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4"/>
  </p:notesMasterIdLst>
  <p:sldIdLst>
    <p:sldId id="256" r:id="rId2"/>
    <p:sldId id="300" r:id="rId3"/>
    <p:sldId id="341" r:id="rId4"/>
    <p:sldId id="301" r:id="rId5"/>
    <p:sldId id="302" r:id="rId6"/>
    <p:sldId id="303" r:id="rId7"/>
    <p:sldId id="342" r:id="rId8"/>
    <p:sldId id="304" r:id="rId9"/>
    <p:sldId id="305" r:id="rId10"/>
    <p:sldId id="306" r:id="rId11"/>
    <p:sldId id="307" r:id="rId12"/>
    <p:sldId id="308" r:id="rId13"/>
    <p:sldId id="309" r:id="rId14"/>
    <p:sldId id="311" r:id="rId15"/>
    <p:sldId id="310" r:id="rId16"/>
    <p:sldId id="312" r:id="rId17"/>
    <p:sldId id="313" r:id="rId18"/>
    <p:sldId id="314" r:id="rId19"/>
    <p:sldId id="315" r:id="rId20"/>
    <p:sldId id="316" r:id="rId21"/>
    <p:sldId id="317" r:id="rId22"/>
    <p:sldId id="318" r:id="rId23"/>
    <p:sldId id="319" r:id="rId24"/>
    <p:sldId id="320" r:id="rId25"/>
    <p:sldId id="321" r:id="rId26"/>
    <p:sldId id="322" r:id="rId27"/>
    <p:sldId id="323" r:id="rId28"/>
    <p:sldId id="328" r:id="rId29"/>
    <p:sldId id="329" r:id="rId30"/>
    <p:sldId id="330" r:id="rId31"/>
    <p:sldId id="331" r:id="rId32"/>
    <p:sldId id="326" r:id="rId33"/>
    <p:sldId id="327" r:id="rId34"/>
    <p:sldId id="334" r:id="rId35"/>
    <p:sldId id="336" r:id="rId36"/>
    <p:sldId id="335" r:id="rId37"/>
    <p:sldId id="338" r:id="rId38"/>
    <p:sldId id="339" r:id="rId39"/>
    <p:sldId id="332" r:id="rId40"/>
    <p:sldId id="333" r:id="rId41"/>
    <p:sldId id="337" r:id="rId42"/>
    <p:sldId id="340"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23" autoAdjust="0"/>
    <p:restoredTop sz="96405" autoAdjust="0"/>
  </p:normalViewPr>
  <p:slideViewPr>
    <p:cSldViewPr snapToGrid="0" snapToObjects="1">
      <p:cViewPr varScale="1">
        <p:scale>
          <a:sx n="111" d="100"/>
          <a:sy n="111" d="100"/>
        </p:scale>
        <p:origin x="216" y="52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7B924D-64F3-F247-BCE9-FF3A7ECB442B}" type="datetimeFigureOut">
              <a:rPr lang="en-US" smtClean="0"/>
              <a:t>9/15/17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E5F3ED-2449-BC4F-B012-91DDC13C50C7}" type="slidenum">
              <a:rPr lang="en-US" smtClean="0"/>
              <a:t>‹#›</a:t>
            </a:fld>
            <a:endParaRPr lang="en-US"/>
          </a:p>
        </p:txBody>
      </p:sp>
    </p:spTree>
    <p:extLst>
      <p:ext uri="{BB962C8B-B14F-4D97-AF65-F5344CB8AC3E}">
        <p14:creationId xmlns:p14="http://schemas.microsoft.com/office/powerpoint/2010/main" val="550896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3BAB58DD-9525-F540-8996-805078074904}" type="datetimeFigureOut">
              <a:rPr lang="en-US" smtClean="0"/>
              <a:pPr/>
              <a:t>9/15/17</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51FE3B6C-818A-9A4C-90E2-0D668C0E6597}"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b="0" i="0" dirty="0">
              <a:latin typeface="Arial" charset="0"/>
            </a:endParaRPr>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b="0" i="0" dirty="0">
              <a:latin typeface="Arial"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BAB58DD-9525-F540-8996-805078074904}" type="datetimeFigureOut">
              <a:rPr lang="en-US" smtClean="0"/>
              <a:pPr/>
              <a:t>9/15/17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1FE3B6C-818A-9A4C-90E2-0D668C0E65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BAB58DD-9525-F540-8996-805078074904}" type="datetimeFigureOut">
              <a:rPr lang="en-US" smtClean="0"/>
              <a:pPr/>
              <a:t>9/15/17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1FE3B6C-818A-9A4C-90E2-0D668C0E659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BAB58DD-9525-F540-8996-805078074904}" type="datetimeFigureOut">
              <a:rPr lang="en-US" smtClean="0"/>
              <a:pPr/>
              <a:t>9/15/17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1FE3B6C-818A-9A4C-90E2-0D668C0E659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charset="0"/>
            </a:endParaRPr>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BAB58DD-9525-F540-8996-805078074904}" type="datetimeFigureOut">
              <a:rPr lang="en-US" smtClean="0"/>
              <a:pPr/>
              <a:t>9/15/17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1FE3B6C-818A-9A4C-90E2-0D668C0E6597}"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charset="0"/>
            </a:endParaRPr>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b="0" i="0" dirty="0">
              <a:latin typeface="Arial" charset="0"/>
            </a:endParaRPr>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b="0" i="0" dirty="0">
              <a:latin typeface="Arial"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BAB58DD-9525-F540-8996-805078074904}" type="datetimeFigureOut">
              <a:rPr lang="en-US" smtClean="0"/>
              <a:pPr/>
              <a:t>9/15/17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1FE3B6C-818A-9A4C-90E2-0D668C0E659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BAB58DD-9525-F540-8996-805078074904}" type="datetimeFigureOut">
              <a:rPr lang="en-US" smtClean="0"/>
              <a:pPr/>
              <a:t>9/15/17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1FE3B6C-818A-9A4C-90E2-0D668C0E659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BAB58DD-9525-F540-8996-805078074904}" type="datetimeFigureOut">
              <a:rPr lang="en-US" smtClean="0"/>
              <a:pPr/>
              <a:t>9/15/17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1FE3B6C-818A-9A4C-90E2-0D668C0E659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charset="0"/>
            </a:endParaRPr>
          </a:p>
        </p:txBody>
      </p:sp>
      <p:sp>
        <p:nvSpPr>
          <p:cNvPr id="2" name="Date Placeholder 1"/>
          <p:cNvSpPr>
            <a:spLocks noGrp="1"/>
          </p:cNvSpPr>
          <p:nvPr>
            <p:ph type="dt" sz="half" idx="10"/>
          </p:nvPr>
        </p:nvSpPr>
        <p:spPr/>
        <p:txBody>
          <a:bodyPr/>
          <a:lstStyle>
            <a:extLst/>
          </a:lstStyle>
          <a:p>
            <a:fld id="{3BAB58DD-9525-F540-8996-805078074904}" type="datetimeFigureOut">
              <a:rPr lang="en-US" smtClean="0"/>
              <a:pPr/>
              <a:t>9/15/17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1FE3B6C-818A-9A4C-90E2-0D668C0E6597}"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BAB58DD-9525-F540-8996-805078074904}" type="datetimeFigureOut">
              <a:rPr lang="en-US" smtClean="0"/>
              <a:pPr/>
              <a:t>9/15/17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1FE3B6C-818A-9A4C-90E2-0D668C0E659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3BAB58DD-9525-F540-8996-805078074904}" type="datetimeFigureOut">
              <a:rPr lang="en-US" smtClean="0"/>
              <a:pPr/>
              <a:t>9/15/17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1FE3B6C-818A-9A4C-90E2-0D668C0E6597}"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b="0" i="0" kern="1200" dirty="0">
              <a:solidFill>
                <a:schemeClr val="tx1"/>
              </a:solidFill>
              <a:latin typeface="Arial" charset="0"/>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Drag picture to placeholder or click icon to add</a:t>
            </a:r>
            <a:endParaRPr kumimoji="0" lang="en-US" dirty="0"/>
          </a:p>
        </p:txBody>
      </p:sp>
      <p:sp>
        <p:nvSpPr>
          <p:cNvPr id="9" name="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charset="0"/>
            </a:endParaRPr>
          </a:p>
        </p:txBody>
      </p:sp>
      <p:sp>
        <p:nvSpPr>
          <p:cNvPr id="10" name="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charset="0"/>
            </a:endParaRPr>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charset="0"/>
            </a:endParaRPr>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charset="0"/>
            </a:endParaRPr>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charset="0"/>
            </a:endParaRPr>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charset="0"/>
            </a:endParaRPr>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dirty="0" smtClean="0"/>
              <a:t>Click to edit Master title style</a:t>
            </a:r>
            <a:endParaRPr kumimoji="0" lang="en-US" dirty="0"/>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b="0" i="0">
                <a:solidFill>
                  <a:schemeClr val="bg2">
                    <a:shade val="50000"/>
                    <a:satMod val="200000"/>
                  </a:schemeClr>
                </a:solidFill>
                <a:latin typeface="Arial" charset="0"/>
              </a:defRPr>
            </a:lvl1pPr>
            <a:extLst/>
          </a:lstStyle>
          <a:p>
            <a:fld id="{3BAB58DD-9525-F540-8996-805078074904}" type="datetimeFigureOut">
              <a:rPr lang="en-US" smtClean="0"/>
              <a:pPr/>
              <a:t>9/15/17</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b="0" i="0">
                <a:solidFill>
                  <a:schemeClr val="bg2">
                    <a:shade val="50000"/>
                    <a:satMod val="200000"/>
                  </a:schemeClr>
                </a:solidFill>
                <a:effectLst/>
                <a:latin typeface="Arial" charset="0"/>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b="0" i="0">
                <a:solidFill>
                  <a:schemeClr val="bg2">
                    <a:shade val="50000"/>
                    <a:satMod val="200000"/>
                  </a:schemeClr>
                </a:solidFill>
                <a:effectLst/>
                <a:latin typeface="Arial" charset="0"/>
              </a:defRPr>
            </a:lvl1pPr>
            <a:extLst/>
          </a:lstStyle>
          <a:p>
            <a:fld id="{51FE3B6C-818A-9A4C-90E2-0D668C0E6597}"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b="0" i="0" kern="1200">
          <a:solidFill>
            <a:schemeClr val="tx2">
              <a:satMod val="130000"/>
            </a:schemeClr>
          </a:solidFill>
          <a:effectLst>
            <a:outerShdw blurRad="50000" dist="30000" dir="5400000" algn="tl" rotWithShape="0">
              <a:srgbClr val="000000">
                <a:alpha val="30000"/>
              </a:srgbClr>
            </a:outerShdw>
          </a:effectLst>
          <a:latin typeface="Arial" charset="0"/>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b="0" i="0" kern="1200">
          <a:solidFill>
            <a:schemeClr val="tx1"/>
          </a:solidFill>
          <a:latin typeface="Arial" charset="0"/>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b="0" i="0" kern="1200">
          <a:solidFill>
            <a:schemeClr val="tx1"/>
          </a:solidFill>
          <a:latin typeface="Arial" charset="0"/>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b="0" i="0" kern="1200">
          <a:solidFill>
            <a:schemeClr val="tx1"/>
          </a:solidFill>
          <a:latin typeface="Arial" charset="0"/>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b="0" i="0" kern="1200">
          <a:solidFill>
            <a:schemeClr val="tx1"/>
          </a:solidFill>
          <a:latin typeface="Arial" charset="0"/>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b="0" i="0" kern="1200">
          <a:solidFill>
            <a:schemeClr val="tx1"/>
          </a:solidFill>
          <a:latin typeface="Arial" charset="0"/>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Python programming language</a:t>
            </a:r>
            <a:endParaRPr lang="en-US" dirty="0"/>
          </a:p>
        </p:txBody>
      </p:sp>
      <p:sp>
        <p:nvSpPr>
          <p:cNvPr id="3" name="Subtitle 2"/>
          <p:cNvSpPr>
            <a:spLocks noGrp="1"/>
          </p:cNvSpPr>
          <p:nvPr>
            <p:ph type="subTitle" idx="1"/>
          </p:nvPr>
        </p:nvSpPr>
        <p:spPr/>
        <p:txBody>
          <a:bodyPr/>
          <a:lstStyle/>
          <a:p>
            <a:r>
              <a:rPr lang="en-US" dirty="0" smtClean="0"/>
              <a:t>Bhava Avula</a:t>
            </a:r>
          </a:p>
          <a:p>
            <a:r>
              <a:rPr lang="en-US" dirty="0" smtClean="0"/>
              <a:t>Week#3, </a:t>
            </a:r>
            <a:r>
              <a:rPr lang="en-US" dirty="0" smtClean="0"/>
              <a:t>9/20/2017</a:t>
            </a:r>
            <a:endParaRPr lang="en-US" dirty="0"/>
          </a:p>
        </p:txBody>
      </p:sp>
    </p:spTree>
    <p:extLst>
      <p:ext uri="{BB962C8B-B14F-4D97-AF65-F5344CB8AC3E}">
        <p14:creationId xmlns:p14="http://schemas.microsoft.com/office/powerpoint/2010/main" val="4414044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 escape sequences</a:t>
            </a:r>
            <a:endParaRPr lang="en-US" dirty="0"/>
          </a:p>
        </p:txBody>
      </p:sp>
      <p:sp>
        <p:nvSpPr>
          <p:cNvPr id="3" name="Content Placeholder 2"/>
          <p:cNvSpPr>
            <a:spLocks noGrp="1"/>
          </p:cNvSpPr>
          <p:nvPr>
            <p:ph idx="1"/>
          </p:nvPr>
        </p:nvSpPr>
        <p:spPr/>
        <p:txBody>
          <a:bodyPr/>
          <a:lstStyle/>
          <a:p>
            <a:pPr marL="82296" indent="0">
              <a:buNone/>
            </a:pPr>
            <a:r>
              <a:rPr lang="en-US" dirty="0">
                <a:latin typeface="Courier New"/>
                <a:cs typeface="Courier New"/>
              </a:rPr>
              <a:t>&gt;&gt;&gt; '\n' </a:t>
            </a:r>
            <a:endParaRPr lang="en-US" dirty="0" smtClean="0">
              <a:latin typeface="Courier New"/>
              <a:cs typeface="Courier New"/>
            </a:endParaRPr>
          </a:p>
          <a:p>
            <a:pPr marL="82296" indent="0">
              <a:buNone/>
            </a:pPr>
            <a:r>
              <a:rPr lang="en-US" dirty="0" smtClean="0">
                <a:latin typeface="Courier New"/>
                <a:cs typeface="Courier New"/>
              </a:rPr>
              <a:t>'</a:t>
            </a:r>
            <a:r>
              <a:rPr lang="en-US" dirty="0">
                <a:latin typeface="Courier New"/>
                <a:cs typeface="Courier New"/>
              </a:rPr>
              <a:t>\n' </a:t>
            </a:r>
          </a:p>
          <a:p>
            <a:pPr marL="82296" indent="0">
              <a:buNone/>
            </a:pPr>
            <a:r>
              <a:rPr lang="en-US" dirty="0" smtClean="0">
                <a:latin typeface="Courier New"/>
                <a:cs typeface="Courier New"/>
              </a:rPr>
              <a:t>&gt;</a:t>
            </a:r>
            <a:r>
              <a:rPr lang="en-US" dirty="0">
                <a:latin typeface="Courier New"/>
                <a:cs typeface="Courier New"/>
              </a:rPr>
              <a:t>&gt;&gt; '\012' </a:t>
            </a:r>
            <a:endParaRPr lang="en-US" dirty="0" smtClean="0">
              <a:latin typeface="Courier New"/>
              <a:cs typeface="Courier New"/>
            </a:endParaRPr>
          </a:p>
          <a:p>
            <a:pPr marL="82296" indent="0">
              <a:buNone/>
            </a:pPr>
            <a:r>
              <a:rPr lang="en-US" dirty="0" smtClean="0">
                <a:latin typeface="Courier New"/>
                <a:cs typeface="Courier New"/>
              </a:rPr>
              <a:t>'</a:t>
            </a:r>
            <a:r>
              <a:rPr lang="en-US" dirty="0">
                <a:latin typeface="Courier New"/>
                <a:cs typeface="Courier New"/>
              </a:rPr>
              <a:t>\n' </a:t>
            </a:r>
            <a:endParaRPr lang="en-US" dirty="0" smtClean="0">
              <a:latin typeface="Courier New"/>
              <a:cs typeface="Courier New"/>
            </a:endParaRPr>
          </a:p>
          <a:p>
            <a:pPr marL="82296" indent="0">
              <a:buNone/>
            </a:pPr>
            <a:r>
              <a:rPr lang="en-US" dirty="0" smtClean="0">
                <a:latin typeface="Courier New"/>
                <a:cs typeface="Courier New"/>
              </a:rPr>
              <a:t>&gt;</a:t>
            </a:r>
            <a:r>
              <a:rPr lang="en-US" dirty="0">
                <a:latin typeface="Courier New"/>
                <a:cs typeface="Courier New"/>
              </a:rPr>
              <a:t>&gt;&gt; '\x0A' </a:t>
            </a:r>
            <a:endParaRPr lang="en-US" dirty="0" smtClean="0">
              <a:latin typeface="Courier New"/>
              <a:cs typeface="Courier New"/>
            </a:endParaRPr>
          </a:p>
          <a:p>
            <a:pPr marL="82296" indent="0">
              <a:buNone/>
            </a:pPr>
            <a:r>
              <a:rPr lang="en-US" dirty="0" smtClean="0">
                <a:latin typeface="Courier New"/>
                <a:cs typeface="Courier New"/>
              </a:rPr>
              <a:t>'</a:t>
            </a:r>
            <a:r>
              <a:rPr lang="en-US" dirty="0">
                <a:latin typeface="Courier New"/>
                <a:cs typeface="Courier New"/>
              </a:rPr>
              <a:t>\n' </a:t>
            </a:r>
          </a:p>
          <a:p>
            <a:endParaRPr lang="en-US" dirty="0"/>
          </a:p>
        </p:txBody>
      </p:sp>
    </p:spTree>
    <p:extLst>
      <p:ext uri="{BB962C8B-B14F-4D97-AF65-F5344CB8AC3E}">
        <p14:creationId xmlns:p14="http://schemas.microsoft.com/office/powerpoint/2010/main" val="57697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Printing strings with escape sequences</a:t>
            </a:r>
            <a:endParaRPr lang="en-US" dirty="0"/>
          </a:p>
        </p:txBody>
      </p:sp>
      <p:sp>
        <p:nvSpPr>
          <p:cNvPr id="3" name="Content Placeholder 2"/>
          <p:cNvSpPr>
            <a:spLocks noGrp="1"/>
          </p:cNvSpPr>
          <p:nvPr>
            <p:ph idx="1"/>
          </p:nvPr>
        </p:nvSpPr>
        <p:spPr/>
        <p:txBody>
          <a:bodyPr>
            <a:normAutofit fontScale="85000" lnSpcReduction="20000"/>
          </a:bodyPr>
          <a:lstStyle/>
          <a:p>
            <a:r>
              <a:rPr lang="en-US" dirty="0"/>
              <a:t>A string that is evaluated at the top level of an interactive Python session will be shown with all of its special characters as octal escape </a:t>
            </a:r>
            <a:r>
              <a:rPr lang="en-US" dirty="0" smtClean="0"/>
              <a:t>sequences. </a:t>
            </a:r>
          </a:p>
          <a:p>
            <a:r>
              <a:rPr lang="en-US" dirty="0" smtClean="0"/>
              <a:t>The </a:t>
            </a:r>
            <a:r>
              <a:rPr lang="en-US" dirty="0"/>
              <a:t>print function passes the string directly to the terminal program, which may interpret special characters in special ways</a:t>
            </a:r>
            <a:r>
              <a:rPr lang="en-US" dirty="0" smtClean="0"/>
              <a:t>.</a:t>
            </a:r>
            <a:br>
              <a:rPr lang="en-US" dirty="0" smtClean="0"/>
            </a:br>
            <a:endParaRPr lang="en-US" dirty="0" smtClean="0"/>
          </a:p>
          <a:p>
            <a:pPr marL="82296" indent="0">
              <a:buNone/>
            </a:pPr>
            <a:r>
              <a:rPr lang="fr-FR" sz="3000" dirty="0" smtClean="0">
                <a:latin typeface="Courier New"/>
                <a:cs typeface="Courier New"/>
              </a:rPr>
              <a:t>  &gt;</a:t>
            </a:r>
            <a:r>
              <a:rPr lang="fr-FR" sz="3000" dirty="0">
                <a:latin typeface="Courier New"/>
                <a:cs typeface="Courier New"/>
              </a:rPr>
              <a:t>&gt;&gt; 'a\n\</a:t>
            </a:r>
            <a:r>
              <a:rPr lang="fr-FR" sz="3000" dirty="0" err="1">
                <a:latin typeface="Courier New"/>
                <a:cs typeface="Courier New"/>
              </a:rPr>
              <a:t>tb</a:t>
            </a:r>
            <a:r>
              <a:rPr lang="fr-FR" sz="3000" dirty="0">
                <a:latin typeface="Courier New"/>
                <a:cs typeface="Courier New"/>
              </a:rPr>
              <a:t>' </a:t>
            </a:r>
            <a:endParaRPr lang="fr-FR" sz="3000" dirty="0" smtClean="0">
              <a:latin typeface="Courier New"/>
              <a:cs typeface="Courier New"/>
            </a:endParaRPr>
          </a:p>
          <a:p>
            <a:pPr marL="356616" lvl="1" indent="0">
              <a:buNone/>
            </a:pPr>
            <a:r>
              <a:rPr lang="fr-FR" sz="3000" dirty="0" smtClean="0">
                <a:latin typeface="Courier New"/>
                <a:cs typeface="Courier New"/>
              </a:rPr>
              <a:t>'a\n\</a:t>
            </a:r>
            <a:r>
              <a:rPr lang="fr-FR" sz="3000" dirty="0" err="1" smtClean="0">
                <a:latin typeface="Courier New"/>
                <a:cs typeface="Courier New"/>
              </a:rPr>
              <a:t>tb</a:t>
            </a:r>
            <a:r>
              <a:rPr lang="fr-FR" sz="3000" dirty="0" smtClean="0">
                <a:latin typeface="Courier New"/>
                <a:cs typeface="Courier New"/>
              </a:rPr>
              <a:t>’</a:t>
            </a:r>
          </a:p>
          <a:p>
            <a:pPr marL="356616" lvl="1" indent="0">
              <a:buNone/>
            </a:pPr>
            <a:r>
              <a:rPr lang="fr-FR" sz="3000" dirty="0" smtClean="0">
                <a:latin typeface="Courier New"/>
                <a:cs typeface="Courier New"/>
              </a:rPr>
              <a:t>&gt;&gt;&gt; </a:t>
            </a:r>
            <a:r>
              <a:rPr lang="fr-FR" sz="3000" dirty="0" err="1">
                <a:latin typeface="Courier New"/>
                <a:cs typeface="Courier New"/>
              </a:rPr>
              <a:t>print</a:t>
            </a:r>
            <a:r>
              <a:rPr lang="fr-FR" sz="3000" dirty="0">
                <a:latin typeface="Courier New"/>
                <a:cs typeface="Courier New"/>
              </a:rPr>
              <a:t>('a\n\</a:t>
            </a:r>
            <a:r>
              <a:rPr lang="fr-FR" sz="3000" dirty="0" err="1">
                <a:latin typeface="Courier New"/>
                <a:cs typeface="Courier New"/>
              </a:rPr>
              <a:t>tb</a:t>
            </a:r>
            <a:r>
              <a:rPr lang="fr-FR" sz="3000" dirty="0">
                <a:latin typeface="Courier New"/>
                <a:cs typeface="Courier New"/>
              </a:rPr>
              <a:t>') </a:t>
            </a:r>
          </a:p>
          <a:p>
            <a:pPr marL="356616" lvl="1" indent="0">
              <a:buNone/>
            </a:pPr>
            <a:r>
              <a:rPr lang="fr-FR" sz="3000" dirty="0" smtClean="0">
                <a:latin typeface="Courier New"/>
                <a:cs typeface="Courier New"/>
              </a:rPr>
              <a:t>a </a:t>
            </a:r>
            <a:endParaRPr lang="fr-FR" sz="3000" dirty="0">
              <a:latin typeface="Courier New"/>
              <a:cs typeface="Courier New"/>
            </a:endParaRPr>
          </a:p>
          <a:p>
            <a:pPr marL="649224" lvl="2" indent="0">
              <a:buNone/>
            </a:pPr>
            <a:r>
              <a:rPr lang="fr-FR" sz="3000" dirty="0" smtClean="0">
                <a:latin typeface="Courier New"/>
                <a:cs typeface="Courier New"/>
              </a:rPr>
              <a:t>	b</a:t>
            </a:r>
            <a:r>
              <a:rPr lang="fr-FR" dirty="0" smtClean="0">
                <a:latin typeface="Courier New"/>
                <a:cs typeface="Courier New"/>
              </a:rPr>
              <a:t> </a:t>
            </a:r>
            <a:endParaRPr lang="fr-FR" dirty="0">
              <a:latin typeface="Courier New"/>
              <a:cs typeface="Courier New"/>
            </a:endParaRPr>
          </a:p>
          <a:p>
            <a:endParaRPr lang="en-US" dirty="0"/>
          </a:p>
          <a:p>
            <a:endParaRPr lang="en-US" dirty="0"/>
          </a:p>
        </p:txBody>
      </p:sp>
    </p:spTree>
    <p:extLst>
      <p:ext uri="{BB962C8B-B14F-4D97-AF65-F5344CB8AC3E}">
        <p14:creationId xmlns:p14="http://schemas.microsoft.com/office/powerpoint/2010/main" val="3927281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Print</a:t>
            </a:r>
            <a:endParaRPr lang="en-US" dirty="0"/>
          </a:p>
        </p:txBody>
      </p:sp>
      <p:sp>
        <p:nvSpPr>
          <p:cNvPr id="3" name="Content Placeholder 2"/>
          <p:cNvSpPr>
            <a:spLocks noGrp="1"/>
          </p:cNvSpPr>
          <p:nvPr>
            <p:ph idx="1"/>
          </p:nvPr>
        </p:nvSpPr>
        <p:spPr/>
        <p:txBody>
          <a:bodyPr>
            <a:normAutofit lnSpcReduction="10000"/>
          </a:bodyPr>
          <a:lstStyle/>
          <a:p>
            <a:r>
              <a:rPr lang="en-US" dirty="0" smtClean="0"/>
              <a:t>Print adds a newline to the string.</a:t>
            </a:r>
          </a:p>
          <a:p>
            <a:r>
              <a:rPr lang="en-US" dirty="0" smtClean="0"/>
              <a:t>But giving the print function an ‘</a:t>
            </a:r>
            <a:r>
              <a:rPr lang="en-US" dirty="0" smtClean="0">
                <a:latin typeface="Courier New"/>
                <a:cs typeface="Courier New"/>
              </a:rPr>
              <a:t>end</a:t>
            </a:r>
            <a:r>
              <a:rPr lang="en-US" dirty="0" smtClean="0"/>
              <a:t>’ parameter of </a:t>
            </a:r>
            <a:r>
              <a:rPr lang="en-US" dirty="0" smtClean="0">
                <a:latin typeface="Courier New"/>
                <a:cs typeface="Courier New"/>
              </a:rPr>
              <a:t>“”</a:t>
            </a:r>
            <a:r>
              <a:rPr lang="en-US" dirty="0" smtClean="0"/>
              <a:t> causes the print function to not append the newline.</a:t>
            </a:r>
            <a:endParaRPr lang="en-US" dirty="0"/>
          </a:p>
          <a:p>
            <a:pPr marL="82296" indent="0">
              <a:buNone/>
            </a:pPr>
            <a:endParaRPr lang="en-US" dirty="0" smtClean="0">
              <a:latin typeface="Courier New"/>
              <a:cs typeface="Courier New"/>
            </a:endParaRPr>
          </a:p>
          <a:p>
            <a:pPr marL="82296" indent="0">
              <a:buNone/>
            </a:pPr>
            <a:r>
              <a:rPr lang="en-US" dirty="0" smtClean="0">
                <a:latin typeface="Courier New"/>
                <a:cs typeface="Courier New"/>
              </a:rPr>
              <a:t>&gt;</a:t>
            </a:r>
            <a:r>
              <a:rPr lang="en-US" dirty="0">
                <a:latin typeface="Courier New"/>
                <a:cs typeface="Courier New"/>
              </a:rPr>
              <a:t>&gt;&gt;  print("</a:t>
            </a:r>
            <a:r>
              <a:rPr lang="en-US" dirty="0" err="1" smtClean="0">
                <a:latin typeface="Courier New"/>
                <a:cs typeface="Courier New"/>
              </a:rPr>
              <a:t>abc</a:t>
            </a:r>
            <a:r>
              <a:rPr lang="en-US" dirty="0" smtClean="0">
                <a:latin typeface="Courier New"/>
                <a:cs typeface="Courier New"/>
              </a:rPr>
              <a:t>") </a:t>
            </a:r>
            <a:endParaRPr lang="en-US" dirty="0" smtClean="0">
              <a:latin typeface="Courier New"/>
              <a:cs typeface="Courier New"/>
            </a:endParaRPr>
          </a:p>
          <a:p>
            <a:pPr marL="82296" indent="0">
              <a:buNone/>
            </a:pPr>
            <a:r>
              <a:rPr lang="en-US" dirty="0" err="1" smtClean="0">
                <a:latin typeface="Courier New"/>
                <a:cs typeface="Courier New"/>
              </a:rPr>
              <a:t>abc</a:t>
            </a:r>
            <a:r>
              <a:rPr lang="en-US" dirty="0" smtClean="0">
                <a:latin typeface="Courier New"/>
                <a:cs typeface="Courier New"/>
              </a:rPr>
              <a:t> </a:t>
            </a:r>
          </a:p>
          <a:p>
            <a:pPr marL="82296" indent="0">
              <a:buNone/>
            </a:pPr>
            <a:r>
              <a:rPr lang="en-US" dirty="0" smtClean="0">
                <a:latin typeface="Courier New"/>
                <a:cs typeface="Courier New"/>
              </a:rPr>
              <a:t>&gt;</a:t>
            </a:r>
            <a:r>
              <a:rPr lang="en-US" dirty="0">
                <a:latin typeface="Courier New"/>
                <a:cs typeface="Courier New"/>
              </a:rPr>
              <a:t>&gt;&gt;  print("</a:t>
            </a:r>
            <a:r>
              <a:rPr lang="en-US" dirty="0" err="1" smtClean="0">
                <a:latin typeface="Courier New"/>
                <a:cs typeface="Courier New"/>
              </a:rPr>
              <a:t>abc</a:t>
            </a:r>
            <a:r>
              <a:rPr lang="en-US" dirty="0" smtClean="0">
                <a:latin typeface="Courier New"/>
                <a:cs typeface="Courier New"/>
              </a:rPr>
              <a:t>", </a:t>
            </a:r>
            <a:r>
              <a:rPr lang="en-US" dirty="0">
                <a:latin typeface="Courier New"/>
                <a:cs typeface="Courier New"/>
              </a:rPr>
              <a:t>end="") </a:t>
            </a:r>
            <a:endParaRPr lang="en-US" dirty="0" smtClean="0">
              <a:latin typeface="Courier New"/>
              <a:cs typeface="Courier New"/>
            </a:endParaRPr>
          </a:p>
          <a:p>
            <a:pPr marL="82296" indent="0">
              <a:buNone/>
            </a:pPr>
            <a:r>
              <a:rPr lang="en-US" dirty="0" err="1" smtClean="0">
                <a:latin typeface="Courier New"/>
                <a:cs typeface="Courier New"/>
              </a:rPr>
              <a:t>abc</a:t>
            </a:r>
            <a:r>
              <a:rPr lang="en-US" dirty="0" smtClean="0">
                <a:latin typeface="Courier New"/>
                <a:cs typeface="Courier New"/>
              </a:rPr>
              <a:t>&gt;&gt;&gt;</a:t>
            </a:r>
            <a:r>
              <a:rPr lang="en-US" dirty="0" smtClean="0"/>
              <a:t> </a:t>
            </a:r>
            <a:endParaRPr lang="en-US" dirty="0"/>
          </a:p>
          <a:p>
            <a:endParaRPr lang="en-US" dirty="0"/>
          </a:p>
        </p:txBody>
      </p:sp>
    </p:spTree>
    <p:extLst>
      <p:ext uri="{BB962C8B-B14F-4D97-AF65-F5344CB8AC3E}">
        <p14:creationId xmlns:p14="http://schemas.microsoft.com/office/powerpoint/2010/main" val="976533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 split method</a:t>
            </a:r>
            <a:endParaRPr lang="en-US" dirty="0"/>
          </a:p>
        </p:txBody>
      </p:sp>
      <p:sp>
        <p:nvSpPr>
          <p:cNvPr id="3" name="Content Placeholder 2"/>
          <p:cNvSpPr>
            <a:spLocks noGrp="1"/>
          </p:cNvSpPr>
          <p:nvPr>
            <p:ph idx="1"/>
          </p:nvPr>
        </p:nvSpPr>
        <p:spPr/>
        <p:txBody>
          <a:bodyPr>
            <a:normAutofit fontScale="70000" lnSpcReduction="20000"/>
          </a:bodyPr>
          <a:lstStyle/>
          <a:p>
            <a:r>
              <a:rPr lang="en-US" dirty="0">
                <a:latin typeface="Courier New"/>
                <a:cs typeface="Courier New"/>
              </a:rPr>
              <a:t>split</a:t>
            </a:r>
            <a:r>
              <a:rPr lang="en-US" dirty="0"/>
              <a:t> returns a list of substrings in the </a:t>
            </a:r>
            <a:r>
              <a:rPr lang="en-US" dirty="0" smtClean="0"/>
              <a:t>string.</a:t>
            </a:r>
          </a:p>
          <a:p>
            <a:r>
              <a:rPr lang="en-US" dirty="0" smtClean="0"/>
              <a:t>By default </a:t>
            </a:r>
            <a:r>
              <a:rPr lang="en-US" dirty="0" smtClean="0">
                <a:latin typeface="Courier New"/>
                <a:cs typeface="Courier New"/>
              </a:rPr>
              <a:t>split</a:t>
            </a:r>
            <a:r>
              <a:rPr lang="en-US" dirty="0" smtClean="0"/>
              <a:t> </a:t>
            </a:r>
            <a:r>
              <a:rPr lang="en-US" dirty="0"/>
              <a:t>uses whitespace as the </a:t>
            </a:r>
            <a:r>
              <a:rPr lang="en-US" dirty="0" smtClean="0"/>
              <a:t>delimiter </a:t>
            </a:r>
            <a:r>
              <a:rPr lang="en-US" dirty="0"/>
              <a:t>to the strings </a:t>
            </a:r>
            <a:r>
              <a:rPr lang="en-US" dirty="0" smtClean="0"/>
              <a:t>it is </a:t>
            </a:r>
            <a:r>
              <a:rPr lang="en-US" dirty="0"/>
              <a:t>splitting, but you can change that via an optional argument. </a:t>
            </a:r>
          </a:p>
          <a:p>
            <a:pPr marL="82296" indent="0">
              <a:buNone/>
            </a:pPr>
            <a:r>
              <a:rPr lang="en-US" dirty="0">
                <a:latin typeface="Courier New"/>
                <a:cs typeface="Courier New"/>
              </a:rPr>
              <a:t>&gt;&gt;&gt; x = "You\t\t can have tabs\t\n \t and newlines \n\n </a:t>
            </a:r>
            <a:r>
              <a:rPr lang="en-US" dirty="0" smtClean="0">
                <a:latin typeface="Courier New"/>
                <a:cs typeface="Courier New"/>
              </a:rPr>
              <a:t>mixed </a:t>
            </a:r>
            <a:r>
              <a:rPr lang="en-US" dirty="0">
                <a:latin typeface="Courier New"/>
                <a:cs typeface="Courier New"/>
              </a:rPr>
              <a:t>in" </a:t>
            </a:r>
          </a:p>
          <a:p>
            <a:pPr marL="82296" indent="0">
              <a:buNone/>
            </a:pPr>
            <a:r>
              <a:rPr lang="en-US" dirty="0">
                <a:latin typeface="Courier New"/>
                <a:cs typeface="Courier New"/>
              </a:rPr>
              <a:t>&gt;&gt;&gt; </a:t>
            </a:r>
            <a:endParaRPr lang="en-US" dirty="0" smtClean="0">
              <a:latin typeface="Courier New"/>
              <a:cs typeface="Courier New"/>
            </a:endParaRPr>
          </a:p>
          <a:p>
            <a:pPr marL="82296" indent="0">
              <a:buNone/>
            </a:pPr>
            <a:r>
              <a:rPr lang="en-US" dirty="0" smtClean="0">
                <a:latin typeface="Courier New"/>
                <a:cs typeface="Courier New"/>
              </a:rPr>
              <a:t>&gt;&gt;&gt; </a:t>
            </a:r>
            <a:r>
              <a:rPr lang="en-US" dirty="0" err="1" smtClean="0">
                <a:latin typeface="Courier New"/>
                <a:cs typeface="Courier New"/>
              </a:rPr>
              <a:t>x.split</a:t>
            </a:r>
            <a:r>
              <a:rPr lang="en-US" dirty="0" smtClean="0">
                <a:latin typeface="Courier New"/>
                <a:cs typeface="Courier New"/>
              </a:rPr>
              <a:t>()</a:t>
            </a:r>
          </a:p>
          <a:p>
            <a:pPr marL="82296" indent="0">
              <a:buNone/>
            </a:pPr>
            <a:r>
              <a:rPr lang="en-US" dirty="0" smtClean="0">
                <a:latin typeface="Courier New"/>
                <a:cs typeface="Courier New"/>
              </a:rPr>
              <a:t>[</a:t>
            </a:r>
            <a:r>
              <a:rPr lang="en-US" dirty="0">
                <a:latin typeface="Courier New"/>
                <a:cs typeface="Courier New"/>
              </a:rPr>
              <a:t>'You', 'can', 'have', 'tabs', 'and', 'newlines', 'mixed', 'in'] </a:t>
            </a:r>
            <a:endParaRPr lang="en-US" dirty="0" smtClean="0">
              <a:latin typeface="Courier New"/>
              <a:cs typeface="Courier New"/>
            </a:endParaRPr>
          </a:p>
          <a:p>
            <a:pPr marL="82296" indent="0">
              <a:buNone/>
            </a:pPr>
            <a:r>
              <a:rPr lang="en-US" dirty="0" smtClean="0">
                <a:latin typeface="Courier New"/>
                <a:cs typeface="Courier New"/>
              </a:rPr>
              <a:t>&gt;</a:t>
            </a:r>
            <a:r>
              <a:rPr lang="en-US" dirty="0">
                <a:latin typeface="Courier New"/>
                <a:cs typeface="Courier New"/>
              </a:rPr>
              <a:t>&gt;&gt; x = "</a:t>
            </a:r>
            <a:r>
              <a:rPr lang="en-US" dirty="0" smtClean="0">
                <a:latin typeface="Courier New"/>
                <a:cs typeface="Courier New"/>
              </a:rPr>
              <a:t>Mississippi” </a:t>
            </a:r>
            <a:endParaRPr lang="en-US" dirty="0">
              <a:latin typeface="Courier New"/>
              <a:cs typeface="Courier New"/>
            </a:endParaRPr>
          </a:p>
          <a:p>
            <a:pPr marL="82296" indent="0">
              <a:buNone/>
            </a:pPr>
            <a:r>
              <a:rPr lang="en-US" dirty="0">
                <a:latin typeface="Courier New"/>
                <a:cs typeface="Courier New"/>
              </a:rPr>
              <a:t>&gt;&gt;&gt; </a:t>
            </a:r>
            <a:endParaRPr lang="en-US" dirty="0" smtClean="0">
              <a:latin typeface="Courier New"/>
              <a:cs typeface="Courier New"/>
            </a:endParaRPr>
          </a:p>
          <a:p>
            <a:pPr marL="82296" indent="0">
              <a:buNone/>
            </a:pPr>
            <a:r>
              <a:rPr lang="en-US" dirty="0" smtClean="0">
                <a:latin typeface="Courier New"/>
                <a:cs typeface="Courier New"/>
              </a:rPr>
              <a:t>&gt;&gt;&gt; </a:t>
            </a:r>
            <a:r>
              <a:rPr lang="en-US" dirty="0" err="1" smtClean="0">
                <a:latin typeface="Courier New"/>
                <a:cs typeface="Courier New"/>
              </a:rPr>
              <a:t>x.split</a:t>
            </a:r>
            <a:r>
              <a:rPr lang="en-US" dirty="0">
                <a:latin typeface="Courier New"/>
                <a:cs typeface="Courier New"/>
              </a:rPr>
              <a:t>("</a:t>
            </a:r>
            <a:r>
              <a:rPr lang="en-US" dirty="0" err="1">
                <a:latin typeface="Courier New"/>
                <a:cs typeface="Courier New"/>
              </a:rPr>
              <a:t>ss</a:t>
            </a:r>
            <a:r>
              <a:rPr lang="en-US" dirty="0">
                <a:latin typeface="Courier New"/>
                <a:cs typeface="Courier New"/>
              </a:rPr>
              <a:t>") </a:t>
            </a:r>
            <a:endParaRPr lang="en-US" dirty="0" smtClean="0">
              <a:latin typeface="Courier New"/>
              <a:cs typeface="Courier New"/>
            </a:endParaRPr>
          </a:p>
          <a:p>
            <a:pPr marL="82296" indent="0">
              <a:buNone/>
            </a:pPr>
            <a:r>
              <a:rPr lang="en-US" dirty="0" smtClean="0">
                <a:latin typeface="Courier New"/>
                <a:cs typeface="Courier New"/>
              </a:rPr>
              <a:t>[</a:t>
            </a:r>
            <a:r>
              <a:rPr lang="en-US" dirty="0">
                <a:latin typeface="Courier New"/>
                <a:cs typeface="Courier New"/>
              </a:rPr>
              <a:t>'</a:t>
            </a:r>
            <a:r>
              <a:rPr lang="en-US" dirty="0" err="1">
                <a:latin typeface="Courier New"/>
                <a:cs typeface="Courier New"/>
              </a:rPr>
              <a:t>Mi</a:t>
            </a:r>
            <a:r>
              <a:rPr lang="en-US" dirty="0">
                <a:latin typeface="Courier New"/>
                <a:cs typeface="Courier New"/>
              </a:rPr>
              <a:t>', '</a:t>
            </a:r>
            <a:r>
              <a:rPr lang="en-US" dirty="0" err="1">
                <a:latin typeface="Courier New"/>
                <a:cs typeface="Courier New"/>
              </a:rPr>
              <a:t>i</a:t>
            </a:r>
            <a:r>
              <a:rPr lang="en-US" dirty="0">
                <a:latin typeface="Courier New"/>
                <a:cs typeface="Courier New"/>
              </a:rPr>
              <a:t>', '</a:t>
            </a:r>
            <a:r>
              <a:rPr lang="en-US" dirty="0" err="1" smtClean="0">
                <a:latin typeface="Courier New"/>
                <a:cs typeface="Courier New"/>
              </a:rPr>
              <a:t>ippi</a:t>
            </a:r>
            <a:r>
              <a:rPr lang="en-US" dirty="0" smtClean="0">
                <a:latin typeface="Courier New"/>
                <a:cs typeface="Courier New"/>
              </a:rPr>
              <a:t>’]</a:t>
            </a:r>
            <a:endParaRPr lang="en-US" dirty="0">
              <a:latin typeface="Courier New"/>
              <a:cs typeface="Courier New"/>
            </a:endParaRPr>
          </a:p>
        </p:txBody>
      </p:sp>
    </p:spTree>
    <p:extLst>
      <p:ext uri="{BB962C8B-B14F-4D97-AF65-F5344CB8AC3E}">
        <p14:creationId xmlns:p14="http://schemas.microsoft.com/office/powerpoint/2010/main" val="971452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 split method</a:t>
            </a:r>
            <a:endParaRPr lang="en-US" dirty="0"/>
          </a:p>
        </p:txBody>
      </p:sp>
      <p:sp>
        <p:nvSpPr>
          <p:cNvPr id="3" name="Content Placeholder 2"/>
          <p:cNvSpPr>
            <a:spLocks noGrp="1"/>
          </p:cNvSpPr>
          <p:nvPr>
            <p:ph idx="1"/>
          </p:nvPr>
        </p:nvSpPr>
        <p:spPr/>
        <p:txBody>
          <a:bodyPr>
            <a:normAutofit fontScale="92500" lnSpcReduction="20000"/>
          </a:bodyPr>
          <a:lstStyle/>
          <a:p>
            <a:pPr marL="82296" indent="0">
              <a:buNone/>
            </a:pPr>
            <a:r>
              <a:rPr lang="en-US" dirty="0" smtClean="0"/>
              <a:t>You can also specify the maximum number of splits that can occur</a:t>
            </a:r>
            <a:r>
              <a:rPr lang="en-US" dirty="0" smtClean="0"/>
              <a:t>:</a:t>
            </a:r>
          </a:p>
          <a:p>
            <a:pPr marL="82296" indent="0">
              <a:buNone/>
            </a:pPr>
            <a:r>
              <a:rPr lang="tr-TR" dirty="0" smtClean="0">
                <a:latin typeface="Courier New"/>
                <a:cs typeface="Courier New"/>
              </a:rPr>
              <a:t>&gt;&gt;&gt; </a:t>
            </a:r>
            <a:r>
              <a:rPr lang="tr-TR" dirty="0">
                <a:latin typeface="Courier New"/>
                <a:cs typeface="Courier New"/>
              </a:rPr>
              <a:t>x = 'a b c d' </a:t>
            </a:r>
            <a:endParaRPr lang="tr-TR" dirty="0" smtClean="0">
              <a:latin typeface="Courier New"/>
              <a:cs typeface="Courier New"/>
            </a:endParaRPr>
          </a:p>
          <a:p>
            <a:pPr marL="82296" indent="0">
              <a:buNone/>
            </a:pPr>
            <a:r>
              <a:rPr lang="tr-TR" dirty="0" smtClean="0">
                <a:latin typeface="Courier New"/>
                <a:cs typeface="Courier New"/>
              </a:rPr>
              <a:t>&gt;</a:t>
            </a:r>
            <a:r>
              <a:rPr lang="tr-TR" dirty="0">
                <a:latin typeface="Courier New"/>
                <a:cs typeface="Courier New"/>
              </a:rPr>
              <a:t>&gt;&gt; </a:t>
            </a:r>
            <a:endParaRPr lang="tr-TR" dirty="0" smtClean="0">
              <a:latin typeface="Courier New"/>
              <a:cs typeface="Courier New"/>
            </a:endParaRPr>
          </a:p>
          <a:p>
            <a:pPr marL="82296" indent="0">
              <a:buNone/>
            </a:pPr>
            <a:r>
              <a:rPr lang="tr-TR" dirty="0" smtClean="0">
                <a:latin typeface="Courier New"/>
                <a:cs typeface="Courier New"/>
              </a:rPr>
              <a:t>&gt;&gt;&gt; </a:t>
            </a:r>
            <a:r>
              <a:rPr lang="tr-TR" dirty="0" err="1" smtClean="0">
                <a:latin typeface="Courier New"/>
                <a:cs typeface="Courier New"/>
              </a:rPr>
              <a:t>x.split</a:t>
            </a:r>
            <a:r>
              <a:rPr lang="tr-TR" dirty="0">
                <a:latin typeface="Courier New"/>
                <a:cs typeface="Courier New"/>
              </a:rPr>
              <a:t>(' ', 1) </a:t>
            </a:r>
            <a:endParaRPr lang="tr-TR" dirty="0" smtClean="0">
              <a:latin typeface="Courier New"/>
              <a:cs typeface="Courier New"/>
            </a:endParaRPr>
          </a:p>
          <a:p>
            <a:pPr marL="82296" indent="0">
              <a:buNone/>
            </a:pPr>
            <a:r>
              <a:rPr lang="tr-TR" dirty="0" smtClean="0">
                <a:latin typeface="Courier New"/>
                <a:cs typeface="Courier New"/>
              </a:rPr>
              <a:t>[</a:t>
            </a:r>
            <a:r>
              <a:rPr lang="tr-TR" dirty="0">
                <a:latin typeface="Courier New"/>
                <a:cs typeface="Courier New"/>
              </a:rPr>
              <a:t>'a', 'b c d</a:t>
            </a:r>
            <a:r>
              <a:rPr lang="tr-TR" dirty="0" smtClean="0">
                <a:latin typeface="Courier New"/>
                <a:cs typeface="Courier New"/>
              </a:rPr>
              <a:t>']</a:t>
            </a:r>
          </a:p>
          <a:p>
            <a:pPr marL="82296" indent="0">
              <a:buNone/>
            </a:pPr>
            <a:r>
              <a:rPr lang="tr-TR" dirty="0" smtClean="0">
                <a:latin typeface="Courier New"/>
                <a:cs typeface="Courier New"/>
              </a:rPr>
              <a:t>&gt;&gt;&gt; </a:t>
            </a:r>
            <a:r>
              <a:rPr lang="tr-TR" dirty="0" err="1">
                <a:latin typeface="Courier New"/>
                <a:cs typeface="Courier New"/>
              </a:rPr>
              <a:t>x.split</a:t>
            </a:r>
            <a:r>
              <a:rPr lang="tr-TR" dirty="0">
                <a:latin typeface="Courier New"/>
                <a:cs typeface="Courier New"/>
              </a:rPr>
              <a:t>(' ', 2) </a:t>
            </a:r>
            <a:endParaRPr lang="tr-TR" dirty="0" smtClean="0">
              <a:latin typeface="Courier New"/>
              <a:cs typeface="Courier New"/>
            </a:endParaRPr>
          </a:p>
          <a:p>
            <a:pPr marL="82296" indent="0">
              <a:buNone/>
            </a:pPr>
            <a:r>
              <a:rPr lang="tr-TR" dirty="0" smtClean="0">
                <a:latin typeface="Courier New"/>
                <a:cs typeface="Courier New"/>
              </a:rPr>
              <a:t>[</a:t>
            </a:r>
            <a:r>
              <a:rPr lang="tr-TR" dirty="0">
                <a:latin typeface="Courier New"/>
                <a:cs typeface="Courier New"/>
              </a:rPr>
              <a:t>'a', 'b', 'c d'] </a:t>
            </a:r>
            <a:endParaRPr lang="tr-TR" dirty="0" smtClean="0">
              <a:latin typeface="Courier New"/>
              <a:cs typeface="Courier New"/>
            </a:endParaRPr>
          </a:p>
          <a:p>
            <a:pPr marL="82296" indent="0">
              <a:buNone/>
            </a:pPr>
            <a:r>
              <a:rPr lang="tr-TR" dirty="0" smtClean="0">
                <a:latin typeface="Courier New"/>
                <a:cs typeface="Courier New"/>
              </a:rPr>
              <a:t>&gt;</a:t>
            </a:r>
            <a:r>
              <a:rPr lang="tr-TR" dirty="0">
                <a:latin typeface="Courier New"/>
                <a:cs typeface="Courier New"/>
              </a:rPr>
              <a:t>&gt;&gt; </a:t>
            </a:r>
            <a:r>
              <a:rPr lang="tr-TR" dirty="0" err="1">
                <a:latin typeface="Courier New"/>
                <a:cs typeface="Courier New"/>
              </a:rPr>
              <a:t>x.split</a:t>
            </a:r>
            <a:r>
              <a:rPr lang="tr-TR" dirty="0">
                <a:latin typeface="Courier New"/>
                <a:cs typeface="Courier New"/>
              </a:rPr>
              <a:t>(' ', 9) </a:t>
            </a:r>
            <a:endParaRPr lang="tr-TR" dirty="0" smtClean="0">
              <a:latin typeface="Courier New"/>
              <a:cs typeface="Courier New"/>
            </a:endParaRPr>
          </a:p>
          <a:p>
            <a:pPr marL="82296" indent="0">
              <a:buNone/>
            </a:pPr>
            <a:r>
              <a:rPr lang="tr-TR" dirty="0" smtClean="0">
                <a:latin typeface="Courier New"/>
                <a:cs typeface="Courier New"/>
              </a:rPr>
              <a:t>[</a:t>
            </a:r>
            <a:r>
              <a:rPr lang="tr-TR" dirty="0">
                <a:latin typeface="Courier New"/>
                <a:cs typeface="Courier New"/>
              </a:rPr>
              <a:t>'a', 'b', 'c', 'd</a:t>
            </a:r>
            <a:r>
              <a:rPr lang="tr-TR" dirty="0" smtClean="0">
                <a:latin typeface="Courier New"/>
                <a:cs typeface="Courier New"/>
              </a:rPr>
              <a:t>']</a:t>
            </a:r>
            <a:endParaRPr lang="tr-TR" dirty="0">
              <a:latin typeface="Courier New"/>
              <a:cs typeface="Courier New"/>
            </a:endParaRPr>
          </a:p>
        </p:txBody>
      </p:sp>
    </p:spTree>
    <p:extLst>
      <p:ext uri="{BB962C8B-B14F-4D97-AF65-F5344CB8AC3E}">
        <p14:creationId xmlns:p14="http://schemas.microsoft.com/office/powerpoint/2010/main" val="1127387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 join method</a:t>
            </a:r>
            <a:endParaRPr lang="en-US" dirty="0"/>
          </a:p>
        </p:txBody>
      </p:sp>
      <p:sp>
        <p:nvSpPr>
          <p:cNvPr id="3" name="Content Placeholder 2"/>
          <p:cNvSpPr>
            <a:spLocks noGrp="1"/>
          </p:cNvSpPr>
          <p:nvPr>
            <p:ph idx="1"/>
          </p:nvPr>
        </p:nvSpPr>
        <p:spPr/>
        <p:txBody>
          <a:bodyPr>
            <a:normAutofit fontScale="62500" lnSpcReduction="20000"/>
          </a:bodyPr>
          <a:lstStyle/>
          <a:p>
            <a:r>
              <a:rPr lang="en-US" dirty="0">
                <a:latin typeface="Courier New"/>
                <a:cs typeface="Courier New"/>
              </a:rPr>
              <a:t>join</a:t>
            </a:r>
            <a:r>
              <a:rPr lang="en-US" dirty="0"/>
              <a:t> takes a list of strings and puts them together to form a single string with the original string between each element. </a:t>
            </a:r>
          </a:p>
          <a:p>
            <a:pPr lvl="1"/>
            <a:r>
              <a:rPr lang="en-US" dirty="0" smtClean="0"/>
              <a:t>Join method is more efficient than string concatenation using + operator</a:t>
            </a:r>
            <a:endParaRPr lang="en-US" dirty="0"/>
          </a:p>
          <a:p>
            <a:pPr marL="82296" indent="0">
              <a:buNone/>
            </a:pPr>
            <a:r>
              <a:rPr lang="en-US" dirty="0">
                <a:latin typeface="Courier New"/>
                <a:cs typeface="Courier New"/>
              </a:rPr>
              <a:t>&gt;&gt;&gt; " ".join(["join", "puts", "spaces", "between", "elements"]) </a:t>
            </a:r>
            <a:endParaRPr lang="en-US" dirty="0" smtClean="0">
              <a:latin typeface="Courier New"/>
              <a:cs typeface="Courier New"/>
            </a:endParaRPr>
          </a:p>
          <a:p>
            <a:pPr marL="82296" indent="0">
              <a:buNone/>
            </a:pPr>
            <a:r>
              <a:rPr lang="en-US" dirty="0" smtClean="0">
                <a:latin typeface="Courier New"/>
                <a:cs typeface="Courier New"/>
              </a:rPr>
              <a:t>'</a:t>
            </a:r>
            <a:r>
              <a:rPr lang="en-US" dirty="0">
                <a:latin typeface="Courier New"/>
                <a:cs typeface="Courier New"/>
              </a:rPr>
              <a:t>join puts spaces between elements' </a:t>
            </a:r>
          </a:p>
          <a:p>
            <a:pPr marL="82296" indent="0">
              <a:buNone/>
            </a:pPr>
            <a:endParaRPr lang="en-US" dirty="0" smtClean="0">
              <a:latin typeface="Courier New"/>
              <a:cs typeface="Courier New"/>
            </a:endParaRPr>
          </a:p>
          <a:p>
            <a:pPr marL="82296" indent="0">
              <a:buNone/>
            </a:pPr>
            <a:r>
              <a:rPr lang="en-US" dirty="0" smtClean="0">
                <a:latin typeface="Courier New"/>
                <a:cs typeface="Courier New"/>
              </a:rPr>
              <a:t>&gt;</a:t>
            </a:r>
            <a:r>
              <a:rPr lang="en-US" dirty="0">
                <a:latin typeface="Courier New"/>
                <a:cs typeface="Courier New"/>
              </a:rPr>
              <a:t>&gt;&gt; "::".join(["Separated", "with", "colons"]) </a:t>
            </a:r>
            <a:endParaRPr lang="en-US" dirty="0">
              <a:latin typeface="Courier New"/>
              <a:cs typeface="Courier New"/>
            </a:endParaRPr>
          </a:p>
          <a:p>
            <a:pPr marL="82296" indent="0">
              <a:buNone/>
            </a:pPr>
            <a:r>
              <a:rPr lang="en-US" dirty="0" smtClean="0">
                <a:latin typeface="Courier New"/>
                <a:cs typeface="Courier New"/>
              </a:rPr>
              <a:t>'Separated</a:t>
            </a:r>
            <a:r>
              <a:rPr lang="en-US" dirty="0">
                <a:latin typeface="Courier New"/>
                <a:cs typeface="Courier New"/>
              </a:rPr>
              <a:t>::with::colons' </a:t>
            </a:r>
          </a:p>
          <a:p>
            <a:pPr marL="82296" indent="0">
              <a:buNone/>
            </a:pPr>
            <a:endParaRPr lang="en-US" dirty="0" smtClean="0">
              <a:latin typeface="Courier New"/>
              <a:cs typeface="Courier New"/>
            </a:endParaRPr>
          </a:p>
          <a:p>
            <a:pPr marL="82296" indent="0">
              <a:buNone/>
            </a:pPr>
            <a:r>
              <a:rPr lang="en-US" dirty="0" smtClean="0">
                <a:latin typeface="Courier New"/>
                <a:cs typeface="Courier New"/>
              </a:rPr>
              <a:t>&gt;</a:t>
            </a:r>
            <a:r>
              <a:rPr lang="en-US" dirty="0">
                <a:latin typeface="Courier New"/>
                <a:cs typeface="Courier New"/>
              </a:rPr>
              <a:t>&gt;&gt; "".join(["Separated", "by", "nothing"]) </a:t>
            </a:r>
          </a:p>
          <a:p>
            <a:pPr marL="82296" indent="0">
              <a:buNone/>
            </a:pPr>
            <a:r>
              <a:rPr lang="en-US" dirty="0">
                <a:latin typeface="Courier New"/>
                <a:cs typeface="Courier New"/>
              </a:rPr>
              <a:t>'</a:t>
            </a:r>
            <a:r>
              <a:rPr lang="en-US" dirty="0" err="1" smtClean="0">
                <a:latin typeface="Courier New"/>
                <a:cs typeface="Courier New"/>
              </a:rPr>
              <a:t>Separatedbynothing</a:t>
            </a:r>
            <a:r>
              <a:rPr lang="en-US" dirty="0" smtClean="0">
                <a:latin typeface="Courier New"/>
                <a:cs typeface="Courier New"/>
              </a:rPr>
              <a:t>’</a:t>
            </a:r>
            <a:endParaRPr lang="en-US" dirty="0">
              <a:latin typeface="Courier New"/>
              <a:cs typeface="Courier New"/>
            </a:endParaRPr>
          </a:p>
        </p:txBody>
      </p:sp>
    </p:spTree>
    <p:extLst>
      <p:ext uri="{BB962C8B-B14F-4D97-AF65-F5344CB8AC3E}">
        <p14:creationId xmlns:p14="http://schemas.microsoft.com/office/powerpoint/2010/main" val="2578290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Converting Strings to Numbers</a:t>
            </a:r>
            <a:endParaRPr lang="en-US" dirty="0"/>
          </a:p>
        </p:txBody>
      </p:sp>
      <p:sp>
        <p:nvSpPr>
          <p:cNvPr id="3" name="Content Placeholder 2"/>
          <p:cNvSpPr>
            <a:spLocks noGrp="1"/>
          </p:cNvSpPr>
          <p:nvPr>
            <p:ph idx="1"/>
          </p:nvPr>
        </p:nvSpPr>
        <p:spPr>
          <a:xfrm>
            <a:off x="1435608" y="1447800"/>
            <a:ext cx="7498080" cy="5306336"/>
          </a:xfrm>
        </p:spPr>
        <p:txBody>
          <a:bodyPr>
            <a:normAutofit fontScale="25000" lnSpcReduction="20000"/>
          </a:bodyPr>
          <a:lstStyle/>
          <a:p>
            <a:r>
              <a:rPr lang="en-US" sz="11200" dirty="0" smtClean="0"/>
              <a:t>You can use </a:t>
            </a:r>
            <a:r>
              <a:rPr lang="en-US" sz="11200" dirty="0" err="1" smtClean="0"/>
              <a:t>int</a:t>
            </a:r>
            <a:r>
              <a:rPr lang="en-US" sz="11200" dirty="0" smtClean="0"/>
              <a:t> and float functions to convert strings to integer or floating point numbers:</a:t>
            </a:r>
          </a:p>
          <a:p>
            <a:pPr marL="82296" indent="0">
              <a:buNone/>
            </a:pPr>
            <a:r>
              <a:rPr lang="en-US" sz="6400" dirty="0" smtClean="0">
                <a:latin typeface="Courier New"/>
                <a:cs typeface="Courier New"/>
              </a:rPr>
              <a:t>&gt;</a:t>
            </a:r>
            <a:r>
              <a:rPr lang="en-US" sz="6400" dirty="0">
                <a:latin typeface="Courier New"/>
                <a:cs typeface="Courier New"/>
              </a:rPr>
              <a:t>&gt;&gt; float('123.456') </a:t>
            </a:r>
            <a:endParaRPr lang="en-US" sz="6400" dirty="0" smtClean="0">
              <a:latin typeface="Courier New"/>
              <a:cs typeface="Courier New"/>
            </a:endParaRPr>
          </a:p>
          <a:p>
            <a:pPr marL="82296" indent="0">
              <a:buNone/>
            </a:pPr>
            <a:r>
              <a:rPr lang="en-US" sz="6400" dirty="0" smtClean="0">
                <a:latin typeface="Courier New"/>
                <a:cs typeface="Courier New"/>
              </a:rPr>
              <a:t>123.456</a:t>
            </a:r>
            <a:r>
              <a:rPr lang="en-US" sz="6400" dirty="0">
                <a:latin typeface="Courier New"/>
                <a:cs typeface="Courier New"/>
              </a:rPr>
              <a:t/>
            </a:r>
            <a:br>
              <a:rPr lang="en-US" sz="6400" dirty="0">
                <a:latin typeface="Courier New"/>
                <a:cs typeface="Courier New"/>
              </a:rPr>
            </a:br>
            <a:endParaRPr lang="en-US" sz="6400" dirty="0" smtClean="0">
              <a:latin typeface="Courier New"/>
              <a:cs typeface="Courier New"/>
            </a:endParaRPr>
          </a:p>
          <a:p>
            <a:pPr marL="82296" indent="0">
              <a:buNone/>
            </a:pPr>
            <a:r>
              <a:rPr lang="en-US" sz="6400" dirty="0" smtClean="0">
                <a:latin typeface="Courier New"/>
                <a:cs typeface="Courier New"/>
              </a:rPr>
              <a:t>&gt;</a:t>
            </a:r>
            <a:r>
              <a:rPr lang="en-US" sz="6400" dirty="0">
                <a:latin typeface="Courier New"/>
                <a:cs typeface="Courier New"/>
              </a:rPr>
              <a:t>&gt;&gt; float('</a:t>
            </a:r>
            <a:r>
              <a:rPr lang="en-US" sz="6400" dirty="0" err="1">
                <a:latin typeface="Courier New"/>
                <a:cs typeface="Courier New"/>
              </a:rPr>
              <a:t>xxyy</a:t>
            </a:r>
            <a:r>
              <a:rPr lang="en-US" sz="6400" dirty="0">
                <a:latin typeface="Courier New"/>
                <a:cs typeface="Courier New"/>
              </a:rPr>
              <a:t>')</a:t>
            </a:r>
            <a:br>
              <a:rPr lang="en-US" sz="6400" dirty="0">
                <a:latin typeface="Courier New"/>
                <a:cs typeface="Courier New"/>
              </a:rPr>
            </a:br>
            <a:r>
              <a:rPr lang="en-US" sz="6400" dirty="0" err="1">
                <a:latin typeface="Courier New"/>
                <a:cs typeface="Courier New"/>
              </a:rPr>
              <a:t>Traceback</a:t>
            </a:r>
            <a:r>
              <a:rPr lang="en-US" sz="6400" dirty="0">
                <a:latin typeface="Courier New"/>
                <a:cs typeface="Courier New"/>
              </a:rPr>
              <a:t> (innermost last): </a:t>
            </a:r>
          </a:p>
          <a:p>
            <a:pPr marL="82296" indent="0">
              <a:buNone/>
            </a:pPr>
            <a:r>
              <a:rPr lang="en-US" sz="6400" dirty="0">
                <a:latin typeface="Courier New"/>
                <a:cs typeface="Courier New"/>
              </a:rPr>
              <a:t>File "&lt;</a:t>
            </a:r>
            <a:r>
              <a:rPr lang="en-US" sz="6400" dirty="0" err="1">
                <a:latin typeface="Courier New"/>
                <a:cs typeface="Courier New"/>
              </a:rPr>
              <a:t>stdin</a:t>
            </a:r>
            <a:r>
              <a:rPr lang="en-US" sz="6400" dirty="0">
                <a:latin typeface="Courier New"/>
                <a:cs typeface="Courier New"/>
              </a:rPr>
              <a:t>&gt;", line 1, in </a:t>
            </a:r>
            <a:r>
              <a:rPr lang="en-US" sz="6400" dirty="0" err="1">
                <a:latin typeface="Courier New"/>
                <a:cs typeface="Courier New"/>
              </a:rPr>
              <a:t>ValueError</a:t>
            </a:r>
            <a:r>
              <a:rPr lang="en-US" sz="6400" dirty="0">
                <a:latin typeface="Courier New"/>
                <a:cs typeface="Courier New"/>
              </a:rPr>
              <a:t>: invalid literal </a:t>
            </a:r>
            <a:endParaRPr lang="en-US" sz="6400" dirty="0" smtClean="0">
              <a:latin typeface="Courier New"/>
              <a:cs typeface="Courier New"/>
            </a:endParaRPr>
          </a:p>
          <a:p>
            <a:pPr marL="82296" indent="0">
              <a:buNone/>
            </a:pPr>
            <a:endParaRPr lang="en-US" sz="6400" dirty="0" smtClean="0">
              <a:latin typeface="Courier New"/>
              <a:cs typeface="Courier New"/>
            </a:endParaRPr>
          </a:p>
          <a:p>
            <a:pPr marL="82296" indent="0">
              <a:buNone/>
            </a:pPr>
            <a:r>
              <a:rPr lang="en-US" sz="6400" dirty="0" smtClean="0">
                <a:latin typeface="Courier New"/>
                <a:cs typeface="Courier New"/>
              </a:rPr>
              <a:t>&gt;</a:t>
            </a:r>
            <a:r>
              <a:rPr lang="en-US" sz="6400" dirty="0">
                <a:latin typeface="Courier New"/>
                <a:cs typeface="Courier New"/>
              </a:rPr>
              <a:t>&gt;&gt; </a:t>
            </a:r>
            <a:r>
              <a:rPr lang="en-US" sz="6400" dirty="0" err="1">
                <a:latin typeface="Courier New"/>
                <a:cs typeface="Courier New"/>
              </a:rPr>
              <a:t>int</a:t>
            </a:r>
            <a:r>
              <a:rPr lang="en-US" sz="6400" dirty="0">
                <a:latin typeface="Courier New"/>
                <a:cs typeface="Courier New"/>
              </a:rPr>
              <a:t>('3333</a:t>
            </a:r>
            <a:r>
              <a:rPr lang="en-US" sz="6400" dirty="0" smtClean="0">
                <a:latin typeface="Courier New"/>
                <a:cs typeface="Courier New"/>
              </a:rPr>
              <a:t>')</a:t>
            </a:r>
          </a:p>
          <a:p>
            <a:pPr marL="82296" indent="0">
              <a:buNone/>
            </a:pPr>
            <a:r>
              <a:rPr lang="en-US" sz="6400" dirty="0" smtClean="0">
                <a:latin typeface="Courier New"/>
                <a:cs typeface="Courier New"/>
              </a:rPr>
              <a:t>3333 </a:t>
            </a:r>
            <a:endParaRPr lang="en-US" sz="6400" dirty="0">
              <a:latin typeface="Courier New"/>
              <a:cs typeface="Courier New"/>
            </a:endParaRPr>
          </a:p>
          <a:p>
            <a:pPr marL="82296" indent="0">
              <a:buNone/>
            </a:pPr>
            <a:endParaRPr lang="en-US" sz="6400" dirty="0" smtClean="0">
              <a:latin typeface="Courier New"/>
              <a:cs typeface="Courier New"/>
            </a:endParaRPr>
          </a:p>
          <a:p>
            <a:pPr marL="82296" indent="0">
              <a:buNone/>
            </a:pPr>
            <a:r>
              <a:rPr lang="en-US" sz="6400" dirty="0" smtClean="0">
                <a:latin typeface="Courier New"/>
                <a:cs typeface="Courier New"/>
              </a:rPr>
              <a:t>&gt;</a:t>
            </a:r>
            <a:r>
              <a:rPr lang="en-US" sz="6400" dirty="0">
                <a:latin typeface="Courier New"/>
                <a:cs typeface="Courier New"/>
              </a:rPr>
              <a:t>&gt;&gt; </a:t>
            </a:r>
            <a:r>
              <a:rPr lang="en-US" sz="6400" dirty="0" err="1">
                <a:latin typeface="Courier New"/>
                <a:cs typeface="Courier New"/>
              </a:rPr>
              <a:t>int</a:t>
            </a:r>
            <a:r>
              <a:rPr lang="en-US" sz="6400" dirty="0">
                <a:latin typeface="Courier New"/>
                <a:cs typeface="Courier New"/>
              </a:rPr>
              <a:t>('123.456') </a:t>
            </a:r>
            <a:endParaRPr lang="en-US" sz="6400" dirty="0" smtClean="0">
              <a:latin typeface="Courier New"/>
              <a:cs typeface="Courier New"/>
            </a:endParaRPr>
          </a:p>
          <a:p>
            <a:pPr marL="82296" indent="0">
              <a:buNone/>
            </a:pPr>
            <a:r>
              <a:rPr lang="en-US" sz="6400" dirty="0" err="1" smtClean="0">
                <a:latin typeface="Courier New"/>
                <a:cs typeface="Courier New"/>
              </a:rPr>
              <a:t>Traceback</a:t>
            </a:r>
            <a:r>
              <a:rPr lang="en-US" sz="6400" dirty="0" smtClean="0">
                <a:latin typeface="Courier New"/>
                <a:cs typeface="Courier New"/>
              </a:rPr>
              <a:t> </a:t>
            </a:r>
            <a:r>
              <a:rPr lang="en-US" sz="6400" dirty="0">
                <a:latin typeface="Courier New"/>
                <a:cs typeface="Courier New"/>
              </a:rPr>
              <a:t>(innermost last): </a:t>
            </a:r>
          </a:p>
          <a:p>
            <a:pPr marL="82296" indent="0">
              <a:buNone/>
            </a:pPr>
            <a:r>
              <a:rPr lang="en-US" sz="6400" dirty="0">
                <a:latin typeface="Courier New"/>
                <a:cs typeface="Courier New"/>
              </a:rPr>
              <a:t>File "&lt;</a:t>
            </a:r>
            <a:r>
              <a:rPr lang="en-US" sz="6400" dirty="0" err="1">
                <a:latin typeface="Courier New"/>
                <a:cs typeface="Courier New"/>
              </a:rPr>
              <a:t>stdin</a:t>
            </a:r>
            <a:r>
              <a:rPr lang="en-US" sz="6400" dirty="0">
                <a:latin typeface="Courier New"/>
                <a:cs typeface="Courier New"/>
              </a:rPr>
              <a:t>&gt;", line 1, in </a:t>
            </a:r>
            <a:r>
              <a:rPr lang="en-US" sz="6400" dirty="0" err="1">
                <a:latin typeface="Courier New"/>
                <a:cs typeface="Courier New"/>
              </a:rPr>
              <a:t>ValueError</a:t>
            </a:r>
            <a:r>
              <a:rPr lang="en-US" sz="6400" dirty="0">
                <a:latin typeface="Courier New"/>
                <a:cs typeface="Courier New"/>
              </a:rPr>
              <a:t>: invalid literal </a:t>
            </a:r>
            <a:endParaRPr lang="en-US" sz="6400" dirty="0" smtClean="0">
              <a:latin typeface="Courier New"/>
              <a:cs typeface="Courier New"/>
            </a:endParaRPr>
          </a:p>
          <a:p>
            <a:pPr marL="82296" indent="0">
              <a:buNone/>
            </a:pPr>
            <a:endParaRPr lang="en-US" sz="6400" dirty="0" smtClean="0">
              <a:latin typeface="Courier New"/>
              <a:cs typeface="Courier New"/>
            </a:endParaRPr>
          </a:p>
          <a:p>
            <a:pPr marL="82296" indent="0">
              <a:buNone/>
            </a:pPr>
            <a:r>
              <a:rPr lang="en-US" sz="6400" dirty="0" smtClean="0">
                <a:latin typeface="Courier New"/>
                <a:cs typeface="Courier New"/>
              </a:rPr>
              <a:t>&gt;</a:t>
            </a:r>
            <a:r>
              <a:rPr lang="en-US" sz="6400" dirty="0">
                <a:latin typeface="Courier New"/>
                <a:cs typeface="Courier New"/>
              </a:rPr>
              <a:t>&gt;&gt; </a:t>
            </a:r>
            <a:r>
              <a:rPr lang="en-US" sz="6400" dirty="0" err="1">
                <a:latin typeface="Courier New"/>
                <a:cs typeface="Courier New"/>
              </a:rPr>
              <a:t>int</a:t>
            </a:r>
            <a:r>
              <a:rPr lang="en-US" sz="6400" dirty="0">
                <a:latin typeface="Courier New"/>
                <a:cs typeface="Courier New"/>
              </a:rPr>
              <a:t>('10000', </a:t>
            </a:r>
            <a:r>
              <a:rPr lang="en-US" sz="6400" dirty="0" smtClean="0">
                <a:latin typeface="Courier New"/>
                <a:cs typeface="Courier New"/>
              </a:rPr>
              <a:t>8)</a:t>
            </a:r>
            <a:endParaRPr lang="en-US" sz="6400" dirty="0">
              <a:latin typeface="Courier New"/>
              <a:cs typeface="Courier New"/>
            </a:endParaRPr>
          </a:p>
          <a:p>
            <a:pPr marL="82296" indent="0">
              <a:buNone/>
            </a:pPr>
            <a:r>
              <a:rPr lang="en-US" sz="6400" dirty="0" smtClean="0">
                <a:latin typeface="Courier New"/>
                <a:cs typeface="Courier New"/>
              </a:rPr>
              <a:t>4096</a:t>
            </a:r>
            <a:endParaRPr lang="en-US" sz="6400" dirty="0">
              <a:latin typeface="Courier New"/>
              <a:cs typeface="Courier New"/>
            </a:endParaRPr>
          </a:p>
        </p:txBody>
      </p:sp>
    </p:spTree>
    <p:extLst>
      <p:ext uri="{BB962C8B-B14F-4D97-AF65-F5344CB8AC3E}">
        <p14:creationId xmlns:p14="http://schemas.microsoft.com/office/powerpoint/2010/main" val="4288511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Converting Strings to Numbers</a:t>
            </a:r>
          </a:p>
        </p:txBody>
      </p:sp>
      <p:sp>
        <p:nvSpPr>
          <p:cNvPr id="3" name="Content Placeholder 2"/>
          <p:cNvSpPr>
            <a:spLocks noGrp="1"/>
          </p:cNvSpPr>
          <p:nvPr>
            <p:ph idx="1"/>
          </p:nvPr>
        </p:nvSpPr>
        <p:spPr/>
        <p:txBody>
          <a:bodyPr>
            <a:normAutofit/>
          </a:bodyPr>
          <a:lstStyle/>
          <a:p>
            <a:pPr marL="82296" indent="0">
              <a:buNone/>
            </a:pPr>
            <a:r>
              <a:rPr lang="en-US" sz="2000" dirty="0">
                <a:latin typeface="Courier New"/>
                <a:cs typeface="Courier New"/>
              </a:rPr>
              <a:t>&gt;&gt;&gt; </a:t>
            </a:r>
            <a:r>
              <a:rPr lang="en-US" sz="2000" dirty="0" err="1">
                <a:latin typeface="Courier New"/>
                <a:cs typeface="Courier New"/>
              </a:rPr>
              <a:t>int</a:t>
            </a:r>
            <a:r>
              <a:rPr lang="en-US" sz="2000" dirty="0">
                <a:latin typeface="Courier New"/>
                <a:cs typeface="Courier New"/>
              </a:rPr>
              <a:t>('101', 2) </a:t>
            </a:r>
          </a:p>
          <a:p>
            <a:pPr marL="82296" indent="0">
              <a:buNone/>
            </a:pPr>
            <a:r>
              <a:rPr lang="en-US" sz="2000" dirty="0">
                <a:latin typeface="Courier New"/>
                <a:cs typeface="Courier New"/>
              </a:rPr>
              <a:t>5 </a:t>
            </a:r>
          </a:p>
          <a:p>
            <a:pPr marL="82296" indent="0">
              <a:buNone/>
            </a:pPr>
            <a:endParaRPr lang="en-US" sz="2000" dirty="0" smtClean="0">
              <a:latin typeface="Courier New"/>
              <a:cs typeface="Courier New"/>
            </a:endParaRPr>
          </a:p>
          <a:p>
            <a:pPr marL="82296" indent="0">
              <a:buNone/>
            </a:pPr>
            <a:r>
              <a:rPr lang="en-US" sz="2000" dirty="0" smtClean="0">
                <a:latin typeface="Courier New"/>
                <a:cs typeface="Courier New"/>
              </a:rPr>
              <a:t>&gt;</a:t>
            </a:r>
            <a:r>
              <a:rPr lang="en-US" sz="2000" dirty="0">
                <a:latin typeface="Courier New"/>
                <a:cs typeface="Courier New"/>
              </a:rPr>
              <a:t>&gt;&gt; </a:t>
            </a:r>
            <a:r>
              <a:rPr lang="en-US" sz="2000" dirty="0" err="1">
                <a:latin typeface="Courier New"/>
                <a:cs typeface="Courier New"/>
              </a:rPr>
              <a:t>int</a:t>
            </a:r>
            <a:r>
              <a:rPr lang="en-US" sz="2000" dirty="0">
                <a:latin typeface="Courier New"/>
                <a:cs typeface="Courier New"/>
              </a:rPr>
              <a:t>('</a:t>
            </a:r>
            <a:r>
              <a:rPr lang="en-US" sz="2000" dirty="0" err="1">
                <a:latin typeface="Courier New"/>
                <a:cs typeface="Courier New"/>
              </a:rPr>
              <a:t>ff</a:t>
            </a:r>
            <a:r>
              <a:rPr lang="en-US" sz="2000" dirty="0">
                <a:latin typeface="Courier New"/>
                <a:cs typeface="Courier New"/>
              </a:rPr>
              <a:t>', 16) </a:t>
            </a:r>
            <a:r>
              <a:rPr lang="en-US" sz="2000" dirty="0" smtClean="0">
                <a:latin typeface="Courier New"/>
                <a:cs typeface="Courier New"/>
              </a:rPr>
              <a:t> </a:t>
            </a:r>
            <a:endParaRPr lang="en-US" sz="2000" dirty="0">
              <a:latin typeface="Courier New"/>
              <a:cs typeface="Courier New"/>
            </a:endParaRPr>
          </a:p>
          <a:p>
            <a:pPr marL="82296" indent="0">
              <a:buNone/>
            </a:pPr>
            <a:r>
              <a:rPr lang="en-US" sz="2000" dirty="0">
                <a:latin typeface="Courier New"/>
                <a:cs typeface="Courier New"/>
              </a:rPr>
              <a:t>255</a:t>
            </a:r>
            <a:br>
              <a:rPr lang="en-US" sz="2000" dirty="0">
                <a:latin typeface="Courier New"/>
                <a:cs typeface="Courier New"/>
              </a:rPr>
            </a:br>
            <a:endParaRPr lang="en-US" sz="2000" dirty="0" smtClean="0">
              <a:latin typeface="Courier New"/>
              <a:cs typeface="Courier New"/>
            </a:endParaRPr>
          </a:p>
          <a:p>
            <a:pPr marL="82296" indent="0">
              <a:buNone/>
            </a:pPr>
            <a:r>
              <a:rPr lang="en-US" sz="2000" dirty="0" smtClean="0">
                <a:latin typeface="Courier New"/>
                <a:cs typeface="Courier New"/>
              </a:rPr>
              <a:t>&gt;</a:t>
            </a:r>
            <a:r>
              <a:rPr lang="en-US" sz="2000" dirty="0">
                <a:latin typeface="Courier New"/>
                <a:cs typeface="Courier New"/>
              </a:rPr>
              <a:t>&gt;&gt; </a:t>
            </a:r>
            <a:r>
              <a:rPr lang="en-US" sz="2000" dirty="0" err="1">
                <a:latin typeface="Courier New"/>
                <a:cs typeface="Courier New"/>
              </a:rPr>
              <a:t>int</a:t>
            </a:r>
            <a:r>
              <a:rPr lang="en-US" sz="2000" dirty="0">
                <a:latin typeface="Courier New"/>
                <a:cs typeface="Courier New"/>
              </a:rPr>
              <a:t>('123456', 6) </a:t>
            </a:r>
          </a:p>
          <a:p>
            <a:pPr marL="82296" indent="0">
              <a:buNone/>
            </a:pPr>
            <a:r>
              <a:rPr lang="en-US" sz="2000" dirty="0" err="1">
                <a:latin typeface="Courier New"/>
                <a:cs typeface="Courier New"/>
              </a:rPr>
              <a:t>Traceback</a:t>
            </a:r>
            <a:r>
              <a:rPr lang="en-US" sz="2000" dirty="0">
                <a:latin typeface="Courier New"/>
                <a:cs typeface="Courier New"/>
              </a:rPr>
              <a:t> (innermost last): </a:t>
            </a:r>
          </a:p>
          <a:p>
            <a:pPr marL="82296" indent="0">
              <a:buNone/>
            </a:pPr>
            <a:r>
              <a:rPr lang="en-US" sz="2000" dirty="0">
                <a:latin typeface="Courier New"/>
                <a:cs typeface="Courier New"/>
              </a:rPr>
              <a:t>File "&lt;</a:t>
            </a:r>
            <a:r>
              <a:rPr lang="en-US" sz="2000" dirty="0" err="1">
                <a:latin typeface="Courier New"/>
                <a:cs typeface="Courier New"/>
              </a:rPr>
              <a:t>stdin</a:t>
            </a:r>
            <a:r>
              <a:rPr lang="en-US" sz="2000" dirty="0">
                <a:latin typeface="Courier New"/>
                <a:cs typeface="Courier New"/>
              </a:rPr>
              <a:t>&gt;", line 1, in ?</a:t>
            </a:r>
            <a:br>
              <a:rPr lang="en-US" sz="2000" dirty="0">
                <a:latin typeface="Courier New"/>
                <a:cs typeface="Courier New"/>
              </a:rPr>
            </a:br>
            <a:r>
              <a:rPr lang="en-US" sz="2000" dirty="0" err="1">
                <a:latin typeface="Courier New"/>
                <a:cs typeface="Courier New"/>
              </a:rPr>
              <a:t>ValueError</a:t>
            </a:r>
            <a:r>
              <a:rPr lang="en-US" sz="2000" dirty="0">
                <a:latin typeface="Courier New"/>
                <a:cs typeface="Courier New"/>
              </a:rPr>
              <a:t>: invalid literal for </a:t>
            </a:r>
            <a:r>
              <a:rPr lang="en-US" sz="2000" dirty="0" err="1">
                <a:latin typeface="Courier New"/>
                <a:cs typeface="Courier New"/>
              </a:rPr>
              <a:t>int</a:t>
            </a:r>
            <a:r>
              <a:rPr lang="en-US" sz="2000" dirty="0">
                <a:latin typeface="Courier New"/>
                <a:cs typeface="Courier New"/>
              </a:rPr>
              <a:t>() with base 6: '123456’</a:t>
            </a:r>
          </a:p>
          <a:p>
            <a:endParaRPr lang="en-US" dirty="0"/>
          </a:p>
        </p:txBody>
      </p:sp>
    </p:spTree>
    <p:extLst>
      <p:ext uri="{BB962C8B-B14F-4D97-AF65-F5344CB8AC3E}">
        <p14:creationId xmlns:p14="http://schemas.microsoft.com/office/powerpoint/2010/main" val="2681928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Strings – strip, </a:t>
            </a:r>
            <a:r>
              <a:rPr lang="en-US" dirty="0" err="1" smtClean="0"/>
              <a:t>rstrip</a:t>
            </a:r>
            <a:r>
              <a:rPr lang="en-US" dirty="0" smtClean="0"/>
              <a:t>, </a:t>
            </a:r>
            <a:r>
              <a:rPr lang="en-US" dirty="0" err="1" smtClean="0"/>
              <a:t>lstrip</a:t>
            </a:r>
            <a:r>
              <a:rPr lang="en-US" dirty="0" smtClean="0"/>
              <a:t> methods</a:t>
            </a:r>
            <a:endParaRPr lang="en-US" dirty="0"/>
          </a:p>
        </p:txBody>
      </p:sp>
      <p:sp>
        <p:nvSpPr>
          <p:cNvPr id="3" name="Content Placeholder 2"/>
          <p:cNvSpPr>
            <a:spLocks noGrp="1"/>
          </p:cNvSpPr>
          <p:nvPr>
            <p:ph idx="1"/>
          </p:nvPr>
        </p:nvSpPr>
        <p:spPr/>
        <p:txBody>
          <a:bodyPr/>
          <a:lstStyle/>
          <a:p>
            <a:r>
              <a:rPr lang="en-US" dirty="0">
                <a:latin typeface="Courier New"/>
                <a:cs typeface="Courier New"/>
              </a:rPr>
              <a:t>strip</a:t>
            </a:r>
            <a:r>
              <a:rPr lang="en-US" dirty="0"/>
              <a:t> returns a new string that’s the same as the original string, except that any whitespace at the </a:t>
            </a:r>
            <a:r>
              <a:rPr lang="en-US" i="1" dirty="0"/>
              <a:t>beginning </a:t>
            </a:r>
            <a:r>
              <a:rPr lang="en-US" i="1" dirty="0" smtClean="0"/>
              <a:t>and end </a:t>
            </a:r>
            <a:r>
              <a:rPr lang="en-US" dirty="0"/>
              <a:t>of the string has been removed. </a:t>
            </a:r>
            <a:endParaRPr lang="en-US" dirty="0" smtClean="0"/>
          </a:p>
          <a:p>
            <a:r>
              <a:rPr lang="en-US" dirty="0" err="1" smtClean="0">
                <a:latin typeface="Courier New"/>
                <a:cs typeface="Courier New"/>
              </a:rPr>
              <a:t>lstrip</a:t>
            </a:r>
            <a:r>
              <a:rPr lang="en-US" dirty="0" smtClean="0"/>
              <a:t> </a:t>
            </a:r>
            <a:r>
              <a:rPr lang="en-US" dirty="0"/>
              <a:t>and </a:t>
            </a:r>
            <a:r>
              <a:rPr lang="en-US" dirty="0" err="1">
                <a:latin typeface="Courier New"/>
                <a:cs typeface="Courier New"/>
              </a:rPr>
              <a:t>rstrip</a:t>
            </a:r>
            <a:r>
              <a:rPr lang="en-US" dirty="0"/>
              <a:t> work similarly, except that they remove whitespace only at the left or right end of the original string, </a:t>
            </a:r>
            <a:r>
              <a:rPr lang="en-US" dirty="0" smtClean="0"/>
              <a:t>respectively.</a:t>
            </a:r>
            <a:endParaRPr lang="en-US" dirty="0"/>
          </a:p>
        </p:txBody>
      </p:sp>
    </p:spTree>
    <p:extLst>
      <p:ext uri="{BB962C8B-B14F-4D97-AF65-F5344CB8AC3E}">
        <p14:creationId xmlns:p14="http://schemas.microsoft.com/office/powerpoint/2010/main" val="32090167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Strings – strip, </a:t>
            </a:r>
            <a:r>
              <a:rPr lang="en-US" dirty="0" err="1"/>
              <a:t>rstrip</a:t>
            </a:r>
            <a:r>
              <a:rPr lang="en-US" dirty="0"/>
              <a:t>, </a:t>
            </a:r>
            <a:r>
              <a:rPr lang="en-US" dirty="0" err="1"/>
              <a:t>lstrip</a:t>
            </a:r>
            <a:r>
              <a:rPr lang="en-US" dirty="0"/>
              <a:t> methods</a:t>
            </a:r>
          </a:p>
        </p:txBody>
      </p:sp>
      <p:sp>
        <p:nvSpPr>
          <p:cNvPr id="3" name="Content Placeholder 2"/>
          <p:cNvSpPr>
            <a:spLocks noGrp="1"/>
          </p:cNvSpPr>
          <p:nvPr>
            <p:ph idx="1"/>
          </p:nvPr>
        </p:nvSpPr>
        <p:spPr/>
        <p:txBody>
          <a:bodyPr/>
          <a:lstStyle/>
          <a:p>
            <a:pPr marL="82296" indent="0">
              <a:buNone/>
            </a:pPr>
            <a:r>
              <a:rPr lang="en-US" dirty="0">
                <a:latin typeface="Courier New"/>
                <a:cs typeface="Courier New"/>
              </a:rPr>
              <a:t>&gt;&gt;&gt; x = " Hello, World\t\t " </a:t>
            </a:r>
            <a:endParaRPr lang="en-US" dirty="0" smtClean="0">
              <a:latin typeface="Courier New"/>
              <a:cs typeface="Courier New"/>
            </a:endParaRPr>
          </a:p>
          <a:p>
            <a:pPr marL="82296" indent="0">
              <a:buNone/>
            </a:pPr>
            <a:r>
              <a:rPr lang="en-US" dirty="0" smtClean="0">
                <a:latin typeface="Courier New"/>
                <a:cs typeface="Courier New"/>
              </a:rPr>
              <a:t>&gt;</a:t>
            </a:r>
            <a:r>
              <a:rPr lang="en-US" dirty="0">
                <a:latin typeface="Courier New"/>
                <a:cs typeface="Courier New"/>
              </a:rPr>
              <a:t>&gt;&gt; </a:t>
            </a:r>
            <a:endParaRPr lang="en-US" dirty="0" smtClean="0">
              <a:latin typeface="Courier New"/>
              <a:cs typeface="Courier New"/>
            </a:endParaRPr>
          </a:p>
          <a:p>
            <a:pPr marL="82296" indent="0">
              <a:buNone/>
            </a:pPr>
            <a:r>
              <a:rPr lang="en-US" dirty="0" smtClean="0">
                <a:latin typeface="Courier New"/>
                <a:cs typeface="Courier New"/>
              </a:rPr>
              <a:t>&gt;&gt;&gt; </a:t>
            </a:r>
            <a:r>
              <a:rPr lang="en-US" dirty="0" err="1" smtClean="0">
                <a:latin typeface="Courier New"/>
                <a:cs typeface="Courier New"/>
              </a:rPr>
              <a:t>x.strip</a:t>
            </a:r>
            <a:r>
              <a:rPr lang="en-US" dirty="0" smtClean="0">
                <a:latin typeface="Courier New"/>
                <a:cs typeface="Courier New"/>
              </a:rPr>
              <a:t>()</a:t>
            </a:r>
          </a:p>
          <a:p>
            <a:pPr marL="82296" indent="0">
              <a:buNone/>
            </a:pPr>
            <a:r>
              <a:rPr lang="en-US" dirty="0" smtClean="0">
                <a:latin typeface="Courier New"/>
                <a:cs typeface="Courier New"/>
              </a:rPr>
              <a:t>'Hello</a:t>
            </a:r>
            <a:r>
              <a:rPr lang="en-US" dirty="0">
                <a:latin typeface="Courier New"/>
                <a:cs typeface="Courier New"/>
              </a:rPr>
              <a:t>, </a:t>
            </a:r>
            <a:r>
              <a:rPr lang="en-US" dirty="0" smtClean="0">
                <a:latin typeface="Courier New"/>
                <a:cs typeface="Courier New"/>
              </a:rPr>
              <a:t>World’</a:t>
            </a:r>
          </a:p>
          <a:p>
            <a:pPr marL="82296" indent="0">
              <a:buNone/>
            </a:pPr>
            <a:r>
              <a:rPr lang="en-US" dirty="0" smtClean="0">
                <a:latin typeface="Courier New"/>
                <a:cs typeface="Courier New"/>
              </a:rPr>
              <a:t>&gt;&gt;&gt; </a:t>
            </a:r>
            <a:r>
              <a:rPr lang="en-US" dirty="0" err="1">
                <a:latin typeface="Courier New"/>
                <a:cs typeface="Courier New"/>
              </a:rPr>
              <a:t>x.lstrip</a:t>
            </a:r>
            <a:r>
              <a:rPr lang="en-US" dirty="0">
                <a:latin typeface="Courier New"/>
                <a:cs typeface="Courier New"/>
              </a:rPr>
              <a:t>() </a:t>
            </a:r>
          </a:p>
          <a:p>
            <a:pPr marL="82296" indent="0">
              <a:buNone/>
            </a:pPr>
            <a:r>
              <a:rPr lang="en-US" dirty="0">
                <a:latin typeface="Courier New"/>
                <a:cs typeface="Courier New"/>
              </a:rPr>
              <a:t>'Hello, World\t\t ' </a:t>
            </a:r>
            <a:endParaRPr lang="en-US" dirty="0" smtClean="0">
              <a:latin typeface="Courier New"/>
              <a:cs typeface="Courier New"/>
            </a:endParaRPr>
          </a:p>
          <a:p>
            <a:pPr marL="82296" indent="0">
              <a:buNone/>
            </a:pPr>
            <a:r>
              <a:rPr lang="en-US" dirty="0" smtClean="0">
                <a:latin typeface="Courier New"/>
                <a:cs typeface="Courier New"/>
              </a:rPr>
              <a:t>&gt;</a:t>
            </a:r>
            <a:r>
              <a:rPr lang="en-US" dirty="0">
                <a:latin typeface="Courier New"/>
                <a:cs typeface="Courier New"/>
              </a:rPr>
              <a:t>&gt;&gt; </a:t>
            </a:r>
            <a:r>
              <a:rPr lang="en-US" dirty="0" err="1">
                <a:latin typeface="Courier New"/>
                <a:cs typeface="Courier New"/>
              </a:rPr>
              <a:t>x.rstrip</a:t>
            </a:r>
            <a:r>
              <a:rPr lang="en-US" dirty="0">
                <a:latin typeface="Courier New"/>
                <a:cs typeface="Courier New"/>
              </a:rPr>
              <a:t>() </a:t>
            </a:r>
            <a:endParaRPr lang="en-US" dirty="0" smtClean="0">
              <a:latin typeface="Courier New"/>
              <a:cs typeface="Courier New"/>
            </a:endParaRPr>
          </a:p>
          <a:p>
            <a:pPr marL="82296" indent="0">
              <a:buNone/>
            </a:pPr>
            <a:r>
              <a:rPr lang="en-US" dirty="0" smtClean="0">
                <a:latin typeface="Courier New"/>
                <a:cs typeface="Courier New"/>
              </a:rPr>
              <a:t>' </a:t>
            </a:r>
            <a:r>
              <a:rPr lang="en-US" dirty="0">
                <a:latin typeface="Courier New"/>
                <a:cs typeface="Courier New"/>
              </a:rPr>
              <a:t>Hello, World' </a:t>
            </a:r>
          </a:p>
          <a:p>
            <a:endParaRPr lang="en-US" dirty="0"/>
          </a:p>
        </p:txBody>
      </p:sp>
    </p:spTree>
    <p:extLst>
      <p:ext uri="{BB962C8B-B14F-4D97-AF65-F5344CB8AC3E}">
        <p14:creationId xmlns:p14="http://schemas.microsoft.com/office/powerpoint/2010/main" val="1556223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Strings in Python</a:t>
            </a:r>
          </a:p>
          <a:p>
            <a:pPr lvl="1"/>
            <a:r>
              <a:rPr lang="en-US" dirty="0" smtClean="0"/>
              <a:t>String operations</a:t>
            </a:r>
          </a:p>
          <a:p>
            <a:pPr lvl="1"/>
            <a:r>
              <a:rPr lang="en-US" dirty="0" smtClean="0"/>
              <a:t>Escape Sequences</a:t>
            </a:r>
          </a:p>
          <a:p>
            <a:pPr lvl="1"/>
            <a:r>
              <a:rPr lang="en-US" dirty="0" smtClean="0"/>
              <a:t>String printing</a:t>
            </a:r>
          </a:p>
          <a:p>
            <a:pPr lvl="1"/>
            <a:r>
              <a:rPr lang="en-US" dirty="0" smtClean="0"/>
              <a:t>Split, join methods</a:t>
            </a:r>
          </a:p>
          <a:p>
            <a:pPr lvl="1"/>
            <a:r>
              <a:rPr lang="en-US" dirty="0" smtClean="0"/>
              <a:t>Converting strings to numbers</a:t>
            </a:r>
          </a:p>
          <a:p>
            <a:pPr lvl="1"/>
            <a:r>
              <a:rPr lang="en-US" dirty="0" smtClean="0"/>
              <a:t>Strip, find, index, count, </a:t>
            </a:r>
            <a:r>
              <a:rPr lang="en-US" dirty="0" err="1" smtClean="0"/>
              <a:t>startswith</a:t>
            </a:r>
            <a:r>
              <a:rPr lang="en-US" dirty="0" smtClean="0"/>
              <a:t>, </a:t>
            </a:r>
            <a:r>
              <a:rPr lang="en-US" dirty="0" err="1" smtClean="0"/>
              <a:t>endswith</a:t>
            </a:r>
            <a:r>
              <a:rPr lang="en-US" dirty="0" smtClean="0"/>
              <a:t> methods</a:t>
            </a:r>
            <a:endParaRPr lang="en-US" dirty="0"/>
          </a:p>
        </p:txBody>
      </p:sp>
    </p:spTree>
    <p:extLst>
      <p:ext uri="{BB962C8B-B14F-4D97-AF65-F5344CB8AC3E}">
        <p14:creationId xmlns:p14="http://schemas.microsoft.com/office/powerpoint/2010/main" val="15839033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Strings – strip, </a:t>
            </a:r>
            <a:r>
              <a:rPr lang="en-US" dirty="0" err="1"/>
              <a:t>rstrip</a:t>
            </a:r>
            <a:r>
              <a:rPr lang="en-US" dirty="0"/>
              <a:t>, </a:t>
            </a:r>
            <a:r>
              <a:rPr lang="en-US" dirty="0" err="1"/>
              <a:t>lstrip</a:t>
            </a:r>
            <a:r>
              <a:rPr lang="en-US" dirty="0"/>
              <a:t> methods</a:t>
            </a:r>
          </a:p>
        </p:txBody>
      </p:sp>
      <p:sp>
        <p:nvSpPr>
          <p:cNvPr id="3" name="Content Placeholder 2"/>
          <p:cNvSpPr>
            <a:spLocks noGrp="1"/>
          </p:cNvSpPr>
          <p:nvPr>
            <p:ph idx="1"/>
          </p:nvPr>
        </p:nvSpPr>
        <p:spPr/>
        <p:txBody>
          <a:bodyPr>
            <a:normAutofit fontScale="92500" lnSpcReduction="20000"/>
          </a:bodyPr>
          <a:lstStyle/>
          <a:p>
            <a:r>
              <a:rPr lang="en-US" dirty="0" smtClean="0"/>
              <a:t>You can also specify the specific characters you want to strip off instead of the white space.</a:t>
            </a:r>
          </a:p>
          <a:p>
            <a:pPr marL="82296" indent="0">
              <a:buNone/>
            </a:pPr>
            <a:r>
              <a:rPr lang="en-US" dirty="0">
                <a:latin typeface="Courier New"/>
                <a:cs typeface="Courier New"/>
              </a:rPr>
              <a:t>&gt;&gt;&gt; x = "</a:t>
            </a:r>
            <a:r>
              <a:rPr lang="en-US" dirty="0" err="1">
                <a:latin typeface="Courier New"/>
                <a:cs typeface="Courier New"/>
              </a:rPr>
              <a:t>www.python.org</a:t>
            </a:r>
            <a:r>
              <a:rPr lang="en-US" dirty="0">
                <a:latin typeface="Courier New"/>
                <a:cs typeface="Courier New"/>
              </a:rPr>
              <a:t>" </a:t>
            </a:r>
            <a:endParaRPr lang="en-US" dirty="0" smtClean="0">
              <a:latin typeface="Courier New"/>
              <a:cs typeface="Courier New"/>
            </a:endParaRPr>
          </a:p>
          <a:p>
            <a:pPr marL="82296" indent="0">
              <a:buNone/>
            </a:pPr>
            <a:r>
              <a:rPr lang="en-US" dirty="0" smtClean="0">
                <a:latin typeface="Courier New"/>
                <a:cs typeface="Courier New"/>
              </a:rPr>
              <a:t>&gt;</a:t>
            </a:r>
            <a:r>
              <a:rPr lang="en-US" dirty="0">
                <a:latin typeface="Courier New"/>
                <a:cs typeface="Courier New"/>
              </a:rPr>
              <a:t>&gt;&gt; </a:t>
            </a:r>
            <a:endParaRPr lang="en-US" dirty="0" smtClean="0">
              <a:latin typeface="Courier New"/>
              <a:cs typeface="Courier New"/>
            </a:endParaRPr>
          </a:p>
          <a:p>
            <a:pPr marL="82296" indent="0">
              <a:buNone/>
            </a:pPr>
            <a:r>
              <a:rPr lang="en-US" dirty="0" smtClean="0">
                <a:latin typeface="Courier New"/>
                <a:cs typeface="Courier New"/>
              </a:rPr>
              <a:t>&gt;&gt;&gt; </a:t>
            </a:r>
            <a:r>
              <a:rPr lang="en-US" dirty="0" err="1" smtClean="0">
                <a:latin typeface="Courier New"/>
                <a:cs typeface="Courier New"/>
              </a:rPr>
              <a:t>x.strip</a:t>
            </a:r>
            <a:r>
              <a:rPr lang="en-US" dirty="0">
                <a:latin typeface="Courier New"/>
                <a:cs typeface="Courier New"/>
              </a:rPr>
              <a:t>("w") </a:t>
            </a:r>
            <a:endParaRPr lang="en-US" dirty="0" smtClean="0">
              <a:latin typeface="Courier New"/>
              <a:cs typeface="Courier New"/>
            </a:endParaRPr>
          </a:p>
          <a:p>
            <a:pPr marL="82296" indent="0">
              <a:buNone/>
            </a:pPr>
            <a:r>
              <a:rPr lang="en-US" dirty="0" smtClean="0">
                <a:latin typeface="Courier New"/>
                <a:cs typeface="Courier New"/>
              </a:rPr>
              <a:t>'</a:t>
            </a:r>
            <a:r>
              <a:rPr lang="en-US" dirty="0">
                <a:latin typeface="Courier New"/>
                <a:cs typeface="Courier New"/>
              </a:rPr>
              <a:t>.</a:t>
            </a:r>
            <a:r>
              <a:rPr lang="en-US" dirty="0" err="1" smtClean="0">
                <a:latin typeface="Courier New"/>
                <a:cs typeface="Courier New"/>
              </a:rPr>
              <a:t>python.org</a:t>
            </a:r>
            <a:r>
              <a:rPr lang="en-US" dirty="0" smtClean="0">
                <a:latin typeface="Courier New"/>
                <a:cs typeface="Courier New"/>
              </a:rPr>
              <a:t>’</a:t>
            </a:r>
          </a:p>
          <a:p>
            <a:pPr marL="82296" indent="0">
              <a:buNone/>
            </a:pPr>
            <a:r>
              <a:rPr lang="en-US" dirty="0" smtClean="0">
                <a:latin typeface="Courier New"/>
                <a:cs typeface="Courier New"/>
              </a:rPr>
              <a:t>&gt;&gt;&gt; </a:t>
            </a:r>
            <a:r>
              <a:rPr lang="en-US" dirty="0" err="1">
                <a:latin typeface="Courier New"/>
                <a:cs typeface="Courier New"/>
              </a:rPr>
              <a:t>x.strip</a:t>
            </a:r>
            <a:r>
              <a:rPr lang="en-US" dirty="0">
                <a:latin typeface="Courier New"/>
                <a:cs typeface="Courier New"/>
              </a:rPr>
              <a:t>("</a:t>
            </a:r>
            <a:r>
              <a:rPr lang="en-US" dirty="0" err="1">
                <a:latin typeface="Courier New"/>
                <a:cs typeface="Courier New"/>
              </a:rPr>
              <a:t>gor</a:t>
            </a:r>
            <a:r>
              <a:rPr lang="en-US" dirty="0">
                <a:latin typeface="Courier New"/>
                <a:cs typeface="Courier New"/>
              </a:rPr>
              <a:t>") </a:t>
            </a:r>
            <a:endParaRPr lang="en-US" dirty="0" smtClean="0">
              <a:latin typeface="Courier New"/>
              <a:cs typeface="Courier New"/>
            </a:endParaRPr>
          </a:p>
          <a:p>
            <a:pPr marL="82296" indent="0">
              <a:buNone/>
            </a:pPr>
            <a:r>
              <a:rPr lang="en-US" dirty="0" smtClean="0">
                <a:latin typeface="Courier New"/>
                <a:cs typeface="Courier New"/>
              </a:rPr>
              <a:t>'</a:t>
            </a:r>
            <a:r>
              <a:rPr lang="en-US" dirty="0" err="1">
                <a:latin typeface="Courier New"/>
                <a:cs typeface="Courier New"/>
              </a:rPr>
              <a:t>www.python</a:t>
            </a:r>
            <a:r>
              <a:rPr lang="en-US" dirty="0">
                <a:latin typeface="Courier New"/>
                <a:cs typeface="Courier New"/>
              </a:rPr>
              <a:t>.' </a:t>
            </a:r>
          </a:p>
          <a:p>
            <a:pPr marL="82296" indent="0">
              <a:buNone/>
            </a:pPr>
            <a:r>
              <a:rPr lang="en-US" dirty="0">
                <a:latin typeface="Courier New"/>
                <a:cs typeface="Courier New"/>
              </a:rPr>
              <a:t>&gt;&gt;&gt; </a:t>
            </a:r>
            <a:r>
              <a:rPr lang="en-US" dirty="0" err="1">
                <a:latin typeface="Courier New"/>
                <a:cs typeface="Courier New"/>
              </a:rPr>
              <a:t>x.strip</a:t>
            </a:r>
            <a:r>
              <a:rPr lang="en-US" dirty="0">
                <a:latin typeface="Courier New"/>
                <a:cs typeface="Courier New"/>
              </a:rPr>
              <a:t>(".</a:t>
            </a:r>
            <a:r>
              <a:rPr lang="en-US" dirty="0" err="1">
                <a:latin typeface="Courier New"/>
                <a:cs typeface="Courier New"/>
              </a:rPr>
              <a:t>gorw</a:t>
            </a:r>
            <a:r>
              <a:rPr lang="en-US" dirty="0">
                <a:latin typeface="Courier New"/>
                <a:cs typeface="Courier New"/>
              </a:rPr>
              <a:t>") </a:t>
            </a:r>
            <a:endParaRPr lang="en-US" dirty="0" smtClean="0">
              <a:latin typeface="Courier New"/>
              <a:cs typeface="Courier New"/>
            </a:endParaRPr>
          </a:p>
          <a:p>
            <a:pPr marL="82296" indent="0">
              <a:buNone/>
            </a:pPr>
            <a:r>
              <a:rPr lang="en-US" dirty="0" smtClean="0">
                <a:latin typeface="Courier New"/>
                <a:cs typeface="Courier New"/>
              </a:rPr>
              <a:t>'</a:t>
            </a:r>
            <a:r>
              <a:rPr lang="en-US" dirty="0">
                <a:latin typeface="Courier New"/>
                <a:cs typeface="Courier New"/>
              </a:rPr>
              <a:t>python' </a:t>
            </a:r>
          </a:p>
          <a:p>
            <a:endParaRPr lang="en-US" dirty="0"/>
          </a:p>
        </p:txBody>
      </p:sp>
    </p:spTree>
    <p:extLst>
      <p:ext uri="{BB962C8B-B14F-4D97-AF65-F5344CB8AC3E}">
        <p14:creationId xmlns:p14="http://schemas.microsoft.com/office/powerpoint/2010/main" val="700018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searching - find</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latin typeface="Courier New"/>
                <a:cs typeface="Courier New"/>
              </a:rPr>
              <a:t>find</a:t>
            </a:r>
            <a:r>
              <a:rPr lang="en-US" dirty="0" smtClean="0"/>
              <a:t> – It takes </a:t>
            </a:r>
            <a:r>
              <a:rPr lang="en-US" dirty="0"/>
              <a:t>one required argument: the substring being searched for. </a:t>
            </a:r>
            <a:r>
              <a:rPr lang="en-US" dirty="0" smtClean="0"/>
              <a:t> </a:t>
            </a:r>
            <a:r>
              <a:rPr lang="en-US" dirty="0" smtClean="0">
                <a:latin typeface="Courier New"/>
                <a:cs typeface="Courier New"/>
              </a:rPr>
              <a:t>find</a:t>
            </a:r>
            <a:r>
              <a:rPr lang="en-US" dirty="0" smtClean="0"/>
              <a:t> </a:t>
            </a:r>
            <a:r>
              <a:rPr lang="en-US" dirty="0"/>
              <a:t>returns the position of the first character of the first instance of substring in the string object, or –</a:t>
            </a:r>
            <a:r>
              <a:rPr lang="en-US" dirty="0">
                <a:latin typeface="Arial"/>
                <a:cs typeface="Arial"/>
              </a:rPr>
              <a:t>1</a:t>
            </a:r>
            <a:r>
              <a:rPr lang="en-US" dirty="0"/>
              <a:t> if substring doesn’t occur in the string: </a:t>
            </a:r>
          </a:p>
          <a:p>
            <a:pPr marL="82296" indent="0">
              <a:buNone/>
            </a:pPr>
            <a:r>
              <a:rPr lang="da-DK" dirty="0">
                <a:latin typeface="Courier New"/>
                <a:cs typeface="Courier New"/>
              </a:rPr>
              <a:t>&gt;&gt;&gt; x = "Mississippi" </a:t>
            </a:r>
            <a:endParaRPr lang="da-DK" dirty="0" smtClean="0">
              <a:latin typeface="Courier New"/>
              <a:cs typeface="Courier New"/>
            </a:endParaRPr>
          </a:p>
          <a:p>
            <a:pPr marL="82296" indent="0">
              <a:buNone/>
            </a:pPr>
            <a:r>
              <a:rPr lang="da-DK" dirty="0" smtClean="0">
                <a:latin typeface="Courier New"/>
                <a:cs typeface="Courier New"/>
              </a:rPr>
              <a:t>&gt;</a:t>
            </a:r>
            <a:r>
              <a:rPr lang="da-DK" dirty="0">
                <a:latin typeface="Courier New"/>
                <a:cs typeface="Courier New"/>
              </a:rPr>
              <a:t>&gt;&gt; </a:t>
            </a:r>
            <a:endParaRPr lang="da-DK" dirty="0" smtClean="0">
              <a:latin typeface="Courier New"/>
              <a:cs typeface="Courier New"/>
            </a:endParaRPr>
          </a:p>
          <a:p>
            <a:pPr marL="82296" indent="0">
              <a:buNone/>
            </a:pPr>
            <a:r>
              <a:rPr lang="da-DK" dirty="0" smtClean="0">
                <a:latin typeface="Courier New"/>
                <a:cs typeface="Courier New"/>
              </a:rPr>
              <a:t>&gt;&gt;&gt; </a:t>
            </a:r>
            <a:r>
              <a:rPr lang="da-DK" dirty="0" err="1" smtClean="0">
                <a:latin typeface="Courier New"/>
                <a:cs typeface="Courier New"/>
              </a:rPr>
              <a:t>x.find</a:t>
            </a:r>
            <a:r>
              <a:rPr lang="da-DK" dirty="0">
                <a:latin typeface="Courier New"/>
                <a:cs typeface="Courier New"/>
              </a:rPr>
              <a:t>("</a:t>
            </a:r>
            <a:r>
              <a:rPr lang="da-DK" dirty="0" err="1">
                <a:latin typeface="Courier New"/>
                <a:cs typeface="Courier New"/>
              </a:rPr>
              <a:t>ss</a:t>
            </a:r>
            <a:r>
              <a:rPr lang="da-DK" dirty="0">
                <a:latin typeface="Courier New"/>
                <a:cs typeface="Courier New"/>
              </a:rPr>
              <a:t>") </a:t>
            </a:r>
            <a:endParaRPr lang="da-DK" dirty="0" smtClean="0">
              <a:latin typeface="Courier New"/>
              <a:cs typeface="Courier New"/>
            </a:endParaRPr>
          </a:p>
          <a:p>
            <a:pPr marL="82296" indent="0">
              <a:buNone/>
            </a:pPr>
            <a:r>
              <a:rPr lang="da-DK" dirty="0" smtClean="0">
                <a:latin typeface="Courier New"/>
                <a:cs typeface="Courier New"/>
              </a:rPr>
              <a:t>2 </a:t>
            </a:r>
          </a:p>
          <a:p>
            <a:pPr marL="82296" indent="0">
              <a:buNone/>
            </a:pPr>
            <a:r>
              <a:rPr lang="da-DK" dirty="0" smtClean="0">
                <a:latin typeface="Courier New"/>
                <a:cs typeface="Courier New"/>
              </a:rPr>
              <a:t>&gt;</a:t>
            </a:r>
            <a:r>
              <a:rPr lang="da-DK" dirty="0">
                <a:latin typeface="Courier New"/>
                <a:cs typeface="Courier New"/>
              </a:rPr>
              <a:t>&gt;&gt; </a:t>
            </a:r>
            <a:r>
              <a:rPr lang="da-DK" dirty="0" smtClean="0">
                <a:latin typeface="Courier New"/>
                <a:cs typeface="Courier New"/>
              </a:rPr>
              <a:t>x.find</a:t>
            </a:r>
            <a:r>
              <a:rPr lang="da-DK" dirty="0">
                <a:latin typeface="Courier New"/>
                <a:cs typeface="Courier New"/>
              </a:rPr>
              <a:t>("zz") </a:t>
            </a:r>
            <a:endParaRPr lang="da-DK" dirty="0" smtClean="0">
              <a:latin typeface="Courier New"/>
              <a:cs typeface="Courier New"/>
            </a:endParaRPr>
          </a:p>
          <a:p>
            <a:pPr marL="82296" indent="0">
              <a:buNone/>
            </a:pPr>
            <a:r>
              <a:rPr lang="da-DK" dirty="0" smtClean="0">
                <a:latin typeface="Courier New"/>
                <a:cs typeface="Courier New"/>
              </a:rPr>
              <a:t>-</a:t>
            </a:r>
            <a:r>
              <a:rPr lang="da-DK" dirty="0">
                <a:latin typeface="Courier New"/>
                <a:cs typeface="Courier New"/>
              </a:rPr>
              <a:t>1 </a:t>
            </a:r>
          </a:p>
          <a:p>
            <a:endParaRPr lang="en-US" dirty="0"/>
          </a:p>
        </p:txBody>
      </p:sp>
    </p:spTree>
    <p:extLst>
      <p:ext uri="{BB962C8B-B14F-4D97-AF65-F5344CB8AC3E}">
        <p14:creationId xmlns:p14="http://schemas.microsoft.com/office/powerpoint/2010/main" val="1764839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searching - find</a:t>
            </a:r>
          </a:p>
        </p:txBody>
      </p:sp>
      <p:sp>
        <p:nvSpPr>
          <p:cNvPr id="3" name="Content Placeholder 2"/>
          <p:cNvSpPr>
            <a:spLocks noGrp="1"/>
          </p:cNvSpPr>
          <p:nvPr>
            <p:ph idx="1"/>
          </p:nvPr>
        </p:nvSpPr>
        <p:spPr/>
        <p:txBody>
          <a:bodyPr>
            <a:normAutofit fontScale="77500" lnSpcReduction="20000"/>
          </a:bodyPr>
          <a:lstStyle/>
          <a:p>
            <a:r>
              <a:rPr lang="en-US" dirty="0">
                <a:latin typeface="Courier New"/>
                <a:cs typeface="Courier New"/>
              </a:rPr>
              <a:t>find</a:t>
            </a:r>
            <a:r>
              <a:rPr lang="en-US" dirty="0"/>
              <a:t> can also take one or two additional, optional arguments. </a:t>
            </a:r>
            <a:endParaRPr lang="en-US" dirty="0" smtClean="0"/>
          </a:p>
          <a:p>
            <a:pPr lvl="1"/>
            <a:r>
              <a:rPr lang="en-US" dirty="0" smtClean="0"/>
              <a:t>The </a:t>
            </a:r>
            <a:r>
              <a:rPr lang="en-US" dirty="0"/>
              <a:t>first of these, if </a:t>
            </a:r>
            <a:r>
              <a:rPr lang="en-US" dirty="0" smtClean="0"/>
              <a:t>present</a:t>
            </a:r>
            <a:r>
              <a:rPr lang="en-US" dirty="0"/>
              <a:t>, is an integer start; it causes find to ignore all characters before position start in string when searching for substring. </a:t>
            </a:r>
            <a:endParaRPr lang="en-US" dirty="0" smtClean="0"/>
          </a:p>
          <a:p>
            <a:pPr lvl="1"/>
            <a:r>
              <a:rPr lang="en-US" dirty="0" smtClean="0"/>
              <a:t>The </a:t>
            </a:r>
            <a:r>
              <a:rPr lang="en-US" dirty="0"/>
              <a:t>second optional argument, if present, is an integer end; it causes find to ignore characters at or after position end in string </a:t>
            </a:r>
            <a:r>
              <a:rPr lang="en-US" dirty="0" smtClean="0"/>
              <a:t>after </a:t>
            </a:r>
            <a:r>
              <a:rPr lang="en-US" dirty="0"/>
              <a:t>position end in string: </a:t>
            </a:r>
          </a:p>
          <a:p>
            <a:pPr marL="82296" indent="0">
              <a:buNone/>
            </a:pPr>
            <a:r>
              <a:rPr lang="en-US" dirty="0">
                <a:latin typeface="Courier New"/>
                <a:cs typeface="Courier New"/>
              </a:rPr>
              <a:t>&gt;&gt;&gt; x = "Mississippi" </a:t>
            </a:r>
            <a:endParaRPr lang="en-US" dirty="0" smtClean="0">
              <a:latin typeface="Courier New"/>
              <a:cs typeface="Courier New"/>
            </a:endParaRPr>
          </a:p>
          <a:p>
            <a:pPr marL="82296" indent="0">
              <a:buNone/>
            </a:pPr>
            <a:r>
              <a:rPr lang="en-US" dirty="0" smtClean="0">
                <a:latin typeface="Courier New"/>
                <a:cs typeface="Courier New"/>
              </a:rPr>
              <a:t>&gt;</a:t>
            </a:r>
            <a:r>
              <a:rPr lang="en-US" dirty="0">
                <a:latin typeface="Courier New"/>
                <a:cs typeface="Courier New"/>
              </a:rPr>
              <a:t>&gt;&gt; </a:t>
            </a:r>
            <a:endParaRPr lang="en-US" dirty="0" smtClean="0">
              <a:latin typeface="Courier New"/>
              <a:cs typeface="Courier New"/>
            </a:endParaRPr>
          </a:p>
          <a:p>
            <a:pPr marL="82296" indent="0">
              <a:buNone/>
            </a:pPr>
            <a:r>
              <a:rPr lang="en-US" dirty="0" smtClean="0">
                <a:latin typeface="Courier New"/>
                <a:cs typeface="Courier New"/>
              </a:rPr>
              <a:t>&gt;&gt;&gt; </a:t>
            </a:r>
            <a:r>
              <a:rPr lang="en-US" dirty="0" err="1" smtClean="0">
                <a:latin typeface="Courier New"/>
                <a:cs typeface="Courier New"/>
              </a:rPr>
              <a:t>x.find</a:t>
            </a:r>
            <a:r>
              <a:rPr lang="en-US" dirty="0">
                <a:latin typeface="Courier New"/>
                <a:cs typeface="Courier New"/>
              </a:rPr>
              <a:t>("</a:t>
            </a:r>
            <a:r>
              <a:rPr lang="en-US" dirty="0" err="1">
                <a:latin typeface="Courier New"/>
                <a:cs typeface="Courier New"/>
              </a:rPr>
              <a:t>ss</a:t>
            </a:r>
            <a:r>
              <a:rPr lang="en-US" dirty="0">
                <a:latin typeface="Courier New"/>
                <a:cs typeface="Courier New"/>
              </a:rPr>
              <a:t>", 3) </a:t>
            </a:r>
            <a:endParaRPr lang="en-US" dirty="0" smtClean="0">
              <a:latin typeface="Courier New"/>
              <a:cs typeface="Courier New"/>
            </a:endParaRPr>
          </a:p>
          <a:p>
            <a:pPr marL="82296" indent="0">
              <a:buNone/>
            </a:pPr>
            <a:r>
              <a:rPr lang="en-US" dirty="0" smtClean="0">
                <a:latin typeface="Courier New"/>
                <a:cs typeface="Courier New"/>
              </a:rPr>
              <a:t>5 </a:t>
            </a:r>
            <a:endParaRPr lang="en-US" dirty="0">
              <a:latin typeface="Courier New"/>
              <a:cs typeface="Courier New"/>
            </a:endParaRPr>
          </a:p>
          <a:p>
            <a:pPr marL="82296" indent="0">
              <a:buNone/>
            </a:pPr>
            <a:r>
              <a:rPr lang="en-US" dirty="0" smtClean="0">
                <a:latin typeface="Courier New"/>
                <a:cs typeface="Courier New"/>
              </a:rPr>
              <a:t>&gt;</a:t>
            </a:r>
            <a:r>
              <a:rPr lang="en-US" dirty="0">
                <a:latin typeface="Courier New"/>
                <a:cs typeface="Courier New"/>
              </a:rPr>
              <a:t>&gt;&gt; </a:t>
            </a:r>
            <a:r>
              <a:rPr lang="en-US" dirty="0" err="1">
                <a:latin typeface="Courier New"/>
                <a:cs typeface="Courier New"/>
              </a:rPr>
              <a:t>x.find</a:t>
            </a:r>
            <a:r>
              <a:rPr lang="en-US" dirty="0">
                <a:latin typeface="Courier New"/>
                <a:cs typeface="Courier New"/>
              </a:rPr>
              <a:t>("</a:t>
            </a:r>
            <a:r>
              <a:rPr lang="en-US" dirty="0" err="1">
                <a:latin typeface="Courier New"/>
                <a:cs typeface="Courier New"/>
              </a:rPr>
              <a:t>ss</a:t>
            </a:r>
            <a:r>
              <a:rPr lang="en-US" dirty="0">
                <a:latin typeface="Courier New"/>
                <a:cs typeface="Courier New"/>
              </a:rPr>
              <a:t>", 0, 3) </a:t>
            </a:r>
            <a:endParaRPr lang="en-US" dirty="0" smtClean="0">
              <a:latin typeface="Courier New"/>
              <a:cs typeface="Courier New"/>
            </a:endParaRPr>
          </a:p>
          <a:p>
            <a:pPr marL="82296" indent="0">
              <a:buNone/>
            </a:pPr>
            <a:r>
              <a:rPr lang="en-US" dirty="0" smtClean="0">
                <a:latin typeface="Courier New"/>
                <a:cs typeface="Courier New"/>
              </a:rPr>
              <a:t>-</a:t>
            </a:r>
            <a:r>
              <a:rPr lang="en-US" dirty="0">
                <a:latin typeface="Courier New"/>
                <a:cs typeface="Courier New"/>
              </a:rPr>
              <a:t>1 </a:t>
            </a:r>
          </a:p>
        </p:txBody>
      </p:sp>
    </p:spTree>
    <p:extLst>
      <p:ext uri="{BB962C8B-B14F-4D97-AF65-F5344CB8AC3E}">
        <p14:creationId xmlns:p14="http://schemas.microsoft.com/office/powerpoint/2010/main" val="4232431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searching - </a:t>
            </a:r>
            <a:r>
              <a:rPr lang="en-US" dirty="0" err="1" smtClean="0"/>
              <a:t>rfind</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a:latin typeface="Courier New"/>
                <a:cs typeface="Courier New"/>
              </a:rPr>
              <a:t>rfind</a:t>
            </a:r>
            <a:r>
              <a:rPr lang="en-US" dirty="0"/>
              <a:t> is almost the same as find, except that it starts its search at the end of string and so returns the position of the first character of the last occurrence of substring in string: </a:t>
            </a:r>
          </a:p>
          <a:p>
            <a:pPr marL="82296" indent="0">
              <a:buNone/>
            </a:pPr>
            <a:r>
              <a:rPr lang="en-US" dirty="0">
                <a:latin typeface="Courier New"/>
                <a:cs typeface="Courier New"/>
              </a:rPr>
              <a:t>&gt;&gt;&gt; x = "Mississippi" </a:t>
            </a:r>
            <a:endParaRPr lang="en-US" dirty="0" smtClean="0">
              <a:latin typeface="Courier New"/>
              <a:cs typeface="Courier New"/>
            </a:endParaRPr>
          </a:p>
          <a:p>
            <a:pPr marL="82296" indent="0">
              <a:buNone/>
            </a:pPr>
            <a:r>
              <a:rPr lang="en-US" dirty="0" smtClean="0">
                <a:latin typeface="Courier New"/>
                <a:cs typeface="Courier New"/>
              </a:rPr>
              <a:t>&gt;</a:t>
            </a:r>
            <a:r>
              <a:rPr lang="en-US" dirty="0">
                <a:latin typeface="Courier New"/>
                <a:cs typeface="Courier New"/>
              </a:rPr>
              <a:t>&gt;&gt; </a:t>
            </a:r>
            <a:r>
              <a:rPr lang="en-US" dirty="0" err="1">
                <a:latin typeface="Courier New"/>
                <a:cs typeface="Courier New"/>
              </a:rPr>
              <a:t>x.rfind</a:t>
            </a:r>
            <a:r>
              <a:rPr lang="en-US" dirty="0">
                <a:latin typeface="Courier New"/>
                <a:cs typeface="Courier New"/>
              </a:rPr>
              <a:t>("</a:t>
            </a:r>
            <a:r>
              <a:rPr lang="en-US" dirty="0" err="1">
                <a:latin typeface="Courier New"/>
                <a:cs typeface="Courier New"/>
              </a:rPr>
              <a:t>ss</a:t>
            </a:r>
            <a:r>
              <a:rPr lang="en-US" dirty="0">
                <a:latin typeface="Courier New"/>
                <a:cs typeface="Courier New"/>
              </a:rPr>
              <a:t>") </a:t>
            </a:r>
            <a:endParaRPr lang="en-US" dirty="0" smtClean="0">
              <a:latin typeface="Courier New"/>
              <a:cs typeface="Courier New"/>
            </a:endParaRPr>
          </a:p>
          <a:p>
            <a:pPr marL="82296" indent="0">
              <a:buNone/>
            </a:pPr>
            <a:r>
              <a:rPr lang="en-US" dirty="0" smtClean="0">
                <a:latin typeface="Courier New"/>
                <a:cs typeface="Courier New"/>
              </a:rPr>
              <a:t>5</a:t>
            </a:r>
            <a:r>
              <a:rPr lang="en-US" dirty="0" smtClean="0"/>
              <a:t> </a:t>
            </a:r>
          </a:p>
          <a:p>
            <a:r>
              <a:rPr lang="en-US" dirty="0" err="1" smtClean="0">
                <a:latin typeface="Courier New"/>
                <a:cs typeface="Courier New"/>
              </a:rPr>
              <a:t>rfind</a:t>
            </a:r>
            <a:r>
              <a:rPr lang="en-US" dirty="0" smtClean="0"/>
              <a:t> </a:t>
            </a:r>
            <a:r>
              <a:rPr lang="en-US" dirty="0"/>
              <a:t>can also take one or two optional arguments, with the same meanings as those for find. </a:t>
            </a:r>
          </a:p>
          <a:p>
            <a:endParaRPr lang="en-US" dirty="0"/>
          </a:p>
        </p:txBody>
      </p:sp>
    </p:spTree>
    <p:extLst>
      <p:ext uri="{BB962C8B-B14F-4D97-AF65-F5344CB8AC3E}">
        <p14:creationId xmlns:p14="http://schemas.microsoft.com/office/powerpoint/2010/main" val="2138218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String searching – index and </a:t>
            </a:r>
            <a:r>
              <a:rPr lang="en-US" dirty="0" err="1" smtClean="0"/>
              <a:t>rindex</a:t>
            </a:r>
            <a:endParaRPr lang="en-US" dirty="0"/>
          </a:p>
        </p:txBody>
      </p:sp>
      <p:sp>
        <p:nvSpPr>
          <p:cNvPr id="3" name="Content Placeholder 2"/>
          <p:cNvSpPr>
            <a:spLocks noGrp="1"/>
          </p:cNvSpPr>
          <p:nvPr>
            <p:ph idx="1"/>
          </p:nvPr>
        </p:nvSpPr>
        <p:spPr/>
        <p:txBody>
          <a:bodyPr/>
          <a:lstStyle/>
          <a:p>
            <a:r>
              <a:rPr lang="en-US" dirty="0">
                <a:latin typeface="Courier New"/>
                <a:cs typeface="Courier New"/>
              </a:rPr>
              <a:t>index</a:t>
            </a:r>
            <a:r>
              <a:rPr lang="en-US" dirty="0"/>
              <a:t> and </a:t>
            </a:r>
            <a:r>
              <a:rPr lang="en-US" dirty="0" err="1">
                <a:latin typeface="Courier New"/>
                <a:cs typeface="Courier New"/>
              </a:rPr>
              <a:t>rindex</a:t>
            </a:r>
            <a:r>
              <a:rPr lang="en-US" dirty="0"/>
              <a:t> are identical to </a:t>
            </a:r>
            <a:r>
              <a:rPr lang="en-US" dirty="0">
                <a:latin typeface="Courier New"/>
                <a:cs typeface="Courier New"/>
              </a:rPr>
              <a:t>find</a:t>
            </a:r>
            <a:r>
              <a:rPr lang="en-US" dirty="0"/>
              <a:t> and </a:t>
            </a:r>
            <a:r>
              <a:rPr lang="en-US" dirty="0" err="1">
                <a:latin typeface="Courier New"/>
                <a:cs typeface="Courier New"/>
              </a:rPr>
              <a:t>rfind</a:t>
            </a:r>
            <a:r>
              <a:rPr lang="en-US" dirty="0"/>
              <a:t>, respectively, except for one </a:t>
            </a:r>
            <a:r>
              <a:rPr lang="en-US" dirty="0" smtClean="0"/>
              <a:t>difference</a:t>
            </a:r>
            <a:r>
              <a:rPr lang="en-US" dirty="0"/>
              <a:t>: if </a:t>
            </a:r>
            <a:r>
              <a:rPr lang="en-US" dirty="0">
                <a:latin typeface="Courier New"/>
                <a:cs typeface="Courier New"/>
              </a:rPr>
              <a:t>index</a:t>
            </a:r>
            <a:r>
              <a:rPr lang="en-US" dirty="0"/>
              <a:t> or </a:t>
            </a:r>
            <a:r>
              <a:rPr lang="en-US" dirty="0" err="1">
                <a:latin typeface="Courier New"/>
                <a:cs typeface="Courier New"/>
              </a:rPr>
              <a:t>rindex</a:t>
            </a:r>
            <a:r>
              <a:rPr lang="en-US" dirty="0"/>
              <a:t> fails to find an occurrence of substring in string, it doesn’t return –</a:t>
            </a:r>
            <a:r>
              <a:rPr lang="en-US" dirty="0">
                <a:latin typeface="Courier New Regular" charset="0"/>
                <a:cs typeface="Courier New Regular" charset="0"/>
              </a:rPr>
              <a:t>1</a:t>
            </a:r>
            <a:r>
              <a:rPr lang="en-US" dirty="0"/>
              <a:t> but rather raises a </a:t>
            </a:r>
            <a:r>
              <a:rPr lang="en-US" dirty="0" err="1"/>
              <a:t>ValueError</a:t>
            </a:r>
            <a:r>
              <a:rPr lang="en-US" dirty="0"/>
              <a:t> exception. </a:t>
            </a:r>
          </a:p>
          <a:p>
            <a:endParaRPr lang="en-US" dirty="0"/>
          </a:p>
        </p:txBody>
      </p:sp>
    </p:spTree>
    <p:extLst>
      <p:ext uri="{BB962C8B-B14F-4D97-AF65-F5344CB8AC3E}">
        <p14:creationId xmlns:p14="http://schemas.microsoft.com/office/powerpoint/2010/main" val="38730014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methods - count</a:t>
            </a:r>
            <a:endParaRPr lang="en-US" dirty="0"/>
          </a:p>
        </p:txBody>
      </p:sp>
      <p:sp>
        <p:nvSpPr>
          <p:cNvPr id="3" name="Content Placeholder 2"/>
          <p:cNvSpPr>
            <a:spLocks noGrp="1"/>
          </p:cNvSpPr>
          <p:nvPr>
            <p:ph idx="1"/>
          </p:nvPr>
        </p:nvSpPr>
        <p:spPr/>
        <p:txBody>
          <a:bodyPr>
            <a:normAutofit lnSpcReduction="10000"/>
          </a:bodyPr>
          <a:lstStyle/>
          <a:p>
            <a:r>
              <a:rPr lang="en-US" dirty="0" smtClean="0">
                <a:latin typeface="Courier New"/>
                <a:cs typeface="Courier New"/>
              </a:rPr>
              <a:t>Count</a:t>
            </a:r>
            <a:r>
              <a:rPr lang="en-US" dirty="0" smtClean="0"/>
              <a:t> returns the number of non-overlapping times the given substring occurs in the given string:</a:t>
            </a:r>
          </a:p>
          <a:p>
            <a:pPr marL="82296" indent="0">
              <a:buNone/>
            </a:pPr>
            <a:r>
              <a:rPr lang="en-US" dirty="0">
                <a:latin typeface="Courier New"/>
                <a:cs typeface="Courier New"/>
              </a:rPr>
              <a:t>&gt;&gt;&gt; x = "Mississippi" </a:t>
            </a:r>
            <a:endParaRPr lang="en-US" dirty="0" smtClean="0">
              <a:latin typeface="Courier New"/>
              <a:cs typeface="Courier New"/>
            </a:endParaRPr>
          </a:p>
          <a:p>
            <a:pPr marL="82296" indent="0">
              <a:buNone/>
            </a:pPr>
            <a:r>
              <a:rPr lang="en-US" dirty="0" smtClean="0">
                <a:latin typeface="Courier New"/>
                <a:cs typeface="Courier New"/>
              </a:rPr>
              <a:t>&gt;</a:t>
            </a:r>
            <a:r>
              <a:rPr lang="en-US" dirty="0">
                <a:latin typeface="Courier New"/>
                <a:cs typeface="Courier New"/>
              </a:rPr>
              <a:t>&gt;&gt; </a:t>
            </a:r>
            <a:endParaRPr lang="en-US" dirty="0" smtClean="0">
              <a:latin typeface="Courier New"/>
              <a:cs typeface="Courier New"/>
            </a:endParaRPr>
          </a:p>
          <a:p>
            <a:pPr marL="82296" indent="0">
              <a:buNone/>
            </a:pPr>
            <a:r>
              <a:rPr lang="en-US" dirty="0" smtClean="0">
                <a:latin typeface="Courier New"/>
                <a:cs typeface="Courier New"/>
              </a:rPr>
              <a:t>&gt;&gt;&gt; </a:t>
            </a:r>
            <a:r>
              <a:rPr lang="en-US" dirty="0" err="1" smtClean="0">
                <a:latin typeface="Courier New"/>
                <a:cs typeface="Courier New"/>
              </a:rPr>
              <a:t>x.count</a:t>
            </a:r>
            <a:r>
              <a:rPr lang="en-US" dirty="0">
                <a:latin typeface="Courier New"/>
                <a:cs typeface="Courier New"/>
              </a:rPr>
              <a:t>("</a:t>
            </a:r>
            <a:r>
              <a:rPr lang="en-US" dirty="0" err="1">
                <a:latin typeface="Courier New"/>
                <a:cs typeface="Courier New"/>
              </a:rPr>
              <a:t>ss</a:t>
            </a:r>
            <a:r>
              <a:rPr lang="en-US" dirty="0">
                <a:latin typeface="Courier New"/>
                <a:cs typeface="Courier New"/>
              </a:rPr>
              <a:t>") </a:t>
            </a:r>
            <a:endParaRPr lang="en-US" dirty="0" smtClean="0">
              <a:latin typeface="Courier New"/>
              <a:cs typeface="Courier New"/>
            </a:endParaRPr>
          </a:p>
          <a:p>
            <a:pPr marL="82296" indent="0">
              <a:buNone/>
            </a:pPr>
            <a:r>
              <a:rPr lang="en-US" dirty="0" smtClean="0">
                <a:latin typeface="Courier New"/>
                <a:cs typeface="Courier New"/>
              </a:rPr>
              <a:t>2</a:t>
            </a:r>
            <a:r>
              <a:rPr lang="en-US" dirty="0" smtClean="0"/>
              <a:t> </a:t>
            </a:r>
          </a:p>
          <a:p>
            <a:pPr marL="82296" indent="0">
              <a:buNone/>
            </a:pPr>
            <a:r>
              <a:rPr lang="en-US" dirty="0" smtClean="0">
                <a:latin typeface="Courier New"/>
                <a:cs typeface="Courier New"/>
              </a:rPr>
              <a:t>&gt;&gt;&gt; </a:t>
            </a:r>
            <a:r>
              <a:rPr lang="en-US" dirty="0" err="1" smtClean="0">
                <a:latin typeface="Courier New"/>
                <a:cs typeface="Courier New"/>
              </a:rPr>
              <a:t>x.count</a:t>
            </a:r>
            <a:r>
              <a:rPr lang="en-US" dirty="0" smtClean="0">
                <a:latin typeface="Courier New"/>
                <a:cs typeface="Courier New"/>
              </a:rPr>
              <a:t>(“</a:t>
            </a:r>
            <a:r>
              <a:rPr lang="en-US" dirty="0" err="1" smtClean="0">
                <a:latin typeface="Courier New"/>
                <a:cs typeface="Courier New"/>
              </a:rPr>
              <a:t>issi</a:t>
            </a:r>
            <a:r>
              <a:rPr lang="en-US" dirty="0" smtClean="0">
                <a:latin typeface="Courier New"/>
                <a:cs typeface="Courier New"/>
              </a:rPr>
              <a:t>") </a:t>
            </a:r>
          </a:p>
          <a:p>
            <a:pPr marL="82296" indent="0">
              <a:buNone/>
            </a:pPr>
            <a:r>
              <a:rPr lang="en-US" dirty="0" smtClean="0">
                <a:latin typeface="Courier New"/>
                <a:cs typeface="Courier New"/>
              </a:rPr>
              <a:t>1</a:t>
            </a:r>
            <a:endParaRPr lang="en-US" dirty="0"/>
          </a:p>
        </p:txBody>
      </p:sp>
    </p:spTree>
    <p:extLst>
      <p:ext uri="{BB962C8B-B14F-4D97-AF65-F5344CB8AC3E}">
        <p14:creationId xmlns:p14="http://schemas.microsoft.com/office/powerpoint/2010/main" val="248795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String methods – </a:t>
            </a:r>
            <a:r>
              <a:rPr lang="en-US" dirty="0" err="1" smtClean="0">
                <a:latin typeface="Courier New"/>
                <a:cs typeface="Courier New"/>
              </a:rPr>
              <a:t>startswith</a:t>
            </a:r>
            <a:r>
              <a:rPr lang="en-US" dirty="0" smtClean="0"/>
              <a:t> and </a:t>
            </a:r>
            <a:r>
              <a:rPr lang="en-US" dirty="0" err="1" smtClean="0">
                <a:latin typeface="Courier New"/>
                <a:cs typeface="Courier New"/>
              </a:rPr>
              <a:t>endswith</a:t>
            </a:r>
            <a:endParaRPr lang="en-US" dirty="0">
              <a:latin typeface="Courier New"/>
              <a:cs typeface="Courier New"/>
            </a:endParaRPr>
          </a:p>
        </p:txBody>
      </p:sp>
      <p:sp>
        <p:nvSpPr>
          <p:cNvPr id="3" name="Content Placeholder 2"/>
          <p:cNvSpPr>
            <a:spLocks noGrp="1"/>
          </p:cNvSpPr>
          <p:nvPr>
            <p:ph idx="1"/>
          </p:nvPr>
        </p:nvSpPr>
        <p:spPr>
          <a:xfrm>
            <a:off x="1435608" y="1447800"/>
            <a:ext cx="7498080" cy="5091896"/>
          </a:xfrm>
        </p:spPr>
        <p:txBody>
          <a:bodyPr>
            <a:normAutofit fontScale="70000" lnSpcReduction="20000"/>
          </a:bodyPr>
          <a:lstStyle/>
          <a:p>
            <a:r>
              <a:rPr lang="en-US" dirty="0" err="1" smtClean="0">
                <a:latin typeface="Courier New"/>
                <a:cs typeface="Courier New"/>
              </a:rPr>
              <a:t>startswith</a:t>
            </a:r>
            <a:r>
              <a:rPr lang="en-US" dirty="0" smtClean="0"/>
              <a:t> and </a:t>
            </a:r>
            <a:r>
              <a:rPr lang="en-US" dirty="0" err="1" smtClean="0">
                <a:latin typeface="Courier New"/>
                <a:cs typeface="Courier New"/>
              </a:rPr>
              <a:t>endswith</a:t>
            </a:r>
            <a:r>
              <a:rPr lang="en-US" dirty="0" smtClean="0"/>
              <a:t> return True or False depending on whether the string they are used on starts or ends with one of the strings given as parameters:</a:t>
            </a:r>
          </a:p>
          <a:p>
            <a:pPr marL="82296" indent="0">
              <a:buNone/>
            </a:pPr>
            <a:r>
              <a:rPr lang="en-US" dirty="0">
                <a:latin typeface="Courier New"/>
                <a:cs typeface="Courier New"/>
              </a:rPr>
              <a:t>&gt;&gt;&gt; x = "Mississippi" </a:t>
            </a:r>
            <a:endParaRPr lang="en-US" dirty="0" smtClean="0">
              <a:latin typeface="Courier New"/>
              <a:cs typeface="Courier New"/>
            </a:endParaRPr>
          </a:p>
          <a:p>
            <a:pPr marL="82296" indent="0">
              <a:buNone/>
            </a:pPr>
            <a:r>
              <a:rPr lang="en-US" dirty="0" smtClean="0">
                <a:latin typeface="Courier New"/>
                <a:cs typeface="Courier New"/>
              </a:rPr>
              <a:t>&gt;</a:t>
            </a:r>
            <a:r>
              <a:rPr lang="en-US" dirty="0">
                <a:latin typeface="Courier New"/>
                <a:cs typeface="Courier New"/>
              </a:rPr>
              <a:t>&gt;&gt; </a:t>
            </a:r>
            <a:endParaRPr lang="en-US" dirty="0" smtClean="0">
              <a:latin typeface="Courier New"/>
              <a:cs typeface="Courier New"/>
            </a:endParaRPr>
          </a:p>
          <a:p>
            <a:pPr marL="82296" indent="0">
              <a:buNone/>
            </a:pPr>
            <a:r>
              <a:rPr lang="en-US" dirty="0" smtClean="0">
                <a:latin typeface="Courier New"/>
                <a:cs typeface="Courier New"/>
              </a:rPr>
              <a:t>&gt;&gt;&gt; </a:t>
            </a:r>
            <a:r>
              <a:rPr lang="en-US" dirty="0" err="1" smtClean="0">
                <a:latin typeface="Courier New"/>
                <a:cs typeface="Courier New"/>
              </a:rPr>
              <a:t>x.startswith</a:t>
            </a:r>
            <a:r>
              <a:rPr lang="en-US" dirty="0">
                <a:latin typeface="Courier New"/>
                <a:cs typeface="Courier New"/>
              </a:rPr>
              <a:t>("Miss") </a:t>
            </a:r>
            <a:endParaRPr lang="en-US" dirty="0" smtClean="0">
              <a:latin typeface="Courier New"/>
              <a:cs typeface="Courier New"/>
            </a:endParaRPr>
          </a:p>
          <a:p>
            <a:pPr marL="82296" indent="0">
              <a:buNone/>
            </a:pPr>
            <a:r>
              <a:rPr lang="en-US" dirty="0" smtClean="0">
                <a:latin typeface="Courier New"/>
                <a:cs typeface="Courier New"/>
              </a:rPr>
              <a:t>True</a:t>
            </a:r>
            <a:endParaRPr lang="en-US" dirty="0">
              <a:latin typeface="Courier New"/>
              <a:cs typeface="Courier New"/>
            </a:endParaRPr>
          </a:p>
          <a:p>
            <a:pPr marL="82296" indent="0">
              <a:buNone/>
            </a:pPr>
            <a:r>
              <a:rPr lang="en-US" dirty="0" smtClean="0">
                <a:latin typeface="Courier New"/>
                <a:cs typeface="Courier New"/>
              </a:rPr>
              <a:t>&gt;&gt;&gt; </a:t>
            </a:r>
            <a:r>
              <a:rPr lang="en-US" dirty="0" err="1">
                <a:latin typeface="Courier New"/>
                <a:cs typeface="Courier New"/>
              </a:rPr>
              <a:t>x.startswith</a:t>
            </a:r>
            <a:r>
              <a:rPr lang="en-US" dirty="0">
                <a:latin typeface="Courier New"/>
                <a:cs typeface="Courier New"/>
              </a:rPr>
              <a:t>("Mist") </a:t>
            </a:r>
            <a:endParaRPr lang="en-US" dirty="0" smtClean="0">
              <a:latin typeface="Courier New"/>
              <a:cs typeface="Courier New"/>
            </a:endParaRPr>
          </a:p>
          <a:p>
            <a:pPr marL="82296" indent="0">
              <a:buNone/>
            </a:pPr>
            <a:r>
              <a:rPr lang="en-US" dirty="0" smtClean="0">
                <a:latin typeface="Courier New"/>
                <a:cs typeface="Courier New"/>
              </a:rPr>
              <a:t>False</a:t>
            </a:r>
            <a:endParaRPr lang="en-US" dirty="0">
              <a:latin typeface="Courier New"/>
              <a:cs typeface="Courier New"/>
            </a:endParaRPr>
          </a:p>
          <a:p>
            <a:pPr marL="82296" indent="0">
              <a:buNone/>
            </a:pPr>
            <a:r>
              <a:rPr lang="en-US" dirty="0" smtClean="0">
                <a:latin typeface="Courier New"/>
                <a:cs typeface="Courier New"/>
              </a:rPr>
              <a:t>&gt;&gt;&gt; </a:t>
            </a:r>
            <a:r>
              <a:rPr lang="en-US" dirty="0" err="1">
                <a:latin typeface="Courier New"/>
                <a:cs typeface="Courier New"/>
              </a:rPr>
              <a:t>x.endswith</a:t>
            </a:r>
            <a:r>
              <a:rPr lang="en-US" dirty="0">
                <a:latin typeface="Courier New"/>
                <a:cs typeface="Courier New"/>
              </a:rPr>
              <a:t>("pi") </a:t>
            </a:r>
            <a:endParaRPr lang="en-US" dirty="0" smtClean="0">
              <a:latin typeface="Courier New"/>
              <a:cs typeface="Courier New"/>
            </a:endParaRPr>
          </a:p>
          <a:p>
            <a:pPr marL="82296" indent="0">
              <a:buNone/>
            </a:pPr>
            <a:r>
              <a:rPr lang="en-US" dirty="0" smtClean="0">
                <a:latin typeface="Courier New"/>
                <a:cs typeface="Courier New"/>
              </a:rPr>
              <a:t>True</a:t>
            </a:r>
            <a:endParaRPr lang="en-US" dirty="0">
              <a:latin typeface="Courier New"/>
              <a:cs typeface="Courier New"/>
            </a:endParaRPr>
          </a:p>
          <a:p>
            <a:pPr marL="82296" indent="0">
              <a:buNone/>
            </a:pPr>
            <a:r>
              <a:rPr lang="en-US" dirty="0" smtClean="0">
                <a:latin typeface="Courier New"/>
                <a:cs typeface="Courier New"/>
              </a:rPr>
              <a:t>&gt;&gt;&gt; </a:t>
            </a:r>
            <a:r>
              <a:rPr lang="en-US" dirty="0" err="1">
                <a:latin typeface="Courier New"/>
                <a:cs typeface="Courier New"/>
              </a:rPr>
              <a:t>x.endswith</a:t>
            </a:r>
            <a:r>
              <a:rPr lang="en-US" dirty="0">
                <a:latin typeface="Courier New"/>
                <a:cs typeface="Courier New"/>
              </a:rPr>
              <a:t>("p") </a:t>
            </a:r>
            <a:endParaRPr lang="en-US" dirty="0" smtClean="0">
              <a:latin typeface="Courier New"/>
              <a:cs typeface="Courier New"/>
            </a:endParaRPr>
          </a:p>
          <a:p>
            <a:pPr marL="82296" indent="0">
              <a:buNone/>
            </a:pPr>
            <a:r>
              <a:rPr lang="en-US" dirty="0" smtClean="0">
                <a:latin typeface="Courier New"/>
                <a:cs typeface="Courier New"/>
              </a:rPr>
              <a:t>False</a:t>
            </a:r>
            <a:endParaRPr lang="en-US" dirty="0">
              <a:latin typeface="Courier New"/>
              <a:cs typeface="Courier New"/>
            </a:endParaRPr>
          </a:p>
        </p:txBody>
      </p:sp>
    </p:spTree>
    <p:extLst>
      <p:ext uri="{BB962C8B-B14F-4D97-AF65-F5344CB8AC3E}">
        <p14:creationId xmlns:p14="http://schemas.microsoft.com/office/powerpoint/2010/main" val="1429846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Modifying Strings</a:t>
            </a:r>
            <a:endParaRPr lang="en-US" dirty="0"/>
          </a:p>
        </p:txBody>
      </p:sp>
      <p:sp>
        <p:nvSpPr>
          <p:cNvPr id="3" name="Content Placeholder 2"/>
          <p:cNvSpPr>
            <a:spLocks noGrp="1"/>
          </p:cNvSpPr>
          <p:nvPr>
            <p:ph idx="1"/>
          </p:nvPr>
        </p:nvSpPr>
        <p:spPr/>
        <p:txBody>
          <a:bodyPr/>
          <a:lstStyle/>
          <a:p>
            <a:r>
              <a:rPr lang="en-US" dirty="0" smtClean="0"/>
              <a:t>Strings are immutable. This is an important difference between strings and lists.</a:t>
            </a:r>
          </a:p>
          <a:p>
            <a:r>
              <a:rPr lang="en-US" dirty="0" smtClean="0"/>
              <a:t>But strings have methods that can operate on that string and return a new string that is a modified version of the original.</a:t>
            </a:r>
            <a:endParaRPr lang="en-US" dirty="0"/>
          </a:p>
        </p:txBody>
      </p:sp>
    </p:spTree>
    <p:extLst>
      <p:ext uri="{BB962C8B-B14F-4D97-AF65-F5344CB8AC3E}">
        <p14:creationId xmlns:p14="http://schemas.microsoft.com/office/powerpoint/2010/main" val="17807409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 Exercises</a:t>
            </a:r>
            <a:endParaRPr lang="en-US" dirty="0"/>
          </a:p>
        </p:txBody>
      </p:sp>
      <p:sp>
        <p:nvSpPr>
          <p:cNvPr id="3" name="Content Placeholder 2"/>
          <p:cNvSpPr>
            <a:spLocks noGrp="1"/>
          </p:cNvSpPr>
          <p:nvPr>
            <p:ph idx="1"/>
          </p:nvPr>
        </p:nvSpPr>
        <p:spPr/>
        <p:txBody>
          <a:bodyPr>
            <a:normAutofit lnSpcReduction="10000"/>
          </a:bodyPr>
          <a:lstStyle/>
          <a:p>
            <a:r>
              <a:rPr lang="en-US" sz="2400" dirty="0"/>
              <a:t>D</a:t>
            </a:r>
            <a:r>
              <a:rPr lang="en-US" sz="2400" dirty="0" smtClean="0"/>
              <a:t>onuts: Given </a:t>
            </a:r>
            <a:r>
              <a:rPr lang="en-US" sz="2400" dirty="0"/>
              <a:t>an </a:t>
            </a:r>
            <a:r>
              <a:rPr lang="en-US" sz="2400" dirty="0" err="1"/>
              <a:t>int</a:t>
            </a:r>
            <a:r>
              <a:rPr lang="en-US" sz="2400" dirty="0"/>
              <a:t> count of a number of donuts, return a </a:t>
            </a:r>
            <a:r>
              <a:rPr lang="en-US" sz="2400" dirty="0" smtClean="0"/>
              <a:t>string </a:t>
            </a:r>
            <a:r>
              <a:rPr lang="en-US" sz="2400" dirty="0"/>
              <a:t>of the form 'Number of donuts: &lt;count&gt;', where &lt;count&gt; is the </a:t>
            </a:r>
            <a:r>
              <a:rPr lang="en-US" sz="2400" dirty="0" smtClean="0"/>
              <a:t>number </a:t>
            </a:r>
            <a:r>
              <a:rPr lang="en-US" sz="2400" dirty="0"/>
              <a:t>passed in. However, if the count is 10 or more, then use the word '</a:t>
            </a:r>
            <a:r>
              <a:rPr lang="en-US" sz="2400" dirty="0" smtClean="0"/>
              <a:t>many’ </a:t>
            </a:r>
            <a:r>
              <a:rPr lang="en-US" sz="2400" dirty="0"/>
              <a:t>instead of the actual count</a:t>
            </a:r>
            <a:r>
              <a:rPr lang="en-US" sz="2400" dirty="0" smtClean="0"/>
              <a:t>. </a:t>
            </a:r>
          </a:p>
          <a:p>
            <a:r>
              <a:rPr lang="en-US" sz="2400" dirty="0" smtClean="0">
                <a:latin typeface="Courier New" pitchFamily="49" charset="0"/>
                <a:cs typeface="Courier New" pitchFamily="49" charset="0"/>
              </a:rPr>
              <a:t>donuts(5</a:t>
            </a:r>
            <a:r>
              <a:rPr lang="en-US" sz="2400" dirty="0">
                <a:latin typeface="Courier New" pitchFamily="49" charset="0"/>
                <a:cs typeface="Courier New" pitchFamily="49" charset="0"/>
              </a:rPr>
              <a:t>)</a:t>
            </a:r>
            <a:r>
              <a:rPr lang="en-US" sz="2400" dirty="0"/>
              <a:t> returns </a:t>
            </a:r>
            <a:r>
              <a:rPr lang="en-US" sz="2400" dirty="0">
                <a:latin typeface="Courier New" pitchFamily="49" charset="0"/>
                <a:cs typeface="Courier New" pitchFamily="49" charset="0"/>
              </a:rPr>
              <a:t>'Number of donuts: </a:t>
            </a:r>
            <a:r>
              <a:rPr lang="en-US" sz="2400" dirty="0" smtClean="0">
                <a:latin typeface="Courier New" pitchFamily="49" charset="0"/>
                <a:cs typeface="Courier New" pitchFamily="49" charset="0"/>
              </a:rPr>
              <a:t>5’ </a:t>
            </a:r>
            <a:endParaRPr lang="en-US" sz="2400" dirty="0" smtClean="0"/>
          </a:p>
          <a:p>
            <a:r>
              <a:rPr lang="en-US" sz="2400" dirty="0" smtClean="0">
                <a:latin typeface="Courier New" pitchFamily="49" charset="0"/>
                <a:cs typeface="Courier New" pitchFamily="49" charset="0"/>
              </a:rPr>
              <a:t>donuts(23</a:t>
            </a:r>
            <a:r>
              <a:rPr lang="en-US" sz="2400" dirty="0">
                <a:latin typeface="Courier New" pitchFamily="49" charset="0"/>
                <a:cs typeface="Courier New" pitchFamily="49" charset="0"/>
              </a:rPr>
              <a:t>)</a:t>
            </a:r>
            <a:r>
              <a:rPr lang="en-US" sz="2400" dirty="0"/>
              <a:t> returns </a:t>
            </a:r>
            <a:r>
              <a:rPr lang="en-US" sz="2400" dirty="0">
                <a:latin typeface="Courier New" pitchFamily="49" charset="0"/>
                <a:cs typeface="Courier New" pitchFamily="49" charset="0"/>
              </a:rPr>
              <a:t>'Number of donuts: </a:t>
            </a:r>
            <a:r>
              <a:rPr lang="en-US" sz="2400" dirty="0" smtClean="0">
                <a:latin typeface="Courier New" pitchFamily="49" charset="0"/>
                <a:cs typeface="Courier New" pitchFamily="49" charset="0"/>
              </a:rPr>
              <a:t>many’</a:t>
            </a:r>
          </a:p>
          <a:p>
            <a:pPr marL="82296" indent="0">
              <a:buNone/>
            </a:pPr>
            <a:endParaRPr lang="en-US" sz="2800" dirty="0" smtClean="0">
              <a:latin typeface="Courier New Regular" charset="0"/>
              <a:cs typeface="Courier New Regular" charset="0"/>
            </a:endParaRPr>
          </a:p>
          <a:p>
            <a:pPr marL="82296" indent="0">
              <a:buNone/>
            </a:pPr>
            <a:r>
              <a:rPr lang="en-US" sz="2800" dirty="0" err="1" smtClean="0">
                <a:latin typeface="Courier New" pitchFamily="49" charset="0"/>
                <a:cs typeface="Courier New" pitchFamily="49" charset="0"/>
              </a:rPr>
              <a:t>def</a:t>
            </a:r>
            <a:r>
              <a:rPr lang="en-US" sz="2800" dirty="0" smtClean="0">
                <a:latin typeface="Courier New" pitchFamily="49" charset="0"/>
                <a:cs typeface="Courier New" pitchFamily="49" charset="0"/>
              </a:rPr>
              <a:t> </a:t>
            </a:r>
            <a:r>
              <a:rPr lang="en-US" sz="2800" dirty="0">
                <a:latin typeface="Courier New" pitchFamily="49" charset="0"/>
                <a:cs typeface="Courier New" pitchFamily="49" charset="0"/>
              </a:rPr>
              <a:t>donuts(count):  </a:t>
            </a:r>
            <a:endParaRPr lang="en-US" sz="2800" dirty="0" smtClean="0">
              <a:latin typeface="Courier New" pitchFamily="49" charset="0"/>
              <a:cs typeface="Courier New" pitchFamily="49" charset="0"/>
            </a:endParaRPr>
          </a:p>
          <a:p>
            <a:pPr marL="82296" indent="0">
              <a:buNone/>
            </a:pPr>
            <a:r>
              <a:rPr lang="en-US" sz="2800" dirty="0">
                <a:latin typeface="Courier New" pitchFamily="49" charset="0"/>
                <a:cs typeface="Courier New" pitchFamily="49" charset="0"/>
              </a:rPr>
              <a:t> </a:t>
            </a:r>
            <a:r>
              <a:rPr lang="en-US" sz="2800" dirty="0" smtClean="0">
                <a:latin typeface="Courier New" pitchFamily="49" charset="0"/>
                <a:cs typeface="Courier New" pitchFamily="49" charset="0"/>
              </a:rPr>
              <a:t>  # </a:t>
            </a:r>
            <a:r>
              <a:rPr lang="en-US" sz="2800" dirty="0">
                <a:latin typeface="Courier New" pitchFamily="49" charset="0"/>
                <a:cs typeface="Courier New" pitchFamily="49" charset="0"/>
              </a:rPr>
              <a:t>+++your code here+++  </a:t>
            </a:r>
            <a:r>
              <a:rPr lang="en-US" sz="2800" dirty="0" smtClean="0">
                <a:latin typeface="Courier New" pitchFamily="49" charset="0"/>
                <a:cs typeface="Courier New" pitchFamily="49" charset="0"/>
              </a:rPr>
              <a:t>     </a:t>
            </a:r>
          </a:p>
          <a:p>
            <a:pPr marL="82296" indent="0">
              <a:buNone/>
            </a:pPr>
            <a:r>
              <a:rPr lang="en-US" sz="2800" dirty="0">
                <a:latin typeface="Courier New" pitchFamily="49" charset="0"/>
                <a:cs typeface="Courier New" pitchFamily="49" charset="0"/>
              </a:rPr>
              <a:t> </a:t>
            </a:r>
            <a:r>
              <a:rPr lang="en-US" sz="2800" dirty="0" smtClean="0">
                <a:latin typeface="Courier New" pitchFamily="49" charset="0"/>
                <a:cs typeface="Courier New" pitchFamily="49" charset="0"/>
              </a:rPr>
              <a:t>  </a:t>
            </a:r>
            <a:endParaRPr lang="en-US" sz="2800" dirty="0">
              <a:latin typeface="Courier New" pitchFamily="49" charset="0"/>
              <a:cs typeface="Courier New" pitchFamily="49" charset="0"/>
            </a:endParaRPr>
          </a:p>
        </p:txBody>
      </p:sp>
    </p:spTree>
    <p:extLst>
      <p:ext uri="{BB962C8B-B14F-4D97-AF65-F5344CB8AC3E}">
        <p14:creationId xmlns:p14="http://schemas.microsoft.com/office/powerpoint/2010/main" val="11569389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 Exercises</a:t>
            </a:r>
            <a:endParaRPr lang="en-US" dirty="0"/>
          </a:p>
        </p:txBody>
      </p:sp>
      <p:sp>
        <p:nvSpPr>
          <p:cNvPr id="3" name="Content Placeholder 2"/>
          <p:cNvSpPr>
            <a:spLocks noGrp="1"/>
          </p:cNvSpPr>
          <p:nvPr>
            <p:ph idx="1"/>
          </p:nvPr>
        </p:nvSpPr>
        <p:spPr/>
        <p:txBody>
          <a:bodyPr>
            <a:normAutofit/>
          </a:bodyPr>
          <a:lstStyle/>
          <a:p>
            <a:r>
              <a:rPr lang="en-US" sz="2800" dirty="0" err="1" smtClean="0"/>
              <a:t>both_ends</a:t>
            </a:r>
            <a:r>
              <a:rPr lang="en-US" sz="2800" dirty="0" smtClean="0"/>
              <a:t>: </a:t>
            </a:r>
            <a:r>
              <a:rPr lang="en-US" sz="2800" dirty="0"/>
              <a:t>Given a string s, return a string made of the first </a:t>
            </a:r>
            <a:r>
              <a:rPr lang="en-US" sz="2800" dirty="0" smtClean="0"/>
              <a:t>2 </a:t>
            </a:r>
            <a:r>
              <a:rPr lang="en-US" sz="2800" dirty="0"/>
              <a:t>and the last 2 chars of the original string</a:t>
            </a:r>
            <a:r>
              <a:rPr lang="en-US" sz="2800" dirty="0" smtClean="0"/>
              <a:t>, </a:t>
            </a:r>
            <a:r>
              <a:rPr lang="en-US" sz="2800" dirty="0"/>
              <a:t>so 'spring' yields '</a:t>
            </a:r>
            <a:r>
              <a:rPr lang="en-US" sz="2800" dirty="0" err="1"/>
              <a:t>spng</a:t>
            </a:r>
            <a:r>
              <a:rPr lang="en-US" sz="2800" dirty="0"/>
              <a:t>'. However, if the string </a:t>
            </a:r>
            <a:r>
              <a:rPr lang="en-US" sz="2800" dirty="0" smtClean="0"/>
              <a:t>length </a:t>
            </a:r>
            <a:r>
              <a:rPr lang="en-US" sz="2800" dirty="0"/>
              <a:t>is less than 2, return instead the empty string</a:t>
            </a:r>
            <a:r>
              <a:rPr lang="en-US" sz="2800" dirty="0" smtClean="0"/>
              <a:t>.</a:t>
            </a:r>
          </a:p>
          <a:p>
            <a:pPr marL="82296" indent="0">
              <a:buNone/>
            </a:pPr>
            <a:endParaRPr lang="en-US" dirty="0" smtClean="0">
              <a:latin typeface="Courier New Regular" charset="0"/>
              <a:cs typeface="Courier New Regular" charset="0"/>
            </a:endParaRPr>
          </a:p>
          <a:p>
            <a:pPr marL="82296" indent="0">
              <a:buNone/>
            </a:pPr>
            <a:r>
              <a:rPr lang="en-US" dirty="0" err="1" smtClean="0">
                <a:latin typeface="Courier New Regular" charset="0"/>
                <a:cs typeface="Courier New Regular" charset="0"/>
              </a:rPr>
              <a:t>def</a:t>
            </a:r>
            <a:r>
              <a:rPr lang="en-US" dirty="0" smtClean="0">
                <a:latin typeface="Courier New Regular" charset="0"/>
                <a:cs typeface="Courier New Regular" charset="0"/>
              </a:rPr>
              <a:t> </a:t>
            </a:r>
            <a:r>
              <a:rPr lang="en-US" dirty="0" err="1">
                <a:latin typeface="Courier New Regular" charset="0"/>
                <a:cs typeface="Courier New Regular" charset="0"/>
              </a:rPr>
              <a:t>both_ends</a:t>
            </a:r>
            <a:r>
              <a:rPr lang="en-US" dirty="0">
                <a:latin typeface="Courier New Regular" charset="0"/>
                <a:cs typeface="Courier New Regular" charset="0"/>
              </a:rPr>
              <a:t>(s):  </a:t>
            </a:r>
            <a:endParaRPr lang="en-US" dirty="0" smtClean="0">
              <a:latin typeface="Courier New Regular" charset="0"/>
              <a:cs typeface="Courier New Regular" charset="0"/>
            </a:endParaRPr>
          </a:p>
          <a:p>
            <a:pPr marL="402336" lvl="1" indent="0">
              <a:buNone/>
            </a:pPr>
            <a:r>
              <a:rPr lang="en-US" dirty="0" smtClean="0">
                <a:latin typeface="Courier New Regular" charset="0"/>
                <a:cs typeface="Courier New Regular" charset="0"/>
              </a:rPr>
              <a:t># </a:t>
            </a:r>
            <a:r>
              <a:rPr lang="en-US" dirty="0">
                <a:latin typeface="Courier New Regular" charset="0"/>
                <a:cs typeface="Courier New Regular" charset="0"/>
              </a:rPr>
              <a:t>+++your code here+++  </a:t>
            </a:r>
            <a:endParaRPr lang="en-US" dirty="0" smtClean="0">
              <a:latin typeface="Courier New Regular" charset="0"/>
              <a:cs typeface="Courier New Regular" charset="0"/>
            </a:endParaRPr>
          </a:p>
          <a:p>
            <a:pPr marL="402336" lvl="1" indent="0">
              <a:buNone/>
            </a:pPr>
            <a:r>
              <a:rPr lang="en-US" dirty="0" smtClean="0">
                <a:latin typeface="Courier New Regular" charset="0"/>
                <a:cs typeface="Courier New Regular" charset="0"/>
              </a:rPr>
              <a:t>return</a:t>
            </a:r>
            <a:endParaRPr lang="en-US" dirty="0">
              <a:latin typeface="Courier New Regular" charset="0"/>
              <a:cs typeface="Courier New Regular" charset="0"/>
            </a:endParaRPr>
          </a:p>
        </p:txBody>
      </p:sp>
    </p:spTree>
    <p:extLst>
      <p:ext uri="{BB962C8B-B14F-4D97-AF65-F5344CB8AC3E}">
        <p14:creationId xmlns:p14="http://schemas.microsoft.com/office/powerpoint/2010/main" val="26583787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Content Placeholder 2"/>
          <p:cNvSpPr>
            <a:spLocks noGrp="1"/>
          </p:cNvSpPr>
          <p:nvPr>
            <p:ph idx="1"/>
          </p:nvPr>
        </p:nvSpPr>
        <p:spPr/>
        <p:txBody>
          <a:bodyPr/>
          <a:lstStyle/>
          <a:p>
            <a:r>
              <a:rPr lang="en-US" dirty="0" smtClean="0"/>
              <a:t>String manipulation is a very common task in most programming exercises.</a:t>
            </a:r>
          </a:p>
          <a:p>
            <a:r>
              <a:rPr lang="en-US" dirty="0" smtClean="0"/>
              <a:t>Python has extensive set of string related methods.</a:t>
            </a:r>
          </a:p>
          <a:p>
            <a:endParaRPr lang="en-US" dirty="0"/>
          </a:p>
        </p:txBody>
      </p:sp>
    </p:spTree>
    <p:extLst>
      <p:ext uri="{BB962C8B-B14F-4D97-AF65-F5344CB8AC3E}">
        <p14:creationId xmlns:p14="http://schemas.microsoft.com/office/powerpoint/2010/main" val="863455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 Exercises</a:t>
            </a:r>
            <a:endParaRPr lang="en-US" dirty="0"/>
          </a:p>
        </p:txBody>
      </p:sp>
      <p:sp>
        <p:nvSpPr>
          <p:cNvPr id="3" name="Content Placeholder 2"/>
          <p:cNvSpPr>
            <a:spLocks noGrp="1"/>
          </p:cNvSpPr>
          <p:nvPr>
            <p:ph idx="1"/>
          </p:nvPr>
        </p:nvSpPr>
        <p:spPr/>
        <p:txBody>
          <a:bodyPr>
            <a:normAutofit fontScale="92500" lnSpcReduction="20000"/>
          </a:bodyPr>
          <a:lstStyle/>
          <a:p>
            <a:r>
              <a:rPr lang="en-US" sz="2800" dirty="0" err="1" smtClean="0"/>
              <a:t>fix_start</a:t>
            </a:r>
            <a:r>
              <a:rPr lang="en-US" sz="2800" dirty="0" smtClean="0"/>
              <a:t>: </a:t>
            </a:r>
            <a:r>
              <a:rPr lang="en-US" sz="2800" dirty="0"/>
              <a:t>Given a string s, return a </a:t>
            </a:r>
            <a:r>
              <a:rPr lang="en-US" sz="2800" dirty="0" smtClean="0"/>
              <a:t>string </a:t>
            </a:r>
            <a:r>
              <a:rPr lang="en-US" sz="2800" dirty="0"/>
              <a:t>where all </a:t>
            </a:r>
            <a:r>
              <a:rPr lang="en-US" sz="2800" dirty="0" err="1"/>
              <a:t>occurences</a:t>
            </a:r>
            <a:r>
              <a:rPr lang="en-US" sz="2800" dirty="0"/>
              <a:t> of its first char </a:t>
            </a:r>
            <a:r>
              <a:rPr lang="en-US" sz="2800" dirty="0" smtClean="0"/>
              <a:t>have </a:t>
            </a:r>
            <a:r>
              <a:rPr lang="en-US" sz="2800" dirty="0"/>
              <a:t>been changed to '*', except do not </a:t>
            </a:r>
            <a:r>
              <a:rPr lang="en-US" sz="2800" dirty="0" smtClean="0"/>
              <a:t>change </a:t>
            </a:r>
            <a:r>
              <a:rPr lang="en-US" sz="2800" dirty="0"/>
              <a:t>the first char itself</a:t>
            </a:r>
            <a:r>
              <a:rPr lang="en-US" sz="2800" dirty="0" smtClean="0"/>
              <a:t>. </a:t>
            </a:r>
            <a:r>
              <a:rPr lang="en-US" sz="2800" dirty="0"/>
              <a:t>e.g. 'babble' yields '</a:t>
            </a:r>
            <a:r>
              <a:rPr lang="en-US" sz="2800" dirty="0" err="1"/>
              <a:t>ba</a:t>
            </a:r>
            <a:r>
              <a:rPr lang="en-US" sz="2800" dirty="0"/>
              <a:t>**</a:t>
            </a:r>
            <a:r>
              <a:rPr lang="en-US" sz="2800" dirty="0" smtClean="0"/>
              <a:t>le’ </a:t>
            </a:r>
            <a:r>
              <a:rPr lang="en-US" sz="2800" dirty="0"/>
              <a:t>Assume that the string is length </a:t>
            </a:r>
            <a:r>
              <a:rPr lang="en-US" sz="2800" dirty="0">
                <a:latin typeface="Arial" pitchFamily="34" charset="0"/>
                <a:cs typeface="Arial" pitchFamily="34" charset="0"/>
              </a:rPr>
              <a:t>1</a:t>
            </a:r>
            <a:r>
              <a:rPr lang="en-US" sz="2800" dirty="0"/>
              <a:t> or </a:t>
            </a:r>
            <a:r>
              <a:rPr lang="en-US" sz="2800" dirty="0" smtClean="0"/>
              <a:t>more.</a:t>
            </a:r>
          </a:p>
          <a:p>
            <a:pPr marL="82296" indent="0">
              <a:buNone/>
            </a:pPr>
            <a:endParaRPr lang="en-US" sz="2400" dirty="0" smtClean="0">
              <a:latin typeface="Courier New Regular" charset="0"/>
              <a:cs typeface="Courier New Regular" charset="0"/>
            </a:endParaRPr>
          </a:p>
          <a:p>
            <a:pPr marL="82296" indent="0">
              <a:buNone/>
            </a:pPr>
            <a:r>
              <a:rPr lang="en-US" sz="2400" dirty="0" smtClean="0">
                <a:latin typeface="Courier New Regular" charset="0"/>
                <a:cs typeface="Courier New Regular" charset="0"/>
              </a:rPr>
              <a:t>def </a:t>
            </a:r>
            <a:r>
              <a:rPr lang="en-US" sz="2400" dirty="0" err="1">
                <a:latin typeface="Courier New Regular" charset="0"/>
                <a:cs typeface="Courier New Regular" charset="0"/>
              </a:rPr>
              <a:t>fix_start</a:t>
            </a:r>
            <a:r>
              <a:rPr lang="en-US" sz="2400" dirty="0" smtClean="0">
                <a:latin typeface="Courier New Regular" charset="0"/>
                <a:cs typeface="Courier New Regular" charset="0"/>
              </a:rPr>
              <a:t>():  </a:t>
            </a:r>
          </a:p>
          <a:p>
            <a:pPr marL="402336" lvl="1" indent="0">
              <a:buNone/>
            </a:pPr>
            <a:r>
              <a:rPr lang="en-US" sz="2400" dirty="0" smtClean="0">
                <a:latin typeface="Courier New Regular" charset="0"/>
                <a:cs typeface="Courier New Regular" charset="0"/>
              </a:rPr>
              <a:t># </a:t>
            </a:r>
            <a:r>
              <a:rPr lang="en-US" sz="2400" dirty="0">
                <a:latin typeface="Courier New Regular" charset="0"/>
                <a:cs typeface="Courier New Regular" charset="0"/>
              </a:rPr>
              <a:t>+++your code here+++  </a:t>
            </a:r>
          </a:p>
          <a:p>
            <a:pPr marL="402336" lvl="1" indent="0">
              <a:buNone/>
            </a:pPr>
            <a:r>
              <a:rPr lang="en-US" sz="2400" dirty="0" smtClean="0">
                <a:latin typeface="Courier New Regular" charset="0"/>
                <a:cs typeface="Courier New Regular" charset="0"/>
              </a:rPr>
              <a:t>return</a:t>
            </a:r>
          </a:p>
          <a:p>
            <a:pPr marL="402336" lvl="1" indent="0">
              <a:buNone/>
            </a:pPr>
            <a:endParaRPr lang="en-US" sz="2400" dirty="0" smtClean="0">
              <a:latin typeface="Courier New Regular" charset="0"/>
              <a:cs typeface="Courier New Regular" charset="0"/>
            </a:endParaRPr>
          </a:p>
          <a:p>
            <a:pPr marL="82296" indent="0">
              <a:buNone/>
            </a:pPr>
            <a:r>
              <a:rPr lang="en-US" sz="2200" dirty="0" smtClean="0">
                <a:latin typeface="Courier New Regular" charset="0"/>
                <a:ea typeface="Courier New Regular" charset="0"/>
                <a:cs typeface="Courier New Regular" charset="0"/>
              </a:rPr>
              <a:t>&gt;&gt;&gt; </a:t>
            </a:r>
            <a:r>
              <a:rPr lang="en-US" sz="2200" dirty="0" err="1" smtClean="0">
                <a:latin typeface="Courier New Regular" charset="0"/>
                <a:ea typeface="Courier New Regular" charset="0"/>
                <a:cs typeface="Courier New Regular" charset="0"/>
              </a:rPr>
              <a:t>fix_start</a:t>
            </a:r>
            <a:r>
              <a:rPr lang="en-US" sz="2200" dirty="0" smtClean="0">
                <a:latin typeface="Courier New Regular" charset="0"/>
                <a:ea typeface="Courier New Regular" charset="0"/>
                <a:cs typeface="Courier New Regular" charset="0"/>
              </a:rPr>
              <a:t>()</a:t>
            </a:r>
          </a:p>
          <a:p>
            <a:pPr marL="82296" indent="0">
              <a:buNone/>
            </a:pPr>
            <a:r>
              <a:rPr lang="en-US" sz="2200" dirty="0" smtClean="0">
                <a:latin typeface="Courier New Regular" charset="0"/>
                <a:ea typeface="Courier New Regular" charset="0"/>
                <a:cs typeface="Courier New Regular" charset="0"/>
              </a:rPr>
              <a:t>Please enter the input string: </a:t>
            </a:r>
            <a:r>
              <a:rPr lang="en-US" sz="2200" dirty="0" smtClean="0">
                <a:solidFill>
                  <a:srgbClr val="FF0000"/>
                </a:solidFill>
                <a:latin typeface="Courier New Regular" charset="0"/>
                <a:ea typeface="Courier New Regular" charset="0"/>
                <a:cs typeface="Courier New Regular" charset="0"/>
              </a:rPr>
              <a:t>babble</a:t>
            </a:r>
          </a:p>
          <a:p>
            <a:pPr marL="82296" indent="0">
              <a:buNone/>
            </a:pPr>
            <a:r>
              <a:rPr lang="en-US" sz="2200" dirty="0" smtClean="0">
                <a:latin typeface="Courier New Regular" charset="0"/>
                <a:ea typeface="Courier New Regular" charset="0"/>
                <a:cs typeface="Courier New Regular" charset="0"/>
              </a:rPr>
              <a:t>The output is </a:t>
            </a:r>
            <a:r>
              <a:rPr lang="en-US" sz="2200" dirty="0" err="1" smtClean="0">
                <a:latin typeface="Courier New Regular" charset="0"/>
                <a:ea typeface="Courier New Regular" charset="0"/>
                <a:cs typeface="Courier New Regular" charset="0"/>
              </a:rPr>
              <a:t>ba</a:t>
            </a:r>
            <a:r>
              <a:rPr lang="en-US" sz="2200" dirty="0" smtClean="0">
                <a:latin typeface="Courier New Regular" charset="0"/>
                <a:ea typeface="Courier New Regular" charset="0"/>
                <a:cs typeface="Courier New Regular" charset="0"/>
              </a:rPr>
              <a:t>**le</a:t>
            </a:r>
            <a:endParaRPr lang="en-US" sz="2200" dirty="0">
              <a:latin typeface="Courier New Regular" charset="0"/>
              <a:ea typeface="Courier New Regular" charset="0"/>
              <a:cs typeface="Courier New Regular" charset="0"/>
            </a:endParaRPr>
          </a:p>
        </p:txBody>
      </p:sp>
    </p:spTree>
    <p:extLst>
      <p:ext uri="{BB962C8B-B14F-4D97-AF65-F5344CB8AC3E}">
        <p14:creationId xmlns:p14="http://schemas.microsoft.com/office/powerpoint/2010/main" val="27710312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 Exercises</a:t>
            </a:r>
            <a:endParaRPr lang="en-US" dirty="0"/>
          </a:p>
        </p:txBody>
      </p:sp>
      <p:sp>
        <p:nvSpPr>
          <p:cNvPr id="3" name="Content Placeholder 2"/>
          <p:cNvSpPr>
            <a:spLocks noGrp="1"/>
          </p:cNvSpPr>
          <p:nvPr>
            <p:ph idx="1"/>
          </p:nvPr>
        </p:nvSpPr>
        <p:spPr/>
        <p:txBody>
          <a:bodyPr>
            <a:normAutofit fontScale="85000" lnSpcReduction="20000"/>
          </a:bodyPr>
          <a:lstStyle/>
          <a:p>
            <a:r>
              <a:rPr lang="en-US" sz="2600" dirty="0" err="1" smtClean="0"/>
              <a:t>MixUp</a:t>
            </a:r>
            <a:r>
              <a:rPr lang="en-US" sz="2600" dirty="0" smtClean="0"/>
              <a:t>: </a:t>
            </a:r>
            <a:r>
              <a:rPr lang="en-US" sz="2600" dirty="0"/>
              <a:t>Given strings a and b, return a single string with a and b </a:t>
            </a:r>
            <a:r>
              <a:rPr lang="en-US" sz="2600" dirty="0" smtClean="0"/>
              <a:t>separated </a:t>
            </a:r>
            <a:r>
              <a:rPr lang="en-US" sz="2600" dirty="0"/>
              <a:t>by a space '&lt;a&gt; &lt;b&gt;', except swap the first 2 chars of each </a:t>
            </a:r>
            <a:r>
              <a:rPr lang="en-US" sz="2600" dirty="0" smtClean="0"/>
              <a:t>string</a:t>
            </a:r>
            <a:r>
              <a:rPr lang="en-US" sz="2600" dirty="0"/>
              <a:t>. </a:t>
            </a:r>
            <a:r>
              <a:rPr lang="en-US" sz="2600" dirty="0" smtClean="0"/>
              <a:t> Assume </a:t>
            </a:r>
            <a:r>
              <a:rPr lang="en-US" sz="2600" dirty="0"/>
              <a:t>a and b are </a:t>
            </a:r>
            <a:r>
              <a:rPr lang="en-US" sz="2600" dirty="0" smtClean="0"/>
              <a:t>of length </a:t>
            </a:r>
            <a:r>
              <a:rPr lang="en-US" sz="2600" dirty="0"/>
              <a:t>2 or more</a:t>
            </a:r>
            <a:r>
              <a:rPr lang="en-US" sz="2600" dirty="0" smtClean="0"/>
              <a:t>.</a:t>
            </a:r>
            <a:endParaRPr lang="en-US" sz="2600" dirty="0"/>
          </a:p>
          <a:p>
            <a:r>
              <a:rPr lang="en-US" sz="2600" dirty="0" smtClean="0"/>
              <a:t>e.g. '</a:t>
            </a:r>
            <a:r>
              <a:rPr lang="en-US" sz="2600" dirty="0"/>
              <a:t>mix', </a:t>
            </a:r>
            <a:r>
              <a:rPr lang="en-US" sz="2600" dirty="0" smtClean="0"/>
              <a:t>‘pod</a:t>
            </a:r>
            <a:r>
              <a:rPr lang="en-US" sz="2600" dirty="0"/>
              <a:t>' -&gt; 'pox </a:t>
            </a:r>
            <a:r>
              <a:rPr lang="en-US" sz="2600" dirty="0" smtClean="0"/>
              <a:t>mid’</a:t>
            </a:r>
          </a:p>
          <a:p>
            <a:r>
              <a:rPr lang="en-US" sz="2600" dirty="0" err="1" smtClean="0"/>
              <a:t>E.g</a:t>
            </a:r>
            <a:r>
              <a:rPr lang="en-US" sz="2600" dirty="0" smtClean="0"/>
              <a:t>: 'dog</a:t>
            </a:r>
            <a:r>
              <a:rPr lang="en-US" sz="2600" dirty="0"/>
              <a:t>', 'dinner' -&gt; 'dig </a:t>
            </a:r>
            <a:r>
              <a:rPr lang="en-US" sz="2600" dirty="0" err="1" smtClean="0"/>
              <a:t>donner</a:t>
            </a:r>
            <a:r>
              <a:rPr lang="en-US" sz="2600" dirty="0" smtClean="0"/>
              <a:t>’</a:t>
            </a:r>
          </a:p>
          <a:p>
            <a:pPr marL="82296" indent="0">
              <a:buNone/>
            </a:pPr>
            <a:endParaRPr lang="en-US" sz="2400" dirty="0" smtClean="0">
              <a:latin typeface="Courier New Regular" charset="0"/>
              <a:cs typeface="Courier New Regular" charset="0"/>
            </a:endParaRPr>
          </a:p>
          <a:p>
            <a:pPr marL="82296" indent="0">
              <a:buNone/>
            </a:pPr>
            <a:r>
              <a:rPr lang="en-US" sz="2400" dirty="0" err="1" smtClean="0">
                <a:latin typeface="Courier New Regular" charset="0"/>
                <a:cs typeface="Courier New Regular" charset="0"/>
              </a:rPr>
              <a:t>def</a:t>
            </a:r>
            <a:r>
              <a:rPr lang="en-US" sz="2400" dirty="0" smtClean="0">
                <a:latin typeface="Courier New Regular" charset="0"/>
                <a:cs typeface="Courier New Regular" charset="0"/>
              </a:rPr>
              <a:t> </a:t>
            </a:r>
            <a:r>
              <a:rPr lang="en-US" sz="2400" dirty="0" err="1" smtClean="0">
                <a:latin typeface="Courier New Regular" charset="0"/>
                <a:cs typeface="Courier New Regular" charset="0"/>
              </a:rPr>
              <a:t>mix_up</a:t>
            </a:r>
            <a:r>
              <a:rPr lang="en-US" sz="2400" dirty="0" smtClean="0">
                <a:latin typeface="Courier New Regular" charset="0"/>
                <a:cs typeface="Courier New Regular" charset="0"/>
              </a:rPr>
              <a:t>():  </a:t>
            </a:r>
          </a:p>
          <a:p>
            <a:pPr marL="402336" lvl="1" indent="0">
              <a:buNone/>
            </a:pPr>
            <a:r>
              <a:rPr lang="en-US" sz="2400" dirty="0" smtClean="0">
                <a:latin typeface="Courier New Regular" charset="0"/>
                <a:cs typeface="Courier New Regular" charset="0"/>
              </a:rPr>
              <a:t># +</a:t>
            </a:r>
            <a:r>
              <a:rPr lang="en-US" sz="2400" dirty="0">
                <a:latin typeface="Courier New Regular" charset="0"/>
                <a:cs typeface="Courier New Regular" charset="0"/>
              </a:rPr>
              <a:t>++your code here+++  </a:t>
            </a:r>
            <a:endParaRPr lang="en-US" sz="2400" dirty="0" smtClean="0">
              <a:latin typeface="Courier New Regular" charset="0"/>
              <a:cs typeface="Courier New Regular" charset="0"/>
            </a:endParaRPr>
          </a:p>
          <a:p>
            <a:pPr marL="402336" lvl="1" indent="0">
              <a:buNone/>
            </a:pPr>
            <a:r>
              <a:rPr lang="en-US" sz="2400" dirty="0" smtClean="0">
                <a:latin typeface="Courier New Regular" charset="0"/>
                <a:cs typeface="Courier New Regular" charset="0"/>
              </a:rPr>
              <a:t>return</a:t>
            </a:r>
          </a:p>
          <a:p>
            <a:pPr marL="402336" lvl="1" indent="0">
              <a:buNone/>
            </a:pPr>
            <a:endParaRPr lang="en-US" sz="2400" dirty="0" smtClean="0">
              <a:latin typeface="Courier New Regular" charset="0"/>
              <a:cs typeface="Courier New Regular" charset="0"/>
            </a:endParaRPr>
          </a:p>
          <a:p>
            <a:pPr marL="82296" indent="0">
              <a:buNone/>
            </a:pPr>
            <a:r>
              <a:rPr lang="en-US" sz="2200" dirty="0">
                <a:latin typeface="Courier New Regular" charset="0"/>
                <a:ea typeface="Courier New Regular" charset="0"/>
                <a:cs typeface="Courier New Regular" charset="0"/>
              </a:rPr>
              <a:t>&gt;&gt;&gt; </a:t>
            </a:r>
            <a:r>
              <a:rPr lang="en-US" sz="2200" dirty="0" err="1" smtClean="0">
                <a:latin typeface="Courier New Regular" charset="0"/>
                <a:ea typeface="Courier New Regular" charset="0"/>
                <a:cs typeface="Courier New Regular" charset="0"/>
              </a:rPr>
              <a:t>mix_up</a:t>
            </a:r>
            <a:r>
              <a:rPr lang="en-US" sz="2200" dirty="0" smtClean="0">
                <a:latin typeface="Courier New Regular" charset="0"/>
                <a:ea typeface="Courier New Regular" charset="0"/>
                <a:cs typeface="Courier New Regular" charset="0"/>
              </a:rPr>
              <a:t>()</a:t>
            </a:r>
            <a:endParaRPr lang="en-US" sz="2200" dirty="0">
              <a:latin typeface="Courier New Regular" charset="0"/>
              <a:ea typeface="Courier New Regular" charset="0"/>
              <a:cs typeface="Courier New Regular" charset="0"/>
            </a:endParaRPr>
          </a:p>
          <a:p>
            <a:pPr marL="82296" indent="0">
              <a:buNone/>
            </a:pPr>
            <a:r>
              <a:rPr lang="en-US" sz="2200" dirty="0">
                <a:latin typeface="Courier New Regular" charset="0"/>
                <a:ea typeface="Courier New Regular" charset="0"/>
                <a:cs typeface="Courier New Regular" charset="0"/>
              </a:rPr>
              <a:t>Please enter the </a:t>
            </a:r>
            <a:r>
              <a:rPr lang="en-US" sz="2200" dirty="0" smtClean="0">
                <a:latin typeface="Courier New Regular" charset="0"/>
                <a:ea typeface="Courier New Regular" charset="0"/>
                <a:cs typeface="Courier New Regular" charset="0"/>
              </a:rPr>
              <a:t>first string</a:t>
            </a:r>
            <a:r>
              <a:rPr lang="en-US" sz="2200" dirty="0">
                <a:latin typeface="Courier New Regular" charset="0"/>
                <a:ea typeface="Courier New Regular" charset="0"/>
                <a:cs typeface="Courier New Regular" charset="0"/>
              </a:rPr>
              <a:t>: </a:t>
            </a:r>
            <a:r>
              <a:rPr lang="en-US" sz="2200" dirty="0" smtClean="0">
                <a:solidFill>
                  <a:srgbClr val="FF0000"/>
                </a:solidFill>
                <a:latin typeface="Courier New Regular" charset="0"/>
                <a:ea typeface="Courier New Regular" charset="0"/>
                <a:cs typeface="Courier New Regular" charset="0"/>
              </a:rPr>
              <a:t>mix</a:t>
            </a:r>
            <a:endParaRPr lang="en-US" sz="2200" dirty="0">
              <a:solidFill>
                <a:srgbClr val="FF0000"/>
              </a:solidFill>
              <a:latin typeface="Courier New Regular" charset="0"/>
              <a:ea typeface="Courier New Regular" charset="0"/>
              <a:cs typeface="Courier New Regular" charset="0"/>
            </a:endParaRPr>
          </a:p>
          <a:p>
            <a:pPr marL="82296" indent="0">
              <a:buNone/>
            </a:pPr>
            <a:r>
              <a:rPr lang="en-US" sz="2200" dirty="0">
                <a:latin typeface="Courier New Regular" charset="0"/>
                <a:ea typeface="Courier New Regular" charset="0"/>
                <a:cs typeface="Courier New Regular" charset="0"/>
              </a:rPr>
              <a:t>Please enter the </a:t>
            </a:r>
            <a:r>
              <a:rPr lang="en-US" sz="2200" dirty="0" smtClean="0">
                <a:latin typeface="Courier New Regular" charset="0"/>
                <a:ea typeface="Courier New Regular" charset="0"/>
                <a:cs typeface="Courier New Regular" charset="0"/>
              </a:rPr>
              <a:t>second string</a:t>
            </a:r>
            <a:r>
              <a:rPr lang="en-US" sz="2200" dirty="0">
                <a:latin typeface="Courier New Regular" charset="0"/>
                <a:ea typeface="Courier New Regular" charset="0"/>
                <a:cs typeface="Courier New Regular" charset="0"/>
              </a:rPr>
              <a:t>: </a:t>
            </a:r>
            <a:r>
              <a:rPr lang="en-US" sz="2200" dirty="0" smtClean="0">
                <a:solidFill>
                  <a:srgbClr val="FF0000"/>
                </a:solidFill>
                <a:latin typeface="Courier New Regular" charset="0"/>
                <a:ea typeface="Courier New Regular" charset="0"/>
                <a:cs typeface="Courier New Regular" charset="0"/>
              </a:rPr>
              <a:t>pod</a:t>
            </a:r>
            <a:endParaRPr lang="en-US" sz="2200" dirty="0">
              <a:solidFill>
                <a:srgbClr val="FF0000"/>
              </a:solidFill>
              <a:latin typeface="Courier New Regular" charset="0"/>
              <a:ea typeface="Courier New Regular" charset="0"/>
              <a:cs typeface="Courier New Regular" charset="0"/>
            </a:endParaRPr>
          </a:p>
          <a:p>
            <a:pPr marL="82296" indent="0">
              <a:buNone/>
            </a:pPr>
            <a:r>
              <a:rPr lang="en-US" sz="2200" dirty="0" smtClean="0">
                <a:latin typeface="Courier New Regular" charset="0"/>
                <a:ea typeface="Courier New Regular" charset="0"/>
                <a:cs typeface="Courier New Regular" charset="0"/>
              </a:rPr>
              <a:t>The </a:t>
            </a:r>
            <a:r>
              <a:rPr lang="en-US" sz="2200" dirty="0">
                <a:latin typeface="Courier New Regular" charset="0"/>
                <a:ea typeface="Courier New Regular" charset="0"/>
                <a:cs typeface="Courier New Regular" charset="0"/>
              </a:rPr>
              <a:t>output is </a:t>
            </a:r>
            <a:r>
              <a:rPr lang="en-US" sz="2200" dirty="0" smtClean="0">
                <a:latin typeface="Courier New Regular" charset="0"/>
                <a:ea typeface="Courier New Regular" charset="0"/>
                <a:cs typeface="Courier New Regular" charset="0"/>
              </a:rPr>
              <a:t>pox mid</a:t>
            </a:r>
            <a:endParaRPr lang="en-US" sz="2200" dirty="0">
              <a:latin typeface="Courier New Regular" charset="0"/>
              <a:ea typeface="Courier New Regular" charset="0"/>
              <a:cs typeface="Courier New Regular" charset="0"/>
            </a:endParaRPr>
          </a:p>
        </p:txBody>
      </p:sp>
    </p:spTree>
    <p:extLst>
      <p:ext uri="{BB962C8B-B14F-4D97-AF65-F5344CB8AC3E}">
        <p14:creationId xmlns:p14="http://schemas.microsoft.com/office/powerpoint/2010/main" val="4055563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 Exercises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Given a list of strings, return the count of the number of strings where the string length is 2 or more and the first and last chars of the string are the same.</a:t>
            </a:r>
            <a:br>
              <a:rPr lang="en-US" dirty="0" smtClean="0"/>
            </a:br>
            <a:r>
              <a:rPr lang="en-US" dirty="0" err="1" smtClean="0"/>
              <a:t>Eg</a:t>
            </a:r>
            <a:r>
              <a:rPr lang="en-US" dirty="0" smtClean="0"/>
              <a:t>: If input is [‘a’, ‘hello’, ‘</a:t>
            </a:r>
            <a:r>
              <a:rPr lang="en-US" dirty="0" err="1" smtClean="0"/>
              <a:t>helloh</a:t>
            </a:r>
            <a:r>
              <a:rPr lang="en-US" dirty="0" smtClean="0"/>
              <a:t>’, ‘</a:t>
            </a:r>
            <a:r>
              <a:rPr lang="en-US" dirty="0" err="1" smtClean="0"/>
              <a:t>abcda</a:t>
            </a:r>
            <a:r>
              <a:rPr lang="en-US" dirty="0" smtClean="0"/>
              <a:t>’, ‘</a:t>
            </a:r>
            <a:r>
              <a:rPr lang="en-US" dirty="0" err="1" smtClean="0"/>
              <a:t>qqqqq</a:t>
            </a:r>
            <a:r>
              <a:rPr lang="en-US" dirty="0" smtClean="0"/>
              <a:t>’], then the output should be 3.</a:t>
            </a:r>
          </a:p>
          <a:p>
            <a:pPr marL="82296" indent="0">
              <a:buNone/>
            </a:pPr>
            <a:r>
              <a:rPr lang="en-US" dirty="0" smtClean="0"/>
              <a:t>	</a:t>
            </a:r>
          </a:p>
          <a:p>
            <a:pPr marL="82296" indent="0">
              <a:buNone/>
            </a:pPr>
            <a:r>
              <a:rPr lang="en-US" dirty="0" err="1" smtClean="0">
                <a:latin typeface="Courier New"/>
                <a:cs typeface="Courier New"/>
              </a:rPr>
              <a:t>def</a:t>
            </a:r>
            <a:r>
              <a:rPr lang="en-US" dirty="0" smtClean="0">
                <a:latin typeface="Courier New"/>
                <a:cs typeface="Courier New"/>
              </a:rPr>
              <a:t> </a:t>
            </a:r>
            <a:r>
              <a:rPr lang="en-US" dirty="0" err="1" smtClean="0">
                <a:latin typeface="Courier New"/>
                <a:cs typeface="Courier New"/>
              </a:rPr>
              <a:t>match_ends</a:t>
            </a:r>
            <a:r>
              <a:rPr lang="en-US" dirty="0" smtClean="0">
                <a:latin typeface="Courier New"/>
                <a:cs typeface="Courier New"/>
              </a:rPr>
              <a:t>(words):</a:t>
            </a:r>
          </a:p>
          <a:p>
            <a:pPr marL="82296" indent="0">
              <a:buNone/>
            </a:pPr>
            <a:r>
              <a:rPr lang="fr-FR" dirty="0" smtClean="0">
                <a:latin typeface="Courier New"/>
                <a:cs typeface="Courier New"/>
              </a:rPr>
              <a:t>  	# +++</a:t>
            </a:r>
            <a:r>
              <a:rPr lang="fr-FR" dirty="0" err="1" smtClean="0">
                <a:latin typeface="Courier New"/>
                <a:cs typeface="Courier New"/>
              </a:rPr>
              <a:t>your</a:t>
            </a:r>
            <a:r>
              <a:rPr lang="fr-FR" dirty="0" smtClean="0">
                <a:latin typeface="Courier New"/>
                <a:cs typeface="Courier New"/>
              </a:rPr>
              <a:t> code </a:t>
            </a:r>
            <a:r>
              <a:rPr lang="fr-FR" dirty="0" err="1" smtClean="0">
                <a:latin typeface="Courier New"/>
                <a:cs typeface="Courier New"/>
              </a:rPr>
              <a:t>here</a:t>
            </a:r>
            <a:r>
              <a:rPr lang="fr-FR" dirty="0" smtClean="0">
                <a:latin typeface="Courier New"/>
                <a:cs typeface="Courier New"/>
              </a:rPr>
              <a:t>+++</a:t>
            </a:r>
          </a:p>
          <a:p>
            <a:pPr marL="82296" indent="0">
              <a:buNone/>
            </a:pPr>
            <a:r>
              <a:rPr lang="fr-FR" dirty="0" smtClean="0">
                <a:latin typeface="Courier New"/>
                <a:cs typeface="Courier New"/>
              </a:rPr>
              <a:t>  		return</a:t>
            </a:r>
            <a:endParaRPr lang="en-US" dirty="0">
              <a:latin typeface="Courier New"/>
              <a:cs typeface="Courier New"/>
            </a:endParaRPr>
          </a:p>
        </p:txBody>
      </p:sp>
    </p:spTree>
    <p:extLst>
      <p:ext uri="{BB962C8B-B14F-4D97-AF65-F5344CB8AC3E}">
        <p14:creationId xmlns:p14="http://schemas.microsoft.com/office/powerpoint/2010/main" val="27086249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 - Exercises</a:t>
            </a:r>
          </a:p>
        </p:txBody>
      </p:sp>
      <p:sp>
        <p:nvSpPr>
          <p:cNvPr id="3" name="Content Placeholder 2"/>
          <p:cNvSpPr>
            <a:spLocks noGrp="1"/>
          </p:cNvSpPr>
          <p:nvPr>
            <p:ph idx="1"/>
          </p:nvPr>
        </p:nvSpPr>
        <p:spPr/>
        <p:txBody>
          <a:bodyPr>
            <a:normAutofit/>
          </a:bodyPr>
          <a:lstStyle/>
          <a:p>
            <a:r>
              <a:rPr lang="en-US" sz="2800" dirty="0" smtClean="0"/>
              <a:t>Given </a:t>
            </a:r>
            <a:r>
              <a:rPr lang="en-US" sz="2800" dirty="0"/>
              <a:t>a list of strings, return a list with the </a:t>
            </a:r>
            <a:r>
              <a:rPr lang="en-US" sz="2800" dirty="0" smtClean="0"/>
              <a:t>strings in </a:t>
            </a:r>
            <a:r>
              <a:rPr lang="en-US" sz="2800" dirty="0"/>
              <a:t>sorted order, except group all the strings that begin with 'x' first.</a:t>
            </a:r>
          </a:p>
          <a:p>
            <a:pPr marL="82296" indent="0">
              <a:buNone/>
            </a:pPr>
            <a:r>
              <a:rPr lang="en-US" sz="2800" dirty="0"/>
              <a:t> </a:t>
            </a:r>
            <a:r>
              <a:rPr lang="en-US" sz="2800" dirty="0" smtClean="0"/>
              <a:t>  </a:t>
            </a:r>
            <a:r>
              <a:rPr lang="en-US" sz="2800" dirty="0" err="1" smtClean="0"/>
              <a:t>Eg</a:t>
            </a:r>
            <a:r>
              <a:rPr lang="en-US" sz="2800" dirty="0" smtClean="0"/>
              <a:t>. </a:t>
            </a:r>
            <a:r>
              <a:rPr lang="en-US" sz="2800" dirty="0"/>
              <a:t>['mix', 'xyz', 'apple', '</a:t>
            </a:r>
            <a:r>
              <a:rPr lang="en-US" sz="2800" dirty="0" err="1"/>
              <a:t>xanadu</a:t>
            </a:r>
            <a:r>
              <a:rPr lang="en-US" sz="2800" dirty="0"/>
              <a:t>', 'aardvark'] </a:t>
            </a:r>
            <a:r>
              <a:rPr lang="en-US" sz="2800" dirty="0" smtClean="0"/>
              <a:t>yields [</a:t>
            </a:r>
            <a:r>
              <a:rPr lang="en-US" sz="2800" dirty="0"/>
              <a:t>'</a:t>
            </a:r>
            <a:r>
              <a:rPr lang="en-US" sz="2800" dirty="0" err="1"/>
              <a:t>xanadu</a:t>
            </a:r>
            <a:r>
              <a:rPr lang="en-US" sz="2800" dirty="0"/>
              <a:t>', 'xyz', 'aardvark', 'apple', 'mix']</a:t>
            </a:r>
          </a:p>
          <a:p>
            <a:pPr marL="82296" indent="0">
              <a:buNone/>
            </a:pPr>
            <a:r>
              <a:rPr lang="en-US" dirty="0" err="1" smtClean="0">
                <a:latin typeface="Courier New"/>
                <a:cs typeface="Courier New"/>
              </a:rPr>
              <a:t>def</a:t>
            </a:r>
            <a:r>
              <a:rPr lang="en-US" dirty="0" smtClean="0">
                <a:latin typeface="Courier New"/>
                <a:cs typeface="Courier New"/>
              </a:rPr>
              <a:t> </a:t>
            </a:r>
            <a:r>
              <a:rPr lang="en-US" dirty="0" err="1">
                <a:latin typeface="Courier New"/>
                <a:cs typeface="Courier New"/>
              </a:rPr>
              <a:t>front_x</a:t>
            </a:r>
            <a:r>
              <a:rPr lang="en-US" dirty="0">
                <a:latin typeface="Courier New"/>
                <a:cs typeface="Courier New"/>
              </a:rPr>
              <a:t>(words):</a:t>
            </a:r>
          </a:p>
          <a:p>
            <a:pPr marL="82296" indent="0">
              <a:buNone/>
            </a:pPr>
            <a:r>
              <a:rPr lang="fr-FR" dirty="0">
                <a:latin typeface="Courier New"/>
                <a:cs typeface="Courier New"/>
              </a:rPr>
              <a:t>  # +++</a:t>
            </a:r>
            <a:r>
              <a:rPr lang="fr-FR" dirty="0" err="1">
                <a:latin typeface="Courier New"/>
                <a:cs typeface="Courier New"/>
              </a:rPr>
              <a:t>your</a:t>
            </a:r>
            <a:r>
              <a:rPr lang="fr-FR" dirty="0">
                <a:latin typeface="Courier New"/>
                <a:cs typeface="Courier New"/>
              </a:rPr>
              <a:t> code </a:t>
            </a:r>
            <a:r>
              <a:rPr lang="fr-FR" dirty="0" err="1">
                <a:latin typeface="Courier New"/>
                <a:cs typeface="Courier New"/>
              </a:rPr>
              <a:t>here</a:t>
            </a:r>
            <a:r>
              <a:rPr lang="fr-FR" dirty="0">
                <a:latin typeface="Courier New"/>
                <a:cs typeface="Courier New"/>
              </a:rPr>
              <a:t>+++</a:t>
            </a:r>
          </a:p>
          <a:p>
            <a:pPr marL="82296" indent="0">
              <a:buNone/>
            </a:pPr>
            <a:r>
              <a:rPr lang="fr-FR" dirty="0">
                <a:latin typeface="Courier New"/>
                <a:cs typeface="Courier New"/>
              </a:rPr>
              <a:t>  </a:t>
            </a:r>
            <a:r>
              <a:rPr lang="fr-FR" dirty="0" smtClean="0">
                <a:latin typeface="Courier New"/>
                <a:cs typeface="Courier New"/>
              </a:rPr>
              <a:t>return</a:t>
            </a:r>
          </a:p>
        </p:txBody>
      </p:sp>
      <p:sp>
        <p:nvSpPr>
          <p:cNvPr id="4" name="TextBox 3"/>
          <p:cNvSpPr txBox="1"/>
          <p:nvPr/>
        </p:nvSpPr>
        <p:spPr>
          <a:xfrm>
            <a:off x="955765" y="6278562"/>
            <a:ext cx="6420347" cy="553998"/>
          </a:xfrm>
          <a:prstGeom prst="rect">
            <a:avLst/>
          </a:prstGeom>
          <a:noFill/>
        </p:spPr>
        <p:txBody>
          <a:bodyPr wrap="none" rtlCol="0">
            <a:spAutoFit/>
          </a:bodyPr>
          <a:lstStyle/>
          <a:p>
            <a:r>
              <a:rPr lang="en-US" sz="1200" dirty="0">
                <a:latin typeface="Arial" charset="0"/>
                <a:cs typeface="Courier New"/>
              </a:rPr>
              <a:t>(Exercises taken from http://</a:t>
            </a:r>
            <a:r>
              <a:rPr lang="en-US" sz="1200" dirty="0" err="1">
                <a:latin typeface="Arial" charset="0"/>
                <a:cs typeface="Courier New"/>
              </a:rPr>
              <a:t>code.google.com</a:t>
            </a:r>
            <a:r>
              <a:rPr lang="en-US" sz="1200" dirty="0">
                <a:latin typeface="Arial" charset="0"/>
                <a:cs typeface="Courier New"/>
              </a:rPr>
              <a:t>/</a:t>
            </a:r>
            <a:r>
              <a:rPr lang="en-US" sz="1200" dirty="0" err="1">
                <a:latin typeface="Arial" charset="0"/>
                <a:cs typeface="Courier New"/>
              </a:rPr>
              <a:t>edu</a:t>
            </a:r>
            <a:r>
              <a:rPr lang="en-US" sz="1200" dirty="0">
                <a:latin typeface="Arial" charset="0"/>
                <a:cs typeface="Courier New"/>
              </a:rPr>
              <a:t>/languages/</a:t>
            </a:r>
            <a:r>
              <a:rPr lang="en-US" sz="1200" dirty="0" err="1">
                <a:latin typeface="Arial" charset="0"/>
                <a:cs typeface="Courier New"/>
              </a:rPr>
              <a:t>google</a:t>
            </a:r>
            <a:r>
              <a:rPr lang="en-US" sz="1200" dirty="0">
                <a:latin typeface="Arial" charset="0"/>
                <a:cs typeface="Courier New"/>
              </a:rPr>
              <a:t>-python-class/</a:t>
            </a:r>
            <a:r>
              <a:rPr lang="en-US" sz="1200" dirty="0" err="1">
                <a:latin typeface="Arial" charset="0"/>
                <a:cs typeface="Courier New"/>
              </a:rPr>
              <a:t>lists.html</a:t>
            </a:r>
            <a:r>
              <a:rPr lang="en-US" sz="1200" dirty="0">
                <a:latin typeface="Arial" charset="0"/>
                <a:cs typeface="Courier New"/>
              </a:rPr>
              <a:t>)</a:t>
            </a:r>
            <a:endParaRPr lang="fr-FR" sz="1200" dirty="0">
              <a:latin typeface="Arial" charset="0"/>
              <a:cs typeface="Courier New"/>
            </a:endParaRPr>
          </a:p>
          <a:p>
            <a:endParaRPr lang="en-US" dirty="0">
              <a:latin typeface="Arial" charset="0"/>
            </a:endParaRPr>
          </a:p>
        </p:txBody>
      </p:sp>
    </p:spTree>
    <p:extLst>
      <p:ext uri="{BB962C8B-B14F-4D97-AF65-F5344CB8AC3E}">
        <p14:creationId xmlns:p14="http://schemas.microsoft.com/office/powerpoint/2010/main" val="34305428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 Exercises</a:t>
            </a:r>
            <a:endParaRPr lang="en-US" dirty="0"/>
          </a:p>
        </p:txBody>
      </p:sp>
      <p:sp>
        <p:nvSpPr>
          <p:cNvPr id="3" name="Content Placeholder 2"/>
          <p:cNvSpPr>
            <a:spLocks noGrp="1"/>
          </p:cNvSpPr>
          <p:nvPr>
            <p:ph idx="1"/>
          </p:nvPr>
        </p:nvSpPr>
        <p:spPr/>
        <p:txBody>
          <a:bodyPr>
            <a:normAutofit/>
          </a:bodyPr>
          <a:lstStyle/>
          <a:p>
            <a:r>
              <a:rPr lang="en-US" sz="2400" dirty="0"/>
              <a:t>Given two strings, return True if either of the strings appears at the very end of the other string, ignoring upper/lower case differences (in other words, the computation should not be "case sensitive"). Note: </a:t>
            </a:r>
            <a:r>
              <a:rPr lang="en-US" sz="2400" dirty="0" err="1"/>
              <a:t>s.lower</a:t>
            </a:r>
            <a:r>
              <a:rPr lang="en-US" sz="2400" dirty="0"/>
              <a:t>() returns the lowercase version of a string. </a:t>
            </a:r>
          </a:p>
          <a:p>
            <a:endParaRPr lang="en-US" sz="2400" dirty="0"/>
          </a:p>
          <a:p>
            <a:r>
              <a:rPr lang="en-US" sz="2400" dirty="0" err="1"/>
              <a:t>end_other</a:t>
            </a:r>
            <a:r>
              <a:rPr lang="en-US" sz="2400" dirty="0"/>
              <a:t>('</a:t>
            </a:r>
            <a:r>
              <a:rPr lang="en-US" sz="2400" dirty="0" err="1"/>
              <a:t>Hiabc</a:t>
            </a:r>
            <a:r>
              <a:rPr lang="en-US" sz="2400" dirty="0"/>
              <a:t>', '</a:t>
            </a:r>
            <a:r>
              <a:rPr lang="en-US" sz="2400" dirty="0" err="1"/>
              <a:t>abc</a:t>
            </a:r>
            <a:r>
              <a:rPr lang="en-US" sz="2400" dirty="0"/>
              <a:t>') → True</a:t>
            </a:r>
          </a:p>
          <a:p>
            <a:r>
              <a:rPr lang="en-US" sz="2400" dirty="0" err="1"/>
              <a:t>end_other</a:t>
            </a:r>
            <a:r>
              <a:rPr lang="en-US" sz="2400" dirty="0"/>
              <a:t>('</a:t>
            </a:r>
            <a:r>
              <a:rPr lang="en-US" sz="2400" dirty="0" err="1"/>
              <a:t>AbC</a:t>
            </a:r>
            <a:r>
              <a:rPr lang="en-US" sz="2400" dirty="0"/>
              <a:t>', '</a:t>
            </a:r>
            <a:r>
              <a:rPr lang="en-US" sz="2400" dirty="0" err="1"/>
              <a:t>HiaBc</a:t>
            </a:r>
            <a:r>
              <a:rPr lang="en-US" sz="2400" dirty="0"/>
              <a:t>') → True</a:t>
            </a:r>
          </a:p>
          <a:p>
            <a:r>
              <a:rPr lang="en-US" sz="2400" dirty="0" err="1"/>
              <a:t>end_other</a:t>
            </a:r>
            <a:r>
              <a:rPr lang="en-US" sz="2400" dirty="0"/>
              <a:t>('</a:t>
            </a:r>
            <a:r>
              <a:rPr lang="en-US" sz="2400" dirty="0" err="1"/>
              <a:t>abc</a:t>
            </a:r>
            <a:r>
              <a:rPr lang="en-US" sz="2400" dirty="0"/>
              <a:t>', '</a:t>
            </a:r>
            <a:r>
              <a:rPr lang="en-US" sz="2400" dirty="0" err="1"/>
              <a:t>abXabc</a:t>
            </a:r>
            <a:r>
              <a:rPr lang="en-US" sz="2400" dirty="0"/>
              <a:t>') → </a:t>
            </a:r>
            <a:r>
              <a:rPr lang="en-US" sz="2400" dirty="0" smtClean="0"/>
              <a:t>True</a:t>
            </a:r>
          </a:p>
          <a:p>
            <a:r>
              <a:rPr lang="en-US" sz="2400" dirty="0" err="1"/>
              <a:t>end_other</a:t>
            </a:r>
            <a:r>
              <a:rPr lang="en-US" sz="2400" dirty="0"/>
              <a:t>('</a:t>
            </a:r>
            <a:r>
              <a:rPr lang="en-US" sz="2400" dirty="0" err="1"/>
              <a:t>abc</a:t>
            </a:r>
            <a:r>
              <a:rPr lang="en-US" sz="2400" dirty="0"/>
              <a:t>', </a:t>
            </a:r>
            <a:r>
              <a:rPr lang="en-US" sz="2400" dirty="0" smtClean="0"/>
              <a:t>'</a:t>
            </a:r>
            <a:r>
              <a:rPr lang="en-US" sz="2400" dirty="0" err="1" smtClean="0"/>
              <a:t>XabcY</a:t>
            </a:r>
            <a:r>
              <a:rPr lang="en-US" sz="2400" dirty="0" smtClean="0"/>
              <a:t>') </a:t>
            </a:r>
            <a:r>
              <a:rPr lang="en-US" sz="2400" dirty="0"/>
              <a:t>→ </a:t>
            </a:r>
            <a:r>
              <a:rPr lang="en-US" sz="2400" dirty="0" smtClean="0"/>
              <a:t>False</a:t>
            </a:r>
          </a:p>
          <a:p>
            <a:r>
              <a:rPr lang="en-US" sz="2400" dirty="0" err="1"/>
              <a:t>e</a:t>
            </a:r>
            <a:r>
              <a:rPr lang="en-US" sz="2400" dirty="0" err="1" smtClean="0"/>
              <a:t>nd_other</a:t>
            </a:r>
            <a:r>
              <a:rPr lang="en-US" sz="2400" dirty="0" smtClean="0"/>
              <a:t>(‘</a:t>
            </a:r>
            <a:r>
              <a:rPr lang="en-US" sz="2400" dirty="0" err="1" smtClean="0"/>
              <a:t>abc</a:t>
            </a:r>
            <a:r>
              <a:rPr lang="en-US" sz="2400" dirty="0" smtClean="0"/>
              <a:t>’,’</a:t>
            </a:r>
            <a:r>
              <a:rPr lang="en-US" sz="2400" dirty="0" err="1" smtClean="0"/>
              <a:t>def</a:t>
            </a:r>
            <a:r>
              <a:rPr lang="en-US" sz="2400" dirty="0" smtClean="0"/>
              <a:t>’) -&gt; False</a:t>
            </a:r>
            <a:r>
              <a:rPr lang="en-US" dirty="0"/>
              <a:t>	</a:t>
            </a:r>
          </a:p>
          <a:p>
            <a:pPr marL="82296" indent="0">
              <a:buNone/>
            </a:pPr>
            <a:endParaRPr lang="en-US" dirty="0"/>
          </a:p>
        </p:txBody>
      </p:sp>
    </p:spTree>
    <p:extLst>
      <p:ext uri="{BB962C8B-B14F-4D97-AF65-F5344CB8AC3E}">
        <p14:creationId xmlns:p14="http://schemas.microsoft.com/office/powerpoint/2010/main" val="12040833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 Exercises</a:t>
            </a:r>
            <a:endParaRPr lang="en-US" dirty="0"/>
          </a:p>
        </p:txBody>
      </p:sp>
      <p:sp>
        <p:nvSpPr>
          <p:cNvPr id="3" name="Content Placeholder 2"/>
          <p:cNvSpPr>
            <a:spLocks noGrp="1"/>
          </p:cNvSpPr>
          <p:nvPr>
            <p:ph idx="1"/>
          </p:nvPr>
        </p:nvSpPr>
        <p:spPr/>
        <p:txBody>
          <a:bodyPr>
            <a:normAutofit/>
          </a:bodyPr>
          <a:lstStyle/>
          <a:p>
            <a:r>
              <a:rPr lang="en-US" sz="2400" dirty="0"/>
              <a:t>Given a string, return a string where for every char in the original, there are two chars. </a:t>
            </a:r>
            <a:endParaRPr lang="en-US" sz="2400" dirty="0" smtClean="0"/>
          </a:p>
          <a:p>
            <a:pPr marL="82296" indent="0">
              <a:buNone/>
            </a:pPr>
            <a:r>
              <a:rPr lang="en-US" sz="2000" dirty="0">
                <a:latin typeface="Courier New Regular" charset="0"/>
                <a:ea typeface="Courier New Regular" charset="0"/>
                <a:cs typeface="Courier New Regular" charset="0"/>
              </a:rPr>
              <a:t>&gt;&gt;&gt; </a:t>
            </a:r>
            <a:r>
              <a:rPr lang="en-US" sz="2000" dirty="0" err="1" smtClean="0">
                <a:latin typeface="Courier New Regular" charset="0"/>
                <a:ea typeface="Courier New Regular" charset="0"/>
                <a:cs typeface="Courier New Regular" charset="0"/>
              </a:rPr>
              <a:t>double_char</a:t>
            </a:r>
            <a:r>
              <a:rPr lang="en-US" sz="2000" dirty="0" smtClean="0">
                <a:latin typeface="Courier New Regular" charset="0"/>
                <a:ea typeface="Courier New Regular" charset="0"/>
                <a:cs typeface="Courier New Regular" charset="0"/>
              </a:rPr>
              <a:t>()</a:t>
            </a:r>
            <a:endParaRPr lang="en-US" sz="2000" dirty="0">
              <a:latin typeface="Courier New Regular" charset="0"/>
              <a:ea typeface="Courier New Regular" charset="0"/>
              <a:cs typeface="Courier New Regular" charset="0"/>
            </a:endParaRPr>
          </a:p>
          <a:p>
            <a:pPr marL="82296" indent="0">
              <a:buNone/>
            </a:pPr>
            <a:r>
              <a:rPr lang="en-US" sz="2000" dirty="0">
                <a:latin typeface="Courier New Regular" charset="0"/>
                <a:ea typeface="Courier New Regular" charset="0"/>
                <a:cs typeface="Courier New Regular" charset="0"/>
              </a:rPr>
              <a:t>Please enter the </a:t>
            </a:r>
            <a:r>
              <a:rPr lang="en-US" sz="2000" dirty="0" smtClean="0">
                <a:latin typeface="Courier New Regular" charset="0"/>
                <a:ea typeface="Courier New Regular" charset="0"/>
                <a:cs typeface="Courier New Regular" charset="0"/>
              </a:rPr>
              <a:t>string</a:t>
            </a:r>
            <a:r>
              <a:rPr lang="en-US" sz="2000" dirty="0">
                <a:latin typeface="Courier New Regular" charset="0"/>
                <a:ea typeface="Courier New Regular" charset="0"/>
                <a:cs typeface="Courier New Regular" charset="0"/>
              </a:rPr>
              <a:t>: </a:t>
            </a:r>
            <a:r>
              <a:rPr lang="en-US" sz="2000" dirty="0" smtClean="0">
                <a:solidFill>
                  <a:srgbClr val="FF0000"/>
                </a:solidFill>
                <a:latin typeface="Courier New Regular" charset="0"/>
                <a:ea typeface="Courier New Regular" charset="0"/>
                <a:cs typeface="Courier New Regular" charset="0"/>
              </a:rPr>
              <a:t>The</a:t>
            </a:r>
            <a:endParaRPr lang="en-US" sz="2000" dirty="0">
              <a:solidFill>
                <a:srgbClr val="FF0000"/>
              </a:solidFill>
              <a:latin typeface="Courier New Regular" charset="0"/>
              <a:ea typeface="Courier New Regular" charset="0"/>
              <a:cs typeface="Courier New Regular" charset="0"/>
            </a:endParaRPr>
          </a:p>
          <a:p>
            <a:pPr marL="82296" indent="0">
              <a:buNone/>
            </a:pPr>
            <a:r>
              <a:rPr lang="en-US" sz="2000" dirty="0" smtClean="0">
                <a:latin typeface="Courier New Regular" charset="0"/>
                <a:ea typeface="Courier New Regular" charset="0"/>
                <a:cs typeface="Courier New Regular" charset="0"/>
              </a:rPr>
              <a:t>The </a:t>
            </a:r>
            <a:r>
              <a:rPr lang="en-US" sz="2000" dirty="0">
                <a:latin typeface="Courier New Regular" charset="0"/>
                <a:ea typeface="Courier New Regular" charset="0"/>
                <a:cs typeface="Courier New Regular" charset="0"/>
              </a:rPr>
              <a:t>output is </a:t>
            </a:r>
            <a:r>
              <a:rPr lang="en-US" sz="2000" dirty="0" err="1" smtClean="0">
                <a:latin typeface="Courier New Regular" charset="0"/>
                <a:ea typeface="Courier New Regular" charset="0"/>
                <a:cs typeface="Courier New Regular" charset="0"/>
              </a:rPr>
              <a:t>TThhee</a:t>
            </a:r>
            <a:endParaRPr lang="en-US" sz="2000" dirty="0" smtClean="0">
              <a:latin typeface="Courier New Regular" charset="0"/>
              <a:ea typeface="Courier New Regular" charset="0"/>
              <a:cs typeface="Courier New Regular" charset="0"/>
            </a:endParaRPr>
          </a:p>
          <a:p>
            <a:pPr marL="82296" indent="0">
              <a:buNone/>
            </a:pPr>
            <a:r>
              <a:rPr lang="en-US" sz="2000" dirty="0">
                <a:latin typeface="Courier New Regular" charset="0"/>
                <a:ea typeface="Courier New Regular" charset="0"/>
                <a:cs typeface="Courier New Regular" charset="0"/>
              </a:rPr>
              <a:t>&gt;&gt;&gt; </a:t>
            </a:r>
            <a:r>
              <a:rPr lang="en-US" sz="2000" dirty="0" err="1">
                <a:latin typeface="Courier New Regular" charset="0"/>
                <a:ea typeface="Courier New Regular" charset="0"/>
                <a:cs typeface="Courier New Regular" charset="0"/>
              </a:rPr>
              <a:t>double_char</a:t>
            </a:r>
            <a:r>
              <a:rPr lang="en-US" sz="2000" dirty="0">
                <a:latin typeface="Courier New Regular" charset="0"/>
                <a:ea typeface="Courier New Regular" charset="0"/>
                <a:cs typeface="Courier New Regular" charset="0"/>
              </a:rPr>
              <a:t>()</a:t>
            </a:r>
          </a:p>
          <a:p>
            <a:pPr marL="82296" indent="0">
              <a:buNone/>
            </a:pPr>
            <a:r>
              <a:rPr lang="en-US" sz="2000" dirty="0">
                <a:latin typeface="Courier New Regular" charset="0"/>
                <a:ea typeface="Courier New Regular" charset="0"/>
                <a:cs typeface="Courier New Regular" charset="0"/>
              </a:rPr>
              <a:t>Please enter the string: </a:t>
            </a:r>
            <a:r>
              <a:rPr lang="en-US" sz="2000" dirty="0" err="1" smtClean="0">
                <a:solidFill>
                  <a:srgbClr val="FF0000"/>
                </a:solidFill>
                <a:latin typeface="Courier New Regular" charset="0"/>
                <a:ea typeface="Courier New Regular" charset="0"/>
                <a:cs typeface="Courier New Regular" charset="0"/>
              </a:rPr>
              <a:t>AAbb</a:t>
            </a:r>
            <a:endParaRPr lang="en-US" sz="2000" dirty="0">
              <a:solidFill>
                <a:srgbClr val="FF0000"/>
              </a:solidFill>
              <a:latin typeface="Courier New Regular" charset="0"/>
              <a:ea typeface="Courier New Regular" charset="0"/>
              <a:cs typeface="Courier New Regular" charset="0"/>
            </a:endParaRPr>
          </a:p>
          <a:p>
            <a:pPr marL="82296" indent="0">
              <a:buNone/>
            </a:pPr>
            <a:r>
              <a:rPr lang="en-US" sz="2000" dirty="0">
                <a:latin typeface="Courier New Regular" charset="0"/>
                <a:ea typeface="Courier New Regular" charset="0"/>
                <a:cs typeface="Courier New Regular" charset="0"/>
              </a:rPr>
              <a:t>The output is </a:t>
            </a:r>
            <a:r>
              <a:rPr lang="en-US" sz="2000" dirty="0" err="1">
                <a:latin typeface="Courier New" charset="0"/>
                <a:ea typeface="Courier New" charset="0"/>
                <a:cs typeface="Courier New" charset="0"/>
              </a:rPr>
              <a:t>AAAAbbbb</a:t>
            </a:r>
            <a:endParaRPr lang="en-US" sz="2000" dirty="0">
              <a:latin typeface="Courier New" charset="0"/>
              <a:ea typeface="Courier New" charset="0"/>
              <a:cs typeface="Courier New" charset="0"/>
            </a:endParaRPr>
          </a:p>
          <a:p>
            <a:pPr marL="82296" indent="0">
              <a:buNone/>
            </a:pPr>
            <a:r>
              <a:rPr lang="en-US" sz="2000" dirty="0">
                <a:latin typeface="Courier New Regular" charset="0"/>
                <a:ea typeface="Courier New Regular" charset="0"/>
                <a:cs typeface="Courier New Regular" charset="0"/>
              </a:rPr>
              <a:t>&gt;&gt;&gt; </a:t>
            </a:r>
            <a:r>
              <a:rPr lang="en-US" sz="2000" dirty="0" err="1">
                <a:latin typeface="Courier New Regular" charset="0"/>
                <a:ea typeface="Courier New Regular" charset="0"/>
                <a:cs typeface="Courier New Regular" charset="0"/>
              </a:rPr>
              <a:t>double_char</a:t>
            </a:r>
            <a:r>
              <a:rPr lang="en-US" sz="2000" dirty="0">
                <a:latin typeface="Courier New Regular" charset="0"/>
                <a:ea typeface="Courier New Regular" charset="0"/>
                <a:cs typeface="Courier New Regular" charset="0"/>
              </a:rPr>
              <a:t>()</a:t>
            </a:r>
          </a:p>
          <a:p>
            <a:pPr marL="82296" indent="0">
              <a:buNone/>
            </a:pPr>
            <a:r>
              <a:rPr lang="en-US" sz="2000" dirty="0">
                <a:latin typeface="Courier New Regular" charset="0"/>
                <a:ea typeface="Courier New Regular" charset="0"/>
                <a:cs typeface="Courier New Regular" charset="0"/>
              </a:rPr>
              <a:t>Please enter the string: </a:t>
            </a:r>
            <a:r>
              <a:rPr lang="en-US" sz="2000" dirty="0" smtClean="0">
                <a:solidFill>
                  <a:srgbClr val="FF0000"/>
                </a:solidFill>
                <a:latin typeface="Courier New Regular" charset="0"/>
                <a:ea typeface="Courier New Regular" charset="0"/>
                <a:cs typeface="Courier New Regular" charset="0"/>
              </a:rPr>
              <a:t>Hi-There</a:t>
            </a:r>
            <a:endParaRPr lang="en-US" sz="2000" dirty="0">
              <a:solidFill>
                <a:srgbClr val="FF0000"/>
              </a:solidFill>
              <a:latin typeface="Courier New Regular" charset="0"/>
              <a:ea typeface="Courier New Regular" charset="0"/>
              <a:cs typeface="Courier New Regular" charset="0"/>
            </a:endParaRPr>
          </a:p>
          <a:p>
            <a:pPr marL="82296" indent="0">
              <a:buNone/>
            </a:pPr>
            <a:r>
              <a:rPr lang="en-US" sz="2000" dirty="0">
                <a:latin typeface="Courier New Regular" charset="0"/>
                <a:ea typeface="Courier New Regular" charset="0"/>
                <a:cs typeface="Courier New Regular" charset="0"/>
              </a:rPr>
              <a:t>The output is </a:t>
            </a:r>
            <a:r>
              <a:rPr lang="en-US" sz="2000" dirty="0" err="1">
                <a:latin typeface="Courier New" charset="0"/>
                <a:ea typeface="Courier New" charset="0"/>
                <a:cs typeface="Courier New" charset="0"/>
              </a:rPr>
              <a:t>HHii</a:t>
            </a:r>
            <a:r>
              <a:rPr lang="en-US" sz="2000" dirty="0">
                <a:latin typeface="Courier New" charset="0"/>
                <a:ea typeface="Courier New" charset="0"/>
                <a:cs typeface="Courier New" charset="0"/>
              </a:rPr>
              <a:t>--</a:t>
            </a:r>
            <a:r>
              <a:rPr lang="en-US" sz="2000" dirty="0" err="1">
                <a:latin typeface="Courier New" charset="0"/>
                <a:ea typeface="Courier New" charset="0"/>
                <a:cs typeface="Courier New" charset="0"/>
              </a:rPr>
              <a:t>TThheerree</a:t>
            </a:r>
            <a:endParaRPr lang="en-US" sz="2000" dirty="0">
              <a:latin typeface="Courier New" charset="0"/>
              <a:ea typeface="Courier New" charset="0"/>
              <a:cs typeface="Courier New" charset="0"/>
            </a:endParaRPr>
          </a:p>
          <a:p>
            <a:endParaRPr lang="en-US" dirty="0"/>
          </a:p>
        </p:txBody>
      </p:sp>
    </p:spTree>
    <p:extLst>
      <p:ext uri="{BB962C8B-B14F-4D97-AF65-F5344CB8AC3E}">
        <p14:creationId xmlns:p14="http://schemas.microsoft.com/office/powerpoint/2010/main" val="11596071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 Exercises</a:t>
            </a:r>
            <a:endParaRPr lang="en-US" dirty="0"/>
          </a:p>
        </p:txBody>
      </p:sp>
      <p:sp>
        <p:nvSpPr>
          <p:cNvPr id="3" name="Content Placeholder 2"/>
          <p:cNvSpPr>
            <a:spLocks noGrp="1"/>
          </p:cNvSpPr>
          <p:nvPr>
            <p:ph idx="1"/>
          </p:nvPr>
        </p:nvSpPr>
        <p:spPr/>
        <p:txBody>
          <a:bodyPr>
            <a:normAutofit/>
          </a:bodyPr>
          <a:lstStyle/>
          <a:p>
            <a:r>
              <a:rPr lang="en-US" sz="2400" dirty="0"/>
              <a:t>Return True if the string "cat" and "dog" appear the same number of times in the given string. </a:t>
            </a:r>
          </a:p>
          <a:p>
            <a:endParaRPr lang="en-US" sz="2400" dirty="0"/>
          </a:p>
          <a:p>
            <a:r>
              <a:rPr lang="en-US" sz="2400" dirty="0" err="1"/>
              <a:t>cat_dog</a:t>
            </a:r>
            <a:r>
              <a:rPr lang="en-US" sz="2400" dirty="0"/>
              <a:t>('</a:t>
            </a:r>
            <a:r>
              <a:rPr lang="en-US" sz="2400" dirty="0" err="1"/>
              <a:t>catdog</a:t>
            </a:r>
            <a:r>
              <a:rPr lang="en-US" sz="2400" dirty="0"/>
              <a:t>') → True</a:t>
            </a:r>
          </a:p>
          <a:p>
            <a:r>
              <a:rPr lang="en-US" sz="2400" dirty="0" err="1"/>
              <a:t>cat_dog</a:t>
            </a:r>
            <a:r>
              <a:rPr lang="en-US" sz="2400" dirty="0"/>
              <a:t>('</a:t>
            </a:r>
            <a:r>
              <a:rPr lang="en-US" sz="2400" dirty="0" err="1"/>
              <a:t>catcat</a:t>
            </a:r>
            <a:r>
              <a:rPr lang="en-US" sz="2400" dirty="0"/>
              <a:t>') → </a:t>
            </a:r>
            <a:r>
              <a:rPr lang="en-US" sz="2400" dirty="0" smtClean="0"/>
              <a:t>False</a:t>
            </a:r>
          </a:p>
          <a:p>
            <a:r>
              <a:rPr lang="en-US" sz="2400" dirty="0" err="1"/>
              <a:t>cat_dog</a:t>
            </a:r>
            <a:r>
              <a:rPr lang="en-US" sz="2400" dirty="0"/>
              <a:t>(</a:t>
            </a:r>
            <a:r>
              <a:rPr lang="en-US" sz="2400" dirty="0" smtClean="0"/>
              <a:t>'</a:t>
            </a:r>
            <a:r>
              <a:rPr lang="en-US" sz="2400" dirty="0" err="1" smtClean="0"/>
              <a:t>catdogcatdog</a:t>
            </a:r>
            <a:r>
              <a:rPr lang="en-US" sz="2400" dirty="0" smtClean="0"/>
              <a:t>') </a:t>
            </a:r>
            <a:r>
              <a:rPr lang="en-US" sz="2400" dirty="0"/>
              <a:t>→ </a:t>
            </a:r>
            <a:r>
              <a:rPr lang="en-US" sz="2400" dirty="0" smtClean="0"/>
              <a:t>True</a:t>
            </a:r>
            <a:endParaRPr lang="en-US" sz="2400" dirty="0"/>
          </a:p>
          <a:p>
            <a:r>
              <a:rPr lang="en-US" sz="2400" dirty="0" err="1"/>
              <a:t>cat_dog</a:t>
            </a:r>
            <a:r>
              <a:rPr lang="en-US" sz="2400" dirty="0"/>
              <a:t>('1cat1cadodog') → True	</a:t>
            </a:r>
          </a:p>
          <a:p>
            <a:endParaRPr lang="en-US" sz="2400" dirty="0"/>
          </a:p>
        </p:txBody>
      </p:sp>
    </p:spTree>
    <p:extLst>
      <p:ext uri="{BB962C8B-B14F-4D97-AF65-F5344CB8AC3E}">
        <p14:creationId xmlns:p14="http://schemas.microsoft.com/office/powerpoint/2010/main" val="28893579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Exercises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Write a function that converts the time to 24hr format</a:t>
            </a:r>
            <a:r>
              <a:rPr lang="en-US" dirty="0" smtClean="0"/>
              <a:t>.</a:t>
            </a:r>
          </a:p>
          <a:p>
            <a:pPr marL="82296" indent="0">
              <a:buNone/>
            </a:pPr>
            <a:r>
              <a:rPr lang="en-US" dirty="0">
                <a:latin typeface="Courier New Regular" charset="0"/>
                <a:cs typeface="Courier New Regular" charset="0"/>
              </a:rPr>
              <a:t>&gt;&gt;&gt; time24hr</a:t>
            </a:r>
            <a:r>
              <a:rPr lang="en-US" dirty="0" smtClean="0">
                <a:latin typeface="Courier New Regular" charset="0"/>
                <a:cs typeface="Courier New Regular" charset="0"/>
              </a:rPr>
              <a:t>(‘09:34am</a:t>
            </a:r>
            <a:r>
              <a:rPr lang="en-US" dirty="0">
                <a:latin typeface="Courier New Regular" charset="0"/>
                <a:cs typeface="Courier New Regular" charset="0"/>
              </a:rPr>
              <a:t>') </a:t>
            </a:r>
          </a:p>
          <a:p>
            <a:pPr marL="82296" indent="0">
              <a:buNone/>
            </a:pPr>
            <a:r>
              <a:rPr lang="en-US" dirty="0" smtClean="0">
                <a:latin typeface="Courier New Regular" charset="0"/>
                <a:cs typeface="Courier New Regular" charset="0"/>
              </a:rPr>
              <a:t>'0934hr</a:t>
            </a:r>
            <a:r>
              <a:rPr lang="en-US" dirty="0">
                <a:latin typeface="Courier New Regular" charset="0"/>
                <a:cs typeface="Courier New Regular" charset="0"/>
              </a:rPr>
              <a:t>' </a:t>
            </a:r>
          </a:p>
          <a:p>
            <a:pPr marL="82296" indent="0">
              <a:buNone/>
            </a:pPr>
            <a:r>
              <a:rPr lang="en-US" dirty="0" smtClean="0">
                <a:latin typeface="Courier New Regular" charset="0"/>
                <a:cs typeface="Courier New Regular" charset="0"/>
              </a:rPr>
              <a:t>&gt;&gt;&gt; </a:t>
            </a:r>
            <a:r>
              <a:rPr lang="en-US" dirty="0">
                <a:latin typeface="Courier New Regular" charset="0"/>
                <a:cs typeface="Courier New Regular" charset="0"/>
              </a:rPr>
              <a:t>time24hr('12:34am') </a:t>
            </a:r>
            <a:endParaRPr lang="en-US" dirty="0" smtClean="0">
              <a:latin typeface="Courier New Regular" charset="0"/>
              <a:cs typeface="Courier New Regular" charset="0"/>
            </a:endParaRPr>
          </a:p>
          <a:p>
            <a:pPr marL="82296" indent="0">
              <a:buNone/>
            </a:pPr>
            <a:r>
              <a:rPr lang="en-US" dirty="0" smtClean="0">
                <a:latin typeface="Courier New Regular" charset="0"/>
                <a:cs typeface="Courier New Regular" charset="0"/>
              </a:rPr>
              <a:t>'</a:t>
            </a:r>
            <a:r>
              <a:rPr lang="en-US" dirty="0">
                <a:latin typeface="Courier New Regular" charset="0"/>
                <a:cs typeface="Courier New Regular" charset="0"/>
              </a:rPr>
              <a:t>0034hr' </a:t>
            </a:r>
            <a:endParaRPr lang="en-US" dirty="0" smtClean="0">
              <a:latin typeface="Courier New Regular" charset="0"/>
              <a:cs typeface="Courier New Regular" charset="0"/>
            </a:endParaRPr>
          </a:p>
          <a:p>
            <a:pPr marL="82296" indent="0">
              <a:buNone/>
            </a:pPr>
            <a:r>
              <a:rPr lang="en-US" dirty="0" smtClean="0">
                <a:latin typeface="Courier New Regular" charset="0"/>
                <a:cs typeface="Courier New Regular" charset="0"/>
              </a:rPr>
              <a:t>&gt;</a:t>
            </a:r>
            <a:r>
              <a:rPr lang="en-US" dirty="0">
                <a:latin typeface="Courier New Regular" charset="0"/>
                <a:cs typeface="Courier New Regular" charset="0"/>
              </a:rPr>
              <a:t>&gt;&gt; time24hr('12:15pm') </a:t>
            </a:r>
            <a:endParaRPr lang="en-US" dirty="0" smtClean="0">
              <a:latin typeface="Courier New Regular" charset="0"/>
              <a:cs typeface="Courier New Regular" charset="0"/>
            </a:endParaRPr>
          </a:p>
          <a:p>
            <a:pPr marL="82296" indent="0">
              <a:buNone/>
            </a:pPr>
            <a:r>
              <a:rPr lang="en-US" dirty="0" smtClean="0">
                <a:latin typeface="Courier New Regular" charset="0"/>
                <a:cs typeface="Courier New Regular" charset="0"/>
              </a:rPr>
              <a:t>'1215hr‘</a:t>
            </a:r>
          </a:p>
          <a:p>
            <a:pPr marL="82296" indent="0">
              <a:buNone/>
            </a:pPr>
            <a:r>
              <a:rPr lang="en-US" dirty="0" smtClean="0">
                <a:latin typeface="Courier New Regular" charset="0"/>
                <a:cs typeface="Courier New Regular" charset="0"/>
              </a:rPr>
              <a:t>&gt;&gt;&gt; time24hr(‘02:15pm') </a:t>
            </a:r>
          </a:p>
          <a:p>
            <a:pPr marL="82296" indent="0">
              <a:buNone/>
            </a:pPr>
            <a:r>
              <a:rPr lang="en-US" dirty="0" smtClean="0">
                <a:latin typeface="Courier New Regular" charset="0"/>
                <a:cs typeface="Courier New Regular" charset="0"/>
              </a:rPr>
              <a:t>‘1415hr'</a:t>
            </a:r>
          </a:p>
          <a:p>
            <a:pPr marL="82296" indent="0">
              <a:buNone/>
            </a:pPr>
            <a:endParaRPr lang="en-US" dirty="0">
              <a:latin typeface="Courier New Regular" charset="0"/>
              <a:cs typeface="Courier New Regular" charset="0"/>
            </a:endParaRPr>
          </a:p>
        </p:txBody>
      </p:sp>
    </p:spTree>
    <p:extLst>
      <p:ext uri="{BB962C8B-B14F-4D97-AF65-F5344CB8AC3E}">
        <p14:creationId xmlns:p14="http://schemas.microsoft.com/office/powerpoint/2010/main" val="38463512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Exercises</a:t>
            </a:r>
            <a:endParaRPr lang="en-US" dirty="0"/>
          </a:p>
        </p:txBody>
      </p:sp>
      <p:sp>
        <p:nvSpPr>
          <p:cNvPr id="3" name="Content Placeholder 2"/>
          <p:cNvSpPr>
            <a:spLocks noGrp="1"/>
          </p:cNvSpPr>
          <p:nvPr>
            <p:ph idx="1"/>
          </p:nvPr>
        </p:nvSpPr>
        <p:spPr/>
        <p:txBody>
          <a:bodyPr>
            <a:normAutofit fontScale="47500" lnSpcReduction="20000"/>
          </a:bodyPr>
          <a:lstStyle/>
          <a:p>
            <a:r>
              <a:rPr lang="en-US" dirty="0"/>
              <a:t>Define a function that takes in 3 values and determine if they can form the sides of an triangle</a:t>
            </a:r>
            <a:r>
              <a:rPr lang="en-US" dirty="0" smtClean="0"/>
              <a:t>.</a:t>
            </a:r>
          </a:p>
          <a:p>
            <a:pPr lvl="1"/>
            <a:r>
              <a:rPr lang="en-US" dirty="0"/>
              <a:t>Hint: The sum of the lengths of any two sides of a triangle is greater than the length of the third side</a:t>
            </a:r>
            <a:r>
              <a:rPr lang="en-US" dirty="0" smtClean="0"/>
              <a:t>.</a:t>
            </a:r>
          </a:p>
          <a:p>
            <a:pPr marL="82296" indent="0">
              <a:buNone/>
            </a:pPr>
            <a:r>
              <a:rPr lang="en-US" dirty="0" smtClean="0">
                <a:latin typeface="Courier New Regular" charset="0"/>
                <a:ea typeface="Courier New Regular" charset="0"/>
                <a:cs typeface="Courier New Regular" charset="0"/>
              </a:rPr>
              <a:t>&gt;&gt;&gt; </a:t>
            </a:r>
            <a:r>
              <a:rPr lang="en-US" dirty="0" err="1" smtClean="0">
                <a:latin typeface="Courier New Regular" charset="0"/>
                <a:ea typeface="Courier New Regular" charset="0"/>
                <a:cs typeface="Courier New Regular" charset="0"/>
              </a:rPr>
              <a:t>is_triangle</a:t>
            </a:r>
            <a:r>
              <a:rPr lang="en-US" dirty="0" smtClean="0">
                <a:latin typeface="Courier New Regular" charset="0"/>
                <a:ea typeface="Courier New Regular" charset="0"/>
                <a:cs typeface="Courier New Regular" charset="0"/>
              </a:rPr>
              <a:t>()</a:t>
            </a:r>
            <a:endParaRPr lang="en-US" dirty="0">
              <a:latin typeface="Courier New Regular" charset="0"/>
              <a:ea typeface="Courier New Regular" charset="0"/>
              <a:cs typeface="Courier New Regular" charset="0"/>
            </a:endParaRPr>
          </a:p>
          <a:p>
            <a:pPr marL="82296" indent="0">
              <a:buNone/>
            </a:pPr>
            <a:r>
              <a:rPr lang="en-US" dirty="0">
                <a:latin typeface="Courier New Regular" charset="0"/>
                <a:ea typeface="Courier New Regular" charset="0"/>
                <a:cs typeface="Courier New Regular" charset="0"/>
              </a:rPr>
              <a:t>Please enter </a:t>
            </a:r>
            <a:r>
              <a:rPr lang="en-US" dirty="0" smtClean="0">
                <a:latin typeface="Courier New Regular" charset="0"/>
                <a:ea typeface="Courier New Regular" charset="0"/>
                <a:cs typeface="Courier New Regular" charset="0"/>
              </a:rPr>
              <a:t>the length of the first side of the triangle: </a:t>
            </a:r>
            <a:r>
              <a:rPr lang="en-US" dirty="0" smtClean="0">
                <a:solidFill>
                  <a:srgbClr val="FF0000"/>
                </a:solidFill>
                <a:latin typeface="Courier New Regular" charset="0"/>
                <a:ea typeface="Courier New Regular" charset="0"/>
                <a:cs typeface="Courier New Regular" charset="0"/>
              </a:rPr>
              <a:t>3</a:t>
            </a:r>
          </a:p>
          <a:p>
            <a:pPr marL="82296" indent="0">
              <a:buNone/>
            </a:pPr>
            <a:r>
              <a:rPr lang="en-US" dirty="0">
                <a:latin typeface="Courier New Regular" charset="0"/>
                <a:ea typeface="Courier New Regular" charset="0"/>
                <a:cs typeface="Courier New Regular" charset="0"/>
              </a:rPr>
              <a:t>Please enter the length of the </a:t>
            </a:r>
            <a:r>
              <a:rPr lang="en-US" dirty="0" smtClean="0">
                <a:latin typeface="Courier New Regular" charset="0"/>
                <a:ea typeface="Courier New Regular" charset="0"/>
                <a:cs typeface="Courier New Regular" charset="0"/>
              </a:rPr>
              <a:t>second side </a:t>
            </a:r>
            <a:r>
              <a:rPr lang="en-US" dirty="0">
                <a:latin typeface="Courier New Regular" charset="0"/>
                <a:ea typeface="Courier New Regular" charset="0"/>
                <a:cs typeface="Courier New Regular" charset="0"/>
              </a:rPr>
              <a:t>of the triangle: </a:t>
            </a:r>
            <a:r>
              <a:rPr lang="en-US" dirty="0" smtClean="0">
                <a:solidFill>
                  <a:srgbClr val="FF0000"/>
                </a:solidFill>
                <a:latin typeface="Courier New Regular" charset="0"/>
                <a:ea typeface="Courier New Regular" charset="0"/>
                <a:cs typeface="Courier New Regular" charset="0"/>
              </a:rPr>
              <a:t>4</a:t>
            </a:r>
          </a:p>
          <a:p>
            <a:pPr marL="82296" indent="0">
              <a:buNone/>
            </a:pPr>
            <a:r>
              <a:rPr lang="en-US" dirty="0">
                <a:latin typeface="Courier New Regular" charset="0"/>
                <a:ea typeface="Courier New Regular" charset="0"/>
                <a:cs typeface="Courier New Regular" charset="0"/>
              </a:rPr>
              <a:t>Please enter the length of the </a:t>
            </a:r>
            <a:r>
              <a:rPr lang="en-US" dirty="0" smtClean="0">
                <a:latin typeface="Courier New Regular" charset="0"/>
                <a:ea typeface="Courier New Regular" charset="0"/>
                <a:cs typeface="Courier New Regular" charset="0"/>
              </a:rPr>
              <a:t>third side </a:t>
            </a:r>
            <a:r>
              <a:rPr lang="en-US" dirty="0">
                <a:latin typeface="Courier New Regular" charset="0"/>
                <a:ea typeface="Courier New Regular" charset="0"/>
                <a:cs typeface="Courier New Regular" charset="0"/>
              </a:rPr>
              <a:t>of the triangle: </a:t>
            </a:r>
            <a:r>
              <a:rPr lang="en-US" dirty="0" smtClean="0">
                <a:solidFill>
                  <a:srgbClr val="FF0000"/>
                </a:solidFill>
                <a:latin typeface="Courier New Regular" charset="0"/>
                <a:ea typeface="Courier New Regular" charset="0"/>
                <a:cs typeface="Courier New Regular" charset="0"/>
              </a:rPr>
              <a:t>5</a:t>
            </a:r>
            <a:endParaRPr lang="en-US" dirty="0">
              <a:solidFill>
                <a:srgbClr val="FF0000"/>
              </a:solidFill>
              <a:latin typeface="Courier New Regular" charset="0"/>
              <a:ea typeface="Courier New Regular" charset="0"/>
              <a:cs typeface="Courier New Regular" charset="0"/>
            </a:endParaRPr>
          </a:p>
          <a:p>
            <a:pPr marL="82296" indent="0">
              <a:buNone/>
            </a:pPr>
            <a:r>
              <a:rPr lang="en-US" dirty="0" smtClean="0">
                <a:latin typeface="Courier New Regular" charset="0"/>
                <a:ea typeface="Courier New Regular" charset="0"/>
                <a:cs typeface="Courier New Regular" charset="0"/>
              </a:rPr>
              <a:t>These three lengths can be used to create a triangle</a:t>
            </a:r>
            <a:endParaRPr lang="en-US" dirty="0">
              <a:latin typeface="Courier New Regular" charset="0"/>
              <a:ea typeface="Courier New Regular" charset="0"/>
              <a:cs typeface="Courier New Regular" charset="0"/>
            </a:endParaRPr>
          </a:p>
          <a:p>
            <a:pPr marL="82296" indent="0">
              <a:buNone/>
            </a:pPr>
            <a:r>
              <a:rPr lang="en-US" dirty="0">
                <a:latin typeface="Courier New Regular" charset="0"/>
                <a:ea typeface="Courier New Regular" charset="0"/>
                <a:cs typeface="Courier New Regular" charset="0"/>
              </a:rPr>
              <a:t>&gt;&gt;&gt; </a:t>
            </a:r>
            <a:r>
              <a:rPr lang="en-US" dirty="0" err="1">
                <a:latin typeface="Courier New Regular" charset="0"/>
                <a:ea typeface="Courier New Regular" charset="0"/>
                <a:cs typeface="Courier New Regular" charset="0"/>
              </a:rPr>
              <a:t>is_triangle</a:t>
            </a:r>
            <a:r>
              <a:rPr lang="en-US" dirty="0">
                <a:latin typeface="Courier New Regular" charset="0"/>
                <a:ea typeface="Courier New Regular" charset="0"/>
                <a:cs typeface="Courier New Regular" charset="0"/>
              </a:rPr>
              <a:t>()</a:t>
            </a:r>
          </a:p>
          <a:p>
            <a:pPr marL="82296" indent="0">
              <a:buNone/>
            </a:pPr>
            <a:r>
              <a:rPr lang="en-US" dirty="0">
                <a:latin typeface="Courier New Regular" charset="0"/>
                <a:ea typeface="Courier New Regular" charset="0"/>
                <a:cs typeface="Courier New Regular" charset="0"/>
              </a:rPr>
              <a:t>Please enter the length of the first side of the triangle: </a:t>
            </a:r>
            <a:r>
              <a:rPr lang="en-US" dirty="0" smtClean="0">
                <a:solidFill>
                  <a:srgbClr val="FF0000"/>
                </a:solidFill>
                <a:latin typeface="Courier New Regular" charset="0"/>
                <a:ea typeface="Courier New Regular" charset="0"/>
                <a:cs typeface="Courier New Regular" charset="0"/>
              </a:rPr>
              <a:t>1</a:t>
            </a:r>
            <a:endParaRPr lang="en-US" dirty="0">
              <a:solidFill>
                <a:srgbClr val="FF0000"/>
              </a:solidFill>
              <a:latin typeface="Courier New Regular" charset="0"/>
              <a:ea typeface="Courier New Regular" charset="0"/>
              <a:cs typeface="Courier New Regular" charset="0"/>
            </a:endParaRPr>
          </a:p>
          <a:p>
            <a:pPr marL="82296" indent="0">
              <a:buNone/>
            </a:pPr>
            <a:r>
              <a:rPr lang="en-US" dirty="0">
                <a:latin typeface="Courier New Regular" charset="0"/>
                <a:ea typeface="Courier New Regular" charset="0"/>
                <a:cs typeface="Courier New Regular" charset="0"/>
              </a:rPr>
              <a:t>Please enter the length of the second side of the triangle: </a:t>
            </a:r>
            <a:r>
              <a:rPr lang="en-US" dirty="0">
                <a:solidFill>
                  <a:srgbClr val="FF0000"/>
                </a:solidFill>
                <a:latin typeface="Courier New Regular" charset="0"/>
                <a:ea typeface="Courier New Regular" charset="0"/>
                <a:cs typeface="Courier New Regular" charset="0"/>
              </a:rPr>
              <a:t>3</a:t>
            </a:r>
          </a:p>
          <a:p>
            <a:pPr marL="82296" indent="0">
              <a:buNone/>
            </a:pPr>
            <a:r>
              <a:rPr lang="en-US" dirty="0">
                <a:latin typeface="Courier New Regular" charset="0"/>
                <a:ea typeface="Courier New Regular" charset="0"/>
                <a:cs typeface="Courier New Regular" charset="0"/>
              </a:rPr>
              <a:t>Please enter the length of the third side of the triangle: </a:t>
            </a:r>
            <a:r>
              <a:rPr lang="en-US" dirty="0" smtClean="0">
                <a:solidFill>
                  <a:srgbClr val="FF0000"/>
                </a:solidFill>
                <a:latin typeface="Courier New Regular" charset="0"/>
                <a:ea typeface="Courier New Regular" charset="0"/>
                <a:cs typeface="Courier New Regular" charset="0"/>
              </a:rPr>
              <a:t>1</a:t>
            </a:r>
            <a:endParaRPr lang="en-US" dirty="0">
              <a:solidFill>
                <a:srgbClr val="FF0000"/>
              </a:solidFill>
              <a:latin typeface="Courier New Regular" charset="0"/>
              <a:ea typeface="Courier New Regular" charset="0"/>
              <a:cs typeface="Courier New Regular" charset="0"/>
            </a:endParaRPr>
          </a:p>
          <a:p>
            <a:pPr marL="82296" indent="0">
              <a:buNone/>
            </a:pPr>
            <a:r>
              <a:rPr lang="en-US" dirty="0">
                <a:latin typeface="Courier New Regular" charset="0"/>
                <a:ea typeface="Courier New Regular" charset="0"/>
                <a:cs typeface="Courier New Regular" charset="0"/>
              </a:rPr>
              <a:t>These three lengths can </a:t>
            </a:r>
            <a:r>
              <a:rPr lang="en-US" dirty="0" smtClean="0">
                <a:latin typeface="Courier New Regular" charset="0"/>
                <a:ea typeface="Courier New Regular" charset="0"/>
                <a:cs typeface="Courier New Regular" charset="0"/>
              </a:rPr>
              <a:t>NOT be </a:t>
            </a:r>
            <a:r>
              <a:rPr lang="en-US" dirty="0">
                <a:latin typeface="Courier New Regular" charset="0"/>
                <a:ea typeface="Courier New Regular" charset="0"/>
                <a:cs typeface="Courier New Regular" charset="0"/>
              </a:rPr>
              <a:t>used to create a </a:t>
            </a:r>
            <a:r>
              <a:rPr lang="en-US" dirty="0" smtClean="0">
                <a:latin typeface="Courier New Regular" charset="0"/>
                <a:ea typeface="Courier New Regular" charset="0"/>
                <a:cs typeface="Courier New Regular" charset="0"/>
              </a:rPr>
              <a:t>triangle</a:t>
            </a:r>
            <a:endParaRPr lang="en-US" dirty="0">
              <a:latin typeface="Courier New Regular" charset="0"/>
              <a:ea typeface="Courier New Regular" charset="0"/>
              <a:cs typeface="Courier New Regular" charset="0"/>
            </a:endParaRPr>
          </a:p>
        </p:txBody>
      </p:sp>
    </p:spTree>
    <p:extLst>
      <p:ext uri="{BB962C8B-B14F-4D97-AF65-F5344CB8AC3E}">
        <p14:creationId xmlns:p14="http://schemas.microsoft.com/office/powerpoint/2010/main" val="12738901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 Exercises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Given a string of characters, print the characters, one at a time, in reverse order.</a:t>
            </a:r>
          </a:p>
          <a:p>
            <a:r>
              <a:rPr lang="en-US" dirty="0" smtClean="0"/>
              <a:t>Run your code from the OS shell by specifying the python interpreter and the file name. See below.</a:t>
            </a:r>
          </a:p>
          <a:p>
            <a:pPr marL="82296" indent="0">
              <a:buNone/>
            </a:pPr>
            <a:endParaRPr lang="en-US" sz="2400" dirty="0" smtClean="0">
              <a:latin typeface="Courier New Regular" charset="0"/>
              <a:cs typeface="Courier New Regular" charset="0"/>
            </a:endParaRPr>
          </a:p>
          <a:p>
            <a:pPr marL="82296" indent="0">
              <a:buNone/>
            </a:pPr>
            <a:r>
              <a:rPr lang="en-US" sz="2400" dirty="0" smtClean="0">
                <a:latin typeface="Courier New Regular" charset="0"/>
                <a:cs typeface="Courier New Regular" charset="0"/>
              </a:rPr>
              <a:t>In file </a:t>
            </a:r>
            <a:r>
              <a:rPr lang="en-US" sz="2400" dirty="0" err="1" smtClean="0">
                <a:latin typeface="Courier New Regular" charset="0"/>
                <a:cs typeface="Courier New Regular" charset="0"/>
              </a:rPr>
              <a:t>str.py</a:t>
            </a:r>
            <a:endParaRPr lang="en-US" sz="2400" dirty="0" smtClean="0">
              <a:latin typeface="Courier New Regular" charset="0"/>
              <a:cs typeface="Courier New Regular" charset="0"/>
            </a:endParaRPr>
          </a:p>
          <a:p>
            <a:pPr marL="82296" indent="0">
              <a:buNone/>
            </a:pPr>
            <a:r>
              <a:rPr lang="en-US" sz="2400" dirty="0" err="1" smtClean="0">
                <a:latin typeface="Courier New Regular" charset="0"/>
                <a:cs typeface="Courier New Regular" charset="0"/>
              </a:rPr>
              <a:t>def</a:t>
            </a:r>
            <a:r>
              <a:rPr lang="en-US" sz="2400" dirty="0" smtClean="0">
                <a:latin typeface="Courier New Regular" charset="0"/>
                <a:cs typeface="Courier New Regular" charset="0"/>
              </a:rPr>
              <a:t> </a:t>
            </a:r>
            <a:r>
              <a:rPr lang="en-US" sz="2400" dirty="0" err="1" smtClean="0">
                <a:latin typeface="Courier New Regular" charset="0"/>
                <a:cs typeface="Courier New Regular" charset="0"/>
              </a:rPr>
              <a:t>str_reverse</a:t>
            </a:r>
            <a:r>
              <a:rPr lang="en-US" sz="2400" dirty="0" smtClean="0">
                <a:latin typeface="Courier New Regular" charset="0"/>
                <a:cs typeface="Courier New Regular" charset="0"/>
              </a:rPr>
              <a:t>(s):</a:t>
            </a:r>
          </a:p>
          <a:p>
            <a:pPr marL="402336" lvl="1" indent="0">
              <a:buNone/>
            </a:pPr>
            <a:r>
              <a:rPr lang="en-US" sz="2400" dirty="0" smtClean="0">
                <a:latin typeface="Courier New Regular" charset="0"/>
                <a:cs typeface="Courier New Regular" charset="0"/>
              </a:rPr>
              <a:t>##Your code here</a:t>
            </a:r>
          </a:p>
          <a:p>
            <a:pPr marL="402336" lvl="1" indent="0">
              <a:buNone/>
            </a:pPr>
            <a:r>
              <a:rPr lang="en-US" sz="2400" dirty="0" smtClean="0">
                <a:latin typeface="Courier New Regular" charset="0"/>
                <a:cs typeface="Courier New Regular" charset="0"/>
              </a:rPr>
              <a:t>Return</a:t>
            </a:r>
            <a:endParaRPr lang="en-US" dirty="0"/>
          </a:p>
          <a:p>
            <a:pPr marL="82296" indent="0">
              <a:buNone/>
            </a:pPr>
            <a:endParaRPr lang="en-US" sz="2200" dirty="0" smtClean="0">
              <a:latin typeface="Courier New Regular" charset="0"/>
              <a:ea typeface="Courier New Regular" charset="0"/>
              <a:cs typeface="Courier New Regular" charset="0"/>
            </a:endParaRPr>
          </a:p>
          <a:p>
            <a:pPr marL="82296" indent="0">
              <a:buNone/>
            </a:pPr>
            <a:endParaRPr lang="en-US" sz="2200" dirty="0">
              <a:latin typeface="Courier New Regular" charset="0"/>
              <a:ea typeface="Courier New Regular" charset="0"/>
              <a:cs typeface="Courier New Regular" charset="0"/>
            </a:endParaRPr>
          </a:p>
          <a:p>
            <a:pPr marL="82296" indent="0">
              <a:buNone/>
            </a:pPr>
            <a:r>
              <a:rPr lang="en-US" sz="2200" dirty="0" err="1" smtClean="0">
                <a:latin typeface="Courier New Regular" charset="0"/>
                <a:ea typeface="Courier New Regular" charset="0"/>
                <a:cs typeface="Courier New Regular" charset="0"/>
              </a:rPr>
              <a:t>Bhavas</a:t>
            </a:r>
            <a:r>
              <a:rPr lang="en-US" sz="2200" dirty="0" smtClean="0">
                <a:latin typeface="Courier New Regular" charset="0"/>
                <a:ea typeface="Courier New Regular" charset="0"/>
                <a:cs typeface="Courier New Regular" charset="0"/>
              </a:rPr>
              <a:t> Mac$ python3 </a:t>
            </a:r>
            <a:r>
              <a:rPr lang="en-US" sz="2200" dirty="0" err="1" smtClean="0">
                <a:latin typeface="Courier New Regular" charset="0"/>
                <a:ea typeface="Courier New Regular" charset="0"/>
                <a:cs typeface="Courier New Regular" charset="0"/>
              </a:rPr>
              <a:t>str.py</a:t>
            </a:r>
            <a:endParaRPr lang="en-US" sz="2200" dirty="0" smtClean="0">
              <a:latin typeface="Courier New Regular" charset="0"/>
              <a:ea typeface="Courier New Regular" charset="0"/>
              <a:cs typeface="Courier New Regular" charset="0"/>
            </a:endParaRPr>
          </a:p>
          <a:p>
            <a:pPr marL="82296" indent="0">
              <a:buNone/>
            </a:pPr>
            <a:r>
              <a:rPr lang="en-US" sz="2200" dirty="0" smtClean="0">
                <a:latin typeface="Courier New Regular" charset="0"/>
                <a:ea typeface="Courier New Regular" charset="0"/>
                <a:cs typeface="Courier New Regular" charset="0"/>
              </a:rPr>
              <a:t>Please enter the string: </a:t>
            </a:r>
            <a:r>
              <a:rPr lang="en-US" sz="2200" dirty="0" smtClean="0">
                <a:solidFill>
                  <a:srgbClr val="FF0000"/>
                </a:solidFill>
                <a:latin typeface="Courier New Regular" charset="0"/>
                <a:ea typeface="Courier New Regular" charset="0"/>
                <a:cs typeface="Courier New Regular" charset="0"/>
              </a:rPr>
              <a:t>hello</a:t>
            </a:r>
          </a:p>
          <a:p>
            <a:pPr marL="82296" indent="0">
              <a:buNone/>
            </a:pPr>
            <a:r>
              <a:rPr lang="en-US" sz="2200" dirty="0" smtClean="0">
                <a:latin typeface="Courier New Regular" charset="0"/>
                <a:ea typeface="Courier New Regular" charset="0"/>
                <a:cs typeface="Courier New Regular" charset="0"/>
              </a:rPr>
              <a:t>The output is </a:t>
            </a:r>
            <a:r>
              <a:rPr lang="en-US" sz="2200" dirty="0" err="1" smtClean="0">
                <a:latin typeface="Courier New Regular" charset="0"/>
                <a:ea typeface="Courier New Regular" charset="0"/>
                <a:cs typeface="Courier New Regular" charset="0"/>
              </a:rPr>
              <a:t>olleh</a:t>
            </a:r>
            <a:endParaRPr lang="en-US" sz="2200" dirty="0" smtClean="0">
              <a:latin typeface="Courier New Regular" charset="0"/>
              <a:ea typeface="Courier New Regular" charset="0"/>
              <a:cs typeface="Courier New Regular" charset="0"/>
            </a:endParaRPr>
          </a:p>
          <a:p>
            <a:pPr marL="82296" indent="0">
              <a:buNone/>
            </a:pPr>
            <a:r>
              <a:rPr lang="en-US" sz="2200" dirty="0" err="1">
                <a:latin typeface="Courier New Regular" charset="0"/>
                <a:ea typeface="Courier New Regular" charset="0"/>
                <a:cs typeface="Courier New Regular" charset="0"/>
              </a:rPr>
              <a:t>Bhavas</a:t>
            </a:r>
            <a:r>
              <a:rPr lang="en-US" sz="2200" dirty="0">
                <a:latin typeface="Courier New Regular" charset="0"/>
                <a:ea typeface="Courier New Regular" charset="0"/>
                <a:cs typeface="Courier New Regular" charset="0"/>
              </a:rPr>
              <a:t> Mac$ </a:t>
            </a:r>
            <a:r>
              <a:rPr lang="en-US" sz="2200" dirty="0" smtClean="0">
                <a:latin typeface="Courier New Regular" charset="0"/>
                <a:ea typeface="Courier New Regular" charset="0"/>
                <a:cs typeface="Courier New Regular" charset="0"/>
              </a:rPr>
              <a:t>python3 </a:t>
            </a:r>
            <a:r>
              <a:rPr lang="en-US" sz="2200" dirty="0" err="1">
                <a:latin typeface="Courier New Regular" charset="0"/>
                <a:ea typeface="Courier New Regular" charset="0"/>
                <a:cs typeface="Courier New Regular" charset="0"/>
              </a:rPr>
              <a:t>str.py</a:t>
            </a:r>
            <a:endParaRPr lang="en-US" sz="2200" dirty="0">
              <a:latin typeface="Courier New Regular" charset="0"/>
              <a:ea typeface="Courier New Regular" charset="0"/>
              <a:cs typeface="Courier New Regular" charset="0"/>
            </a:endParaRPr>
          </a:p>
          <a:p>
            <a:pPr marL="82296" indent="0">
              <a:buNone/>
            </a:pPr>
            <a:r>
              <a:rPr lang="en-US" sz="2200" dirty="0">
                <a:latin typeface="Courier New Regular" charset="0"/>
                <a:ea typeface="Courier New Regular" charset="0"/>
                <a:cs typeface="Courier New Regular" charset="0"/>
              </a:rPr>
              <a:t>Please enter the string: </a:t>
            </a:r>
            <a:r>
              <a:rPr lang="en-US" sz="2200" dirty="0" smtClean="0">
                <a:solidFill>
                  <a:srgbClr val="FF0000"/>
                </a:solidFill>
                <a:latin typeface="Courier New Regular" charset="0"/>
                <a:ea typeface="Courier New Regular" charset="0"/>
                <a:cs typeface="Courier New Regular" charset="0"/>
              </a:rPr>
              <a:t>how are you ?</a:t>
            </a:r>
            <a:endParaRPr lang="en-US" sz="2200" dirty="0">
              <a:solidFill>
                <a:srgbClr val="FF0000"/>
              </a:solidFill>
              <a:latin typeface="Courier New Regular" charset="0"/>
              <a:ea typeface="Courier New Regular" charset="0"/>
              <a:cs typeface="Courier New Regular" charset="0"/>
            </a:endParaRPr>
          </a:p>
          <a:p>
            <a:pPr marL="82296" indent="0">
              <a:buNone/>
            </a:pPr>
            <a:r>
              <a:rPr lang="en-US" sz="2200" dirty="0">
                <a:latin typeface="Courier New Regular" charset="0"/>
                <a:ea typeface="Courier New Regular" charset="0"/>
                <a:cs typeface="Courier New Regular" charset="0"/>
              </a:rPr>
              <a:t>The output is </a:t>
            </a:r>
            <a:r>
              <a:rPr lang="en-US" sz="2200" dirty="0" smtClean="0">
                <a:latin typeface="Courier New Regular" charset="0"/>
                <a:ea typeface="Courier New Regular" charset="0"/>
                <a:cs typeface="Courier New Regular" charset="0"/>
              </a:rPr>
              <a:t>? </a:t>
            </a:r>
            <a:r>
              <a:rPr lang="en-US" sz="2200" dirty="0" err="1" smtClean="0">
                <a:latin typeface="Courier New Regular" charset="0"/>
                <a:ea typeface="Courier New Regular" charset="0"/>
                <a:cs typeface="Courier New Regular" charset="0"/>
              </a:rPr>
              <a:t>uoy</a:t>
            </a:r>
            <a:r>
              <a:rPr lang="en-US" sz="2200" dirty="0" smtClean="0">
                <a:latin typeface="Courier New Regular" charset="0"/>
                <a:ea typeface="Courier New Regular" charset="0"/>
                <a:cs typeface="Courier New Regular" charset="0"/>
              </a:rPr>
              <a:t> era </a:t>
            </a:r>
            <a:r>
              <a:rPr lang="en-US" sz="2200" dirty="0" err="1" smtClean="0">
                <a:latin typeface="Courier New Regular" charset="0"/>
                <a:ea typeface="Courier New Regular" charset="0"/>
                <a:cs typeface="Courier New Regular" charset="0"/>
              </a:rPr>
              <a:t>woh</a:t>
            </a:r>
            <a:endParaRPr lang="en-US" sz="2200" dirty="0">
              <a:latin typeface="Courier New Regular" charset="0"/>
              <a:ea typeface="Courier New Regular" charset="0"/>
              <a:cs typeface="Courier New Regular" charset="0"/>
            </a:endParaRPr>
          </a:p>
          <a:p>
            <a:pPr marL="82296" indent="0">
              <a:buNone/>
            </a:pPr>
            <a:endParaRPr lang="en-US" sz="2200" dirty="0" smtClean="0">
              <a:latin typeface="Courier New Regular" charset="0"/>
              <a:ea typeface="Courier New Regular" charset="0"/>
              <a:cs typeface="Courier New Regular" charset="0"/>
            </a:endParaRPr>
          </a:p>
        </p:txBody>
      </p:sp>
    </p:spTree>
    <p:extLst>
      <p:ext uri="{BB962C8B-B14F-4D97-AF65-F5344CB8AC3E}">
        <p14:creationId xmlns:p14="http://schemas.microsoft.com/office/powerpoint/2010/main" val="40926718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Strings as a sequence of characters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For the purposes of extracting characters and substrings, strings can be considered as a sequence of characters.</a:t>
            </a:r>
          </a:p>
          <a:p>
            <a:pPr lvl="1"/>
            <a:r>
              <a:rPr lang="en-US" dirty="0" smtClean="0"/>
              <a:t>This means you can use index or slice notation.</a:t>
            </a:r>
          </a:p>
          <a:p>
            <a:pPr marL="82296" indent="0">
              <a:buNone/>
            </a:pPr>
            <a:r>
              <a:rPr lang="en-US" dirty="0">
                <a:latin typeface="Courier New"/>
                <a:cs typeface="Courier New"/>
              </a:rPr>
              <a:t>&gt;&gt;&gt; x = "Hello" </a:t>
            </a:r>
            <a:endParaRPr lang="en-US" dirty="0" smtClean="0">
              <a:latin typeface="Courier New"/>
              <a:cs typeface="Courier New"/>
            </a:endParaRPr>
          </a:p>
          <a:p>
            <a:pPr marL="82296" indent="0">
              <a:buNone/>
            </a:pPr>
            <a:r>
              <a:rPr lang="en-US" dirty="0" smtClean="0">
                <a:latin typeface="Courier New"/>
                <a:cs typeface="Courier New"/>
              </a:rPr>
              <a:t>&gt;</a:t>
            </a:r>
            <a:r>
              <a:rPr lang="en-US" dirty="0">
                <a:latin typeface="Courier New"/>
                <a:cs typeface="Courier New"/>
              </a:rPr>
              <a:t>&gt;&gt; x[0] </a:t>
            </a:r>
            <a:endParaRPr lang="en-US" dirty="0" smtClean="0">
              <a:latin typeface="Courier New"/>
              <a:cs typeface="Courier New"/>
            </a:endParaRPr>
          </a:p>
          <a:p>
            <a:pPr marL="82296" indent="0">
              <a:buNone/>
            </a:pPr>
            <a:r>
              <a:rPr lang="en-US" dirty="0" smtClean="0">
                <a:latin typeface="Courier New"/>
                <a:cs typeface="Courier New"/>
              </a:rPr>
              <a:t>'H’</a:t>
            </a:r>
            <a:endParaRPr lang="en-US" dirty="0">
              <a:latin typeface="Courier New"/>
              <a:cs typeface="Courier New"/>
            </a:endParaRPr>
          </a:p>
          <a:p>
            <a:pPr marL="82296" indent="0">
              <a:buNone/>
            </a:pPr>
            <a:r>
              <a:rPr lang="en-US" dirty="0" smtClean="0">
                <a:latin typeface="Courier New"/>
                <a:cs typeface="Courier New"/>
              </a:rPr>
              <a:t>&gt;</a:t>
            </a:r>
            <a:r>
              <a:rPr lang="en-US" dirty="0">
                <a:latin typeface="Courier New"/>
                <a:cs typeface="Courier New"/>
              </a:rPr>
              <a:t>&gt;&gt; x[-1] </a:t>
            </a:r>
            <a:endParaRPr lang="en-US" dirty="0" smtClean="0">
              <a:latin typeface="Courier New"/>
              <a:cs typeface="Courier New"/>
            </a:endParaRPr>
          </a:p>
          <a:p>
            <a:pPr marL="82296" indent="0">
              <a:buNone/>
            </a:pPr>
            <a:r>
              <a:rPr lang="en-US" dirty="0" smtClean="0">
                <a:latin typeface="Courier New"/>
                <a:cs typeface="Courier New"/>
              </a:rPr>
              <a:t>'</a:t>
            </a:r>
            <a:r>
              <a:rPr lang="en-US" dirty="0">
                <a:latin typeface="Courier New"/>
                <a:cs typeface="Courier New"/>
              </a:rPr>
              <a:t>o' </a:t>
            </a:r>
            <a:endParaRPr lang="en-US" dirty="0" smtClean="0">
              <a:latin typeface="Courier New"/>
              <a:cs typeface="Courier New"/>
            </a:endParaRPr>
          </a:p>
          <a:p>
            <a:pPr marL="82296" indent="0">
              <a:buNone/>
            </a:pPr>
            <a:r>
              <a:rPr lang="en-US" dirty="0" smtClean="0">
                <a:latin typeface="Courier New"/>
                <a:cs typeface="Courier New"/>
              </a:rPr>
              <a:t>&gt;</a:t>
            </a:r>
            <a:r>
              <a:rPr lang="en-US" dirty="0">
                <a:latin typeface="Courier New"/>
                <a:cs typeface="Courier New"/>
              </a:rPr>
              <a:t>&gt;&gt; x[1:] </a:t>
            </a:r>
            <a:endParaRPr lang="en-US" dirty="0" smtClean="0">
              <a:latin typeface="Courier New"/>
              <a:cs typeface="Courier New"/>
            </a:endParaRPr>
          </a:p>
          <a:p>
            <a:pPr marL="82296" indent="0">
              <a:buNone/>
            </a:pPr>
            <a:r>
              <a:rPr lang="en-US" dirty="0" smtClean="0">
                <a:latin typeface="Courier New"/>
                <a:cs typeface="Courier New"/>
              </a:rPr>
              <a:t>'</a:t>
            </a:r>
            <a:r>
              <a:rPr lang="en-US" dirty="0" err="1">
                <a:latin typeface="Courier New"/>
                <a:cs typeface="Courier New"/>
              </a:rPr>
              <a:t>ello</a:t>
            </a:r>
            <a:r>
              <a:rPr lang="en-US" dirty="0">
                <a:latin typeface="Courier New"/>
                <a:cs typeface="Courier New"/>
              </a:rPr>
              <a:t>' </a:t>
            </a:r>
          </a:p>
          <a:p>
            <a:pPr lvl="1"/>
            <a:endParaRPr lang="en-US" dirty="0"/>
          </a:p>
        </p:txBody>
      </p:sp>
    </p:spTree>
    <p:extLst>
      <p:ext uri="{BB962C8B-B14F-4D97-AF65-F5344CB8AC3E}">
        <p14:creationId xmlns:p14="http://schemas.microsoft.com/office/powerpoint/2010/main" val="661536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 Exercises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Given a string of characters, write a function to print </a:t>
            </a:r>
            <a:r>
              <a:rPr lang="en-US" b="1" dirty="0" smtClean="0"/>
              <a:t>every other </a:t>
            </a:r>
            <a:r>
              <a:rPr lang="en-US" dirty="0" smtClean="0"/>
              <a:t>character in the string, in </a:t>
            </a:r>
            <a:r>
              <a:rPr lang="en-US" b="1" dirty="0" smtClean="0"/>
              <a:t>reverse</a:t>
            </a:r>
            <a:r>
              <a:rPr lang="en-US" dirty="0" smtClean="0"/>
              <a:t> order:</a:t>
            </a:r>
          </a:p>
          <a:p>
            <a:r>
              <a:rPr lang="en-US" dirty="0" smtClean="0"/>
              <a:t>For example, if the supplied string is “</a:t>
            </a:r>
            <a:r>
              <a:rPr lang="en-US" dirty="0" err="1" smtClean="0"/>
              <a:t>abcdefgh</a:t>
            </a:r>
            <a:r>
              <a:rPr lang="en-US" dirty="0" smtClean="0"/>
              <a:t>”, your function should print “</a:t>
            </a:r>
            <a:r>
              <a:rPr lang="en-US" dirty="0" err="1" smtClean="0"/>
              <a:t>hfdb</a:t>
            </a:r>
            <a:r>
              <a:rPr lang="en-US" dirty="0" smtClean="0"/>
              <a:t>”</a:t>
            </a:r>
          </a:p>
          <a:p>
            <a:r>
              <a:rPr lang="en-US" dirty="0"/>
              <a:t>I</a:t>
            </a:r>
            <a:r>
              <a:rPr lang="en-US" dirty="0" smtClean="0"/>
              <a:t>f </a:t>
            </a:r>
            <a:r>
              <a:rPr lang="en-US" dirty="0"/>
              <a:t>the supplied string </a:t>
            </a:r>
            <a:r>
              <a:rPr lang="en-US" dirty="0" err="1"/>
              <a:t>is</a:t>
            </a:r>
            <a:r>
              <a:rPr lang="en-US" dirty="0" err="1" smtClean="0"/>
              <a:t>“abcdefg</a:t>
            </a:r>
            <a:r>
              <a:rPr lang="en-US" dirty="0" smtClean="0"/>
              <a:t>”, </a:t>
            </a:r>
            <a:r>
              <a:rPr lang="en-US" dirty="0"/>
              <a:t>your function should print </a:t>
            </a:r>
            <a:r>
              <a:rPr lang="en-US" dirty="0" smtClean="0"/>
              <a:t>“</a:t>
            </a:r>
            <a:r>
              <a:rPr lang="en-US" dirty="0" err="1" smtClean="0"/>
              <a:t>geca</a:t>
            </a:r>
            <a:r>
              <a:rPr lang="en-US" dirty="0" smtClean="0"/>
              <a:t>”</a:t>
            </a:r>
            <a:endParaRPr lang="en-US" dirty="0"/>
          </a:p>
          <a:p>
            <a:endParaRPr lang="en-US" dirty="0" smtClean="0"/>
          </a:p>
          <a:p>
            <a:endParaRPr lang="en-US" sz="2400" dirty="0" smtClean="0">
              <a:latin typeface="Courier New Regular" charset="0"/>
              <a:cs typeface="Courier New Regular" charset="0"/>
            </a:endParaRPr>
          </a:p>
          <a:p>
            <a:pPr marL="82296" indent="0">
              <a:buNone/>
            </a:pPr>
            <a:r>
              <a:rPr lang="en-US" sz="2400" dirty="0" err="1" smtClean="0">
                <a:latin typeface="Courier New"/>
                <a:cs typeface="Courier New"/>
              </a:rPr>
              <a:t>def</a:t>
            </a:r>
            <a:r>
              <a:rPr lang="en-US" sz="2400" dirty="0" smtClean="0">
                <a:latin typeface="Courier New"/>
                <a:cs typeface="Courier New"/>
              </a:rPr>
              <a:t> </a:t>
            </a:r>
            <a:r>
              <a:rPr lang="en-US" sz="2400" dirty="0" err="1" smtClean="0">
                <a:latin typeface="Courier New"/>
                <a:cs typeface="Courier New"/>
              </a:rPr>
              <a:t>everyother_reverse</a:t>
            </a:r>
            <a:r>
              <a:rPr lang="en-US" sz="2400" dirty="0" smtClean="0">
                <a:latin typeface="Courier New"/>
                <a:cs typeface="Courier New"/>
              </a:rPr>
              <a:t>(s):</a:t>
            </a:r>
          </a:p>
          <a:p>
            <a:pPr marL="402336" lvl="1" indent="0">
              <a:buNone/>
            </a:pPr>
            <a:r>
              <a:rPr lang="en-US" sz="2400" dirty="0" smtClean="0">
                <a:latin typeface="Courier New"/>
                <a:cs typeface="Courier New"/>
              </a:rPr>
              <a:t>#Your code here</a:t>
            </a:r>
          </a:p>
          <a:p>
            <a:pPr marL="402336" lvl="1" indent="0">
              <a:buNone/>
            </a:pPr>
            <a:r>
              <a:rPr lang="en-US" sz="2400" dirty="0">
                <a:latin typeface="Courier New"/>
                <a:cs typeface="Courier New"/>
              </a:rPr>
              <a:t>r</a:t>
            </a:r>
            <a:r>
              <a:rPr lang="en-US" sz="2400" dirty="0" smtClean="0">
                <a:latin typeface="Courier New"/>
                <a:cs typeface="Courier New"/>
              </a:rPr>
              <a:t>eturn</a:t>
            </a:r>
            <a:endParaRPr lang="en-US" sz="2400" dirty="0">
              <a:latin typeface="Courier New"/>
              <a:cs typeface="Courier New"/>
            </a:endParaRPr>
          </a:p>
        </p:txBody>
      </p:sp>
    </p:spTree>
    <p:extLst>
      <p:ext uri="{BB962C8B-B14F-4D97-AF65-F5344CB8AC3E}">
        <p14:creationId xmlns:p14="http://schemas.microsoft.com/office/powerpoint/2010/main" val="12425976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 Exercises</a:t>
            </a:r>
            <a:endParaRPr lang="en-US" dirty="0"/>
          </a:p>
        </p:txBody>
      </p:sp>
      <p:sp>
        <p:nvSpPr>
          <p:cNvPr id="3" name="Content Placeholder 2"/>
          <p:cNvSpPr>
            <a:spLocks noGrp="1"/>
          </p:cNvSpPr>
          <p:nvPr>
            <p:ph idx="1"/>
          </p:nvPr>
        </p:nvSpPr>
        <p:spPr/>
        <p:txBody>
          <a:bodyPr>
            <a:normAutofit fontScale="25000" lnSpcReduction="20000"/>
          </a:bodyPr>
          <a:lstStyle/>
          <a:p>
            <a:r>
              <a:rPr lang="en-US" sz="4900" dirty="0"/>
              <a:t>Return the number of times that the string "code" appears anywhere in the given string, except we'll accept any letter for the 'd', so "cope" and "</a:t>
            </a:r>
            <a:r>
              <a:rPr lang="en-US" sz="4900" dirty="0" err="1"/>
              <a:t>cooe</a:t>
            </a:r>
            <a:r>
              <a:rPr lang="en-US" sz="4900" dirty="0"/>
              <a:t>" count. </a:t>
            </a:r>
            <a:endParaRPr lang="en-US" sz="4900" dirty="0" smtClean="0"/>
          </a:p>
          <a:p>
            <a:r>
              <a:rPr lang="en-US" sz="4900" dirty="0"/>
              <a:t>Run your code from the OS shell by specifying the python interpreter and the file name. See below</a:t>
            </a:r>
            <a:r>
              <a:rPr lang="en-US" sz="4900" dirty="0" smtClean="0"/>
              <a:t>.</a:t>
            </a:r>
            <a:endParaRPr lang="en-US" sz="4900" dirty="0"/>
          </a:p>
          <a:p>
            <a:endParaRPr lang="en-US" sz="2400" dirty="0"/>
          </a:p>
          <a:p>
            <a:pPr marL="82296" indent="0">
              <a:buNone/>
            </a:pPr>
            <a:r>
              <a:rPr lang="en-US" sz="7200" dirty="0" smtClean="0">
                <a:latin typeface="Courier New Regular" charset="0"/>
                <a:ea typeface="Courier New Regular" charset="0"/>
                <a:cs typeface="Courier New Regular" charset="0"/>
              </a:rPr>
              <a:t>In file </a:t>
            </a:r>
            <a:r>
              <a:rPr lang="en-US" sz="7200" dirty="0" err="1" smtClean="0">
                <a:latin typeface="Courier New Regular" charset="0"/>
                <a:ea typeface="Courier New Regular" charset="0"/>
                <a:cs typeface="Courier New Regular" charset="0"/>
              </a:rPr>
              <a:t>code.py</a:t>
            </a:r>
            <a:endParaRPr lang="en-US" sz="7200" dirty="0" smtClean="0">
              <a:latin typeface="Courier New Regular" charset="0"/>
              <a:ea typeface="Courier New Regular" charset="0"/>
              <a:cs typeface="Courier New Regular" charset="0"/>
            </a:endParaRPr>
          </a:p>
          <a:p>
            <a:pPr marL="82296" indent="0">
              <a:buNone/>
            </a:pPr>
            <a:r>
              <a:rPr lang="en-US" sz="7200" dirty="0" err="1">
                <a:latin typeface="Courier New Regular" charset="0"/>
                <a:ea typeface="Courier New Regular" charset="0"/>
                <a:cs typeface="Courier New Regular" charset="0"/>
              </a:rPr>
              <a:t>d</a:t>
            </a:r>
            <a:r>
              <a:rPr lang="en-US" sz="7200" dirty="0" err="1" smtClean="0">
                <a:latin typeface="Courier New Regular" charset="0"/>
                <a:ea typeface="Courier New Regular" charset="0"/>
                <a:cs typeface="Courier New Regular" charset="0"/>
              </a:rPr>
              <a:t>ef</a:t>
            </a:r>
            <a:r>
              <a:rPr lang="en-US" sz="7200" dirty="0" smtClean="0">
                <a:latin typeface="Courier New Regular" charset="0"/>
                <a:ea typeface="Courier New Regular" charset="0"/>
                <a:cs typeface="Courier New Regular" charset="0"/>
              </a:rPr>
              <a:t> </a:t>
            </a:r>
            <a:r>
              <a:rPr lang="en-US" sz="7200" dirty="0" err="1" smtClean="0">
                <a:latin typeface="Courier New Regular" charset="0"/>
                <a:ea typeface="Courier New Regular" charset="0"/>
                <a:cs typeface="Courier New Regular" charset="0"/>
              </a:rPr>
              <a:t>count_code</a:t>
            </a:r>
            <a:r>
              <a:rPr lang="en-US" sz="7200" dirty="0" smtClean="0">
                <a:latin typeface="Courier New Regular" charset="0"/>
                <a:ea typeface="Courier New Regular" charset="0"/>
                <a:cs typeface="Courier New Regular" charset="0"/>
              </a:rPr>
              <a:t>():</a:t>
            </a:r>
          </a:p>
          <a:p>
            <a:pPr marL="402336" lvl="1" indent="0">
              <a:buNone/>
            </a:pPr>
            <a:r>
              <a:rPr lang="en-US" sz="6400" dirty="0" smtClean="0">
                <a:latin typeface="Courier New Regular" charset="0"/>
                <a:ea typeface="Courier New Regular" charset="0"/>
                <a:cs typeface="Courier New Regular" charset="0"/>
              </a:rPr>
              <a:t>#Your code here</a:t>
            </a:r>
          </a:p>
          <a:p>
            <a:pPr marL="402336" lvl="1" indent="0">
              <a:buNone/>
            </a:pPr>
            <a:r>
              <a:rPr lang="en-US" sz="6400" dirty="0">
                <a:latin typeface="Courier New Regular" charset="0"/>
                <a:ea typeface="Courier New Regular" charset="0"/>
                <a:cs typeface="Courier New Regular" charset="0"/>
              </a:rPr>
              <a:t>r</a:t>
            </a:r>
            <a:r>
              <a:rPr lang="en-US" sz="6400" dirty="0" smtClean="0">
                <a:latin typeface="Courier New Regular" charset="0"/>
                <a:ea typeface="Courier New Regular" charset="0"/>
                <a:cs typeface="Courier New Regular" charset="0"/>
              </a:rPr>
              <a:t>eturn</a:t>
            </a:r>
            <a:endParaRPr lang="en-US" sz="8000" dirty="0" smtClean="0"/>
          </a:p>
          <a:p>
            <a:pPr marL="82296" indent="0">
              <a:buNone/>
            </a:pPr>
            <a:endParaRPr lang="en-US" dirty="0" smtClean="0">
              <a:latin typeface="Courier New Regular" charset="0"/>
              <a:ea typeface="Courier New Regular" charset="0"/>
              <a:cs typeface="Courier New Regular" charset="0"/>
            </a:endParaRPr>
          </a:p>
          <a:p>
            <a:pPr marL="82296" indent="0">
              <a:buNone/>
            </a:pPr>
            <a:r>
              <a:rPr lang="en-US" sz="4400" dirty="0" err="1" smtClean="0">
                <a:latin typeface="Courier New Regular" charset="0"/>
                <a:ea typeface="Courier New Regular" charset="0"/>
                <a:cs typeface="Courier New Regular" charset="0"/>
              </a:rPr>
              <a:t>Bhavas</a:t>
            </a:r>
            <a:r>
              <a:rPr lang="en-US" sz="4400" dirty="0" smtClean="0">
                <a:latin typeface="Courier New Regular" charset="0"/>
                <a:ea typeface="Courier New Regular" charset="0"/>
                <a:cs typeface="Courier New Regular" charset="0"/>
              </a:rPr>
              <a:t> </a:t>
            </a:r>
            <a:r>
              <a:rPr lang="en-US" sz="4400" dirty="0">
                <a:latin typeface="Courier New Regular" charset="0"/>
                <a:ea typeface="Courier New Regular" charset="0"/>
                <a:cs typeface="Courier New Regular" charset="0"/>
              </a:rPr>
              <a:t>Mac$ python3 </a:t>
            </a:r>
            <a:r>
              <a:rPr lang="en-US" sz="4400" dirty="0" err="1" smtClean="0">
                <a:latin typeface="Courier New Regular" charset="0"/>
                <a:ea typeface="Courier New Regular" charset="0"/>
                <a:cs typeface="Courier New Regular" charset="0"/>
              </a:rPr>
              <a:t>code.py</a:t>
            </a:r>
            <a:endParaRPr lang="en-US" sz="4400" dirty="0">
              <a:latin typeface="Courier New Regular" charset="0"/>
              <a:ea typeface="Courier New Regular" charset="0"/>
              <a:cs typeface="Courier New Regular" charset="0"/>
            </a:endParaRPr>
          </a:p>
          <a:p>
            <a:pPr marL="82296" indent="0">
              <a:buNone/>
            </a:pPr>
            <a:r>
              <a:rPr lang="en-US" sz="4400" dirty="0">
                <a:latin typeface="Courier New Regular" charset="0"/>
                <a:ea typeface="Courier New Regular" charset="0"/>
                <a:cs typeface="Courier New Regular" charset="0"/>
              </a:rPr>
              <a:t>Please enter the string: </a:t>
            </a:r>
            <a:r>
              <a:rPr lang="en-US" sz="4400" dirty="0" err="1" smtClean="0">
                <a:latin typeface="Courier New" charset="0"/>
                <a:ea typeface="Courier New" charset="0"/>
                <a:cs typeface="Courier New" charset="0"/>
              </a:rPr>
              <a:t>aaacodebbb</a:t>
            </a:r>
            <a:endParaRPr lang="en-US" sz="4400" dirty="0">
              <a:solidFill>
                <a:srgbClr val="FF0000"/>
              </a:solidFill>
              <a:latin typeface="Courier New" charset="0"/>
              <a:ea typeface="Courier New" charset="0"/>
              <a:cs typeface="Courier New" charset="0"/>
            </a:endParaRPr>
          </a:p>
          <a:p>
            <a:pPr marL="82296" indent="0">
              <a:buNone/>
            </a:pPr>
            <a:r>
              <a:rPr lang="en-US" sz="4400" dirty="0">
                <a:latin typeface="Courier New Regular" charset="0"/>
                <a:ea typeface="Courier New Regular" charset="0"/>
                <a:cs typeface="Courier New Regular" charset="0"/>
              </a:rPr>
              <a:t>The </a:t>
            </a:r>
            <a:r>
              <a:rPr lang="en-US" sz="4400" dirty="0" smtClean="0">
                <a:latin typeface="Courier New Regular" charset="0"/>
                <a:ea typeface="Courier New Regular" charset="0"/>
                <a:cs typeface="Courier New Regular" charset="0"/>
              </a:rPr>
              <a:t>answer is 1</a:t>
            </a:r>
            <a:endParaRPr lang="en-US" sz="4400" dirty="0">
              <a:latin typeface="Courier New Regular" charset="0"/>
              <a:ea typeface="Courier New Regular" charset="0"/>
              <a:cs typeface="Courier New Regular" charset="0"/>
            </a:endParaRPr>
          </a:p>
          <a:p>
            <a:pPr marL="82296" indent="0">
              <a:buNone/>
            </a:pPr>
            <a:r>
              <a:rPr lang="en-US" sz="4400" dirty="0" err="1">
                <a:latin typeface="Courier New Regular" charset="0"/>
                <a:ea typeface="Courier New Regular" charset="0"/>
                <a:cs typeface="Courier New Regular" charset="0"/>
              </a:rPr>
              <a:t>Bhavas</a:t>
            </a:r>
            <a:r>
              <a:rPr lang="en-US" sz="4400" dirty="0">
                <a:latin typeface="Courier New Regular" charset="0"/>
                <a:ea typeface="Courier New Regular" charset="0"/>
                <a:cs typeface="Courier New Regular" charset="0"/>
              </a:rPr>
              <a:t> Mac$ python3 </a:t>
            </a:r>
            <a:r>
              <a:rPr lang="en-US" sz="4400" dirty="0" err="1">
                <a:latin typeface="Courier New Regular" charset="0"/>
                <a:ea typeface="Courier New Regular" charset="0"/>
                <a:cs typeface="Courier New Regular" charset="0"/>
              </a:rPr>
              <a:t>code.py</a:t>
            </a:r>
            <a:endParaRPr lang="en-US" sz="4400" dirty="0">
              <a:latin typeface="Courier New Regular" charset="0"/>
              <a:ea typeface="Courier New Regular" charset="0"/>
              <a:cs typeface="Courier New Regular" charset="0"/>
            </a:endParaRPr>
          </a:p>
          <a:p>
            <a:pPr marL="82296" indent="0">
              <a:buNone/>
            </a:pPr>
            <a:r>
              <a:rPr lang="en-US" sz="4400" dirty="0">
                <a:latin typeface="Courier New Regular" charset="0"/>
                <a:ea typeface="Courier New Regular" charset="0"/>
                <a:cs typeface="Courier New Regular" charset="0"/>
              </a:rPr>
              <a:t>Please enter the string</a:t>
            </a:r>
            <a:r>
              <a:rPr lang="en-US" sz="4400" dirty="0" smtClean="0">
                <a:latin typeface="Courier New Regular" charset="0"/>
                <a:ea typeface="Courier New Regular" charset="0"/>
                <a:cs typeface="Courier New Regular" charset="0"/>
              </a:rPr>
              <a:t>:</a:t>
            </a:r>
            <a:r>
              <a:rPr lang="en-US" sz="4400" dirty="0"/>
              <a:t> </a:t>
            </a:r>
            <a:r>
              <a:rPr lang="en-US" sz="4400" dirty="0" err="1" smtClean="0">
                <a:latin typeface="Courier New" charset="0"/>
                <a:ea typeface="Courier New" charset="0"/>
                <a:cs typeface="Courier New" charset="0"/>
              </a:rPr>
              <a:t>codexxcode</a:t>
            </a:r>
            <a:endParaRPr lang="en-US" sz="4400" dirty="0">
              <a:solidFill>
                <a:srgbClr val="FF0000"/>
              </a:solidFill>
              <a:latin typeface="Courier New" charset="0"/>
              <a:ea typeface="Courier New" charset="0"/>
              <a:cs typeface="Courier New" charset="0"/>
            </a:endParaRPr>
          </a:p>
          <a:p>
            <a:pPr marL="82296" indent="0">
              <a:buNone/>
            </a:pPr>
            <a:r>
              <a:rPr lang="en-US" sz="4400" dirty="0">
                <a:latin typeface="Courier New Regular" charset="0"/>
                <a:ea typeface="Courier New Regular" charset="0"/>
                <a:cs typeface="Courier New Regular" charset="0"/>
              </a:rPr>
              <a:t>The answer is </a:t>
            </a:r>
            <a:r>
              <a:rPr lang="en-US" sz="4400" dirty="0" smtClean="0">
                <a:latin typeface="Courier New Regular" charset="0"/>
                <a:ea typeface="Courier New Regular" charset="0"/>
                <a:cs typeface="Courier New Regular" charset="0"/>
              </a:rPr>
              <a:t>2</a:t>
            </a:r>
          </a:p>
          <a:p>
            <a:pPr marL="82296" indent="0">
              <a:buNone/>
            </a:pPr>
            <a:r>
              <a:rPr lang="en-US" sz="4400" dirty="0" err="1">
                <a:latin typeface="Courier New Regular" charset="0"/>
                <a:ea typeface="Courier New Regular" charset="0"/>
                <a:cs typeface="Courier New Regular" charset="0"/>
              </a:rPr>
              <a:t>Bhavas</a:t>
            </a:r>
            <a:r>
              <a:rPr lang="en-US" sz="4400" dirty="0">
                <a:latin typeface="Courier New Regular" charset="0"/>
                <a:ea typeface="Courier New Regular" charset="0"/>
                <a:cs typeface="Courier New Regular" charset="0"/>
              </a:rPr>
              <a:t> Mac$ python3 </a:t>
            </a:r>
            <a:r>
              <a:rPr lang="en-US" sz="4400" dirty="0" err="1">
                <a:latin typeface="Courier New Regular" charset="0"/>
                <a:ea typeface="Courier New Regular" charset="0"/>
                <a:cs typeface="Courier New Regular" charset="0"/>
              </a:rPr>
              <a:t>code.py</a:t>
            </a:r>
            <a:endParaRPr lang="en-US" sz="4400" dirty="0">
              <a:latin typeface="Courier New Regular" charset="0"/>
              <a:ea typeface="Courier New Regular" charset="0"/>
              <a:cs typeface="Courier New Regular" charset="0"/>
            </a:endParaRPr>
          </a:p>
          <a:p>
            <a:pPr marL="82296" indent="0">
              <a:buNone/>
            </a:pPr>
            <a:r>
              <a:rPr lang="en-US" sz="4400" dirty="0">
                <a:latin typeface="Courier New Regular" charset="0"/>
                <a:ea typeface="Courier New Regular" charset="0"/>
                <a:cs typeface="Courier New Regular" charset="0"/>
              </a:rPr>
              <a:t>Please enter the string:</a:t>
            </a:r>
            <a:r>
              <a:rPr lang="en-US" sz="4400" dirty="0"/>
              <a:t> </a:t>
            </a:r>
            <a:r>
              <a:rPr lang="en-US" sz="4400" dirty="0" err="1" smtClean="0">
                <a:latin typeface="Courier New" charset="0"/>
                <a:ea typeface="Courier New" charset="0"/>
                <a:cs typeface="Courier New" charset="0"/>
              </a:rPr>
              <a:t>cozexxcope</a:t>
            </a:r>
            <a:endParaRPr lang="en-US" sz="4400" dirty="0">
              <a:solidFill>
                <a:srgbClr val="FF0000"/>
              </a:solidFill>
              <a:latin typeface="Courier New" charset="0"/>
              <a:ea typeface="Courier New" charset="0"/>
              <a:cs typeface="Courier New" charset="0"/>
            </a:endParaRPr>
          </a:p>
          <a:p>
            <a:pPr marL="82296" indent="0">
              <a:buNone/>
            </a:pPr>
            <a:r>
              <a:rPr lang="en-US" sz="4400" dirty="0">
                <a:latin typeface="Courier New Regular" charset="0"/>
                <a:ea typeface="Courier New Regular" charset="0"/>
                <a:cs typeface="Courier New Regular" charset="0"/>
              </a:rPr>
              <a:t>The answer is 2</a:t>
            </a:r>
          </a:p>
          <a:p>
            <a:pPr marL="82296" indent="0">
              <a:buNone/>
            </a:pPr>
            <a:r>
              <a:rPr lang="en-US" sz="4400" dirty="0" err="1">
                <a:latin typeface="Courier New Regular" charset="0"/>
                <a:ea typeface="Courier New Regular" charset="0"/>
                <a:cs typeface="Courier New Regular" charset="0"/>
              </a:rPr>
              <a:t>Bhavas</a:t>
            </a:r>
            <a:r>
              <a:rPr lang="en-US" sz="4400" dirty="0">
                <a:latin typeface="Courier New Regular" charset="0"/>
                <a:ea typeface="Courier New Regular" charset="0"/>
                <a:cs typeface="Courier New Regular" charset="0"/>
              </a:rPr>
              <a:t> Mac$ python3 </a:t>
            </a:r>
            <a:r>
              <a:rPr lang="en-US" sz="4400" dirty="0" err="1">
                <a:latin typeface="Courier New Regular" charset="0"/>
                <a:ea typeface="Courier New Regular" charset="0"/>
                <a:cs typeface="Courier New Regular" charset="0"/>
              </a:rPr>
              <a:t>code.py</a:t>
            </a:r>
            <a:endParaRPr lang="en-US" sz="4400" dirty="0">
              <a:latin typeface="Courier New Regular" charset="0"/>
              <a:ea typeface="Courier New Regular" charset="0"/>
              <a:cs typeface="Courier New Regular" charset="0"/>
            </a:endParaRPr>
          </a:p>
          <a:p>
            <a:pPr marL="82296" indent="0">
              <a:buNone/>
            </a:pPr>
            <a:r>
              <a:rPr lang="en-US" sz="4400" dirty="0">
                <a:latin typeface="Courier New Regular" charset="0"/>
                <a:ea typeface="Courier New Regular" charset="0"/>
                <a:cs typeface="Courier New Regular" charset="0"/>
              </a:rPr>
              <a:t>Please enter the string:</a:t>
            </a:r>
            <a:r>
              <a:rPr lang="en-US" sz="4400" dirty="0"/>
              <a:t> </a:t>
            </a:r>
            <a:r>
              <a:rPr lang="en-US" sz="4400" dirty="0" err="1" smtClean="0">
                <a:latin typeface="Courier New" charset="0"/>
                <a:ea typeface="Courier New" charset="0"/>
                <a:cs typeface="Courier New" charset="0"/>
              </a:rPr>
              <a:t>cozexxcopexxxxcoe</a:t>
            </a:r>
            <a:endParaRPr lang="en-US" sz="4400" dirty="0">
              <a:solidFill>
                <a:srgbClr val="FF0000"/>
              </a:solidFill>
              <a:latin typeface="Courier New" charset="0"/>
              <a:ea typeface="Courier New" charset="0"/>
              <a:cs typeface="Courier New" charset="0"/>
            </a:endParaRPr>
          </a:p>
          <a:p>
            <a:pPr marL="82296" indent="0">
              <a:buNone/>
            </a:pPr>
            <a:r>
              <a:rPr lang="en-US" sz="4400" dirty="0">
                <a:latin typeface="Courier New Regular" charset="0"/>
                <a:ea typeface="Courier New Regular" charset="0"/>
                <a:cs typeface="Courier New Regular" charset="0"/>
              </a:rPr>
              <a:t>The answer is </a:t>
            </a:r>
            <a:r>
              <a:rPr lang="en-US" sz="4400" dirty="0" smtClean="0">
                <a:latin typeface="Courier New Regular" charset="0"/>
                <a:ea typeface="Courier New Regular" charset="0"/>
                <a:cs typeface="Courier New Regular" charset="0"/>
              </a:rPr>
              <a:t>2</a:t>
            </a:r>
            <a:endParaRPr lang="en-US" sz="4400" dirty="0" smtClean="0"/>
          </a:p>
          <a:p>
            <a:endParaRPr lang="en-US" dirty="0"/>
          </a:p>
          <a:p>
            <a:pPr marL="82296" indent="0">
              <a:buNone/>
            </a:pPr>
            <a:r>
              <a:rPr lang="en-US" sz="3700" dirty="0" smtClean="0"/>
              <a:t>(Some exercises taken from </a:t>
            </a:r>
            <a:r>
              <a:rPr lang="en-US" sz="3700" dirty="0" err="1" smtClean="0"/>
              <a:t>codingbat.com</a:t>
            </a:r>
            <a:r>
              <a:rPr lang="en-US" sz="3700" dirty="0" smtClean="0"/>
              <a:t>)</a:t>
            </a:r>
            <a:endParaRPr lang="en-US" sz="3700" dirty="0"/>
          </a:p>
        </p:txBody>
      </p:sp>
    </p:spTree>
    <p:extLst>
      <p:ext uri="{BB962C8B-B14F-4D97-AF65-F5344CB8AC3E}">
        <p14:creationId xmlns:p14="http://schemas.microsoft.com/office/powerpoint/2010/main" val="144402720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 Exercises</a:t>
            </a:r>
            <a:endParaRPr lang="en-US" dirty="0"/>
          </a:p>
        </p:txBody>
      </p:sp>
      <p:sp>
        <p:nvSpPr>
          <p:cNvPr id="3" name="Content Placeholder 2"/>
          <p:cNvSpPr>
            <a:spLocks noGrp="1"/>
          </p:cNvSpPr>
          <p:nvPr>
            <p:ph idx="1"/>
          </p:nvPr>
        </p:nvSpPr>
        <p:spPr>
          <a:xfrm>
            <a:off x="1435608" y="1447800"/>
            <a:ext cx="7498080" cy="4993242"/>
          </a:xfrm>
        </p:spPr>
        <p:txBody>
          <a:bodyPr>
            <a:normAutofit fontScale="40000" lnSpcReduction="20000"/>
          </a:bodyPr>
          <a:lstStyle/>
          <a:p>
            <a:r>
              <a:rPr lang="en-US" dirty="0" smtClean="0"/>
              <a:t>Implement the following python’s inbuilt methods on strings:</a:t>
            </a:r>
          </a:p>
          <a:p>
            <a:pPr lvl="1"/>
            <a:r>
              <a:rPr lang="en-US" dirty="0" err="1">
                <a:latin typeface="Courier New"/>
                <a:cs typeface="Courier New"/>
              </a:rPr>
              <a:t>d</a:t>
            </a:r>
            <a:r>
              <a:rPr lang="en-US" dirty="0" err="1" smtClean="0">
                <a:latin typeface="Courier New"/>
                <a:cs typeface="Courier New"/>
              </a:rPr>
              <a:t>ef</a:t>
            </a:r>
            <a:r>
              <a:rPr lang="en-US" dirty="0" smtClean="0">
                <a:latin typeface="Courier New"/>
                <a:cs typeface="Courier New"/>
              </a:rPr>
              <a:t> </a:t>
            </a:r>
            <a:r>
              <a:rPr lang="en-US" dirty="0" err="1" smtClean="0">
                <a:latin typeface="Courier New"/>
                <a:cs typeface="Courier New"/>
              </a:rPr>
              <a:t>len</a:t>
            </a:r>
            <a:r>
              <a:rPr lang="en-US" dirty="0" smtClean="0">
                <a:latin typeface="Courier New"/>
                <a:cs typeface="Courier New"/>
              </a:rPr>
              <a:t>(</a:t>
            </a:r>
            <a:r>
              <a:rPr lang="en-US" dirty="0" err="1" smtClean="0">
                <a:latin typeface="Courier New"/>
                <a:cs typeface="Courier New"/>
              </a:rPr>
              <a:t>str</a:t>
            </a:r>
            <a:r>
              <a:rPr lang="en-US" dirty="0" smtClean="0">
                <a:latin typeface="Courier New"/>
                <a:cs typeface="Courier New"/>
              </a:rPr>
              <a:t>)</a:t>
            </a:r>
            <a:r>
              <a:rPr lang="en-US" dirty="0" smtClean="0"/>
              <a:t>: Accept a string as an input and returns its length. </a:t>
            </a:r>
          </a:p>
          <a:p>
            <a:pPr lvl="1"/>
            <a:r>
              <a:rPr lang="en-US" dirty="0" err="1">
                <a:latin typeface="Courier New"/>
                <a:cs typeface="Courier New"/>
              </a:rPr>
              <a:t>d</a:t>
            </a:r>
            <a:r>
              <a:rPr lang="en-US" dirty="0" err="1" smtClean="0">
                <a:latin typeface="Courier New"/>
                <a:cs typeface="Courier New"/>
              </a:rPr>
              <a:t>ef</a:t>
            </a:r>
            <a:r>
              <a:rPr lang="en-US" dirty="0" smtClean="0">
                <a:latin typeface="Courier New"/>
                <a:cs typeface="Courier New"/>
              </a:rPr>
              <a:t> split(</a:t>
            </a:r>
            <a:r>
              <a:rPr lang="en-US" dirty="0" err="1" smtClean="0">
                <a:latin typeface="Courier New"/>
                <a:cs typeface="Courier New"/>
              </a:rPr>
              <a:t>str</a:t>
            </a:r>
            <a:r>
              <a:rPr lang="en-US" dirty="0" smtClean="0">
                <a:latin typeface="Courier New"/>
                <a:cs typeface="Courier New"/>
              </a:rPr>
              <a:t>, </a:t>
            </a:r>
            <a:r>
              <a:rPr lang="en-US" dirty="0" err="1" smtClean="0">
                <a:latin typeface="Courier New"/>
                <a:cs typeface="Courier New"/>
              </a:rPr>
              <a:t>sep</a:t>
            </a:r>
            <a:r>
              <a:rPr lang="en-US" dirty="0" smtClean="0">
                <a:latin typeface="Courier New"/>
                <a:cs typeface="Courier New"/>
              </a:rPr>
              <a:t>)</a:t>
            </a:r>
            <a:r>
              <a:rPr lang="en-US" dirty="0" smtClean="0"/>
              <a:t>:  Accept </a:t>
            </a:r>
            <a:r>
              <a:rPr lang="en-US" dirty="0"/>
              <a:t>a </a:t>
            </a:r>
            <a:r>
              <a:rPr lang="en-US" dirty="0" smtClean="0"/>
              <a:t>string and a separator sub-string as inputs, and return the list of words in the string using ‘</a:t>
            </a:r>
            <a:r>
              <a:rPr lang="en-US" dirty="0" err="1" smtClean="0"/>
              <a:t>sep</a:t>
            </a:r>
            <a:r>
              <a:rPr lang="en-US" dirty="0" smtClean="0"/>
              <a:t>’ as the delimiter string.</a:t>
            </a:r>
          </a:p>
          <a:p>
            <a:pPr lvl="2"/>
            <a:r>
              <a:rPr lang="en-US" dirty="0" err="1" smtClean="0"/>
              <a:t>Eg</a:t>
            </a:r>
            <a:r>
              <a:rPr lang="en-US" dirty="0" smtClean="0"/>
              <a:t>:</a:t>
            </a:r>
            <a:r>
              <a:rPr lang="en-US" dirty="0" smtClean="0">
                <a:latin typeface="Courier New"/>
                <a:cs typeface="Courier New"/>
              </a:rPr>
              <a:t> split(“</a:t>
            </a:r>
            <a:r>
              <a:rPr lang="en-US" dirty="0" err="1" smtClean="0">
                <a:latin typeface="Courier New"/>
                <a:cs typeface="Courier New"/>
              </a:rPr>
              <a:t>mississippi</a:t>
            </a:r>
            <a:r>
              <a:rPr lang="en-US" dirty="0" smtClean="0">
                <a:latin typeface="Courier New"/>
                <a:cs typeface="Courier New"/>
              </a:rPr>
              <a:t>”, “</a:t>
            </a:r>
            <a:r>
              <a:rPr lang="en-US" dirty="0" err="1" smtClean="0">
                <a:latin typeface="Courier New"/>
                <a:cs typeface="Courier New"/>
              </a:rPr>
              <a:t>ss</a:t>
            </a:r>
            <a:r>
              <a:rPr lang="en-US" dirty="0" smtClean="0">
                <a:latin typeface="Courier New"/>
                <a:cs typeface="Courier New"/>
              </a:rPr>
              <a:t>”) </a:t>
            </a:r>
            <a:r>
              <a:rPr lang="en-US" dirty="0" smtClean="0">
                <a:cs typeface="Courier New"/>
              </a:rPr>
              <a:t>returns</a:t>
            </a:r>
            <a:r>
              <a:rPr lang="en-US" dirty="0" smtClean="0">
                <a:latin typeface="Courier New"/>
                <a:cs typeface="Courier New"/>
              </a:rPr>
              <a:t> [‘mi’, ‘</a:t>
            </a:r>
            <a:r>
              <a:rPr lang="en-US" dirty="0" err="1" smtClean="0">
                <a:latin typeface="Courier New"/>
                <a:cs typeface="Courier New"/>
              </a:rPr>
              <a:t>i</a:t>
            </a:r>
            <a:r>
              <a:rPr lang="en-US" dirty="0" smtClean="0">
                <a:latin typeface="Courier New"/>
                <a:cs typeface="Courier New"/>
              </a:rPr>
              <a:t>’, ‘</a:t>
            </a:r>
            <a:r>
              <a:rPr lang="en-US" dirty="0" err="1" smtClean="0">
                <a:latin typeface="Courier New"/>
                <a:cs typeface="Courier New"/>
              </a:rPr>
              <a:t>ippi</a:t>
            </a:r>
            <a:r>
              <a:rPr lang="en-US" dirty="0" smtClean="0">
                <a:latin typeface="Courier New"/>
                <a:cs typeface="Courier New"/>
              </a:rPr>
              <a:t>’]</a:t>
            </a:r>
          </a:p>
          <a:p>
            <a:pPr lvl="1"/>
            <a:r>
              <a:rPr lang="en-US" dirty="0" err="1">
                <a:latin typeface="Courier New"/>
                <a:cs typeface="Courier New"/>
              </a:rPr>
              <a:t>d</a:t>
            </a:r>
            <a:r>
              <a:rPr lang="en-US" dirty="0" err="1" smtClean="0">
                <a:latin typeface="Courier New"/>
                <a:cs typeface="Courier New"/>
              </a:rPr>
              <a:t>ef</a:t>
            </a:r>
            <a:r>
              <a:rPr lang="en-US" dirty="0" smtClean="0">
                <a:latin typeface="Courier New"/>
                <a:cs typeface="Courier New"/>
              </a:rPr>
              <a:t> join(</a:t>
            </a:r>
            <a:r>
              <a:rPr lang="en-US" dirty="0" err="1" smtClean="0">
                <a:latin typeface="Courier New"/>
                <a:cs typeface="Courier New"/>
              </a:rPr>
              <a:t>sep</a:t>
            </a:r>
            <a:r>
              <a:rPr lang="en-US" dirty="0" smtClean="0">
                <a:latin typeface="Courier New"/>
                <a:cs typeface="Courier New"/>
              </a:rPr>
              <a:t>, </a:t>
            </a:r>
            <a:r>
              <a:rPr lang="en-US" dirty="0" err="1" smtClean="0">
                <a:latin typeface="Courier New"/>
                <a:cs typeface="Courier New"/>
              </a:rPr>
              <a:t>lst</a:t>
            </a:r>
            <a:r>
              <a:rPr lang="en-US" dirty="0" smtClean="0">
                <a:latin typeface="Courier New"/>
                <a:cs typeface="Courier New"/>
              </a:rPr>
              <a:t>): </a:t>
            </a:r>
            <a:r>
              <a:rPr lang="en-US" dirty="0" smtClean="0"/>
              <a:t>Takes a separator string and a </a:t>
            </a:r>
            <a:r>
              <a:rPr lang="en-US" dirty="0"/>
              <a:t>list of </a:t>
            </a:r>
            <a:r>
              <a:rPr lang="en-US" dirty="0" smtClean="0"/>
              <a:t>strings as input, </a:t>
            </a:r>
            <a:r>
              <a:rPr lang="en-US" dirty="0"/>
              <a:t>and </a:t>
            </a:r>
            <a:r>
              <a:rPr lang="en-US" dirty="0" smtClean="0"/>
              <a:t>returns a concatenated string by combining all the strings in the list with the ‘</a:t>
            </a:r>
            <a:r>
              <a:rPr lang="en-US" dirty="0" err="1" smtClean="0"/>
              <a:t>sep</a:t>
            </a:r>
            <a:r>
              <a:rPr lang="en-US" dirty="0" smtClean="0"/>
              <a:t>’ string inserted in between.</a:t>
            </a:r>
          </a:p>
          <a:p>
            <a:pPr lvl="2"/>
            <a:r>
              <a:rPr lang="en-US" dirty="0" err="1" smtClean="0"/>
              <a:t>Eg</a:t>
            </a:r>
            <a:r>
              <a:rPr lang="en-US" dirty="0" smtClean="0">
                <a:latin typeface="Courier New"/>
                <a:cs typeface="Courier New"/>
              </a:rPr>
              <a:t>: join(“</a:t>
            </a:r>
            <a:r>
              <a:rPr lang="en-US" dirty="0" err="1" smtClean="0">
                <a:latin typeface="Courier New"/>
                <a:cs typeface="Courier New"/>
              </a:rPr>
              <a:t>ss</a:t>
            </a:r>
            <a:r>
              <a:rPr lang="en-US" dirty="0" smtClean="0">
                <a:latin typeface="Courier New"/>
                <a:cs typeface="Courier New"/>
              </a:rPr>
              <a:t>”, </a:t>
            </a:r>
            <a:r>
              <a:rPr lang="en-US" dirty="0">
                <a:latin typeface="Courier New"/>
                <a:cs typeface="Courier New"/>
              </a:rPr>
              <a:t>[‘mi’, ‘</a:t>
            </a:r>
            <a:r>
              <a:rPr lang="en-US" dirty="0" err="1">
                <a:latin typeface="Courier New"/>
                <a:cs typeface="Courier New"/>
              </a:rPr>
              <a:t>i</a:t>
            </a:r>
            <a:r>
              <a:rPr lang="en-US" dirty="0">
                <a:latin typeface="Courier New"/>
                <a:cs typeface="Courier New"/>
              </a:rPr>
              <a:t>’, ‘</a:t>
            </a:r>
            <a:r>
              <a:rPr lang="en-US" dirty="0" err="1">
                <a:latin typeface="Courier New"/>
                <a:cs typeface="Courier New"/>
              </a:rPr>
              <a:t>ippi</a:t>
            </a:r>
            <a:r>
              <a:rPr lang="en-US" dirty="0">
                <a:latin typeface="Courier New"/>
                <a:cs typeface="Courier New"/>
              </a:rPr>
              <a:t>’</a:t>
            </a:r>
            <a:r>
              <a:rPr lang="en-US" dirty="0" smtClean="0">
                <a:latin typeface="Courier New"/>
                <a:cs typeface="Courier New"/>
              </a:rPr>
              <a:t>]) </a:t>
            </a:r>
            <a:r>
              <a:rPr lang="en-US" dirty="0" smtClean="0">
                <a:cs typeface="Courier New"/>
              </a:rPr>
              <a:t>returns</a:t>
            </a:r>
            <a:r>
              <a:rPr lang="en-US" dirty="0" smtClean="0">
                <a:latin typeface="Courier New"/>
                <a:cs typeface="Courier New"/>
              </a:rPr>
              <a:t> “</a:t>
            </a:r>
            <a:r>
              <a:rPr lang="en-US" dirty="0" err="1" smtClean="0">
                <a:latin typeface="Courier New"/>
                <a:cs typeface="Courier New"/>
              </a:rPr>
              <a:t>mississippi</a:t>
            </a:r>
            <a:r>
              <a:rPr lang="en-US" dirty="0" smtClean="0">
                <a:latin typeface="Courier New"/>
                <a:cs typeface="Courier New"/>
              </a:rPr>
              <a:t>”</a:t>
            </a:r>
            <a:endParaRPr lang="en-US" dirty="0">
              <a:latin typeface="Courier New"/>
              <a:cs typeface="Courier New"/>
            </a:endParaRPr>
          </a:p>
          <a:p>
            <a:pPr lvl="1"/>
            <a:r>
              <a:rPr lang="en-US" dirty="0" err="1" smtClean="0">
                <a:latin typeface="Courier New"/>
                <a:cs typeface="Courier New"/>
              </a:rPr>
              <a:t>def</a:t>
            </a:r>
            <a:r>
              <a:rPr lang="en-US" dirty="0" smtClean="0">
                <a:latin typeface="Courier New"/>
                <a:cs typeface="Courier New"/>
              </a:rPr>
              <a:t> strip(</a:t>
            </a:r>
            <a:r>
              <a:rPr lang="en-US" dirty="0" err="1" smtClean="0">
                <a:latin typeface="Courier New"/>
                <a:cs typeface="Courier New"/>
              </a:rPr>
              <a:t>str</a:t>
            </a:r>
            <a:r>
              <a:rPr lang="en-US" dirty="0" smtClean="0">
                <a:latin typeface="Courier New"/>
                <a:cs typeface="Courier New"/>
              </a:rPr>
              <a:t>, </a:t>
            </a:r>
            <a:r>
              <a:rPr lang="en-US" dirty="0" err="1" smtClean="0">
                <a:latin typeface="Courier New"/>
                <a:cs typeface="Courier New"/>
              </a:rPr>
              <a:t>stripstr</a:t>
            </a:r>
            <a:r>
              <a:rPr lang="en-US" dirty="0" smtClean="0">
                <a:latin typeface="Courier New"/>
                <a:cs typeface="Courier New"/>
              </a:rPr>
              <a:t>): </a:t>
            </a:r>
            <a:r>
              <a:rPr lang="en-US" dirty="0" smtClean="0"/>
              <a:t> Accept a string and another </a:t>
            </a:r>
            <a:r>
              <a:rPr lang="en-US" dirty="0" err="1" smtClean="0"/>
              <a:t>stripstring</a:t>
            </a:r>
            <a:r>
              <a:rPr lang="en-US" dirty="0" smtClean="0"/>
              <a:t> as arguments. Return a copy of the string </a:t>
            </a:r>
            <a:r>
              <a:rPr lang="en-US" dirty="0" err="1" smtClean="0">
                <a:latin typeface="Courier New"/>
                <a:cs typeface="Courier New"/>
              </a:rPr>
              <a:t>str</a:t>
            </a:r>
            <a:r>
              <a:rPr lang="en-US" dirty="0" smtClean="0"/>
              <a:t> with leading and trailing characters from </a:t>
            </a:r>
            <a:r>
              <a:rPr lang="en-US" dirty="0" err="1" smtClean="0">
                <a:latin typeface="Courier New"/>
                <a:cs typeface="Courier New"/>
              </a:rPr>
              <a:t>stripstr</a:t>
            </a:r>
            <a:r>
              <a:rPr lang="en-US" dirty="0" smtClean="0"/>
              <a:t> removed.</a:t>
            </a:r>
          </a:p>
          <a:p>
            <a:pPr lvl="2"/>
            <a:r>
              <a:rPr lang="en-US" dirty="0" err="1"/>
              <a:t>Eg</a:t>
            </a:r>
            <a:r>
              <a:rPr lang="en-US" dirty="0">
                <a:latin typeface="Courier New"/>
                <a:cs typeface="Courier New"/>
              </a:rPr>
              <a:t>: </a:t>
            </a:r>
            <a:r>
              <a:rPr lang="en-US" dirty="0" smtClean="0">
                <a:latin typeface="Courier New"/>
                <a:cs typeface="Courier New"/>
              </a:rPr>
              <a:t>strip(“www.python.org”,”.</a:t>
            </a:r>
            <a:r>
              <a:rPr lang="en-US" dirty="0" err="1" smtClean="0">
                <a:latin typeface="Courier New"/>
                <a:cs typeface="Courier New"/>
              </a:rPr>
              <a:t>gorw</a:t>
            </a:r>
            <a:r>
              <a:rPr lang="en-US" dirty="0" smtClean="0">
                <a:latin typeface="Courier New"/>
                <a:cs typeface="Courier New"/>
              </a:rPr>
              <a:t>”) </a:t>
            </a:r>
            <a:r>
              <a:rPr lang="en-US" dirty="0" smtClean="0">
                <a:cs typeface="Courier New"/>
              </a:rPr>
              <a:t>returns</a:t>
            </a:r>
            <a:r>
              <a:rPr lang="en-US" dirty="0" smtClean="0">
                <a:latin typeface="Courier New"/>
                <a:cs typeface="Courier New"/>
              </a:rPr>
              <a:t> “python”</a:t>
            </a:r>
            <a:endParaRPr lang="en-US" dirty="0"/>
          </a:p>
          <a:p>
            <a:pPr lvl="1"/>
            <a:r>
              <a:rPr lang="en-US" dirty="0" err="1">
                <a:latin typeface="Courier New"/>
                <a:cs typeface="Courier New"/>
              </a:rPr>
              <a:t>d</a:t>
            </a:r>
            <a:r>
              <a:rPr lang="en-US" dirty="0" err="1" smtClean="0">
                <a:latin typeface="Courier New"/>
                <a:cs typeface="Courier New"/>
              </a:rPr>
              <a:t>ef</a:t>
            </a:r>
            <a:r>
              <a:rPr lang="en-US" dirty="0" smtClean="0">
                <a:latin typeface="Courier New"/>
                <a:cs typeface="Courier New"/>
              </a:rPr>
              <a:t> find(</a:t>
            </a:r>
            <a:r>
              <a:rPr lang="en-US" dirty="0" err="1" smtClean="0">
                <a:latin typeface="Courier New"/>
                <a:cs typeface="Courier New"/>
              </a:rPr>
              <a:t>str</a:t>
            </a:r>
            <a:r>
              <a:rPr lang="en-US" dirty="0" smtClean="0">
                <a:latin typeface="Courier New"/>
                <a:cs typeface="Courier New"/>
              </a:rPr>
              <a:t>, </a:t>
            </a:r>
            <a:r>
              <a:rPr lang="en-US" dirty="0" err="1" smtClean="0">
                <a:latin typeface="Courier New"/>
                <a:cs typeface="Courier New"/>
              </a:rPr>
              <a:t>substr</a:t>
            </a:r>
            <a:r>
              <a:rPr lang="en-US" dirty="0" smtClean="0">
                <a:latin typeface="Courier New"/>
                <a:cs typeface="Courier New"/>
              </a:rPr>
              <a:t>)</a:t>
            </a:r>
            <a:r>
              <a:rPr lang="en-US" dirty="0" smtClean="0"/>
              <a:t>: Accept a string and a substring as argument. Return </a:t>
            </a:r>
            <a:r>
              <a:rPr lang="en-US" dirty="0"/>
              <a:t>the position of the first character of the first instance of substring in the string object, or –</a:t>
            </a:r>
            <a:r>
              <a:rPr lang="en-US" dirty="0">
                <a:latin typeface="Arial"/>
                <a:cs typeface="Arial"/>
              </a:rPr>
              <a:t>1</a:t>
            </a:r>
            <a:r>
              <a:rPr lang="en-US" dirty="0"/>
              <a:t> if substring doesn’t occur in the </a:t>
            </a:r>
            <a:r>
              <a:rPr lang="en-US" dirty="0" smtClean="0"/>
              <a:t>string.</a:t>
            </a:r>
          </a:p>
          <a:p>
            <a:pPr lvl="2"/>
            <a:r>
              <a:rPr lang="en-US" dirty="0" err="1" smtClean="0"/>
              <a:t>Eg</a:t>
            </a:r>
            <a:r>
              <a:rPr lang="en-US" dirty="0" smtClean="0"/>
              <a:t>: </a:t>
            </a:r>
            <a:r>
              <a:rPr lang="en-US" dirty="0" smtClean="0">
                <a:latin typeface="Courier New"/>
                <a:cs typeface="Courier New"/>
              </a:rPr>
              <a:t>find(“</a:t>
            </a:r>
            <a:r>
              <a:rPr lang="en-US" dirty="0" err="1" smtClean="0">
                <a:latin typeface="Courier New"/>
                <a:cs typeface="Courier New"/>
              </a:rPr>
              <a:t>mississippi</a:t>
            </a:r>
            <a:r>
              <a:rPr lang="en-US" dirty="0" smtClean="0">
                <a:latin typeface="Courier New"/>
                <a:cs typeface="Courier New"/>
              </a:rPr>
              <a:t>”, “</a:t>
            </a:r>
            <a:r>
              <a:rPr lang="en-US" dirty="0" err="1" smtClean="0">
                <a:latin typeface="Courier New"/>
                <a:cs typeface="Courier New"/>
              </a:rPr>
              <a:t>ss</a:t>
            </a:r>
            <a:r>
              <a:rPr lang="en-US" dirty="0" smtClean="0">
                <a:latin typeface="Courier New"/>
                <a:cs typeface="Courier New"/>
              </a:rPr>
              <a:t>”)</a:t>
            </a:r>
            <a:r>
              <a:rPr lang="en-US" dirty="0" smtClean="0"/>
              <a:t> returns </a:t>
            </a:r>
            <a:r>
              <a:rPr lang="en-US" dirty="0" smtClean="0">
                <a:latin typeface="Courier New"/>
                <a:cs typeface="Courier New"/>
              </a:rPr>
              <a:t>2</a:t>
            </a:r>
          </a:p>
          <a:p>
            <a:pPr lvl="2"/>
            <a:r>
              <a:rPr lang="en-US" dirty="0" err="1"/>
              <a:t>Eg</a:t>
            </a:r>
            <a:r>
              <a:rPr lang="en-US" dirty="0"/>
              <a:t>: </a:t>
            </a:r>
            <a:r>
              <a:rPr lang="en-US" dirty="0">
                <a:latin typeface="Courier New"/>
                <a:cs typeface="Courier New"/>
              </a:rPr>
              <a:t>find(“</a:t>
            </a:r>
            <a:r>
              <a:rPr lang="en-US" dirty="0" err="1">
                <a:latin typeface="Courier New"/>
                <a:cs typeface="Courier New"/>
              </a:rPr>
              <a:t>mississippi</a:t>
            </a:r>
            <a:r>
              <a:rPr lang="en-US" dirty="0">
                <a:latin typeface="Courier New"/>
                <a:cs typeface="Courier New"/>
              </a:rPr>
              <a:t>”, </a:t>
            </a:r>
            <a:r>
              <a:rPr lang="en-US" dirty="0" smtClean="0">
                <a:latin typeface="Courier New"/>
                <a:cs typeface="Courier New"/>
              </a:rPr>
              <a:t>“</a:t>
            </a:r>
            <a:r>
              <a:rPr lang="en-US" dirty="0" err="1" smtClean="0">
                <a:latin typeface="Courier New"/>
                <a:cs typeface="Courier New"/>
              </a:rPr>
              <a:t>zz</a:t>
            </a:r>
            <a:r>
              <a:rPr lang="en-US" dirty="0" smtClean="0">
                <a:latin typeface="Courier New"/>
                <a:cs typeface="Courier New"/>
              </a:rPr>
              <a:t>”</a:t>
            </a:r>
            <a:r>
              <a:rPr lang="en-US" dirty="0">
                <a:latin typeface="Courier New"/>
                <a:cs typeface="Courier New"/>
              </a:rPr>
              <a:t>)</a:t>
            </a:r>
            <a:r>
              <a:rPr lang="en-US" dirty="0"/>
              <a:t> returns </a:t>
            </a:r>
            <a:r>
              <a:rPr lang="en-US" dirty="0" smtClean="0">
                <a:latin typeface="Courier New"/>
                <a:cs typeface="Courier New"/>
              </a:rPr>
              <a:t>-1</a:t>
            </a:r>
            <a:endParaRPr lang="en-US" dirty="0"/>
          </a:p>
          <a:p>
            <a:pPr lvl="1"/>
            <a:r>
              <a:rPr lang="en-US" dirty="0" err="1" smtClean="0">
                <a:latin typeface="Courier New"/>
                <a:cs typeface="Courier New"/>
              </a:rPr>
              <a:t>def</a:t>
            </a:r>
            <a:r>
              <a:rPr lang="en-US" dirty="0" smtClean="0">
                <a:latin typeface="Courier New"/>
                <a:cs typeface="Courier New"/>
              </a:rPr>
              <a:t> count(</a:t>
            </a:r>
            <a:r>
              <a:rPr lang="en-US" dirty="0" err="1" smtClean="0">
                <a:latin typeface="Courier New"/>
                <a:cs typeface="Courier New"/>
              </a:rPr>
              <a:t>str</a:t>
            </a:r>
            <a:r>
              <a:rPr lang="en-US" dirty="0" smtClean="0">
                <a:latin typeface="Courier New"/>
                <a:cs typeface="Courier New"/>
              </a:rPr>
              <a:t>, </a:t>
            </a:r>
            <a:r>
              <a:rPr lang="en-US" dirty="0" err="1" smtClean="0">
                <a:latin typeface="Courier New"/>
                <a:cs typeface="Courier New"/>
              </a:rPr>
              <a:t>substr</a:t>
            </a:r>
            <a:r>
              <a:rPr lang="en-US" dirty="0" smtClean="0">
                <a:latin typeface="Courier New"/>
                <a:cs typeface="Courier New"/>
              </a:rPr>
              <a:t>)</a:t>
            </a:r>
            <a:r>
              <a:rPr lang="en-US" dirty="0" smtClean="0"/>
              <a:t>:  </a:t>
            </a:r>
            <a:r>
              <a:rPr lang="en-US" dirty="0"/>
              <a:t>Accept a </a:t>
            </a:r>
            <a:r>
              <a:rPr lang="en-US" dirty="0" smtClean="0"/>
              <a:t>string and a substring as </a:t>
            </a:r>
            <a:r>
              <a:rPr lang="en-US" dirty="0"/>
              <a:t>inputs, and return </a:t>
            </a:r>
            <a:r>
              <a:rPr lang="en-US" dirty="0" smtClean="0"/>
              <a:t>the number of non-overlapping times the substring appears in the string.</a:t>
            </a:r>
          </a:p>
          <a:p>
            <a:pPr lvl="2"/>
            <a:r>
              <a:rPr lang="en-US" dirty="0" err="1"/>
              <a:t>Eg</a:t>
            </a:r>
            <a:r>
              <a:rPr lang="en-US" dirty="0"/>
              <a:t>: </a:t>
            </a:r>
            <a:r>
              <a:rPr lang="en-US" dirty="0" smtClean="0">
                <a:latin typeface="Courier New"/>
                <a:cs typeface="Courier New"/>
              </a:rPr>
              <a:t>count(</a:t>
            </a:r>
            <a:r>
              <a:rPr lang="en-US" dirty="0">
                <a:latin typeface="Courier New"/>
                <a:cs typeface="Courier New"/>
              </a:rPr>
              <a:t>“</a:t>
            </a:r>
            <a:r>
              <a:rPr lang="en-US" dirty="0" err="1">
                <a:latin typeface="Courier New"/>
                <a:cs typeface="Courier New"/>
              </a:rPr>
              <a:t>mississippi</a:t>
            </a:r>
            <a:r>
              <a:rPr lang="en-US" dirty="0">
                <a:latin typeface="Courier New"/>
                <a:cs typeface="Courier New"/>
              </a:rPr>
              <a:t>”, “</a:t>
            </a:r>
            <a:r>
              <a:rPr lang="en-US" dirty="0" err="1">
                <a:latin typeface="Courier New"/>
                <a:cs typeface="Courier New"/>
              </a:rPr>
              <a:t>ss</a:t>
            </a:r>
            <a:r>
              <a:rPr lang="en-US" dirty="0">
                <a:latin typeface="Courier New"/>
                <a:cs typeface="Courier New"/>
              </a:rPr>
              <a:t>”)</a:t>
            </a:r>
            <a:r>
              <a:rPr lang="en-US" dirty="0"/>
              <a:t> returns </a:t>
            </a:r>
            <a:r>
              <a:rPr lang="en-US" dirty="0">
                <a:latin typeface="Courier New"/>
                <a:cs typeface="Courier New"/>
              </a:rPr>
              <a:t>2</a:t>
            </a:r>
          </a:p>
          <a:p>
            <a:pPr lvl="2"/>
            <a:r>
              <a:rPr lang="en-US" dirty="0" err="1"/>
              <a:t>Eg</a:t>
            </a:r>
            <a:r>
              <a:rPr lang="en-US" dirty="0"/>
              <a:t>: </a:t>
            </a:r>
            <a:r>
              <a:rPr lang="en-US" dirty="0" smtClean="0">
                <a:latin typeface="Courier New"/>
                <a:cs typeface="Courier New"/>
              </a:rPr>
              <a:t>count(</a:t>
            </a:r>
            <a:r>
              <a:rPr lang="en-US" dirty="0">
                <a:latin typeface="Courier New"/>
                <a:cs typeface="Courier New"/>
              </a:rPr>
              <a:t>“</a:t>
            </a:r>
            <a:r>
              <a:rPr lang="en-US" dirty="0" err="1">
                <a:latin typeface="Courier New"/>
                <a:cs typeface="Courier New"/>
              </a:rPr>
              <a:t>mississippi</a:t>
            </a:r>
            <a:r>
              <a:rPr lang="en-US" dirty="0">
                <a:latin typeface="Courier New"/>
                <a:cs typeface="Courier New"/>
              </a:rPr>
              <a:t>”, </a:t>
            </a:r>
            <a:r>
              <a:rPr lang="en-US" dirty="0" smtClean="0">
                <a:latin typeface="Courier New"/>
                <a:cs typeface="Courier New"/>
              </a:rPr>
              <a:t>“</a:t>
            </a:r>
            <a:r>
              <a:rPr lang="en-US" dirty="0" err="1" smtClean="0">
                <a:latin typeface="Courier New"/>
                <a:cs typeface="Courier New"/>
              </a:rPr>
              <a:t>issi</a:t>
            </a:r>
            <a:r>
              <a:rPr lang="en-US" dirty="0" smtClean="0">
                <a:latin typeface="Courier New"/>
                <a:cs typeface="Courier New"/>
              </a:rPr>
              <a:t>”</a:t>
            </a:r>
            <a:r>
              <a:rPr lang="en-US" dirty="0">
                <a:latin typeface="Courier New"/>
                <a:cs typeface="Courier New"/>
              </a:rPr>
              <a:t>)</a:t>
            </a:r>
            <a:r>
              <a:rPr lang="en-US" dirty="0"/>
              <a:t> returns </a:t>
            </a:r>
            <a:r>
              <a:rPr lang="en-US" dirty="0" smtClean="0">
                <a:latin typeface="Courier New"/>
                <a:cs typeface="Courier New"/>
              </a:rPr>
              <a:t>1</a:t>
            </a:r>
            <a:endParaRPr lang="en-US" dirty="0"/>
          </a:p>
          <a:p>
            <a:pPr lvl="1"/>
            <a:r>
              <a:rPr lang="en-US" dirty="0" err="1" smtClean="0">
                <a:latin typeface="Courier New"/>
                <a:cs typeface="Courier New"/>
              </a:rPr>
              <a:t>def</a:t>
            </a:r>
            <a:r>
              <a:rPr lang="en-US" dirty="0" smtClean="0">
                <a:latin typeface="Courier New"/>
                <a:cs typeface="Courier New"/>
              </a:rPr>
              <a:t> </a:t>
            </a:r>
            <a:r>
              <a:rPr lang="en-US" dirty="0" err="1" smtClean="0">
                <a:latin typeface="Courier New"/>
                <a:cs typeface="Courier New"/>
              </a:rPr>
              <a:t>startswith</a:t>
            </a:r>
            <a:r>
              <a:rPr lang="en-US" dirty="0" smtClean="0">
                <a:latin typeface="Courier New"/>
                <a:cs typeface="Courier New"/>
              </a:rPr>
              <a:t>(</a:t>
            </a:r>
            <a:r>
              <a:rPr lang="en-US" dirty="0" err="1" smtClean="0">
                <a:latin typeface="Courier New"/>
                <a:cs typeface="Courier New"/>
              </a:rPr>
              <a:t>str</a:t>
            </a:r>
            <a:r>
              <a:rPr lang="en-US" dirty="0" smtClean="0">
                <a:latin typeface="Courier New"/>
                <a:cs typeface="Courier New"/>
              </a:rPr>
              <a:t>, </a:t>
            </a:r>
            <a:r>
              <a:rPr lang="en-US" dirty="0" err="1" smtClean="0">
                <a:latin typeface="Courier New"/>
                <a:cs typeface="Courier New"/>
              </a:rPr>
              <a:t>substr</a:t>
            </a:r>
            <a:r>
              <a:rPr lang="en-US" dirty="0" smtClean="0">
                <a:latin typeface="Courier New"/>
                <a:cs typeface="Courier New"/>
              </a:rPr>
              <a:t>)</a:t>
            </a:r>
            <a:r>
              <a:rPr lang="en-US" dirty="0"/>
              <a:t>: </a:t>
            </a:r>
            <a:r>
              <a:rPr lang="en-US" dirty="0" smtClean="0"/>
              <a:t>Accept </a:t>
            </a:r>
            <a:r>
              <a:rPr lang="en-US" dirty="0"/>
              <a:t>a string and a substring as inputs, and </a:t>
            </a:r>
            <a:r>
              <a:rPr lang="en-US" dirty="0" smtClean="0"/>
              <a:t>return true if the string </a:t>
            </a:r>
            <a:r>
              <a:rPr lang="en-US" dirty="0" err="1" smtClean="0">
                <a:latin typeface="Courier New"/>
                <a:cs typeface="Courier New"/>
              </a:rPr>
              <a:t>str</a:t>
            </a:r>
            <a:r>
              <a:rPr lang="en-US" dirty="0" smtClean="0"/>
              <a:t> begins with the </a:t>
            </a:r>
            <a:r>
              <a:rPr lang="en-US" dirty="0" smtClean="0">
                <a:latin typeface="Courier New"/>
                <a:cs typeface="Courier New"/>
              </a:rPr>
              <a:t>substring</a:t>
            </a:r>
            <a:r>
              <a:rPr lang="en-US" dirty="0" smtClean="0"/>
              <a:t>, false otherwise:</a:t>
            </a:r>
            <a:endParaRPr lang="en-US" dirty="0"/>
          </a:p>
          <a:p>
            <a:pPr lvl="2"/>
            <a:r>
              <a:rPr lang="en-US" dirty="0" err="1"/>
              <a:t>Eg</a:t>
            </a:r>
            <a:r>
              <a:rPr lang="en-US" dirty="0"/>
              <a:t>: </a:t>
            </a:r>
            <a:r>
              <a:rPr lang="en-US" dirty="0" err="1" smtClean="0">
                <a:latin typeface="Courier New"/>
                <a:cs typeface="Courier New"/>
              </a:rPr>
              <a:t>startswith</a:t>
            </a:r>
            <a:r>
              <a:rPr lang="en-US" dirty="0" smtClean="0">
                <a:latin typeface="Courier New"/>
                <a:cs typeface="Courier New"/>
              </a:rPr>
              <a:t>(</a:t>
            </a:r>
            <a:r>
              <a:rPr lang="en-US" dirty="0">
                <a:latin typeface="Courier New"/>
                <a:cs typeface="Courier New"/>
              </a:rPr>
              <a:t>“</a:t>
            </a:r>
            <a:r>
              <a:rPr lang="en-US" dirty="0" err="1">
                <a:latin typeface="Courier New"/>
                <a:cs typeface="Courier New"/>
              </a:rPr>
              <a:t>mississippi</a:t>
            </a:r>
            <a:r>
              <a:rPr lang="en-US" dirty="0">
                <a:latin typeface="Courier New"/>
                <a:cs typeface="Courier New"/>
              </a:rPr>
              <a:t>”, </a:t>
            </a:r>
            <a:r>
              <a:rPr lang="en-US" dirty="0" smtClean="0">
                <a:latin typeface="Courier New"/>
                <a:cs typeface="Courier New"/>
              </a:rPr>
              <a:t>“miss”</a:t>
            </a:r>
            <a:r>
              <a:rPr lang="en-US" dirty="0">
                <a:latin typeface="Courier New"/>
                <a:cs typeface="Courier New"/>
              </a:rPr>
              <a:t>)</a:t>
            </a:r>
            <a:r>
              <a:rPr lang="en-US" dirty="0"/>
              <a:t> returns </a:t>
            </a:r>
            <a:r>
              <a:rPr lang="en-US" dirty="0" smtClean="0">
                <a:latin typeface="Courier New"/>
                <a:cs typeface="Courier New"/>
              </a:rPr>
              <a:t>true</a:t>
            </a:r>
          </a:p>
          <a:p>
            <a:pPr lvl="2"/>
            <a:r>
              <a:rPr lang="en-US" dirty="0" err="1"/>
              <a:t>Eg</a:t>
            </a:r>
            <a:r>
              <a:rPr lang="en-US" dirty="0"/>
              <a:t>: </a:t>
            </a:r>
            <a:r>
              <a:rPr lang="en-US" dirty="0" err="1">
                <a:latin typeface="Courier New"/>
                <a:cs typeface="Courier New"/>
              </a:rPr>
              <a:t>startswith</a:t>
            </a:r>
            <a:r>
              <a:rPr lang="en-US" dirty="0">
                <a:latin typeface="Courier New"/>
                <a:cs typeface="Courier New"/>
              </a:rPr>
              <a:t>(“</a:t>
            </a:r>
            <a:r>
              <a:rPr lang="en-US" dirty="0" err="1">
                <a:latin typeface="Courier New"/>
                <a:cs typeface="Courier New"/>
              </a:rPr>
              <a:t>mississippi</a:t>
            </a:r>
            <a:r>
              <a:rPr lang="en-US" dirty="0">
                <a:latin typeface="Courier New"/>
                <a:cs typeface="Courier New"/>
              </a:rPr>
              <a:t>”, </a:t>
            </a:r>
            <a:r>
              <a:rPr lang="en-US" dirty="0" smtClean="0">
                <a:latin typeface="Courier New"/>
                <a:cs typeface="Courier New"/>
              </a:rPr>
              <a:t>“Miss</a:t>
            </a:r>
            <a:r>
              <a:rPr lang="en-US" dirty="0">
                <a:latin typeface="Courier New"/>
                <a:cs typeface="Courier New"/>
              </a:rPr>
              <a:t>”)</a:t>
            </a:r>
            <a:r>
              <a:rPr lang="en-US" dirty="0"/>
              <a:t> returns </a:t>
            </a:r>
            <a:r>
              <a:rPr lang="en-US" dirty="0" smtClean="0">
                <a:latin typeface="Courier New"/>
                <a:cs typeface="Courier New"/>
              </a:rPr>
              <a:t>false</a:t>
            </a:r>
            <a:endParaRPr lang="en-US" dirty="0">
              <a:latin typeface="Courier New"/>
              <a:cs typeface="Courier New"/>
            </a:endParaRPr>
          </a:p>
          <a:p>
            <a:pPr lvl="1"/>
            <a:r>
              <a:rPr lang="en-US" dirty="0" err="1">
                <a:latin typeface="Courier New"/>
                <a:cs typeface="Courier New"/>
              </a:rPr>
              <a:t>d</a:t>
            </a:r>
            <a:r>
              <a:rPr lang="en-US" dirty="0" err="1" smtClean="0">
                <a:latin typeface="Courier New"/>
                <a:cs typeface="Courier New"/>
              </a:rPr>
              <a:t>ef</a:t>
            </a:r>
            <a:r>
              <a:rPr lang="en-US" dirty="0" smtClean="0">
                <a:latin typeface="Courier New"/>
                <a:cs typeface="Courier New"/>
              </a:rPr>
              <a:t> </a:t>
            </a:r>
            <a:r>
              <a:rPr lang="en-US" dirty="0" err="1" smtClean="0">
                <a:latin typeface="Courier New"/>
                <a:cs typeface="Courier New"/>
              </a:rPr>
              <a:t>endswith</a:t>
            </a:r>
            <a:r>
              <a:rPr lang="en-US" dirty="0">
                <a:latin typeface="Courier New"/>
                <a:cs typeface="Courier New"/>
              </a:rPr>
              <a:t>(</a:t>
            </a:r>
            <a:r>
              <a:rPr lang="en-US" dirty="0" err="1">
                <a:latin typeface="Courier New"/>
                <a:cs typeface="Courier New"/>
              </a:rPr>
              <a:t>str</a:t>
            </a:r>
            <a:r>
              <a:rPr lang="en-US" dirty="0">
                <a:latin typeface="Courier New"/>
                <a:cs typeface="Courier New"/>
              </a:rPr>
              <a:t>, </a:t>
            </a:r>
            <a:r>
              <a:rPr lang="en-US" dirty="0" err="1">
                <a:latin typeface="Courier New"/>
                <a:cs typeface="Courier New"/>
              </a:rPr>
              <a:t>substr</a:t>
            </a:r>
            <a:r>
              <a:rPr lang="en-US" dirty="0">
                <a:latin typeface="Courier New"/>
                <a:cs typeface="Courier New"/>
              </a:rPr>
              <a:t>)</a:t>
            </a:r>
            <a:r>
              <a:rPr lang="en-US" dirty="0"/>
              <a:t>: Accept a string and a substring as inputs, and return true if the string </a:t>
            </a:r>
            <a:r>
              <a:rPr lang="en-US" dirty="0" err="1">
                <a:latin typeface="Courier New"/>
                <a:cs typeface="Courier New"/>
              </a:rPr>
              <a:t>str</a:t>
            </a:r>
            <a:r>
              <a:rPr lang="en-US" dirty="0"/>
              <a:t> </a:t>
            </a:r>
            <a:r>
              <a:rPr lang="en-US" dirty="0" smtClean="0"/>
              <a:t>ends with </a:t>
            </a:r>
            <a:r>
              <a:rPr lang="en-US" dirty="0"/>
              <a:t>the </a:t>
            </a:r>
            <a:r>
              <a:rPr lang="en-US" dirty="0">
                <a:latin typeface="Courier New"/>
                <a:cs typeface="Courier New"/>
              </a:rPr>
              <a:t>substring</a:t>
            </a:r>
            <a:r>
              <a:rPr lang="en-US" dirty="0"/>
              <a:t>, false otherwise:</a:t>
            </a:r>
          </a:p>
          <a:p>
            <a:pPr lvl="2"/>
            <a:r>
              <a:rPr lang="en-US" dirty="0" err="1"/>
              <a:t>Eg</a:t>
            </a:r>
            <a:r>
              <a:rPr lang="en-US" dirty="0"/>
              <a:t>: </a:t>
            </a:r>
            <a:r>
              <a:rPr lang="en-US" dirty="0" err="1">
                <a:latin typeface="Courier New"/>
                <a:cs typeface="Courier New"/>
              </a:rPr>
              <a:t>startswith</a:t>
            </a:r>
            <a:r>
              <a:rPr lang="en-US" dirty="0">
                <a:latin typeface="Courier New"/>
                <a:cs typeface="Courier New"/>
              </a:rPr>
              <a:t>(“</a:t>
            </a:r>
            <a:r>
              <a:rPr lang="en-US" dirty="0" err="1">
                <a:latin typeface="Courier New"/>
                <a:cs typeface="Courier New"/>
              </a:rPr>
              <a:t>mississippi</a:t>
            </a:r>
            <a:r>
              <a:rPr lang="en-US" dirty="0">
                <a:latin typeface="Courier New"/>
                <a:cs typeface="Courier New"/>
              </a:rPr>
              <a:t>”, </a:t>
            </a:r>
            <a:r>
              <a:rPr lang="en-US" dirty="0" smtClean="0">
                <a:latin typeface="Courier New"/>
                <a:cs typeface="Courier New"/>
              </a:rPr>
              <a:t>“</a:t>
            </a:r>
            <a:r>
              <a:rPr lang="en-US" dirty="0" err="1" smtClean="0">
                <a:latin typeface="Courier New"/>
                <a:cs typeface="Courier New"/>
              </a:rPr>
              <a:t>ippi</a:t>
            </a:r>
            <a:r>
              <a:rPr lang="en-US" dirty="0" smtClean="0">
                <a:latin typeface="Courier New"/>
                <a:cs typeface="Courier New"/>
              </a:rPr>
              <a:t>”</a:t>
            </a:r>
            <a:r>
              <a:rPr lang="en-US" dirty="0">
                <a:latin typeface="Courier New"/>
                <a:cs typeface="Courier New"/>
              </a:rPr>
              <a:t>)</a:t>
            </a:r>
            <a:r>
              <a:rPr lang="en-US" dirty="0"/>
              <a:t> returns </a:t>
            </a:r>
            <a:r>
              <a:rPr lang="en-US" dirty="0">
                <a:latin typeface="Courier New"/>
                <a:cs typeface="Courier New"/>
              </a:rPr>
              <a:t>true</a:t>
            </a:r>
          </a:p>
          <a:p>
            <a:pPr lvl="2"/>
            <a:r>
              <a:rPr lang="en-US" dirty="0" err="1"/>
              <a:t>Eg</a:t>
            </a:r>
            <a:r>
              <a:rPr lang="en-US" dirty="0"/>
              <a:t>: </a:t>
            </a:r>
            <a:r>
              <a:rPr lang="en-US" dirty="0" err="1">
                <a:latin typeface="Courier New"/>
                <a:cs typeface="Courier New"/>
              </a:rPr>
              <a:t>startswith</a:t>
            </a:r>
            <a:r>
              <a:rPr lang="en-US" dirty="0">
                <a:latin typeface="Courier New"/>
                <a:cs typeface="Courier New"/>
              </a:rPr>
              <a:t>(“</a:t>
            </a:r>
            <a:r>
              <a:rPr lang="en-US" dirty="0" err="1">
                <a:latin typeface="Courier New"/>
                <a:cs typeface="Courier New"/>
              </a:rPr>
              <a:t>mississippi</a:t>
            </a:r>
            <a:r>
              <a:rPr lang="en-US" dirty="0">
                <a:latin typeface="Courier New"/>
                <a:cs typeface="Courier New"/>
              </a:rPr>
              <a:t>”, </a:t>
            </a:r>
            <a:r>
              <a:rPr lang="en-US" dirty="0" smtClean="0">
                <a:latin typeface="Courier New"/>
                <a:cs typeface="Courier New"/>
              </a:rPr>
              <a:t>“</a:t>
            </a:r>
            <a:r>
              <a:rPr lang="en-US" dirty="0" err="1" smtClean="0">
                <a:latin typeface="Courier New"/>
                <a:cs typeface="Courier New"/>
              </a:rPr>
              <a:t>zz</a:t>
            </a:r>
            <a:r>
              <a:rPr lang="en-US" dirty="0" smtClean="0">
                <a:latin typeface="Courier New"/>
                <a:cs typeface="Courier New"/>
              </a:rPr>
              <a:t>”</a:t>
            </a:r>
            <a:r>
              <a:rPr lang="en-US" dirty="0">
                <a:latin typeface="Courier New"/>
                <a:cs typeface="Courier New"/>
              </a:rPr>
              <a:t>)</a:t>
            </a:r>
            <a:r>
              <a:rPr lang="en-US" dirty="0"/>
              <a:t> returns </a:t>
            </a:r>
            <a:r>
              <a:rPr lang="en-US" dirty="0" smtClean="0">
                <a:latin typeface="Courier New"/>
                <a:cs typeface="Courier New"/>
              </a:rPr>
              <a:t>false</a:t>
            </a:r>
            <a:endParaRPr lang="en-US" dirty="0" smtClean="0"/>
          </a:p>
          <a:p>
            <a:pPr marL="402336" lvl="1" indent="0">
              <a:buNone/>
            </a:pPr>
            <a:r>
              <a:rPr lang="en-US" dirty="0" smtClean="0"/>
              <a:t>* Please do not use the corresponding inbuilt methods. Instead iterate thru the list using ‘for’ loop and determine the necessary outputs.</a:t>
            </a:r>
          </a:p>
        </p:txBody>
      </p:sp>
    </p:spTree>
    <p:extLst>
      <p:ext uri="{BB962C8B-B14F-4D97-AF65-F5344CB8AC3E}">
        <p14:creationId xmlns:p14="http://schemas.microsoft.com/office/powerpoint/2010/main" val="23516126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Operations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Just like lists, you can use the ‘</a:t>
            </a:r>
            <a:r>
              <a:rPr lang="en-US" dirty="0" err="1" smtClean="0"/>
              <a:t>len</a:t>
            </a:r>
            <a:r>
              <a:rPr lang="en-US" dirty="0" smtClean="0"/>
              <a:t>’ method to determine the length of the string:</a:t>
            </a:r>
          </a:p>
          <a:p>
            <a:pPr marL="82296" indent="0">
              <a:buNone/>
            </a:pPr>
            <a:r>
              <a:rPr lang="da-DK" dirty="0">
                <a:latin typeface="Courier New"/>
                <a:cs typeface="Courier New"/>
              </a:rPr>
              <a:t>&gt;&gt;&gt; len("</a:t>
            </a:r>
            <a:r>
              <a:rPr lang="da-DK" dirty="0" err="1">
                <a:latin typeface="Courier New"/>
                <a:cs typeface="Courier New"/>
              </a:rPr>
              <a:t>Goodbye</a:t>
            </a:r>
            <a:r>
              <a:rPr lang="da-DK" dirty="0">
                <a:latin typeface="Courier New"/>
                <a:cs typeface="Courier New"/>
              </a:rPr>
              <a:t>") </a:t>
            </a:r>
            <a:endParaRPr lang="da-DK" dirty="0" smtClean="0">
              <a:latin typeface="Courier New"/>
              <a:cs typeface="Courier New"/>
            </a:endParaRPr>
          </a:p>
          <a:p>
            <a:pPr marL="82296" indent="0">
              <a:buNone/>
            </a:pPr>
            <a:r>
              <a:rPr lang="da-DK" dirty="0" smtClean="0">
                <a:latin typeface="Courier New"/>
                <a:cs typeface="Courier New"/>
              </a:rPr>
              <a:t>7 </a:t>
            </a:r>
            <a:endParaRPr lang="da-DK" dirty="0">
              <a:latin typeface="Courier New"/>
              <a:cs typeface="Courier New"/>
            </a:endParaRPr>
          </a:p>
          <a:p>
            <a:r>
              <a:rPr lang="en-US" dirty="0" smtClean="0"/>
              <a:t>Strings can be concatenated:</a:t>
            </a:r>
          </a:p>
          <a:p>
            <a:pPr marL="82296" indent="0">
              <a:buNone/>
            </a:pPr>
            <a:r>
              <a:rPr lang="it-IT" dirty="0">
                <a:latin typeface="Courier New"/>
                <a:cs typeface="Courier New"/>
              </a:rPr>
              <a:t>&gt;&gt;&gt; x = "Hello " + "World" </a:t>
            </a:r>
            <a:endParaRPr lang="it-IT" dirty="0" smtClean="0">
              <a:latin typeface="Courier New"/>
              <a:cs typeface="Courier New"/>
            </a:endParaRPr>
          </a:p>
          <a:p>
            <a:pPr marL="82296" indent="0">
              <a:buNone/>
            </a:pPr>
            <a:r>
              <a:rPr lang="it-IT" dirty="0" smtClean="0">
                <a:latin typeface="Courier New"/>
                <a:cs typeface="Courier New"/>
              </a:rPr>
              <a:t>&gt;</a:t>
            </a:r>
            <a:r>
              <a:rPr lang="it-IT" dirty="0">
                <a:latin typeface="Courier New"/>
                <a:cs typeface="Courier New"/>
              </a:rPr>
              <a:t>&gt;&gt; </a:t>
            </a:r>
            <a:endParaRPr lang="it-IT" dirty="0" smtClean="0">
              <a:latin typeface="Courier New"/>
              <a:cs typeface="Courier New"/>
            </a:endParaRPr>
          </a:p>
          <a:p>
            <a:pPr marL="82296" indent="0">
              <a:buNone/>
            </a:pPr>
            <a:r>
              <a:rPr lang="it-IT" dirty="0" smtClean="0">
                <a:latin typeface="Courier New"/>
                <a:cs typeface="Courier New"/>
              </a:rPr>
              <a:t>&gt;&gt;&gt; </a:t>
            </a:r>
            <a:r>
              <a:rPr lang="it-IT" dirty="0" smtClean="0">
                <a:latin typeface="Courier New"/>
                <a:cs typeface="Courier New"/>
              </a:rPr>
              <a:t>x</a:t>
            </a:r>
          </a:p>
          <a:p>
            <a:pPr marL="82296" indent="0">
              <a:buNone/>
            </a:pPr>
            <a:r>
              <a:rPr lang="it-IT" dirty="0" smtClean="0">
                <a:latin typeface="Courier New"/>
                <a:cs typeface="Courier New"/>
              </a:rPr>
              <a:t>'Hello </a:t>
            </a:r>
            <a:r>
              <a:rPr lang="it-IT" dirty="0">
                <a:latin typeface="Courier New"/>
                <a:cs typeface="Courier New"/>
              </a:rPr>
              <a:t>World' </a:t>
            </a:r>
          </a:p>
          <a:p>
            <a:endParaRPr lang="en-US" dirty="0"/>
          </a:p>
        </p:txBody>
      </p:sp>
    </p:spTree>
    <p:extLst>
      <p:ext uri="{BB962C8B-B14F-4D97-AF65-F5344CB8AC3E}">
        <p14:creationId xmlns:p14="http://schemas.microsoft.com/office/powerpoint/2010/main" val="3144862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Operations</a:t>
            </a:r>
            <a:endParaRPr lang="en-US" dirty="0"/>
          </a:p>
        </p:txBody>
      </p:sp>
      <p:sp>
        <p:nvSpPr>
          <p:cNvPr id="3" name="Content Placeholder 2"/>
          <p:cNvSpPr>
            <a:spLocks noGrp="1"/>
          </p:cNvSpPr>
          <p:nvPr>
            <p:ph idx="1"/>
          </p:nvPr>
        </p:nvSpPr>
        <p:spPr/>
        <p:txBody>
          <a:bodyPr>
            <a:normAutofit/>
          </a:bodyPr>
          <a:lstStyle/>
          <a:p>
            <a:r>
              <a:rPr lang="en-US" dirty="0" smtClean="0"/>
              <a:t>Multiplication Operator:</a:t>
            </a:r>
          </a:p>
          <a:p>
            <a:pPr marL="82296" indent="0">
              <a:buNone/>
            </a:pPr>
            <a:r>
              <a:rPr lang="fr-FR" dirty="0">
                <a:latin typeface="Courier New"/>
                <a:cs typeface="Courier New"/>
              </a:rPr>
              <a:t>&gt;&gt;&gt; 8 * "x" </a:t>
            </a:r>
            <a:endParaRPr lang="fr-FR" dirty="0" smtClean="0">
              <a:latin typeface="Courier New"/>
              <a:cs typeface="Courier New"/>
            </a:endParaRPr>
          </a:p>
          <a:p>
            <a:pPr marL="82296" indent="0">
              <a:buNone/>
            </a:pPr>
            <a:r>
              <a:rPr lang="fr-FR" dirty="0" smtClean="0">
                <a:latin typeface="Courier New"/>
                <a:cs typeface="Courier New"/>
              </a:rPr>
              <a:t>'</a:t>
            </a:r>
            <a:r>
              <a:rPr lang="fr-FR" dirty="0" err="1" smtClean="0">
                <a:latin typeface="Courier New"/>
                <a:cs typeface="Courier New"/>
              </a:rPr>
              <a:t>xxxxxxxx</a:t>
            </a:r>
            <a:r>
              <a:rPr lang="fr-FR" dirty="0" smtClean="0">
                <a:latin typeface="Courier New"/>
                <a:cs typeface="Courier New"/>
              </a:rPr>
              <a:t>’</a:t>
            </a:r>
          </a:p>
        </p:txBody>
      </p:sp>
    </p:spTree>
    <p:extLst>
      <p:ext uri="{BB962C8B-B14F-4D97-AF65-F5344CB8AC3E}">
        <p14:creationId xmlns:p14="http://schemas.microsoft.com/office/powerpoint/2010/main" val="2251754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err="1">
                <a:cs typeface="Courier New"/>
              </a:rPr>
              <a:t>Special</a:t>
            </a:r>
            <a:r>
              <a:rPr lang="fr-FR" dirty="0">
                <a:cs typeface="Courier New"/>
              </a:rPr>
              <a:t> </a:t>
            </a:r>
            <a:r>
              <a:rPr lang="fr-FR" dirty="0" err="1">
                <a:cs typeface="Courier New"/>
              </a:rPr>
              <a:t>characters</a:t>
            </a:r>
            <a:r>
              <a:rPr lang="fr-FR" dirty="0">
                <a:cs typeface="Courier New"/>
              </a:rPr>
              <a:t> and escape </a:t>
            </a:r>
            <a:r>
              <a:rPr lang="fr-FR" dirty="0" err="1">
                <a:cs typeface="Courier New"/>
              </a:rPr>
              <a:t>sequences</a:t>
            </a:r>
            <a:endParaRPr lang="en-US" dirty="0"/>
          </a:p>
        </p:txBody>
      </p:sp>
      <p:sp>
        <p:nvSpPr>
          <p:cNvPr id="3" name="Content Placeholder 2"/>
          <p:cNvSpPr>
            <a:spLocks noGrp="1"/>
          </p:cNvSpPr>
          <p:nvPr>
            <p:ph idx="1"/>
          </p:nvPr>
        </p:nvSpPr>
        <p:spPr/>
        <p:txBody>
          <a:bodyPr>
            <a:normAutofit/>
          </a:bodyPr>
          <a:lstStyle/>
          <a:p>
            <a:r>
              <a:rPr lang="fr-FR" dirty="0" err="1" smtClean="0">
                <a:cs typeface="Courier New"/>
              </a:rPr>
              <a:t>Sequences</a:t>
            </a:r>
            <a:r>
              <a:rPr lang="fr-FR" dirty="0" smtClean="0">
                <a:cs typeface="Courier New"/>
              </a:rPr>
              <a:t> of </a:t>
            </a:r>
            <a:r>
              <a:rPr lang="fr-FR" dirty="0" err="1" smtClean="0">
                <a:cs typeface="Courier New"/>
              </a:rPr>
              <a:t>characters</a:t>
            </a:r>
            <a:r>
              <a:rPr lang="fr-FR" dirty="0" smtClean="0">
                <a:cs typeface="Courier New"/>
              </a:rPr>
              <a:t> </a:t>
            </a:r>
            <a:r>
              <a:rPr lang="fr-FR" dirty="0" err="1" smtClean="0">
                <a:cs typeface="Courier New"/>
              </a:rPr>
              <a:t>that</a:t>
            </a:r>
            <a:r>
              <a:rPr lang="fr-FR" dirty="0" smtClean="0">
                <a:cs typeface="Courier New"/>
              </a:rPr>
              <a:t> </a:t>
            </a:r>
            <a:r>
              <a:rPr lang="fr-FR" dirty="0" err="1" smtClean="0">
                <a:cs typeface="Courier New"/>
              </a:rPr>
              <a:t>start</a:t>
            </a:r>
            <a:r>
              <a:rPr lang="fr-FR" dirty="0" smtClean="0">
                <a:cs typeface="Courier New"/>
              </a:rPr>
              <a:t> </a:t>
            </a:r>
            <a:r>
              <a:rPr lang="fr-FR" dirty="0" err="1" smtClean="0">
                <a:cs typeface="Courier New"/>
              </a:rPr>
              <a:t>with</a:t>
            </a:r>
            <a:r>
              <a:rPr lang="fr-FR" dirty="0" smtClean="0">
                <a:cs typeface="Courier New"/>
              </a:rPr>
              <a:t> a </a:t>
            </a:r>
            <a:r>
              <a:rPr lang="fr-FR" dirty="0" err="1" smtClean="0">
                <a:cs typeface="Courier New"/>
              </a:rPr>
              <a:t>backslash</a:t>
            </a:r>
            <a:r>
              <a:rPr lang="fr-FR" dirty="0" smtClean="0">
                <a:cs typeface="Courier New"/>
              </a:rPr>
              <a:t> and </a:t>
            </a:r>
            <a:r>
              <a:rPr lang="fr-FR" dirty="0" err="1" smtClean="0">
                <a:cs typeface="Courier New"/>
              </a:rPr>
              <a:t>that</a:t>
            </a:r>
            <a:r>
              <a:rPr lang="fr-FR" dirty="0" smtClean="0">
                <a:cs typeface="Courier New"/>
              </a:rPr>
              <a:t> are </a:t>
            </a:r>
            <a:r>
              <a:rPr lang="fr-FR" dirty="0" err="1" smtClean="0">
                <a:cs typeface="Courier New"/>
              </a:rPr>
              <a:t>used</a:t>
            </a:r>
            <a:r>
              <a:rPr lang="fr-FR" dirty="0" smtClean="0">
                <a:cs typeface="Courier New"/>
              </a:rPr>
              <a:t> to </a:t>
            </a:r>
            <a:r>
              <a:rPr lang="fr-FR" dirty="0" err="1" smtClean="0">
                <a:cs typeface="Courier New"/>
              </a:rPr>
              <a:t>represent</a:t>
            </a:r>
            <a:r>
              <a:rPr lang="fr-FR" dirty="0" smtClean="0">
                <a:cs typeface="Courier New"/>
              </a:rPr>
              <a:t> </a:t>
            </a:r>
            <a:r>
              <a:rPr lang="fr-FR" dirty="0" err="1" smtClean="0">
                <a:cs typeface="Courier New"/>
              </a:rPr>
              <a:t>other</a:t>
            </a:r>
            <a:r>
              <a:rPr lang="fr-FR" dirty="0" smtClean="0">
                <a:cs typeface="Courier New"/>
              </a:rPr>
              <a:t> </a:t>
            </a:r>
            <a:r>
              <a:rPr lang="fr-FR" dirty="0" err="1" smtClean="0">
                <a:cs typeface="Courier New"/>
              </a:rPr>
              <a:t>characters</a:t>
            </a:r>
            <a:r>
              <a:rPr lang="fr-FR" dirty="0" smtClean="0">
                <a:cs typeface="Courier New"/>
              </a:rPr>
              <a:t> are </a:t>
            </a:r>
            <a:r>
              <a:rPr lang="fr-FR" dirty="0" err="1" smtClean="0">
                <a:cs typeface="Courier New"/>
              </a:rPr>
              <a:t>called</a:t>
            </a:r>
            <a:r>
              <a:rPr lang="fr-FR" dirty="0" smtClean="0">
                <a:cs typeface="Courier New"/>
              </a:rPr>
              <a:t> </a:t>
            </a:r>
            <a:r>
              <a:rPr lang="fr-FR" i="1" dirty="0" smtClean="0">
                <a:cs typeface="Courier New"/>
              </a:rPr>
              <a:t>escape </a:t>
            </a:r>
            <a:r>
              <a:rPr lang="fr-FR" i="1" dirty="0" err="1" smtClean="0">
                <a:cs typeface="Courier New"/>
              </a:rPr>
              <a:t>sequences</a:t>
            </a:r>
            <a:r>
              <a:rPr lang="fr-FR" dirty="0" smtClean="0">
                <a:cs typeface="Courier New"/>
              </a:rPr>
              <a:t>.</a:t>
            </a:r>
            <a:endParaRPr lang="fr-FR" dirty="0" smtClean="0">
              <a:cs typeface="Courier New"/>
            </a:endParaRPr>
          </a:p>
        </p:txBody>
      </p:sp>
    </p:spTree>
    <p:extLst>
      <p:ext uri="{BB962C8B-B14F-4D97-AF65-F5344CB8AC3E}">
        <p14:creationId xmlns:p14="http://schemas.microsoft.com/office/powerpoint/2010/main" val="12186346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Strings – Basic escape sequences</a:t>
            </a:r>
            <a:endParaRPr lang="en-US" dirty="0"/>
          </a:p>
        </p:txBody>
      </p:sp>
      <p:pic>
        <p:nvPicPr>
          <p:cNvPr id="4" name="Content Placeholder 3" descr="Screen Shot 2012-03-23 at 9.18.31 PM.png"/>
          <p:cNvPicPr>
            <a:picLocks noGrp="1" noChangeAspect="1"/>
          </p:cNvPicPr>
          <p:nvPr>
            <p:ph idx="1"/>
          </p:nvPr>
        </p:nvPicPr>
        <p:blipFill>
          <a:blip r:embed="rId2">
            <a:extLst>
              <a:ext uri="{28A0092B-C50C-407E-A947-70E740481C1C}">
                <a14:useLocalDpi xmlns:a14="http://schemas.microsoft.com/office/drawing/2010/main" val="0"/>
              </a:ext>
            </a:extLst>
          </a:blip>
          <a:srcRect l="1667" r="1667"/>
          <a:stretch>
            <a:fillRect/>
          </a:stretch>
        </p:blipFill>
        <p:spPr/>
      </p:pic>
    </p:spTree>
    <p:extLst>
      <p:ext uri="{BB962C8B-B14F-4D97-AF65-F5344CB8AC3E}">
        <p14:creationId xmlns:p14="http://schemas.microsoft.com/office/powerpoint/2010/main" val="25872228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Strings – Numeric (Octal and Hexadecimal) escape sequences</a:t>
            </a:r>
            <a:endParaRPr lang="en-US" dirty="0"/>
          </a:p>
        </p:txBody>
      </p:sp>
      <p:sp>
        <p:nvSpPr>
          <p:cNvPr id="3" name="Content Placeholder 2"/>
          <p:cNvSpPr>
            <a:spLocks noGrp="1"/>
          </p:cNvSpPr>
          <p:nvPr>
            <p:ph idx="1"/>
          </p:nvPr>
        </p:nvSpPr>
        <p:spPr>
          <a:xfrm>
            <a:off x="1435608" y="1778000"/>
            <a:ext cx="7498080" cy="4470400"/>
          </a:xfrm>
        </p:spPr>
        <p:txBody>
          <a:bodyPr>
            <a:normAutofit fontScale="85000" lnSpcReduction="10000"/>
          </a:bodyPr>
          <a:lstStyle/>
          <a:p>
            <a:r>
              <a:rPr lang="en-US" dirty="0" smtClean="0"/>
              <a:t>An Octal escape sequence is a backslash followed by 3 digits defining an octal number.</a:t>
            </a:r>
          </a:p>
          <a:p>
            <a:r>
              <a:rPr lang="en-US" dirty="0"/>
              <a:t>A hexadecimal escape sequence is similar but starts with \x rather than just \ and can consist of any number of hexadecimal digits. </a:t>
            </a:r>
          </a:p>
          <a:p>
            <a:pPr marL="356616" lvl="1" indent="0">
              <a:buNone/>
            </a:pPr>
            <a:r>
              <a:rPr lang="tr-TR" dirty="0">
                <a:latin typeface="Courier New"/>
                <a:cs typeface="Courier New"/>
              </a:rPr>
              <a:t>&gt;&gt;&gt; 'm' </a:t>
            </a:r>
            <a:endParaRPr lang="tr-TR" dirty="0" smtClean="0">
              <a:latin typeface="Courier New"/>
              <a:cs typeface="Courier New"/>
            </a:endParaRPr>
          </a:p>
          <a:p>
            <a:pPr marL="356616" lvl="1" indent="0">
              <a:buNone/>
            </a:pPr>
            <a:r>
              <a:rPr lang="tr-TR" dirty="0" smtClean="0">
                <a:latin typeface="Courier New"/>
                <a:cs typeface="Courier New"/>
              </a:rPr>
              <a:t>'</a:t>
            </a:r>
            <a:r>
              <a:rPr lang="tr-TR" dirty="0">
                <a:latin typeface="Courier New"/>
                <a:cs typeface="Courier New"/>
              </a:rPr>
              <a:t>m' </a:t>
            </a:r>
            <a:endParaRPr lang="tr-TR" dirty="0" smtClean="0">
              <a:latin typeface="Courier New"/>
              <a:cs typeface="Courier New"/>
            </a:endParaRPr>
          </a:p>
          <a:p>
            <a:pPr marL="356616" lvl="1" indent="0">
              <a:buNone/>
            </a:pPr>
            <a:r>
              <a:rPr lang="tr-TR" dirty="0" smtClean="0">
                <a:latin typeface="Courier New"/>
                <a:cs typeface="Courier New"/>
              </a:rPr>
              <a:t>&gt;</a:t>
            </a:r>
            <a:r>
              <a:rPr lang="tr-TR" dirty="0">
                <a:latin typeface="Courier New"/>
                <a:cs typeface="Courier New"/>
              </a:rPr>
              <a:t>&gt;&gt; '\155' </a:t>
            </a:r>
            <a:endParaRPr lang="tr-TR" dirty="0" smtClean="0">
              <a:latin typeface="Courier New"/>
              <a:cs typeface="Courier New"/>
            </a:endParaRPr>
          </a:p>
          <a:p>
            <a:pPr marL="356616" lvl="1" indent="0">
              <a:buNone/>
            </a:pPr>
            <a:r>
              <a:rPr lang="tr-TR" dirty="0" smtClean="0">
                <a:latin typeface="Courier New"/>
                <a:cs typeface="Courier New"/>
              </a:rPr>
              <a:t>'</a:t>
            </a:r>
            <a:r>
              <a:rPr lang="tr-TR" dirty="0">
                <a:latin typeface="Courier New"/>
                <a:cs typeface="Courier New"/>
              </a:rPr>
              <a:t>m' </a:t>
            </a:r>
            <a:endParaRPr lang="tr-TR" dirty="0" smtClean="0">
              <a:latin typeface="Courier New"/>
              <a:cs typeface="Courier New"/>
            </a:endParaRPr>
          </a:p>
          <a:p>
            <a:pPr marL="356616" lvl="1" indent="0">
              <a:buNone/>
            </a:pPr>
            <a:r>
              <a:rPr lang="tr-TR" dirty="0" smtClean="0">
                <a:latin typeface="Courier New"/>
                <a:cs typeface="Courier New"/>
              </a:rPr>
              <a:t>&gt;</a:t>
            </a:r>
            <a:r>
              <a:rPr lang="tr-TR" dirty="0">
                <a:latin typeface="Courier New"/>
                <a:cs typeface="Courier New"/>
              </a:rPr>
              <a:t>&gt;&gt; '\x6D' </a:t>
            </a:r>
            <a:endParaRPr lang="tr-TR" dirty="0" smtClean="0">
              <a:latin typeface="Courier New"/>
              <a:cs typeface="Courier New"/>
            </a:endParaRPr>
          </a:p>
          <a:p>
            <a:pPr marL="356616" lvl="1" indent="0">
              <a:buNone/>
            </a:pPr>
            <a:r>
              <a:rPr lang="tr-TR" dirty="0" smtClean="0">
                <a:latin typeface="Courier New"/>
                <a:cs typeface="Courier New"/>
              </a:rPr>
              <a:t>'</a:t>
            </a:r>
            <a:r>
              <a:rPr lang="tr-TR" dirty="0">
                <a:latin typeface="Courier New"/>
                <a:cs typeface="Courier New"/>
              </a:rPr>
              <a:t>m' </a:t>
            </a:r>
          </a:p>
          <a:p>
            <a:endParaRPr lang="en-US" dirty="0"/>
          </a:p>
        </p:txBody>
      </p:sp>
    </p:spTree>
    <p:extLst>
      <p:ext uri="{BB962C8B-B14F-4D97-AF65-F5344CB8AC3E}">
        <p14:creationId xmlns:p14="http://schemas.microsoft.com/office/powerpoint/2010/main" val="3832883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Solstice.thmx</Template>
  <TotalTime>2814</TotalTime>
  <Words>2853</Words>
  <Application>Microsoft Macintosh PowerPoint</Application>
  <PresentationFormat>On-screen Show (4:3)</PresentationFormat>
  <Paragraphs>369</Paragraphs>
  <Slides>42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Calibri</vt:lpstr>
      <vt:lpstr>Courier New</vt:lpstr>
      <vt:lpstr>Courier New Regular</vt:lpstr>
      <vt:lpstr>Verdana</vt:lpstr>
      <vt:lpstr>Wingdings 2</vt:lpstr>
      <vt:lpstr>Arial</vt:lpstr>
      <vt:lpstr>Solstice</vt:lpstr>
      <vt:lpstr>Introduction to Python programming language</vt:lpstr>
      <vt:lpstr>Agenda</vt:lpstr>
      <vt:lpstr>Strings</vt:lpstr>
      <vt:lpstr>Strings as a sequence of characters</vt:lpstr>
      <vt:lpstr>String Operations</vt:lpstr>
      <vt:lpstr>String Operations</vt:lpstr>
      <vt:lpstr>Special characters and escape sequences</vt:lpstr>
      <vt:lpstr>Strings – Basic escape sequences</vt:lpstr>
      <vt:lpstr>Strings – Numeric (Octal and Hexadecimal) escape sequences</vt:lpstr>
      <vt:lpstr>Numeric escape sequences</vt:lpstr>
      <vt:lpstr>Printing strings with escape sequences</vt:lpstr>
      <vt:lpstr>String Print</vt:lpstr>
      <vt:lpstr>Strings – split method</vt:lpstr>
      <vt:lpstr>Strings – split method</vt:lpstr>
      <vt:lpstr>Strings – join method</vt:lpstr>
      <vt:lpstr>Converting Strings to Numbers</vt:lpstr>
      <vt:lpstr>Converting Strings to Numbers</vt:lpstr>
      <vt:lpstr>Strings – strip, rstrip, lstrip methods</vt:lpstr>
      <vt:lpstr>Strings – strip, rstrip, lstrip methods</vt:lpstr>
      <vt:lpstr>Strings – strip, rstrip, lstrip methods</vt:lpstr>
      <vt:lpstr>String searching - find</vt:lpstr>
      <vt:lpstr>String searching - find</vt:lpstr>
      <vt:lpstr>String searching - rfind</vt:lpstr>
      <vt:lpstr>String searching – index and rindex</vt:lpstr>
      <vt:lpstr>String methods - count</vt:lpstr>
      <vt:lpstr>String methods – startswith and endswith</vt:lpstr>
      <vt:lpstr>Modifying Strings</vt:lpstr>
      <vt:lpstr>Strings - Exercises</vt:lpstr>
      <vt:lpstr>Strings - Exercises</vt:lpstr>
      <vt:lpstr>Strings - Exercises</vt:lpstr>
      <vt:lpstr>Strings - Exercises</vt:lpstr>
      <vt:lpstr>Strings - Exercises</vt:lpstr>
      <vt:lpstr>Strings - Exercises</vt:lpstr>
      <vt:lpstr>Strings - Exercises</vt:lpstr>
      <vt:lpstr>Strings - Exercises</vt:lpstr>
      <vt:lpstr>Strings - Exercises</vt:lpstr>
      <vt:lpstr>Home Exercises</vt:lpstr>
      <vt:lpstr>Home Exercises</vt:lpstr>
      <vt:lpstr>Strings - Exercises</vt:lpstr>
      <vt:lpstr>Strings - Exercises</vt:lpstr>
      <vt:lpstr>Strings - Exercises</vt:lpstr>
      <vt:lpstr>Strings - Exercises</vt:lpstr>
    </vt:vector>
  </TitlesOfParts>
  <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 programming language</dc:title>
  <dc:creator>Bhava Avula</dc:creator>
  <cp:lastModifiedBy>Microsoft Office User</cp:lastModifiedBy>
  <cp:revision>303</cp:revision>
  <dcterms:created xsi:type="dcterms:W3CDTF">2012-03-16T15:14:48Z</dcterms:created>
  <dcterms:modified xsi:type="dcterms:W3CDTF">2017-09-16T04:23:38Z</dcterms:modified>
</cp:coreProperties>
</file>