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6" r:id="rId3"/>
    <p:sldId id="327" r:id="rId4"/>
    <p:sldId id="328" r:id="rId5"/>
    <p:sldId id="329" r:id="rId6"/>
    <p:sldId id="330" r:id="rId7"/>
    <p:sldId id="331" r:id="rId8"/>
    <p:sldId id="358" r:id="rId9"/>
    <p:sldId id="332" r:id="rId10"/>
    <p:sldId id="334" r:id="rId11"/>
    <p:sldId id="335" r:id="rId12"/>
    <p:sldId id="336" r:id="rId13"/>
    <p:sldId id="337" r:id="rId14"/>
    <p:sldId id="338" r:id="rId15"/>
    <p:sldId id="339" r:id="rId16"/>
    <p:sldId id="340" r:id="rId17"/>
    <p:sldId id="341" r:id="rId18"/>
    <p:sldId id="342" r:id="rId19"/>
    <p:sldId id="343" r:id="rId20"/>
    <p:sldId id="345" r:id="rId21"/>
    <p:sldId id="344" r:id="rId22"/>
    <p:sldId id="346" r:id="rId23"/>
    <p:sldId id="347" r:id="rId24"/>
    <p:sldId id="348" r:id="rId25"/>
    <p:sldId id="349" r:id="rId26"/>
    <p:sldId id="351" r:id="rId27"/>
    <p:sldId id="352" r:id="rId28"/>
    <p:sldId id="361" r:id="rId29"/>
    <p:sldId id="353" r:id="rId30"/>
    <p:sldId id="360" r:id="rId31"/>
    <p:sldId id="354" r:id="rId32"/>
    <p:sldId id="355" r:id="rId33"/>
    <p:sldId id="356" r:id="rId34"/>
    <p:sldId id="357" r:id="rId35"/>
    <p:sldId id="359" r:id="rId36"/>
    <p:sldId id="362" r:id="rId37"/>
    <p:sldId id="364" r:id="rId38"/>
    <p:sldId id="36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10" autoAdjust="0"/>
    <p:restoredTop sz="93429" autoAdjust="0"/>
  </p:normalViewPr>
  <p:slideViewPr>
    <p:cSldViewPr snapToGrid="0" snapToObjects="1">
      <p:cViewPr varScale="1">
        <p:scale>
          <a:sx n="94" d="100"/>
          <a:sy n="94" d="100"/>
        </p:scale>
        <p:origin x="192" y="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9/26/17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Arial"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fld id="{3BAB58DD-9525-F540-8996-805078074904}" type="datetimeFigureOut">
              <a:rPr lang="en-US" smtClean="0"/>
              <a:pPr/>
              <a:t>9/26/17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Arial"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Arial"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a:t>
            </a:r>
            <a:r>
              <a:rPr lang="en-US" dirty="0"/>
              <a:t>4</a:t>
            </a:r>
            <a:r>
              <a:rPr lang="en-US" dirty="0" smtClean="0"/>
              <a:t>, </a:t>
            </a:r>
            <a:r>
              <a:rPr lang="en-US" dirty="0" smtClean="0"/>
              <a:t>9/27/2017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 formatting strings with %</a:t>
            </a:r>
          </a:p>
        </p:txBody>
      </p:sp>
      <p:sp>
        <p:nvSpPr>
          <p:cNvPr id="3" name="Content Placeholder 2"/>
          <p:cNvSpPr>
            <a:spLocks noGrp="1"/>
          </p:cNvSpPr>
          <p:nvPr>
            <p:ph idx="1"/>
          </p:nvPr>
        </p:nvSpPr>
        <p:spPr/>
        <p:txBody>
          <a:bodyPr/>
          <a:lstStyle/>
          <a:p>
            <a:pPr marL="82296" indent="0">
              <a:buNone/>
            </a:pPr>
            <a:r>
              <a:rPr lang="en-US" sz="2400" dirty="0">
                <a:latin typeface="Courier New"/>
                <a:cs typeface="Courier New"/>
              </a:rPr>
              <a:t>&gt;&gt;&gt; "Pi is &lt;%-6.2f&gt;" % </a:t>
            </a:r>
            <a:r>
              <a:rPr lang="en-US" sz="2400" dirty="0" smtClean="0">
                <a:latin typeface="Courier New"/>
                <a:cs typeface="Courier New"/>
              </a:rPr>
              <a:t>3.14159</a:t>
            </a:r>
          </a:p>
          <a:p>
            <a:pPr marL="82296" indent="0">
              <a:buNone/>
            </a:pPr>
            <a:r>
              <a:rPr lang="en-US" sz="2400" dirty="0" smtClean="0">
                <a:latin typeface="Courier New"/>
                <a:cs typeface="Courier New"/>
              </a:rPr>
              <a:t>'</a:t>
            </a:r>
            <a:r>
              <a:rPr lang="en-US" sz="2400" dirty="0">
                <a:latin typeface="Courier New"/>
                <a:cs typeface="Courier New"/>
              </a:rPr>
              <a:t>Pi is &lt;3.14 </a:t>
            </a:r>
            <a:r>
              <a:rPr lang="en-US" sz="2400" dirty="0" smtClean="0">
                <a:latin typeface="Courier New"/>
                <a:cs typeface="Courier New"/>
              </a:rPr>
              <a:t> &gt;</a:t>
            </a:r>
            <a:r>
              <a:rPr lang="en-US" sz="2400" dirty="0">
                <a:latin typeface="Courier New"/>
                <a:cs typeface="Courier New"/>
              </a:rPr>
              <a:t>' </a:t>
            </a:r>
          </a:p>
          <a:p>
            <a:pPr marL="82296" indent="0">
              <a:buNone/>
            </a:pPr>
            <a:endParaRPr lang="en-US" dirty="0" smtClean="0"/>
          </a:p>
          <a:p>
            <a:pPr marL="82296" indent="0">
              <a:buNone/>
            </a:pPr>
            <a:r>
              <a:rPr lang="en-US" sz="2000" dirty="0">
                <a:latin typeface="Courier New"/>
                <a:cs typeface="Courier New"/>
              </a:rPr>
              <a:t>%-6.2f</a:t>
            </a:r>
            <a:r>
              <a:rPr lang="en-US" sz="2000" dirty="0" smtClean="0"/>
              <a:t> </a:t>
            </a:r>
            <a:r>
              <a:rPr lang="en-US" sz="2000" dirty="0"/>
              <a:t>specifies the field width (total number of characters) of </a:t>
            </a:r>
            <a:r>
              <a:rPr lang="en-US" sz="2000" dirty="0" smtClean="0"/>
              <a:t>the </a:t>
            </a:r>
            <a:r>
              <a:rPr lang="en-US" sz="2000" dirty="0"/>
              <a:t>printed number to be </a:t>
            </a:r>
            <a:r>
              <a:rPr lang="en-US" sz="2000" dirty="0" smtClean="0"/>
              <a:t>6, </a:t>
            </a:r>
            <a:r>
              <a:rPr lang="en-US" sz="2000" dirty="0"/>
              <a:t>specifies the </a:t>
            </a:r>
            <a:r>
              <a:rPr lang="en-US" sz="2000" dirty="0" smtClean="0"/>
              <a:t>number </a:t>
            </a:r>
            <a:r>
              <a:rPr lang="en-US" sz="2000" dirty="0"/>
              <a:t>of characters after the decimal point to be </a:t>
            </a:r>
            <a:r>
              <a:rPr lang="en-US" sz="2000" dirty="0" smtClean="0"/>
              <a:t>2, </a:t>
            </a:r>
            <a:r>
              <a:rPr lang="en-US" sz="2000" dirty="0"/>
              <a:t>and left-justifies the number in its field. </a:t>
            </a:r>
          </a:p>
          <a:p>
            <a:pPr marL="82296" indent="0">
              <a:buNone/>
            </a:pPr>
            <a:endParaRPr lang="en-US" dirty="0"/>
          </a:p>
        </p:txBody>
      </p:sp>
    </p:spTree>
    <p:extLst>
      <p:ext uri="{BB962C8B-B14F-4D97-AF65-F5344CB8AC3E}">
        <p14:creationId xmlns:p14="http://schemas.microsoft.com/office/powerpoint/2010/main" val="28269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a:cs typeface="Courier New"/>
              </a:rPr>
              <a:t>print</a:t>
            </a:r>
            <a:r>
              <a:rPr lang="en-US" dirty="0" smtClean="0"/>
              <a:t> method</a:t>
            </a:r>
            <a:endParaRPr lang="en-US" dirty="0"/>
          </a:p>
        </p:txBody>
      </p:sp>
      <p:sp>
        <p:nvSpPr>
          <p:cNvPr id="3" name="Content Placeholder 2"/>
          <p:cNvSpPr>
            <a:spLocks noGrp="1"/>
          </p:cNvSpPr>
          <p:nvPr>
            <p:ph idx="1"/>
          </p:nvPr>
        </p:nvSpPr>
        <p:spPr/>
        <p:txBody>
          <a:bodyPr>
            <a:normAutofit fontScale="62500" lnSpcReduction="20000"/>
          </a:bodyPr>
          <a:lstStyle/>
          <a:p>
            <a:pPr marL="82296" indent="0">
              <a:buNone/>
            </a:pPr>
            <a:r>
              <a:rPr lang="en-US" dirty="0">
                <a:latin typeface="Courier New"/>
                <a:cs typeface="Courier New"/>
              </a:rPr>
              <a:t>&gt;&gt;&gt; print("a") </a:t>
            </a:r>
            <a:endParaRPr lang="en-US" dirty="0" smtClean="0">
              <a:latin typeface="Courier New"/>
              <a:cs typeface="Courier New"/>
            </a:endParaRPr>
          </a:p>
          <a:p>
            <a:pPr marL="82296" indent="0">
              <a:buNone/>
            </a:pPr>
            <a:r>
              <a:rPr lang="en-US" dirty="0" smtClean="0">
                <a:latin typeface="Courier New"/>
                <a:cs typeface="Courier New"/>
              </a:rPr>
              <a:t>a </a:t>
            </a:r>
          </a:p>
          <a:p>
            <a:pPr marL="82296" indent="0">
              <a:buNone/>
            </a:pPr>
            <a:r>
              <a:rPr lang="en-US" dirty="0" smtClean="0">
                <a:latin typeface="Courier New"/>
                <a:cs typeface="Courier New"/>
              </a:rPr>
              <a:t>&gt;</a:t>
            </a:r>
            <a:r>
              <a:rPr lang="en-US" dirty="0">
                <a:latin typeface="Courier New"/>
                <a:cs typeface="Courier New"/>
              </a:rPr>
              <a:t>&gt;&gt; print("b") </a:t>
            </a:r>
            <a:endParaRPr lang="en-US" dirty="0" smtClean="0">
              <a:latin typeface="Courier New"/>
              <a:cs typeface="Courier New"/>
            </a:endParaRPr>
          </a:p>
          <a:p>
            <a:pPr marL="82296" indent="0">
              <a:buNone/>
            </a:pPr>
            <a:r>
              <a:rPr lang="en-US" dirty="0" smtClean="0">
                <a:latin typeface="Courier New"/>
                <a:cs typeface="Courier New"/>
              </a:rPr>
              <a:t>b </a:t>
            </a:r>
          </a:p>
          <a:p>
            <a:pPr marL="82296" indent="0">
              <a:buNone/>
            </a:pPr>
            <a:r>
              <a:rPr lang="en-US" dirty="0" smtClean="0">
                <a:latin typeface="Courier New"/>
                <a:cs typeface="Courier New"/>
              </a:rPr>
              <a:t>&gt;&gt;&gt; </a:t>
            </a:r>
            <a:r>
              <a:rPr lang="en-US" dirty="0">
                <a:latin typeface="Courier New"/>
                <a:cs typeface="Courier New"/>
              </a:rPr>
              <a:t>print("a", "b", "c") </a:t>
            </a:r>
            <a:endParaRPr lang="en-US" dirty="0" smtClean="0">
              <a:latin typeface="Courier New"/>
              <a:cs typeface="Courier New"/>
            </a:endParaRPr>
          </a:p>
          <a:p>
            <a:pPr marL="82296" indent="0">
              <a:buNone/>
            </a:pPr>
            <a:r>
              <a:rPr lang="en-US" dirty="0" smtClean="0">
                <a:latin typeface="Courier New"/>
                <a:cs typeface="Courier New"/>
              </a:rPr>
              <a:t>a b c </a:t>
            </a:r>
            <a:endParaRPr lang="en-US" dirty="0">
              <a:latin typeface="Courier New"/>
              <a:cs typeface="Courier New"/>
            </a:endParaRPr>
          </a:p>
          <a:p>
            <a:pPr marL="82296" indent="0">
              <a:buNone/>
            </a:pPr>
            <a:r>
              <a:rPr lang="en-US" dirty="0">
                <a:latin typeface="Courier New"/>
                <a:cs typeface="Courier New"/>
              </a:rPr>
              <a:t>&gt;&gt;&gt; print("a", "b", "c", </a:t>
            </a:r>
            <a:r>
              <a:rPr lang="en-US" dirty="0" err="1">
                <a:latin typeface="Courier New"/>
                <a:cs typeface="Courier New"/>
              </a:rPr>
              <a:t>sep</a:t>
            </a:r>
            <a:r>
              <a:rPr lang="en-US" dirty="0">
                <a:latin typeface="Courier New"/>
                <a:cs typeface="Courier New"/>
              </a:rPr>
              <a:t>="|") </a:t>
            </a:r>
          </a:p>
          <a:p>
            <a:pPr marL="82296" indent="0">
              <a:buNone/>
            </a:pPr>
            <a:r>
              <a:rPr lang="en-US" dirty="0" err="1" smtClean="0">
                <a:latin typeface="Courier New"/>
                <a:cs typeface="Courier New"/>
              </a:rPr>
              <a:t>a</a:t>
            </a:r>
            <a:r>
              <a:rPr lang="en-US" dirty="0" err="1">
                <a:latin typeface="Courier New"/>
                <a:cs typeface="Courier New"/>
              </a:rPr>
              <a:t>|b|c</a:t>
            </a:r>
            <a:r>
              <a:rPr lang="en-US" dirty="0">
                <a:latin typeface="Courier New"/>
                <a:cs typeface="Courier New"/>
              </a:rPr>
              <a:t/>
            </a:r>
            <a:br>
              <a:rPr lang="en-US" dirty="0">
                <a:latin typeface="Courier New"/>
                <a:cs typeface="Courier New"/>
              </a:rPr>
            </a:br>
            <a:r>
              <a:rPr lang="en-US" dirty="0">
                <a:latin typeface="Courier New"/>
                <a:cs typeface="Courier New"/>
              </a:rPr>
              <a:t>&gt;&gt;&gt; print("a", "b", "c", </a:t>
            </a:r>
            <a:r>
              <a:rPr lang="en-US" dirty="0" err="1">
                <a:latin typeface="Courier New"/>
                <a:cs typeface="Courier New"/>
              </a:rPr>
              <a:t>sep</a:t>
            </a:r>
            <a:r>
              <a:rPr lang="en-US" dirty="0" smtClean="0">
                <a:latin typeface="Courier New"/>
                <a:cs typeface="Courier New"/>
              </a:rPr>
              <a:t>=“”, end</a:t>
            </a:r>
            <a:r>
              <a:rPr lang="en-US" dirty="0">
                <a:latin typeface="Courier New"/>
                <a:cs typeface="Courier New"/>
              </a:rPr>
              <a:t>="\n\n") </a:t>
            </a:r>
            <a:endParaRPr lang="en-US" dirty="0" smtClean="0">
              <a:latin typeface="Courier New"/>
              <a:cs typeface="Courier New"/>
            </a:endParaRPr>
          </a:p>
          <a:p>
            <a:pPr marL="82296" indent="0">
              <a:buNone/>
            </a:pPr>
            <a:r>
              <a:rPr lang="en-US" dirty="0" err="1" smtClean="0">
                <a:latin typeface="Courier New"/>
                <a:cs typeface="Courier New"/>
              </a:rPr>
              <a:t>abc</a:t>
            </a:r>
            <a:r>
              <a:rPr lang="en-US" dirty="0" smtClean="0">
                <a:latin typeface="Courier New"/>
                <a:cs typeface="Courier New"/>
              </a:rPr>
              <a:t> </a:t>
            </a:r>
            <a:endParaRPr lang="en-US" dirty="0">
              <a:latin typeface="Courier New"/>
              <a:cs typeface="Courier New"/>
            </a:endParaRP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a:t>
            </a:r>
          </a:p>
          <a:p>
            <a:r>
              <a:rPr lang="en-US" dirty="0" smtClean="0"/>
              <a:t>As you can see, print method already gives a lot of control, and the format method can be used for additional options as needed.</a:t>
            </a:r>
            <a:endParaRPr lang="en-US" dirty="0"/>
          </a:p>
        </p:txBody>
      </p:sp>
    </p:spTree>
    <p:extLst>
      <p:ext uri="{BB962C8B-B14F-4D97-AF65-F5344CB8AC3E}">
        <p14:creationId xmlns:p14="http://schemas.microsoft.com/office/powerpoint/2010/main" val="109710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Bytes objects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a typeface="Arial" charset="0"/>
                <a:cs typeface="Arial" charset="0"/>
              </a:rPr>
              <a:t>Computers store data in Bytes. For example, music, images, text </a:t>
            </a:r>
            <a:r>
              <a:rPr lang="en-US" dirty="0" err="1" smtClean="0">
                <a:ea typeface="Arial" charset="0"/>
                <a:cs typeface="Arial" charset="0"/>
              </a:rPr>
              <a:t>etc</a:t>
            </a:r>
            <a:r>
              <a:rPr lang="en-US" dirty="0" smtClean="0">
                <a:ea typeface="Arial" charset="0"/>
                <a:cs typeface="Arial" charset="0"/>
              </a:rPr>
              <a:t> is stored in Bytes format.</a:t>
            </a:r>
            <a:r>
              <a:rPr lang="en-US" dirty="0" smtClean="0">
                <a:latin typeface="Courier New"/>
                <a:cs typeface="Courier New"/>
              </a:rPr>
              <a:t/>
            </a:r>
            <a:br>
              <a:rPr lang="en-US" dirty="0" smtClean="0">
                <a:latin typeface="Courier New"/>
                <a:cs typeface="Courier New"/>
              </a:rPr>
            </a:br>
            <a:endParaRPr lang="en-US" dirty="0" smtClean="0">
              <a:latin typeface="Courier New"/>
              <a:cs typeface="Courier New"/>
            </a:endParaRPr>
          </a:p>
          <a:p>
            <a:r>
              <a:rPr lang="en-US" dirty="0" smtClean="0">
                <a:latin typeface="Courier New"/>
                <a:cs typeface="Courier New"/>
              </a:rPr>
              <a:t>Bytes</a:t>
            </a:r>
            <a:r>
              <a:rPr lang="en-US" dirty="0" smtClean="0"/>
              <a:t> object in Python is similar to </a:t>
            </a:r>
            <a:r>
              <a:rPr lang="en-US" dirty="0" smtClean="0">
                <a:latin typeface="Courier New"/>
                <a:cs typeface="Courier New"/>
              </a:rPr>
              <a:t>String</a:t>
            </a:r>
            <a:r>
              <a:rPr lang="en-US" dirty="0" smtClean="0"/>
              <a:t> object, except string is immutable sequence of </a:t>
            </a:r>
            <a:r>
              <a:rPr lang="en-US" dirty="0" err="1" smtClean="0"/>
              <a:t>unicode</a:t>
            </a:r>
            <a:r>
              <a:rPr lang="en-US" dirty="0" smtClean="0"/>
              <a:t> characters, </a:t>
            </a:r>
            <a:r>
              <a:rPr lang="en-US" dirty="0" smtClean="0">
                <a:latin typeface="Courier New"/>
                <a:cs typeface="Courier New"/>
              </a:rPr>
              <a:t>Bytes</a:t>
            </a:r>
            <a:r>
              <a:rPr lang="en-US" dirty="0" smtClean="0"/>
              <a:t> is a sequence of integers from 0 to 256.</a:t>
            </a:r>
          </a:p>
          <a:p>
            <a:r>
              <a:rPr lang="en-US" dirty="0" smtClean="0"/>
              <a:t>Useful when dealing with binary data.</a:t>
            </a:r>
          </a:p>
          <a:p>
            <a:r>
              <a:rPr lang="en-US" dirty="0">
                <a:latin typeface="Courier New"/>
                <a:cs typeface="Courier New"/>
              </a:rPr>
              <a:t>e</a:t>
            </a:r>
            <a:r>
              <a:rPr lang="en-US" dirty="0" smtClean="0">
                <a:latin typeface="Courier New"/>
                <a:cs typeface="Courier New"/>
              </a:rPr>
              <a:t>ncode</a:t>
            </a:r>
            <a:r>
              <a:rPr lang="en-US" dirty="0" smtClean="0"/>
              <a:t> method can be used to convert string to bytes, and </a:t>
            </a:r>
            <a:r>
              <a:rPr lang="en-US" dirty="0" smtClean="0">
                <a:latin typeface="Courier New"/>
                <a:cs typeface="Courier New"/>
              </a:rPr>
              <a:t>decode</a:t>
            </a:r>
            <a:r>
              <a:rPr lang="en-US" dirty="0" smtClean="0"/>
              <a:t> to convert from bytes to string.</a:t>
            </a:r>
          </a:p>
          <a:p>
            <a:r>
              <a:rPr lang="en-US" dirty="0" smtClean="0"/>
              <a:t>Can not add/concatenate the two together.</a:t>
            </a:r>
            <a:endParaRPr lang="en-US" dirty="0"/>
          </a:p>
        </p:txBody>
      </p:sp>
    </p:spTree>
    <p:extLst>
      <p:ext uri="{BB962C8B-B14F-4D97-AF65-F5344CB8AC3E}">
        <p14:creationId xmlns:p14="http://schemas.microsoft.com/office/powerpoint/2010/main" val="256386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a:bodyPr>
          <a:lstStyle/>
          <a:p>
            <a:r>
              <a:rPr lang="en-US" dirty="0" smtClean="0"/>
              <a:t>In some other languages dictionaries are called “Associative Arrays”</a:t>
            </a:r>
          </a:p>
          <a:p>
            <a:r>
              <a:rPr lang="en-US" dirty="0" smtClean="0"/>
              <a:t>Example:</a:t>
            </a:r>
          </a:p>
          <a:p>
            <a:pPr marL="82296" indent="0">
              <a:buNone/>
            </a:pPr>
            <a:r>
              <a:rPr lang="en-US" sz="2400" dirty="0">
                <a:latin typeface="Courier New"/>
                <a:cs typeface="Courier New"/>
              </a:rPr>
              <a:t>&gt;&gt;&gt; </a:t>
            </a:r>
            <a:r>
              <a:rPr lang="en-US" sz="2400" dirty="0" err="1" smtClean="0">
                <a:latin typeface="Courier New"/>
                <a:cs typeface="Courier New"/>
              </a:rPr>
              <a:t>e_to_f</a:t>
            </a:r>
            <a:r>
              <a:rPr lang="en-US" sz="2400" dirty="0" smtClean="0">
                <a:latin typeface="Courier New"/>
                <a:cs typeface="Courier New"/>
              </a:rPr>
              <a:t> </a:t>
            </a:r>
            <a:r>
              <a:rPr lang="en-US" sz="2400" dirty="0">
                <a:latin typeface="Courier New"/>
                <a:cs typeface="Courier New"/>
              </a:rPr>
              <a:t>= </a:t>
            </a:r>
            <a:r>
              <a:rPr lang="en-US" sz="2400" dirty="0" smtClean="0">
                <a:latin typeface="Courier New"/>
                <a:cs typeface="Courier New"/>
              </a:rPr>
              <a:t>{}</a:t>
            </a:r>
          </a:p>
          <a:p>
            <a:pPr marL="82296" indent="0">
              <a:buNone/>
            </a:pPr>
            <a:r>
              <a:rPr lang="en-US" sz="2400" dirty="0" smtClean="0">
                <a:latin typeface="Courier New"/>
                <a:cs typeface="Courier New"/>
              </a:rPr>
              <a:t>&gt;&gt;&gt; </a:t>
            </a:r>
            <a:r>
              <a:rPr lang="en-US" sz="2400" dirty="0" err="1" smtClean="0">
                <a:latin typeface="Courier New"/>
                <a:cs typeface="Courier New"/>
              </a:rPr>
              <a:t>e_to_f</a:t>
            </a:r>
            <a:r>
              <a:rPr lang="en-US" sz="2400" dirty="0" smtClean="0">
                <a:latin typeface="Courier New"/>
                <a:cs typeface="Courier New"/>
              </a:rPr>
              <a:t> [</a:t>
            </a:r>
            <a:r>
              <a:rPr lang="en-US" sz="2400" dirty="0">
                <a:latin typeface="Courier New"/>
                <a:cs typeface="Courier New"/>
              </a:rPr>
              <a:t>'red'] = </a:t>
            </a:r>
            <a:r>
              <a:rPr lang="en-US" sz="2400" dirty="0" smtClean="0">
                <a:latin typeface="Courier New"/>
                <a:cs typeface="Courier New"/>
              </a:rPr>
              <a:t>'rouge</a:t>
            </a:r>
            <a:r>
              <a:rPr lang="en-US" sz="2400" dirty="0" smtClean="0">
                <a:latin typeface="Courier New"/>
                <a:cs typeface="Courier New"/>
              </a:rPr>
              <a:t>’</a:t>
            </a:r>
            <a:endParaRPr lang="en-US" sz="2400" dirty="0">
              <a:latin typeface="Courier New"/>
              <a:cs typeface="Courier New"/>
            </a:endParaRPr>
          </a:p>
          <a:p>
            <a:pPr marL="82296" indent="0">
              <a:buNone/>
            </a:pPr>
            <a:r>
              <a:rPr lang="en-US" sz="2400" dirty="0" smtClean="0">
                <a:latin typeface="Courier New"/>
                <a:cs typeface="Courier New"/>
              </a:rPr>
              <a:t>&gt;&gt;&gt; </a:t>
            </a:r>
            <a:r>
              <a:rPr lang="en-US" sz="2400" dirty="0" err="1" smtClean="0">
                <a:latin typeface="Courier New"/>
                <a:cs typeface="Courier New"/>
              </a:rPr>
              <a:t>e_to_f</a:t>
            </a:r>
            <a:r>
              <a:rPr lang="en-US" sz="2400" dirty="0" smtClean="0">
                <a:latin typeface="Courier New"/>
                <a:cs typeface="Courier New"/>
              </a:rPr>
              <a:t> [</a:t>
            </a:r>
            <a:r>
              <a:rPr lang="en-US" sz="2400" dirty="0">
                <a:latin typeface="Courier New"/>
                <a:cs typeface="Courier New"/>
              </a:rPr>
              <a:t>'blue'] = </a:t>
            </a:r>
            <a:r>
              <a:rPr lang="en-US" sz="2400" dirty="0" smtClean="0">
                <a:latin typeface="Courier New"/>
                <a:cs typeface="Courier New"/>
              </a:rPr>
              <a:t>'bleu’</a:t>
            </a:r>
          </a:p>
          <a:p>
            <a:pPr marL="82296" indent="0">
              <a:buNone/>
            </a:pPr>
            <a:r>
              <a:rPr lang="en-US" sz="2400" dirty="0" smtClean="0">
                <a:latin typeface="Courier New"/>
                <a:cs typeface="Courier New"/>
              </a:rPr>
              <a:t>&gt;&gt;&gt; </a:t>
            </a:r>
            <a:r>
              <a:rPr lang="en-US" sz="2400" dirty="0" err="1" smtClean="0">
                <a:latin typeface="Courier New"/>
                <a:cs typeface="Courier New"/>
              </a:rPr>
              <a:t>e_to_f</a:t>
            </a:r>
            <a:r>
              <a:rPr lang="en-US" sz="2400" dirty="0" smtClean="0">
                <a:latin typeface="Courier New"/>
                <a:cs typeface="Courier New"/>
              </a:rPr>
              <a:t> [</a:t>
            </a:r>
            <a:r>
              <a:rPr lang="en-US" sz="2400" dirty="0">
                <a:latin typeface="Courier New"/>
                <a:cs typeface="Courier New"/>
              </a:rPr>
              <a:t>'green'] = </a:t>
            </a:r>
            <a:r>
              <a:rPr lang="en-US" sz="2400" dirty="0" smtClean="0">
                <a:latin typeface="Courier New"/>
                <a:cs typeface="Courier New"/>
              </a:rPr>
              <a:t>'vert’</a:t>
            </a:r>
          </a:p>
          <a:p>
            <a:pPr marL="82296" indent="0">
              <a:buNone/>
            </a:pPr>
            <a:r>
              <a:rPr lang="en-US" sz="2400" dirty="0" smtClean="0">
                <a:latin typeface="Courier New"/>
                <a:cs typeface="Courier New"/>
              </a:rPr>
              <a:t>&gt;&gt;&gt; </a:t>
            </a:r>
            <a:r>
              <a:rPr lang="en-US" sz="2400" dirty="0">
                <a:latin typeface="Courier New"/>
                <a:cs typeface="Courier New"/>
              </a:rPr>
              <a:t>print("red is", </a:t>
            </a:r>
            <a:r>
              <a:rPr lang="en-US" sz="2400" dirty="0" err="1" smtClean="0">
                <a:latin typeface="Courier New"/>
                <a:cs typeface="Courier New"/>
              </a:rPr>
              <a:t>e_to_f</a:t>
            </a:r>
            <a:r>
              <a:rPr lang="en-US" sz="2400" dirty="0" smtClean="0">
                <a:latin typeface="Courier New"/>
                <a:cs typeface="Courier New"/>
              </a:rPr>
              <a:t> [</a:t>
            </a:r>
            <a:r>
              <a:rPr lang="en-US" sz="2400" dirty="0">
                <a:latin typeface="Courier New"/>
                <a:cs typeface="Courier New"/>
              </a:rPr>
              <a:t>'red']) </a:t>
            </a:r>
            <a:endParaRPr lang="en-US" sz="2400" dirty="0" smtClean="0">
              <a:latin typeface="Courier New"/>
              <a:cs typeface="Courier New"/>
            </a:endParaRPr>
          </a:p>
          <a:p>
            <a:pPr marL="82296" indent="0">
              <a:buNone/>
            </a:pPr>
            <a:r>
              <a:rPr lang="en-US" sz="2400" dirty="0" smtClean="0">
                <a:latin typeface="Courier New"/>
                <a:cs typeface="Courier New"/>
              </a:rPr>
              <a:t>red </a:t>
            </a:r>
            <a:r>
              <a:rPr lang="en-US" sz="2400" dirty="0">
                <a:latin typeface="Courier New"/>
                <a:cs typeface="Courier New"/>
              </a:rPr>
              <a:t>is </a:t>
            </a:r>
            <a:r>
              <a:rPr lang="en-US" sz="2400" dirty="0" smtClean="0">
                <a:latin typeface="Courier New"/>
                <a:cs typeface="Courier New"/>
              </a:rPr>
              <a:t>rouge</a:t>
            </a:r>
            <a:endParaRPr lang="en-US" sz="2400" dirty="0">
              <a:latin typeface="Courier New"/>
              <a:cs typeface="Courier New"/>
            </a:endParaRPr>
          </a:p>
        </p:txBody>
      </p:sp>
    </p:spTree>
    <p:extLst>
      <p:ext uri="{BB962C8B-B14F-4D97-AF65-F5344CB8AC3E}">
        <p14:creationId xmlns:p14="http://schemas.microsoft.com/office/powerpoint/2010/main" val="16847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a:t>Dictionaries access values by means of integers, strings, or other Python objects called </a:t>
            </a:r>
            <a:r>
              <a:rPr lang="en-US" i="1" dirty="0"/>
              <a:t>keys, </a:t>
            </a:r>
            <a:r>
              <a:rPr lang="en-US" dirty="0"/>
              <a:t>which indicate where in the dictionary a given value is found. </a:t>
            </a:r>
            <a:endParaRPr lang="en-US" dirty="0" smtClean="0"/>
          </a:p>
          <a:p>
            <a:r>
              <a:rPr lang="en-US" dirty="0" smtClean="0"/>
              <a:t>In the above example, ‘red’, ‘blue’ and ‘green’ are called </a:t>
            </a:r>
            <a:r>
              <a:rPr lang="en-US" i="1" dirty="0" smtClean="0"/>
              <a:t>keys</a:t>
            </a:r>
            <a:r>
              <a:rPr lang="en-US" dirty="0" smtClean="0"/>
              <a:t>, where as ‘rouge’, ‘bleu’ and ‘</a:t>
            </a:r>
            <a:r>
              <a:rPr lang="en-US" dirty="0" err="1" smtClean="0"/>
              <a:t>vert</a:t>
            </a:r>
            <a:r>
              <a:rPr lang="en-US" dirty="0" smtClean="0"/>
              <a:t>’ are called </a:t>
            </a:r>
            <a:r>
              <a:rPr lang="en-US" i="1" dirty="0" smtClean="0"/>
              <a:t>values</a:t>
            </a:r>
            <a:r>
              <a:rPr lang="en-US" dirty="0" smtClean="0"/>
              <a:t>.</a:t>
            </a:r>
            <a:endParaRPr lang="en-US" dirty="0"/>
          </a:p>
          <a:p>
            <a:endParaRPr lang="en-US" dirty="0"/>
          </a:p>
        </p:txBody>
      </p:sp>
    </p:spTree>
    <p:extLst>
      <p:ext uri="{BB962C8B-B14F-4D97-AF65-F5344CB8AC3E}">
        <p14:creationId xmlns:p14="http://schemas.microsoft.com/office/powerpoint/2010/main" val="480416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between lists and </a:t>
            </a:r>
            <a:r>
              <a:rPr lang="en-US" dirty="0" smtClean="0"/>
              <a:t>dictionaries</a:t>
            </a:r>
            <a:endParaRPr lang="en-US" dirty="0"/>
          </a:p>
        </p:txBody>
      </p:sp>
      <p:sp>
        <p:nvSpPr>
          <p:cNvPr id="3" name="Content Placeholder 2"/>
          <p:cNvSpPr>
            <a:spLocks noGrp="1"/>
          </p:cNvSpPr>
          <p:nvPr>
            <p:ph idx="1"/>
          </p:nvPr>
        </p:nvSpPr>
        <p:spPr/>
        <p:txBody>
          <a:bodyPr>
            <a:normAutofit lnSpcReduction="10000"/>
          </a:bodyPr>
          <a:lstStyle/>
          <a:p>
            <a:r>
              <a:rPr lang="en-US" dirty="0" smtClean="0"/>
              <a:t>Lists: The </a:t>
            </a:r>
            <a:r>
              <a:rPr lang="en-US" i="1" dirty="0" smtClean="0"/>
              <a:t>indices</a:t>
            </a:r>
            <a:r>
              <a:rPr lang="en-US" dirty="0" smtClean="0"/>
              <a:t>, using which values in lists are accessed, can only be integers. </a:t>
            </a:r>
          </a:p>
          <a:p>
            <a:r>
              <a:rPr lang="en-US" dirty="0" smtClean="0"/>
              <a:t>Dictionaries: The </a:t>
            </a:r>
            <a:r>
              <a:rPr lang="en-US" i="1" dirty="0" smtClean="0"/>
              <a:t>keys</a:t>
            </a:r>
            <a:r>
              <a:rPr lang="en-US" dirty="0" smtClean="0"/>
              <a:t>, using which the values in dictionaries are accessed, can be any data type (with some restrictions, see next few slides).</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23805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between lists and dictionaries</a:t>
            </a:r>
          </a:p>
        </p:txBody>
      </p:sp>
      <p:sp>
        <p:nvSpPr>
          <p:cNvPr id="3" name="Content Placeholder 2"/>
          <p:cNvSpPr>
            <a:spLocks noGrp="1"/>
          </p:cNvSpPr>
          <p:nvPr>
            <p:ph idx="1"/>
          </p:nvPr>
        </p:nvSpPr>
        <p:spPr/>
        <p:txBody>
          <a:bodyPr>
            <a:normAutofit fontScale="85000" lnSpcReduction="20000"/>
          </a:bodyPr>
          <a:lstStyle/>
          <a:p>
            <a:endParaRPr lang="en-US" dirty="0"/>
          </a:p>
          <a:p>
            <a:r>
              <a:rPr lang="en-US" dirty="0" smtClean="0"/>
              <a:t>Both lists and dictionaries can have values of any type.</a:t>
            </a:r>
          </a:p>
          <a:p>
            <a:endParaRPr lang="en-US" dirty="0" smtClean="0"/>
          </a:p>
          <a:p>
            <a:r>
              <a:rPr lang="en-US" dirty="0" smtClean="0"/>
              <a:t>Lists: Values in the list are implicitly ordered. For </a:t>
            </a:r>
            <a:r>
              <a:rPr lang="en-US" dirty="0" err="1" smtClean="0"/>
              <a:t>eg</a:t>
            </a:r>
            <a:r>
              <a:rPr lang="en-US" dirty="0" smtClean="0"/>
              <a:t>: if X is a list, X[0] is the </a:t>
            </a:r>
            <a:r>
              <a:rPr lang="en-US" i="1" dirty="0" smtClean="0"/>
              <a:t>first</a:t>
            </a:r>
            <a:r>
              <a:rPr lang="en-US" dirty="0" smtClean="0"/>
              <a:t> element, X[1] is the </a:t>
            </a:r>
            <a:r>
              <a:rPr lang="en-US" i="1" dirty="0" smtClean="0"/>
              <a:t>second</a:t>
            </a:r>
            <a:r>
              <a:rPr lang="en-US" dirty="0" smtClean="0"/>
              <a:t> and so on.</a:t>
            </a:r>
          </a:p>
          <a:p>
            <a:r>
              <a:rPr lang="en-US" dirty="0" smtClean="0"/>
              <a:t>Dictionaries: Values in the list are </a:t>
            </a:r>
            <a:r>
              <a:rPr lang="en-US" i="1" dirty="0" smtClean="0"/>
              <a:t>not</a:t>
            </a:r>
            <a:r>
              <a:rPr lang="en-US" dirty="0" smtClean="0"/>
              <a:t> ordered. In the above </a:t>
            </a:r>
            <a:r>
              <a:rPr lang="en-US" dirty="0" err="1" smtClean="0">
                <a:latin typeface="Courier New"/>
                <a:cs typeface="Courier New"/>
              </a:rPr>
              <a:t>e_to_f</a:t>
            </a:r>
            <a:r>
              <a:rPr lang="en-US" dirty="0" smtClean="0"/>
              <a:t> example, the red, blue and green keys can be in any order.  Python does not store them in any particular order, and you should not assume any order of elements.</a:t>
            </a:r>
            <a:endParaRPr lang="en-US" dirty="0"/>
          </a:p>
        </p:txBody>
      </p:sp>
    </p:spTree>
    <p:extLst>
      <p:ext uri="{BB962C8B-B14F-4D97-AF65-F5344CB8AC3E}">
        <p14:creationId xmlns:p14="http://schemas.microsoft.com/office/powerpoint/2010/main" val="1142805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between lists and dictionaries</a:t>
            </a:r>
          </a:p>
        </p:txBody>
      </p:sp>
      <p:sp>
        <p:nvSpPr>
          <p:cNvPr id="3" name="Content Placeholder 2"/>
          <p:cNvSpPr>
            <a:spLocks noGrp="1"/>
          </p:cNvSpPr>
          <p:nvPr>
            <p:ph idx="1"/>
          </p:nvPr>
        </p:nvSpPr>
        <p:spPr/>
        <p:txBody>
          <a:bodyPr>
            <a:normAutofit fontScale="62500" lnSpcReduction="20000"/>
          </a:bodyPr>
          <a:lstStyle/>
          <a:p>
            <a:r>
              <a:rPr lang="en-US" dirty="0" smtClean="0"/>
              <a:t>Empty Lists and dictionaries are created slightly differently.</a:t>
            </a:r>
            <a:br>
              <a:rPr lang="en-US" dirty="0" smtClean="0"/>
            </a:br>
            <a:r>
              <a:rPr lang="en-US" dirty="0" smtClean="0"/>
              <a:t>	</a:t>
            </a:r>
            <a:r>
              <a:rPr lang="es-ES_tradnl" dirty="0" smtClean="0">
                <a:latin typeface="Courier New"/>
                <a:cs typeface="Courier New"/>
              </a:rPr>
              <a:t>&gt;</a:t>
            </a:r>
            <a:r>
              <a:rPr lang="es-ES_tradnl" dirty="0">
                <a:latin typeface="Courier New"/>
                <a:cs typeface="Courier New"/>
              </a:rPr>
              <a:t>&gt;&gt; x = [] </a:t>
            </a:r>
            <a:endParaRPr lang="es-ES_tradnl" dirty="0" smtClean="0">
              <a:latin typeface="Courier New"/>
              <a:cs typeface="Courier New"/>
            </a:endParaRPr>
          </a:p>
          <a:p>
            <a:pPr marL="128016" indent="0">
              <a:buNone/>
            </a:pPr>
            <a:r>
              <a:rPr lang="es-ES_tradnl" dirty="0" smtClean="0">
                <a:latin typeface="Courier New"/>
                <a:cs typeface="Courier New"/>
              </a:rPr>
              <a:t>	&gt;</a:t>
            </a:r>
            <a:r>
              <a:rPr lang="es-ES_tradnl" dirty="0">
                <a:latin typeface="Courier New"/>
                <a:cs typeface="Courier New"/>
              </a:rPr>
              <a:t>&gt;&gt; y = {</a:t>
            </a:r>
            <a:r>
              <a:rPr lang="es-ES_tradnl" dirty="0" smtClean="0">
                <a:latin typeface="Courier New"/>
                <a:cs typeface="Courier New"/>
              </a:rPr>
              <a:t>}</a:t>
            </a:r>
            <a:br>
              <a:rPr lang="es-ES_tradnl" dirty="0" smtClean="0">
                <a:latin typeface="Courier New"/>
                <a:cs typeface="Courier New"/>
              </a:rPr>
            </a:br>
            <a:endParaRPr lang="es-ES_tradnl" dirty="0" smtClean="0">
              <a:latin typeface="Courier New"/>
              <a:cs typeface="Courier New"/>
            </a:endParaRPr>
          </a:p>
          <a:p>
            <a:pPr marL="128016" indent="0">
              <a:buNone/>
            </a:pPr>
            <a:endParaRPr lang="es-ES_tradnl" dirty="0" smtClean="0">
              <a:latin typeface="Courier New"/>
              <a:cs typeface="Courier New"/>
            </a:endParaRPr>
          </a:p>
          <a:p>
            <a:r>
              <a:rPr lang="en-US" dirty="0" smtClean="0">
                <a:cs typeface="Courier New"/>
              </a:rPr>
              <a:t>Once </a:t>
            </a:r>
            <a:r>
              <a:rPr lang="en-US" dirty="0" smtClean="0">
                <a:cs typeface="Courier New"/>
              </a:rPr>
              <a:t>created, new entries can simply be added to the dictionaries like below</a:t>
            </a:r>
            <a:br>
              <a:rPr lang="en-US" dirty="0" smtClean="0">
                <a:cs typeface="Courier New"/>
              </a:rPr>
            </a:br>
            <a:r>
              <a:rPr lang="en-US" dirty="0" smtClean="0">
                <a:cs typeface="Courier New"/>
              </a:rPr>
              <a:t>	</a:t>
            </a:r>
            <a:r>
              <a:rPr lang="tr-TR" dirty="0" smtClean="0">
                <a:latin typeface="Courier New"/>
                <a:cs typeface="Courier New"/>
              </a:rPr>
              <a:t>&gt;</a:t>
            </a:r>
            <a:r>
              <a:rPr lang="tr-TR" dirty="0">
                <a:latin typeface="Courier New"/>
                <a:cs typeface="Courier New"/>
              </a:rPr>
              <a:t>&gt;&gt; y[0] = '</a:t>
            </a:r>
            <a:r>
              <a:rPr lang="tr-TR" dirty="0" err="1">
                <a:latin typeface="Courier New"/>
                <a:cs typeface="Courier New"/>
              </a:rPr>
              <a:t>Hello</a:t>
            </a:r>
            <a:r>
              <a:rPr lang="tr-TR" dirty="0">
                <a:latin typeface="Courier New"/>
                <a:cs typeface="Courier New"/>
              </a:rPr>
              <a:t>' </a:t>
            </a:r>
            <a:endParaRPr lang="tr-TR" dirty="0" smtClean="0">
              <a:latin typeface="Courier New"/>
              <a:cs typeface="Courier New"/>
            </a:endParaRPr>
          </a:p>
          <a:p>
            <a:pPr marL="813816" lvl="3" indent="0">
              <a:buNone/>
            </a:pPr>
            <a:r>
              <a:rPr lang="tr-TR" sz="3100" dirty="0" smtClean="0">
                <a:latin typeface="Courier New"/>
                <a:cs typeface="Courier New"/>
              </a:rPr>
              <a:t>	&gt;</a:t>
            </a:r>
            <a:r>
              <a:rPr lang="tr-TR" sz="3100" dirty="0">
                <a:latin typeface="Courier New"/>
                <a:cs typeface="Courier New"/>
              </a:rPr>
              <a:t>&gt;&gt; y[1] = '</a:t>
            </a:r>
            <a:r>
              <a:rPr lang="tr-TR" sz="3100" dirty="0" err="1">
                <a:latin typeface="Courier New"/>
                <a:cs typeface="Courier New"/>
              </a:rPr>
              <a:t>Goodbye</a:t>
            </a:r>
            <a:r>
              <a:rPr lang="tr-TR" sz="3100" dirty="0">
                <a:latin typeface="Courier New"/>
                <a:cs typeface="Courier New"/>
              </a:rPr>
              <a:t>' </a:t>
            </a:r>
            <a:r>
              <a:rPr lang="tr-TR" sz="3100" dirty="0" smtClean="0">
                <a:latin typeface="Courier New"/>
                <a:cs typeface="Courier New"/>
              </a:rPr>
              <a:t/>
            </a:r>
            <a:br>
              <a:rPr lang="tr-TR" sz="3100" dirty="0" smtClean="0">
                <a:latin typeface="Courier New"/>
                <a:cs typeface="Courier New"/>
              </a:rPr>
            </a:br>
            <a:r>
              <a:rPr lang="tr-TR" dirty="0" smtClean="0">
                <a:latin typeface="Courier New"/>
                <a:cs typeface="Courier New"/>
              </a:rPr>
              <a:t> </a:t>
            </a:r>
          </a:p>
          <a:p>
            <a:pPr marL="82296" indent="0">
              <a:buNone/>
            </a:pPr>
            <a:r>
              <a:rPr lang="tr-TR" dirty="0">
                <a:cs typeface="Courier New"/>
              </a:rPr>
              <a:t> </a:t>
            </a:r>
            <a:r>
              <a:rPr lang="tr-TR" dirty="0" smtClean="0">
                <a:cs typeface="Courier New"/>
              </a:rPr>
              <a:t>  But not in </a:t>
            </a:r>
            <a:r>
              <a:rPr lang="tr-TR" dirty="0" err="1" smtClean="0">
                <a:cs typeface="Courier New"/>
              </a:rPr>
              <a:t>lists</a:t>
            </a:r>
            <a:r>
              <a:rPr lang="tr-TR" dirty="0" smtClean="0">
                <a:cs typeface="Courier New"/>
              </a:rPr>
              <a:t>:</a:t>
            </a:r>
          </a:p>
          <a:p>
            <a:pPr marL="813816" lvl="3" indent="0">
              <a:buNone/>
            </a:pPr>
            <a:r>
              <a:rPr lang="tr-TR" sz="3100" dirty="0" smtClean="0">
                <a:latin typeface="Courier New"/>
                <a:cs typeface="Courier New"/>
              </a:rPr>
              <a:t>&gt;</a:t>
            </a:r>
            <a:r>
              <a:rPr lang="tr-TR" sz="3100" dirty="0">
                <a:latin typeface="Courier New"/>
                <a:cs typeface="Courier New"/>
              </a:rPr>
              <a:t>&gt;&gt; x[0] = 'Hello' </a:t>
            </a:r>
            <a:endParaRPr lang="en-US" sz="3100" dirty="0" smtClean="0">
              <a:latin typeface="Courier New"/>
              <a:cs typeface="Courier New"/>
            </a:endParaRPr>
          </a:p>
          <a:p>
            <a:pPr marL="813816" lvl="3" indent="0">
              <a:buNone/>
            </a:pPr>
            <a:r>
              <a:rPr lang="tr-TR" sz="3100" dirty="0" smtClean="0">
                <a:latin typeface="Courier New"/>
                <a:cs typeface="Courier New"/>
              </a:rPr>
              <a:t>Traceback </a:t>
            </a:r>
            <a:r>
              <a:rPr lang="tr-TR" sz="3100" dirty="0">
                <a:latin typeface="Courier New"/>
                <a:cs typeface="Courier New"/>
              </a:rPr>
              <a:t>(innermost last): </a:t>
            </a:r>
          </a:p>
          <a:p>
            <a:pPr marL="813816" lvl="3" indent="0">
              <a:buNone/>
            </a:pPr>
            <a:r>
              <a:rPr lang="tr-TR" sz="3100" dirty="0">
                <a:latin typeface="Courier New"/>
                <a:cs typeface="Courier New"/>
              </a:rPr>
              <a:t>File "&lt;</a:t>
            </a:r>
            <a:r>
              <a:rPr lang="tr-TR" sz="3100" dirty="0" err="1">
                <a:latin typeface="Courier New"/>
                <a:cs typeface="Courier New"/>
              </a:rPr>
              <a:t>stdin</a:t>
            </a:r>
            <a:r>
              <a:rPr lang="tr-TR" sz="3100" dirty="0">
                <a:latin typeface="Courier New"/>
                <a:cs typeface="Courier New"/>
              </a:rPr>
              <a:t>&gt;", </a:t>
            </a:r>
            <a:r>
              <a:rPr lang="tr-TR" sz="3100" dirty="0" err="1">
                <a:latin typeface="Courier New"/>
                <a:cs typeface="Courier New"/>
              </a:rPr>
              <a:t>line</a:t>
            </a:r>
            <a:r>
              <a:rPr lang="tr-TR" sz="3100" dirty="0">
                <a:latin typeface="Courier New"/>
                <a:cs typeface="Courier New"/>
              </a:rPr>
              <a:t> 1, in ?</a:t>
            </a:r>
            <a:br>
              <a:rPr lang="tr-TR" sz="3100" dirty="0">
                <a:latin typeface="Courier New"/>
                <a:cs typeface="Courier New"/>
              </a:rPr>
            </a:br>
            <a:r>
              <a:rPr lang="tr-TR" sz="3100" dirty="0" err="1">
                <a:latin typeface="Courier New"/>
                <a:cs typeface="Courier New"/>
              </a:rPr>
              <a:t>IndexError</a:t>
            </a:r>
            <a:r>
              <a:rPr lang="tr-TR" sz="3100" dirty="0">
                <a:latin typeface="Courier New"/>
                <a:cs typeface="Courier New"/>
              </a:rPr>
              <a:t>: </a:t>
            </a:r>
            <a:r>
              <a:rPr lang="tr-TR" sz="3100" dirty="0" err="1">
                <a:latin typeface="Courier New"/>
                <a:cs typeface="Courier New"/>
              </a:rPr>
              <a:t>list</a:t>
            </a:r>
            <a:r>
              <a:rPr lang="tr-TR" sz="3100" dirty="0">
                <a:latin typeface="Courier New"/>
                <a:cs typeface="Courier New"/>
              </a:rPr>
              <a:t> </a:t>
            </a:r>
            <a:r>
              <a:rPr lang="tr-TR" sz="3100" dirty="0" err="1">
                <a:latin typeface="Courier New"/>
                <a:cs typeface="Courier New"/>
              </a:rPr>
              <a:t>assignment</a:t>
            </a:r>
            <a:r>
              <a:rPr lang="tr-TR" sz="3100" dirty="0">
                <a:latin typeface="Courier New"/>
                <a:cs typeface="Courier New"/>
              </a:rPr>
              <a:t> </a:t>
            </a:r>
            <a:r>
              <a:rPr lang="tr-TR" sz="3100" dirty="0" err="1">
                <a:latin typeface="Courier New"/>
                <a:cs typeface="Courier New"/>
              </a:rPr>
              <a:t>index</a:t>
            </a:r>
            <a:r>
              <a:rPr lang="tr-TR" sz="3100" dirty="0">
                <a:latin typeface="Courier New"/>
                <a:cs typeface="Courier New"/>
              </a:rPr>
              <a:t> </a:t>
            </a:r>
            <a:r>
              <a:rPr lang="tr-TR" sz="3100" dirty="0" err="1">
                <a:latin typeface="Courier New"/>
                <a:cs typeface="Courier New"/>
              </a:rPr>
              <a:t>out</a:t>
            </a:r>
            <a:r>
              <a:rPr lang="tr-TR" sz="3100" dirty="0">
                <a:latin typeface="Courier New"/>
                <a:cs typeface="Courier New"/>
              </a:rPr>
              <a:t> of </a:t>
            </a:r>
            <a:r>
              <a:rPr lang="tr-TR" sz="3100" dirty="0" err="1">
                <a:latin typeface="Courier New"/>
                <a:cs typeface="Courier New"/>
              </a:rPr>
              <a:t>range</a:t>
            </a:r>
            <a:r>
              <a:rPr lang="tr-TR" sz="2600" dirty="0">
                <a:latin typeface="Courier New"/>
                <a:cs typeface="Courier New"/>
              </a:rPr>
              <a:t> </a:t>
            </a:r>
          </a:p>
          <a:p>
            <a:pPr marL="82296" indent="0">
              <a:buNone/>
            </a:pPr>
            <a:endParaRPr lang="en-US" dirty="0" smtClean="0">
              <a:cs typeface="Courier New"/>
            </a:endParaRPr>
          </a:p>
        </p:txBody>
      </p:sp>
    </p:spTree>
    <p:extLst>
      <p:ext uri="{BB962C8B-B14F-4D97-AF65-F5344CB8AC3E}">
        <p14:creationId xmlns:p14="http://schemas.microsoft.com/office/powerpoint/2010/main" val="4940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dictionary operations</a:t>
            </a:r>
            <a:endParaRPr lang="en-US" dirty="0"/>
          </a:p>
        </p:txBody>
      </p:sp>
      <p:sp>
        <p:nvSpPr>
          <p:cNvPr id="3" name="Content Placeholder 2"/>
          <p:cNvSpPr>
            <a:spLocks noGrp="1"/>
          </p:cNvSpPr>
          <p:nvPr>
            <p:ph idx="1"/>
          </p:nvPr>
        </p:nvSpPr>
        <p:spPr/>
        <p:txBody>
          <a:bodyPr/>
          <a:lstStyle/>
          <a:p>
            <a:r>
              <a:rPr lang="en-US" dirty="0" smtClean="0"/>
              <a:t>Fast way to create a dictionary with keys and values:</a:t>
            </a:r>
            <a:br>
              <a:rPr lang="en-US" dirty="0" smtClean="0"/>
            </a:br>
            <a:r>
              <a:rPr lang="en-US" sz="2400" dirty="0">
                <a:latin typeface="Courier New"/>
                <a:cs typeface="Courier New"/>
              </a:rPr>
              <a:t>&gt;&gt;&gt; </a:t>
            </a:r>
            <a:r>
              <a:rPr lang="en-US" sz="2400" dirty="0" err="1">
                <a:latin typeface="Courier New"/>
                <a:cs typeface="Courier New"/>
              </a:rPr>
              <a:t>e_to_f</a:t>
            </a:r>
            <a:r>
              <a:rPr lang="en-US" sz="2400" dirty="0"/>
              <a:t> </a:t>
            </a:r>
            <a:r>
              <a:rPr lang="en-US" sz="2400" dirty="0" smtClean="0">
                <a:latin typeface="Courier New"/>
                <a:cs typeface="Courier New"/>
              </a:rPr>
              <a:t>= </a:t>
            </a:r>
            <a:r>
              <a:rPr lang="en-US" sz="2400" dirty="0">
                <a:latin typeface="Courier New"/>
                <a:cs typeface="Courier New"/>
              </a:rPr>
              <a:t>{'red': 'rouge', 'blue': 'bleu', 'green': '</a:t>
            </a:r>
            <a:r>
              <a:rPr lang="en-US" sz="2400" dirty="0" err="1">
                <a:latin typeface="Courier New"/>
                <a:cs typeface="Courier New"/>
              </a:rPr>
              <a:t>vert</a:t>
            </a:r>
            <a:r>
              <a:rPr lang="en-US" sz="2400" dirty="0">
                <a:latin typeface="Courier New"/>
                <a:cs typeface="Courier New"/>
              </a:rPr>
              <a:t>'} </a:t>
            </a:r>
            <a:endParaRPr lang="en-US" sz="2400" dirty="0" smtClean="0">
              <a:latin typeface="Courier New"/>
              <a:cs typeface="Courier New"/>
            </a:endParaRPr>
          </a:p>
          <a:p>
            <a:pPr marL="82296" indent="0">
              <a:buNone/>
            </a:pPr>
            <a:r>
              <a:rPr lang="en-US" dirty="0" smtClean="0"/>
              <a:t>Get the length of the dictionary:</a:t>
            </a:r>
            <a:br>
              <a:rPr lang="en-US" dirty="0" smtClean="0"/>
            </a:br>
            <a:r>
              <a:rPr lang="en-US" sz="2400" dirty="0">
                <a:latin typeface="Courier New"/>
                <a:cs typeface="Courier New"/>
              </a:rPr>
              <a:t>&gt;&gt;&gt; </a:t>
            </a:r>
            <a:r>
              <a:rPr lang="en-US" sz="2400" dirty="0" err="1">
                <a:latin typeface="Courier New"/>
                <a:cs typeface="Courier New"/>
              </a:rPr>
              <a:t>len</a:t>
            </a:r>
            <a:r>
              <a:rPr lang="en-US" sz="2400" dirty="0">
                <a:latin typeface="Courier New"/>
                <a:cs typeface="Courier New"/>
              </a:rPr>
              <a:t>(</a:t>
            </a:r>
            <a:r>
              <a:rPr lang="en-US" sz="2400" dirty="0" err="1">
                <a:latin typeface="Courier New"/>
                <a:cs typeface="Courier New"/>
              </a:rPr>
              <a:t>e_to_f</a:t>
            </a:r>
            <a:r>
              <a:rPr lang="en-US" sz="2400" dirty="0"/>
              <a:t> </a:t>
            </a:r>
            <a:r>
              <a:rPr lang="en-US" sz="2400" dirty="0" smtClean="0">
                <a:latin typeface="Courier New"/>
                <a:cs typeface="Courier New"/>
              </a:rPr>
              <a:t>) </a:t>
            </a:r>
          </a:p>
          <a:p>
            <a:pPr marL="82296" indent="0">
              <a:buNone/>
            </a:pPr>
            <a:r>
              <a:rPr lang="en-US" sz="2400" dirty="0" smtClean="0">
                <a:latin typeface="Courier New"/>
                <a:cs typeface="Courier New"/>
              </a:rPr>
              <a:t>3 </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129513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dictionary operations</a:t>
            </a:r>
          </a:p>
        </p:txBody>
      </p:sp>
      <p:sp>
        <p:nvSpPr>
          <p:cNvPr id="3" name="Content Placeholder 2"/>
          <p:cNvSpPr>
            <a:spLocks noGrp="1"/>
          </p:cNvSpPr>
          <p:nvPr>
            <p:ph idx="1"/>
          </p:nvPr>
        </p:nvSpPr>
        <p:spPr/>
        <p:txBody>
          <a:bodyPr>
            <a:normAutofit fontScale="55000" lnSpcReduction="20000"/>
          </a:bodyPr>
          <a:lstStyle/>
          <a:p>
            <a:pPr marL="82296" indent="0">
              <a:buNone/>
            </a:pPr>
            <a:r>
              <a:rPr lang="en-US" dirty="0" smtClean="0"/>
              <a:t>Get a list of all the keys used in the dictionary</a:t>
            </a:r>
            <a:br>
              <a:rPr lang="en-US" dirty="0" smtClean="0"/>
            </a:br>
            <a:endParaRPr lang="en-US" dirty="0" smtClean="0"/>
          </a:p>
          <a:p>
            <a:pPr marL="82296" indent="0">
              <a:buNone/>
            </a:pPr>
            <a:r>
              <a:rPr lang="en-US" dirty="0" smtClean="0">
                <a:latin typeface="Courier New"/>
                <a:cs typeface="Courier New"/>
              </a:rPr>
              <a:t>&gt;&gt;&gt; </a:t>
            </a:r>
            <a:r>
              <a:rPr lang="en-US" dirty="0" err="1">
                <a:latin typeface="Courier New"/>
                <a:cs typeface="Courier New"/>
              </a:rPr>
              <a:t>e_to_f</a:t>
            </a:r>
            <a:r>
              <a:rPr lang="en-US" dirty="0"/>
              <a:t> </a:t>
            </a:r>
            <a:r>
              <a:rPr lang="en-US" dirty="0">
                <a:latin typeface="Courier New"/>
                <a:cs typeface="Courier New"/>
              </a:rPr>
              <a:t>= {'red': 'rouge', 'blue': 'bleu</a:t>
            </a:r>
            <a:r>
              <a:rPr lang="en-US" dirty="0" smtClean="0">
                <a:latin typeface="Courier New"/>
                <a:cs typeface="Courier New"/>
              </a:rPr>
              <a:t>',\ </a:t>
            </a:r>
            <a:r>
              <a:rPr lang="en-US" dirty="0">
                <a:latin typeface="Courier New"/>
                <a:cs typeface="Courier New"/>
              </a:rPr>
              <a:t>'green': 'vert'} </a:t>
            </a:r>
          </a:p>
          <a:p>
            <a:pPr marL="82296" indent="0">
              <a:buNone/>
            </a:pPr>
            <a:r>
              <a:rPr lang="en-US" dirty="0" smtClean="0">
                <a:latin typeface="Courier New"/>
                <a:cs typeface="Courier New"/>
              </a:rPr>
              <a:t>&gt;&gt;&gt; </a:t>
            </a:r>
            <a:endParaRPr lang="en-US" dirty="0" smtClean="0">
              <a:latin typeface="Courier New"/>
              <a:cs typeface="Courier New"/>
            </a:endParaRPr>
          </a:p>
          <a:p>
            <a:pPr marL="82296" indent="0">
              <a:buNone/>
            </a:pPr>
            <a:r>
              <a:rPr lang="en-US" dirty="0" smtClean="0">
                <a:latin typeface="Courier New"/>
                <a:cs typeface="Courier New"/>
              </a:rPr>
              <a:t>&gt;&gt;&gt; </a:t>
            </a:r>
            <a:r>
              <a:rPr lang="en-US" dirty="0" smtClean="0">
                <a:latin typeface="Courier New"/>
                <a:cs typeface="Courier New"/>
              </a:rPr>
              <a:t>list(</a:t>
            </a:r>
            <a:r>
              <a:rPr lang="en-US" dirty="0" err="1" smtClean="0">
                <a:latin typeface="Courier New"/>
                <a:cs typeface="Courier New"/>
              </a:rPr>
              <a:t>e_to_f.keys</a:t>
            </a:r>
            <a:r>
              <a:rPr lang="en-US" dirty="0">
                <a:latin typeface="Courier New"/>
                <a:cs typeface="Courier New"/>
              </a:rPr>
              <a:t>()) </a:t>
            </a:r>
            <a:endParaRPr lang="en-US" dirty="0">
              <a:latin typeface="Courier New"/>
              <a:cs typeface="Courier New"/>
            </a:endParaRPr>
          </a:p>
          <a:p>
            <a:pPr marL="82296" indent="0">
              <a:buNone/>
            </a:pPr>
            <a:r>
              <a:rPr lang="en-US" dirty="0" smtClean="0">
                <a:latin typeface="Courier New"/>
                <a:cs typeface="Courier New"/>
              </a:rPr>
              <a:t>[</a:t>
            </a:r>
            <a:r>
              <a:rPr lang="en-US" dirty="0">
                <a:latin typeface="Courier New"/>
                <a:cs typeface="Courier New"/>
              </a:rPr>
              <a:t>'green', 'blue', 'red'] </a:t>
            </a:r>
          </a:p>
          <a:p>
            <a:endParaRPr lang="en-US" dirty="0" smtClean="0"/>
          </a:p>
          <a:p>
            <a:r>
              <a:rPr lang="en-US" dirty="0" smtClean="0"/>
              <a:t>Get </a:t>
            </a:r>
            <a:r>
              <a:rPr lang="en-US" dirty="0" smtClean="0"/>
              <a:t>a list of all the values used in the dictionary:</a:t>
            </a:r>
            <a:br>
              <a:rPr lang="en-US" dirty="0" smtClean="0"/>
            </a:br>
            <a:endParaRPr lang="en-US" dirty="0" smtClean="0"/>
          </a:p>
          <a:p>
            <a:r>
              <a:rPr lang="en-US" sz="2900" dirty="0" smtClean="0">
                <a:latin typeface="Courier New"/>
                <a:cs typeface="Courier New"/>
              </a:rPr>
              <a:t>&gt;&gt;&gt; </a:t>
            </a:r>
            <a:r>
              <a:rPr lang="en-US" sz="2900" dirty="0">
                <a:latin typeface="Courier New"/>
                <a:cs typeface="Courier New"/>
              </a:rPr>
              <a:t>list(</a:t>
            </a:r>
            <a:r>
              <a:rPr lang="en-US" sz="2900" dirty="0" err="1" smtClean="0">
                <a:latin typeface="Courier New"/>
                <a:cs typeface="Courier New"/>
              </a:rPr>
              <a:t>e_to_f.values</a:t>
            </a:r>
            <a:r>
              <a:rPr lang="en-US" sz="2900" dirty="0">
                <a:latin typeface="Courier New"/>
                <a:cs typeface="Courier New"/>
              </a:rPr>
              <a:t>()) </a:t>
            </a:r>
          </a:p>
          <a:p>
            <a:pPr marL="82296" indent="0">
              <a:buNone/>
            </a:pPr>
            <a:r>
              <a:rPr lang="en-US" sz="2900" dirty="0" smtClean="0">
                <a:latin typeface="Courier New"/>
                <a:cs typeface="Courier New"/>
              </a:rPr>
              <a:t> [</a:t>
            </a:r>
            <a:r>
              <a:rPr lang="en-US" sz="2900" dirty="0">
                <a:latin typeface="Courier New"/>
                <a:cs typeface="Courier New"/>
              </a:rPr>
              <a:t>'vert', 'bleu', 'rouge'] </a:t>
            </a:r>
            <a:r>
              <a:rPr lang="en-US" sz="2400" dirty="0" smtClean="0">
                <a:latin typeface="Courier New"/>
                <a:cs typeface="Courier New"/>
              </a:rPr>
              <a:t/>
            </a:r>
            <a:br>
              <a:rPr lang="en-US" sz="2400" dirty="0" smtClean="0">
                <a:latin typeface="Courier New"/>
                <a:cs typeface="Courier New"/>
              </a:rPr>
            </a:br>
            <a:endParaRPr lang="en-US" sz="2400" dirty="0">
              <a:latin typeface="Courier New"/>
              <a:cs typeface="Courier New"/>
            </a:endParaRPr>
          </a:p>
          <a:p>
            <a:r>
              <a:rPr lang="en-US" dirty="0" smtClean="0"/>
              <a:t>Get all the keys and values as a sequence of tuples</a:t>
            </a:r>
            <a:br>
              <a:rPr lang="en-US" dirty="0" smtClean="0"/>
            </a:br>
            <a:endParaRPr lang="en-US" dirty="0" smtClean="0"/>
          </a:p>
          <a:p>
            <a:pPr marL="82296" indent="0">
              <a:buNone/>
            </a:pPr>
            <a:r>
              <a:rPr lang="en-US" sz="2800" dirty="0" smtClean="0">
                <a:latin typeface="Courier New"/>
                <a:cs typeface="Courier New"/>
              </a:rPr>
              <a:t>&gt;&gt;&gt; </a:t>
            </a:r>
            <a:r>
              <a:rPr lang="en-US" sz="2800" dirty="0">
                <a:latin typeface="Courier New"/>
                <a:cs typeface="Courier New"/>
              </a:rPr>
              <a:t>list(</a:t>
            </a:r>
            <a:r>
              <a:rPr lang="en-US" sz="2800" dirty="0" err="1" smtClean="0">
                <a:latin typeface="Courier New"/>
                <a:cs typeface="Courier New"/>
              </a:rPr>
              <a:t>e_to_f.items</a:t>
            </a:r>
            <a:r>
              <a:rPr lang="en-US" sz="2800" dirty="0" smtClean="0">
                <a:latin typeface="Courier New"/>
                <a:cs typeface="Courier New"/>
              </a:rPr>
              <a:t>())</a:t>
            </a:r>
            <a:endParaRPr lang="en-US" sz="2800" dirty="0">
              <a:latin typeface="Courier New"/>
              <a:cs typeface="Courier New"/>
            </a:endParaRPr>
          </a:p>
          <a:p>
            <a:pPr marL="82296" indent="0">
              <a:buNone/>
            </a:pPr>
            <a:r>
              <a:rPr lang="en-US" sz="2800" dirty="0" smtClean="0">
                <a:latin typeface="Courier New"/>
                <a:cs typeface="Courier New"/>
              </a:rPr>
              <a:t>[(</a:t>
            </a:r>
            <a:r>
              <a:rPr lang="en-US" sz="2800" dirty="0">
                <a:latin typeface="Courier New"/>
                <a:cs typeface="Courier New"/>
              </a:rPr>
              <a:t>'green', 'vert'), ('blue', 'bleu'), ('red', 'rouge</a:t>
            </a:r>
            <a:r>
              <a:rPr lang="en-US" sz="2800" dirty="0" smtClean="0">
                <a:latin typeface="Courier New"/>
                <a:cs typeface="Courier New"/>
              </a:rPr>
              <a:t>')]</a:t>
            </a:r>
            <a:endParaRPr lang="en-US" sz="2800" dirty="0">
              <a:latin typeface="Courier New"/>
              <a:cs typeface="Courier New"/>
            </a:endParaRPr>
          </a:p>
        </p:txBody>
      </p:sp>
    </p:spTree>
    <p:extLst>
      <p:ext uri="{BB962C8B-B14F-4D97-AF65-F5344CB8AC3E}">
        <p14:creationId xmlns:p14="http://schemas.microsoft.com/office/powerpoint/2010/main" val="218733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ea typeface="Arial" charset="0"/>
                <a:cs typeface="Arial" charset="0"/>
              </a:rPr>
              <a:t>Strings</a:t>
            </a:r>
          </a:p>
          <a:p>
            <a:pPr lvl="1"/>
            <a:r>
              <a:rPr lang="en-US" dirty="0" smtClean="0">
                <a:ea typeface="Arial" charset="0"/>
                <a:cs typeface="Arial" charset="0"/>
              </a:rPr>
              <a:t>format, print methods</a:t>
            </a:r>
          </a:p>
          <a:p>
            <a:r>
              <a:rPr lang="en-US" dirty="0" smtClean="0">
                <a:ea typeface="Arial" charset="0"/>
                <a:cs typeface="Arial" charset="0"/>
              </a:rPr>
              <a:t>Bytes</a:t>
            </a:r>
          </a:p>
          <a:p>
            <a:endParaRPr lang="en-US" dirty="0">
              <a:ea typeface="Arial" charset="0"/>
              <a:cs typeface="Arial" charset="0"/>
            </a:endParaRPr>
          </a:p>
          <a:p>
            <a:r>
              <a:rPr lang="en-US" dirty="0" smtClean="0">
                <a:ea typeface="Arial" charset="0"/>
                <a:cs typeface="Arial" charset="0"/>
              </a:rPr>
              <a:t>Dictionaries </a:t>
            </a:r>
            <a:endParaRPr lang="en-US" dirty="0">
              <a:ea typeface="Arial" charset="0"/>
              <a:cs typeface="Arial" charset="0"/>
            </a:endParaRPr>
          </a:p>
        </p:txBody>
      </p:sp>
    </p:spTree>
    <p:extLst>
      <p:ext uri="{BB962C8B-B14F-4D97-AF65-F5344CB8AC3E}">
        <p14:creationId xmlns:p14="http://schemas.microsoft.com/office/powerpoint/2010/main" val="2404425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dictionary operations</a:t>
            </a:r>
          </a:p>
        </p:txBody>
      </p:sp>
      <p:sp>
        <p:nvSpPr>
          <p:cNvPr id="3" name="Content Placeholder 2"/>
          <p:cNvSpPr>
            <a:spLocks noGrp="1"/>
          </p:cNvSpPr>
          <p:nvPr>
            <p:ph idx="1"/>
          </p:nvPr>
        </p:nvSpPr>
        <p:spPr/>
        <p:txBody>
          <a:bodyPr/>
          <a:lstStyle/>
          <a:p>
            <a:r>
              <a:rPr lang="en-US" dirty="0" smtClean="0"/>
              <a:t>Note: The </a:t>
            </a:r>
            <a:r>
              <a:rPr lang="en-US" dirty="0" smtClean="0">
                <a:latin typeface="Courier New"/>
                <a:cs typeface="Courier New"/>
              </a:rPr>
              <a:t>keys</a:t>
            </a:r>
            <a:r>
              <a:rPr lang="en-US" dirty="0" smtClean="0"/>
              <a:t>, </a:t>
            </a:r>
            <a:r>
              <a:rPr lang="en-US" dirty="0" smtClean="0">
                <a:latin typeface="Courier New"/>
                <a:cs typeface="Courier New"/>
              </a:rPr>
              <a:t>values</a:t>
            </a:r>
            <a:r>
              <a:rPr lang="en-US" dirty="0" smtClean="0"/>
              <a:t>, and </a:t>
            </a:r>
            <a:r>
              <a:rPr lang="en-US" dirty="0" smtClean="0">
                <a:latin typeface="Courier New"/>
                <a:cs typeface="Courier New"/>
              </a:rPr>
              <a:t>items</a:t>
            </a:r>
            <a:r>
              <a:rPr lang="en-US" dirty="0" smtClean="0"/>
              <a:t> methods return not lists, but views that behave like sequences but are dynamically updated whenever the dictionary changes. Applying the </a:t>
            </a:r>
            <a:r>
              <a:rPr lang="en-US" dirty="0" smtClean="0">
                <a:latin typeface="Courier New"/>
                <a:cs typeface="Courier New"/>
              </a:rPr>
              <a:t>list</a:t>
            </a:r>
            <a:r>
              <a:rPr lang="en-US" dirty="0" smtClean="0"/>
              <a:t> function on the view generates the list.</a:t>
            </a:r>
            <a:endParaRPr lang="en-US" dirty="0"/>
          </a:p>
        </p:txBody>
      </p:sp>
    </p:spTree>
    <p:extLst>
      <p:ext uri="{BB962C8B-B14F-4D97-AF65-F5344CB8AC3E}">
        <p14:creationId xmlns:p14="http://schemas.microsoft.com/office/powerpoint/2010/main" val="3680119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dictionary operations</a:t>
            </a:r>
            <a:endParaRPr lang="en-US"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a:latin typeface="Courier New"/>
                <a:cs typeface="Courier New"/>
              </a:rPr>
              <a:t>d</a:t>
            </a:r>
            <a:r>
              <a:rPr lang="en-US" dirty="0" smtClean="0">
                <a:latin typeface="Courier New"/>
                <a:cs typeface="Courier New"/>
              </a:rPr>
              <a:t>el</a:t>
            </a:r>
            <a:r>
              <a:rPr lang="en-US" dirty="0" smtClean="0"/>
              <a:t> statement can be used to remove an entry</a:t>
            </a:r>
            <a:r>
              <a:rPr lang="en-US" dirty="0" smtClean="0"/>
              <a:t>:</a:t>
            </a:r>
          </a:p>
          <a:p>
            <a:pPr marL="82296" indent="0">
              <a:buNone/>
            </a:pPr>
            <a:r>
              <a:rPr lang="en-US" sz="2800" dirty="0" smtClean="0">
                <a:latin typeface="Courier New"/>
                <a:cs typeface="Courier New"/>
              </a:rPr>
              <a:t>&gt;&gt;&gt; </a:t>
            </a:r>
            <a:r>
              <a:rPr lang="en-US" sz="2800" dirty="0" err="1">
                <a:latin typeface="Courier New"/>
                <a:cs typeface="Courier New"/>
              </a:rPr>
              <a:t>e_to_f</a:t>
            </a:r>
            <a:r>
              <a:rPr lang="en-US" sz="2800" dirty="0"/>
              <a:t> </a:t>
            </a:r>
            <a:r>
              <a:rPr lang="en-US" sz="2800" dirty="0">
                <a:latin typeface="Courier New"/>
                <a:cs typeface="Courier New"/>
              </a:rPr>
              <a:t>= {'red': 'rouge</a:t>
            </a:r>
            <a:r>
              <a:rPr lang="en-US" sz="2800" dirty="0" smtClean="0">
                <a:latin typeface="Courier New"/>
                <a:cs typeface="Courier New"/>
              </a:rPr>
              <a:t>',\ 'blue</a:t>
            </a:r>
            <a:r>
              <a:rPr lang="en-US" sz="2800" dirty="0">
                <a:latin typeface="Courier New"/>
                <a:cs typeface="Courier New"/>
              </a:rPr>
              <a:t>': 'bleu', 'green': 'vert'} </a:t>
            </a:r>
            <a:endParaRPr lang="en-US" sz="2800" dirty="0" smtClean="0">
              <a:latin typeface="Courier New"/>
              <a:cs typeface="Courier New"/>
            </a:endParaRPr>
          </a:p>
          <a:p>
            <a:pPr marL="82296" indent="0">
              <a:buNone/>
            </a:pPr>
            <a:r>
              <a:rPr lang="en-US" sz="2600" dirty="0" smtClean="0">
                <a:latin typeface="Courier New"/>
                <a:cs typeface="Courier New"/>
              </a:rPr>
              <a:t>&gt;&gt;&gt; </a:t>
            </a:r>
          </a:p>
          <a:p>
            <a:pPr marL="82296" indent="0">
              <a:buNone/>
            </a:pPr>
            <a:r>
              <a:rPr lang="en-US" sz="2600" dirty="0" smtClean="0">
                <a:latin typeface="Courier New"/>
                <a:cs typeface="Courier New"/>
              </a:rPr>
              <a:t>&gt;&gt;&gt; </a:t>
            </a:r>
            <a:r>
              <a:rPr lang="en-US" sz="2600" dirty="0" smtClean="0">
                <a:latin typeface="Courier New"/>
                <a:cs typeface="Courier New"/>
              </a:rPr>
              <a:t>list(</a:t>
            </a:r>
            <a:r>
              <a:rPr lang="en-US" sz="2800" dirty="0" err="1" smtClean="0">
                <a:latin typeface="Courier New"/>
                <a:cs typeface="Courier New"/>
              </a:rPr>
              <a:t>e_to_f</a:t>
            </a:r>
            <a:r>
              <a:rPr lang="en-US" sz="2600" dirty="0" err="1" smtClean="0">
                <a:latin typeface="Courier New"/>
                <a:cs typeface="Courier New"/>
              </a:rPr>
              <a:t>.items</a:t>
            </a:r>
            <a:r>
              <a:rPr lang="en-US" sz="2600" dirty="0" smtClean="0">
                <a:latin typeface="Courier New"/>
                <a:cs typeface="Courier New"/>
              </a:rPr>
              <a:t>())</a:t>
            </a:r>
          </a:p>
          <a:p>
            <a:pPr marL="82296" indent="0">
              <a:buNone/>
            </a:pPr>
            <a:r>
              <a:rPr lang="en-US" sz="2600" dirty="0" smtClean="0">
                <a:latin typeface="Courier New"/>
                <a:cs typeface="Courier New"/>
              </a:rPr>
              <a:t>[(</a:t>
            </a:r>
            <a:r>
              <a:rPr lang="en-US" sz="2600" dirty="0">
                <a:latin typeface="Courier New"/>
                <a:cs typeface="Courier New"/>
              </a:rPr>
              <a:t>'green', 'vert'), ('blue', 'bleu'), ('red', 'rouge')] </a:t>
            </a:r>
            <a:endParaRPr lang="en-US" sz="2600" dirty="0">
              <a:latin typeface="Courier New"/>
              <a:cs typeface="Courier New"/>
            </a:endParaRPr>
          </a:p>
          <a:p>
            <a:pPr marL="82296" indent="0">
              <a:buNone/>
            </a:pPr>
            <a:r>
              <a:rPr lang="en-US" sz="2600" dirty="0" smtClean="0">
                <a:latin typeface="Courier New"/>
                <a:cs typeface="Courier New"/>
              </a:rPr>
              <a:t>&gt;&gt;&gt; </a:t>
            </a:r>
            <a:r>
              <a:rPr lang="en-US" sz="2600" dirty="0">
                <a:latin typeface="Courier New"/>
                <a:cs typeface="Courier New"/>
              </a:rPr>
              <a:t>del </a:t>
            </a:r>
            <a:r>
              <a:rPr lang="en-US" sz="2800" dirty="0" err="1" smtClean="0">
                <a:latin typeface="Courier New"/>
                <a:cs typeface="Courier New"/>
              </a:rPr>
              <a:t>e_to_f</a:t>
            </a:r>
            <a:r>
              <a:rPr lang="en-US" sz="2600" dirty="0" smtClean="0">
                <a:latin typeface="Courier New"/>
                <a:cs typeface="Courier New"/>
              </a:rPr>
              <a:t>[</a:t>
            </a:r>
            <a:r>
              <a:rPr lang="en-US" sz="2600" dirty="0">
                <a:latin typeface="Courier New"/>
                <a:cs typeface="Courier New"/>
              </a:rPr>
              <a:t>'green</a:t>
            </a:r>
            <a:r>
              <a:rPr lang="en-US" sz="2600" dirty="0" smtClean="0">
                <a:latin typeface="Courier New"/>
                <a:cs typeface="Courier New"/>
              </a:rPr>
              <a:t>']</a:t>
            </a:r>
          </a:p>
          <a:p>
            <a:pPr marL="82296" indent="0">
              <a:buNone/>
            </a:pPr>
            <a:r>
              <a:rPr lang="en-US" sz="2600" dirty="0" smtClean="0">
                <a:latin typeface="Courier New"/>
                <a:cs typeface="Courier New"/>
              </a:rPr>
              <a:t>&gt;&gt;&gt; </a:t>
            </a:r>
          </a:p>
          <a:p>
            <a:pPr marL="82296" indent="0">
              <a:buNone/>
            </a:pPr>
            <a:r>
              <a:rPr lang="en-US" sz="2600" dirty="0" smtClean="0">
                <a:latin typeface="Courier New"/>
                <a:cs typeface="Courier New"/>
              </a:rPr>
              <a:t>&gt;&gt;&gt; </a:t>
            </a:r>
            <a:r>
              <a:rPr lang="en-US" sz="2600" dirty="0" smtClean="0">
                <a:latin typeface="Courier New"/>
                <a:cs typeface="Courier New"/>
              </a:rPr>
              <a:t>list(</a:t>
            </a:r>
            <a:r>
              <a:rPr lang="en-US" sz="2800" dirty="0" err="1" smtClean="0">
                <a:latin typeface="Courier New"/>
                <a:cs typeface="Courier New"/>
              </a:rPr>
              <a:t>e_to_f</a:t>
            </a:r>
            <a:r>
              <a:rPr lang="en-US" sz="2600" dirty="0" err="1" smtClean="0">
                <a:latin typeface="Courier New"/>
                <a:cs typeface="Courier New"/>
              </a:rPr>
              <a:t>.items</a:t>
            </a:r>
            <a:r>
              <a:rPr lang="en-US" sz="2600" dirty="0">
                <a:latin typeface="Courier New"/>
                <a:cs typeface="Courier New"/>
              </a:rPr>
              <a:t>()) </a:t>
            </a:r>
            <a:endParaRPr lang="en-US" sz="2600" dirty="0" smtClean="0">
              <a:latin typeface="Courier New"/>
              <a:cs typeface="Courier New"/>
            </a:endParaRPr>
          </a:p>
          <a:p>
            <a:pPr marL="82296" indent="0">
              <a:buNone/>
            </a:pPr>
            <a:r>
              <a:rPr lang="en-US" sz="2600" dirty="0" smtClean="0">
                <a:latin typeface="Courier New"/>
                <a:cs typeface="Courier New"/>
              </a:rPr>
              <a:t>[(</a:t>
            </a:r>
            <a:r>
              <a:rPr lang="en-US" sz="2600" dirty="0">
                <a:latin typeface="Courier New"/>
                <a:cs typeface="Courier New"/>
              </a:rPr>
              <a:t>'blue', 'bleu'), ('red', 'rouge')]</a:t>
            </a:r>
            <a:r>
              <a:rPr lang="en-US" dirty="0"/>
              <a:t> </a:t>
            </a:r>
          </a:p>
          <a:p>
            <a:endParaRPr lang="en-US" dirty="0"/>
          </a:p>
        </p:txBody>
      </p:sp>
    </p:spTree>
    <p:extLst>
      <p:ext uri="{BB962C8B-B14F-4D97-AF65-F5344CB8AC3E}">
        <p14:creationId xmlns:p14="http://schemas.microsoft.com/office/powerpoint/2010/main" val="55673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dictionary operations</a:t>
            </a:r>
          </a:p>
        </p:txBody>
      </p:sp>
      <p:sp>
        <p:nvSpPr>
          <p:cNvPr id="3" name="Content Placeholder 2"/>
          <p:cNvSpPr>
            <a:spLocks noGrp="1"/>
          </p:cNvSpPr>
          <p:nvPr>
            <p:ph idx="1"/>
          </p:nvPr>
        </p:nvSpPr>
        <p:spPr/>
        <p:txBody>
          <a:bodyPr>
            <a:normAutofit fontScale="47500" lnSpcReduction="20000"/>
          </a:bodyPr>
          <a:lstStyle/>
          <a:p>
            <a:r>
              <a:rPr lang="en-US" dirty="0">
                <a:latin typeface="Courier New"/>
                <a:cs typeface="Courier New"/>
              </a:rPr>
              <a:t>i</a:t>
            </a:r>
            <a:r>
              <a:rPr lang="en-US" dirty="0" smtClean="0">
                <a:latin typeface="Courier New"/>
                <a:cs typeface="Courier New"/>
              </a:rPr>
              <a:t>n</a:t>
            </a:r>
            <a:r>
              <a:rPr lang="en-US" dirty="0" smtClean="0"/>
              <a:t> operator can be used to test for the presence of keys in the dictionary</a:t>
            </a:r>
            <a:r>
              <a:rPr lang="en-US" dirty="0" smtClean="0"/>
              <a:t>.</a:t>
            </a:r>
          </a:p>
          <a:p>
            <a:pPr marL="82296" indent="0">
              <a:buNone/>
            </a:pPr>
            <a:r>
              <a:rPr lang="en-US" dirty="0" smtClean="0">
                <a:latin typeface="Courier New"/>
                <a:cs typeface="Courier New"/>
              </a:rPr>
              <a:t>&gt;&gt;&gt; </a:t>
            </a:r>
            <a:r>
              <a:rPr lang="en-US" dirty="0" err="1">
                <a:latin typeface="Courier New"/>
                <a:cs typeface="Courier New"/>
              </a:rPr>
              <a:t>e_to_f</a:t>
            </a:r>
            <a:r>
              <a:rPr lang="en-US" dirty="0"/>
              <a:t> </a:t>
            </a:r>
            <a:r>
              <a:rPr lang="en-US" dirty="0">
                <a:latin typeface="Courier New"/>
                <a:cs typeface="Courier New"/>
              </a:rPr>
              <a:t>= {'red': 'rouge</a:t>
            </a:r>
            <a:r>
              <a:rPr lang="en-US" dirty="0" smtClean="0">
                <a:latin typeface="Courier New"/>
                <a:cs typeface="Courier New"/>
              </a:rPr>
              <a:t>', </a:t>
            </a:r>
            <a:r>
              <a:rPr lang="en-US" dirty="0">
                <a:latin typeface="Courier New"/>
                <a:cs typeface="Courier New"/>
              </a:rPr>
              <a:t>'blue': 'bleu</a:t>
            </a:r>
            <a:r>
              <a:rPr lang="en-US" dirty="0" smtClean="0">
                <a:latin typeface="Courier New"/>
                <a:cs typeface="Courier New"/>
              </a:rPr>
              <a:t>',\ </a:t>
            </a:r>
            <a:r>
              <a:rPr lang="en-US" dirty="0">
                <a:latin typeface="Courier New"/>
                <a:cs typeface="Courier New"/>
              </a:rPr>
              <a:t>'green': 'vert'} </a:t>
            </a:r>
            <a:endParaRPr lang="en-US" dirty="0">
              <a:latin typeface="Courier New"/>
              <a:cs typeface="Courier New"/>
            </a:endParaRPr>
          </a:p>
          <a:p>
            <a:pPr marL="82296" indent="0">
              <a:buNone/>
            </a:pPr>
            <a:r>
              <a:rPr lang="en-US" dirty="0" smtClean="0">
                <a:latin typeface="Courier New"/>
                <a:cs typeface="Courier New"/>
              </a:rPr>
              <a:t>&gt;&gt;&gt; </a:t>
            </a:r>
          </a:p>
          <a:p>
            <a:pPr marL="82296" indent="0">
              <a:buNone/>
            </a:pPr>
            <a:r>
              <a:rPr lang="en-US" dirty="0" smtClean="0">
                <a:latin typeface="Courier New"/>
                <a:cs typeface="Courier New"/>
              </a:rPr>
              <a:t>&gt;&gt;&gt; </a:t>
            </a:r>
            <a:r>
              <a:rPr lang="en-US" dirty="0" smtClean="0">
                <a:latin typeface="Courier New"/>
                <a:cs typeface="Courier New"/>
              </a:rPr>
              <a:t>'red</a:t>
            </a:r>
            <a:r>
              <a:rPr lang="en-US" dirty="0">
                <a:latin typeface="Courier New"/>
                <a:cs typeface="Courier New"/>
              </a:rPr>
              <a:t>' in </a:t>
            </a:r>
            <a:r>
              <a:rPr lang="en-US" dirty="0" err="1">
                <a:latin typeface="Courier New"/>
                <a:cs typeface="Courier New"/>
              </a:rPr>
              <a:t>e_to_f</a:t>
            </a:r>
            <a:r>
              <a:rPr lang="en-US" dirty="0"/>
              <a:t> </a:t>
            </a:r>
            <a:endParaRPr lang="en-US" dirty="0">
              <a:latin typeface="Courier New"/>
              <a:cs typeface="Courier New"/>
            </a:endParaRPr>
          </a:p>
          <a:p>
            <a:pPr marL="82296" indent="0">
              <a:buNone/>
            </a:pPr>
            <a:r>
              <a:rPr lang="en-US" dirty="0" smtClean="0">
                <a:latin typeface="Courier New"/>
                <a:cs typeface="Courier New"/>
              </a:rPr>
              <a:t>True</a:t>
            </a:r>
            <a:endParaRPr lang="en-US" dirty="0">
              <a:latin typeface="Courier New"/>
              <a:cs typeface="Courier New"/>
            </a:endParaRPr>
          </a:p>
          <a:p>
            <a:pPr marL="82296" indent="0">
              <a:buNone/>
            </a:pPr>
            <a:r>
              <a:rPr lang="en-US" dirty="0" smtClean="0">
                <a:latin typeface="Courier New"/>
                <a:cs typeface="Courier New"/>
              </a:rPr>
              <a:t>&gt;&gt;&gt; </a:t>
            </a:r>
            <a:r>
              <a:rPr lang="en-US" dirty="0">
                <a:latin typeface="Courier New"/>
                <a:cs typeface="Courier New"/>
              </a:rPr>
              <a:t>'orange' in </a:t>
            </a:r>
            <a:r>
              <a:rPr lang="en-US" dirty="0" err="1">
                <a:latin typeface="Courier New"/>
                <a:cs typeface="Courier New"/>
              </a:rPr>
              <a:t>e_to_f</a:t>
            </a:r>
            <a:r>
              <a:rPr lang="en-US" dirty="0"/>
              <a:t> </a:t>
            </a:r>
            <a:endParaRPr lang="en-US" dirty="0">
              <a:latin typeface="Courier New"/>
              <a:cs typeface="Courier New"/>
            </a:endParaRPr>
          </a:p>
          <a:p>
            <a:pPr marL="82296" indent="0">
              <a:buNone/>
            </a:pPr>
            <a:r>
              <a:rPr lang="en-US" dirty="0" smtClean="0">
                <a:latin typeface="Courier New"/>
                <a:cs typeface="Courier New"/>
              </a:rPr>
              <a:t>False </a:t>
            </a:r>
            <a:endParaRPr lang="en-US" dirty="0">
              <a:latin typeface="Courier New"/>
              <a:cs typeface="Courier New"/>
            </a:endParaRPr>
          </a:p>
          <a:p>
            <a:r>
              <a:rPr lang="en-US" dirty="0" smtClean="0"/>
              <a:t>Get function can be used to get the value of a given key, but returns its second argument if the dictionary does not contain the key.</a:t>
            </a:r>
          </a:p>
          <a:p>
            <a:pPr marL="82296" indent="0">
              <a:buNone/>
            </a:pPr>
            <a:r>
              <a:rPr lang="en-US" dirty="0">
                <a:latin typeface="Courier New"/>
                <a:cs typeface="Courier New"/>
              </a:rPr>
              <a:t>&gt;&gt;&gt; print(</a:t>
            </a:r>
            <a:r>
              <a:rPr lang="en-US" dirty="0" err="1" smtClean="0">
                <a:latin typeface="Courier New"/>
                <a:cs typeface="Courier New"/>
              </a:rPr>
              <a:t>e_to_f.get</a:t>
            </a:r>
            <a:r>
              <a:rPr lang="en-US" dirty="0">
                <a:latin typeface="Courier New"/>
                <a:cs typeface="Courier New"/>
              </a:rPr>
              <a:t>('blue', 'No translation</a:t>
            </a:r>
            <a:r>
              <a:rPr lang="en-US" dirty="0" smtClean="0">
                <a:latin typeface="Courier New"/>
                <a:cs typeface="Courier New"/>
              </a:rPr>
              <a:t>'))</a:t>
            </a:r>
          </a:p>
          <a:p>
            <a:pPr marL="82296" indent="0">
              <a:buNone/>
            </a:pPr>
            <a:r>
              <a:rPr lang="en-US" dirty="0" smtClean="0">
                <a:latin typeface="Courier New"/>
                <a:cs typeface="Courier New"/>
              </a:rPr>
              <a:t>Bleu</a:t>
            </a:r>
            <a:endParaRPr lang="en-US" dirty="0">
              <a:latin typeface="Courier New"/>
              <a:cs typeface="Courier New"/>
            </a:endParaRPr>
          </a:p>
          <a:p>
            <a:pPr marL="82296" indent="0">
              <a:buNone/>
            </a:pPr>
            <a:r>
              <a:rPr lang="en-US" dirty="0" smtClean="0">
                <a:latin typeface="Courier New"/>
                <a:cs typeface="Courier New"/>
              </a:rPr>
              <a:t>&gt;&gt;&gt; </a:t>
            </a:r>
            <a:r>
              <a:rPr lang="en-US" dirty="0">
                <a:latin typeface="Courier New"/>
                <a:cs typeface="Courier New"/>
              </a:rPr>
              <a:t>print(</a:t>
            </a:r>
            <a:r>
              <a:rPr lang="en-US" dirty="0" err="1" smtClean="0">
                <a:latin typeface="Courier New"/>
                <a:cs typeface="Courier New"/>
              </a:rPr>
              <a:t>e_to_f.get</a:t>
            </a:r>
            <a:r>
              <a:rPr lang="en-US" dirty="0">
                <a:latin typeface="Courier New"/>
                <a:cs typeface="Courier New"/>
              </a:rPr>
              <a:t>('chartreuse', 'No translation')) </a:t>
            </a:r>
            <a:endParaRPr lang="en-US" dirty="0">
              <a:latin typeface="Courier New"/>
              <a:cs typeface="Courier New"/>
            </a:endParaRPr>
          </a:p>
          <a:p>
            <a:pPr marL="82296" indent="0">
              <a:buNone/>
            </a:pPr>
            <a:r>
              <a:rPr lang="en-US" dirty="0" smtClean="0">
                <a:latin typeface="Courier New"/>
                <a:cs typeface="Courier New"/>
              </a:rPr>
              <a:t>No </a:t>
            </a:r>
            <a:r>
              <a:rPr lang="en-US" dirty="0">
                <a:latin typeface="Courier New"/>
                <a:cs typeface="Courier New"/>
              </a:rPr>
              <a:t>translation </a:t>
            </a:r>
            <a:endParaRPr lang="en-US" dirty="0">
              <a:latin typeface="Courier New"/>
              <a:cs typeface="Courier New"/>
            </a:endParaRPr>
          </a:p>
          <a:p>
            <a:pPr marL="82296" indent="0">
              <a:buNone/>
            </a:pPr>
            <a:r>
              <a:rPr lang="en-US" dirty="0" smtClean="0">
                <a:cs typeface="Courier New"/>
              </a:rPr>
              <a:t>(</a:t>
            </a:r>
            <a:r>
              <a:rPr lang="en-US" dirty="0" smtClean="0">
                <a:cs typeface="Courier New"/>
              </a:rPr>
              <a:t>If second argument is not supplied, get returns None if the dictionary does not contain the key.)</a:t>
            </a:r>
            <a:endParaRPr lang="en-US" dirty="0">
              <a:cs typeface="Courier New"/>
            </a:endParaRPr>
          </a:p>
          <a:p>
            <a:endParaRPr lang="en-US" dirty="0"/>
          </a:p>
        </p:txBody>
      </p:sp>
    </p:spTree>
    <p:extLst>
      <p:ext uri="{BB962C8B-B14F-4D97-AF65-F5344CB8AC3E}">
        <p14:creationId xmlns:p14="http://schemas.microsoft.com/office/powerpoint/2010/main" val="1036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dictionary operations</a:t>
            </a:r>
            <a:endParaRPr lang="en-US" dirty="0"/>
          </a:p>
        </p:txBody>
      </p:sp>
      <p:sp>
        <p:nvSpPr>
          <p:cNvPr id="3" name="Content Placeholder 2"/>
          <p:cNvSpPr>
            <a:spLocks noGrp="1"/>
          </p:cNvSpPr>
          <p:nvPr>
            <p:ph idx="1"/>
          </p:nvPr>
        </p:nvSpPr>
        <p:spPr/>
        <p:txBody>
          <a:bodyPr>
            <a:normAutofit fontScale="85000" lnSpcReduction="10000"/>
          </a:bodyPr>
          <a:lstStyle/>
          <a:p>
            <a:pPr marL="82296" indent="0">
              <a:buNone/>
            </a:pPr>
            <a:r>
              <a:rPr lang="en-US" dirty="0" smtClean="0"/>
              <a:t>If you want to get the value of a key, and make sure it is set to a value in case the key does not exist, then use the </a:t>
            </a:r>
            <a:r>
              <a:rPr lang="en-US" dirty="0" err="1" smtClean="0">
                <a:latin typeface="Courier New"/>
                <a:cs typeface="Courier New"/>
              </a:rPr>
              <a:t>setdefault</a:t>
            </a:r>
            <a:r>
              <a:rPr lang="en-US" dirty="0" smtClean="0"/>
              <a:t> method:</a:t>
            </a:r>
            <a:br>
              <a:rPr lang="en-US" dirty="0" smtClean="0"/>
            </a:br>
            <a:endParaRPr lang="en-US" dirty="0" smtClean="0"/>
          </a:p>
          <a:p>
            <a:pPr marL="82296" indent="0">
              <a:buNone/>
            </a:pPr>
            <a:r>
              <a:rPr lang="en-US" sz="2400" dirty="0" smtClean="0">
                <a:latin typeface="Courier New"/>
                <a:cs typeface="Courier New"/>
              </a:rPr>
              <a:t>&gt;&gt;&gt; </a:t>
            </a:r>
            <a:r>
              <a:rPr lang="en-US" sz="2400" dirty="0" err="1">
                <a:latin typeface="Courier New"/>
                <a:cs typeface="Courier New"/>
              </a:rPr>
              <a:t>e_to_f</a:t>
            </a:r>
            <a:r>
              <a:rPr lang="en-US" sz="2400" dirty="0"/>
              <a:t> </a:t>
            </a:r>
            <a:r>
              <a:rPr lang="en-US" sz="2400" dirty="0">
                <a:latin typeface="Courier New"/>
                <a:cs typeface="Courier New"/>
              </a:rPr>
              <a:t>= {'red': 'rouge</a:t>
            </a:r>
            <a:r>
              <a:rPr lang="en-US" sz="2400" dirty="0" smtClean="0">
                <a:latin typeface="Courier New"/>
                <a:cs typeface="Courier New"/>
              </a:rPr>
              <a:t>', </a:t>
            </a:r>
            <a:r>
              <a:rPr lang="en-US" sz="2400" dirty="0">
                <a:latin typeface="Courier New"/>
                <a:cs typeface="Courier New"/>
              </a:rPr>
              <a:t>'blue</a:t>
            </a:r>
            <a:r>
              <a:rPr lang="en-US" sz="2400" dirty="0" smtClean="0">
                <a:latin typeface="Courier New"/>
                <a:cs typeface="Courier New"/>
              </a:rPr>
              <a:t>':\ </a:t>
            </a:r>
            <a:r>
              <a:rPr lang="en-US" sz="2400" dirty="0">
                <a:latin typeface="Courier New"/>
                <a:cs typeface="Courier New"/>
              </a:rPr>
              <a:t>'bleu', 'green': 'vert</a:t>
            </a:r>
            <a:r>
              <a:rPr lang="en-US" sz="2400" dirty="0" smtClean="0">
                <a:latin typeface="Courier New"/>
                <a:cs typeface="Courier New"/>
              </a:rPr>
              <a:t>'}</a:t>
            </a:r>
          </a:p>
          <a:p>
            <a:pPr marL="82296" indent="0">
              <a:buNone/>
            </a:pPr>
            <a:r>
              <a:rPr lang="en-US" sz="2400" dirty="0" smtClean="0">
                <a:latin typeface="Courier New"/>
                <a:cs typeface="Courier New"/>
              </a:rPr>
              <a:t>&gt;&gt;&gt; </a:t>
            </a:r>
          </a:p>
          <a:p>
            <a:pPr marL="82296" indent="0">
              <a:buNone/>
            </a:pPr>
            <a:r>
              <a:rPr lang="en-US" sz="2400" dirty="0" smtClean="0">
                <a:latin typeface="Courier New"/>
                <a:cs typeface="Courier New"/>
              </a:rPr>
              <a:t>&gt;&gt;&gt; </a:t>
            </a:r>
            <a:r>
              <a:rPr lang="en-US" sz="2400" dirty="0" smtClean="0">
                <a:latin typeface="Courier New"/>
                <a:cs typeface="Courier New"/>
              </a:rPr>
              <a:t>print(</a:t>
            </a:r>
            <a:r>
              <a:rPr lang="en-US" sz="2400" dirty="0" err="1" smtClean="0">
                <a:latin typeface="Courier New"/>
                <a:cs typeface="Courier New"/>
              </a:rPr>
              <a:t>e_to_f.setdefault</a:t>
            </a:r>
            <a:r>
              <a:rPr lang="en-US" sz="2400" dirty="0">
                <a:latin typeface="Courier New"/>
                <a:cs typeface="Courier New"/>
              </a:rPr>
              <a:t>('chartreuse', 'No translation')) </a:t>
            </a:r>
            <a:endParaRPr lang="en-US" sz="2400" dirty="0">
              <a:latin typeface="Courier New"/>
              <a:cs typeface="Courier New"/>
            </a:endParaRPr>
          </a:p>
          <a:p>
            <a:pPr marL="82296" indent="0">
              <a:buNone/>
            </a:pPr>
            <a:r>
              <a:rPr lang="en-US" sz="2400" dirty="0" smtClean="0">
                <a:latin typeface="Courier New"/>
                <a:cs typeface="Courier New"/>
              </a:rPr>
              <a:t>No translation</a:t>
            </a:r>
          </a:p>
          <a:p>
            <a:pPr marL="82296" indent="0">
              <a:buNone/>
            </a:pPr>
            <a:r>
              <a:rPr lang="en-US" sz="2400" dirty="0" smtClean="0">
                <a:latin typeface="Courier New"/>
                <a:cs typeface="Courier New"/>
              </a:rPr>
              <a:t>&gt;&gt;&gt; </a:t>
            </a:r>
            <a:r>
              <a:rPr lang="en-US" sz="2400" dirty="0" err="1" smtClean="0">
                <a:latin typeface="Courier New"/>
                <a:cs typeface="Courier New"/>
              </a:rPr>
              <a:t>e_to_f</a:t>
            </a:r>
            <a:endParaRPr lang="en-US" sz="2400" dirty="0">
              <a:latin typeface="Courier New"/>
              <a:cs typeface="Courier New"/>
            </a:endParaRPr>
          </a:p>
          <a:p>
            <a:pPr marL="82296" indent="0">
              <a:buNone/>
            </a:pPr>
            <a:r>
              <a:rPr lang="en-US" sz="2400" dirty="0" smtClean="0">
                <a:latin typeface="Courier New"/>
                <a:cs typeface="Courier New"/>
              </a:rPr>
              <a:t>{</a:t>
            </a:r>
            <a:r>
              <a:rPr lang="en-US" sz="2400" dirty="0">
                <a:latin typeface="Courier New"/>
                <a:cs typeface="Courier New"/>
              </a:rPr>
              <a:t>'blue': 'bleu', 'chartreuse': 'No translation', 'green': 'vert', 'red': '</a:t>
            </a:r>
            <a:r>
              <a:rPr lang="en-US" sz="2400" dirty="0" smtClean="0">
                <a:latin typeface="Courier New"/>
                <a:cs typeface="Courier New"/>
              </a:rPr>
              <a:t>rouge’}</a:t>
            </a:r>
          </a:p>
        </p:txBody>
      </p:sp>
    </p:spTree>
    <p:extLst>
      <p:ext uri="{BB962C8B-B14F-4D97-AF65-F5344CB8AC3E}">
        <p14:creationId xmlns:p14="http://schemas.microsoft.com/office/powerpoint/2010/main" val="19698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dictionary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 copy of the </a:t>
            </a:r>
            <a:r>
              <a:rPr lang="en-US" dirty="0" smtClean="0"/>
              <a:t>dictionary</a:t>
            </a:r>
          </a:p>
          <a:p>
            <a:pPr marL="82296" indent="0">
              <a:buNone/>
            </a:pPr>
            <a:r>
              <a:rPr lang="fr-FR" dirty="0" smtClean="0">
                <a:latin typeface="Courier New"/>
                <a:cs typeface="Courier New"/>
              </a:rPr>
              <a:t>&gt;&gt;&gt; </a:t>
            </a:r>
            <a:r>
              <a:rPr lang="fr-FR" dirty="0">
                <a:latin typeface="Courier New"/>
                <a:cs typeface="Courier New"/>
              </a:rPr>
              <a:t>x = {0: '</a:t>
            </a:r>
            <a:r>
              <a:rPr lang="fr-FR" dirty="0" err="1">
                <a:latin typeface="Courier New"/>
                <a:cs typeface="Courier New"/>
              </a:rPr>
              <a:t>zero</a:t>
            </a:r>
            <a:r>
              <a:rPr lang="fr-FR" dirty="0">
                <a:latin typeface="Courier New"/>
                <a:cs typeface="Courier New"/>
              </a:rPr>
              <a:t>', 1: 'one'} </a:t>
            </a:r>
            <a:endParaRPr lang="fr-FR" dirty="0">
              <a:latin typeface="Courier New"/>
              <a:cs typeface="Courier New"/>
            </a:endParaRPr>
          </a:p>
          <a:p>
            <a:pPr marL="82296" indent="0">
              <a:buNone/>
            </a:pPr>
            <a:r>
              <a:rPr lang="fr-FR" dirty="0" smtClean="0">
                <a:latin typeface="Courier New"/>
                <a:cs typeface="Courier New"/>
              </a:rPr>
              <a:t>&gt;&gt;&gt; </a:t>
            </a:r>
          </a:p>
          <a:p>
            <a:pPr marL="82296" indent="0">
              <a:buNone/>
            </a:pPr>
            <a:r>
              <a:rPr lang="fr-FR" dirty="0" smtClean="0">
                <a:latin typeface="Courier New"/>
                <a:cs typeface="Courier New"/>
              </a:rPr>
              <a:t>&gt;&gt;&gt; </a:t>
            </a:r>
            <a:r>
              <a:rPr lang="fr-FR" dirty="0" smtClean="0">
                <a:latin typeface="Courier New"/>
                <a:cs typeface="Courier New"/>
              </a:rPr>
              <a:t>y </a:t>
            </a:r>
            <a:r>
              <a:rPr lang="fr-FR" dirty="0">
                <a:latin typeface="Courier New"/>
                <a:cs typeface="Courier New"/>
              </a:rPr>
              <a:t>= </a:t>
            </a:r>
            <a:r>
              <a:rPr lang="fr-FR" dirty="0" err="1">
                <a:latin typeface="Courier New"/>
                <a:cs typeface="Courier New"/>
              </a:rPr>
              <a:t>x.copy</a:t>
            </a:r>
            <a:r>
              <a:rPr lang="fr-FR" dirty="0" smtClean="0">
                <a:latin typeface="Courier New"/>
                <a:cs typeface="Courier New"/>
              </a:rPr>
              <a:t>()</a:t>
            </a:r>
          </a:p>
          <a:p>
            <a:pPr marL="82296" indent="0">
              <a:buNone/>
            </a:pPr>
            <a:r>
              <a:rPr lang="fr-FR" dirty="0" smtClean="0">
                <a:latin typeface="Courier New"/>
                <a:cs typeface="Courier New"/>
              </a:rPr>
              <a:t>&gt;&gt;&gt; y</a:t>
            </a:r>
          </a:p>
          <a:p>
            <a:pPr marL="82296" indent="0">
              <a:buNone/>
            </a:pPr>
            <a:r>
              <a:rPr lang="fr-FR" dirty="0" smtClean="0">
                <a:latin typeface="Courier New"/>
                <a:cs typeface="Courier New"/>
              </a:rPr>
              <a:t>{0</a:t>
            </a:r>
            <a:r>
              <a:rPr lang="fr-FR" dirty="0">
                <a:latin typeface="Courier New"/>
                <a:cs typeface="Courier New"/>
              </a:rPr>
              <a:t>: '</a:t>
            </a:r>
            <a:r>
              <a:rPr lang="fr-FR" dirty="0" err="1">
                <a:latin typeface="Courier New"/>
                <a:cs typeface="Courier New"/>
              </a:rPr>
              <a:t>zero</a:t>
            </a:r>
            <a:r>
              <a:rPr lang="fr-FR" dirty="0">
                <a:latin typeface="Courier New"/>
                <a:cs typeface="Courier New"/>
              </a:rPr>
              <a:t>', 1: 'one'} </a:t>
            </a:r>
            <a:endParaRPr lang="fr-FR" dirty="0" smtClean="0">
              <a:latin typeface="Courier New"/>
              <a:cs typeface="Courier New"/>
            </a:endParaRPr>
          </a:p>
          <a:p>
            <a:r>
              <a:rPr lang="en-US" dirty="0" smtClean="0"/>
              <a:t>Note </a:t>
            </a:r>
            <a:r>
              <a:rPr lang="en-US" dirty="0" smtClean="0"/>
              <a:t>that this makes a shallow copy of the dictionary, which is sufficient is most cases. If you want to make a deep copy, refer to the </a:t>
            </a:r>
            <a:r>
              <a:rPr lang="en-US" dirty="0" err="1" smtClean="0">
                <a:latin typeface="Courier New"/>
                <a:cs typeface="Courier New"/>
              </a:rPr>
              <a:t>copy.deepcopy</a:t>
            </a:r>
            <a:r>
              <a:rPr lang="en-US" dirty="0" smtClean="0"/>
              <a:t> function.</a:t>
            </a:r>
            <a:endParaRPr lang="en-US" dirty="0"/>
          </a:p>
        </p:txBody>
      </p:sp>
    </p:spTree>
    <p:extLst>
      <p:ext uri="{BB962C8B-B14F-4D97-AF65-F5344CB8AC3E}">
        <p14:creationId xmlns:p14="http://schemas.microsoft.com/office/powerpoint/2010/main" val="172395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a:cs typeface="Courier New"/>
              </a:rPr>
              <a:t>update</a:t>
            </a:r>
            <a:r>
              <a:rPr lang="en-US" dirty="0" smtClean="0"/>
              <a:t>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Update method updates a first dictionary with all the key/value pairs of a second dictionary. For keys that are common to both, the values from the second dictionary override the first:</a:t>
            </a:r>
          </a:p>
          <a:p>
            <a:pPr marL="82296" indent="0">
              <a:buNone/>
            </a:pPr>
            <a:r>
              <a:rPr lang="fr-FR" dirty="0">
                <a:latin typeface="Courier New"/>
                <a:cs typeface="Courier New"/>
              </a:rPr>
              <a:t>&gt;&gt;&gt; z = {1: 'One', 2: '</a:t>
            </a:r>
            <a:r>
              <a:rPr lang="fr-FR" dirty="0" err="1">
                <a:latin typeface="Courier New"/>
                <a:cs typeface="Courier New"/>
              </a:rPr>
              <a:t>Two</a:t>
            </a:r>
            <a:r>
              <a:rPr lang="fr-FR" dirty="0" smtClean="0">
                <a:latin typeface="Courier New"/>
                <a:cs typeface="Courier New"/>
              </a:rPr>
              <a:t>'}</a:t>
            </a:r>
          </a:p>
          <a:p>
            <a:pPr marL="82296" indent="0">
              <a:buNone/>
            </a:pPr>
            <a:r>
              <a:rPr lang="fr-FR" dirty="0" smtClean="0">
                <a:latin typeface="Courier New"/>
                <a:cs typeface="Courier New"/>
              </a:rPr>
              <a:t>&gt;&gt;&gt; </a:t>
            </a:r>
            <a:r>
              <a:rPr lang="fr-FR" dirty="0">
                <a:latin typeface="Courier New"/>
                <a:cs typeface="Courier New"/>
              </a:rPr>
              <a:t>x = {0: '</a:t>
            </a:r>
            <a:r>
              <a:rPr lang="fr-FR" dirty="0" err="1">
                <a:latin typeface="Courier New"/>
                <a:cs typeface="Courier New"/>
              </a:rPr>
              <a:t>zero</a:t>
            </a:r>
            <a:r>
              <a:rPr lang="fr-FR" dirty="0">
                <a:latin typeface="Courier New"/>
                <a:cs typeface="Courier New"/>
              </a:rPr>
              <a:t>', 1: 'one</a:t>
            </a:r>
            <a:r>
              <a:rPr lang="fr-FR" dirty="0" smtClean="0">
                <a:latin typeface="Courier New"/>
                <a:cs typeface="Courier New"/>
              </a:rPr>
              <a:t>'}</a:t>
            </a:r>
          </a:p>
          <a:p>
            <a:pPr marL="82296" indent="0">
              <a:buNone/>
            </a:pPr>
            <a:r>
              <a:rPr lang="fr-FR" dirty="0" smtClean="0">
                <a:latin typeface="Courier New"/>
                <a:cs typeface="Courier New"/>
              </a:rPr>
              <a:t>&gt;&gt;&gt; </a:t>
            </a:r>
            <a:r>
              <a:rPr lang="fr-FR" dirty="0" err="1">
                <a:latin typeface="Courier New"/>
                <a:cs typeface="Courier New"/>
              </a:rPr>
              <a:t>x.update</a:t>
            </a:r>
            <a:r>
              <a:rPr lang="fr-FR" dirty="0">
                <a:latin typeface="Courier New"/>
                <a:cs typeface="Courier New"/>
              </a:rPr>
              <a:t>(z</a:t>
            </a:r>
            <a:r>
              <a:rPr lang="fr-FR" dirty="0" smtClean="0">
                <a:latin typeface="Courier New"/>
                <a:cs typeface="Courier New"/>
              </a:rPr>
              <a:t>)</a:t>
            </a:r>
          </a:p>
          <a:p>
            <a:pPr marL="82296" indent="0">
              <a:buNone/>
            </a:pPr>
            <a:r>
              <a:rPr lang="fr-FR" dirty="0" smtClean="0">
                <a:latin typeface="Courier New"/>
                <a:cs typeface="Courier New"/>
              </a:rPr>
              <a:t>&gt;&gt;&gt; </a:t>
            </a:r>
          </a:p>
          <a:p>
            <a:pPr marL="82296" indent="0">
              <a:buNone/>
            </a:pPr>
            <a:r>
              <a:rPr lang="fr-FR" dirty="0" smtClean="0">
                <a:latin typeface="Courier New"/>
                <a:cs typeface="Courier New"/>
              </a:rPr>
              <a:t>&gt;&gt;&gt; </a:t>
            </a:r>
            <a:r>
              <a:rPr lang="fr-FR" dirty="0" smtClean="0">
                <a:latin typeface="Courier New"/>
                <a:cs typeface="Courier New"/>
              </a:rPr>
              <a:t>x </a:t>
            </a:r>
          </a:p>
          <a:p>
            <a:pPr marL="82296" indent="0">
              <a:buNone/>
            </a:pPr>
            <a:r>
              <a:rPr lang="fr-FR" dirty="0" smtClean="0">
                <a:latin typeface="Courier New"/>
                <a:cs typeface="Courier New"/>
              </a:rPr>
              <a:t>{</a:t>
            </a:r>
            <a:r>
              <a:rPr lang="fr-FR" dirty="0">
                <a:latin typeface="Courier New"/>
                <a:cs typeface="Courier New"/>
              </a:rPr>
              <a:t>0: '</a:t>
            </a:r>
            <a:r>
              <a:rPr lang="fr-FR" dirty="0" err="1">
                <a:latin typeface="Courier New"/>
                <a:cs typeface="Courier New"/>
              </a:rPr>
              <a:t>zero</a:t>
            </a:r>
            <a:r>
              <a:rPr lang="fr-FR" dirty="0">
                <a:latin typeface="Courier New"/>
                <a:cs typeface="Courier New"/>
              </a:rPr>
              <a:t>', 1: 'One', 2: '</a:t>
            </a:r>
            <a:r>
              <a:rPr lang="fr-FR" dirty="0" err="1">
                <a:latin typeface="Courier New"/>
                <a:cs typeface="Courier New"/>
              </a:rPr>
              <a:t>Two</a:t>
            </a:r>
            <a:r>
              <a:rPr lang="fr-FR" dirty="0">
                <a:latin typeface="Courier New"/>
                <a:cs typeface="Courier New"/>
              </a:rPr>
              <a:t>'} </a:t>
            </a:r>
          </a:p>
          <a:p>
            <a:endParaRPr lang="en-US" dirty="0"/>
          </a:p>
        </p:txBody>
      </p:sp>
    </p:spTree>
    <p:extLst>
      <p:ext uri="{BB962C8B-B14F-4D97-AF65-F5344CB8AC3E}">
        <p14:creationId xmlns:p14="http://schemas.microsoft.com/office/powerpoint/2010/main" val="216432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Example</a:t>
            </a:r>
            <a:endParaRPr lang="en-US" dirty="0"/>
          </a:p>
        </p:txBody>
      </p:sp>
      <p:sp>
        <p:nvSpPr>
          <p:cNvPr id="3" name="Content Placeholder 2"/>
          <p:cNvSpPr>
            <a:spLocks noGrp="1"/>
          </p:cNvSpPr>
          <p:nvPr>
            <p:ph idx="1"/>
          </p:nvPr>
        </p:nvSpPr>
        <p:spPr/>
        <p:txBody>
          <a:bodyPr>
            <a:normAutofit/>
          </a:bodyPr>
          <a:lstStyle/>
          <a:p>
            <a:r>
              <a:rPr lang="en-US" dirty="0" smtClean="0"/>
              <a:t>Want to know how many times each word occurs in a particular </a:t>
            </a:r>
            <a:r>
              <a:rPr lang="en-US" dirty="0" err="1" smtClean="0"/>
              <a:t>english</a:t>
            </a:r>
            <a:r>
              <a:rPr lang="en-US" dirty="0" smtClean="0"/>
              <a:t> sentence:</a:t>
            </a:r>
          </a:p>
          <a:p>
            <a:pPr marL="82296" indent="0">
              <a:buNone/>
            </a:pPr>
            <a:r>
              <a:rPr lang="en-US" sz="2000" dirty="0" err="1" smtClean="0">
                <a:latin typeface="Courier New"/>
                <a:cs typeface="Courier New"/>
              </a:rPr>
              <a:t>sample_str</a:t>
            </a:r>
            <a:r>
              <a:rPr lang="en-US" sz="2000" dirty="0" smtClean="0">
                <a:latin typeface="Courier New"/>
                <a:cs typeface="Courier New"/>
              </a:rPr>
              <a:t> </a:t>
            </a:r>
            <a:r>
              <a:rPr lang="en-US" sz="2000" dirty="0">
                <a:latin typeface="Courier New"/>
                <a:cs typeface="Courier New"/>
              </a:rPr>
              <a:t>= </a:t>
            </a:r>
            <a:r>
              <a:rPr lang="en-US" sz="2000" dirty="0" smtClean="0">
                <a:latin typeface="Courier New"/>
                <a:cs typeface="Courier New"/>
              </a:rPr>
              <a:t>“to </a:t>
            </a:r>
            <a:r>
              <a:rPr lang="en-US" sz="2000" dirty="0">
                <a:latin typeface="Courier New"/>
                <a:cs typeface="Courier New"/>
              </a:rPr>
              <a:t>be or not to be" </a:t>
            </a:r>
            <a:r>
              <a:rPr lang="en-US" sz="2000" dirty="0" smtClean="0">
                <a:latin typeface="Courier New"/>
                <a:cs typeface="Courier New"/>
              </a:rPr>
              <a:t/>
            </a:r>
            <a:br>
              <a:rPr lang="en-US" sz="2000" dirty="0" smtClean="0">
                <a:latin typeface="Courier New"/>
                <a:cs typeface="Courier New"/>
              </a:rPr>
            </a:br>
            <a:r>
              <a:rPr lang="en-US" sz="2000" dirty="0" smtClean="0">
                <a:latin typeface="Courier New"/>
                <a:cs typeface="Courier New"/>
              </a:rPr>
              <a:t>count </a:t>
            </a:r>
            <a:r>
              <a:rPr lang="en-US" sz="2000" dirty="0">
                <a:latin typeface="Courier New"/>
                <a:cs typeface="Courier New"/>
              </a:rPr>
              <a:t>= {} </a:t>
            </a:r>
          </a:p>
          <a:p>
            <a:pPr marL="82296" indent="0">
              <a:buNone/>
            </a:pPr>
            <a:r>
              <a:rPr lang="en-US" sz="2000" dirty="0" smtClean="0">
                <a:latin typeface="Courier New"/>
                <a:cs typeface="Courier New"/>
              </a:rPr>
              <a:t>for </a:t>
            </a:r>
            <a:r>
              <a:rPr lang="en-US" sz="2000" dirty="0">
                <a:latin typeface="Courier New"/>
                <a:cs typeface="Courier New"/>
              </a:rPr>
              <a:t>word in </a:t>
            </a:r>
            <a:r>
              <a:rPr lang="en-US" sz="2000" dirty="0" err="1" smtClean="0">
                <a:latin typeface="Courier New"/>
                <a:cs typeface="Courier New"/>
              </a:rPr>
              <a:t>sample_str.split</a:t>
            </a:r>
            <a:r>
              <a:rPr lang="en-US" sz="2000" dirty="0">
                <a:latin typeface="Courier New"/>
                <a:cs typeface="Courier New"/>
              </a:rPr>
              <a:t>():</a:t>
            </a:r>
            <a:br>
              <a:rPr lang="en-US" sz="2000" dirty="0">
                <a:latin typeface="Courier New"/>
                <a:cs typeface="Courier New"/>
              </a:rPr>
            </a:br>
            <a:r>
              <a:rPr lang="en-US" sz="2000" dirty="0">
                <a:latin typeface="Courier New"/>
                <a:cs typeface="Courier New"/>
              </a:rPr>
              <a:t> </a:t>
            </a:r>
            <a:r>
              <a:rPr lang="en-US" sz="2000" dirty="0" smtClean="0">
                <a:latin typeface="Courier New"/>
                <a:cs typeface="Courier New"/>
              </a:rPr>
              <a:t>  count[</a:t>
            </a:r>
            <a:r>
              <a:rPr lang="en-US" sz="2000" dirty="0">
                <a:latin typeface="Courier New"/>
                <a:cs typeface="Courier New"/>
              </a:rPr>
              <a:t>word] = </a:t>
            </a:r>
            <a:r>
              <a:rPr lang="en-US" sz="2000" dirty="0" err="1" smtClean="0">
                <a:latin typeface="Courier New"/>
                <a:cs typeface="Courier New"/>
              </a:rPr>
              <a:t>count.get</a:t>
            </a:r>
            <a:r>
              <a:rPr lang="en-US" sz="2000" dirty="0">
                <a:latin typeface="Courier New"/>
                <a:cs typeface="Courier New"/>
              </a:rPr>
              <a:t>(word, 0) + 1 </a:t>
            </a:r>
          </a:p>
          <a:p>
            <a:pPr marL="82296" indent="0">
              <a:buNone/>
            </a:pPr>
            <a:r>
              <a:rPr lang="en-US" sz="2000" dirty="0">
                <a:latin typeface="Courier New"/>
                <a:cs typeface="Courier New"/>
              </a:rPr>
              <a:t>for word in </a:t>
            </a:r>
            <a:r>
              <a:rPr lang="en-US" sz="2000" dirty="0" smtClean="0">
                <a:latin typeface="Courier New"/>
                <a:cs typeface="Courier New"/>
              </a:rPr>
              <a:t>count:</a:t>
            </a:r>
            <a:r>
              <a:rPr lang="en-US" sz="2000" dirty="0">
                <a:latin typeface="Courier New"/>
                <a:cs typeface="Courier New"/>
              </a:rPr>
              <a:t/>
            </a:r>
            <a:br>
              <a:rPr lang="en-US" sz="2000" dirty="0">
                <a:latin typeface="Courier New"/>
                <a:cs typeface="Courier New"/>
              </a:rPr>
            </a:br>
            <a:r>
              <a:rPr lang="en-US" sz="2000" dirty="0" smtClean="0">
                <a:latin typeface="Courier New"/>
                <a:cs typeface="Courier New"/>
              </a:rPr>
              <a:t>   print</a:t>
            </a:r>
            <a:r>
              <a:rPr lang="en-US" sz="2000" dirty="0">
                <a:latin typeface="Courier New"/>
                <a:cs typeface="Courier New"/>
              </a:rPr>
              <a:t>("The word", word, "occurs", </a:t>
            </a:r>
            <a:r>
              <a:rPr lang="en-US" sz="2000" dirty="0" smtClean="0">
                <a:latin typeface="Courier New"/>
                <a:cs typeface="Courier New"/>
              </a:rPr>
              <a:t>count[word</a:t>
            </a:r>
            <a:r>
              <a:rPr lang="en-US" sz="2000" dirty="0">
                <a:latin typeface="Courier New"/>
                <a:cs typeface="Courier New"/>
              </a:rPr>
              <a:t>], \ </a:t>
            </a:r>
          </a:p>
          <a:p>
            <a:pPr marL="82296" indent="0">
              <a:buNone/>
            </a:pPr>
            <a:r>
              <a:rPr lang="en-US" sz="2000" dirty="0">
                <a:latin typeface="Courier New"/>
                <a:cs typeface="Courier New"/>
              </a:rPr>
              <a:t>"times in the string")</a:t>
            </a:r>
            <a:r>
              <a:rPr lang="en-US" sz="2400" dirty="0"/>
              <a:t> </a:t>
            </a:r>
          </a:p>
          <a:p>
            <a:endParaRPr lang="en-US" dirty="0"/>
          </a:p>
        </p:txBody>
      </p:sp>
    </p:spTree>
    <p:extLst>
      <p:ext uri="{BB962C8B-B14F-4D97-AF65-F5344CB8AC3E}">
        <p14:creationId xmlns:p14="http://schemas.microsoft.com/office/powerpoint/2010/main" val="3821203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keys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Any object that is immutable and </a:t>
            </a:r>
            <a:r>
              <a:rPr lang="en-US" dirty="0" err="1" smtClean="0"/>
              <a:t>hashable</a:t>
            </a:r>
            <a:r>
              <a:rPr lang="en-US" dirty="0" smtClean="0"/>
              <a:t> can be used as a key to a dictionary.</a:t>
            </a:r>
          </a:p>
          <a:p>
            <a:pPr lvl="1"/>
            <a:r>
              <a:rPr lang="en-US" dirty="0" smtClean="0"/>
              <a:t>For </a:t>
            </a:r>
            <a:r>
              <a:rPr lang="en-US" dirty="0" err="1" smtClean="0"/>
              <a:t>eg</a:t>
            </a:r>
            <a:r>
              <a:rPr lang="en-US" dirty="0" smtClean="0"/>
              <a:t>: Strings can be used as keys since they are immutable and </a:t>
            </a:r>
            <a:r>
              <a:rPr lang="en-US" dirty="0" err="1" smtClean="0"/>
              <a:t>hashable</a:t>
            </a:r>
            <a:r>
              <a:rPr lang="en-US" dirty="0" smtClean="0"/>
              <a:t>.</a:t>
            </a:r>
          </a:p>
          <a:p>
            <a:pPr lvl="1"/>
            <a:r>
              <a:rPr lang="en-US" dirty="0" smtClean="0"/>
              <a:t>Lists can not be used as keys since they are mutable (but its cousin, tuple, can be used instead)</a:t>
            </a:r>
          </a:p>
          <a:p>
            <a:pPr lvl="1"/>
            <a:r>
              <a:rPr lang="en-US" dirty="0"/>
              <a:t>To be </a:t>
            </a:r>
            <a:r>
              <a:rPr lang="en-US" dirty="0" err="1"/>
              <a:t>hashable</a:t>
            </a:r>
            <a:r>
              <a:rPr lang="en-US" dirty="0"/>
              <a:t>, a value must have a hash value (provided by a __hash__ method) that never changes throughout the life of the </a:t>
            </a:r>
            <a:r>
              <a:rPr lang="en-US" dirty="0" smtClean="0"/>
              <a:t>value (</a:t>
            </a:r>
            <a:r>
              <a:rPr lang="en-US" dirty="0" err="1" smtClean="0"/>
              <a:t>Eg</a:t>
            </a:r>
            <a:r>
              <a:rPr lang="en-US" dirty="0" smtClean="0"/>
              <a:t>: Checksum, Cyclic Redundancy Check (CRC)). </a:t>
            </a:r>
          </a:p>
          <a:p>
            <a:pPr lvl="1"/>
            <a:r>
              <a:rPr lang="en-US" dirty="0" smtClean="0"/>
              <a:t>Any data type that is mutable can not be </a:t>
            </a:r>
            <a:r>
              <a:rPr lang="en-US" dirty="0" err="1" smtClean="0"/>
              <a:t>hashable</a:t>
            </a:r>
            <a:r>
              <a:rPr lang="en-US" dirty="0" smtClean="0"/>
              <a:t>, since, if a value changes its hash value will also change. </a:t>
            </a:r>
          </a:p>
          <a:p>
            <a:pPr lvl="1"/>
            <a:r>
              <a:rPr lang="en-US" dirty="0" smtClean="0"/>
              <a:t>But if a data type is immutable, it does not automatically mean it is </a:t>
            </a:r>
            <a:r>
              <a:rPr lang="en-US" dirty="0" err="1" smtClean="0"/>
              <a:t>hashable</a:t>
            </a:r>
            <a:r>
              <a:rPr lang="en-US" dirty="0" smtClean="0"/>
              <a:t> (For </a:t>
            </a:r>
            <a:r>
              <a:rPr lang="en-US" dirty="0" err="1" smtClean="0"/>
              <a:t>eg</a:t>
            </a:r>
            <a:r>
              <a:rPr lang="en-US" dirty="0" smtClean="0"/>
              <a:t>: tuples are immutable, but if the elements of the tuples are lists, which is a mutable type, then that tuple is not </a:t>
            </a:r>
            <a:r>
              <a:rPr lang="en-US" dirty="0" err="1" smtClean="0"/>
              <a:t>hashable</a:t>
            </a:r>
            <a:r>
              <a:rPr lang="en-US" dirty="0" smtClean="0"/>
              <a:t> since the hash of that tuple can change)</a:t>
            </a:r>
            <a:endParaRPr lang="en-US" dirty="0"/>
          </a:p>
          <a:p>
            <a:pPr lvl="1"/>
            <a:endParaRPr lang="en-US" dirty="0"/>
          </a:p>
        </p:txBody>
      </p:sp>
    </p:spTree>
    <p:extLst>
      <p:ext uri="{BB962C8B-B14F-4D97-AF65-F5344CB8AC3E}">
        <p14:creationId xmlns:p14="http://schemas.microsoft.com/office/powerpoint/2010/main" val="722698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Keys</a:t>
            </a:r>
            <a:endParaRPr lang="en-US" dirty="0"/>
          </a:p>
        </p:txBody>
      </p:sp>
      <p:pic>
        <p:nvPicPr>
          <p:cNvPr id="5" name="Picture 4" descr="Screen Shot 2014-01-10 at 10.02.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00" y="1653469"/>
            <a:ext cx="7567904" cy="4888516"/>
          </a:xfrm>
          <a:prstGeom prst="rect">
            <a:avLst/>
          </a:prstGeom>
        </p:spPr>
      </p:pic>
    </p:spTree>
    <p:extLst>
      <p:ext uri="{BB962C8B-B14F-4D97-AF65-F5344CB8AC3E}">
        <p14:creationId xmlns:p14="http://schemas.microsoft.com/office/powerpoint/2010/main" val="602952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Efficiencies of dictionaries</a:t>
            </a:r>
            <a:endParaRPr lang="en-US" dirty="0"/>
          </a:p>
        </p:txBody>
      </p:sp>
      <p:sp>
        <p:nvSpPr>
          <p:cNvPr id="3" name="Content Placeholder 2"/>
          <p:cNvSpPr>
            <a:spLocks noGrp="1"/>
          </p:cNvSpPr>
          <p:nvPr>
            <p:ph idx="1"/>
          </p:nvPr>
        </p:nvSpPr>
        <p:spPr/>
        <p:txBody>
          <a:bodyPr/>
          <a:lstStyle/>
          <a:p>
            <a:r>
              <a:rPr lang="en-US" dirty="0" smtClean="0"/>
              <a:t>The implementation of dictionaries in Python is very efficient, fast, and highly optimized.</a:t>
            </a:r>
            <a:endParaRPr lang="en-US" dirty="0"/>
          </a:p>
        </p:txBody>
      </p:sp>
    </p:spTree>
    <p:extLst>
      <p:ext uri="{BB962C8B-B14F-4D97-AF65-F5344CB8AC3E}">
        <p14:creationId xmlns:p14="http://schemas.microsoft.com/office/powerpoint/2010/main" val="3308157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format method</a:t>
            </a:r>
            <a:endParaRPr lang="en-US" dirty="0"/>
          </a:p>
        </p:txBody>
      </p:sp>
      <p:sp>
        <p:nvSpPr>
          <p:cNvPr id="3" name="Content Placeholder 2"/>
          <p:cNvSpPr>
            <a:spLocks noGrp="1"/>
          </p:cNvSpPr>
          <p:nvPr>
            <p:ph idx="1"/>
          </p:nvPr>
        </p:nvSpPr>
        <p:spPr/>
        <p:txBody>
          <a:bodyPr>
            <a:normAutofit/>
          </a:bodyPr>
          <a:lstStyle/>
          <a:p>
            <a:r>
              <a:rPr lang="en-US" dirty="0">
                <a:latin typeface="Courier New"/>
                <a:cs typeface="Courier New"/>
              </a:rPr>
              <a:t>f</a:t>
            </a:r>
            <a:r>
              <a:rPr lang="en-US" dirty="0" smtClean="0">
                <a:latin typeface="Courier New"/>
                <a:cs typeface="Courier New"/>
              </a:rPr>
              <a:t>ormat</a:t>
            </a:r>
            <a:r>
              <a:rPr lang="en-US" dirty="0" smtClean="0"/>
              <a:t> method can be used to format strings in Python.</a:t>
            </a:r>
          </a:p>
          <a:p>
            <a:r>
              <a:rPr lang="en-US" dirty="0" smtClean="0"/>
              <a:t>Offers a number of options to format strings</a:t>
            </a:r>
            <a:endParaRPr lang="en-US" dirty="0"/>
          </a:p>
          <a:p>
            <a:r>
              <a:rPr lang="en-US" dirty="0" smtClean="0"/>
              <a:t>Almost a mini-language in itself.</a:t>
            </a:r>
          </a:p>
        </p:txBody>
      </p:sp>
    </p:spTree>
    <p:extLst>
      <p:ext uri="{BB962C8B-B14F-4D97-AF65-F5344CB8AC3E}">
        <p14:creationId xmlns:p14="http://schemas.microsoft.com/office/powerpoint/2010/main" val="3185026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311346"/>
          </a:xfrm>
        </p:spPr>
        <p:txBody>
          <a:bodyPr>
            <a:normAutofit fontScale="32500" lnSpcReduction="20000"/>
          </a:bodyPr>
          <a:lstStyle/>
          <a:p>
            <a:r>
              <a:rPr lang="en-US" dirty="0" smtClean="0"/>
              <a:t>Sort by keys and sort by values: Write a function that accepts a dictionary as a parameter, and prints its keys and values. First print them sorted by key, and then print them again sorted by values.</a:t>
            </a:r>
            <a:endParaRPr lang="en-US" dirty="0"/>
          </a:p>
          <a:p>
            <a:pPr marL="82296" indent="0">
              <a:buNone/>
            </a:pPr>
            <a:r>
              <a:rPr lang="fr-FR" sz="4300" dirty="0">
                <a:latin typeface="Courier New"/>
                <a:cs typeface="Courier New"/>
              </a:rPr>
              <a:t>&gt;&gt;&gt; </a:t>
            </a:r>
            <a:r>
              <a:rPr lang="fr-FR" sz="4300" dirty="0" err="1" smtClean="0">
                <a:latin typeface="Courier New"/>
                <a:cs typeface="Courier New"/>
              </a:rPr>
              <a:t>sort_print</a:t>
            </a:r>
            <a:r>
              <a:rPr lang="fr-FR" sz="4300" dirty="0" smtClean="0">
                <a:latin typeface="Courier New"/>
                <a:cs typeface="Courier New"/>
              </a:rPr>
              <a:t>(</a:t>
            </a:r>
            <a:r>
              <a:rPr lang="fr-FR" sz="4300" dirty="0">
                <a:latin typeface="Courier New"/>
                <a:cs typeface="Courier New"/>
              </a:rPr>
              <a:t>{'a'</a:t>
            </a:r>
            <a:r>
              <a:rPr lang="fr-FR" sz="4300" dirty="0" smtClean="0">
                <a:latin typeface="Courier New"/>
                <a:cs typeface="Courier New"/>
              </a:rPr>
              <a:t>:3, </a:t>
            </a:r>
            <a:r>
              <a:rPr lang="fr-FR" sz="4300" dirty="0">
                <a:latin typeface="Courier New"/>
                <a:cs typeface="Courier New"/>
              </a:rPr>
              <a:t>'b':2, 'c'</a:t>
            </a:r>
            <a:r>
              <a:rPr lang="fr-FR" sz="4300" dirty="0" smtClean="0">
                <a:latin typeface="Courier New"/>
                <a:cs typeface="Courier New"/>
              </a:rPr>
              <a:t>:5}) </a:t>
            </a:r>
            <a:endParaRPr lang="fr-FR" sz="4300" dirty="0">
              <a:latin typeface="Courier New"/>
              <a:cs typeface="Courier New"/>
            </a:endParaRPr>
          </a:p>
          <a:p>
            <a:pPr marL="82296" indent="0">
              <a:buNone/>
            </a:pPr>
            <a:r>
              <a:rPr lang="fr-FR" sz="4300" dirty="0" err="1" smtClean="0">
                <a:latin typeface="Courier New"/>
                <a:cs typeface="Courier New"/>
              </a:rPr>
              <a:t>Dictionary</a:t>
            </a:r>
            <a:r>
              <a:rPr lang="fr-FR" sz="4300" dirty="0" smtClean="0">
                <a:latin typeface="Courier New"/>
                <a:cs typeface="Courier New"/>
              </a:rPr>
              <a:t> </a:t>
            </a:r>
            <a:r>
              <a:rPr lang="fr-FR" sz="4300" dirty="0" err="1" smtClean="0">
                <a:latin typeface="Courier New"/>
                <a:cs typeface="Courier New"/>
              </a:rPr>
              <a:t>keys</a:t>
            </a:r>
            <a:r>
              <a:rPr lang="fr-FR" sz="4300" dirty="0" smtClean="0">
                <a:latin typeface="Courier New"/>
                <a:cs typeface="Courier New"/>
              </a:rPr>
              <a:t> and values, </a:t>
            </a:r>
            <a:r>
              <a:rPr lang="fr-FR" sz="4300" dirty="0" err="1" smtClean="0">
                <a:latin typeface="Courier New"/>
                <a:cs typeface="Courier New"/>
              </a:rPr>
              <a:t>sorted</a:t>
            </a:r>
            <a:r>
              <a:rPr lang="fr-FR" sz="4300" dirty="0" smtClean="0">
                <a:latin typeface="Courier New"/>
                <a:cs typeface="Courier New"/>
              </a:rPr>
              <a:t> by </a:t>
            </a:r>
            <a:r>
              <a:rPr lang="fr-FR" sz="4300" dirty="0" err="1" smtClean="0">
                <a:latin typeface="Courier New"/>
                <a:cs typeface="Courier New"/>
              </a:rPr>
              <a:t>keys</a:t>
            </a:r>
            <a:r>
              <a:rPr lang="fr-FR" sz="4300" dirty="0" smtClean="0">
                <a:latin typeface="Courier New"/>
                <a:cs typeface="Courier New"/>
              </a:rPr>
              <a:t>:</a:t>
            </a:r>
          </a:p>
          <a:p>
            <a:pPr marL="82296" indent="0">
              <a:buNone/>
            </a:pPr>
            <a:r>
              <a:rPr lang="fr-FR" sz="4300" dirty="0" smtClean="0">
                <a:latin typeface="Courier New"/>
                <a:cs typeface="Courier New"/>
              </a:rPr>
              <a:t>a 3</a:t>
            </a:r>
          </a:p>
          <a:p>
            <a:pPr marL="82296" indent="0">
              <a:buNone/>
            </a:pPr>
            <a:r>
              <a:rPr lang="fr-FR" sz="4300" dirty="0" smtClean="0">
                <a:latin typeface="Courier New"/>
                <a:cs typeface="Courier New"/>
              </a:rPr>
              <a:t>b 2</a:t>
            </a:r>
          </a:p>
          <a:p>
            <a:pPr marL="82296" indent="0">
              <a:buNone/>
            </a:pPr>
            <a:r>
              <a:rPr lang="fr-FR" sz="4300" dirty="0" smtClean="0">
                <a:latin typeface="Courier New"/>
                <a:cs typeface="Courier New"/>
              </a:rPr>
              <a:t>c 5</a:t>
            </a:r>
            <a:endParaRPr lang="fr-FR" sz="4300" dirty="0">
              <a:latin typeface="Courier New"/>
              <a:cs typeface="Courier New"/>
            </a:endParaRPr>
          </a:p>
          <a:p>
            <a:pPr marL="82296" indent="0">
              <a:buNone/>
            </a:pPr>
            <a:r>
              <a:rPr lang="fr-FR" sz="4300" dirty="0" err="1">
                <a:latin typeface="Courier New"/>
                <a:cs typeface="Courier New"/>
              </a:rPr>
              <a:t>Dictionary</a:t>
            </a:r>
            <a:r>
              <a:rPr lang="fr-FR" sz="4300" dirty="0">
                <a:latin typeface="Courier New"/>
                <a:cs typeface="Courier New"/>
              </a:rPr>
              <a:t> </a:t>
            </a:r>
            <a:r>
              <a:rPr lang="fr-FR" sz="4300" dirty="0" err="1">
                <a:latin typeface="Courier New"/>
                <a:cs typeface="Courier New"/>
              </a:rPr>
              <a:t>keys</a:t>
            </a:r>
            <a:r>
              <a:rPr lang="fr-FR" sz="4300" dirty="0">
                <a:latin typeface="Courier New"/>
                <a:cs typeface="Courier New"/>
              </a:rPr>
              <a:t> and values, </a:t>
            </a:r>
            <a:r>
              <a:rPr lang="fr-FR" sz="4300" dirty="0" err="1">
                <a:latin typeface="Courier New"/>
                <a:cs typeface="Courier New"/>
              </a:rPr>
              <a:t>sorted</a:t>
            </a:r>
            <a:r>
              <a:rPr lang="fr-FR" sz="4300" dirty="0">
                <a:latin typeface="Courier New"/>
                <a:cs typeface="Courier New"/>
              </a:rPr>
              <a:t> by </a:t>
            </a:r>
            <a:r>
              <a:rPr lang="fr-FR" sz="4300" dirty="0" smtClean="0">
                <a:latin typeface="Courier New"/>
                <a:cs typeface="Courier New"/>
              </a:rPr>
              <a:t>values:</a:t>
            </a:r>
            <a:endParaRPr lang="fr-FR" sz="4300" dirty="0">
              <a:latin typeface="Courier New"/>
              <a:cs typeface="Courier New"/>
            </a:endParaRPr>
          </a:p>
          <a:p>
            <a:pPr marL="82296" indent="0">
              <a:buNone/>
            </a:pPr>
            <a:r>
              <a:rPr lang="fr-FR" sz="4300" dirty="0">
                <a:latin typeface="Courier New"/>
                <a:cs typeface="Courier New"/>
              </a:rPr>
              <a:t>b</a:t>
            </a:r>
            <a:r>
              <a:rPr lang="fr-FR" sz="4300" dirty="0" smtClean="0">
                <a:latin typeface="Courier New"/>
                <a:cs typeface="Courier New"/>
              </a:rPr>
              <a:t> 2</a:t>
            </a:r>
            <a:endParaRPr lang="fr-FR" sz="4300" dirty="0">
              <a:latin typeface="Courier New"/>
              <a:cs typeface="Courier New"/>
            </a:endParaRPr>
          </a:p>
          <a:p>
            <a:pPr marL="82296" indent="0">
              <a:buNone/>
            </a:pPr>
            <a:r>
              <a:rPr lang="fr-FR" sz="4300" dirty="0">
                <a:latin typeface="Courier New"/>
                <a:cs typeface="Courier New"/>
              </a:rPr>
              <a:t>a</a:t>
            </a:r>
            <a:r>
              <a:rPr lang="fr-FR" sz="4300" dirty="0" smtClean="0">
                <a:latin typeface="Courier New"/>
                <a:cs typeface="Courier New"/>
              </a:rPr>
              <a:t> 3</a:t>
            </a:r>
            <a:endParaRPr lang="fr-FR" sz="4300" dirty="0">
              <a:latin typeface="Courier New"/>
              <a:cs typeface="Courier New"/>
            </a:endParaRPr>
          </a:p>
          <a:p>
            <a:pPr marL="82296" indent="0">
              <a:buNone/>
            </a:pPr>
            <a:r>
              <a:rPr lang="fr-FR" sz="4300" dirty="0">
                <a:latin typeface="Courier New"/>
                <a:cs typeface="Courier New"/>
              </a:rPr>
              <a:t>c </a:t>
            </a:r>
            <a:r>
              <a:rPr lang="fr-FR" sz="4300" dirty="0" smtClean="0">
                <a:latin typeface="Courier New"/>
                <a:cs typeface="Courier New"/>
              </a:rPr>
              <a:t>5</a:t>
            </a:r>
          </a:p>
          <a:p>
            <a:pPr marL="82296" indent="0">
              <a:buNone/>
            </a:pPr>
            <a:r>
              <a:rPr lang="fr-FR" sz="4300" dirty="0">
                <a:latin typeface="Courier New"/>
                <a:cs typeface="Courier New"/>
              </a:rPr>
              <a:t>&gt;&gt;&gt; </a:t>
            </a:r>
            <a:r>
              <a:rPr lang="fr-FR" sz="4300" dirty="0" err="1">
                <a:latin typeface="Courier New"/>
                <a:cs typeface="Courier New"/>
              </a:rPr>
              <a:t>sort_print</a:t>
            </a:r>
            <a:r>
              <a:rPr lang="fr-FR" sz="4300" dirty="0">
                <a:latin typeface="Courier New"/>
                <a:cs typeface="Courier New"/>
              </a:rPr>
              <a:t>({'a':3, 'b':2, 'c':</a:t>
            </a:r>
            <a:r>
              <a:rPr lang="fr-FR" sz="4300" dirty="0" smtClean="0">
                <a:latin typeface="Courier New"/>
                <a:cs typeface="Courier New"/>
              </a:rPr>
              <a:t>5, ‘d’:3}) </a:t>
            </a:r>
          </a:p>
          <a:p>
            <a:pPr marL="82296" indent="0">
              <a:buNone/>
            </a:pPr>
            <a:r>
              <a:rPr lang="fr-FR" sz="4300" dirty="0" err="1">
                <a:latin typeface="Courier New"/>
                <a:cs typeface="Courier New"/>
              </a:rPr>
              <a:t>Dictionary</a:t>
            </a:r>
            <a:r>
              <a:rPr lang="fr-FR" sz="4300" dirty="0">
                <a:latin typeface="Courier New"/>
                <a:cs typeface="Courier New"/>
              </a:rPr>
              <a:t> </a:t>
            </a:r>
            <a:r>
              <a:rPr lang="fr-FR" sz="4300" dirty="0" err="1">
                <a:latin typeface="Courier New"/>
                <a:cs typeface="Courier New"/>
              </a:rPr>
              <a:t>keys</a:t>
            </a:r>
            <a:r>
              <a:rPr lang="fr-FR" sz="4300" dirty="0">
                <a:latin typeface="Courier New"/>
                <a:cs typeface="Courier New"/>
              </a:rPr>
              <a:t> and values, </a:t>
            </a:r>
            <a:r>
              <a:rPr lang="fr-FR" sz="4300" dirty="0" err="1">
                <a:latin typeface="Courier New"/>
                <a:cs typeface="Courier New"/>
              </a:rPr>
              <a:t>sorted</a:t>
            </a:r>
            <a:r>
              <a:rPr lang="fr-FR" sz="4300" dirty="0">
                <a:latin typeface="Courier New"/>
                <a:cs typeface="Courier New"/>
              </a:rPr>
              <a:t> by </a:t>
            </a:r>
            <a:r>
              <a:rPr lang="fr-FR" sz="4300" dirty="0" err="1">
                <a:latin typeface="Courier New"/>
                <a:cs typeface="Courier New"/>
              </a:rPr>
              <a:t>keys</a:t>
            </a:r>
            <a:r>
              <a:rPr lang="fr-FR" sz="4300" dirty="0">
                <a:latin typeface="Courier New"/>
                <a:cs typeface="Courier New"/>
              </a:rPr>
              <a:t>:</a:t>
            </a:r>
          </a:p>
          <a:p>
            <a:pPr marL="82296" indent="0">
              <a:buNone/>
            </a:pPr>
            <a:r>
              <a:rPr lang="fr-FR" sz="4300" dirty="0">
                <a:latin typeface="Courier New"/>
                <a:cs typeface="Courier New"/>
              </a:rPr>
              <a:t>a</a:t>
            </a:r>
            <a:r>
              <a:rPr lang="fr-FR" sz="4300" dirty="0" smtClean="0">
                <a:latin typeface="Courier New"/>
                <a:cs typeface="Courier New"/>
              </a:rPr>
              <a:t> 3</a:t>
            </a:r>
            <a:endParaRPr lang="fr-FR" sz="4300" dirty="0">
              <a:latin typeface="Courier New"/>
              <a:cs typeface="Courier New"/>
            </a:endParaRPr>
          </a:p>
          <a:p>
            <a:pPr marL="82296" indent="0">
              <a:buNone/>
            </a:pPr>
            <a:r>
              <a:rPr lang="fr-FR" sz="4300" dirty="0">
                <a:latin typeface="Courier New"/>
                <a:cs typeface="Courier New"/>
              </a:rPr>
              <a:t>b 2</a:t>
            </a:r>
          </a:p>
          <a:p>
            <a:pPr marL="82296" indent="0">
              <a:buNone/>
            </a:pPr>
            <a:r>
              <a:rPr lang="fr-FR" sz="4300" dirty="0">
                <a:latin typeface="Courier New"/>
                <a:cs typeface="Courier New"/>
              </a:rPr>
              <a:t>c </a:t>
            </a:r>
            <a:r>
              <a:rPr lang="fr-FR" sz="4300" dirty="0" smtClean="0">
                <a:latin typeface="Courier New"/>
                <a:cs typeface="Courier New"/>
              </a:rPr>
              <a:t>5</a:t>
            </a:r>
          </a:p>
          <a:p>
            <a:pPr marL="82296" indent="0">
              <a:buNone/>
            </a:pPr>
            <a:r>
              <a:rPr lang="fr-FR" sz="4300" dirty="0" smtClean="0">
                <a:latin typeface="Courier New"/>
                <a:cs typeface="Courier New"/>
              </a:rPr>
              <a:t>d 3</a:t>
            </a:r>
            <a:endParaRPr lang="fr-FR" sz="4300" dirty="0">
              <a:latin typeface="Courier New"/>
              <a:cs typeface="Courier New"/>
            </a:endParaRPr>
          </a:p>
          <a:p>
            <a:pPr marL="82296" indent="0">
              <a:buNone/>
            </a:pPr>
            <a:r>
              <a:rPr lang="fr-FR" sz="4300" dirty="0" err="1">
                <a:latin typeface="Courier New"/>
                <a:cs typeface="Courier New"/>
              </a:rPr>
              <a:t>Dictionary</a:t>
            </a:r>
            <a:r>
              <a:rPr lang="fr-FR" sz="4300" dirty="0">
                <a:latin typeface="Courier New"/>
                <a:cs typeface="Courier New"/>
              </a:rPr>
              <a:t> </a:t>
            </a:r>
            <a:r>
              <a:rPr lang="fr-FR" sz="4300" dirty="0" err="1">
                <a:latin typeface="Courier New"/>
                <a:cs typeface="Courier New"/>
              </a:rPr>
              <a:t>keys</a:t>
            </a:r>
            <a:r>
              <a:rPr lang="fr-FR" sz="4300" dirty="0">
                <a:latin typeface="Courier New"/>
                <a:cs typeface="Courier New"/>
              </a:rPr>
              <a:t> and values, </a:t>
            </a:r>
            <a:r>
              <a:rPr lang="fr-FR" sz="4300" dirty="0" err="1">
                <a:latin typeface="Courier New"/>
                <a:cs typeface="Courier New"/>
              </a:rPr>
              <a:t>sorted</a:t>
            </a:r>
            <a:r>
              <a:rPr lang="fr-FR" sz="4300" dirty="0">
                <a:latin typeface="Courier New"/>
                <a:cs typeface="Courier New"/>
              </a:rPr>
              <a:t> by values:</a:t>
            </a:r>
          </a:p>
          <a:p>
            <a:pPr marL="82296" indent="0">
              <a:buNone/>
            </a:pPr>
            <a:r>
              <a:rPr lang="fr-FR" sz="4300" dirty="0">
                <a:latin typeface="Courier New"/>
                <a:cs typeface="Courier New"/>
              </a:rPr>
              <a:t>b 2</a:t>
            </a:r>
          </a:p>
          <a:p>
            <a:pPr marL="82296" indent="0">
              <a:buNone/>
            </a:pPr>
            <a:r>
              <a:rPr lang="fr-FR" sz="4300" dirty="0">
                <a:latin typeface="Courier New"/>
                <a:cs typeface="Courier New"/>
              </a:rPr>
              <a:t>a </a:t>
            </a:r>
            <a:r>
              <a:rPr lang="fr-FR" sz="4300" dirty="0" smtClean="0">
                <a:latin typeface="Courier New"/>
                <a:cs typeface="Courier New"/>
              </a:rPr>
              <a:t>3</a:t>
            </a:r>
          </a:p>
          <a:p>
            <a:pPr marL="82296" indent="0">
              <a:buNone/>
            </a:pPr>
            <a:r>
              <a:rPr lang="fr-FR" sz="4300" dirty="0" smtClean="0">
                <a:latin typeface="Courier New"/>
                <a:cs typeface="Courier New"/>
              </a:rPr>
              <a:t>d 3</a:t>
            </a:r>
            <a:endParaRPr lang="fr-FR" sz="4300" dirty="0">
              <a:latin typeface="Courier New"/>
              <a:cs typeface="Courier New"/>
            </a:endParaRPr>
          </a:p>
          <a:p>
            <a:pPr marL="82296" indent="0">
              <a:buNone/>
            </a:pPr>
            <a:r>
              <a:rPr lang="fr-FR" sz="4300" dirty="0">
                <a:latin typeface="Courier New"/>
                <a:cs typeface="Courier New"/>
              </a:rPr>
              <a:t>c </a:t>
            </a:r>
            <a:r>
              <a:rPr lang="fr-FR" sz="4300" dirty="0" smtClean="0">
                <a:latin typeface="Courier New"/>
                <a:cs typeface="Courier New"/>
              </a:rPr>
              <a:t>5</a:t>
            </a:r>
            <a:endParaRPr lang="fr-FR" sz="4300" dirty="0">
              <a:latin typeface="Courier New"/>
              <a:cs typeface="Courier New"/>
            </a:endParaRPr>
          </a:p>
        </p:txBody>
      </p:sp>
      <p:sp>
        <p:nvSpPr>
          <p:cNvPr id="4" name="Title 1"/>
          <p:cNvSpPr>
            <a:spLocks noGrp="1"/>
          </p:cNvSpPr>
          <p:nvPr>
            <p:ph type="title"/>
          </p:nvPr>
        </p:nvSpPr>
        <p:spPr>
          <a:xfrm>
            <a:off x="1435608" y="274638"/>
            <a:ext cx="7498080" cy="1143000"/>
          </a:xfrm>
        </p:spPr>
        <p:txBody>
          <a:bodyPr/>
          <a:lstStyle/>
          <a:p>
            <a:r>
              <a:rPr lang="en-US" dirty="0" smtClean="0"/>
              <a:t>Dictionaries - Exercises</a:t>
            </a:r>
            <a:endParaRPr lang="en-US" dirty="0"/>
          </a:p>
        </p:txBody>
      </p:sp>
    </p:spTree>
    <p:extLst>
      <p:ext uri="{BB962C8B-B14F-4D97-AF65-F5344CB8AC3E}">
        <p14:creationId xmlns:p14="http://schemas.microsoft.com/office/powerpoint/2010/main" val="4202251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Exercises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Reverse </a:t>
            </a:r>
            <a:r>
              <a:rPr lang="en-US" dirty="0" smtClean="0"/>
              <a:t>Lookup:  Write </a:t>
            </a:r>
            <a:r>
              <a:rPr lang="en-US" dirty="0"/>
              <a:t>a function </a:t>
            </a:r>
            <a:r>
              <a:rPr lang="en-US" dirty="0" err="1"/>
              <a:t>reverseLookup</a:t>
            </a:r>
            <a:r>
              <a:rPr lang="en-US" dirty="0"/>
              <a:t>(dictionary, value) that takes in a dictionary and a value as arguments and returns a sorted list of all keys that contains the value. The function will return an empty list if no match is found</a:t>
            </a:r>
            <a:r>
              <a:rPr lang="en-US" dirty="0" smtClean="0"/>
              <a:t>.</a:t>
            </a:r>
          </a:p>
          <a:p>
            <a:pPr marL="82296" indent="0">
              <a:buNone/>
            </a:pPr>
            <a:r>
              <a:rPr lang="fr-FR" sz="2600" dirty="0">
                <a:latin typeface="Courier New"/>
                <a:cs typeface="Courier New"/>
              </a:rPr>
              <a:t>&gt;&gt;&gt; </a:t>
            </a:r>
            <a:r>
              <a:rPr lang="fr-FR" sz="2600" dirty="0" err="1">
                <a:latin typeface="Courier New"/>
                <a:cs typeface="Courier New"/>
              </a:rPr>
              <a:t>reverseLookup</a:t>
            </a:r>
            <a:r>
              <a:rPr lang="fr-FR" sz="2600" dirty="0">
                <a:latin typeface="Courier New"/>
                <a:cs typeface="Courier New"/>
              </a:rPr>
              <a:t>({'a':1, 'b':2, 'c':2}, 1) </a:t>
            </a:r>
            <a:endParaRPr lang="fr-FR" sz="2600" dirty="0" smtClean="0">
              <a:latin typeface="Courier New"/>
              <a:cs typeface="Courier New"/>
            </a:endParaRPr>
          </a:p>
          <a:p>
            <a:pPr marL="82296" indent="0">
              <a:buNone/>
            </a:pPr>
            <a:r>
              <a:rPr lang="fr-FR" sz="2600" dirty="0" smtClean="0">
                <a:latin typeface="Courier New"/>
                <a:cs typeface="Courier New"/>
              </a:rPr>
              <a:t>[</a:t>
            </a:r>
            <a:r>
              <a:rPr lang="fr-FR" sz="2600" dirty="0">
                <a:latin typeface="Courier New"/>
                <a:cs typeface="Courier New"/>
              </a:rPr>
              <a:t>'a'] </a:t>
            </a:r>
            <a:endParaRPr lang="fr-FR" sz="2600" dirty="0" smtClean="0">
              <a:latin typeface="Courier New"/>
              <a:cs typeface="Courier New"/>
            </a:endParaRPr>
          </a:p>
          <a:p>
            <a:pPr marL="82296" indent="0">
              <a:buNone/>
            </a:pPr>
            <a:r>
              <a:rPr lang="fr-FR" sz="2600" dirty="0" smtClean="0">
                <a:latin typeface="Courier New"/>
                <a:cs typeface="Courier New"/>
              </a:rPr>
              <a:t>&gt;</a:t>
            </a:r>
            <a:r>
              <a:rPr lang="fr-FR" sz="2600" dirty="0">
                <a:latin typeface="Courier New"/>
                <a:cs typeface="Courier New"/>
              </a:rPr>
              <a:t>&gt;&gt; </a:t>
            </a:r>
            <a:r>
              <a:rPr lang="fr-FR" sz="2600" dirty="0" err="1">
                <a:latin typeface="Courier New"/>
                <a:cs typeface="Courier New"/>
              </a:rPr>
              <a:t>reverseLookup</a:t>
            </a:r>
            <a:r>
              <a:rPr lang="fr-FR" sz="2600" dirty="0">
                <a:latin typeface="Courier New"/>
                <a:cs typeface="Courier New"/>
              </a:rPr>
              <a:t>({'a':1, 'b':2, 'c':2}, 2) </a:t>
            </a:r>
            <a:endParaRPr lang="fr-FR" sz="2600" dirty="0" smtClean="0">
              <a:latin typeface="Courier New"/>
              <a:cs typeface="Courier New"/>
            </a:endParaRPr>
          </a:p>
          <a:p>
            <a:pPr marL="82296" indent="0">
              <a:buNone/>
            </a:pPr>
            <a:r>
              <a:rPr lang="fr-FR" sz="2600" dirty="0" smtClean="0">
                <a:latin typeface="Courier New"/>
                <a:cs typeface="Courier New"/>
              </a:rPr>
              <a:t>[</a:t>
            </a:r>
            <a:r>
              <a:rPr lang="fr-FR" sz="2600" dirty="0">
                <a:latin typeface="Courier New"/>
                <a:cs typeface="Courier New"/>
              </a:rPr>
              <a:t>'b', 'c'] </a:t>
            </a:r>
            <a:endParaRPr lang="fr-FR" sz="2600" dirty="0" smtClean="0">
              <a:latin typeface="Courier New"/>
              <a:cs typeface="Courier New"/>
            </a:endParaRPr>
          </a:p>
          <a:p>
            <a:pPr marL="82296" indent="0">
              <a:buNone/>
            </a:pPr>
            <a:r>
              <a:rPr lang="fr-FR" sz="2600" dirty="0" smtClean="0">
                <a:latin typeface="Courier New"/>
                <a:cs typeface="Courier New"/>
              </a:rPr>
              <a:t>&gt;</a:t>
            </a:r>
            <a:r>
              <a:rPr lang="fr-FR" sz="2600" dirty="0">
                <a:latin typeface="Courier New"/>
                <a:cs typeface="Courier New"/>
              </a:rPr>
              <a:t>&gt;&gt; </a:t>
            </a:r>
            <a:r>
              <a:rPr lang="fr-FR" sz="2600" dirty="0" err="1">
                <a:latin typeface="Courier New"/>
                <a:cs typeface="Courier New"/>
              </a:rPr>
              <a:t>reverseLookup</a:t>
            </a:r>
            <a:r>
              <a:rPr lang="fr-FR" sz="2600" dirty="0">
                <a:latin typeface="Courier New"/>
                <a:cs typeface="Courier New"/>
              </a:rPr>
              <a:t>({'a':1, 'b':2, 'c':2}, 3) </a:t>
            </a:r>
            <a:endParaRPr lang="fr-FR" sz="2600" dirty="0" smtClean="0">
              <a:latin typeface="Courier New"/>
              <a:cs typeface="Courier New"/>
            </a:endParaRPr>
          </a:p>
          <a:p>
            <a:pPr marL="82296" indent="0">
              <a:buNone/>
            </a:pPr>
            <a:r>
              <a:rPr lang="fr-FR" sz="2600" dirty="0" smtClean="0">
                <a:latin typeface="Courier New"/>
                <a:cs typeface="Courier New"/>
              </a:rPr>
              <a:t>[</a:t>
            </a:r>
            <a:r>
              <a:rPr lang="fr-FR" sz="2600" dirty="0">
                <a:latin typeface="Courier New"/>
                <a:cs typeface="Courier New"/>
              </a:rPr>
              <a:t>]</a:t>
            </a:r>
            <a:endParaRPr lang="en-US" sz="2600" dirty="0">
              <a:latin typeface="Courier New"/>
              <a:cs typeface="Courier New"/>
            </a:endParaRPr>
          </a:p>
        </p:txBody>
      </p:sp>
    </p:spTree>
    <p:extLst>
      <p:ext uri="{BB962C8B-B14F-4D97-AF65-F5344CB8AC3E}">
        <p14:creationId xmlns:p14="http://schemas.microsoft.com/office/powerpoint/2010/main" val="925730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 Exercises</a:t>
            </a:r>
          </a:p>
        </p:txBody>
      </p:sp>
      <p:sp>
        <p:nvSpPr>
          <p:cNvPr id="3" name="Content Placeholder 2"/>
          <p:cNvSpPr>
            <a:spLocks noGrp="1"/>
          </p:cNvSpPr>
          <p:nvPr>
            <p:ph idx="1"/>
          </p:nvPr>
        </p:nvSpPr>
        <p:spPr/>
        <p:txBody>
          <a:bodyPr>
            <a:normAutofit fontScale="62500" lnSpcReduction="20000"/>
          </a:bodyPr>
          <a:lstStyle/>
          <a:p>
            <a:r>
              <a:rPr lang="en-US" dirty="0"/>
              <a:t>Invert </a:t>
            </a:r>
            <a:r>
              <a:rPr lang="en-US" dirty="0" smtClean="0"/>
              <a:t>Dictionary:  </a:t>
            </a:r>
            <a:r>
              <a:rPr lang="en-US" dirty="0"/>
              <a:t>Write a function </a:t>
            </a:r>
            <a:r>
              <a:rPr lang="en-US" dirty="0" err="1"/>
              <a:t>invertDictionary</a:t>
            </a:r>
            <a:r>
              <a:rPr lang="en-US" dirty="0"/>
              <a:t>(d) that takes in a dictionary as argument and return a dictionary that inverts the keys and the values of the original dictionary. </a:t>
            </a:r>
            <a:r>
              <a:rPr lang="en-US" dirty="0" smtClean="0"/>
              <a:t> </a:t>
            </a:r>
            <a:r>
              <a:rPr lang="en-US" i="1" dirty="0" smtClean="0"/>
              <a:t>SORT THE LIST(value list)</a:t>
            </a:r>
          </a:p>
          <a:p>
            <a:r>
              <a:rPr lang="en-US" dirty="0" smtClean="0">
                <a:solidFill>
                  <a:srgbClr val="FF0000"/>
                </a:solidFill>
              </a:rPr>
              <a:t>(NOTE: For this example, lists can not be the values in the input dictionary since they can not become keys when it is inverted. Remember that lists can not be dictionary keys since lists are mutable).</a:t>
            </a:r>
          </a:p>
          <a:p>
            <a:pPr marL="82296" indent="0">
              <a:buNone/>
            </a:pPr>
            <a:r>
              <a:rPr lang="tr-TR" sz="2800" dirty="0">
                <a:latin typeface="Courier New"/>
                <a:cs typeface="Courier New"/>
              </a:rPr>
              <a:t>&gt;&gt;&gt; </a:t>
            </a:r>
            <a:r>
              <a:rPr lang="tr-TR" sz="2800" dirty="0" err="1">
                <a:latin typeface="Courier New"/>
                <a:cs typeface="Courier New"/>
              </a:rPr>
              <a:t>invertDictionary</a:t>
            </a:r>
            <a:r>
              <a:rPr lang="tr-TR" sz="2800" dirty="0">
                <a:latin typeface="Courier New"/>
                <a:cs typeface="Courier New"/>
              </a:rPr>
              <a:t>({'a':1, 'b':2, 'c':3, 'd':2}) </a:t>
            </a:r>
            <a:endParaRPr lang="tr-TR" sz="2800" dirty="0" smtClean="0">
              <a:latin typeface="Courier New"/>
              <a:cs typeface="Courier New"/>
            </a:endParaRPr>
          </a:p>
          <a:p>
            <a:pPr marL="82296" indent="0">
              <a:buNone/>
            </a:pPr>
            <a:r>
              <a:rPr lang="tr-TR" sz="2800" dirty="0" smtClean="0">
                <a:latin typeface="Courier New"/>
                <a:cs typeface="Courier New"/>
              </a:rPr>
              <a:t>{</a:t>
            </a:r>
            <a:r>
              <a:rPr lang="tr-TR" sz="2800" dirty="0">
                <a:latin typeface="Courier New"/>
                <a:cs typeface="Courier New"/>
              </a:rPr>
              <a:t>1: ['a'], 2: ['b', 'd'], 3: ['c']} </a:t>
            </a:r>
            <a:endParaRPr lang="en-US" sz="2800" dirty="0" smtClean="0">
              <a:latin typeface="Courier New"/>
              <a:cs typeface="Courier New"/>
            </a:endParaRPr>
          </a:p>
          <a:p>
            <a:pPr marL="82296" indent="0">
              <a:buNone/>
            </a:pPr>
            <a:endParaRPr lang="en-US" sz="2800" dirty="0">
              <a:latin typeface="Courier New"/>
              <a:cs typeface="Courier New"/>
            </a:endParaRPr>
          </a:p>
          <a:p>
            <a:pPr marL="82296" indent="0">
              <a:buNone/>
            </a:pPr>
            <a:r>
              <a:rPr lang="tr-TR" sz="2800" dirty="0" smtClean="0">
                <a:latin typeface="Courier New"/>
                <a:cs typeface="Courier New"/>
              </a:rPr>
              <a:t>&gt;&gt;&gt; </a:t>
            </a:r>
            <a:r>
              <a:rPr lang="tr-TR" sz="2800" dirty="0">
                <a:latin typeface="Courier New"/>
                <a:cs typeface="Courier New"/>
              </a:rPr>
              <a:t>invertDictionary({'a':3, 'b':3, 'c':3}) </a:t>
            </a:r>
            <a:endParaRPr lang="tr-TR" sz="2800" dirty="0" smtClean="0">
              <a:latin typeface="Courier New"/>
              <a:cs typeface="Courier New"/>
            </a:endParaRPr>
          </a:p>
          <a:p>
            <a:pPr marL="82296" indent="0">
              <a:buNone/>
            </a:pPr>
            <a:r>
              <a:rPr lang="tr-TR" sz="2800" dirty="0" smtClean="0">
                <a:latin typeface="Courier New"/>
                <a:cs typeface="Courier New"/>
              </a:rPr>
              <a:t>{</a:t>
            </a:r>
            <a:r>
              <a:rPr lang="tr-TR" sz="2800" dirty="0">
                <a:latin typeface="Courier New"/>
                <a:cs typeface="Courier New"/>
              </a:rPr>
              <a:t>3: ['a', </a:t>
            </a:r>
            <a:r>
              <a:rPr lang="tr-TR" sz="2800" dirty="0" smtClean="0">
                <a:latin typeface="Courier New"/>
                <a:cs typeface="Courier New"/>
              </a:rPr>
              <a:t>‘</a:t>
            </a:r>
            <a:r>
              <a:rPr lang="en-US" sz="2800" dirty="0" smtClean="0">
                <a:latin typeface="Courier New"/>
                <a:cs typeface="Courier New"/>
              </a:rPr>
              <a:t>b</a:t>
            </a:r>
            <a:r>
              <a:rPr lang="tr-TR" sz="2800" dirty="0" smtClean="0">
                <a:latin typeface="Courier New"/>
                <a:cs typeface="Courier New"/>
              </a:rPr>
              <a:t>', ‘</a:t>
            </a:r>
            <a:r>
              <a:rPr lang="en-US" sz="2800" dirty="0" smtClean="0">
                <a:latin typeface="Courier New"/>
                <a:cs typeface="Courier New"/>
              </a:rPr>
              <a:t>c</a:t>
            </a:r>
            <a:r>
              <a:rPr lang="tr-TR" sz="2800" dirty="0" smtClean="0">
                <a:latin typeface="Courier New"/>
                <a:cs typeface="Courier New"/>
              </a:rPr>
              <a:t>']} </a:t>
            </a:r>
          </a:p>
          <a:p>
            <a:pPr marL="82296" indent="0">
              <a:buNone/>
            </a:pPr>
            <a:endParaRPr lang="en-US" sz="2800" dirty="0" smtClean="0">
              <a:latin typeface="Courier New"/>
              <a:cs typeface="Courier New"/>
            </a:endParaRPr>
          </a:p>
          <a:p>
            <a:pPr marL="82296" indent="0">
              <a:buNone/>
            </a:pPr>
            <a:r>
              <a:rPr lang="tr-TR" sz="2800" dirty="0" smtClean="0">
                <a:latin typeface="Courier New"/>
                <a:cs typeface="Courier New"/>
              </a:rPr>
              <a:t>&gt;&gt;&gt; </a:t>
            </a:r>
            <a:r>
              <a:rPr lang="tr-TR" sz="2800" dirty="0">
                <a:latin typeface="Courier New"/>
                <a:cs typeface="Courier New"/>
              </a:rPr>
              <a:t>invertDictionary({'a':2, 'b':1, 'c':2, 'd':1}) </a:t>
            </a:r>
            <a:endParaRPr lang="tr-TR" sz="2800" dirty="0" smtClean="0">
              <a:latin typeface="Courier New"/>
              <a:cs typeface="Courier New"/>
            </a:endParaRPr>
          </a:p>
          <a:p>
            <a:pPr marL="82296" indent="0">
              <a:buNone/>
            </a:pPr>
            <a:r>
              <a:rPr lang="tr-TR" sz="2800" dirty="0" smtClean="0">
                <a:latin typeface="Courier New"/>
                <a:cs typeface="Courier New"/>
              </a:rPr>
              <a:t>{</a:t>
            </a:r>
            <a:r>
              <a:rPr lang="tr-TR" sz="2800" dirty="0">
                <a:latin typeface="Courier New"/>
                <a:cs typeface="Courier New"/>
              </a:rPr>
              <a:t>1: ['b', 'd'], 2: ['a', 'c']} </a:t>
            </a:r>
          </a:p>
          <a:p>
            <a:endParaRPr lang="en-US" dirty="0"/>
          </a:p>
        </p:txBody>
      </p:sp>
    </p:spTree>
    <p:extLst>
      <p:ext uri="{BB962C8B-B14F-4D97-AF65-F5344CB8AC3E}">
        <p14:creationId xmlns:p14="http://schemas.microsoft.com/office/powerpoint/2010/main" val="1980987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 Exercises</a:t>
            </a:r>
          </a:p>
        </p:txBody>
      </p:sp>
      <p:sp>
        <p:nvSpPr>
          <p:cNvPr id="3" name="Content Placeholder 2"/>
          <p:cNvSpPr>
            <a:spLocks noGrp="1"/>
          </p:cNvSpPr>
          <p:nvPr>
            <p:ph idx="1"/>
          </p:nvPr>
        </p:nvSpPr>
        <p:spPr/>
        <p:txBody>
          <a:bodyPr>
            <a:normAutofit fontScale="70000" lnSpcReduction="20000"/>
          </a:bodyPr>
          <a:lstStyle/>
          <a:p>
            <a:r>
              <a:rPr lang="en-US" dirty="0"/>
              <a:t>Sparse Vector to </a:t>
            </a:r>
            <a:r>
              <a:rPr lang="en-US" dirty="0" smtClean="0"/>
              <a:t>Dictionary: </a:t>
            </a:r>
            <a:r>
              <a:rPr lang="en-US" dirty="0"/>
              <a:t>A sparse vector is a vector whose entries are almost all zero, like [1, 0, 0, 0, 0, 0, 0, 2, 0]. Storing all those zeros wastes memory and dictionaries are commonly used to keep track of just the nonzero entries. For example, the vector shown earlier can be represented as {0:1, 7:2}, since the vector it is meant to represent has the value 1 at index 0 and the value 2 at index 7</a:t>
            </a:r>
            <a:r>
              <a:rPr lang="en-US" dirty="0" smtClean="0"/>
              <a:t>.  </a:t>
            </a:r>
            <a:r>
              <a:rPr lang="en-US" dirty="0"/>
              <a:t>Write a function that converts a sparse vector into a dictionary as described </a:t>
            </a:r>
            <a:r>
              <a:rPr lang="en-US" dirty="0" smtClean="0"/>
              <a:t>above.</a:t>
            </a:r>
          </a:p>
          <a:p>
            <a:pPr marL="82296" indent="0">
              <a:buNone/>
            </a:pPr>
            <a:r>
              <a:rPr lang="en-US" sz="2300" dirty="0">
                <a:latin typeface="Courier New"/>
                <a:cs typeface="Courier New"/>
              </a:rPr>
              <a:t>&gt;&gt;&gt; </a:t>
            </a:r>
            <a:r>
              <a:rPr lang="en-US" sz="2300" dirty="0" err="1">
                <a:latin typeface="Courier New"/>
                <a:cs typeface="Courier New"/>
              </a:rPr>
              <a:t>convertVector</a:t>
            </a:r>
            <a:r>
              <a:rPr lang="en-US" sz="2300" dirty="0">
                <a:latin typeface="Courier New"/>
                <a:cs typeface="Courier New"/>
              </a:rPr>
              <a:t>([1, 0, 0, 2, 0, 0, 0, 3, 0, 0, 0, 0, 4])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0: 1, 3: 2, 7: 3, 12: 4} </a:t>
            </a:r>
            <a:endParaRPr lang="en-US" sz="2300" dirty="0" smtClean="0">
              <a:latin typeface="Courier New"/>
              <a:cs typeface="Courier New"/>
            </a:endParaRPr>
          </a:p>
          <a:p>
            <a:pPr marL="82296" indent="0">
              <a:buNone/>
            </a:pP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convertVector</a:t>
            </a:r>
            <a:r>
              <a:rPr lang="en-US" sz="2300" dirty="0">
                <a:latin typeface="Courier New"/>
                <a:cs typeface="Courier New"/>
              </a:rPr>
              <a:t>([1, 0, 1 , 0, 2, 0, 1, 0, 0, 1, 0])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0: 1, 2: 1, 4: 2, 6: 1, 9: 1} </a:t>
            </a:r>
            <a:endParaRPr lang="en-US" sz="2300" dirty="0" smtClean="0">
              <a:latin typeface="Courier New"/>
              <a:cs typeface="Courier New"/>
            </a:endParaRPr>
          </a:p>
          <a:p>
            <a:pPr marL="82296" indent="0">
              <a:buNone/>
            </a:pP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convertVector</a:t>
            </a:r>
            <a:r>
              <a:rPr lang="en-US" sz="2300" dirty="0">
                <a:latin typeface="Courier New"/>
                <a:cs typeface="Courier New"/>
              </a:rPr>
              <a:t>([0, 0, 0, 0, 0])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a:t>
            </a:r>
          </a:p>
        </p:txBody>
      </p:sp>
    </p:spTree>
    <p:extLst>
      <p:ext uri="{BB962C8B-B14F-4D97-AF65-F5344CB8AC3E}">
        <p14:creationId xmlns:p14="http://schemas.microsoft.com/office/powerpoint/2010/main" val="2741473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 Exercises</a:t>
            </a:r>
          </a:p>
        </p:txBody>
      </p:sp>
      <p:sp>
        <p:nvSpPr>
          <p:cNvPr id="3" name="Content Placeholder 2"/>
          <p:cNvSpPr>
            <a:spLocks noGrp="1"/>
          </p:cNvSpPr>
          <p:nvPr>
            <p:ph idx="1"/>
          </p:nvPr>
        </p:nvSpPr>
        <p:spPr/>
        <p:txBody>
          <a:bodyPr>
            <a:normAutofit fontScale="70000" lnSpcReduction="20000"/>
          </a:bodyPr>
          <a:lstStyle/>
          <a:p>
            <a:r>
              <a:rPr lang="en-US" dirty="0"/>
              <a:t>Dictionary to Spare </a:t>
            </a:r>
            <a:r>
              <a:rPr lang="en-US" dirty="0" smtClean="0"/>
              <a:t>Vector: </a:t>
            </a:r>
            <a:r>
              <a:rPr lang="en-US" dirty="0"/>
              <a:t>A sparse vector is a vector whose entries are almost all zero, like [1, 0, 0, 0, 0, 0, 0, </a:t>
            </a:r>
            <a:r>
              <a:rPr lang="en-US" dirty="0" smtClean="0"/>
              <a:t>2]. </a:t>
            </a:r>
            <a:r>
              <a:rPr lang="en-US" dirty="0"/>
              <a:t>Storing all those zeros wastes memory and dictionaries are commonly used to keep track of just the nonzero entries. For example, the vector shown earlier can be represented as {0:1, 7:2}, since the vector it is meant to represent has the value 1 at index 0 and the value 2 at index 7. Write a function that converts a dictionary back to its </a:t>
            </a:r>
            <a:r>
              <a:rPr lang="en-US" dirty="0" err="1"/>
              <a:t>sparese</a:t>
            </a:r>
            <a:r>
              <a:rPr lang="en-US" dirty="0"/>
              <a:t> vector representation</a:t>
            </a:r>
            <a:r>
              <a:rPr lang="en-US" dirty="0" smtClean="0"/>
              <a:t>.</a:t>
            </a:r>
          </a:p>
          <a:p>
            <a:pPr marL="82296" indent="0">
              <a:buNone/>
            </a:pPr>
            <a:r>
              <a:rPr lang="en-US" sz="2300" dirty="0">
                <a:latin typeface="Courier New"/>
                <a:cs typeface="Courier New"/>
              </a:rPr>
              <a:t>&gt;&gt;&gt; </a:t>
            </a:r>
            <a:r>
              <a:rPr lang="en-US" sz="2300" dirty="0" err="1">
                <a:latin typeface="Courier New"/>
                <a:cs typeface="Courier New"/>
              </a:rPr>
              <a:t>convertDictionary</a:t>
            </a:r>
            <a:r>
              <a:rPr lang="en-US" sz="2300" dirty="0">
                <a:latin typeface="Courier New"/>
                <a:cs typeface="Courier New"/>
              </a:rPr>
              <a:t>({0: 1, 3: 2, 7: 3, 12: 4})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1, 0, 0, 2, 0, 0, 0, 3, 0, 0, 0, 0, 4] </a:t>
            </a:r>
            <a:endParaRPr lang="en-US" sz="2300" dirty="0" smtClean="0">
              <a:latin typeface="Courier New"/>
              <a:cs typeface="Courier New"/>
            </a:endParaRPr>
          </a:p>
          <a:p>
            <a:pPr marL="82296" indent="0">
              <a:buNone/>
            </a:pP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convertDictionary</a:t>
            </a:r>
            <a:r>
              <a:rPr lang="en-US" sz="2300" dirty="0">
                <a:latin typeface="Courier New"/>
                <a:cs typeface="Courier New"/>
              </a:rPr>
              <a:t>({0: 1, 2: 1, 4: 2, 6: 1, 9: 1})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1, 0, 1, 0, 2, 0, 1, 0, 0, 1] </a:t>
            </a:r>
            <a:endParaRPr lang="en-US" sz="2300" dirty="0" smtClean="0">
              <a:latin typeface="Courier New"/>
              <a:cs typeface="Courier New"/>
            </a:endParaRPr>
          </a:p>
          <a:p>
            <a:pPr marL="82296" indent="0">
              <a:buNone/>
            </a:pPr>
            <a:r>
              <a:rPr lang="en-US" sz="2300" dirty="0" smtClean="0">
                <a:latin typeface="Courier New"/>
                <a:cs typeface="Courier New"/>
              </a:rPr>
              <a:t>&gt;</a:t>
            </a:r>
            <a:r>
              <a:rPr lang="en-US" sz="2300" dirty="0">
                <a:latin typeface="Courier New"/>
                <a:cs typeface="Courier New"/>
              </a:rPr>
              <a:t>&gt;&gt; </a:t>
            </a:r>
            <a:r>
              <a:rPr lang="en-US" sz="2300" dirty="0" err="1">
                <a:latin typeface="Courier New"/>
                <a:cs typeface="Courier New"/>
              </a:rPr>
              <a:t>convertDictionary</a:t>
            </a:r>
            <a:r>
              <a:rPr lang="en-US" sz="2300" dirty="0">
                <a:latin typeface="Courier New"/>
                <a:cs typeface="Courier New"/>
              </a:rPr>
              <a:t>({}) </a:t>
            </a:r>
            <a:endParaRPr lang="en-US" sz="2300" dirty="0" smtClean="0">
              <a:latin typeface="Courier New"/>
              <a:cs typeface="Courier New"/>
            </a:endParaRPr>
          </a:p>
          <a:p>
            <a:pPr marL="82296" indent="0">
              <a:buNone/>
            </a:pPr>
            <a:r>
              <a:rPr lang="en-US" sz="2300" dirty="0" smtClean="0">
                <a:latin typeface="Courier New"/>
                <a:cs typeface="Courier New"/>
              </a:rPr>
              <a:t>[</a:t>
            </a:r>
            <a:r>
              <a:rPr lang="en-US" sz="2300" dirty="0">
                <a:latin typeface="Courier New"/>
                <a:cs typeface="Courier New"/>
              </a:rPr>
              <a:t>]</a:t>
            </a:r>
          </a:p>
        </p:txBody>
      </p:sp>
    </p:spTree>
    <p:extLst>
      <p:ext uri="{BB962C8B-B14F-4D97-AF65-F5344CB8AC3E}">
        <p14:creationId xmlns:p14="http://schemas.microsoft.com/office/powerpoint/2010/main" val="2755517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Exercises</a:t>
            </a:r>
            <a:endParaRPr lang="en-US" dirty="0"/>
          </a:p>
        </p:txBody>
      </p:sp>
      <p:sp>
        <p:nvSpPr>
          <p:cNvPr id="3" name="Content Placeholder 2"/>
          <p:cNvSpPr>
            <a:spLocks noGrp="1"/>
          </p:cNvSpPr>
          <p:nvPr>
            <p:ph idx="1"/>
          </p:nvPr>
        </p:nvSpPr>
        <p:spPr/>
        <p:txBody>
          <a:bodyPr>
            <a:normAutofit fontScale="92500" lnSpcReduction="10000"/>
          </a:bodyPr>
          <a:lstStyle/>
          <a:p>
            <a:r>
              <a:rPr lang="en-US" sz="1800" i="1" dirty="0"/>
              <a:t>Human Resources.</a:t>
            </a:r>
            <a:r>
              <a:rPr lang="en-US" sz="1800" dirty="0"/>
              <a:t> Create a simple name and employee number dictionary application. Have the user enter a list of names and employee numbers. Your interface should allow a sorted output (sorted by name) that displays employee names followed by their employee numbers. EXTRA CREDIT: come up with an additional feature that allows for output to be sorted by employee numbers</a:t>
            </a:r>
            <a:r>
              <a:rPr lang="en-US" sz="1800" dirty="0" smtClean="0"/>
              <a:t>.</a:t>
            </a:r>
          </a:p>
          <a:p>
            <a:pPr marL="82296" indent="0">
              <a:buNone/>
            </a:pPr>
            <a:r>
              <a:rPr lang="en-US" sz="1800" dirty="0" err="1">
                <a:latin typeface="Courier New"/>
                <a:cs typeface="Courier New"/>
              </a:rPr>
              <a:t>d</a:t>
            </a:r>
            <a:r>
              <a:rPr lang="en-US" sz="1800" dirty="0" err="1" smtClean="0">
                <a:latin typeface="Courier New"/>
                <a:cs typeface="Courier New"/>
              </a:rPr>
              <a:t>ef</a:t>
            </a:r>
            <a:r>
              <a:rPr lang="en-US" sz="1800" dirty="0" smtClean="0">
                <a:latin typeface="Courier New"/>
                <a:cs typeface="Courier New"/>
              </a:rPr>
              <a:t> </a:t>
            </a:r>
            <a:r>
              <a:rPr lang="en-US" sz="1800" dirty="0" err="1" smtClean="0">
                <a:latin typeface="Courier New"/>
                <a:cs typeface="Courier New"/>
              </a:rPr>
              <a:t>HR_database</a:t>
            </a:r>
            <a:r>
              <a:rPr lang="en-US" sz="1800" dirty="0" smtClean="0">
                <a:latin typeface="Courier New"/>
                <a:cs typeface="Courier New"/>
              </a:rPr>
              <a:t>():</a:t>
            </a:r>
          </a:p>
          <a:p>
            <a:pPr marL="82296" indent="0">
              <a:buNone/>
            </a:pPr>
            <a:r>
              <a:rPr lang="en-US" sz="1800" dirty="0">
                <a:latin typeface="Courier New"/>
                <a:cs typeface="Courier New"/>
              </a:rPr>
              <a:t> </a:t>
            </a:r>
            <a:r>
              <a:rPr lang="en-US" sz="1800" dirty="0" smtClean="0">
                <a:latin typeface="Courier New"/>
                <a:cs typeface="Courier New"/>
              </a:rPr>
              <a:t> #Your code</a:t>
            </a:r>
          </a:p>
          <a:p>
            <a:pPr marL="82296" indent="0">
              <a:buNone/>
            </a:pPr>
            <a:r>
              <a:rPr lang="en-US" sz="1800" dirty="0">
                <a:latin typeface="Courier New"/>
                <a:cs typeface="Courier New"/>
              </a:rPr>
              <a:t> </a:t>
            </a:r>
            <a:r>
              <a:rPr lang="en-US" sz="1800" dirty="0" smtClean="0">
                <a:latin typeface="Courier New"/>
                <a:cs typeface="Courier New"/>
              </a:rPr>
              <a:t> return</a:t>
            </a:r>
          </a:p>
          <a:p>
            <a:pPr marL="82296" indent="0">
              <a:buNone/>
            </a:pPr>
            <a:endParaRPr lang="en-US" sz="1800" dirty="0">
              <a:latin typeface="Courier New"/>
              <a:cs typeface="Courier New"/>
            </a:endParaRPr>
          </a:p>
          <a:p>
            <a:pPr marL="82296" indent="0">
              <a:buNone/>
            </a:pPr>
            <a:endParaRPr lang="en-US" sz="1800" dirty="0" smtClean="0">
              <a:latin typeface="Courier New"/>
              <a:cs typeface="Courier New"/>
            </a:endParaRPr>
          </a:p>
          <a:p>
            <a:pPr marL="82296" indent="0">
              <a:buNone/>
            </a:pPr>
            <a:r>
              <a:rPr lang="en-US" sz="1800" b="1" dirty="0" smtClean="0">
                <a:ea typeface="Arial" charset="0"/>
                <a:cs typeface="Arial" charset="0"/>
              </a:rPr>
              <a:t>Hint</a:t>
            </a:r>
            <a:r>
              <a:rPr lang="en-US" sz="1800" dirty="0" smtClean="0">
                <a:ea typeface="Arial" charset="0"/>
                <a:cs typeface="Arial" charset="0"/>
              </a:rPr>
              <a:t>: Use “while” </a:t>
            </a:r>
          </a:p>
          <a:p>
            <a:pPr marL="82296" indent="0">
              <a:buNone/>
            </a:pPr>
            <a:r>
              <a:rPr lang="en-US" sz="1800" dirty="0" smtClean="0">
                <a:ea typeface="Arial" charset="0"/>
                <a:cs typeface="Arial" charset="0"/>
              </a:rPr>
              <a:t>loop to read the user </a:t>
            </a:r>
          </a:p>
          <a:p>
            <a:pPr marL="82296" indent="0">
              <a:buNone/>
            </a:pPr>
            <a:r>
              <a:rPr lang="en-US" sz="1800" dirty="0" smtClean="0">
                <a:ea typeface="Arial" charset="0"/>
                <a:cs typeface="Arial" charset="0"/>
              </a:rPr>
              <a:t>Input in a loop until</a:t>
            </a:r>
          </a:p>
          <a:p>
            <a:pPr marL="82296" indent="0">
              <a:buNone/>
            </a:pPr>
            <a:r>
              <a:rPr lang="en-US" sz="1800" dirty="0">
                <a:ea typeface="Arial" charset="0"/>
                <a:cs typeface="Arial" charset="0"/>
              </a:rPr>
              <a:t>t</a:t>
            </a:r>
            <a:r>
              <a:rPr lang="en-US" sz="1800" dirty="0" smtClean="0">
                <a:ea typeface="Arial" charset="0"/>
                <a:cs typeface="Arial" charset="0"/>
              </a:rPr>
              <a:t>he string END is </a:t>
            </a:r>
          </a:p>
          <a:p>
            <a:pPr marL="82296" indent="0">
              <a:buNone/>
            </a:pPr>
            <a:r>
              <a:rPr lang="en-US" sz="1800" dirty="0" smtClean="0">
                <a:ea typeface="Arial" charset="0"/>
                <a:cs typeface="Arial" charset="0"/>
              </a:rPr>
              <a:t>Entered.</a:t>
            </a:r>
            <a:endParaRPr lang="en-US" sz="1800" dirty="0">
              <a:ea typeface="Arial" charset="0"/>
              <a:cs typeface="Arial" charset="0"/>
            </a:endParaRPr>
          </a:p>
        </p:txBody>
      </p:sp>
      <p:sp>
        <p:nvSpPr>
          <p:cNvPr id="4" name="TextBox 3"/>
          <p:cNvSpPr txBox="1"/>
          <p:nvPr/>
        </p:nvSpPr>
        <p:spPr>
          <a:xfrm>
            <a:off x="4748927" y="3294220"/>
            <a:ext cx="3875865" cy="3170099"/>
          </a:xfrm>
          <a:prstGeom prst="rect">
            <a:avLst/>
          </a:prstGeom>
          <a:noFill/>
        </p:spPr>
        <p:txBody>
          <a:bodyPr wrap="square" rtlCol="0">
            <a:spAutoFit/>
          </a:bodyPr>
          <a:lstStyle/>
          <a:p>
            <a:r>
              <a:rPr lang="en-US" sz="1000" dirty="0" smtClean="0">
                <a:latin typeface="Arial" charset="0"/>
              </a:rPr>
              <a:t>&gt;&gt;&gt; </a:t>
            </a:r>
            <a:r>
              <a:rPr lang="en-US" sz="1000" dirty="0" err="1" smtClean="0">
                <a:latin typeface="Arial" charset="0"/>
              </a:rPr>
              <a:t>HR_database</a:t>
            </a:r>
            <a:r>
              <a:rPr lang="en-US" sz="1000" dirty="0" smtClean="0">
                <a:latin typeface="Arial" charset="0"/>
              </a:rPr>
              <a:t>()</a:t>
            </a:r>
          </a:p>
          <a:p>
            <a:r>
              <a:rPr lang="en-US" sz="1000" dirty="0" smtClean="0">
                <a:latin typeface="Arial" charset="0"/>
              </a:rPr>
              <a:t>Please enter employee number and name, type END when done:</a:t>
            </a:r>
          </a:p>
          <a:p>
            <a:r>
              <a:rPr lang="en-US" sz="1000" dirty="0" smtClean="0">
                <a:latin typeface="Arial" charset="0"/>
              </a:rPr>
              <a:t> 487    John Campbell</a:t>
            </a:r>
          </a:p>
          <a:p>
            <a:r>
              <a:rPr lang="en-US" sz="1000" dirty="0" smtClean="0">
                <a:latin typeface="Arial" charset="0"/>
              </a:rPr>
              <a:t> 533    Jane Smith</a:t>
            </a:r>
            <a:endParaRPr lang="en-US" sz="1000" dirty="0">
              <a:latin typeface="Arial" charset="0"/>
            </a:endParaRPr>
          </a:p>
          <a:p>
            <a:r>
              <a:rPr lang="en-US" sz="1000" dirty="0" smtClean="0">
                <a:latin typeface="Arial" charset="0"/>
              </a:rPr>
              <a:t> 843    Steve John</a:t>
            </a:r>
          </a:p>
          <a:p>
            <a:r>
              <a:rPr lang="en-US" sz="1000" dirty="0" smtClean="0">
                <a:latin typeface="Arial" charset="0"/>
              </a:rPr>
              <a:t> 964    David Clark</a:t>
            </a:r>
          </a:p>
          <a:p>
            <a:r>
              <a:rPr lang="en-US" sz="1000" dirty="0" smtClean="0">
                <a:latin typeface="Arial" charset="0"/>
              </a:rPr>
              <a:t>END</a:t>
            </a:r>
          </a:p>
          <a:p>
            <a:endParaRPr lang="en-US" sz="1000" dirty="0">
              <a:latin typeface="Arial" charset="0"/>
            </a:endParaRPr>
          </a:p>
          <a:p>
            <a:r>
              <a:rPr lang="en-US" sz="1000" dirty="0" smtClean="0">
                <a:latin typeface="Arial" charset="0"/>
              </a:rPr>
              <a:t>Here is the list you entered (sorted by name):</a:t>
            </a:r>
          </a:p>
          <a:p>
            <a:r>
              <a:rPr lang="en-US" sz="1000" dirty="0">
                <a:latin typeface="Arial" charset="0"/>
              </a:rPr>
              <a:t> 964    David Clark</a:t>
            </a:r>
          </a:p>
          <a:p>
            <a:r>
              <a:rPr lang="en-US" sz="1000" dirty="0">
                <a:latin typeface="Arial" charset="0"/>
              </a:rPr>
              <a:t> 533    Jane Smith</a:t>
            </a:r>
          </a:p>
          <a:p>
            <a:r>
              <a:rPr lang="en-US" sz="1000" dirty="0" smtClean="0">
                <a:latin typeface="Arial" charset="0"/>
              </a:rPr>
              <a:t> </a:t>
            </a:r>
            <a:r>
              <a:rPr lang="en-US" sz="1000" dirty="0">
                <a:latin typeface="Arial" charset="0"/>
              </a:rPr>
              <a:t>487    John Campbell</a:t>
            </a:r>
          </a:p>
          <a:p>
            <a:r>
              <a:rPr lang="en-US" sz="1000" dirty="0" smtClean="0">
                <a:latin typeface="Arial" charset="0"/>
              </a:rPr>
              <a:t> 843    </a:t>
            </a:r>
            <a:r>
              <a:rPr lang="en-US" sz="1000" dirty="0">
                <a:latin typeface="Arial" charset="0"/>
              </a:rPr>
              <a:t>Steve John</a:t>
            </a:r>
          </a:p>
          <a:p>
            <a:endParaRPr lang="en-US" sz="1000" dirty="0" smtClean="0">
              <a:latin typeface="Arial" charset="0"/>
            </a:endParaRPr>
          </a:p>
          <a:p>
            <a:r>
              <a:rPr lang="en-US" sz="1000" dirty="0">
                <a:latin typeface="Arial" charset="0"/>
              </a:rPr>
              <a:t>Here is the list you entered (sorted by </a:t>
            </a:r>
            <a:r>
              <a:rPr lang="en-US" sz="1000" dirty="0" smtClean="0">
                <a:latin typeface="Arial" charset="0"/>
              </a:rPr>
              <a:t>employee number): </a:t>
            </a:r>
            <a:endParaRPr lang="en-US" sz="1000" dirty="0">
              <a:latin typeface="Arial" charset="0"/>
            </a:endParaRPr>
          </a:p>
          <a:p>
            <a:r>
              <a:rPr lang="en-US" sz="1000" dirty="0" smtClean="0">
                <a:latin typeface="Arial" charset="0"/>
              </a:rPr>
              <a:t> 487    John </a:t>
            </a:r>
            <a:r>
              <a:rPr lang="en-US" sz="1000" dirty="0">
                <a:latin typeface="Arial" charset="0"/>
              </a:rPr>
              <a:t>Campbell</a:t>
            </a:r>
          </a:p>
          <a:p>
            <a:r>
              <a:rPr lang="en-US" sz="1000" dirty="0" smtClean="0">
                <a:latin typeface="Arial" charset="0"/>
              </a:rPr>
              <a:t> </a:t>
            </a:r>
            <a:r>
              <a:rPr lang="en-US" sz="1000" dirty="0">
                <a:latin typeface="Arial" charset="0"/>
              </a:rPr>
              <a:t>533    Jane Smith</a:t>
            </a:r>
          </a:p>
          <a:p>
            <a:r>
              <a:rPr lang="en-US" sz="1000" dirty="0" smtClean="0">
                <a:latin typeface="Arial" charset="0"/>
              </a:rPr>
              <a:t> </a:t>
            </a:r>
            <a:r>
              <a:rPr lang="en-US" sz="1000" dirty="0">
                <a:latin typeface="Arial" charset="0"/>
              </a:rPr>
              <a:t>843    Steve John</a:t>
            </a:r>
          </a:p>
          <a:p>
            <a:r>
              <a:rPr lang="en-US" sz="1000" dirty="0" smtClean="0">
                <a:latin typeface="Arial" charset="0"/>
              </a:rPr>
              <a:t> 964    </a:t>
            </a:r>
            <a:r>
              <a:rPr lang="en-US" sz="1000" dirty="0">
                <a:latin typeface="Arial" charset="0"/>
              </a:rPr>
              <a:t>David Clark</a:t>
            </a:r>
          </a:p>
          <a:p>
            <a:endParaRPr lang="en-US" sz="1000" dirty="0">
              <a:latin typeface="Arial" charset="0"/>
            </a:endParaRPr>
          </a:p>
        </p:txBody>
      </p:sp>
      <p:sp>
        <p:nvSpPr>
          <p:cNvPr id="5" name="TextBox 4"/>
          <p:cNvSpPr txBox="1"/>
          <p:nvPr/>
        </p:nvSpPr>
        <p:spPr>
          <a:xfrm>
            <a:off x="1693211" y="6517239"/>
            <a:ext cx="6362769" cy="400110"/>
          </a:xfrm>
          <a:prstGeom prst="rect">
            <a:avLst/>
          </a:prstGeom>
          <a:noFill/>
        </p:spPr>
        <p:txBody>
          <a:bodyPr wrap="square" rtlCol="0">
            <a:spAutoFit/>
          </a:bodyPr>
          <a:lstStyle/>
          <a:p>
            <a:r>
              <a:rPr lang="en-US" sz="1000" dirty="0">
                <a:latin typeface="Arial" charset="0"/>
              </a:rPr>
              <a:t>Taken from: http://</a:t>
            </a:r>
            <a:r>
              <a:rPr lang="en-US" sz="1000" dirty="0" err="1">
                <a:latin typeface="Arial" charset="0"/>
              </a:rPr>
              <a:t>my.safaribooksonline.com</a:t>
            </a:r>
            <a:r>
              <a:rPr lang="en-US" sz="1000" dirty="0">
                <a:latin typeface="Arial" charset="0"/>
              </a:rPr>
              <a:t>/book/programming/python/0130260363/dictionaries/ch07lev1sec6</a:t>
            </a:r>
          </a:p>
        </p:txBody>
      </p:sp>
    </p:spTree>
    <p:extLst>
      <p:ext uri="{BB962C8B-B14F-4D97-AF65-F5344CB8AC3E}">
        <p14:creationId xmlns:p14="http://schemas.microsoft.com/office/powerpoint/2010/main" val="2763860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Exercises</a:t>
            </a:r>
            <a:endParaRPr lang="en-US" dirty="0"/>
          </a:p>
        </p:txBody>
      </p:sp>
      <p:sp>
        <p:nvSpPr>
          <p:cNvPr id="3" name="Content Placeholder 2"/>
          <p:cNvSpPr>
            <a:spLocks noGrp="1"/>
          </p:cNvSpPr>
          <p:nvPr>
            <p:ph idx="1"/>
          </p:nvPr>
        </p:nvSpPr>
        <p:spPr/>
        <p:txBody>
          <a:bodyPr>
            <a:normAutofit/>
          </a:bodyPr>
          <a:lstStyle/>
          <a:p>
            <a:r>
              <a:rPr lang="en-US" sz="1800" i="1" dirty="0" smtClean="0">
                <a:latin typeface="Times New Roman"/>
                <a:cs typeface="Times New Roman"/>
              </a:rPr>
              <a:t>Dice: </a:t>
            </a:r>
            <a:r>
              <a:rPr lang="en-US" sz="1800" dirty="0" smtClean="0">
                <a:latin typeface="Times New Roman"/>
                <a:cs typeface="Times New Roman"/>
              </a:rPr>
              <a:t>If you roll 2 dice, then there are 36 possible combinations ((1,1), (1,2),(1,3),</a:t>
            </a:r>
            <a:r>
              <a:rPr lang="is-IS" sz="1800" dirty="0" smtClean="0">
                <a:latin typeface="Times New Roman"/>
                <a:cs typeface="Times New Roman"/>
              </a:rPr>
              <a:t>…(1,6),(2,1),(2,2),......(6,6)). </a:t>
            </a:r>
            <a:br>
              <a:rPr lang="is-IS" sz="1800" dirty="0" smtClean="0">
                <a:latin typeface="Times New Roman"/>
                <a:cs typeface="Times New Roman"/>
              </a:rPr>
            </a:br>
            <a:r>
              <a:rPr lang="is-IS" sz="1800" dirty="0" smtClean="0">
                <a:latin typeface="Times New Roman"/>
                <a:cs typeface="Times New Roman"/>
              </a:rPr>
              <a:t>And the sum of the 2 dice can be a number anywhere from 2 to 12: the lowest sum 2 occurs when both the dice roll 1 each, and the highest sum 12 occurs when both the dice roll 6 each. </a:t>
            </a:r>
            <a:br>
              <a:rPr lang="is-IS" sz="1800" dirty="0" smtClean="0">
                <a:latin typeface="Times New Roman"/>
                <a:cs typeface="Times New Roman"/>
              </a:rPr>
            </a:br>
            <a:r>
              <a:rPr lang="is-IS" sz="1800" dirty="0" smtClean="0">
                <a:latin typeface="Times New Roman"/>
                <a:cs typeface="Times New Roman"/>
              </a:rPr>
              <a:t/>
            </a:r>
            <a:br>
              <a:rPr lang="is-IS" sz="1800" dirty="0" smtClean="0">
                <a:latin typeface="Times New Roman"/>
                <a:cs typeface="Times New Roman"/>
              </a:rPr>
            </a:br>
            <a:r>
              <a:rPr lang="is-IS" sz="1800" dirty="0" smtClean="0">
                <a:latin typeface="Times New Roman"/>
                <a:cs typeface="Times New Roman"/>
              </a:rPr>
              <a:t>Write a program that generates a dictionary where the key is the sum of the dice. And the values are a list of tuples where each tuple is the value of the 2 dice.</a:t>
            </a:r>
          </a:p>
          <a:p>
            <a:r>
              <a:rPr lang="is-IS" sz="1800" dirty="0" smtClean="0">
                <a:latin typeface="Times New Roman"/>
                <a:cs typeface="Times New Roman"/>
              </a:rPr>
              <a:t>The output of your program should return the following dictionary:</a:t>
            </a:r>
          </a:p>
          <a:p>
            <a:pPr marL="82296" indent="0">
              <a:buNone/>
            </a:pPr>
            <a:r>
              <a:rPr lang="is-IS" sz="1800" dirty="0" smtClean="0">
                <a:latin typeface="Times New Roman"/>
                <a:cs typeface="Times New Roman"/>
              </a:rPr>
              <a:t>{2: [(1,1)],</a:t>
            </a:r>
          </a:p>
          <a:p>
            <a:pPr marL="82296" indent="0">
              <a:buNone/>
            </a:pPr>
            <a:r>
              <a:rPr lang="is-IS" sz="1800" dirty="0" smtClean="0">
                <a:latin typeface="Times New Roman"/>
                <a:cs typeface="Times New Roman"/>
              </a:rPr>
              <a:t>3: [(1,2), (2,1)],</a:t>
            </a:r>
          </a:p>
          <a:p>
            <a:pPr marL="82296" indent="0">
              <a:buNone/>
            </a:pPr>
            <a:r>
              <a:rPr lang="is-IS" sz="1800" dirty="0" smtClean="0">
                <a:latin typeface="Times New Roman"/>
                <a:cs typeface="Times New Roman"/>
              </a:rPr>
              <a:t>4: [(1,3), (2,2), (3,1)],</a:t>
            </a:r>
          </a:p>
          <a:p>
            <a:pPr marL="82296" indent="0">
              <a:buNone/>
            </a:pPr>
            <a:r>
              <a:rPr lang="is-IS" sz="1800" dirty="0" smtClean="0">
                <a:latin typeface="Times New Roman"/>
                <a:cs typeface="Times New Roman"/>
              </a:rPr>
              <a:t>...</a:t>
            </a:r>
          </a:p>
          <a:p>
            <a:pPr marL="82296" indent="0">
              <a:buNone/>
            </a:pPr>
            <a:r>
              <a:rPr lang="is-IS" sz="1800" dirty="0" smtClean="0">
                <a:latin typeface="Times New Roman"/>
                <a:cs typeface="Times New Roman"/>
              </a:rPr>
              <a:t>12: [(6,6)]}</a:t>
            </a:r>
          </a:p>
          <a:p>
            <a:endParaRPr lang="en-US" sz="1800" dirty="0">
              <a:latin typeface="Times New Roman"/>
              <a:cs typeface="Times New Roman"/>
            </a:endParaRPr>
          </a:p>
          <a:p>
            <a:endParaRPr lang="en-US" sz="1800" dirty="0" smtClean="0">
              <a:latin typeface="Times New Roman"/>
              <a:cs typeface="Times New Roman"/>
            </a:endParaRPr>
          </a:p>
          <a:p>
            <a:endParaRPr lang="is-IS" sz="1800" dirty="0" smtClean="0">
              <a:latin typeface="Times New Roman"/>
              <a:cs typeface="Times New Roman"/>
            </a:endParaRPr>
          </a:p>
        </p:txBody>
      </p:sp>
      <p:sp>
        <p:nvSpPr>
          <p:cNvPr id="5" name="TextBox 4"/>
          <p:cNvSpPr txBox="1"/>
          <p:nvPr/>
        </p:nvSpPr>
        <p:spPr>
          <a:xfrm>
            <a:off x="1693211" y="6517239"/>
            <a:ext cx="6362769" cy="400110"/>
          </a:xfrm>
          <a:prstGeom prst="rect">
            <a:avLst/>
          </a:prstGeom>
          <a:noFill/>
        </p:spPr>
        <p:txBody>
          <a:bodyPr wrap="square" rtlCol="0">
            <a:spAutoFit/>
          </a:bodyPr>
          <a:lstStyle/>
          <a:p>
            <a:r>
              <a:rPr lang="en-US" sz="1000" dirty="0">
                <a:latin typeface="Arial" charset="0"/>
              </a:rPr>
              <a:t>Taken from: http://</a:t>
            </a:r>
            <a:r>
              <a:rPr lang="en-US" sz="1000" dirty="0" err="1">
                <a:latin typeface="Arial" charset="0"/>
              </a:rPr>
              <a:t>www.linuxtopia.org</a:t>
            </a:r>
            <a:r>
              <a:rPr lang="en-US" sz="1000" dirty="0">
                <a:latin typeface="Arial" charset="0"/>
              </a:rPr>
              <a:t>/</a:t>
            </a:r>
            <a:r>
              <a:rPr lang="en-US" sz="1000" dirty="0" err="1">
                <a:latin typeface="Arial" charset="0"/>
              </a:rPr>
              <a:t>online_books</a:t>
            </a:r>
            <a:r>
              <a:rPr lang="en-US" sz="1000" dirty="0">
                <a:latin typeface="Arial" charset="0"/>
              </a:rPr>
              <a:t>/</a:t>
            </a:r>
            <a:r>
              <a:rPr lang="en-US" sz="1000" dirty="0" err="1">
                <a:latin typeface="Arial" charset="0"/>
              </a:rPr>
              <a:t>programming_books</a:t>
            </a:r>
            <a:r>
              <a:rPr lang="en-US" sz="1000" dirty="0">
                <a:latin typeface="Arial" charset="0"/>
              </a:rPr>
              <a:t>/</a:t>
            </a:r>
            <a:r>
              <a:rPr lang="en-US" sz="1000" dirty="0" err="1">
                <a:latin typeface="Arial" charset="0"/>
              </a:rPr>
              <a:t>python_programming</a:t>
            </a:r>
            <a:r>
              <a:rPr lang="en-US" sz="1000" dirty="0">
                <a:latin typeface="Arial" charset="0"/>
              </a:rPr>
              <a:t>/python_ch15s08.html</a:t>
            </a:r>
          </a:p>
        </p:txBody>
      </p:sp>
    </p:spTree>
    <p:extLst>
      <p:ext uri="{BB962C8B-B14F-4D97-AF65-F5344CB8AC3E}">
        <p14:creationId xmlns:p14="http://schemas.microsoft.com/office/powerpoint/2010/main" val="2288515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Exercises</a:t>
            </a:r>
            <a:endParaRPr lang="en-US" dirty="0"/>
          </a:p>
        </p:txBody>
      </p:sp>
      <p:sp>
        <p:nvSpPr>
          <p:cNvPr id="3" name="Content Placeholder 2"/>
          <p:cNvSpPr>
            <a:spLocks noGrp="1"/>
          </p:cNvSpPr>
          <p:nvPr>
            <p:ph idx="1"/>
          </p:nvPr>
        </p:nvSpPr>
        <p:spPr/>
        <p:txBody>
          <a:bodyPr>
            <a:normAutofit/>
          </a:bodyPr>
          <a:lstStyle/>
          <a:p>
            <a:r>
              <a:rPr lang="en-US" sz="1800" dirty="0" smtClean="0">
                <a:latin typeface="Times New Roman"/>
                <a:cs typeface="Times New Roman"/>
              </a:rPr>
              <a:t>“rot13” translator: Create a ‘rot13’ translator. “rot13” is an old and fairly simplistic encryption routine whereby each letter of the alphabet is rotated 13 characters. Letters in the first half of the alphabet will be rotated to the equivalent letter in the second half and vice versa, retaining case. For example, ‘a’ goes to ‘n’, and ‘x’ goes to ‘k’. Numbers and symbols are immune from translation. Accept the input string form the user and return the rotated string:</a:t>
            </a:r>
          </a:p>
          <a:p>
            <a:pPr marL="82296" indent="0">
              <a:buNone/>
            </a:pPr>
            <a:r>
              <a:rPr lang="en-US" sz="1800" dirty="0" smtClean="0">
                <a:latin typeface="Courier New"/>
                <a:cs typeface="Courier New"/>
              </a:rPr>
              <a:t>&gt;&gt;&gt; python rot13.py</a:t>
            </a:r>
          </a:p>
          <a:p>
            <a:pPr marL="82296" indent="0">
              <a:buNone/>
            </a:pPr>
            <a:r>
              <a:rPr lang="en-US" sz="1800" dirty="0" smtClean="0">
                <a:latin typeface="Courier New"/>
                <a:cs typeface="Courier New"/>
              </a:rPr>
              <a:t>Please enter the string: This is a short sentence. </a:t>
            </a:r>
          </a:p>
          <a:p>
            <a:pPr marL="82296" indent="0">
              <a:buNone/>
            </a:pPr>
            <a:r>
              <a:rPr lang="en-US" sz="1800" dirty="0" smtClean="0">
                <a:latin typeface="Courier New"/>
                <a:cs typeface="Courier New"/>
              </a:rPr>
              <a:t>The rot13 string is : </a:t>
            </a:r>
            <a:r>
              <a:rPr lang="en-US" sz="1800" dirty="0" err="1" smtClean="0">
                <a:latin typeface="Courier New"/>
                <a:cs typeface="Courier New"/>
              </a:rPr>
              <a:t>Guvf</a:t>
            </a:r>
            <a:r>
              <a:rPr lang="en-US" sz="1800" dirty="0" smtClean="0">
                <a:latin typeface="Courier New"/>
                <a:cs typeface="Courier New"/>
              </a:rPr>
              <a:t> </a:t>
            </a:r>
            <a:r>
              <a:rPr lang="en-US" sz="1800" dirty="0" err="1" smtClean="0">
                <a:latin typeface="Courier New"/>
                <a:cs typeface="Courier New"/>
              </a:rPr>
              <a:t>vf</a:t>
            </a:r>
            <a:r>
              <a:rPr lang="en-US" sz="1800" dirty="0" smtClean="0">
                <a:latin typeface="Courier New"/>
                <a:cs typeface="Courier New"/>
              </a:rPr>
              <a:t> n </a:t>
            </a:r>
            <a:r>
              <a:rPr lang="en-US" sz="1800" dirty="0" err="1" smtClean="0">
                <a:latin typeface="Courier New"/>
                <a:cs typeface="Courier New"/>
              </a:rPr>
              <a:t>fubeg</a:t>
            </a:r>
            <a:r>
              <a:rPr lang="en-US" sz="1800" dirty="0" smtClean="0">
                <a:latin typeface="Courier New"/>
                <a:cs typeface="Courier New"/>
              </a:rPr>
              <a:t> </a:t>
            </a:r>
            <a:r>
              <a:rPr lang="en-US" sz="1800" dirty="0" err="1" smtClean="0">
                <a:latin typeface="Courier New"/>
                <a:cs typeface="Courier New"/>
              </a:rPr>
              <a:t>fragrapr</a:t>
            </a:r>
            <a:r>
              <a:rPr lang="en-US" sz="1800" dirty="0" smtClean="0">
                <a:latin typeface="Courier New"/>
                <a:cs typeface="Courier New"/>
              </a:rPr>
              <a:t>.</a:t>
            </a:r>
            <a:endParaRPr lang="en-US" sz="1800" dirty="0">
              <a:latin typeface="Courier New"/>
              <a:cs typeface="Courier New"/>
            </a:endParaRPr>
          </a:p>
          <a:p>
            <a:pPr marL="128016" indent="0">
              <a:buNone/>
            </a:pPr>
            <a:endParaRPr lang="is-IS" sz="1800" dirty="0" smtClean="0">
              <a:latin typeface="Courier New"/>
              <a:cs typeface="Courier New"/>
            </a:endParaRPr>
          </a:p>
        </p:txBody>
      </p:sp>
      <p:sp>
        <p:nvSpPr>
          <p:cNvPr id="5" name="TextBox 4"/>
          <p:cNvSpPr txBox="1"/>
          <p:nvPr/>
        </p:nvSpPr>
        <p:spPr>
          <a:xfrm>
            <a:off x="1693211" y="6517239"/>
            <a:ext cx="6362769" cy="246221"/>
          </a:xfrm>
          <a:prstGeom prst="rect">
            <a:avLst/>
          </a:prstGeom>
          <a:noFill/>
        </p:spPr>
        <p:txBody>
          <a:bodyPr wrap="square" rtlCol="0">
            <a:spAutoFit/>
          </a:bodyPr>
          <a:lstStyle/>
          <a:p>
            <a:r>
              <a:rPr lang="en-US" sz="1000" dirty="0">
                <a:latin typeface="Arial" charset="0"/>
              </a:rPr>
              <a:t>Taken from: http://</a:t>
            </a:r>
            <a:r>
              <a:rPr lang="en-US" sz="1000" dirty="0" err="1">
                <a:latin typeface="Arial" charset="0"/>
              </a:rPr>
              <a:t>www.greenteapress.com</a:t>
            </a:r>
            <a:r>
              <a:rPr lang="en-US" sz="1000" dirty="0">
                <a:latin typeface="Arial" charset="0"/>
              </a:rPr>
              <a:t>/</a:t>
            </a:r>
            <a:r>
              <a:rPr lang="en-US" sz="1000" dirty="0" err="1">
                <a:latin typeface="Arial" charset="0"/>
              </a:rPr>
              <a:t>thinkpython</a:t>
            </a:r>
            <a:r>
              <a:rPr lang="en-US" sz="1000" dirty="0">
                <a:latin typeface="Arial" charset="0"/>
              </a:rPr>
              <a:t>/html/thinkpython012.html</a:t>
            </a:r>
          </a:p>
        </p:txBody>
      </p:sp>
    </p:spTree>
    <p:extLst>
      <p:ext uri="{BB962C8B-B14F-4D97-AF65-F5344CB8AC3E}">
        <p14:creationId xmlns:p14="http://schemas.microsoft.com/office/powerpoint/2010/main" val="7302822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Exercises</a:t>
            </a:r>
            <a:endParaRPr lang="en-US" dirty="0"/>
          </a:p>
        </p:txBody>
      </p:sp>
      <p:sp>
        <p:nvSpPr>
          <p:cNvPr id="3" name="Content Placeholder 2"/>
          <p:cNvSpPr>
            <a:spLocks noGrp="1"/>
          </p:cNvSpPr>
          <p:nvPr>
            <p:ph idx="1"/>
          </p:nvPr>
        </p:nvSpPr>
        <p:spPr/>
        <p:txBody>
          <a:bodyPr>
            <a:normAutofit lnSpcReduction="10000"/>
          </a:bodyPr>
          <a:lstStyle/>
          <a:p>
            <a:r>
              <a:rPr lang="en-US" sz="1800" dirty="0" smtClean="0">
                <a:latin typeface="Times New Roman"/>
                <a:cs typeface="Times New Roman"/>
              </a:rPr>
              <a:t>Write a function that accepts a list of integers and returns true if any integer occurs more than once in that list, false otherwise:</a:t>
            </a:r>
          </a:p>
          <a:p>
            <a:endParaRPr lang="en-US" sz="1800" dirty="0">
              <a:latin typeface="Times New Roman"/>
              <a:cs typeface="Times New Roman"/>
            </a:endParaRPr>
          </a:p>
          <a:p>
            <a:pPr marL="82296" indent="0">
              <a:buNone/>
            </a:pPr>
            <a:r>
              <a:rPr lang="en-US" sz="1800" dirty="0" err="1">
                <a:latin typeface="Courier New"/>
                <a:cs typeface="Courier New"/>
              </a:rPr>
              <a:t>d</a:t>
            </a:r>
            <a:r>
              <a:rPr lang="en-US" sz="1800" dirty="0" err="1" smtClean="0">
                <a:latin typeface="Courier New"/>
                <a:cs typeface="Courier New"/>
              </a:rPr>
              <a:t>ef</a:t>
            </a:r>
            <a:r>
              <a:rPr lang="en-US" sz="1800" dirty="0" smtClean="0">
                <a:latin typeface="Courier New"/>
                <a:cs typeface="Courier New"/>
              </a:rPr>
              <a:t> </a:t>
            </a:r>
            <a:r>
              <a:rPr lang="en-US" sz="1800" dirty="0" err="1" smtClean="0">
                <a:latin typeface="Courier New"/>
                <a:cs typeface="Courier New"/>
              </a:rPr>
              <a:t>has_duplicates</a:t>
            </a:r>
            <a:r>
              <a:rPr lang="en-US" sz="1800" dirty="0" smtClean="0">
                <a:latin typeface="Courier New"/>
                <a:cs typeface="Courier New"/>
              </a:rPr>
              <a:t>():</a:t>
            </a:r>
          </a:p>
          <a:p>
            <a:pPr marL="402336" lvl="1" indent="0">
              <a:buNone/>
            </a:pPr>
            <a:r>
              <a:rPr lang="en-US" sz="1400" dirty="0" smtClean="0">
                <a:latin typeface="Courier New"/>
                <a:cs typeface="Courier New"/>
              </a:rPr>
              <a:t>#Your code</a:t>
            </a:r>
          </a:p>
          <a:p>
            <a:pPr marL="402336" lvl="1" indent="0">
              <a:buNone/>
            </a:pPr>
            <a:endParaRPr lang="en-US" sz="1400" dirty="0">
              <a:latin typeface="Courier New"/>
              <a:cs typeface="Courier New"/>
            </a:endParaRPr>
          </a:p>
          <a:p>
            <a:pPr marL="128016" indent="0">
              <a:buNone/>
            </a:pPr>
            <a:r>
              <a:rPr lang="en-US" sz="1800" dirty="0" smtClean="0">
                <a:latin typeface="Courier New"/>
                <a:cs typeface="Courier New"/>
              </a:rPr>
              <a:t>&gt;&gt;&gt; </a:t>
            </a:r>
            <a:r>
              <a:rPr lang="en-US" sz="1800" dirty="0" err="1" smtClean="0">
                <a:latin typeface="Courier New"/>
                <a:cs typeface="Courier New"/>
              </a:rPr>
              <a:t>has_duplicates</a:t>
            </a:r>
            <a:r>
              <a:rPr lang="en-US" sz="1800" dirty="0" smtClean="0">
                <a:latin typeface="Courier New"/>
                <a:cs typeface="Courier New"/>
              </a:rPr>
              <a:t>()</a:t>
            </a:r>
          </a:p>
          <a:p>
            <a:pPr marL="128016" indent="0">
              <a:buNone/>
            </a:pPr>
            <a:r>
              <a:rPr lang="en-US" sz="1800" dirty="0" smtClean="0">
                <a:latin typeface="Courier New"/>
                <a:cs typeface="Courier New"/>
              </a:rPr>
              <a:t>Please enter the list of integers: [1,2,3,4,5,6,1]</a:t>
            </a:r>
          </a:p>
          <a:p>
            <a:pPr marL="128016" indent="0">
              <a:buNone/>
            </a:pPr>
            <a:r>
              <a:rPr lang="en-US" sz="1800" dirty="0" smtClean="0">
                <a:latin typeface="Courier New"/>
                <a:cs typeface="Courier New"/>
              </a:rPr>
              <a:t>True</a:t>
            </a:r>
          </a:p>
          <a:p>
            <a:pPr marL="128016" indent="0">
              <a:buNone/>
            </a:pPr>
            <a:r>
              <a:rPr lang="en-US" sz="1800" dirty="0">
                <a:latin typeface="Courier New"/>
                <a:cs typeface="Courier New"/>
              </a:rPr>
              <a:t>&gt;&gt;&gt; </a:t>
            </a:r>
            <a:r>
              <a:rPr lang="en-US" sz="1800" dirty="0" err="1">
                <a:latin typeface="Courier New"/>
                <a:cs typeface="Courier New"/>
              </a:rPr>
              <a:t>has_duplicates</a:t>
            </a:r>
            <a:r>
              <a:rPr lang="en-US" sz="1800" dirty="0">
                <a:latin typeface="Courier New"/>
                <a:cs typeface="Courier New"/>
              </a:rPr>
              <a:t>()</a:t>
            </a:r>
          </a:p>
          <a:p>
            <a:pPr marL="128016" indent="0">
              <a:buNone/>
            </a:pPr>
            <a:r>
              <a:rPr lang="en-US" sz="1800" dirty="0">
                <a:latin typeface="Courier New"/>
                <a:cs typeface="Courier New"/>
              </a:rPr>
              <a:t>Please enter the list of integers: </a:t>
            </a:r>
            <a:r>
              <a:rPr lang="en-US" sz="1800" dirty="0" smtClean="0">
                <a:latin typeface="Courier New"/>
                <a:cs typeface="Courier New"/>
              </a:rPr>
              <a:t>[1,2,3,4,5]</a:t>
            </a:r>
            <a:endParaRPr lang="en-US" sz="1800" dirty="0">
              <a:latin typeface="Courier New"/>
              <a:cs typeface="Courier New"/>
            </a:endParaRPr>
          </a:p>
          <a:p>
            <a:pPr marL="128016" indent="0">
              <a:buNone/>
            </a:pPr>
            <a:r>
              <a:rPr lang="en-US" sz="1800" dirty="0">
                <a:latin typeface="Courier New"/>
                <a:cs typeface="Courier New"/>
              </a:rPr>
              <a:t>True</a:t>
            </a:r>
          </a:p>
          <a:p>
            <a:pPr marL="128016" indent="0">
              <a:buNone/>
            </a:pPr>
            <a:endParaRPr lang="is-IS" sz="1800" dirty="0" smtClean="0">
              <a:latin typeface="Courier New"/>
              <a:cs typeface="Courier New"/>
            </a:endParaRPr>
          </a:p>
          <a:p>
            <a:pPr marL="128016" indent="0">
              <a:buNone/>
            </a:pPr>
            <a:r>
              <a:rPr lang="is-IS" sz="1800" b="1" dirty="0" smtClean="0">
                <a:ea typeface="Arial" charset="0"/>
                <a:cs typeface="Arial" charset="0"/>
              </a:rPr>
              <a:t>Hint</a:t>
            </a:r>
            <a:r>
              <a:rPr lang="is-IS" sz="1800" dirty="0" smtClean="0">
                <a:ea typeface="Arial" charset="0"/>
                <a:cs typeface="Arial" charset="0"/>
              </a:rPr>
              <a:t>: Use the method “literal_eval” in module “ast” to convert the input string into a list.</a:t>
            </a:r>
          </a:p>
        </p:txBody>
      </p:sp>
      <p:sp>
        <p:nvSpPr>
          <p:cNvPr id="5" name="TextBox 4"/>
          <p:cNvSpPr txBox="1"/>
          <p:nvPr/>
        </p:nvSpPr>
        <p:spPr>
          <a:xfrm>
            <a:off x="1693211" y="6517239"/>
            <a:ext cx="6362769" cy="246221"/>
          </a:xfrm>
          <a:prstGeom prst="rect">
            <a:avLst/>
          </a:prstGeom>
          <a:noFill/>
        </p:spPr>
        <p:txBody>
          <a:bodyPr wrap="square" rtlCol="0">
            <a:spAutoFit/>
          </a:bodyPr>
          <a:lstStyle/>
          <a:p>
            <a:r>
              <a:rPr lang="en-US" sz="1000" dirty="0">
                <a:latin typeface="Arial" charset="0"/>
              </a:rPr>
              <a:t>Taken from: http://</a:t>
            </a:r>
            <a:r>
              <a:rPr lang="en-US" sz="1000" dirty="0" err="1">
                <a:latin typeface="Arial" charset="0"/>
              </a:rPr>
              <a:t>www.greenteapress.com</a:t>
            </a:r>
            <a:r>
              <a:rPr lang="en-US" sz="1000" dirty="0">
                <a:latin typeface="Arial" charset="0"/>
              </a:rPr>
              <a:t>/</a:t>
            </a:r>
            <a:r>
              <a:rPr lang="en-US" sz="1000" dirty="0" err="1">
                <a:latin typeface="Arial" charset="0"/>
              </a:rPr>
              <a:t>thinkpython</a:t>
            </a:r>
            <a:r>
              <a:rPr lang="en-US" sz="1000" dirty="0">
                <a:latin typeface="Arial" charset="0"/>
              </a:rPr>
              <a:t>/html/thinkpython012.html</a:t>
            </a:r>
          </a:p>
        </p:txBody>
      </p:sp>
    </p:spTree>
    <p:extLst>
      <p:ext uri="{BB962C8B-B14F-4D97-AF65-F5344CB8AC3E}">
        <p14:creationId xmlns:p14="http://schemas.microsoft.com/office/powerpoint/2010/main" val="4150348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format method, positional parameters</a:t>
            </a:r>
            <a:endParaRPr lang="en-US" dirty="0"/>
          </a:p>
        </p:txBody>
      </p:sp>
      <p:sp>
        <p:nvSpPr>
          <p:cNvPr id="3" name="Content Placeholder 2"/>
          <p:cNvSpPr>
            <a:spLocks noGrp="1"/>
          </p:cNvSpPr>
          <p:nvPr>
            <p:ph idx="1"/>
          </p:nvPr>
        </p:nvSpPr>
        <p:spPr/>
        <p:txBody>
          <a:bodyPr>
            <a:normAutofit/>
          </a:bodyPr>
          <a:lstStyle/>
          <a:p>
            <a:pPr marL="82296" indent="0">
              <a:buNone/>
            </a:pPr>
            <a:r>
              <a:rPr lang="en-US" sz="2400" dirty="0">
                <a:latin typeface="Courier New"/>
                <a:cs typeface="Courier New"/>
              </a:rPr>
              <a:t>&gt;&gt;&gt; "{0} is the {1} of {2}".format("Ambrosia", "food", "the gods") </a:t>
            </a:r>
            <a:endParaRPr lang="en-US" sz="2400" dirty="0" smtClean="0">
              <a:latin typeface="Courier New"/>
              <a:cs typeface="Courier New"/>
            </a:endParaRPr>
          </a:p>
          <a:p>
            <a:pPr marL="82296" indent="0">
              <a:buNone/>
            </a:pPr>
            <a:r>
              <a:rPr lang="en-US" sz="2400" dirty="0" smtClean="0">
                <a:latin typeface="Courier New"/>
                <a:cs typeface="Courier New"/>
              </a:rPr>
              <a:t>'Ambrosia </a:t>
            </a:r>
            <a:r>
              <a:rPr lang="en-US" sz="2400" dirty="0">
                <a:latin typeface="Courier New"/>
                <a:cs typeface="Courier New"/>
              </a:rPr>
              <a:t>is the food of the gods'</a:t>
            </a:r>
            <a:br>
              <a:rPr lang="en-US" sz="2400" dirty="0">
                <a:latin typeface="Courier New"/>
                <a:cs typeface="Courier New"/>
              </a:rPr>
            </a:br>
            <a:endParaRPr lang="en-US" sz="2400" dirty="0" smtClean="0">
              <a:latin typeface="Courier New"/>
              <a:cs typeface="Courier New"/>
            </a:endParaRPr>
          </a:p>
          <a:p>
            <a:pPr marL="82296" indent="0">
              <a:buNone/>
            </a:pPr>
            <a:endParaRPr lang="en-US" sz="2400" dirty="0">
              <a:latin typeface="Courier New"/>
              <a:cs typeface="Courier New"/>
            </a:endParaRPr>
          </a:p>
        </p:txBody>
      </p:sp>
    </p:spTree>
    <p:extLst>
      <p:ext uri="{BB962C8B-B14F-4D97-AF65-F5344CB8AC3E}">
        <p14:creationId xmlns:p14="http://schemas.microsoft.com/office/powerpoint/2010/main" val="257066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 – format method and named parameters</a:t>
            </a:r>
            <a:endParaRPr lang="en-US" dirty="0"/>
          </a:p>
        </p:txBody>
      </p:sp>
      <p:sp>
        <p:nvSpPr>
          <p:cNvPr id="3" name="Content Placeholder 2"/>
          <p:cNvSpPr>
            <a:spLocks noGrp="1"/>
          </p:cNvSpPr>
          <p:nvPr>
            <p:ph idx="1"/>
          </p:nvPr>
        </p:nvSpPr>
        <p:spPr/>
        <p:txBody>
          <a:bodyPr>
            <a:normAutofit/>
          </a:bodyPr>
          <a:lstStyle/>
          <a:p>
            <a:pPr marL="82296" indent="0">
              <a:buNone/>
            </a:pPr>
            <a:r>
              <a:rPr lang="en-US" sz="2400" dirty="0">
                <a:latin typeface="Courier New"/>
                <a:cs typeface="Courier New"/>
              </a:rPr>
              <a:t>&gt;&gt;&gt; "{food} is the food of {user}".format(food="Ambrosia", </a:t>
            </a:r>
            <a:r>
              <a:rPr lang="en-US" sz="2400" dirty="0" smtClean="0">
                <a:latin typeface="Courier New"/>
                <a:cs typeface="Courier New"/>
              </a:rPr>
              <a:t>user</a:t>
            </a:r>
            <a:r>
              <a:rPr lang="en-US" sz="2400" dirty="0">
                <a:latin typeface="Courier New"/>
                <a:cs typeface="Courier New"/>
              </a:rPr>
              <a:t>="the gods") </a:t>
            </a:r>
            <a:endParaRPr lang="en-US" sz="2400" dirty="0">
              <a:latin typeface="Courier New"/>
              <a:cs typeface="Courier New"/>
            </a:endParaRPr>
          </a:p>
          <a:p>
            <a:pPr marL="82296" indent="0">
              <a:buNone/>
            </a:pPr>
            <a:r>
              <a:rPr lang="en-US" sz="2400" dirty="0" smtClean="0">
                <a:latin typeface="Courier New"/>
                <a:cs typeface="Courier New"/>
              </a:rPr>
              <a:t>'Ambrosia </a:t>
            </a:r>
            <a:r>
              <a:rPr lang="en-US" sz="2400" dirty="0">
                <a:latin typeface="Courier New"/>
                <a:cs typeface="Courier New"/>
              </a:rPr>
              <a:t>is the food of the </a:t>
            </a:r>
            <a:r>
              <a:rPr lang="en-US" sz="2400" dirty="0" smtClean="0">
                <a:latin typeface="Courier New"/>
                <a:cs typeface="Courier New"/>
              </a:rPr>
              <a:t>gods</a:t>
            </a:r>
            <a:r>
              <a:rPr lang="en-US" sz="2400" dirty="0" smtClean="0">
                <a:latin typeface="Courier New"/>
                <a:cs typeface="Courier New"/>
              </a:rPr>
              <a:t>’</a:t>
            </a:r>
            <a:br>
              <a:rPr lang="en-US" sz="2400" dirty="0" smtClean="0">
                <a:latin typeface="Courier New"/>
                <a:cs typeface="Courier New"/>
              </a:rPr>
            </a:br>
            <a:endParaRPr lang="en-US" sz="2400" dirty="0" smtClean="0">
              <a:latin typeface="Courier New"/>
              <a:cs typeface="Courier New"/>
            </a:endParaRPr>
          </a:p>
          <a:p>
            <a:pPr marL="82296" indent="0">
              <a:buNone/>
            </a:pPr>
            <a:r>
              <a:rPr lang="en-US" sz="2400" dirty="0" smtClean="0">
                <a:latin typeface="Courier New"/>
                <a:cs typeface="Courier New"/>
              </a:rPr>
              <a:t>&gt;&gt;&gt; </a:t>
            </a:r>
            <a:r>
              <a:rPr lang="en-US" sz="2400" dirty="0">
                <a:latin typeface="Courier New"/>
                <a:cs typeface="Courier New"/>
              </a:rPr>
              <a:t>"{{Ambrosia}} is the {0} of {1}".format("food", "the gods</a:t>
            </a:r>
            <a:r>
              <a:rPr lang="en-US" sz="2400" dirty="0" smtClean="0">
                <a:latin typeface="Courier New"/>
                <a:cs typeface="Courier New"/>
              </a:rPr>
              <a:t>")</a:t>
            </a:r>
          </a:p>
          <a:p>
            <a:pPr marL="82296" indent="0">
              <a:buNone/>
            </a:pPr>
            <a:r>
              <a:rPr lang="en-US" sz="2400" dirty="0" smtClean="0">
                <a:latin typeface="Courier New"/>
                <a:cs typeface="Courier New"/>
              </a:rPr>
              <a:t>'{</a:t>
            </a:r>
            <a:r>
              <a:rPr lang="en-US" sz="2400" dirty="0">
                <a:latin typeface="Courier New"/>
                <a:cs typeface="Courier New"/>
              </a:rPr>
              <a:t>Ambrosia} is the food of the </a:t>
            </a:r>
            <a:r>
              <a:rPr lang="en-US" sz="2400" dirty="0" smtClean="0">
                <a:latin typeface="Courier New"/>
                <a:cs typeface="Courier New"/>
              </a:rPr>
              <a:t>gods’ </a:t>
            </a:r>
            <a:endParaRPr lang="en-US" sz="2400" dirty="0"/>
          </a:p>
          <a:p>
            <a:pPr marL="82296" indent="0">
              <a:buNone/>
            </a:pPr>
            <a:r>
              <a:rPr lang="en-US" sz="2400" dirty="0"/>
              <a:t>(Doubling the { } characters escapes them so that they don’t mark a replacement field.)</a:t>
            </a:r>
          </a:p>
          <a:p>
            <a:pPr marL="82296" indent="0">
              <a:buNone/>
            </a:pPr>
            <a:r>
              <a:rPr lang="en-US" sz="2400" dirty="0" smtClean="0">
                <a:latin typeface="Courier New"/>
                <a:cs typeface="Courier New"/>
              </a:rPr>
              <a:t> </a:t>
            </a:r>
            <a:endParaRPr lang="en-US" sz="2400" dirty="0">
              <a:latin typeface="Courier New"/>
              <a:cs typeface="Courier New"/>
            </a:endParaRPr>
          </a:p>
          <a:p>
            <a:pPr marL="82296" indent="0">
              <a:buNone/>
            </a:pPr>
            <a:endParaRPr lang="en-US" dirty="0">
              <a:latin typeface="Courier New"/>
              <a:cs typeface="Courier New"/>
            </a:endParaRPr>
          </a:p>
        </p:txBody>
      </p:sp>
    </p:spTree>
    <p:extLst>
      <p:ext uri="{BB962C8B-B14F-4D97-AF65-F5344CB8AC3E}">
        <p14:creationId xmlns:p14="http://schemas.microsoft.com/office/powerpoint/2010/main" val="86875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Strings – format method</a:t>
            </a:r>
            <a:endParaRPr lang="en-US" dirty="0"/>
          </a:p>
        </p:txBody>
      </p:sp>
      <p:sp>
        <p:nvSpPr>
          <p:cNvPr id="3" name="Content Placeholder 2"/>
          <p:cNvSpPr>
            <a:spLocks noGrp="1"/>
          </p:cNvSpPr>
          <p:nvPr>
            <p:ph idx="1"/>
          </p:nvPr>
        </p:nvSpPr>
        <p:spPr/>
        <p:txBody>
          <a:bodyPr>
            <a:normAutofit/>
          </a:bodyPr>
          <a:lstStyle/>
          <a:p>
            <a:r>
              <a:rPr lang="en-US" dirty="0" smtClean="0"/>
              <a:t>You can also use both positional and named parameters, or even access elements and attributes within those parameters:</a:t>
            </a:r>
            <a:br>
              <a:rPr lang="en-US" dirty="0" smtClean="0"/>
            </a:br>
            <a:endParaRPr lang="en-US" dirty="0" smtClean="0"/>
          </a:p>
          <a:p>
            <a:pPr marL="82296" indent="0">
              <a:buNone/>
            </a:pPr>
            <a:r>
              <a:rPr lang="en-US" sz="2400" dirty="0">
                <a:latin typeface="Courier New"/>
                <a:cs typeface="Courier New"/>
              </a:rPr>
              <a:t>&gt;&gt;&gt; "{0} is the food </a:t>
            </a:r>
            <a:r>
              <a:rPr lang="en-US" sz="2400" dirty="0" smtClean="0">
                <a:latin typeface="Courier New"/>
                <a:cs typeface="Courier New"/>
              </a:rPr>
              <a:t>of {</a:t>
            </a:r>
            <a:r>
              <a:rPr lang="en-US" sz="2400" dirty="0">
                <a:latin typeface="Courier New"/>
                <a:cs typeface="Courier New"/>
              </a:rPr>
              <a:t>user[1]}".format("Ambrosia</a:t>
            </a:r>
            <a:r>
              <a:rPr lang="en-US" sz="2400" dirty="0" smtClean="0">
                <a:latin typeface="Courier New"/>
                <a:cs typeface="Courier New"/>
              </a:rPr>
              <a:t>", user</a:t>
            </a:r>
            <a:r>
              <a:rPr lang="en-US" sz="2400" dirty="0">
                <a:latin typeface="Courier New"/>
                <a:cs typeface="Courier New"/>
              </a:rPr>
              <a:t>=["men", "the gods", "others</a:t>
            </a:r>
            <a:r>
              <a:rPr lang="en-US" sz="2400" dirty="0" smtClean="0">
                <a:latin typeface="Courier New"/>
                <a:cs typeface="Courier New"/>
              </a:rPr>
              <a:t>"])</a:t>
            </a:r>
          </a:p>
          <a:p>
            <a:pPr marL="82296" indent="0">
              <a:buNone/>
            </a:pPr>
            <a:r>
              <a:rPr lang="en-US" sz="2400" dirty="0" smtClean="0">
                <a:latin typeface="Courier New"/>
                <a:cs typeface="Courier New"/>
              </a:rPr>
              <a:t>'Ambrosia </a:t>
            </a:r>
            <a:r>
              <a:rPr lang="en-US" sz="2400" dirty="0">
                <a:latin typeface="Courier New"/>
                <a:cs typeface="Courier New"/>
              </a:rPr>
              <a:t>is the food of the gods'</a:t>
            </a:r>
            <a:br>
              <a:rPr lang="en-US" sz="2400" dirty="0">
                <a:latin typeface="Courier New"/>
                <a:cs typeface="Courier New"/>
              </a:rPr>
            </a:br>
            <a:endParaRPr lang="en-US" sz="2400" dirty="0">
              <a:latin typeface="Courier New"/>
              <a:cs typeface="Courier New"/>
            </a:endParaRPr>
          </a:p>
          <a:p>
            <a:pPr marL="82296" indent="0">
              <a:buNone/>
            </a:pPr>
            <a:endParaRPr lang="en-US" dirty="0"/>
          </a:p>
        </p:txBody>
      </p:sp>
    </p:spTree>
    <p:extLst>
      <p:ext uri="{BB962C8B-B14F-4D97-AF65-F5344CB8AC3E}">
        <p14:creationId xmlns:p14="http://schemas.microsoft.com/office/powerpoint/2010/main" val="10826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Format </a:t>
            </a:r>
            <a:r>
              <a:rPr lang="en-US" dirty="0" err="1" smtClean="0"/>
              <a:t>specifiers</a:t>
            </a:r>
            <a:endParaRPr lang="en-US" dirty="0"/>
          </a:p>
        </p:txBody>
      </p:sp>
      <p:sp>
        <p:nvSpPr>
          <p:cNvPr id="3" name="Content Placeholder 2"/>
          <p:cNvSpPr>
            <a:spLocks noGrp="1"/>
          </p:cNvSpPr>
          <p:nvPr>
            <p:ph idx="1"/>
          </p:nvPr>
        </p:nvSpPr>
        <p:spPr/>
        <p:txBody>
          <a:bodyPr>
            <a:normAutofit fontScale="62500" lnSpcReduction="20000"/>
          </a:bodyPr>
          <a:lstStyle/>
          <a:p>
            <a:r>
              <a:rPr lang="en-US" sz="4200" dirty="0" smtClean="0"/>
              <a:t>Format </a:t>
            </a:r>
            <a:r>
              <a:rPr lang="en-US" sz="4200" dirty="0" err="1" smtClean="0"/>
              <a:t>specifiers</a:t>
            </a:r>
            <a:r>
              <a:rPr lang="en-US" sz="4200" dirty="0" smtClean="0"/>
              <a:t> allow you to set the formatting with great degree of control:</a:t>
            </a:r>
          </a:p>
          <a:p>
            <a:pPr marL="82296" indent="0">
              <a:buNone/>
            </a:pPr>
            <a:endParaRPr lang="en-US" dirty="0" smtClean="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"{0:10} is the food of </a:t>
            </a:r>
            <a:r>
              <a:rPr lang="en-US" dirty="0" err="1">
                <a:latin typeface="Courier New"/>
                <a:cs typeface="Courier New"/>
              </a:rPr>
              <a:t>gods".format</a:t>
            </a:r>
            <a:r>
              <a:rPr lang="en-US" dirty="0">
                <a:latin typeface="Courier New"/>
                <a:cs typeface="Courier New"/>
              </a:rPr>
              <a:t>("Ambrosia</a:t>
            </a:r>
            <a:r>
              <a:rPr lang="en-US" dirty="0" smtClean="0">
                <a:latin typeface="Courier New"/>
                <a:cs typeface="Courier New"/>
              </a:rPr>
              <a:t>")</a:t>
            </a:r>
          </a:p>
          <a:p>
            <a:pPr marL="82296" indent="0">
              <a:buNone/>
            </a:pPr>
            <a:r>
              <a:rPr lang="en-US" dirty="0" smtClean="0">
                <a:latin typeface="Courier New"/>
                <a:cs typeface="Courier New"/>
              </a:rPr>
              <a:t>'Ambrosia   </a:t>
            </a:r>
            <a:r>
              <a:rPr lang="en-US" dirty="0" smtClean="0">
                <a:latin typeface="Courier New"/>
                <a:cs typeface="Courier New"/>
              </a:rPr>
              <a:t>is </a:t>
            </a:r>
            <a:r>
              <a:rPr lang="en-US" dirty="0">
                <a:latin typeface="Courier New"/>
                <a:cs typeface="Courier New"/>
              </a:rPr>
              <a:t>the food of </a:t>
            </a:r>
            <a:r>
              <a:rPr lang="en-US" dirty="0" smtClean="0">
                <a:latin typeface="Courier New"/>
                <a:cs typeface="Courier New"/>
              </a:rPr>
              <a:t>gods</a:t>
            </a:r>
            <a:r>
              <a:rPr lang="en-US" dirty="0" smtClean="0">
                <a:latin typeface="Courier New"/>
                <a:cs typeface="Courier New"/>
              </a:rPr>
              <a:t>’</a:t>
            </a:r>
            <a:br>
              <a:rPr lang="en-US" dirty="0" smtClean="0">
                <a:latin typeface="Courier New"/>
                <a:cs typeface="Courier New"/>
              </a:rPr>
            </a:br>
            <a:r>
              <a:rPr lang="en-US" dirty="0" smtClean="0">
                <a:latin typeface="Courier New"/>
                <a:cs typeface="Courier New"/>
              </a:rPr>
              <a:t/>
            </a:r>
            <a:br>
              <a:rPr lang="en-US" dirty="0" smtClean="0">
                <a:latin typeface="Courier New"/>
                <a:cs typeface="Courier New"/>
              </a:rPr>
            </a:br>
            <a:endParaRPr lang="en-US" dirty="0" smtClean="0">
              <a:latin typeface="Courier New"/>
              <a:cs typeface="Courier New"/>
            </a:endParaRPr>
          </a:p>
          <a:p>
            <a:pPr marL="82296" indent="0">
              <a:buNone/>
            </a:pPr>
            <a:r>
              <a:rPr lang="en-US" dirty="0" smtClean="0"/>
              <a:t>:</a:t>
            </a:r>
            <a:r>
              <a:rPr lang="en-US" dirty="0">
                <a:latin typeface="Times New Roman"/>
                <a:cs typeface="Times New Roman"/>
              </a:rPr>
              <a:t>1</a:t>
            </a:r>
            <a:r>
              <a:rPr lang="en-US" dirty="0"/>
              <a:t>0 is a format specifier that makes the field </a:t>
            </a:r>
            <a:r>
              <a:rPr lang="en-US" dirty="0">
                <a:latin typeface="Times New Roman"/>
                <a:cs typeface="Times New Roman"/>
              </a:rPr>
              <a:t>1</a:t>
            </a:r>
            <a:r>
              <a:rPr lang="en-US" dirty="0"/>
              <a:t>0 spaces wide and pads with </a:t>
            </a:r>
            <a:r>
              <a:rPr lang="en-US" dirty="0" smtClean="0"/>
              <a:t>spaces</a:t>
            </a:r>
          </a:p>
          <a:p>
            <a:pPr marL="82296" indent="0">
              <a:buNone/>
            </a:pPr>
            <a:endParaRPr lang="en-US" dirty="0"/>
          </a:p>
          <a:p>
            <a:pPr marL="82296" indent="0">
              <a:buNone/>
            </a:pPr>
            <a:r>
              <a:rPr lang="en-US" dirty="0" smtClean="0">
                <a:latin typeface="Courier New"/>
                <a:cs typeface="Courier New"/>
              </a:rPr>
              <a:t>&gt;</a:t>
            </a:r>
            <a:r>
              <a:rPr lang="en-US" dirty="0">
                <a:latin typeface="Courier New"/>
                <a:cs typeface="Courier New"/>
              </a:rPr>
              <a:t>&gt;&gt; "{0:{1}} is the food of </a:t>
            </a:r>
            <a:r>
              <a:rPr lang="en-US" dirty="0" err="1">
                <a:latin typeface="Courier New"/>
                <a:cs typeface="Courier New"/>
              </a:rPr>
              <a:t>gods".format</a:t>
            </a:r>
            <a:r>
              <a:rPr lang="en-US" dirty="0">
                <a:latin typeface="Courier New"/>
                <a:cs typeface="Courier New"/>
              </a:rPr>
              <a:t>("Ambrosia", 10</a:t>
            </a:r>
            <a:r>
              <a:rPr lang="en-US" dirty="0" smtClean="0">
                <a:latin typeface="Courier New"/>
                <a:cs typeface="Courier New"/>
              </a:rPr>
              <a:t>)</a:t>
            </a:r>
          </a:p>
          <a:p>
            <a:pPr marL="82296" indent="0">
              <a:buNone/>
            </a:pPr>
            <a:r>
              <a:rPr lang="en-US" dirty="0" smtClean="0">
                <a:latin typeface="Courier New"/>
                <a:cs typeface="Courier New"/>
              </a:rPr>
              <a:t>'Ambrosia    </a:t>
            </a:r>
            <a:r>
              <a:rPr lang="en-US" dirty="0" smtClean="0">
                <a:latin typeface="Courier New"/>
                <a:cs typeface="Courier New"/>
              </a:rPr>
              <a:t>is </a:t>
            </a:r>
            <a:r>
              <a:rPr lang="en-US" dirty="0">
                <a:latin typeface="Courier New"/>
                <a:cs typeface="Courier New"/>
              </a:rPr>
              <a:t>the food of gods'</a:t>
            </a:r>
            <a:br>
              <a:rPr lang="en-US" dirty="0">
                <a:latin typeface="Courier New"/>
                <a:cs typeface="Courier New"/>
              </a:rPr>
            </a:br>
            <a:endParaRPr lang="en-US" dirty="0" smtClean="0">
              <a:latin typeface="Courier New"/>
              <a:cs typeface="Courier New"/>
            </a:endParaRPr>
          </a:p>
          <a:p>
            <a:pPr marL="82296" indent="0">
              <a:buNone/>
            </a:pPr>
            <a:r>
              <a:rPr lang="en-US" dirty="0" smtClean="0"/>
              <a:t>:</a:t>
            </a:r>
            <a:r>
              <a:rPr lang="en-US" dirty="0"/>
              <a:t>{</a:t>
            </a:r>
            <a:r>
              <a:rPr lang="en-US" dirty="0">
                <a:latin typeface="Times New Roman"/>
                <a:cs typeface="Times New Roman"/>
              </a:rPr>
              <a:t>1</a:t>
            </a:r>
            <a:r>
              <a:rPr lang="en-US" dirty="0"/>
              <a:t>} takes the width from the second </a:t>
            </a:r>
            <a:r>
              <a:rPr lang="en-US" dirty="0" smtClean="0"/>
              <a:t>parameter. </a:t>
            </a:r>
            <a:endParaRPr lang="en-US" dirty="0" smtClean="0">
              <a:latin typeface="Courier New"/>
              <a:cs typeface="Courier New"/>
            </a:endParaRPr>
          </a:p>
        </p:txBody>
      </p:sp>
    </p:spTree>
    <p:extLst>
      <p:ext uri="{BB962C8B-B14F-4D97-AF65-F5344CB8AC3E}">
        <p14:creationId xmlns:p14="http://schemas.microsoft.com/office/powerpoint/2010/main" val="111423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 Format </a:t>
            </a:r>
            <a:r>
              <a:rPr lang="en-US" dirty="0" err="1" smtClean="0"/>
              <a:t>specifiers</a:t>
            </a:r>
            <a:endParaRPr lang="en-US" dirty="0"/>
          </a:p>
        </p:txBody>
      </p:sp>
      <p:sp>
        <p:nvSpPr>
          <p:cNvPr id="3" name="Content Placeholder 2"/>
          <p:cNvSpPr>
            <a:spLocks noGrp="1"/>
          </p:cNvSpPr>
          <p:nvPr>
            <p:ph idx="1"/>
          </p:nvPr>
        </p:nvSpPr>
        <p:spPr/>
        <p:txBody>
          <a:bodyPr>
            <a:normAutofit fontScale="62500" lnSpcReduction="20000"/>
          </a:bodyPr>
          <a:lstStyle/>
          <a:p>
            <a:pPr marL="82296" indent="0">
              <a:buNone/>
            </a:pPr>
            <a:r>
              <a:rPr lang="en-US" dirty="0">
                <a:latin typeface="Courier New"/>
                <a:cs typeface="Courier New"/>
              </a:rPr>
              <a:t>&gt;&gt;&gt; "{food:{width}} is the food of </a:t>
            </a:r>
            <a:r>
              <a:rPr lang="en-US" dirty="0" err="1">
                <a:latin typeface="Courier New"/>
                <a:cs typeface="Courier New"/>
              </a:rPr>
              <a:t>gods".format</a:t>
            </a:r>
            <a:r>
              <a:rPr lang="en-US" dirty="0">
                <a:latin typeface="Courier New"/>
                <a:cs typeface="Courier New"/>
              </a:rPr>
              <a:t>(food="Ambrosia", width=10</a:t>
            </a:r>
            <a:r>
              <a:rPr lang="en-US" dirty="0" smtClean="0">
                <a:latin typeface="Courier New"/>
                <a:cs typeface="Courier New"/>
              </a:rPr>
              <a:t>)</a:t>
            </a:r>
          </a:p>
          <a:p>
            <a:pPr marL="82296" indent="0">
              <a:buNone/>
            </a:pPr>
            <a:r>
              <a:rPr lang="en-US" dirty="0" smtClean="0">
                <a:latin typeface="Courier New"/>
                <a:cs typeface="Courier New"/>
              </a:rPr>
              <a:t>'Ambrosia   </a:t>
            </a:r>
            <a:r>
              <a:rPr lang="en-US" dirty="0">
                <a:latin typeface="Courier New"/>
                <a:cs typeface="Courier New"/>
              </a:rPr>
              <a:t>is the food of gods'</a:t>
            </a:r>
            <a:br>
              <a:rPr lang="en-US" dirty="0">
                <a:latin typeface="Courier New"/>
                <a:cs typeface="Courier New"/>
              </a:rPr>
            </a:br>
            <a:endParaRPr lang="en-US" dirty="0">
              <a:latin typeface="Courier New"/>
              <a:cs typeface="Courier New"/>
            </a:endParaRPr>
          </a:p>
          <a:p>
            <a:pPr marL="82296" indent="0">
              <a:buNone/>
            </a:pPr>
            <a:r>
              <a:rPr lang="en-US" dirty="0" smtClean="0">
                <a:latin typeface="Courier New"/>
                <a:cs typeface="Courier New"/>
              </a:rPr>
              <a:t>&gt;</a:t>
            </a:r>
            <a:r>
              <a:rPr lang="en-US" dirty="0">
                <a:latin typeface="Courier New"/>
                <a:cs typeface="Courier New"/>
              </a:rPr>
              <a:t>&gt;&gt; "{0:&gt;10} is the food of </a:t>
            </a:r>
            <a:r>
              <a:rPr lang="en-US" dirty="0" err="1">
                <a:latin typeface="Courier New"/>
                <a:cs typeface="Courier New"/>
              </a:rPr>
              <a:t>gods".format</a:t>
            </a:r>
            <a:r>
              <a:rPr lang="en-US" dirty="0">
                <a:latin typeface="Courier New"/>
                <a:cs typeface="Courier New"/>
              </a:rPr>
              <a:t>("Ambrosia</a:t>
            </a:r>
            <a:r>
              <a:rPr lang="en-US" dirty="0" smtClean="0">
                <a:latin typeface="Courier New"/>
                <a:cs typeface="Courier New"/>
              </a:rPr>
              <a:t>")</a:t>
            </a:r>
          </a:p>
          <a:p>
            <a:pPr marL="82296" indent="0">
              <a:buNone/>
            </a:pPr>
            <a:r>
              <a:rPr lang="en-US" dirty="0" smtClean="0">
                <a:latin typeface="Courier New"/>
                <a:cs typeface="Courier New"/>
              </a:rPr>
              <a:t>' </a:t>
            </a:r>
            <a:r>
              <a:rPr lang="en-US" dirty="0">
                <a:latin typeface="Courier New"/>
                <a:cs typeface="Courier New"/>
              </a:rPr>
              <a:t>Ambrosia is the food of gods'</a:t>
            </a:r>
            <a:br>
              <a:rPr lang="en-US" dirty="0">
                <a:latin typeface="Courier New"/>
                <a:cs typeface="Courier New"/>
              </a:rPr>
            </a:br>
            <a:endParaRPr lang="en-US" dirty="0">
              <a:latin typeface="Courier New"/>
              <a:cs typeface="Courier New"/>
            </a:endParaRPr>
          </a:p>
          <a:p>
            <a:pPr marL="82296" indent="0">
              <a:buNone/>
            </a:pPr>
            <a:r>
              <a:rPr lang="en-US" dirty="0"/>
              <a:t>:&gt;10 forces </a:t>
            </a:r>
            <a:r>
              <a:rPr lang="en-US" dirty="0" smtClean="0"/>
              <a:t>right justification </a:t>
            </a:r>
            <a:r>
              <a:rPr lang="en-US" dirty="0"/>
              <a:t>of the field and pads with </a:t>
            </a:r>
            <a:r>
              <a:rPr lang="en-US" dirty="0" smtClean="0"/>
              <a:t>spaces. </a:t>
            </a:r>
          </a:p>
          <a:p>
            <a:pPr marL="82296" indent="0">
              <a:buNone/>
            </a:pPr>
            <a:endParaRPr lang="en-US" dirty="0"/>
          </a:p>
          <a:p>
            <a:pPr marL="82296" indent="0">
              <a:buNone/>
            </a:pPr>
            <a:r>
              <a:rPr lang="en-US" dirty="0">
                <a:latin typeface="Courier New"/>
                <a:cs typeface="Courier New"/>
              </a:rPr>
              <a:t>&gt;&gt;&gt; "{0:&amp;&gt;10} is the food of </a:t>
            </a:r>
            <a:r>
              <a:rPr lang="en-US" dirty="0" err="1">
                <a:latin typeface="Courier New"/>
                <a:cs typeface="Courier New"/>
              </a:rPr>
              <a:t>gods".format</a:t>
            </a:r>
            <a:r>
              <a:rPr lang="en-US" dirty="0">
                <a:latin typeface="Courier New"/>
                <a:cs typeface="Courier New"/>
              </a:rPr>
              <a:t>("Ambrosia</a:t>
            </a:r>
            <a:r>
              <a:rPr lang="en-US" dirty="0" smtClean="0">
                <a:latin typeface="Courier New"/>
                <a:cs typeface="Courier New"/>
              </a:rPr>
              <a:t>")</a:t>
            </a:r>
          </a:p>
          <a:p>
            <a:pPr marL="82296" indent="0">
              <a:buNone/>
            </a:pPr>
            <a:r>
              <a:rPr lang="en-US" dirty="0" smtClean="0">
                <a:latin typeface="Courier New"/>
                <a:cs typeface="Courier New"/>
              </a:rPr>
              <a:t>'&amp;&amp;</a:t>
            </a:r>
            <a:r>
              <a:rPr lang="en-US" dirty="0">
                <a:latin typeface="Courier New"/>
                <a:cs typeface="Courier New"/>
              </a:rPr>
              <a:t>Ambrosia is the food of gods'</a:t>
            </a:r>
            <a:r>
              <a:rPr lang="en-US" dirty="0"/>
              <a:t> </a:t>
            </a:r>
          </a:p>
          <a:p>
            <a:pPr marL="82296" indent="0">
              <a:buNone/>
            </a:pPr>
            <a:endParaRPr lang="en-US" dirty="0" smtClean="0"/>
          </a:p>
          <a:p>
            <a:pPr marL="82296" indent="0">
              <a:buNone/>
            </a:pPr>
            <a:r>
              <a:rPr lang="en-US" dirty="0" smtClean="0"/>
              <a:t>:&amp;&gt;</a:t>
            </a:r>
            <a:r>
              <a:rPr lang="en-US" dirty="0"/>
              <a:t>10 forces </a:t>
            </a:r>
            <a:r>
              <a:rPr lang="en-US" dirty="0" smtClean="0"/>
              <a:t>right justification </a:t>
            </a:r>
            <a:r>
              <a:rPr lang="en-US" dirty="0"/>
              <a:t>and pads with &amp; instead of </a:t>
            </a:r>
            <a:r>
              <a:rPr lang="en-US" dirty="0" smtClean="0"/>
              <a:t>spaces. </a:t>
            </a:r>
            <a:endParaRPr lang="en-US" dirty="0"/>
          </a:p>
        </p:txBody>
      </p:sp>
    </p:spTree>
    <p:extLst>
      <p:ext uri="{BB962C8B-B14F-4D97-AF65-F5344CB8AC3E}">
        <p14:creationId xmlns:p14="http://schemas.microsoft.com/office/powerpoint/2010/main" val="281789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 formatting strings with %</a:t>
            </a:r>
            <a:endParaRPr lang="en-US" dirty="0"/>
          </a:p>
        </p:txBody>
      </p:sp>
      <p:sp>
        <p:nvSpPr>
          <p:cNvPr id="3" name="Content Placeholder 2"/>
          <p:cNvSpPr>
            <a:spLocks noGrp="1"/>
          </p:cNvSpPr>
          <p:nvPr>
            <p:ph idx="1"/>
          </p:nvPr>
        </p:nvSpPr>
        <p:spPr/>
        <p:txBody>
          <a:bodyPr/>
          <a:lstStyle/>
          <a:p>
            <a:r>
              <a:rPr lang="en-US" dirty="0" smtClean="0"/>
              <a:t>Older style of formatting, uses the % operator.</a:t>
            </a:r>
          </a:p>
          <a:p>
            <a:r>
              <a:rPr lang="en-US" dirty="0" smtClean="0"/>
              <a:t>Similar to </a:t>
            </a:r>
            <a:r>
              <a:rPr lang="en-US" dirty="0" err="1" smtClean="0"/>
              <a:t>Printf</a:t>
            </a:r>
            <a:r>
              <a:rPr lang="en-US" dirty="0" smtClean="0"/>
              <a:t> in C</a:t>
            </a:r>
          </a:p>
          <a:p>
            <a:pPr marL="82296" indent="0">
              <a:buNone/>
            </a:pPr>
            <a:r>
              <a:rPr lang="en-US" sz="2400" dirty="0">
                <a:latin typeface="Courier New"/>
                <a:cs typeface="Courier New"/>
              </a:rPr>
              <a:t>&gt;&gt;&gt; "%s is the %s of %s" </a:t>
            </a:r>
            <a:r>
              <a:rPr lang="en-US" sz="2400" b="1" dirty="0">
                <a:latin typeface="Courier New"/>
                <a:cs typeface="Courier New"/>
              </a:rPr>
              <a:t>% </a:t>
            </a:r>
            <a:r>
              <a:rPr lang="en-US" sz="2400" dirty="0">
                <a:latin typeface="Courier New"/>
                <a:cs typeface="Courier New"/>
              </a:rPr>
              <a:t>("Ambrosia", "food", "the gods") </a:t>
            </a:r>
            <a:endParaRPr lang="en-US" sz="2400" dirty="0" smtClean="0">
              <a:latin typeface="Courier New"/>
              <a:cs typeface="Courier New"/>
            </a:endParaRPr>
          </a:p>
          <a:p>
            <a:pPr marL="82296" indent="0">
              <a:buNone/>
            </a:pPr>
            <a:r>
              <a:rPr lang="en-US" sz="2400" dirty="0" smtClean="0">
                <a:latin typeface="Courier New"/>
                <a:cs typeface="Courier New"/>
              </a:rPr>
              <a:t>'</a:t>
            </a:r>
            <a:r>
              <a:rPr lang="en-US" sz="2400" dirty="0">
                <a:latin typeface="Courier New"/>
                <a:cs typeface="Courier New"/>
              </a:rPr>
              <a:t>Ambrosia is the food of the gods' </a:t>
            </a:r>
          </a:p>
          <a:p>
            <a:r>
              <a:rPr lang="en-US" dirty="0" smtClean="0"/>
              <a:t>Notice that the right side is a tuple.</a:t>
            </a:r>
            <a:endParaRPr lang="en-US" dirty="0"/>
          </a:p>
        </p:txBody>
      </p:sp>
    </p:spTree>
    <p:extLst>
      <p:ext uri="{BB962C8B-B14F-4D97-AF65-F5344CB8AC3E}">
        <p14:creationId xmlns:p14="http://schemas.microsoft.com/office/powerpoint/2010/main" val="83177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3958</TotalTime>
  <Words>2670</Words>
  <Application>Microsoft Macintosh PowerPoint</Application>
  <PresentationFormat>On-screen Show (4:3)</PresentationFormat>
  <Paragraphs>312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Courier New</vt:lpstr>
      <vt:lpstr>Times New Roman</vt:lpstr>
      <vt:lpstr>Verdana</vt:lpstr>
      <vt:lpstr>Wingdings 2</vt:lpstr>
      <vt:lpstr>Arial</vt:lpstr>
      <vt:lpstr>Solstice</vt:lpstr>
      <vt:lpstr>Introduction to Python programming language</vt:lpstr>
      <vt:lpstr>Agenda</vt:lpstr>
      <vt:lpstr>Strings – format method</vt:lpstr>
      <vt:lpstr>Strings – format method, positional parameters</vt:lpstr>
      <vt:lpstr>String – format method and named parameters</vt:lpstr>
      <vt:lpstr>Strings – format method</vt:lpstr>
      <vt:lpstr>Strings – Format specifiers</vt:lpstr>
      <vt:lpstr>Strings – Format specifiers</vt:lpstr>
      <vt:lpstr>Strings – formatting strings with %</vt:lpstr>
      <vt:lpstr>Strings – formatting strings with %</vt:lpstr>
      <vt:lpstr>print method</vt:lpstr>
      <vt:lpstr>Bytes objects</vt:lpstr>
      <vt:lpstr>Dictionaries</vt:lpstr>
      <vt:lpstr>Dictionaries</vt:lpstr>
      <vt:lpstr>Comparison between lists and dictionaries</vt:lpstr>
      <vt:lpstr>Comparison between lists and dictionaries</vt:lpstr>
      <vt:lpstr>Comparison between lists and dictionaries</vt:lpstr>
      <vt:lpstr>Other dictionary operations</vt:lpstr>
      <vt:lpstr>Other dictionary operations</vt:lpstr>
      <vt:lpstr>Other dictionary operations</vt:lpstr>
      <vt:lpstr>Other dictionary operations</vt:lpstr>
      <vt:lpstr>Other dictionary operations</vt:lpstr>
      <vt:lpstr>Other dictionary operations</vt:lpstr>
      <vt:lpstr>Other dictionary operations</vt:lpstr>
      <vt:lpstr>update method</vt:lpstr>
      <vt:lpstr>Dictionaries - Example</vt:lpstr>
      <vt:lpstr>Dictionary keys</vt:lpstr>
      <vt:lpstr>Dictionary Keys</vt:lpstr>
      <vt:lpstr>Efficiencies of dictionaries</vt:lpstr>
      <vt:lpstr>Dictionaries - Exercises</vt:lpstr>
      <vt:lpstr>Dictionaries - Exercises</vt:lpstr>
      <vt:lpstr>Dictionaries - Exercises</vt:lpstr>
      <vt:lpstr>Dictionaries - Exercises</vt:lpstr>
      <vt:lpstr>Dictionaries - Exercises</vt:lpstr>
      <vt:lpstr>Dictionaries - Exercises</vt:lpstr>
      <vt:lpstr>Dictionaries - Exercises</vt:lpstr>
      <vt:lpstr>Dictionaries - Exercises</vt:lpstr>
      <vt:lpstr>Dictionaries - Exercises</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398</cp:revision>
  <dcterms:created xsi:type="dcterms:W3CDTF">2012-03-16T15:14:48Z</dcterms:created>
  <dcterms:modified xsi:type="dcterms:W3CDTF">2017-09-26T23:54:53Z</dcterms:modified>
</cp:coreProperties>
</file>