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333" r:id="rId3"/>
    <p:sldId id="297" r:id="rId4"/>
    <p:sldId id="298" r:id="rId5"/>
    <p:sldId id="299" r:id="rId6"/>
    <p:sldId id="306" r:id="rId7"/>
    <p:sldId id="307" r:id="rId8"/>
    <p:sldId id="302" r:id="rId9"/>
    <p:sldId id="303" r:id="rId10"/>
    <p:sldId id="300" r:id="rId11"/>
    <p:sldId id="301" r:id="rId12"/>
    <p:sldId id="332" r:id="rId13"/>
    <p:sldId id="304" r:id="rId14"/>
    <p:sldId id="305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2" r:id="rId29"/>
    <p:sldId id="325" r:id="rId30"/>
    <p:sldId id="326" r:id="rId31"/>
    <p:sldId id="327" r:id="rId32"/>
    <p:sldId id="334" r:id="rId33"/>
    <p:sldId id="328" r:id="rId34"/>
    <p:sldId id="329" r:id="rId35"/>
    <p:sldId id="330" r:id="rId36"/>
    <p:sldId id="33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2A0012-96C0-6343-A5A9-235972D26B90}">
          <p14:sldIdLst>
            <p14:sldId id="256"/>
            <p14:sldId id="333"/>
            <p14:sldId id="297"/>
            <p14:sldId id="298"/>
            <p14:sldId id="299"/>
            <p14:sldId id="306"/>
            <p14:sldId id="307"/>
            <p14:sldId id="302"/>
            <p14:sldId id="303"/>
            <p14:sldId id="300"/>
            <p14:sldId id="301"/>
            <p14:sldId id="332"/>
            <p14:sldId id="304"/>
            <p14:sldId id="30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5"/>
            <p14:sldId id="326"/>
            <p14:sldId id="327"/>
            <p14:sldId id="334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79903" autoAdjust="0"/>
  </p:normalViewPr>
  <p:slideViewPr>
    <p:cSldViewPr snapToGrid="0" snapToObjects="1">
      <p:cViewPr varScale="1">
        <p:scale>
          <a:sx n="37" d="100"/>
          <a:sy n="37" d="100"/>
        </p:scale>
        <p:origin x="67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BD352-747D-EA4C-B9DA-1596E2496EE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445B9-B7EA-D64F-962F-2B4EA6AB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445B9-B7EA-D64F-962F-2B4EA6ABB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445B9-B7EA-D64F-962F-2B4EA6ABBB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kern="1200" dirty="0">
              <a:solidFill>
                <a:schemeClr val="tx1"/>
              </a:solidFill>
              <a:latin typeface="Arial Regular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latin typeface="Arial Regular" charset="0"/>
              </a:defRPr>
            </a:lvl1pPr>
            <a:extLst/>
          </a:lstStyle>
          <a:p>
            <a:fld id="{3BAB58DD-9525-F540-8996-805078074904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Regular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b="0" i="0" kern="1200">
          <a:solidFill>
            <a:schemeClr val="tx1"/>
          </a:solidFill>
          <a:latin typeface="Arial Regular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b="0" i="0" kern="1200">
          <a:solidFill>
            <a:schemeClr val="tx1"/>
          </a:solidFill>
          <a:latin typeface="Arial Regular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b="0" i="0" kern="1200">
          <a:solidFill>
            <a:schemeClr val="tx1"/>
          </a:solidFill>
          <a:latin typeface="Arial Regular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Bhava Avula</a:t>
            </a:r>
          </a:p>
          <a:p>
            <a:r>
              <a:rPr lang="en-US" dirty="0" smtClean="0"/>
              <a:t>Week#5, 10/11/2017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 smtClean="0"/>
              <a:t> –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smtClean="0"/>
              <a:t>The most general form of the if-</a:t>
            </a:r>
            <a:r>
              <a:rPr lang="en-US" dirty="0" err="1" smtClean="0"/>
              <a:t>elif</a:t>
            </a:r>
            <a:r>
              <a:rPr lang="en-US" dirty="0" smtClean="0"/>
              <a:t>-else statement:</a:t>
            </a:r>
            <a:br>
              <a:rPr lang="en-US" dirty="0" smtClean="0"/>
            </a:b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>
                <a:latin typeface="Courier New"/>
                <a:cs typeface="Courier New"/>
              </a:rPr>
              <a:t>condition1: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body1 </a:t>
            </a:r>
          </a:p>
          <a:p>
            <a:pPr marL="82296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elif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condition2: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body2 </a:t>
            </a:r>
          </a:p>
          <a:p>
            <a:pPr marL="82296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elif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condition3: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body3 </a:t>
            </a:r>
            <a:r>
              <a:rPr lang="en-US" dirty="0">
                <a:latin typeface="Courier New"/>
                <a:cs typeface="Courier New"/>
              </a:rPr>
              <a:t>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elif</a:t>
            </a:r>
            <a:r>
              <a:rPr lang="en-US" dirty="0">
                <a:latin typeface="Courier New"/>
                <a:cs typeface="Courier New"/>
              </a:rPr>
              <a:t> condition(n-1): 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body</a:t>
            </a:r>
            <a:r>
              <a:rPr lang="en-US" dirty="0">
                <a:latin typeface="Courier New"/>
                <a:cs typeface="Courier New"/>
              </a:rPr>
              <a:t>(n-1)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else: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body</a:t>
            </a:r>
            <a:r>
              <a:rPr lang="en-US" dirty="0">
                <a:latin typeface="Courier New"/>
                <a:cs typeface="Courier New"/>
              </a:rPr>
              <a:t>(n)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 smtClean="0"/>
              <a:t> –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body</a:t>
            </a:r>
            <a:r>
              <a:rPr lang="en-US" dirty="0" smtClean="0"/>
              <a:t> after the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statement is required. </a:t>
            </a:r>
          </a:p>
          <a:p>
            <a:pPr lvl="1"/>
            <a:r>
              <a:rPr lang="en-US" dirty="0" smtClean="0"/>
              <a:t>You can use the </a:t>
            </a:r>
            <a:r>
              <a:rPr lang="en-US" dirty="0" smtClean="0">
                <a:latin typeface="Courier New"/>
                <a:cs typeface="Courier New"/>
              </a:rPr>
              <a:t>pass</a:t>
            </a:r>
            <a:r>
              <a:rPr lang="en-US" dirty="0" smtClean="0"/>
              <a:t> statement if no code needs to run under the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statement.</a:t>
            </a:r>
          </a:p>
          <a:p>
            <a:pPr marL="356616" lvl="1" indent="0">
              <a:buNone/>
            </a:pPr>
            <a:r>
              <a:rPr lang="nb-NO" dirty="0" err="1">
                <a:latin typeface="Courier New"/>
                <a:cs typeface="Courier New"/>
              </a:rPr>
              <a:t>if</a:t>
            </a:r>
            <a:r>
              <a:rPr lang="nb-NO" dirty="0">
                <a:latin typeface="Courier New"/>
                <a:cs typeface="Courier New"/>
              </a:rPr>
              <a:t> x &lt; 5: </a:t>
            </a:r>
            <a:endParaRPr lang="nb-NO" dirty="0" smtClean="0">
              <a:latin typeface="Courier New"/>
              <a:cs typeface="Courier New"/>
            </a:endParaRPr>
          </a:p>
          <a:p>
            <a:pPr marL="356616" lvl="1" indent="0">
              <a:buNone/>
            </a:pPr>
            <a:r>
              <a:rPr lang="nb-NO" dirty="0">
                <a:latin typeface="Courier New"/>
                <a:cs typeface="Courier New"/>
              </a:rPr>
              <a:t> </a:t>
            </a:r>
            <a:r>
              <a:rPr lang="nb-NO" dirty="0" smtClean="0">
                <a:latin typeface="Courier New"/>
                <a:cs typeface="Courier New"/>
              </a:rPr>
              <a:t>   pass </a:t>
            </a:r>
            <a:endParaRPr lang="nb-NO" dirty="0">
              <a:latin typeface="Courier New"/>
              <a:cs typeface="Courier New"/>
            </a:endParaRPr>
          </a:p>
          <a:p>
            <a:pPr marL="356616" lvl="1" indent="0">
              <a:buNone/>
            </a:pPr>
            <a:r>
              <a:rPr lang="nb-NO" dirty="0" err="1">
                <a:latin typeface="Courier New"/>
                <a:cs typeface="Courier New"/>
              </a:rPr>
              <a:t>else</a:t>
            </a:r>
            <a:r>
              <a:rPr lang="nb-NO" dirty="0">
                <a:latin typeface="Courier New"/>
                <a:cs typeface="Courier New"/>
              </a:rPr>
              <a:t>: </a:t>
            </a:r>
            <a:endParaRPr lang="nb-NO" dirty="0" smtClean="0">
              <a:latin typeface="Courier New"/>
              <a:cs typeface="Courier New"/>
            </a:endParaRPr>
          </a:p>
          <a:p>
            <a:pPr marL="356616" lvl="1" indent="0">
              <a:buNone/>
            </a:pPr>
            <a:r>
              <a:rPr lang="nb-NO" dirty="0">
                <a:latin typeface="Courier New"/>
                <a:cs typeface="Courier New"/>
              </a:rPr>
              <a:t> </a:t>
            </a:r>
            <a:r>
              <a:rPr lang="nb-NO" dirty="0" smtClean="0">
                <a:latin typeface="Courier New"/>
                <a:cs typeface="Courier New"/>
              </a:rPr>
              <a:t>   x</a:t>
            </a:r>
            <a:r>
              <a:rPr lang="nb-NO" dirty="0">
                <a:latin typeface="Courier New"/>
                <a:cs typeface="Courier New"/>
              </a:rPr>
              <a:t>=5 </a:t>
            </a:r>
          </a:p>
          <a:p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no</a:t>
            </a:r>
            <a:r>
              <a:rPr lang="nb-NO" dirty="0"/>
              <a:t> case (or </a:t>
            </a:r>
            <a:r>
              <a:rPr lang="nb-NO" dirty="0" err="1"/>
              <a:t>switch</a:t>
            </a:r>
            <a:r>
              <a:rPr lang="nb-NO" dirty="0"/>
              <a:t>) statement in Python</a:t>
            </a:r>
            <a:r>
              <a:rPr lang="nb-N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 smtClean="0"/>
              <a:t> –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Another form of the if-</a:t>
            </a:r>
            <a:r>
              <a:rPr lang="en-US" dirty="0" err="1" smtClean="0"/>
              <a:t>elif</a:t>
            </a:r>
            <a:r>
              <a:rPr lang="en-US" dirty="0" smtClean="0"/>
              <a:t>-else statement:</a:t>
            </a:r>
            <a:br>
              <a:rPr lang="en-US" dirty="0" smtClean="0"/>
            </a:b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x if &lt;condition&gt; else y</a:t>
            </a:r>
          </a:p>
          <a:p>
            <a:pPr marL="82296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Example: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a = 3 if (1==1) else 4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b = 4 if (5==4) else 5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range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range(n) function returns a sequence 0,1,2,3…n-1.</a:t>
            </a:r>
          </a:p>
          <a:p>
            <a:r>
              <a:rPr lang="en-US" dirty="0" smtClean="0"/>
              <a:t>Using list with range can yield a list of consecutive integers: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&gt;&gt;&gt;list(range(5))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[0,1,2,3,4]</a:t>
            </a: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&gt;&gt;&gt; list(range(3, 7)) 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3, 4, 5, 6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list(range(2, 10)) 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2, 3, 4, 5, 6, 7, 8, 9] 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list(range(5, 3)) </a:t>
            </a: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[] </a:t>
            </a: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&gt;&gt;&gt; list(range(0, 10, 2))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0, 2, 4, 6, 8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list(range(5, 0, -1))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5, 4, 3, 2, 1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60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use the </a:t>
            </a:r>
            <a:r>
              <a:rPr lang="en-US" dirty="0" smtClean="0">
                <a:latin typeface="Courier"/>
                <a:cs typeface="Courier"/>
              </a:rPr>
              <a:t>range</a:t>
            </a:r>
            <a:r>
              <a:rPr lang="en-US" dirty="0" smtClean="0"/>
              <a:t> function together with the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/>
              <a:t> function on lists to generate a sequence of indices for use by the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loop.</a:t>
            </a:r>
          </a:p>
          <a:p>
            <a:pPr marL="82296" indent="0">
              <a:buNone/>
            </a:pPr>
            <a:r>
              <a:rPr lang="en-US" sz="1900" dirty="0">
                <a:latin typeface="Courier"/>
                <a:cs typeface="Courier"/>
              </a:rPr>
              <a:t>x = [1, 3, -7, 4, 9, -5, 4] </a:t>
            </a:r>
            <a:endParaRPr lang="en-US" sz="1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900" dirty="0" smtClean="0">
                <a:latin typeface="Courier"/>
                <a:cs typeface="Courier"/>
              </a:rPr>
              <a:t>for 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>
                <a:latin typeface="Courier"/>
                <a:cs typeface="Courier"/>
              </a:rPr>
              <a:t> in range(</a:t>
            </a:r>
            <a:r>
              <a:rPr lang="en-US" sz="1900" dirty="0" err="1">
                <a:latin typeface="Courier"/>
                <a:cs typeface="Courier"/>
              </a:rPr>
              <a:t>len</a:t>
            </a:r>
            <a:r>
              <a:rPr lang="en-US" sz="1900" dirty="0">
                <a:latin typeface="Courier"/>
                <a:cs typeface="Courier"/>
              </a:rPr>
              <a:t>(x)): </a:t>
            </a:r>
          </a:p>
          <a:p>
            <a:pPr marL="402336" lvl="1" indent="0">
              <a:buNone/>
            </a:pPr>
            <a:r>
              <a:rPr lang="en-US" sz="1900" dirty="0">
                <a:latin typeface="Courier"/>
                <a:cs typeface="Courier"/>
              </a:rPr>
              <a:t>if x[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>
                <a:latin typeface="Courier"/>
                <a:cs typeface="Courier"/>
              </a:rPr>
              <a:t>] &lt; 0: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	print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smtClean="0">
                <a:latin typeface="Courier"/>
                <a:cs typeface="Courier"/>
              </a:rPr>
              <a:t>Found negative </a:t>
            </a:r>
            <a:r>
              <a:rPr lang="en-US" sz="1900" dirty="0">
                <a:latin typeface="Courier"/>
                <a:cs typeface="Courier"/>
              </a:rPr>
              <a:t>number at index ", 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>
                <a:latin typeface="Courier"/>
                <a:cs typeface="Courier"/>
              </a:rPr>
              <a:t>) </a:t>
            </a:r>
          </a:p>
          <a:p>
            <a:r>
              <a:rPr lang="en-US" sz="2600" dirty="0" smtClean="0"/>
              <a:t>Note: range function does not build a python list of integers. Instead it creates a range object that produces integers on demand.  This is useful when iterating over very large lists by saving memory.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7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with multiple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 err="1">
                <a:latin typeface="Courier"/>
                <a:cs typeface="Courier"/>
              </a:rPr>
              <a:t>somelist</a:t>
            </a:r>
            <a:r>
              <a:rPr lang="en-US" sz="2400" dirty="0">
                <a:latin typeface="Courier"/>
                <a:cs typeface="Courier"/>
              </a:rPr>
              <a:t> = [(1, 2), (3, 7), (9, 5)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esult = 0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for x, y in </a:t>
            </a:r>
            <a:r>
              <a:rPr lang="en-US" sz="2400" dirty="0" err="1">
                <a:latin typeface="Courier"/>
                <a:cs typeface="Courier"/>
              </a:rPr>
              <a:t>somelist</a:t>
            </a:r>
            <a:r>
              <a:rPr lang="en-US" sz="2400" dirty="0">
                <a:latin typeface="Courier"/>
                <a:cs typeface="Courier"/>
              </a:rPr>
              <a:t>: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	result </a:t>
            </a:r>
            <a:r>
              <a:rPr lang="en-US" sz="2400" dirty="0">
                <a:latin typeface="Courier"/>
                <a:cs typeface="Courier"/>
              </a:rPr>
              <a:t>= result + (x * y) </a:t>
            </a:r>
          </a:p>
          <a:p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omelist</a:t>
            </a:r>
            <a:r>
              <a:rPr lang="en-US" dirty="0" smtClean="0">
                <a:cs typeface="Courier"/>
              </a:rPr>
              <a:t> is a list of tuples. And </a:t>
            </a:r>
            <a:r>
              <a:rPr lang="en-US" dirty="0" err="1" smtClean="0">
                <a:cs typeface="Courier"/>
              </a:rPr>
              <a:t>x,y</a:t>
            </a:r>
            <a:r>
              <a:rPr lang="en-US" dirty="0" smtClean="0">
                <a:cs typeface="Courier"/>
              </a:rPr>
              <a:t> iterates over each tuple at a time.</a:t>
            </a:r>
          </a:p>
          <a:p>
            <a:r>
              <a:rPr lang="en-US" dirty="0" smtClean="0">
                <a:cs typeface="Courier"/>
              </a:rPr>
              <a:t>The above code is same as:</a:t>
            </a:r>
          </a:p>
          <a:p>
            <a:pPr marL="82296" indent="0">
              <a:buNone/>
            </a:pPr>
            <a:r>
              <a:rPr lang="en-US" sz="2600" dirty="0" err="1">
                <a:latin typeface="Courier"/>
                <a:cs typeface="Courier"/>
              </a:rPr>
              <a:t>somelist</a:t>
            </a:r>
            <a:r>
              <a:rPr lang="en-US" sz="2600" dirty="0">
                <a:latin typeface="Courier"/>
                <a:cs typeface="Courier"/>
              </a:rPr>
              <a:t> = [(1, 2), (3, 7), (9, 5)] </a:t>
            </a:r>
            <a:endParaRPr lang="en-US" sz="2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 smtClean="0">
                <a:latin typeface="Courier"/>
                <a:cs typeface="Courier"/>
              </a:rPr>
              <a:t>result </a:t>
            </a:r>
            <a:r>
              <a:rPr lang="en-US" sz="2600" dirty="0">
                <a:latin typeface="Courier"/>
                <a:cs typeface="Courier"/>
              </a:rPr>
              <a:t>= 0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for t in </a:t>
            </a:r>
            <a:r>
              <a:rPr lang="en-US" sz="2600" dirty="0" err="1">
                <a:latin typeface="Courier"/>
                <a:cs typeface="Courier"/>
              </a:rPr>
              <a:t>somelist</a:t>
            </a:r>
            <a:r>
              <a:rPr lang="en-US" sz="2600" dirty="0">
                <a:latin typeface="Courier"/>
                <a:cs typeface="Courier"/>
              </a:rPr>
              <a:t>: </a:t>
            </a:r>
          </a:p>
          <a:p>
            <a:pPr marL="402336" lvl="1" indent="0">
              <a:buNone/>
            </a:pPr>
            <a:r>
              <a:rPr lang="en-US" sz="2600" dirty="0">
                <a:latin typeface="Courier"/>
                <a:cs typeface="Courier"/>
              </a:rPr>
              <a:t>result = result + (t[0] * t[1]) </a:t>
            </a:r>
          </a:p>
          <a:p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08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enumerate</a:t>
            </a:r>
            <a:r>
              <a:rPr lang="en-US" dirty="0" smtClean="0"/>
              <a:t> function can be applied to lists. It returns tuples of (index, item).</a:t>
            </a:r>
          </a:p>
          <a:p>
            <a:pPr marL="82296" indent="0">
              <a:buNone/>
            </a:pPr>
            <a:r>
              <a:rPr lang="en-US" sz="2800" dirty="0" smtClean="0">
                <a:latin typeface="Courier"/>
                <a:cs typeface="Courier"/>
              </a:rPr>
              <a:t/>
            </a:r>
            <a:br>
              <a:rPr lang="en-US" sz="28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&gt;</a:t>
            </a:r>
            <a:r>
              <a:rPr lang="en-US" sz="2400" dirty="0">
                <a:latin typeface="Courier"/>
                <a:cs typeface="Courier"/>
              </a:rPr>
              <a:t>&gt;&gt; enumerate([1,4,3,12])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&lt;enumerate object at 0x1038d4e10&gt;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list(enumerate([1,4,3,12]))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[(0, 1), (1, 4), (2, 3), (3, 12)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enumerate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x = [1, 3, -7, 4, 9, -5, 4] </a:t>
            </a:r>
            <a:endParaRPr lang="en-US" sz="18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for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 in enumerate(x): </a:t>
            </a:r>
          </a:p>
          <a:p>
            <a:pPr marL="402336" lvl="1" indent="0">
              <a:buNone/>
            </a:pPr>
            <a:r>
              <a:rPr lang="en-US" sz="1800" dirty="0">
                <a:latin typeface="Courier"/>
                <a:cs typeface="Courier"/>
              </a:rPr>
              <a:t>if n &lt; 0: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print</a:t>
            </a:r>
            <a:r>
              <a:rPr lang="en-US" sz="1800" dirty="0">
                <a:latin typeface="Courier"/>
                <a:cs typeface="Courier"/>
              </a:rPr>
              <a:t>("Found a negative number at index ",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z</a:t>
            </a:r>
            <a:r>
              <a:rPr lang="en-US" dirty="0" smtClean="0">
                <a:latin typeface="Courier"/>
                <a:cs typeface="Courier"/>
              </a:rPr>
              <a:t>ip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zip function will take the corresponding elements from one or more </a:t>
            </a:r>
            <a:r>
              <a:rPr lang="en-US" dirty="0" err="1" smtClean="0"/>
              <a:t>iterables</a:t>
            </a:r>
            <a:r>
              <a:rPr lang="en-US" dirty="0" smtClean="0"/>
              <a:t> and combine them into tuples until it reaches the shortest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r>
              <a:rPr lang="fr-FR" dirty="0">
                <a:latin typeface="Courier"/>
                <a:cs typeface="Courier"/>
              </a:rPr>
              <a:t>&gt;&gt;&gt; x = [1, 2, 3, 4</a:t>
            </a:r>
            <a:r>
              <a:rPr lang="fr-FR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&gt;&gt;&gt; </a:t>
            </a:r>
            <a:r>
              <a:rPr lang="fr-FR" dirty="0">
                <a:latin typeface="Courier"/>
                <a:cs typeface="Courier"/>
              </a:rPr>
              <a:t>y = ['a', 'b', 'c</a:t>
            </a:r>
            <a:r>
              <a:rPr lang="fr-FR" dirty="0" smtClean="0">
                <a:latin typeface="Courier"/>
                <a:cs typeface="Courier"/>
              </a:rPr>
              <a:t>']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&gt;&gt;&gt; </a:t>
            </a:r>
            <a:r>
              <a:rPr lang="fr-FR" dirty="0">
                <a:latin typeface="Courier"/>
                <a:cs typeface="Courier"/>
              </a:rPr>
              <a:t>z = zip(x, y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list</a:t>
            </a:r>
            <a:r>
              <a:rPr lang="fr-FR" dirty="0">
                <a:latin typeface="Courier"/>
                <a:cs typeface="Courier"/>
              </a:rPr>
              <a:t>(z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[(</a:t>
            </a:r>
            <a:r>
              <a:rPr lang="fr-FR" dirty="0">
                <a:latin typeface="Courier"/>
                <a:cs typeface="Courier"/>
              </a:rPr>
              <a:t>1, 'a'), (2, 'b'), (3, 'c')]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and Dictionary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example code:</a:t>
            </a: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x = [1, 2, 3, 4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&gt;&gt;&gt; </a:t>
            </a:r>
            <a:r>
              <a:rPr lang="en-US" sz="2400" dirty="0" err="1">
                <a:latin typeface="Courier"/>
                <a:cs typeface="Courier"/>
              </a:rPr>
              <a:t>x_squared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smtClean="0">
                <a:latin typeface="Courier"/>
                <a:cs typeface="Courier"/>
              </a:rPr>
              <a:t>[ ]</a:t>
            </a:r>
            <a:endParaRPr lang="en-US" sz="24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&gt;&gt;&gt; </a:t>
            </a:r>
            <a:r>
              <a:rPr lang="en-US" sz="2400" dirty="0">
                <a:latin typeface="Courier"/>
                <a:cs typeface="Courier"/>
              </a:rPr>
              <a:t>for item in x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    </a:t>
            </a:r>
            <a:r>
              <a:rPr lang="en-US" sz="2400" dirty="0" err="1" smtClean="0">
                <a:latin typeface="Courier"/>
                <a:cs typeface="Courier"/>
              </a:rPr>
              <a:t>x_squared.append</a:t>
            </a:r>
            <a:r>
              <a:rPr lang="en-US" sz="2400" dirty="0" smtClean="0">
                <a:latin typeface="Courier"/>
                <a:cs typeface="Courier"/>
              </a:rPr>
              <a:t>(item </a:t>
            </a:r>
            <a:r>
              <a:rPr lang="en-US" sz="2400" dirty="0">
                <a:latin typeface="Courier"/>
                <a:cs typeface="Courier"/>
              </a:rPr>
              <a:t>* item) </a:t>
            </a: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 </a:t>
            </a:r>
            <a:endParaRPr lang="en-US" sz="24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</a:t>
            </a:r>
            <a:r>
              <a:rPr lang="en-US" sz="2400" dirty="0" err="1">
                <a:latin typeface="Courier"/>
                <a:cs typeface="Courier"/>
              </a:rPr>
              <a:t>x_squared</a:t>
            </a:r>
            <a:r>
              <a:rPr lang="en-US" sz="2400" dirty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>
                <a:latin typeface="Courier"/>
                <a:cs typeface="Courier"/>
              </a:rPr>
              <a:t>1, 4, 9, 16]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loops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if–</a:t>
            </a:r>
            <a:r>
              <a:rPr lang="en-US" sz="3200" dirty="0" err="1" smtClean="0">
                <a:latin typeface="Courier New"/>
                <a:cs typeface="Courier New"/>
              </a:rPr>
              <a:t>elif</a:t>
            </a:r>
            <a:r>
              <a:rPr lang="en-US" sz="3200" dirty="0" smtClean="0">
                <a:latin typeface="Courier New"/>
                <a:cs typeface="Courier New"/>
              </a:rPr>
              <a:t>-else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statement</a:t>
            </a:r>
          </a:p>
          <a:p>
            <a:r>
              <a:rPr lang="en-US" dirty="0" smtClean="0">
                <a:latin typeface="Courier New"/>
                <a:cs typeface="Courier New"/>
              </a:rPr>
              <a:t>r</a:t>
            </a:r>
            <a:r>
              <a:rPr lang="en-US" sz="3200" dirty="0" smtClean="0">
                <a:latin typeface="Courier New"/>
                <a:cs typeface="Courier New"/>
              </a:rPr>
              <a:t>ange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method</a:t>
            </a:r>
          </a:p>
          <a:p>
            <a:r>
              <a:rPr lang="en-US" dirty="0" smtClean="0">
                <a:latin typeface="Courier New"/>
                <a:cs typeface="Courier New"/>
              </a:rPr>
              <a:t>break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dirty="0" smtClean="0">
                <a:latin typeface="Courier New"/>
                <a:cs typeface="Courier New"/>
              </a:rPr>
              <a:t>continue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enumerate, zip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methods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List and Dictionary Comprehension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and, or, is, is not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088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and Dictionary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x = [1, 2, 3, 4</a:t>
            </a:r>
            <a:r>
              <a:rPr lang="en-US" sz="2200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 err="1">
                <a:latin typeface="Courier"/>
                <a:cs typeface="Courier"/>
              </a:rPr>
              <a:t>x_squared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smtClean="0">
                <a:latin typeface="Courier"/>
                <a:cs typeface="Courier"/>
              </a:rPr>
              <a:t>[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*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for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in </a:t>
            </a:r>
            <a:r>
              <a:rPr lang="en-US" sz="2200" dirty="0">
                <a:latin typeface="Courier"/>
                <a:cs typeface="Courier"/>
              </a:rPr>
              <a:t>x]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</a:t>
            </a:r>
            <a:r>
              <a:rPr lang="en-US" sz="2200" dirty="0">
                <a:latin typeface="Courier"/>
                <a:cs typeface="Courier"/>
              </a:rPr>
              <a:t>&gt;&gt; </a:t>
            </a:r>
            <a:r>
              <a:rPr lang="en-US" sz="2200" dirty="0" err="1" smtClean="0">
                <a:latin typeface="Courier"/>
                <a:cs typeface="Courier"/>
              </a:rPr>
              <a:t>x_squared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[1</a:t>
            </a:r>
            <a:r>
              <a:rPr lang="en-US" sz="2200" dirty="0">
                <a:latin typeface="Courier"/>
                <a:cs typeface="Courier"/>
              </a:rPr>
              <a:t>, 4, 9, 16]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200" dirty="0" smtClean="0"/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x = [1, 2, 3, 4] </a:t>
            </a: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</a:t>
            </a:r>
            <a:r>
              <a:rPr lang="en-US" sz="2200" dirty="0" err="1">
                <a:latin typeface="Courier"/>
                <a:cs typeface="Courier"/>
              </a:rPr>
              <a:t>x_squared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smtClean="0">
                <a:latin typeface="Courier"/>
                <a:cs typeface="Courier"/>
              </a:rPr>
              <a:t>[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*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for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in x if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&gt; </a:t>
            </a:r>
            <a:r>
              <a:rPr lang="en-US" sz="2200" dirty="0">
                <a:latin typeface="Courier"/>
                <a:cs typeface="Courier"/>
              </a:rPr>
              <a:t>2]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</a:t>
            </a:r>
            <a:r>
              <a:rPr lang="en-US" sz="2200" dirty="0" err="1">
                <a:latin typeface="Courier"/>
                <a:cs typeface="Courier"/>
              </a:rPr>
              <a:t>x_squared</a:t>
            </a:r>
            <a:r>
              <a:rPr lang="en-US" sz="2200" dirty="0">
                <a:latin typeface="Courier"/>
                <a:cs typeface="Courier"/>
              </a:rPr>
              <a:t>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[</a:t>
            </a:r>
            <a:r>
              <a:rPr lang="en-US" sz="2200" dirty="0">
                <a:latin typeface="Courier"/>
                <a:cs typeface="Courier"/>
              </a:rPr>
              <a:t>9, 16]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and Dictionary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x = [1, 2, 3, 4</a:t>
            </a:r>
            <a:r>
              <a:rPr lang="en-US" sz="2200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 err="1">
                <a:latin typeface="Courier"/>
                <a:cs typeface="Courier"/>
              </a:rPr>
              <a:t>x_squared_dict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smtClean="0">
                <a:latin typeface="Courier"/>
                <a:cs typeface="Courier"/>
              </a:rPr>
              <a:t>{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: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*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for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in x} </a:t>
            </a:r>
            <a:endParaRPr lang="en-US" sz="22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</a:t>
            </a:r>
            <a:r>
              <a:rPr lang="en-US" sz="2200" dirty="0">
                <a:latin typeface="Courier"/>
                <a:cs typeface="Courier"/>
              </a:rPr>
              <a:t>&gt;&gt; </a:t>
            </a:r>
            <a:r>
              <a:rPr lang="en-US" sz="2200" dirty="0" err="1" smtClean="0">
                <a:latin typeface="Courier"/>
                <a:cs typeface="Courier"/>
              </a:rPr>
              <a:t>x_squared_dict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{1</a:t>
            </a:r>
            <a:r>
              <a:rPr lang="en-US" sz="2200" dirty="0">
                <a:latin typeface="Courier"/>
                <a:cs typeface="Courier"/>
              </a:rPr>
              <a:t>: 1, 2: 4, 3: 9, 4: 16}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values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 or empty values are False. Anything else is True:</a:t>
            </a:r>
          </a:p>
          <a:p>
            <a:pPr lvl="1"/>
            <a:r>
              <a:rPr lang="en-US" dirty="0"/>
              <a:t>The numbers 0, 0.0, and 0+0j are all </a:t>
            </a:r>
            <a:r>
              <a:rPr lang="en-US" sz="2400" dirty="0"/>
              <a:t>False; </a:t>
            </a:r>
            <a:r>
              <a:rPr lang="en-US" dirty="0"/>
              <a:t>any other number is </a:t>
            </a:r>
            <a:r>
              <a:rPr lang="en-US" sz="2400" dirty="0"/>
              <a:t>True. </a:t>
            </a:r>
            <a:endParaRPr lang="en-US" dirty="0"/>
          </a:p>
          <a:p>
            <a:pPr lvl="1"/>
            <a:r>
              <a:rPr lang="en-US" dirty="0"/>
              <a:t> The empty string </a:t>
            </a:r>
            <a:r>
              <a:rPr lang="en-US" sz="2400" b="1" dirty="0"/>
              <a:t>"" </a:t>
            </a:r>
            <a:r>
              <a:rPr lang="en-US" dirty="0"/>
              <a:t>is </a:t>
            </a:r>
            <a:r>
              <a:rPr lang="en-US" sz="2400" dirty="0"/>
              <a:t>False; </a:t>
            </a:r>
            <a:r>
              <a:rPr lang="en-US" dirty="0"/>
              <a:t>any other string is </a:t>
            </a:r>
            <a:r>
              <a:rPr lang="en-US" sz="2400" dirty="0"/>
              <a:t>True. </a:t>
            </a:r>
            <a:endParaRPr lang="en-US" dirty="0"/>
          </a:p>
          <a:p>
            <a:pPr lvl="1"/>
            <a:r>
              <a:rPr lang="en-US" dirty="0"/>
              <a:t> The empty list </a:t>
            </a:r>
            <a:r>
              <a:rPr lang="en-US" sz="2400" dirty="0"/>
              <a:t>[] </a:t>
            </a:r>
            <a:r>
              <a:rPr lang="en-US" dirty="0"/>
              <a:t>is </a:t>
            </a:r>
            <a:r>
              <a:rPr lang="en-US" sz="2400" dirty="0"/>
              <a:t>False; </a:t>
            </a:r>
            <a:r>
              <a:rPr lang="en-US" dirty="0"/>
              <a:t>any other list is </a:t>
            </a:r>
            <a:r>
              <a:rPr lang="en-US" sz="2400" dirty="0"/>
              <a:t>True. </a:t>
            </a:r>
            <a:endParaRPr lang="en-US" dirty="0"/>
          </a:p>
          <a:p>
            <a:pPr lvl="1"/>
            <a:r>
              <a:rPr lang="en-US" dirty="0"/>
              <a:t> The empty dictionary </a:t>
            </a:r>
            <a:r>
              <a:rPr lang="en-US" sz="2400" dirty="0"/>
              <a:t>{} </a:t>
            </a:r>
            <a:r>
              <a:rPr lang="en-US" dirty="0"/>
              <a:t>is </a:t>
            </a:r>
            <a:r>
              <a:rPr lang="en-US" sz="2400" dirty="0"/>
              <a:t>False; </a:t>
            </a:r>
            <a:r>
              <a:rPr lang="en-US" dirty="0"/>
              <a:t>any other dictionary is </a:t>
            </a:r>
            <a:r>
              <a:rPr lang="en-US" sz="2400" dirty="0"/>
              <a:t>True. </a:t>
            </a:r>
            <a:endParaRPr lang="en-US" dirty="0"/>
          </a:p>
          <a:p>
            <a:pPr lvl="1"/>
            <a:r>
              <a:rPr lang="en-US" dirty="0"/>
              <a:t> The empty set </a:t>
            </a:r>
            <a:r>
              <a:rPr lang="en-US" sz="2400" dirty="0"/>
              <a:t>set() </a:t>
            </a:r>
            <a:r>
              <a:rPr lang="en-US" dirty="0"/>
              <a:t>is </a:t>
            </a:r>
            <a:r>
              <a:rPr lang="en-US" sz="2400" dirty="0"/>
              <a:t>False; </a:t>
            </a:r>
            <a:r>
              <a:rPr lang="en-US" dirty="0"/>
              <a:t>any other set is </a:t>
            </a:r>
            <a:r>
              <a:rPr lang="en-US" sz="2400" dirty="0"/>
              <a:t>True. </a:t>
            </a:r>
            <a:endParaRPr lang="en-US" dirty="0"/>
          </a:p>
          <a:p>
            <a:pPr lvl="1"/>
            <a:r>
              <a:rPr lang="en-US" dirty="0"/>
              <a:t> The special Python value </a:t>
            </a:r>
            <a:r>
              <a:rPr lang="en-US" sz="2400" dirty="0"/>
              <a:t>None </a:t>
            </a:r>
            <a:r>
              <a:rPr lang="en-US" dirty="0"/>
              <a:t>is always </a:t>
            </a:r>
            <a:r>
              <a:rPr lang="en-US" sz="2400" dirty="0"/>
              <a:t>False.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values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two lines of code are equivalent:</a:t>
            </a: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if 0 &lt; x and x &lt; 10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82296" indent="0">
              <a:buNone/>
            </a:pPr>
            <a:r>
              <a:rPr lang="en-US" dirty="0" smtClean="0"/>
              <a:t>and</a:t>
            </a:r>
          </a:p>
          <a:p>
            <a:pPr marL="82296" indent="0">
              <a:buNone/>
            </a:pPr>
            <a:r>
              <a:rPr lang="da-DK" dirty="0" err="1">
                <a:latin typeface="Courier New"/>
                <a:cs typeface="Courier New"/>
              </a:rPr>
              <a:t>if</a:t>
            </a:r>
            <a:r>
              <a:rPr lang="da-DK" dirty="0">
                <a:latin typeface="Courier New"/>
                <a:cs typeface="Courier New"/>
              </a:rPr>
              <a:t> 0 &lt; x &lt; 10</a:t>
            </a:r>
            <a:r>
              <a:rPr lang="da-DK" dirty="0" smtClean="0">
                <a:latin typeface="Courier New"/>
                <a:cs typeface="Courier New"/>
              </a:rPr>
              <a:t>: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or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and</a:t>
            </a:r>
            <a:r>
              <a:rPr lang="en-US" dirty="0" smtClean="0"/>
              <a:t> operator returns either the first false object (that an expression evaluates to), or the last object.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[2] and [3, 4]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3, 4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[] and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[] 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"/>
                <a:cs typeface="Courier"/>
              </a:rPr>
              <a:t>or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or</a:t>
            </a:r>
            <a:r>
              <a:rPr lang="en-US" dirty="0" smtClean="0"/>
              <a:t> operator returns either the first true object or the last object: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[2] or [3, 4]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2]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[] or 5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5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</a:t>
            </a:r>
          </a:p>
          <a:p>
            <a:r>
              <a:rPr lang="en-US" dirty="0" smtClean="0"/>
              <a:t> Note: Evaluation </a:t>
            </a:r>
            <a:r>
              <a:rPr lang="en-US" dirty="0"/>
              <a:t>stops as soon as a true expression is found for the </a:t>
            </a:r>
            <a:r>
              <a:rPr lang="en-US" dirty="0">
                <a:latin typeface="Courier"/>
                <a:cs typeface="Courier"/>
              </a:rPr>
              <a:t>or</a:t>
            </a:r>
            <a:r>
              <a:rPr lang="en-US" dirty="0"/>
              <a:t> operator or as soon as a false expression is found for the </a:t>
            </a:r>
            <a:r>
              <a:rPr lang="en-US" dirty="0">
                <a:latin typeface="Courier"/>
                <a:cs typeface="Courier"/>
              </a:rPr>
              <a:t>and</a:t>
            </a:r>
            <a:r>
              <a:rPr lang="en-US" dirty="0"/>
              <a:t> </a:t>
            </a:r>
            <a:r>
              <a:rPr lang="en-US" dirty="0" smtClean="0"/>
              <a:t>operator.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is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is not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is not </a:t>
            </a:r>
            <a:r>
              <a:rPr lang="en-US" dirty="0" smtClean="0"/>
              <a:t>operators test to see if their operands are the same object:</a:t>
            </a:r>
          </a:p>
          <a:p>
            <a:pPr marL="82296" indent="0">
              <a:buNone/>
            </a:pPr>
            <a:r>
              <a:rPr lang="es-ES_tradnl" dirty="0">
                <a:latin typeface="Courier"/>
                <a:cs typeface="Courier"/>
              </a:rPr>
              <a:t>&gt;&gt;&gt; x = [0] </a:t>
            </a:r>
            <a:endParaRPr lang="es-ES_tradnl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&gt;</a:t>
            </a:r>
            <a:r>
              <a:rPr lang="es-ES_tradnl" dirty="0">
                <a:latin typeface="Courier"/>
                <a:cs typeface="Courier"/>
              </a:rPr>
              <a:t>&gt;&gt; y = [x, 1] </a:t>
            </a:r>
            <a:endParaRPr lang="es-ES_tradnl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&gt;</a:t>
            </a:r>
            <a:r>
              <a:rPr lang="es-ES_tradnl" dirty="0">
                <a:latin typeface="Courier"/>
                <a:cs typeface="Courier"/>
              </a:rPr>
              <a:t>&gt;&gt; x </a:t>
            </a:r>
            <a:r>
              <a:rPr lang="es-ES_tradnl" dirty="0" err="1">
                <a:latin typeface="Courier"/>
                <a:cs typeface="Courier"/>
              </a:rPr>
              <a:t>is</a:t>
            </a:r>
            <a:r>
              <a:rPr lang="es-ES_tradnl" dirty="0">
                <a:latin typeface="Courier"/>
                <a:cs typeface="Courier"/>
              </a:rPr>
              <a:t> y[0] </a:t>
            </a:r>
            <a:r>
              <a:rPr lang="es-ES_tradnl" dirty="0" smtClean="0">
                <a:latin typeface="Courier"/>
                <a:cs typeface="Courier"/>
              </a:rPr>
              <a:t>  </a:t>
            </a:r>
            <a:r>
              <a:rPr lang="es-ES_tradnl" dirty="0" smtClean="0">
                <a:latin typeface="Courier"/>
                <a:cs typeface="Courier"/>
                <a:sym typeface="Wingdings"/>
              </a:rPr>
              <a:t></a:t>
            </a:r>
            <a:r>
              <a:rPr lang="es-ES_tradnl" sz="1900" b="1" dirty="0" err="1" smtClean="0"/>
              <a:t>They</a:t>
            </a:r>
            <a:r>
              <a:rPr lang="es-ES_tradnl" sz="1900" b="1" dirty="0" smtClean="0"/>
              <a:t> </a:t>
            </a:r>
            <a:r>
              <a:rPr lang="es-ES_tradnl" sz="1900" b="1" dirty="0" err="1"/>
              <a:t>reference</a:t>
            </a:r>
            <a:r>
              <a:rPr lang="es-ES_tradnl" sz="1900" b="1" dirty="0"/>
              <a:t> </a:t>
            </a:r>
            <a:r>
              <a:rPr lang="es-ES_tradnl" sz="1900" b="1" dirty="0" err="1"/>
              <a:t>the</a:t>
            </a:r>
            <a:r>
              <a:rPr lang="es-ES_tradnl" sz="1900" b="1" dirty="0"/>
              <a:t> </a:t>
            </a:r>
            <a:r>
              <a:rPr lang="es-ES_tradnl" sz="1900" b="1" dirty="0" err="1"/>
              <a:t>same</a:t>
            </a:r>
            <a:r>
              <a:rPr lang="es-ES_tradnl" sz="1900" b="1" dirty="0"/>
              <a:t> </a:t>
            </a:r>
            <a:r>
              <a:rPr lang="es-ES_tradnl" sz="1900" b="1" dirty="0" err="1"/>
              <a:t>object</a:t>
            </a:r>
            <a:r>
              <a:rPr lang="es-ES_tradnl" b="1" dirty="0"/>
              <a:t> </a:t>
            </a:r>
            <a:endParaRPr lang="es-ES_tradnl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True</a:t>
            </a:r>
            <a:endParaRPr lang="es-ES_tradnl" dirty="0"/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&gt;</a:t>
            </a:r>
            <a:r>
              <a:rPr lang="es-ES_tradnl" dirty="0">
                <a:latin typeface="Courier"/>
                <a:cs typeface="Courier"/>
              </a:rPr>
              <a:t>&gt;&gt; x = [0] </a:t>
            </a:r>
            <a:r>
              <a:rPr lang="es-ES_tradnl" dirty="0" smtClean="0">
                <a:latin typeface="Courier"/>
                <a:cs typeface="Courier"/>
              </a:rPr>
              <a:t>  </a:t>
            </a:r>
            <a:r>
              <a:rPr lang="es-ES_tradnl" dirty="0" smtClean="0">
                <a:latin typeface="Courier"/>
                <a:cs typeface="Courier"/>
                <a:sym typeface="Wingdings"/>
              </a:rPr>
              <a:t></a:t>
            </a:r>
            <a:r>
              <a:rPr lang="es-ES_tradnl" sz="1900" b="1" dirty="0" smtClean="0"/>
              <a:t>x </a:t>
            </a:r>
            <a:r>
              <a:rPr lang="es-ES_tradnl" sz="1900" b="1" dirty="0"/>
              <a:t>has </a:t>
            </a:r>
            <a:r>
              <a:rPr lang="es-ES_tradnl" sz="1900" b="1" dirty="0" err="1"/>
              <a:t>been</a:t>
            </a:r>
            <a:r>
              <a:rPr lang="es-ES_tradnl" sz="1900" b="1" dirty="0"/>
              <a:t> </a:t>
            </a:r>
            <a:r>
              <a:rPr lang="es-ES_tradnl" sz="1900" b="1" dirty="0" err="1"/>
              <a:t>assigned</a:t>
            </a:r>
            <a:r>
              <a:rPr lang="es-ES_tradnl" sz="1900" b="1" dirty="0"/>
              <a:t> to a </a:t>
            </a:r>
            <a:r>
              <a:rPr lang="es-ES_tradnl" sz="1900" b="1" dirty="0" err="1"/>
              <a:t>different</a:t>
            </a:r>
            <a:r>
              <a:rPr lang="es-ES_tradnl" sz="1900" b="1" dirty="0"/>
              <a:t> </a:t>
            </a:r>
            <a:r>
              <a:rPr lang="es-ES_tradnl" sz="1900" b="1" dirty="0" err="1" smtClean="0"/>
              <a:t>object</a:t>
            </a:r>
            <a:endParaRPr lang="es-ES_tradnl" sz="1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&gt;</a:t>
            </a:r>
            <a:r>
              <a:rPr lang="es-ES_tradnl" dirty="0">
                <a:latin typeface="Courier"/>
                <a:cs typeface="Courier"/>
              </a:rPr>
              <a:t>&gt;&gt; x </a:t>
            </a:r>
            <a:r>
              <a:rPr lang="es-ES_tradnl" dirty="0" err="1">
                <a:latin typeface="Courier"/>
                <a:cs typeface="Courier"/>
              </a:rPr>
              <a:t>is</a:t>
            </a:r>
            <a:r>
              <a:rPr lang="es-ES_tradnl" dirty="0">
                <a:latin typeface="Courier"/>
                <a:cs typeface="Courier"/>
              </a:rPr>
              <a:t> y[0] </a:t>
            </a:r>
            <a:endParaRPr lang="es-ES_tradnl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False</a:t>
            </a:r>
            <a:endParaRPr lang="es-ES_tradnl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&gt;&gt;&gt; </a:t>
            </a:r>
            <a:r>
              <a:rPr lang="es-ES_tradnl" dirty="0">
                <a:latin typeface="Courier"/>
                <a:cs typeface="Courier"/>
              </a:rPr>
              <a:t>x == y[0] </a:t>
            </a:r>
            <a:endParaRPr lang="es-ES_tradnl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s-ES_tradnl" dirty="0" smtClean="0">
                <a:latin typeface="Courier"/>
                <a:cs typeface="Courier"/>
              </a:rPr>
              <a:t>True </a:t>
            </a:r>
            <a:endParaRPr lang="es-ES_tradnl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function </a:t>
            </a:r>
            <a:r>
              <a:rPr lang="en-US" dirty="0" err="1"/>
              <a:t>addNumbers</a:t>
            </a:r>
            <a:r>
              <a:rPr lang="en-US" dirty="0"/>
              <a:t>(x) that takes a number as an argument and adds all the integers between 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dirty="0"/>
              <a:t> and the number (inclusive) and returns the total number. </a:t>
            </a:r>
            <a:endParaRPr lang="en-US" dirty="0" smtClean="0"/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addNumbers</a:t>
            </a:r>
            <a:r>
              <a:rPr lang="en-US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Please enter a positive number: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Sum is 55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addNumbers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a positive number: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Try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to solve this exercise using list comprehension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0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a function </a:t>
            </a:r>
            <a:r>
              <a:rPr lang="en-US" dirty="0" err="1"/>
              <a:t>countPages</a:t>
            </a:r>
            <a:r>
              <a:rPr lang="en-US" dirty="0"/>
              <a:t>(x) that takes the number of pages of a book as an argument and counts the number of times the digit '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dirty="0"/>
              <a:t>' appears in the page number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countPages</a:t>
            </a:r>
            <a:r>
              <a:rPr lang="en-US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</a:t>
            </a:r>
            <a:r>
              <a:rPr lang="en-US" dirty="0" smtClean="0">
                <a:latin typeface="Courier"/>
                <a:cs typeface="Courier"/>
              </a:rPr>
              <a:t>the total pages: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200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140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countPages</a:t>
            </a:r>
            <a:r>
              <a:rPr lang="en-US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the total pages: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100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21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 smtClean="0">
                <a:latin typeface="Courier"/>
                <a:cs typeface="Courier"/>
              </a:rPr>
              <a:t>countPages</a:t>
            </a:r>
            <a:r>
              <a:rPr lang="en-US" dirty="0" smtClean="0">
                <a:latin typeface="Courier"/>
                <a:cs typeface="Courier"/>
              </a:rPr>
              <a:t>()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the total pages: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11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</a:t>
            </a:r>
            <a:r>
              <a:rPr lang="en-US" dirty="0" smtClean="0">
                <a:latin typeface="Courier"/>
                <a:cs typeface="Courier"/>
              </a:rPr>
              <a:t>is 4</a:t>
            </a: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Try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to solve this exercise using list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comprehension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69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function </a:t>
            </a:r>
            <a:r>
              <a:rPr lang="en-US" dirty="0" err="1"/>
              <a:t>addEvenNumbers</a:t>
            </a:r>
            <a:r>
              <a:rPr lang="en-US" dirty="0"/>
              <a:t>(start, end) that takes in two positive numbers as arguments and returns the sum of all the even numbers between the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number (inclusive). Note: x % 2 returns 0 if x is an even number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addEvenNumbers</a:t>
            </a:r>
            <a:r>
              <a:rPr lang="en-US" dirty="0">
                <a:latin typeface="Courier"/>
                <a:cs typeface="Courier"/>
              </a:rPr>
              <a:t>(3, 7)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10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addEvenNumbers</a:t>
            </a:r>
            <a:r>
              <a:rPr lang="en-US" dirty="0">
                <a:latin typeface="Courier"/>
                <a:cs typeface="Courier"/>
              </a:rPr>
              <a:t>(5, 12)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36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Try to solve this exercise using list comprehension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00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–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While Loop:</a:t>
            </a:r>
          </a:p>
          <a:p>
            <a:endParaRPr lang="en-US" dirty="0"/>
          </a:p>
          <a:p>
            <a:pPr marL="356616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while condition: </a:t>
            </a:r>
            <a:endParaRPr lang="en-US" sz="3200" dirty="0" smtClean="0">
              <a:latin typeface="Courier New"/>
              <a:cs typeface="Courier New"/>
            </a:endParaRPr>
          </a:p>
          <a:p>
            <a:pPr marL="356616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body </a:t>
            </a:r>
          </a:p>
          <a:p>
            <a:pPr marL="356616" lvl="1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else</a:t>
            </a:r>
            <a:r>
              <a:rPr lang="en-US" sz="3200" dirty="0">
                <a:latin typeface="Courier New"/>
                <a:cs typeface="Courier New"/>
              </a:rPr>
              <a:t>: </a:t>
            </a:r>
            <a:endParaRPr lang="en-US" sz="3200" dirty="0" smtClean="0">
              <a:latin typeface="Courier New"/>
              <a:cs typeface="Courier New"/>
            </a:endParaRPr>
          </a:p>
          <a:p>
            <a:pPr marL="356616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post</a:t>
            </a:r>
            <a:r>
              <a:rPr lang="en-US" sz="3200" dirty="0">
                <a:latin typeface="Courier New"/>
                <a:cs typeface="Courier New"/>
              </a:rPr>
              <a:t>-code </a:t>
            </a:r>
          </a:p>
          <a:p>
            <a:r>
              <a:rPr lang="en-US" dirty="0" smtClean="0">
                <a:latin typeface="Courier New"/>
                <a:cs typeface="Courier New"/>
              </a:rPr>
              <a:t>condition</a:t>
            </a:r>
            <a:r>
              <a:rPr lang="en-US" dirty="0" smtClean="0"/>
              <a:t> is an expression that evaluates to a true or false. </a:t>
            </a:r>
            <a:r>
              <a:rPr lang="en-US" dirty="0"/>
              <a:t> </a:t>
            </a:r>
            <a:r>
              <a:rPr lang="en-US" dirty="0" smtClean="0"/>
              <a:t>As long as its true, the </a:t>
            </a:r>
            <a:r>
              <a:rPr lang="en-US" dirty="0" smtClean="0">
                <a:latin typeface="Courier New"/>
                <a:cs typeface="Courier New"/>
              </a:rPr>
              <a:t>body</a:t>
            </a:r>
            <a:r>
              <a:rPr lang="en-US" dirty="0" smtClean="0"/>
              <a:t> will be executed repeatedly. If it evaluates to False, the while loop will execute the </a:t>
            </a:r>
            <a:r>
              <a:rPr lang="en-US" dirty="0" smtClean="0">
                <a:latin typeface="Courier New"/>
                <a:cs typeface="Courier New"/>
              </a:rPr>
              <a:t>post-code </a:t>
            </a:r>
            <a:r>
              <a:rPr lang="en-US" dirty="0" smtClean="0"/>
              <a:t>section and then terminate.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Write a function </a:t>
            </a:r>
            <a:r>
              <a:rPr lang="en-US" dirty="0" err="1"/>
              <a:t>sumOfDigit</a:t>
            </a:r>
            <a:r>
              <a:rPr lang="en-US" dirty="0"/>
              <a:t>(number) that takes in a number as argument and returns the sum of the individual </a:t>
            </a:r>
            <a:r>
              <a:rPr lang="en-US" dirty="0" smtClean="0"/>
              <a:t>digits </a:t>
            </a:r>
            <a:r>
              <a:rPr lang="en-US" dirty="0"/>
              <a:t>in the number.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 smtClean="0">
                <a:latin typeface="Courier"/>
                <a:cs typeface="Courier"/>
              </a:rPr>
              <a:t>sumOfDigit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a </a:t>
            </a:r>
            <a:r>
              <a:rPr lang="en-US" dirty="0" smtClean="0">
                <a:latin typeface="Courier"/>
                <a:cs typeface="Courier"/>
              </a:rPr>
              <a:t>number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123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6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sumOfDigit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Please </a:t>
            </a:r>
            <a:r>
              <a:rPr lang="en-US" dirty="0">
                <a:latin typeface="Courier"/>
                <a:cs typeface="Courier"/>
              </a:rPr>
              <a:t>enter a number: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234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9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 smtClean="0">
                <a:latin typeface="Courier"/>
                <a:cs typeface="Courier"/>
              </a:rPr>
              <a:t>sumOfDigit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a number: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1000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1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sumOfDigit</a:t>
            </a:r>
            <a:r>
              <a:rPr lang="en-US" dirty="0">
                <a:latin typeface="Courier"/>
                <a:cs typeface="Courier"/>
              </a:rPr>
              <a:t>(1001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Please enter a number: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1001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Sum is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Try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to solve this exercise using list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comprehension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2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LCM: The </a:t>
            </a:r>
            <a:r>
              <a:rPr lang="en-US" dirty="0"/>
              <a:t>smallest common multiple of two or more numbers is called the lowest common multiple (LCM). Given a list of integers, find the lowest common multiple.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LCM([2, 3, 4])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12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LCM([3, 6, 9])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18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LCM([3, 3])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3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15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GCD: The greatest common divisor is the greatest factor that is common to two or more numbers. </a:t>
            </a:r>
            <a:r>
              <a:rPr lang="en-US" dirty="0"/>
              <a:t>Given a list of integers, find </a:t>
            </a:r>
            <a:r>
              <a:rPr lang="en-US" dirty="0" smtClean="0"/>
              <a:t>their greatest common divisor.</a:t>
            </a:r>
            <a:endParaRPr lang="en-US" dirty="0"/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smtClean="0">
                <a:latin typeface="Courier"/>
                <a:cs typeface="Courier"/>
              </a:rPr>
              <a:t>GCD([16,24])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8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smtClean="0">
                <a:latin typeface="Courier"/>
                <a:cs typeface="Courier"/>
              </a:rPr>
              <a:t>GCD([24, 60, 90])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Create a function that takes in a positive integer and return a list of prime </a:t>
            </a:r>
            <a:r>
              <a:rPr lang="en-US" sz="3000" dirty="0" smtClean="0"/>
              <a:t>numbers from </a:t>
            </a:r>
            <a:r>
              <a:rPr lang="en-US" sz="3000" dirty="0" smtClean="0">
                <a:latin typeface="Courier"/>
                <a:cs typeface="Courier"/>
              </a:rPr>
              <a:t>1</a:t>
            </a:r>
            <a:r>
              <a:rPr lang="en-US" sz="3000" dirty="0" smtClean="0"/>
              <a:t> up to that number.</a:t>
            </a:r>
            <a:r>
              <a:rPr lang="en-US" sz="3000" dirty="0"/>
              <a:t> A </a:t>
            </a:r>
            <a:r>
              <a:rPr lang="en-US" sz="3000" b="1" dirty="0"/>
              <a:t>prime</a:t>
            </a:r>
            <a:r>
              <a:rPr lang="en-US" sz="3000" dirty="0"/>
              <a:t> number is only divisible by </a:t>
            </a:r>
            <a:r>
              <a:rPr lang="en-US" sz="3000" dirty="0">
                <a:latin typeface="Courier"/>
                <a:cs typeface="Courier"/>
              </a:rPr>
              <a:t>1</a:t>
            </a:r>
            <a:r>
              <a:rPr lang="en-US" sz="3000" dirty="0"/>
              <a:t> and itself</a:t>
            </a:r>
            <a:r>
              <a:rPr lang="en-US" sz="3000" dirty="0" smtClean="0"/>
              <a:t>.</a:t>
            </a:r>
            <a:endParaRPr lang="en-US" sz="30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3000" dirty="0" smtClean="0">
                <a:latin typeface="Courier"/>
                <a:cs typeface="Courier"/>
              </a:rPr>
              <a:t>&gt;</a:t>
            </a:r>
            <a:r>
              <a:rPr lang="en-US" sz="3000" dirty="0">
                <a:latin typeface="Courier"/>
                <a:cs typeface="Courier"/>
              </a:rPr>
              <a:t>&gt;&gt; </a:t>
            </a:r>
            <a:r>
              <a:rPr lang="en-US" sz="3000" dirty="0" err="1">
                <a:latin typeface="Courier"/>
                <a:cs typeface="Courier"/>
              </a:rPr>
              <a:t>primeNumbers</a:t>
            </a:r>
            <a:r>
              <a:rPr lang="en-US" sz="3000" dirty="0">
                <a:latin typeface="Courier"/>
                <a:cs typeface="Courier"/>
              </a:rPr>
              <a:t>(5)</a:t>
            </a:r>
          </a:p>
          <a:p>
            <a:pPr marL="82296" indent="0">
              <a:buNone/>
            </a:pPr>
            <a:r>
              <a:rPr lang="en-US" sz="3000" dirty="0" smtClean="0">
                <a:latin typeface="Courier"/>
                <a:cs typeface="Courier"/>
              </a:rPr>
              <a:t>[</a:t>
            </a:r>
            <a:r>
              <a:rPr lang="en-US" sz="3000" dirty="0">
                <a:latin typeface="Courier"/>
                <a:cs typeface="Courier"/>
              </a:rPr>
              <a:t>2, 3, 5</a:t>
            </a:r>
            <a:r>
              <a:rPr lang="en-US" sz="3000" dirty="0" smtClean="0">
                <a:latin typeface="Courier"/>
                <a:cs typeface="Courier"/>
              </a:rPr>
              <a:t>]</a:t>
            </a:r>
          </a:p>
          <a:p>
            <a:pPr marL="82296" indent="0">
              <a:buNone/>
            </a:pPr>
            <a:r>
              <a:rPr lang="en-US" sz="3000" dirty="0">
                <a:latin typeface="Courier"/>
                <a:cs typeface="Courier"/>
              </a:rPr>
              <a:t>&gt;&gt;&gt; </a:t>
            </a:r>
            <a:r>
              <a:rPr lang="en-US" sz="3000" dirty="0" err="1" smtClean="0">
                <a:latin typeface="Courier"/>
                <a:cs typeface="Courier"/>
              </a:rPr>
              <a:t>primeNumbers</a:t>
            </a:r>
            <a:r>
              <a:rPr lang="en-US" sz="3000" dirty="0" smtClean="0">
                <a:latin typeface="Courier"/>
                <a:cs typeface="Courier"/>
              </a:rPr>
              <a:t>(20)</a:t>
            </a:r>
            <a:endParaRPr lang="en-US" sz="30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3000" dirty="0">
                <a:latin typeface="Courier"/>
                <a:cs typeface="Courier"/>
              </a:rPr>
              <a:t>[2, 3, </a:t>
            </a:r>
            <a:r>
              <a:rPr lang="en-US" sz="3000" dirty="0" smtClean="0">
                <a:latin typeface="Courier"/>
                <a:cs typeface="Courier"/>
              </a:rPr>
              <a:t>5,7,11,13,17,19]</a:t>
            </a:r>
            <a:endParaRPr lang="en-US" sz="30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3000" dirty="0" smtClean="0">
                <a:latin typeface="Courier"/>
                <a:cs typeface="Courier"/>
              </a:rPr>
              <a:t>&gt;&gt;&gt; </a:t>
            </a:r>
            <a:r>
              <a:rPr lang="en-US" sz="3000" dirty="0" err="1">
                <a:latin typeface="Courier"/>
                <a:cs typeface="Courier"/>
              </a:rPr>
              <a:t>primeNumbers</a:t>
            </a:r>
            <a:r>
              <a:rPr lang="en-US" sz="3000" dirty="0">
                <a:latin typeface="Courier"/>
                <a:cs typeface="Courier"/>
              </a:rPr>
              <a:t>(1)</a:t>
            </a:r>
          </a:p>
          <a:p>
            <a:pPr marL="82296" indent="0">
              <a:buNone/>
            </a:pPr>
            <a:r>
              <a:rPr lang="en-US" sz="3000" dirty="0" smtClean="0">
                <a:latin typeface="Courier"/>
                <a:cs typeface="Courier"/>
              </a:rPr>
              <a:t>[</a:t>
            </a:r>
            <a:r>
              <a:rPr lang="en-US" sz="3000" dirty="0">
                <a:latin typeface="Courier"/>
                <a:cs typeface="Courie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57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function that takes in a positive number and return 2 integers such that the number is between the squares of the 2 integers. It returns the same integer twice if the number is a square of an integer.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sqApprox</a:t>
            </a:r>
            <a:r>
              <a:rPr lang="fr-FR" dirty="0">
                <a:latin typeface="Courier"/>
                <a:cs typeface="Courier"/>
              </a:rPr>
              <a:t>(2)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>
                <a:latin typeface="Courier"/>
                <a:cs typeface="Courier"/>
              </a:rPr>
              <a:t>1, 2)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sqApprox</a:t>
            </a:r>
            <a:r>
              <a:rPr lang="fr-FR" dirty="0">
                <a:latin typeface="Courier"/>
                <a:cs typeface="Courier"/>
              </a:rPr>
              <a:t>(4)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>
                <a:latin typeface="Courier"/>
                <a:cs typeface="Courier"/>
              </a:rPr>
              <a:t>2, 2)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sqApprox</a:t>
            </a:r>
            <a:r>
              <a:rPr lang="fr-FR" dirty="0">
                <a:latin typeface="Courier"/>
                <a:cs typeface="Courier"/>
              </a:rPr>
              <a:t>(5.1)</a:t>
            </a:r>
          </a:p>
          <a:p>
            <a:pPr marL="82296" indent="0">
              <a:buNone/>
            </a:pP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>
                <a:latin typeface="Courier"/>
                <a:cs typeface="Courier"/>
              </a:rPr>
              <a:t>2, 3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endParaRPr lang="fr-FR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fr-FR" sz="2600" dirty="0" smtClean="0">
                <a:cs typeface="Courier"/>
              </a:rPr>
              <a:t>(</a:t>
            </a:r>
            <a:r>
              <a:rPr lang="fr-FR" sz="2600" dirty="0" err="1" smtClean="0">
                <a:cs typeface="Courier"/>
              </a:rPr>
              <a:t>Examples</a:t>
            </a:r>
            <a:r>
              <a:rPr lang="fr-FR" sz="2600" dirty="0" smtClean="0">
                <a:cs typeface="Courier"/>
              </a:rPr>
              <a:t> </a:t>
            </a:r>
            <a:r>
              <a:rPr lang="fr-FR" sz="2600" dirty="0" err="1" smtClean="0">
                <a:cs typeface="Courier"/>
              </a:rPr>
              <a:t>taken</a:t>
            </a:r>
            <a:r>
              <a:rPr lang="fr-FR" sz="2600" dirty="0" smtClean="0">
                <a:cs typeface="Courier"/>
              </a:rPr>
              <a:t> </a:t>
            </a:r>
            <a:r>
              <a:rPr lang="fr-FR" sz="2600" dirty="0" err="1" smtClean="0">
                <a:cs typeface="Courier"/>
              </a:rPr>
              <a:t>from</a:t>
            </a:r>
            <a:r>
              <a:rPr lang="fr-FR" sz="2600" dirty="0" smtClean="0">
                <a:cs typeface="Courier"/>
              </a:rPr>
              <a:t> </a:t>
            </a:r>
            <a:r>
              <a:rPr lang="fr-FR" sz="2600" dirty="0" err="1">
                <a:cs typeface="Courier"/>
              </a:rPr>
              <a:t>p</a:t>
            </a:r>
            <a:r>
              <a:rPr lang="fr-FR" sz="2600" dirty="0" err="1" smtClean="0">
                <a:cs typeface="Courier"/>
              </a:rPr>
              <a:t>yschools.com</a:t>
            </a:r>
            <a:r>
              <a:rPr lang="fr-FR" sz="2600" dirty="0" smtClean="0">
                <a:cs typeface="Courier"/>
              </a:rPr>
              <a:t>)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29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function that takes a list of integers as an argument and returns a sorted list.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sort_list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int_list</a:t>
            </a:r>
            <a:r>
              <a:rPr lang="en-US" dirty="0" smtClean="0">
                <a:latin typeface="Courier"/>
                <a:cs typeface="Courier"/>
              </a:rPr>
              <a:t>):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…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latin typeface="Courier"/>
                <a:cs typeface="Courier"/>
              </a:rPr>
              <a:t>sort_list</a:t>
            </a:r>
            <a:r>
              <a:rPr lang="en-US" dirty="0" smtClean="0">
                <a:latin typeface="Courier"/>
                <a:cs typeface="Courier"/>
              </a:rPr>
              <a:t>([1,4,3,2]) </a:t>
            </a:r>
            <a:r>
              <a:rPr lang="en-US" dirty="0" smtClean="0"/>
              <a:t>should return </a:t>
            </a:r>
            <a:r>
              <a:rPr lang="en-US" dirty="0" smtClean="0">
                <a:latin typeface="Courier"/>
                <a:cs typeface="Courier"/>
              </a:rPr>
              <a:t>[1,2,3,4]</a:t>
            </a:r>
          </a:p>
          <a:p>
            <a:pPr marL="82296" indent="0">
              <a:buNone/>
            </a:pPr>
            <a:endParaRPr lang="en-US" dirty="0" smtClean="0"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cs typeface="Courier"/>
              </a:rPr>
              <a:t>Note: Please do NOT use Python’s </a:t>
            </a:r>
            <a:r>
              <a:rPr lang="en-US" dirty="0" smtClean="0">
                <a:latin typeface="Courier"/>
                <a:cs typeface="Courier"/>
              </a:rPr>
              <a:t>sort()</a:t>
            </a:r>
            <a:r>
              <a:rPr lang="en-US" dirty="0" smtClean="0">
                <a:cs typeface="Courier"/>
              </a:rPr>
              <a:t> or </a:t>
            </a:r>
            <a:r>
              <a:rPr lang="en-US" dirty="0" smtClean="0">
                <a:latin typeface="Courier"/>
                <a:cs typeface="Courier"/>
              </a:rPr>
              <a:t>sorted()</a:t>
            </a:r>
            <a:r>
              <a:rPr lang="en-US" dirty="0" smtClean="0">
                <a:cs typeface="Courier"/>
              </a:rPr>
              <a:t> methods for this exercise. Please implement one of many sorting algorithms (</a:t>
            </a:r>
            <a:r>
              <a:rPr lang="en-US" dirty="0" err="1" smtClean="0">
                <a:cs typeface="Courier"/>
              </a:rPr>
              <a:t>Eg</a:t>
            </a:r>
            <a:r>
              <a:rPr lang="en-US" dirty="0" smtClean="0">
                <a:cs typeface="Courier"/>
              </a:rPr>
              <a:t>: insertion-sort, quick-sort, bubble-sort).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73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Write a function </a:t>
            </a:r>
            <a:r>
              <a:rPr lang="en-US" dirty="0" err="1">
                <a:latin typeface="Courier New"/>
                <a:cs typeface="Courier New"/>
              </a:rPr>
              <a:t>bracket_generator</a:t>
            </a:r>
            <a:r>
              <a:rPr lang="en-US" dirty="0" smtClean="0"/>
              <a:t> that accepts an integer N and generates a string of N opening brackets (“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smtClean="0"/>
              <a:t>”) and N (“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 smtClean="0"/>
              <a:t>”) closing brackets in some arbitrary order (use Python’s random module to generate the brackets in random order).</a:t>
            </a:r>
          </a:p>
          <a:p>
            <a:pPr marL="12801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bracket_generator</a:t>
            </a:r>
            <a:r>
              <a:rPr lang="en-US" dirty="0" smtClean="0">
                <a:latin typeface="Courier"/>
                <a:cs typeface="Courier"/>
              </a:rPr>
              <a:t>(3)</a:t>
            </a:r>
          </a:p>
          <a:p>
            <a:pPr marL="128016" indent="0">
              <a:buNone/>
            </a:pPr>
            <a:r>
              <a:rPr lang="en-US" dirty="0" smtClean="0">
                <a:latin typeface="Courier"/>
                <a:cs typeface="Courier"/>
              </a:rPr>
              <a:t>[ [ [ ] ] ]</a:t>
            </a:r>
          </a:p>
          <a:p>
            <a:pPr marL="12801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bracket_generator</a:t>
            </a:r>
            <a:r>
              <a:rPr lang="en-US" dirty="0">
                <a:latin typeface="Courier"/>
                <a:cs typeface="Courier"/>
              </a:rPr>
              <a:t>(3)</a:t>
            </a:r>
          </a:p>
          <a:p>
            <a:pPr marL="128016" indent="0">
              <a:buNone/>
            </a:pP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] </a:t>
            </a:r>
            <a:r>
              <a:rPr lang="en-US" dirty="0">
                <a:latin typeface="Courier"/>
                <a:cs typeface="Courier"/>
              </a:rPr>
              <a:t>[ ] </a:t>
            </a:r>
            <a:r>
              <a:rPr lang="en-US" dirty="0" smtClean="0">
                <a:latin typeface="Courier"/>
                <a:cs typeface="Courier"/>
              </a:rPr>
              <a:t>[ ]</a:t>
            </a:r>
          </a:p>
          <a:p>
            <a:pPr marL="12801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bracket_generator</a:t>
            </a:r>
            <a:r>
              <a:rPr lang="en-US" dirty="0">
                <a:latin typeface="Courier"/>
                <a:cs typeface="Courier"/>
              </a:rPr>
              <a:t>(3)</a:t>
            </a:r>
          </a:p>
          <a:p>
            <a:pPr marL="128016" indent="0">
              <a:buNone/>
            </a:pP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] ] ] </a:t>
            </a:r>
            <a:r>
              <a:rPr lang="en-US" dirty="0">
                <a:latin typeface="Courier"/>
                <a:cs typeface="Courier"/>
              </a:rPr>
              <a:t>[ [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dirty="0" smtClean="0"/>
              <a:t>Write another function </a:t>
            </a:r>
            <a:r>
              <a:rPr lang="en-US" dirty="0" err="1" smtClean="0">
                <a:latin typeface="Courier"/>
                <a:cs typeface="Courier"/>
              </a:rPr>
              <a:t>bracket_checker</a:t>
            </a:r>
            <a:r>
              <a:rPr lang="en-US" dirty="0" smtClean="0"/>
              <a:t> that accepts the output of </a:t>
            </a:r>
            <a:r>
              <a:rPr lang="en-US" dirty="0" err="1">
                <a:latin typeface="Courier New"/>
                <a:cs typeface="Courier New"/>
              </a:rPr>
              <a:t>bracket_generator</a:t>
            </a:r>
            <a:r>
              <a:rPr lang="en-US" dirty="0"/>
              <a:t>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determines </a:t>
            </a:r>
            <a:r>
              <a:rPr lang="en-US" dirty="0"/>
              <a:t>whether the generated string is </a:t>
            </a:r>
            <a:r>
              <a:rPr lang="en-US" i="1" dirty="0"/>
              <a:t>balanced</a:t>
            </a:r>
            <a:r>
              <a:rPr lang="en-US" dirty="0"/>
              <a:t>; that is, whether it consists entirely of pairs of opening/closing brackets (in that order), none of which </a:t>
            </a:r>
            <a:r>
              <a:rPr lang="en-US" dirty="0" err="1"/>
              <a:t>mis</a:t>
            </a:r>
            <a:r>
              <a:rPr lang="en-US" dirty="0"/>
              <a:t>-nest</a:t>
            </a:r>
            <a:r>
              <a:rPr lang="en-US" dirty="0" smtClean="0"/>
              <a:t>.</a:t>
            </a:r>
            <a:endParaRPr lang="en-US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bracket_checker</a:t>
            </a:r>
            <a:r>
              <a:rPr lang="en-US" dirty="0" smtClean="0">
                <a:latin typeface="Courier"/>
                <a:cs typeface="Courier"/>
              </a:rPr>
              <a:t>(“[ ]”)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OK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bracket_checker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“] [”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NOT OK  </a:t>
            </a:r>
            <a:endParaRPr lang="en-US" dirty="0">
              <a:latin typeface="Courier"/>
              <a:cs typeface="Courier"/>
            </a:endParaRP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bracket_checker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“[ ] [ ]”)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OK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bracket_checker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“] </a:t>
            </a: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] [”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NOT </a:t>
            </a:r>
            <a:r>
              <a:rPr lang="en-US" dirty="0">
                <a:latin typeface="Courier"/>
                <a:cs typeface="Courier"/>
              </a:rPr>
              <a:t>OK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bracket_checker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“[ [ ] [ ] ]”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OK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bracket_checker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“[ ] ] [ [ ]”)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NOT </a:t>
            </a:r>
            <a:r>
              <a:rPr lang="en-US" dirty="0">
                <a:latin typeface="Courier"/>
                <a:cs typeface="Courier"/>
              </a:rPr>
              <a:t>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608" y="6158570"/>
            <a:ext cx="7262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 Regular" charset="0"/>
              </a:rPr>
              <a:t>Taken from http://</a:t>
            </a:r>
            <a:r>
              <a:rPr lang="en-US" sz="1000" dirty="0" err="1">
                <a:latin typeface="Arial Regular" charset="0"/>
              </a:rPr>
              <a:t>www.ling.gu.se</a:t>
            </a:r>
            <a:r>
              <a:rPr lang="en-US" sz="1000" dirty="0">
                <a:latin typeface="Arial Regular" charset="0"/>
              </a:rPr>
              <a:t>/~lager/</a:t>
            </a:r>
            <a:r>
              <a:rPr lang="en-US" sz="1000" dirty="0" err="1">
                <a:latin typeface="Arial Regular" charset="0"/>
              </a:rPr>
              <a:t>python_exercises.html</a:t>
            </a:r>
            <a:endParaRPr lang="en-US" sz="1000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–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 smtClean="0"/>
              <a:t> part is optional, not often used.</a:t>
            </a:r>
          </a:p>
          <a:p>
            <a:r>
              <a:rPr lang="en-US" dirty="0" smtClean="0"/>
              <a:t>As long as there is no </a:t>
            </a:r>
            <a:r>
              <a:rPr lang="en-US" dirty="0" smtClean="0">
                <a:latin typeface="Courier New"/>
                <a:cs typeface="Courier New"/>
              </a:rPr>
              <a:t>break</a:t>
            </a:r>
            <a:r>
              <a:rPr lang="en-US" dirty="0" smtClean="0"/>
              <a:t> statement executed in the </a:t>
            </a:r>
            <a:r>
              <a:rPr lang="en-US" dirty="0" smtClean="0">
                <a:latin typeface="Courier New"/>
                <a:cs typeface="Courier New"/>
              </a:rPr>
              <a:t>body</a:t>
            </a:r>
            <a:r>
              <a:rPr lang="en-US" dirty="0" smtClean="0"/>
              <a:t>, the following two loops execute the same lines of code: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4758" y="3990842"/>
            <a:ext cx="3428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w</a:t>
            </a:r>
            <a:r>
              <a:rPr lang="en-US" sz="2400" dirty="0" smtClean="0">
                <a:latin typeface="Courier New"/>
                <a:cs typeface="Courier New"/>
              </a:rPr>
              <a:t>hile condition</a:t>
            </a:r>
            <a:r>
              <a:rPr lang="en-US" sz="2400" dirty="0">
                <a:latin typeface="Courier New"/>
                <a:cs typeface="Courier New"/>
              </a:rPr>
              <a:t>: 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body </a:t>
            </a:r>
          </a:p>
          <a:p>
            <a:r>
              <a:rPr lang="en-US" sz="2400" dirty="0">
                <a:latin typeface="Courier New"/>
                <a:cs typeface="Courier New"/>
              </a:rPr>
              <a:t>else: 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post-code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1569" y="4010996"/>
            <a:ext cx="38231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while condition: 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body 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post</a:t>
            </a:r>
            <a:r>
              <a:rPr lang="en-US" sz="2400" dirty="0">
                <a:latin typeface="Courier New"/>
                <a:cs typeface="Courier New"/>
              </a:rPr>
              <a:t>-code</a:t>
            </a:r>
          </a:p>
        </p:txBody>
      </p:sp>
    </p:spTree>
    <p:extLst>
      <p:ext uri="{BB962C8B-B14F-4D97-AF65-F5344CB8AC3E}">
        <p14:creationId xmlns:p14="http://schemas.microsoft.com/office/powerpoint/2010/main" val="9007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–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reak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break</a:t>
            </a:r>
            <a:r>
              <a:rPr lang="en-US" dirty="0" smtClean="0"/>
              <a:t> statement can be used in any loops (</a:t>
            </a:r>
            <a:r>
              <a:rPr lang="en-US" dirty="0" smtClean="0">
                <a:latin typeface="Courier"/>
                <a:cs typeface="Courier"/>
              </a:rPr>
              <a:t>for, while </a:t>
            </a:r>
            <a:r>
              <a:rPr lang="en-US" dirty="0" smtClean="0"/>
              <a:t>loops). If </a:t>
            </a:r>
            <a:r>
              <a:rPr lang="en-US" dirty="0" smtClean="0">
                <a:latin typeface="Courier"/>
                <a:cs typeface="Courier"/>
              </a:rPr>
              <a:t>break</a:t>
            </a:r>
            <a:r>
              <a:rPr lang="en-US" dirty="0" smtClean="0"/>
              <a:t> statement is executed, it immediately terminates the loop, and not even the post-code will be executed.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continue</a:t>
            </a:r>
            <a:r>
              <a:rPr lang="en-US" dirty="0" smtClean="0"/>
              <a:t> is executed in a loop, it causes the remainder of the body to be skipped over, and the loop proceeds to as normal with the next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/>
                <a:cs typeface="Courier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in Python is different from for loops in other languages.</a:t>
            </a:r>
          </a:p>
          <a:p>
            <a:r>
              <a:rPr lang="en-US" dirty="0" smtClean="0"/>
              <a:t>In Python, the loop iterates over the values returned by any </a:t>
            </a:r>
            <a:r>
              <a:rPr lang="en-US" dirty="0" err="1" smtClean="0"/>
              <a:t>iterable</a:t>
            </a:r>
            <a:r>
              <a:rPr lang="en-US" dirty="0" smtClean="0"/>
              <a:t> object – that is, any object that can yield a sequence of values (</a:t>
            </a:r>
            <a:r>
              <a:rPr lang="en-US" dirty="0" err="1" smtClean="0"/>
              <a:t>eg</a:t>
            </a:r>
            <a:r>
              <a:rPr lang="en-US" dirty="0" smtClean="0"/>
              <a:t>: tuple, list, or a string).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for item in sequence: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body </a:t>
            </a:r>
          </a:p>
          <a:p>
            <a:pPr marL="82296" indent="0">
              <a:buNone/>
            </a:pPr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>
                <a:latin typeface="Courier New"/>
                <a:cs typeface="Courier New"/>
              </a:rPr>
              <a:t>: </a:t>
            </a:r>
            <a:endParaRPr lang="en-US" dirty="0" smtClean="0">
              <a:latin typeface="Courier New"/>
              <a:cs typeface="Courier New"/>
            </a:endParaRPr>
          </a:p>
          <a:p>
            <a:pPr marL="82296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post</a:t>
            </a:r>
            <a:r>
              <a:rPr lang="en-US" dirty="0">
                <a:latin typeface="Courier New"/>
                <a:cs typeface="Courier New"/>
              </a:rPr>
              <a:t>-code </a:t>
            </a:r>
          </a:p>
          <a:p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 smtClean="0"/>
              <a:t> part is optional. If a </a:t>
            </a:r>
            <a:r>
              <a:rPr lang="en-US" dirty="0" smtClean="0">
                <a:latin typeface="Courier New"/>
                <a:cs typeface="Courier New"/>
              </a:rPr>
              <a:t>break</a:t>
            </a:r>
            <a:r>
              <a:rPr lang="en-US" dirty="0" smtClean="0"/>
              <a:t> statement is executed inside the body, then the 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 smtClean="0"/>
              <a:t> part is skipped. Otherwise the 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 smtClean="0"/>
              <a:t> part is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3145</TotalTime>
  <Words>1890</Words>
  <Application>Microsoft Office PowerPoint</Application>
  <PresentationFormat>On-screen Show (4:3)</PresentationFormat>
  <Paragraphs>294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Regular</vt:lpstr>
      <vt:lpstr>Calibri</vt:lpstr>
      <vt:lpstr>Courier</vt:lpstr>
      <vt:lpstr>Courier New</vt:lpstr>
      <vt:lpstr>Verdana</vt:lpstr>
      <vt:lpstr>Wingdings</vt:lpstr>
      <vt:lpstr>Wingdings 2</vt:lpstr>
      <vt:lpstr>Solstice</vt:lpstr>
      <vt:lpstr>Introduction to Python programming language</vt:lpstr>
      <vt:lpstr>Agenda</vt:lpstr>
      <vt:lpstr>Control Flow – While loop</vt:lpstr>
      <vt:lpstr>Control Flow – While loop</vt:lpstr>
      <vt:lpstr>Control Flow – While Loop</vt:lpstr>
      <vt:lpstr>break and continue statement</vt:lpstr>
      <vt:lpstr>break and continue statement</vt:lpstr>
      <vt:lpstr>For loop</vt:lpstr>
      <vt:lpstr>For loop</vt:lpstr>
      <vt:lpstr>If – elif – else statement</vt:lpstr>
      <vt:lpstr>If – elif – else statement</vt:lpstr>
      <vt:lpstr>If – elif – else statement</vt:lpstr>
      <vt:lpstr>range function</vt:lpstr>
      <vt:lpstr>range function</vt:lpstr>
      <vt:lpstr>Looping with multiple entries</vt:lpstr>
      <vt:lpstr>enumerate function</vt:lpstr>
      <vt:lpstr>enumerate function</vt:lpstr>
      <vt:lpstr>zip function</vt:lpstr>
      <vt:lpstr>List and Dictionary comprehension</vt:lpstr>
      <vt:lpstr>List and Dictionary Comprehension</vt:lpstr>
      <vt:lpstr>List and Dictionary Comprehension</vt:lpstr>
      <vt:lpstr>Boolean values and expressions</vt:lpstr>
      <vt:lpstr>Boolean values and expressions</vt:lpstr>
      <vt:lpstr>and, or operators</vt:lpstr>
      <vt:lpstr>and, or operators</vt:lpstr>
      <vt:lpstr>is and is not operators</vt:lpstr>
      <vt:lpstr>Home Exercises</vt:lpstr>
      <vt:lpstr>Home Exercises</vt:lpstr>
      <vt:lpstr>Home Exercises</vt:lpstr>
      <vt:lpstr>Home Exercises</vt:lpstr>
      <vt:lpstr>Home Exercises</vt:lpstr>
      <vt:lpstr>Home Exercises</vt:lpstr>
      <vt:lpstr>Home Exercises</vt:lpstr>
      <vt:lpstr>Home Exercises</vt:lpstr>
      <vt:lpstr>Home Exercises</vt:lpstr>
      <vt:lpstr>Home 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language</dc:title>
  <dc:creator>Bhava Avula</dc:creator>
  <cp:lastModifiedBy>Vargas, Luis A</cp:lastModifiedBy>
  <cp:revision>417</cp:revision>
  <dcterms:created xsi:type="dcterms:W3CDTF">2012-03-16T15:14:48Z</dcterms:created>
  <dcterms:modified xsi:type="dcterms:W3CDTF">2017-10-11T17:08:29Z</dcterms:modified>
</cp:coreProperties>
</file>