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sldIdLst>
    <p:sldId id="256" r:id="rId2"/>
    <p:sldId id="336" r:id="rId3"/>
    <p:sldId id="446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76" r:id="rId41"/>
    <p:sldId id="477" r:id="rId42"/>
    <p:sldId id="478" r:id="rId43"/>
    <p:sldId id="479" r:id="rId44"/>
    <p:sldId id="480" r:id="rId45"/>
    <p:sldId id="481" r:id="rId46"/>
    <p:sldId id="482" r:id="rId47"/>
    <p:sldId id="427" r:id="rId48"/>
    <p:sldId id="483" r:id="rId49"/>
    <p:sldId id="484" r:id="rId50"/>
    <p:sldId id="485" r:id="rId51"/>
    <p:sldId id="486" r:id="rId52"/>
    <p:sldId id="428" r:id="rId53"/>
    <p:sldId id="448" r:id="rId54"/>
    <p:sldId id="429" r:id="rId55"/>
    <p:sldId id="430" r:id="rId56"/>
    <p:sldId id="431" r:id="rId57"/>
    <p:sldId id="432" r:id="rId58"/>
    <p:sldId id="433" r:id="rId59"/>
    <p:sldId id="434" r:id="rId60"/>
    <p:sldId id="435" r:id="rId61"/>
    <p:sldId id="436" r:id="rId62"/>
    <p:sldId id="443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2A0012-96C0-6343-A5A9-235972D26B90}">
          <p14:sldIdLst>
            <p14:sldId id="256"/>
            <p14:sldId id="336"/>
            <p14:sldId id="446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04"/>
            <p14:sldId id="405"/>
            <p14:sldId id="406"/>
            <p14:sldId id="407"/>
            <p14:sldId id="408"/>
            <p14:sldId id="409"/>
            <p14:sldId id="410"/>
            <p14:sldId id="476"/>
            <p14:sldId id="477"/>
            <p14:sldId id="478"/>
            <p14:sldId id="479"/>
            <p14:sldId id="480"/>
            <p14:sldId id="481"/>
            <p14:sldId id="482"/>
            <p14:sldId id="427"/>
            <p14:sldId id="483"/>
            <p14:sldId id="484"/>
            <p14:sldId id="485"/>
            <p14:sldId id="486"/>
            <p14:sldId id="428"/>
            <p14:sldId id="44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86" autoAdjust="0"/>
    <p:restoredTop sz="98822" autoAdjust="0"/>
  </p:normalViewPr>
  <p:slideViewPr>
    <p:cSldViewPr snapToGrid="0" snapToObjects="1">
      <p:cViewPr>
        <p:scale>
          <a:sx n="125" d="100"/>
          <a:sy n="125" d="100"/>
        </p:scale>
        <p:origin x="1464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CAA11-71EC-D945-B227-8302F71E3232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87D9-0C41-4243-9660-5335B2FB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kern="1200" dirty="0">
              <a:solidFill>
                <a:schemeClr val="tx1"/>
              </a:solidFill>
              <a:latin typeface="Arial Regular" charset="0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 b="0" i="0">
                <a:solidFill>
                  <a:schemeClr val="bg2">
                    <a:shade val="50000"/>
                    <a:satMod val="200000"/>
                  </a:schemeClr>
                </a:solidFill>
                <a:latin typeface="Arial Regular" charset="0"/>
              </a:defRPr>
            </a:lvl1pPr>
            <a:extLst/>
          </a:lstStyle>
          <a:p>
            <a:fld id="{3BAB58DD-9525-F540-8996-805078074904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 b="0" i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 Regular" charset="0"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 b="0" i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 Regular" charset="0"/>
              </a:defRPr>
            </a:lvl1pPr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b="0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Regular" charset="0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b="0" i="0" kern="1200">
          <a:solidFill>
            <a:schemeClr val="tx1"/>
          </a:solidFill>
          <a:latin typeface="Arial Regular" charset="0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b="0" i="0" kern="1200">
          <a:solidFill>
            <a:schemeClr val="tx1"/>
          </a:solidFill>
          <a:latin typeface="Arial Regular" charset="0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b="0" i="0" kern="1200">
          <a:solidFill>
            <a:schemeClr val="tx1"/>
          </a:solidFill>
          <a:latin typeface="Arial Regular" charset="0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b="0" i="0" kern="1200">
          <a:solidFill>
            <a:schemeClr val="tx1"/>
          </a:solidFill>
          <a:latin typeface="Arial Regular" charset="0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b="0" i="0" kern="1200">
          <a:solidFill>
            <a:schemeClr val="tx1"/>
          </a:solidFill>
          <a:latin typeface="Arial Regular" charset="0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tgmedia.pearsoncmg.com/imprint_downloads/informit/promotions/python/python2python3.pdf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Bhava Avula</a:t>
            </a:r>
          </a:p>
          <a:p>
            <a:r>
              <a:rPr lang="en-US" dirty="0" smtClean="0"/>
              <a:t>Week#10, </a:t>
            </a:r>
            <a:r>
              <a:rPr lang="en-US" dirty="0" smtClean="0"/>
              <a:t>11/15/2017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arguments to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sz="2600" dirty="0">
                <a:latin typeface="Courier"/>
                <a:cs typeface="Courier"/>
              </a:rPr>
              <a:t>class Circle:</a:t>
            </a:r>
            <a:br>
              <a:rPr lang="en-US" sz="2600" dirty="0">
                <a:latin typeface="Courier"/>
                <a:cs typeface="Courier"/>
              </a:rPr>
            </a:br>
            <a:r>
              <a:rPr lang="en-US" sz="2600" dirty="0" smtClean="0">
                <a:latin typeface="Courier"/>
                <a:cs typeface="Courier"/>
              </a:rPr>
              <a:t>  </a:t>
            </a:r>
            <a:r>
              <a:rPr lang="en-US" sz="2600" dirty="0" err="1" smtClean="0">
                <a:latin typeface="Courier"/>
                <a:cs typeface="Courier"/>
              </a:rPr>
              <a:t>def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>
                <a:latin typeface="Courier"/>
                <a:cs typeface="Courier"/>
              </a:rPr>
              <a:t>__</a:t>
            </a:r>
            <a:r>
              <a:rPr lang="en-US" sz="2600" dirty="0" err="1">
                <a:latin typeface="Courier"/>
                <a:cs typeface="Courier"/>
              </a:rPr>
              <a:t>init</a:t>
            </a:r>
            <a:r>
              <a:rPr lang="en-US" sz="2600" dirty="0">
                <a:latin typeface="Courier"/>
                <a:cs typeface="Courier"/>
              </a:rPr>
              <a:t>__(self, </a:t>
            </a:r>
            <a:r>
              <a:rPr lang="en-US" sz="2600" b="1" dirty="0" smtClean="0">
                <a:latin typeface="Courier"/>
                <a:cs typeface="Courier"/>
              </a:rPr>
              <a:t>r</a:t>
            </a:r>
            <a:r>
              <a:rPr lang="en-US" sz="2600" dirty="0" smtClean="0">
                <a:latin typeface="Courier"/>
                <a:cs typeface="Courier"/>
              </a:rPr>
              <a:t>): </a:t>
            </a:r>
            <a:endParaRPr lang="en-US" sz="26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  </a:t>
            </a:r>
            <a:r>
              <a:rPr lang="en-US" sz="2600" dirty="0" err="1" smtClean="0">
                <a:latin typeface="Courier"/>
                <a:cs typeface="Courier"/>
              </a:rPr>
              <a:t>self.radius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>
                <a:latin typeface="Courier"/>
                <a:cs typeface="Courier"/>
              </a:rPr>
              <a:t>= </a:t>
            </a:r>
            <a:r>
              <a:rPr lang="en-US" sz="2600" b="1" dirty="0" smtClean="0">
                <a:latin typeface="Courier"/>
                <a:cs typeface="Courier"/>
              </a:rPr>
              <a:t>r</a:t>
            </a:r>
            <a:endParaRPr lang="en-US" sz="2600" b="1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 err="1" smtClean="0">
                <a:latin typeface="Courier"/>
                <a:cs typeface="Courier"/>
              </a:rPr>
              <a:t>def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>
                <a:latin typeface="Courier"/>
                <a:cs typeface="Courier"/>
              </a:rPr>
              <a:t>area(self): </a:t>
            </a:r>
          </a:p>
          <a:p>
            <a:pPr marL="82296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  return </a:t>
            </a:r>
            <a:r>
              <a:rPr lang="en-US" sz="2600" dirty="0" err="1" smtClean="0">
                <a:latin typeface="Courier"/>
                <a:cs typeface="Courier"/>
              </a:rPr>
              <a:t>self.radius</a:t>
            </a:r>
            <a:r>
              <a:rPr lang="en-US" sz="2600" dirty="0" smtClean="0">
                <a:latin typeface="Courier"/>
                <a:cs typeface="Courier"/>
              </a:rPr>
              <a:t>*</a:t>
            </a:r>
            <a:r>
              <a:rPr lang="en-US" sz="2600" dirty="0" err="1" smtClean="0">
                <a:latin typeface="Courier"/>
                <a:cs typeface="Courier"/>
              </a:rPr>
              <a:t>self.radius</a:t>
            </a:r>
            <a:r>
              <a:rPr lang="en-US" sz="2600" dirty="0" smtClean="0">
                <a:latin typeface="Courier"/>
                <a:cs typeface="Courier"/>
              </a:rPr>
              <a:t>*3.14159 </a:t>
            </a:r>
            <a:endParaRPr lang="en-US" sz="2600" dirty="0">
              <a:latin typeface="Courier"/>
              <a:cs typeface="Courier"/>
            </a:endParaRPr>
          </a:p>
          <a:p>
            <a:pPr marL="82296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cs typeface="Courier"/>
              </a:rPr>
              <a:t>(Notice that in the </a:t>
            </a:r>
            <a:r>
              <a:rPr lang="en-US" dirty="0" err="1" smtClean="0">
                <a:cs typeface="Courier"/>
              </a:rPr>
              <a:t>init</a:t>
            </a:r>
            <a:r>
              <a:rPr lang="en-US" dirty="0" smtClean="0">
                <a:cs typeface="Courier"/>
              </a:rPr>
              <a:t> function above, </a:t>
            </a:r>
            <a:r>
              <a:rPr lang="en-US" dirty="0" smtClean="0">
                <a:cs typeface="Courier"/>
              </a:rPr>
              <a:t>r is </a:t>
            </a:r>
            <a:r>
              <a:rPr lang="en-US" dirty="0" smtClean="0">
                <a:cs typeface="Courier"/>
              </a:rPr>
              <a:t>a local variable, where as </a:t>
            </a:r>
            <a:r>
              <a:rPr lang="en-US" dirty="0" err="1" smtClean="0">
                <a:cs typeface="Courier"/>
              </a:rPr>
              <a:t>self.radius</a:t>
            </a:r>
            <a:r>
              <a:rPr lang="en-US" dirty="0" smtClean="0">
                <a:cs typeface="Courier"/>
              </a:rPr>
              <a:t> is an instance variable.)</a:t>
            </a:r>
            <a:endParaRPr lang="en-US" dirty="0">
              <a:cs typeface="Courier"/>
            </a:endParaRPr>
          </a:p>
          <a:p>
            <a:pPr marL="82296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b="1" dirty="0" smtClean="0">
                <a:latin typeface="Courier"/>
                <a:cs typeface="Courier"/>
              </a:rPr>
              <a:t>Usage: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c = Circle(5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82296" indent="0">
              <a:buNone/>
            </a:pPr>
            <a:r>
              <a:rPr lang="en-US" dirty="0" err="1" smtClean="0">
                <a:latin typeface="Courier"/>
                <a:cs typeface="Courier"/>
              </a:rPr>
              <a:t>c.area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6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default arguments to the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200" dirty="0">
                <a:latin typeface="Courier"/>
                <a:cs typeface="Courier"/>
              </a:rPr>
              <a:t>class Circle:</a:t>
            </a:r>
            <a:br>
              <a:rPr lang="en-US" sz="2200" dirty="0">
                <a:latin typeface="Courier"/>
                <a:cs typeface="Courier"/>
              </a:rPr>
            </a:br>
            <a:r>
              <a:rPr lang="en-US" sz="2200" dirty="0">
                <a:latin typeface="Courier"/>
                <a:cs typeface="Courier"/>
              </a:rPr>
              <a:t>  </a:t>
            </a:r>
            <a:r>
              <a:rPr lang="en-US" sz="2200" dirty="0" err="1">
                <a:latin typeface="Courier"/>
                <a:cs typeface="Courier"/>
              </a:rPr>
              <a:t>def</a:t>
            </a:r>
            <a:r>
              <a:rPr lang="en-US" sz="2200" dirty="0">
                <a:latin typeface="Courier"/>
                <a:cs typeface="Courier"/>
              </a:rPr>
              <a:t> __</a:t>
            </a:r>
            <a:r>
              <a:rPr lang="en-US" sz="2200" dirty="0" err="1">
                <a:latin typeface="Courier"/>
                <a:cs typeface="Courier"/>
              </a:rPr>
              <a:t>init</a:t>
            </a:r>
            <a:r>
              <a:rPr lang="en-US" sz="2200" dirty="0">
                <a:latin typeface="Courier"/>
                <a:cs typeface="Courier"/>
              </a:rPr>
              <a:t>__(self, </a:t>
            </a:r>
            <a:r>
              <a:rPr lang="en-US" sz="2200" dirty="0" smtClean="0">
                <a:latin typeface="Courier"/>
                <a:cs typeface="Courier"/>
              </a:rPr>
              <a:t>r</a:t>
            </a:r>
            <a:r>
              <a:rPr lang="en-US" sz="2200" b="1" dirty="0" smtClean="0">
                <a:latin typeface="Courier"/>
                <a:cs typeface="Courier"/>
              </a:rPr>
              <a:t>=1</a:t>
            </a:r>
            <a:r>
              <a:rPr lang="en-US" sz="2200" dirty="0" smtClean="0">
                <a:latin typeface="Courier"/>
                <a:cs typeface="Courier"/>
              </a:rPr>
              <a:t>)</a:t>
            </a:r>
            <a:r>
              <a:rPr lang="en-US" sz="2200" dirty="0">
                <a:latin typeface="Courier"/>
                <a:cs typeface="Courier"/>
              </a:rPr>
              <a:t>: </a:t>
            </a:r>
          </a:p>
          <a:p>
            <a:pPr marL="82296" indent="0">
              <a:buNone/>
            </a:pPr>
            <a:r>
              <a:rPr lang="en-US" sz="2200" dirty="0">
                <a:latin typeface="Courier"/>
                <a:cs typeface="Courier"/>
              </a:rPr>
              <a:t>    </a:t>
            </a:r>
            <a:r>
              <a:rPr lang="en-US" sz="2200" dirty="0" err="1">
                <a:latin typeface="Courier"/>
                <a:cs typeface="Courier"/>
              </a:rPr>
              <a:t>self.radius</a:t>
            </a:r>
            <a:r>
              <a:rPr lang="en-US" sz="2200" dirty="0">
                <a:latin typeface="Courier"/>
                <a:cs typeface="Courier"/>
              </a:rPr>
              <a:t> = </a:t>
            </a:r>
            <a:r>
              <a:rPr lang="en-US" sz="2200" dirty="0" smtClean="0">
                <a:latin typeface="Courier"/>
                <a:cs typeface="Courier"/>
              </a:rPr>
              <a:t>r </a:t>
            </a:r>
            <a:endParaRPr lang="en-US" sz="22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200" dirty="0">
                <a:latin typeface="Courier"/>
                <a:cs typeface="Courier"/>
              </a:rPr>
              <a:t>  </a:t>
            </a:r>
            <a:r>
              <a:rPr lang="en-US" sz="2200" dirty="0" err="1">
                <a:latin typeface="Courier"/>
                <a:cs typeface="Courier"/>
              </a:rPr>
              <a:t>def</a:t>
            </a:r>
            <a:r>
              <a:rPr lang="en-US" sz="2200" dirty="0">
                <a:latin typeface="Courier"/>
                <a:cs typeface="Courier"/>
              </a:rPr>
              <a:t> area(self): </a:t>
            </a:r>
          </a:p>
          <a:p>
            <a:pPr marL="82296" indent="0">
              <a:buNone/>
            </a:pPr>
            <a:r>
              <a:rPr lang="en-US" sz="2200" dirty="0">
                <a:latin typeface="Courier"/>
                <a:cs typeface="Courier"/>
              </a:rPr>
              <a:t>    return </a:t>
            </a:r>
            <a:r>
              <a:rPr lang="en-US" sz="2200" dirty="0" err="1">
                <a:latin typeface="Courier"/>
                <a:cs typeface="Courier"/>
              </a:rPr>
              <a:t>self.radius</a:t>
            </a:r>
            <a:r>
              <a:rPr lang="en-US" sz="2200" dirty="0">
                <a:latin typeface="Courier"/>
                <a:cs typeface="Courier"/>
              </a:rPr>
              <a:t>*</a:t>
            </a:r>
            <a:r>
              <a:rPr lang="en-US" sz="2200" dirty="0" err="1">
                <a:latin typeface="Courier"/>
                <a:cs typeface="Courier"/>
              </a:rPr>
              <a:t>self.radius</a:t>
            </a:r>
            <a:r>
              <a:rPr lang="en-US" sz="2200" dirty="0">
                <a:latin typeface="Courier"/>
                <a:cs typeface="Courier"/>
              </a:rPr>
              <a:t>*3.14159 </a:t>
            </a:r>
          </a:p>
          <a:p>
            <a:endParaRPr lang="en-US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c = Circle()</a:t>
            </a:r>
          </a:p>
          <a:p>
            <a:pPr marL="82296" indent="0">
              <a:buNone/>
            </a:pPr>
            <a:r>
              <a:rPr lang="en-US" sz="2800" dirty="0" err="1">
                <a:latin typeface="Courier"/>
                <a:cs typeface="Courier"/>
              </a:rPr>
              <a:t>c</a:t>
            </a:r>
            <a:r>
              <a:rPr lang="en-US" sz="2800" dirty="0" err="1" smtClean="0">
                <a:latin typeface="Courier"/>
                <a:cs typeface="Courier"/>
              </a:rPr>
              <a:t>.area</a:t>
            </a:r>
            <a:r>
              <a:rPr lang="en-US" sz="2800" dirty="0" smtClean="0">
                <a:latin typeface="Courier"/>
                <a:cs typeface="Courier"/>
              </a:rPr>
              <a:t>()</a:t>
            </a: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d </a:t>
            </a:r>
            <a:r>
              <a:rPr lang="en-US" sz="2800" dirty="0">
                <a:latin typeface="Courier"/>
                <a:cs typeface="Courier"/>
              </a:rPr>
              <a:t>= </a:t>
            </a:r>
            <a:r>
              <a:rPr lang="en-US" sz="2800" dirty="0" smtClean="0">
                <a:latin typeface="Courier"/>
                <a:cs typeface="Courier"/>
              </a:rPr>
              <a:t>Circle(4)</a:t>
            </a:r>
            <a:endParaRPr lang="en-US" sz="28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800" dirty="0" err="1" smtClean="0">
                <a:latin typeface="Courier"/>
                <a:cs typeface="Courier"/>
              </a:rPr>
              <a:t>d.area</a:t>
            </a:r>
            <a:r>
              <a:rPr lang="en-US" sz="2800" dirty="0">
                <a:latin typeface="Courier"/>
                <a:cs typeface="Courier"/>
              </a:rPr>
              <a:t>()</a:t>
            </a:r>
          </a:p>
          <a:p>
            <a:pPr marL="82296" indent="0">
              <a:buNone/>
            </a:pPr>
            <a:endParaRPr lang="en-US" sz="2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5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class variable </a:t>
            </a:r>
            <a:r>
              <a:rPr lang="en-US" dirty="0"/>
              <a:t>is a variable associated with a class, not an instance of a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All instances of the class have the same copy of the variable. </a:t>
            </a:r>
            <a:endParaRPr lang="en-US" dirty="0"/>
          </a:p>
          <a:p>
            <a:r>
              <a:rPr lang="en-US" dirty="0"/>
              <a:t>A class variable is created by an assignment in the class </a:t>
            </a:r>
            <a:r>
              <a:rPr lang="en-US" dirty="0" smtClean="0"/>
              <a:t>body</a:t>
            </a:r>
            <a:r>
              <a:rPr lang="en-US" dirty="0"/>
              <a:t> </a:t>
            </a:r>
            <a:r>
              <a:rPr lang="en-US" dirty="0" smtClean="0"/>
              <a:t>(not </a:t>
            </a:r>
            <a:r>
              <a:rPr lang="en-US" dirty="0"/>
              <a:t>in the __</a:t>
            </a:r>
            <a:r>
              <a:rPr lang="en-US" dirty="0" err="1"/>
              <a:t>init</a:t>
            </a:r>
            <a:r>
              <a:rPr lang="en-US" dirty="0"/>
              <a:t>__ </a:t>
            </a:r>
            <a:r>
              <a:rPr lang="en-US" dirty="0" smtClean="0"/>
              <a:t>function)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Variables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sz="2900" dirty="0">
                <a:latin typeface="Courier"/>
                <a:cs typeface="Courier"/>
              </a:rPr>
              <a:t>class Circle: </a:t>
            </a:r>
            <a:endParaRPr lang="en-US" sz="29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900" dirty="0" smtClean="0">
                <a:latin typeface="Courier"/>
                <a:cs typeface="Courier"/>
              </a:rPr>
              <a:t>  </a:t>
            </a:r>
            <a:r>
              <a:rPr lang="en-US" sz="2900" b="1" dirty="0" smtClean="0">
                <a:latin typeface="Courier"/>
                <a:cs typeface="Courier"/>
              </a:rPr>
              <a:t>pi </a:t>
            </a:r>
            <a:r>
              <a:rPr lang="en-US" sz="2900" b="1" dirty="0">
                <a:latin typeface="Courier"/>
                <a:cs typeface="Courier"/>
              </a:rPr>
              <a:t>= 3.14159 </a:t>
            </a:r>
            <a:endParaRPr lang="en-US" sz="2900" b="1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900" dirty="0">
                <a:latin typeface="Courier"/>
                <a:cs typeface="Courier"/>
              </a:rPr>
              <a:t> </a:t>
            </a:r>
            <a:r>
              <a:rPr lang="en-US" sz="2900" dirty="0" smtClean="0">
                <a:latin typeface="Courier"/>
                <a:cs typeface="Courier"/>
              </a:rPr>
              <a:t> </a:t>
            </a:r>
            <a:r>
              <a:rPr lang="en-US" sz="2900" dirty="0" err="1" smtClean="0">
                <a:latin typeface="Courier"/>
                <a:cs typeface="Courier"/>
              </a:rPr>
              <a:t>def</a:t>
            </a:r>
            <a:r>
              <a:rPr lang="en-US" sz="2900" dirty="0" smtClean="0">
                <a:latin typeface="Courier"/>
                <a:cs typeface="Courier"/>
              </a:rPr>
              <a:t> </a:t>
            </a:r>
            <a:r>
              <a:rPr lang="en-US" sz="2900" dirty="0">
                <a:latin typeface="Courier"/>
                <a:cs typeface="Courier"/>
              </a:rPr>
              <a:t>__</a:t>
            </a:r>
            <a:r>
              <a:rPr lang="en-US" sz="2900" dirty="0" err="1">
                <a:latin typeface="Courier"/>
                <a:cs typeface="Courier"/>
              </a:rPr>
              <a:t>init</a:t>
            </a:r>
            <a:r>
              <a:rPr lang="en-US" sz="2900" dirty="0">
                <a:latin typeface="Courier"/>
                <a:cs typeface="Courier"/>
              </a:rPr>
              <a:t>__(self, radius): </a:t>
            </a:r>
            <a:r>
              <a:rPr lang="en-US" sz="2900" dirty="0" smtClean="0">
                <a:latin typeface="Courier"/>
                <a:cs typeface="Courier"/>
              </a:rPr>
              <a:t>  </a:t>
            </a:r>
          </a:p>
          <a:p>
            <a:pPr marL="82296" indent="0">
              <a:buNone/>
            </a:pPr>
            <a:r>
              <a:rPr lang="en-US" sz="2900" dirty="0">
                <a:latin typeface="Courier"/>
                <a:cs typeface="Courier"/>
              </a:rPr>
              <a:t> </a:t>
            </a:r>
            <a:r>
              <a:rPr lang="en-US" sz="2900" dirty="0" smtClean="0">
                <a:latin typeface="Courier"/>
                <a:cs typeface="Courier"/>
              </a:rPr>
              <a:t>   </a:t>
            </a:r>
            <a:r>
              <a:rPr lang="en-US" sz="2900" dirty="0" err="1" smtClean="0">
                <a:latin typeface="Courier"/>
                <a:cs typeface="Courier"/>
              </a:rPr>
              <a:t>self.radius</a:t>
            </a:r>
            <a:r>
              <a:rPr lang="en-US" sz="2900" dirty="0" smtClean="0">
                <a:latin typeface="Courier"/>
                <a:cs typeface="Courier"/>
              </a:rPr>
              <a:t> </a:t>
            </a:r>
            <a:r>
              <a:rPr lang="en-US" sz="2900" dirty="0">
                <a:latin typeface="Courier"/>
                <a:cs typeface="Courier"/>
              </a:rPr>
              <a:t>= radius </a:t>
            </a:r>
          </a:p>
          <a:p>
            <a:pPr marL="82296" indent="0">
              <a:buNone/>
            </a:pPr>
            <a:r>
              <a:rPr lang="en-US" sz="2900" dirty="0">
                <a:latin typeface="Courier"/>
                <a:cs typeface="Courier"/>
              </a:rPr>
              <a:t> </a:t>
            </a:r>
            <a:r>
              <a:rPr lang="en-US" sz="2900" dirty="0" smtClean="0">
                <a:latin typeface="Courier"/>
                <a:cs typeface="Courier"/>
              </a:rPr>
              <a:t> </a:t>
            </a:r>
            <a:r>
              <a:rPr lang="en-US" sz="2900" dirty="0" err="1" smtClean="0">
                <a:latin typeface="Courier"/>
                <a:cs typeface="Courier"/>
              </a:rPr>
              <a:t>def</a:t>
            </a:r>
            <a:r>
              <a:rPr lang="en-US" sz="2900" dirty="0" smtClean="0">
                <a:latin typeface="Courier"/>
                <a:cs typeface="Courier"/>
              </a:rPr>
              <a:t> </a:t>
            </a:r>
            <a:r>
              <a:rPr lang="en-US" sz="2900" dirty="0">
                <a:latin typeface="Courier"/>
                <a:cs typeface="Courier"/>
              </a:rPr>
              <a:t>area(self):</a:t>
            </a:r>
            <a:br>
              <a:rPr lang="en-US" sz="2900" dirty="0">
                <a:latin typeface="Courier"/>
                <a:cs typeface="Courier"/>
              </a:rPr>
            </a:br>
            <a:r>
              <a:rPr lang="en-US" sz="2900" dirty="0" smtClean="0">
                <a:latin typeface="Courier"/>
                <a:cs typeface="Courier"/>
              </a:rPr>
              <a:t>    return </a:t>
            </a:r>
            <a:r>
              <a:rPr lang="en-US" sz="2900" dirty="0" err="1" smtClean="0">
                <a:latin typeface="Courier"/>
                <a:cs typeface="Courier"/>
              </a:rPr>
              <a:t>self.radius</a:t>
            </a:r>
            <a:r>
              <a:rPr lang="en-US" sz="2900" dirty="0" smtClean="0">
                <a:latin typeface="Courier"/>
                <a:cs typeface="Courier"/>
              </a:rPr>
              <a:t>*</a:t>
            </a:r>
            <a:r>
              <a:rPr lang="en-US" sz="2900" dirty="0" err="1" smtClean="0">
                <a:latin typeface="Courier"/>
                <a:cs typeface="Courier"/>
              </a:rPr>
              <a:t>self.radius</a:t>
            </a:r>
            <a:r>
              <a:rPr lang="en-US" sz="2900" dirty="0" smtClean="0">
                <a:latin typeface="Courier"/>
                <a:cs typeface="Courier"/>
              </a:rPr>
              <a:t>*</a:t>
            </a:r>
            <a:r>
              <a:rPr lang="en-US" sz="2900" dirty="0" err="1" smtClean="0">
                <a:latin typeface="Courier"/>
                <a:cs typeface="Courier"/>
              </a:rPr>
              <a:t>Circle.pi</a:t>
            </a:r>
            <a:r>
              <a:rPr lang="en-US" sz="2900" dirty="0" smtClean="0">
                <a:latin typeface="Courier"/>
                <a:cs typeface="Courier"/>
              </a:rPr>
              <a:t> </a:t>
            </a:r>
            <a:endParaRPr lang="en-US" sz="2900" dirty="0">
              <a:latin typeface="Courier"/>
              <a:cs typeface="Courier"/>
            </a:endParaRP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err="1">
                <a:latin typeface="Courier"/>
                <a:cs typeface="Courier"/>
              </a:rPr>
              <a:t>Circle.pi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3.1415899999999999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Circle.pi</a:t>
            </a:r>
            <a:r>
              <a:rPr lang="en-US" dirty="0">
                <a:latin typeface="Courier"/>
                <a:cs typeface="Courier"/>
              </a:rPr>
              <a:t> = 4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Circle.pi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4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Circle.pi</a:t>
            </a:r>
            <a:r>
              <a:rPr lang="en-US" dirty="0">
                <a:latin typeface="Courier"/>
                <a:cs typeface="Courier"/>
              </a:rPr>
              <a:t> = 3.14159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err="1">
                <a:latin typeface="Courier"/>
                <a:cs typeface="Courier"/>
              </a:rPr>
              <a:t>Circle.pi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3.1415899999999999 </a:t>
            </a:r>
            <a:endParaRPr lang="en-US" dirty="0">
              <a:latin typeface="Courier"/>
              <a:cs typeface="Courier"/>
            </a:endParaRPr>
          </a:p>
          <a:p>
            <a:endParaRPr lang="en-US" dirty="0" smtClean="0"/>
          </a:p>
          <a:p>
            <a:r>
              <a:rPr lang="en-US" b="1" dirty="0">
                <a:latin typeface="Courier"/>
                <a:cs typeface="Courier"/>
              </a:rPr>
              <a:t>pi </a:t>
            </a:r>
            <a:r>
              <a:rPr lang="en-US" dirty="0" smtClean="0"/>
              <a:t>is a class variable</a:t>
            </a:r>
          </a:p>
          <a:p>
            <a:r>
              <a:rPr lang="en-US" dirty="0" smtClean="0"/>
              <a:t>Notice </a:t>
            </a:r>
            <a:r>
              <a:rPr lang="en-US" dirty="0"/>
              <a:t>in the above example that no instances of Circle have been created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Variables – Example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Circle.pi</a:t>
            </a:r>
            <a:r>
              <a:rPr lang="en-US" dirty="0" smtClean="0"/>
              <a:t> </a:t>
            </a:r>
            <a:r>
              <a:rPr lang="en-US" dirty="0"/>
              <a:t>exists independently of any specific instances of the Circle class </a:t>
            </a:r>
          </a:p>
          <a:p>
            <a:r>
              <a:rPr lang="en-US" dirty="0" smtClean="0"/>
              <a:t>You can also access the class variables thru the instances of the class:</a:t>
            </a:r>
          </a:p>
          <a:p>
            <a:pPr marL="82296" indent="0">
              <a:buNone/>
            </a:pPr>
            <a:r>
              <a:rPr lang="ro-RO" sz="2800" dirty="0">
                <a:latin typeface="Courier"/>
                <a:cs typeface="Courier"/>
              </a:rPr>
              <a:t>&gt;&gt;&gt; c = Circle(3) </a:t>
            </a:r>
            <a:endParaRPr lang="ro-RO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ro-RO" sz="2800" dirty="0" smtClean="0">
                <a:latin typeface="Courier"/>
                <a:cs typeface="Courier"/>
              </a:rPr>
              <a:t>&gt;</a:t>
            </a:r>
            <a:r>
              <a:rPr lang="ro-RO" sz="2800" dirty="0">
                <a:latin typeface="Courier"/>
                <a:cs typeface="Courier"/>
              </a:rPr>
              <a:t>&gt;&gt; c.area() </a:t>
            </a:r>
            <a:endParaRPr lang="ro-RO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ro-RO" sz="2800" dirty="0" smtClean="0">
                <a:latin typeface="Courier"/>
                <a:cs typeface="Courier"/>
              </a:rPr>
              <a:t>28.27431 </a:t>
            </a:r>
          </a:p>
          <a:p>
            <a:pPr marL="82296" indent="0">
              <a:buNone/>
            </a:pPr>
            <a:r>
              <a:rPr lang="en-US" sz="2800" dirty="0">
                <a:latin typeface="Courier"/>
                <a:cs typeface="Courier"/>
              </a:rPr>
              <a:t>&gt;&gt;&gt; </a:t>
            </a:r>
            <a:r>
              <a:rPr lang="en-US" sz="2800" dirty="0" err="1">
                <a:latin typeface="Courier"/>
                <a:cs typeface="Courier"/>
              </a:rPr>
              <a:t>c.__class__.pi</a:t>
            </a:r>
            <a:r>
              <a:rPr lang="en-US" sz="2800" dirty="0">
                <a:latin typeface="Courier"/>
                <a:cs typeface="Courier"/>
              </a:rPr>
              <a:t> </a:t>
            </a:r>
            <a:endParaRPr lang="en-US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3.1415899999999999 </a:t>
            </a:r>
          </a:p>
          <a:p>
            <a:pPr marL="82296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When Python is looking up instance variables, and if it can’t find an instance variable of that name, it will then try to find a class variable by that name, and if it finds it, it returns that.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&gt;&gt;&gt; c = Circle(3)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err="1">
                <a:latin typeface="Courier"/>
                <a:cs typeface="Courier"/>
              </a:rPr>
              <a:t>c.pi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3.1415899999999999 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>
                <a:latin typeface="Courier"/>
                <a:cs typeface="Courier"/>
              </a:rPr>
              <a:t>&gt;&gt;&gt; c1 = Circle(1) </a:t>
            </a:r>
            <a:endParaRPr lang="en-US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&gt;</a:t>
            </a:r>
            <a:r>
              <a:rPr lang="en-US" sz="2800" dirty="0">
                <a:latin typeface="Courier"/>
                <a:cs typeface="Courier"/>
              </a:rPr>
              <a:t>&gt;&gt; c2 = Circle(2) </a:t>
            </a:r>
            <a:endParaRPr lang="en-US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&gt;</a:t>
            </a:r>
            <a:r>
              <a:rPr lang="en-US" sz="2800" dirty="0">
                <a:latin typeface="Courier"/>
                <a:cs typeface="Courier"/>
              </a:rPr>
              <a:t>&gt;&gt; c1.pi = </a:t>
            </a:r>
            <a:r>
              <a:rPr lang="en-US" sz="2800" dirty="0" smtClean="0">
                <a:latin typeface="Courier"/>
                <a:cs typeface="Courier"/>
              </a:rPr>
              <a:t>4 </a:t>
            </a:r>
            <a:r>
              <a:rPr lang="en-US" sz="1100" dirty="0" smtClean="0">
                <a:latin typeface="Courier"/>
                <a:cs typeface="Courier"/>
              </a:rPr>
              <a:t>#Creating a new instance variable for object c1</a:t>
            </a: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&gt;</a:t>
            </a:r>
            <a:r>
              <a:rPr lang="en-US" sz="2800" dirty="0">
                <a:latin typeface="Courier"/>
                <a:cs typeface="Courier"/>
              </a:rPr>
              <a:t>&gt;&gt; c1.pi </a:t>
            </a:r>
            <a:endParaRPr lang="en-US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4 </a:t>
            </a: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&gt;</a:t>
            </a:r>
            <a:r>
              <a:rPr lang="en-US" sz="2800" dirty="0">
                <a:latin typeface="Courier"/>
                <a:cs typeface="Courier"/>
              </a:rPr>
              <a:t>&gt;&gt; c2.pi </a:t>
            </a:r>
            <a:r>
              <a:rPr lang="en-US" sz="1400" dirty="0" smtClean="0">
                <a:latin typeface="Courier"/>
                <a:cs typeface="Courier"/>
              </a:rPr>
              <a:t>#Since c2 does not have an instance variable pi defined, this refers to the class variable</a:t>
            </a:r>
            <a:endParaRPr lang="en-US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3.1415899</a:t>
            </a: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&gt;</a:t>
            </a:r>
            <a:r>
              <a:rPr lang="en-US" sz="2800" dirty="0">
                <a:latin typeface="Courier"/>
                <a:cs typeface="Courier"/>
              </a:rPr>
              <a:t>&gt;&gt; </a:t>
            </a:r>
            <a:r>
              <a:rPr lang="en-US" sz="2800" dirty="0" err="1">
                <a:latin typeface="Courier"/>
                <a:cs typeface="Courier"/>
              </a:rPr>
              <a:t>Circle.pi</a:t>
            </a:r>
            <a:r>
              <a:rPr lang="en-US" sz="2800" dirty="0">
                <a:latin typeface="Courier"/>
                <a:cs typeface="Courier"/>
              </a:rPr>
              <a:t> </a:t>
            </a:r>
            <a:endParaRPr lang="en-US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3.1415899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Inheritance is a property of classes where by one class can be ‘derived’ from another, </a:t>
            </a:r>
            <a:r>
              <a:rPr lang="en-US" dirty="0" err="1" smtClean="0"/>
              <a:t>i.e</a:t>
            </a:r>
            <a:r>
              <a:rPr lang="en-US" dirty="0" smtClean="0"/>
              <a:t>, there is a parent-child relationship between various classes.</a:t>
            </a:r>
          </a:p>
          <a:p>
            <a:r>
              <a:rPr lang="en-US" dirty="0" smtClean="0"/>
              <a:t>Syntax:</a:t>
            </a:r>
          </a:p>
          <a:p>
            <a:pPr marL="82296" indent="0">
              <a:buNone/>
            </a:pPr>
            <a:r>
              <a:rPr lang="en-US" sz="2600" dirty="0">
                <a:latin typeface="Courier"/>
                <a:cs typeface="Courier"/>
              </a:rPr>
              <a:t>class </a:t>
            </a:r>
            <a:r>
              <a:rPr lang="en-US" sz="2600" dirty="0" err="1">
                <a:latin typeface="Courier"/>
                <a:cs typeface="Courier"/>
              </a:rPr>
              <a:t>DerivedClassName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err="1">
                <a:latin typeface="Courier"/>
                <a:cs typeface="Courier"/>
              </a:rPr>
              <a:t>BaseClassName</a:t>
            </a:r>
            <a:r>
              <a:rPr lang="en-US" sz="2600" dirty="0">
                <a:latin typeface="Courier"/>
                <a:cs typeface="Courier"/>
              </a:rPr>
              <a:t>): </a:t>
            </a:r>
            <a:r>
              <a:rPr lang="en-US" sz="2600" dirty="0" smtClean="0">
                <a:latin typeface="Courier"/>
                <a:cs typeface="Courier"/>
              </a:rPr>
              <a:t>    </a:t>
            </a:r>
          </a:p>
          <a:p>
            <a:pPr marL="82296" indent="0">
              <a:buNone/>
            </a:pP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 &lt;</a:t>
            </a:r>
            <a:r>
              <a:rPr lang="en-US" sz="2600" dirty="0">
                <a:latin typeface="Courier"/>
                <a:cs typeface="Courier"/>
              </a:rPr>
              <a:t>statement-1&gt; </a:t>
            </a:r>
            <a:endParaRPr lang="en-US" sz="26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 . </a:t>
            </a:r>
          </a:p>
          <a:p>
            <a:pPr marL="82296" indent="0">
              <a:buNone/>
            </a:pP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 .</a:t>
            </a:r>
          </a:p>
          <a:p>
            <a:pPr marL="82296" indent="0">
              <a:buNone/>
            </a:pP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 </a:t>
            </a:r>
            <a:r>
              <a:rPr lang="en-US" sz="2600" dirty="0">
                <a:latin typeface="Courier"/>
                <a:cs typeface="Courier"/>
              </a:rPr>
              <a:t>. </a:t>
            </a:r>
            <a:endParaRPr lang="en-US" sz="26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 &lt;</a:t>
            </a:r>
            <a:r>
              <a:rPr lang="en-US" sz="2600" dirty="0">
                <a:latin typeface="Courier"/>
                <a:cs typeface="Courier"/>
              </a:rPr>
              <a:t>statement-N&gt;</a:t>
            </a:r>
          </a:p>
        </p:txBody>
      </p:sp>
    </p:spTree>
    <p:extLst>
      <p:ext uri="{BB962C8B-B14F-4D97-AF65-F5344CB8AC3E}">
        <p14:creationId xmlns:p14="http://schemas.microsoft.com/office/powerpoint/2010/main" val="3114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class </a:t>
            </a:r>
            <a:r>
              <a:rPr lang="en-US" sz="2800" dirty="0">
                <a:latin typeface="Courier"/>
                <a:cs typeface="Courier"/>
              </a:rPr>
              <a:t>Shape:</a:t>
            </a:r>
            <a:br>
              <a:rPr lang="en-US" sz="2800" dirty="0">
                <a:latin typeface="Courier"/>
                <a:cs typeface="Courier"/>
              </a:rPr>
            </a:br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__</a:t>
            </a:r>
            <a:r>
              <a:rPr lang="en-US" sz="2800" dirty="0" err="1">
                <a:latin typeface="Courier"/>
                <a:cs typeface="Courier"/>
              </a:rPr>
              <a:t>init</a:t>
            </a:r>
            <a:r>
              <a:rPr lang="en-US" sz="2800" dirty="0">
                <a:latin typeface="Courier"/>
                <a:cs typeface="Courier"/>
              </a:rPr>
              <a:t>__(self, x, y): </a:t>
            </a: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self.x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= x </a:t>
            </a: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self.y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= y </a:t>
            </a:r>
            <a:endParaRPr lang="en-US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class </a:t>
            </a:r>
            <a:r>
              <a:rPr lang="en-US" sz="2800" dirty="0">
                <a:latin typeface="Courier"/>
                <a:cs typeface="Courier"/>
              </a:rPr>
              <a:t>Square(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Shape</a:t>
            </a:r>
            <a:r>
              <a:rPr lang="en-US" sz="2800" dirty="0">
                <a:latin typeface="Courier"/>
                <a:cs typeface="Courier"/>
              </a:rPr>
              <a:t>): </a:t>
            </a: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__</a:t>
            </a:r>
            <a:r>
              <a:rPr lang="en-US" sz="2800" dirty="0" err="1">
                <a:latin typeface="Courier"/>
                <a:cs typeface="Courier"/>
              </a:rPr>
              <a:t>init</a:t>
            </a:r>
            <a:r>
              <a:rPr lang="en-US" sz="2800" dirty="0">
                <a:latin typeface="Courier"/>
                <a:cs typeface="Courier"/>
              </a:rPr>
              <a:t>__(self, side=1, x=0, y=0): </a:t>
            </a:r>
            <a:endParaRPr lang="en-US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super</a:t>
            </a:r>
            <a:r>
              <a:rPr lang="en-US" sz="2800" dirty="0">
                <a:latin typeface="Courier"/>
                <a:cs typeface="Courier"/>
              </a:rPr>
              <a:t>().__</a:t>
            </a:r>
            <a:r>
              <a:rPr lang="en-US" sz="2800" dirty="0" err="1">
                <a:latin typeface="Courier"/>
                <a:cs typeface="Courier"/>
              </a:rPr>
              <a:t>init</a:t>
            </a:r>
            <a:r>
              <a:rPr lang="en-US" sz="2800" dirty="0">
                <a:latin typeface="Courier"/>
                <a:cs typeface="Courier"/>
              </a:rPr>
              <a:t>__(x, y)</a:t>
            </a:r>
            <a:br>
              <a:rPr lang="en-US" sz="2800" dirty="0">
                <a:latin typeface="Courier"/>
                <a:cs typeface="Courier"/>
              </a:rPr>
            </a:b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self.side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= side </a:t>
            </a:r>
          </a:p>
          <a:p>
            <a:pPr marL="82296" indent="0">
              <a:buNone/>
            </a:pPr>
            <a:r>
              <a:rPr lang="en-US" sz="2800" dirty="0">
                <a:latin typeface="Courier"/>
                <a:cs typeface="Courier"/>
              </a:rPr>
              <a:t>class Circle(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Shape</a:t>
            </a:r>
            <a:r>
              <a:rPr lang="en-US" sz="2800" dirty="0">
                <a:latin typeface="Courier"/>
                <a:cs typeface="Courier"/>
              </a:rPr>
              <a:t>):</a:t>
            </a:r>
            <a:br>
              <a:rPr lang="en-US" sz="2800" dirty="0">
                <a:latin typeface="Courier"/>
                <a:cs typeface="Courier"/>
              </a:rPr>
            </a:br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__</a:t>
            </a:r>
            <a:r>
              <a:rPr lang="en-US" sz="2800" dirty="0" err="1">
                <a:latin typeface="Courier"/>
                <a:cs typeface="Courier"/>
              </a:rPr>
              <a:t>init</a:t>
            </a:r>
            <a:r>
              <a:rPr lang="en-US" sz="2800" dirty="0">
                <a:latin typeface="Courier"/>
                <a:cs typeface="Courier"/>
              </a:rPr>
              <a:t>__(self, r=1, x=0, y=0): </a:t>
            </a: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    super</a:t>
            </a:r>
            <a:r>
              <a:rPr lang="en-US" sz="2800" dirty="0">
                <a:latin typeface="Courier"/>
                <a:cs typeface="Courier"/>
              </a:rPr>
              <a:t>().__</a:t>
            </a:r>
            <a:r>
              <a:rPr lang="en-US" sz="2800" dirty="0" err="1">
                <a:latin typeface="Courier"/>
                <a:cs typeface="Courier"/>
              </a:rPr>
              <a:t>init</a:t>
            </a:r>
            <a:r>
              <a:rPr lang="en-US" sz="2800" dirty="0">
                <a:latin typeface="Courier"/>
                <a:cs typeface="Courier"/>
              </a:rPr>
              <a:t>__(x, y) </a:t>
            </a:r>
            <a:r>
              <a:rPr lang="en-US" sz="2800" dirty="0" smtClean="0">
                <a:latin typeface="Courier"/>
                <a:cs typeface="Courier"/>
              </a:rPr>
              <a:t>    </a:t>
            </a:r>
          </a:p>
          <a:p>
            <a:pPr marL="82296" indent="0">
              <a:buNone/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</a:t>
            </a:r>
            <a:r>
              <a:rPr lang="en-US" sz="2800" dirty="0" err="1" smtClean="0">
                <a:latin typeface="Courier"/>
                <a:cs typeface="Courier"/>
              </a:rPr>
              <a:t>self.radius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= 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2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first requirement is defining the inheritance </a:t>
            </a:r>
            <a:r>
              <a:rPr lang="en-US" sz="2400" dirty="0" smtClean="0"/>
              <a:t>hierarchy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dirty="0"/>
              <a:t>In the previous </a:t>
            </a:r>
            <a:r>
              <a:rPr lang="en-US" sz="2400" dirty="0" smtClean="0"/>
              <a:t>example, </a:t>
            </a:r>
            <a:r>
              <a:rPr lang="en-US" sz="2400" dirty="0"/>
              <a:t>Circle and Square both inherit from Shape. </a:t>
            </a:r>
            <a:r>
              <a:rPr lang="en-US" sz="2400" dirty="0" smtClean="0"/>
              <a:t>This is indicated by specifying the Shape class in parentheses at the beginning of the Circle and Square classes.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second </a:t>
            </a:r>
            <a:r>
              <a:rPr lang="en-US" sz="2400" dirty="0" smtClean="0"/>
              <a:t>is </a:t>
            </a:r>
            <a:r>
              <a:rPr lang="en-US" sz="2400" dirty="0"/>
              <a:t>the necessity to explicitly call the __</a:t>
            </a:r>
            <a:r>
              <a:rPr lang="en-US" sz="2400" dirty="0" err="1"/>
              <a:t>init</a:t>
            </a:r>
            <a:r>
              <a:rPr lang="en-US" sz="2400" dirty="0"/>
              <a:t>__ method of inherited classes. Python doesn’t automatically do this for </a:t>
            </a:r>
            <a:r>
              <a:rPr lang="en-US" sz="2400" dirty="0" smtClean="0"/>
              <a:t>you. This </a:t>
            </a:r>
            <a:r>
              <a:rPr lang="en-US" sz="2400" dirty="0"/>
              <a:t>is accomplished in the example code by the super().__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x,y</a:t>
            </a:r>
            <a:r>
              <a:rPr lang="en-US" sz="2400" dirty="0"/>
              <a:t>) lines. </a:t>
            </a:r>
          </a:p>
        </p:txBody>
      </p:sp>
    </p:spTree>
    <p:extLst>
      <p:ext uri="{BB962C8B-B14F-4D97-AF65-F5344CB8AC3E}">
        <p14:creationId xmlns:p14="http://schemas.microsoft.com/office/powerpoint/2010/main" val="11815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</a:t>
            </a:r>
          </a:p>
          <a:p>
            <a:r>
              <a:rPr lang="en-US" dirty="0" smtClean="0"/>
              <a:t>Important </a:t>
            </a:r>
            <a:r>
              <a:rPr lang="en-US" dirty="0" smtClean="0"/>
              <a:t>Python Modules</a:t>
            </a:r>
          </a:p>
          <a:p>
            <a:r>
              <a:rPr lang="en-US" dirty="0" smtClean="0"/>
              <a:t>A few other topics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Now, let’s say we added a ‘move’ method to Shape class without changing the Circle or Square classes:</a:t>
            </a: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class Shape: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dirty="0" err="1" smtClean="0"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__</a:t>
            </a:r>
            <a:r>
              <a:rPr lang="en-US" sz="2400" dirty="0" err="1">
                <a:latin typeface="Courier"/>
                <a:cs typeface="Courier"/>
              </a:rPr>
              <a:t>init</a:t>
            </a:r>
            <a:r>
              <a:rPr lang="en-US" sz="2400" dirty="0">
                <a:latin typeface="Courier"/>
                <a:cs typeface="Courier"/>
              </a:rPr>
              <a:t>__(self, x, y): </a:t>
            </a:r>
          </a:p>
          <a:p>
            <a:pPr marL="82296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    </a:t>
            </a:r>
            <a:r>
              <a:rPr lang="en-US" sz="2400" dirty="0" err="1" smtClean="0">
                <a:latin typeface="Courier"/>
                <a:cs typeface="Courier"/>
              </a:rPr>
              <a:t>self.x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x </a:t>
            </a:r>
          </a:p>
          <a:p>
            <a:pPr marL="82296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    </a:t>
            </a:r>
            <a:r>
              <a:rPr lang="en-US" sz="2400" dirty="0" err="1" smtClean="0">
                <a:latin typeface="Courier"/>
                <a:cs typeface="Courier"/>
              </a:rPr>
              <a:t>self.y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y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move(self, </a:t>
            </a:r>
            <a:r>
              <a:rPr lang="en-US" sz="2400" dirty="0" err="1">
                <a:latin typeface="Courier"/>
                <a:cs typeface="Courier"/>
              </a:rPr>
              <a:t>delta_x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delta_y</a:t>
            </a:r>
            <a:r>
              <a:rPr lang="en-US" sz="2400" dirty="0">
                <a:latin typeface="Courier"/>
                <a:cs typeface="Courier"/>
              </a:rPr>
              <a:t>): </a:t>
            </a:r>
          </a:p>
          <a:p>
            <a:pPr marL="82296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    </a:t>
            </a:r>
            <a:r>
              <a:rPr lang="en-US" sz="2400" dirty="0" err="1" smtClean="0">
                <a:latin typeface="Courier"/>
                <a:cs typeface="Courier"/>
              </a:rPr>
              <a:t>self.x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 err="1">
                <a:latin typeface="Courier"/>
                <a:cs typeface="Courier"/>
              </a:rPr>
              <a:t>self.x</a:t>
            </a:r>
            <a:r>
              <a:rPr lang="en-US" sz="2400" dirty="0">
                <a:latin typeface="Courier"/>
                <a:cs typeface="Courier"/>
              </a:rPr>
              <a:t> + </a:t>
            </a:r>
            <a:r>
              <a:rPr lang="en-US" sz="2400" dirty="0" err="1">
                <a:latin typeface="Courier"/>
                <a:cs typeface="Courier"/>
              </a:rPr>
              <a:t>delta_x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</a:t>
            </a: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</a:t>
            </a:r>
            <a:r>
              <a:rPr lang="en-US" sz="2400" dirty="0" err="1" smtClean="0">
                <a:latin typeface="Courier"/>
                <a:cs typeface="Courier"/>
              </a:rPr>
              <a:t>self.y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 err="1">
                <a:latin typeface="Courier"/>
                <a:cs typeface="Courier"/>
              </a:rPr>
              <a:t>self.y</a:t>
            </a:r>
            <a:r>
              <a:rPr lang="en-US" sz="2400" dirty="0">
                <a:latin typeface="Courier"/>
                <a:cs typeface="Courier"/>
              </a:rPr>
              <a:t> + </a:t>
            </a:r>
            <a:r>
              <a:rPr lang="en-US" sz="2400" dirty="0" err="1">
                <a:latin typeface="Courier"/>
                <a:cs typeface="Courier"/>
              </a:rPr>
              <a:t>delta_y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95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now, the objects of Circle and Square can access the ‘move’ method directly:</a:t>
            </a:r>
          </a:p>
          <a:p>
            <a:pPr marL="82296" indent="0">
              <a:buNone/>
            </a:pPr>
            <a:r>
              <a:rPr lang="da-DK" sz="2800" dirty="0">
                <a:latin typeface="Courier"/>
                <a:cs typeface="Courier"/>
              </a:rPr>
              <a:t>&gt;&gt;&gt; c = </a:t>
            </a:r>
            <a:r>
              <a:rPr lang="da-DK" sz="2800" dirty="0" err="1">
                <a:latin typeface="Courier"/>
                <a:cs typeface="Courier"/>
              </a:rPr>
              <a:t>Circle</a:t>
            </a:r>
            <a:r>
              <a:rPr lang="da-DK" sz="2800" dirty="0">
                <a:latin typeface="Courier"/>
                <a:cs typeface="Courier"/>
              </a:rPr>
              <a:t>(1) </a:t>
            </a:r>
            <a:endParaRPr lang="da-DK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da-DK" sz="2800" dirty="0" smtClean="0">
                <a:latin typeface="Courier"/>
                <a:cs typeface="Courier"/>
              </a:rPr>
              <a:t>&gt;</a:t>
            </a:r>
            <a:r>
              <a:rPr lang="da-DK" sz="2800" dirty="0">
                <a:latin typeface="Courier"/>
                <a:cs typeface="Courier"/>
              </a:rPr>
              <a:t>&gt;&gt; </a:t>
            </a:r>
            <a:r>
              <a:rPr lang="da-DK" sz="2800" dirty="0" err="1">
                <a:latin typeface="Courier"/>
                <a:cs typeface="Courier"/>
              </a:rPr>
              <a:t>c.move</a:t>
            </a:r>
            <a:r>
              <a:rPr lang="da-DK" sz="2800" dirty="0">
                <a:latin typeface="Courier"/>
                <a:cs typeface="Courier"/>
              </a:rPr>
              <a:t>(3, 4) </a:t>
            </a:r>
            <a:endParaRPr lang="da-DK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fr-FR" sz="2800" dirty="0" smtClean="0">
                <a:latin typeface="Courier"/>
                <a:cs typeface="Courier"/>
              </a:rPr>
              <a:t>&gt;</a:t>
            </a:r>
            <a:r>
              <a:rPr lang="fr-FR" sz="2800" dirty="0">
                <a:latin typeface="Courier"/>
                <a:cs typeface="Courier"/>
              </a:rPr>
              <a:t>&gt;&gt; </a:t>
            </a:r>
            <a:r>
              <a:rPr lang="fr-FR" sz="2800" dirty="0" err="1">
                <a:latin typeface="Courier"/>
                <a:cs typeface="Courier"/>
              </a:rPr>
              <a:t>c.x</a:t>
            </a:r>
            <a:r>
              <a:rPr lang="fr-FR" sz="2800" dirty="0">
                <a:latin typeface="Courier"/>
                <a:cs typeface="Courier"/>
              </a:rPr>
              <a:t> </a:t>
            </a:r>
            <a:endParaRPr lang="fr-FR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fr-FR" sz="2800" dirty="0" smtClean="0">
                <a:latin typeface="Courier"/>
                <a:cs typeface="Courier"/>
              </a:rPr>
              <a:t>3 </a:t>
            </a:r>
          </a:p>
          <a:p>
            <a:pPr marL="82296" indent="0">
              <a:buNone/>
            </a:pPr>
            <a:r>
              <a:rPr lang="fr-FR" sz="2800" dirty="0" smtClean="0">
                <a:latin typeface="Courier"/>
                <a:cs typeface="Courier"/>
              </a:rPr>
              <a:t>&gt;</a:t>
            </a:r>
            <a:r>
              <a:rPr lang="fr-FR" sz="2800" dirty="0">
                <a:latin typeface="Courier"/>
                <a:cs typeface="Courier"/>
              </a:rPr>
              <a:t>&gt;&gt; </a:t>
            </a:r>
            <a:r>
              <a:rPr lang="fr-FR" sz="2800" dirty="0" err="1">
                <a:latin typeface="Courier"/>
                <a:cs typeface="Courier"/>
              </a:rPr>
              <a:t>c.y</a:t>
            </a:r>
            <a:r>
              <a:rPr lang="fr-FR" sz="2800" dirty="0">
                <a:latin typeface="Courier"/>
                <a:cs typeface="Courier"/>
              </a:rPr>
              <a:t> </a:t>
            </a:r>
            <a:endParaRPr lang="fr-FR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fr-FR" sz="2800" dirty="0" smtClean="0">
                <a:latin typeface="Courier"/>
                <a:cs typeface="Courier"/>
              </a:rPr>
              <a:t>4 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485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 with 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4660392" cy="4800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class P: </a:t>
            </a:r>
            <a:endParaRPr lang="en-US" sz="2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err="1" smtClean="0"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set_p</a:t>
            </a:r>
            <a:r>
              <a:rPr lang="en-US" sz="2400" dirty="0">
                <a:latin typeface="Courier"/>
                <a:cs typeface="Courier"/>
              </a:rPr>
              <a:t>(self): </a:t>
            </a:r>
            <a:endParaRPr lang="en-US" sz="2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self.x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"Class P" </a:t>
            </a:r>
            <a:endParaRPr lang="en-US" sz="2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print_p</a:t>
            </a:r>
            <a:r>
              <a:rPr lang="en-US" sz="2400" dirty="0">
                <a:latin typeface="Courier"/>
                <a:cs typeface="Courier"/>
              </a:rPr>
              <a:t>(self): </a:t>
            </a:r>
            <a:endParaRPr lang="en-US" sz="2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print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self.x</a:t>
            </a:r>
            <a:r>
              <a:rPr lang="en-US" sz="2400" dirty="0">
                <a:latin typeface="Courier"/>
                <a:cs typeface="Courier"/>
              </a:rPr>
              <a:t>) </a:t>
            </a: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class C(P): </a:t>
            </a:r>
            <a:endParaRPr lang="en-US" sz="2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set_c</a:t>
            </a:r>
            <a:r>
              <a:rPr lang="en-US" sz="2400" dirty="0">
                <a:latin typeface="Courier"/>
                <a:cs typeface="Courier"/>
              </a:rPr>
              <a:t>(self): </a:t>
            </a:r>
            <a:endParaRPr lang="en-US" sz="2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self.x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"Class C" </a:t>
            </a:r>
            <a:endParaRPr lang="en-US" sz="2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print_c</a:t>
            </a:r>
            <a:r>
              <a:rPr lang="en-US" sz="2400" dirty="0">
                <a:latin typeface="Courier"/>
                <a:cs typeface="Courier"/>
              </a:rPr>
              <a:t>(self): </a:t>
            </a:r>
          </a:p>
          <a:p>
            <a:pPr marL="82296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print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self.x</a:t>
            </a:r>
            <a:r>
              <a:rPr lang="en-US" sz="2400" dirty="0">
                <a:latin typeface="Courier"/>
                <a:cs typeface="Courier"/>
              </a:rPr>
              <a:t>) </a:t>
            </a:r>
          </a:p>
          <a:p>
            <a:pPr marL="82296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22999" y="1448364"/>
            <a:ext cx="2843847" cy="4800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sz="2000" dirty="0" smtClean="0">
                <a:latin typeface="Courier"/>
                <a:cs typeface="Courier"/>
              </a:rPr>
              <a:t>&gt;&gt; c = C() </a:t>
            </a:r>
          </a:p>
          <a:p>
            <a:pPr marL="82296" indent="0">
              <a:buFont typeface="Wingdings 2"/>
              <a:buNone/>
            </a:pPr>
            <a:r>
              <a:rPr lang="en-US" sz="2000" dirty="0" smtClean="0">
                <a:latin typeface="Courier"/>
                <a:cs typeface="Courier"/>
              </a:rPr>
              <a:t>&gt;&gt;&gt; </a:t>
            </a:r>
            <a:r>
              <a:rPr lang="en-US" sz="2000" dirty="0" err="1" smtClean="0">
                <a:latin typeface="Courier"/>
                <a:cs typeface="Courier"/>
              </a:rPr>
              <a:t>c.set_p</a:t>
            </a:r>
            <a:r>
              <a:rPr lang="en-US" sz="2000" dirty="0" smtClean="0">
                <a:latin typeface="Courier"/>
                <a:cs typeface="Courier"/>
              </a:rPr>
              <a:t>() </a:t>
            </a:r>
          </a:p>
          <a:p>
            <a:pPr marL="82296" indent="0">
              <a:buFont typeface="Wingdings 2"/>
              <a:buNone/>
            </a:pPr>
            <a:r>
              <a:rPr lang="en-US" sz="2000" dirty="0" smtClean="0">
                <a:latin typeface="Courier"/>
                <a:cs typeface="Courier"/>
              </a:rPr>
              <a:t>&gt;&gt;&gt; </a:t>
            </a:r>
            <a:r>
              <a:rPr lang="en-US" sz="2000" dirty="0" err="1" smtClean="0">
                <a:latin typeface="Courier"/>
                <a:cs typeface="Courier"/>
              </a:rPr>
              <a:t>c.print_p</a:t>
            </a:r>
            <a:r>
              <a:rPr lang="en-US" sz="2000" dirty="0" smtClean="0">
                <a:latin typeface="Courier"/>
                <a:cs typeface="Courier"/>
              </a:rPr>
              <a:t>() </a:t>
            </a:r>
          </a:p>
          <a:p>
            <a:pPr marL="82296" indent="0">
              <a:buFont typeface="Wingdings 2"/>
              <a:buNone/>
            </a:pPr>
            <a:r>
              <a:rPr lang="en-US" sz="2000" dirty="0" smtClean="0">
                <a:latin typeface="Courier"/>
                <a:cs typeface="Courier"/>
              </a:rPr>
              <a:t>Class P </a:t>
            </a:r>
          </a:p>
          <a:p>
            <a:pPr marL="82296" indent="0">
              <a:buFont typeface="Wingdings 2"/>
              <a:buNone/>
            </a:pPr>
            <a:r>
              <a:rPr lang="en-US" sz="2000" dirty="0" smtClean="0">
                <a:latin typeface="Courier"/>
                <a:cs typeface="Courier"/>
              </a:rPr>
              <a:t>&gt;&gt;&gt; </a:t>
            </a:r>
            <a:r>
              <a:rPr lang="en-US" sz="2000" dirty="0" err="1" smtClean="0">
                <a:latin typeface="Courier"/>
                <a:cs typeface="Courier"/>
              </a:rPr>
              <a:t>c.print_c</a:t>
            </a:r>
            <a:r>
              <a:rPr lang="en-US" sz="2000" dirty="0" smtClean="0">
                <a:latin typeface="Courier"/>
                <a:cs typeface="Courier"/>
              </a:rPr>
              <a:t>() </a:t>
            </a:r>
          </a:p>
          <a:p>
            <a:pPr marL="82296" indent="0">
              <a:buFont typeface="Wingdings 2"/>
              <a:buNone/>
            </a:pPr>
            <a:r>
              <a:rPr lang="en-US" sz="2000" dirty="0" smtClean="0">
                <a:latin typeface="Courier"/>
                <a:cs typeface="Courier"/>
              </a:rPr>
              <a:t>Class P </a:t>
            </a:r>
          </a:p>
          <a:p>
            <a:pPr marL="82296" indent="0">
              <a:buFont typeface="Wingdings 2"/>
              <a:buNone/>
            </a:pPr>
            <a:r>
              <a:rPr lang="en-US" sz="2000" dirty="0" smtClean="0">
                <a:latin typeface="Courier"/>
                <a:cs typeface="Courier"/>
              </a:rPr>
              <a:t>&gt;&gt;&gt; </a:t>
            </a:r>
            <a:r>
              <a:rPr lang="en-US" sz="2000" dirty="0" err="1" smtClean="0">
                <a:latin typeface="Courier"/>
                <a:cs typeface="Courier"/>
              </a:rPr>
              <a:t>c.set_c</a:t>
            </a:r>
            <a:r>
              <a:rPr lang="en-US" sz="2000" dirty="0" smtClean="0">
                <a:latin typeface="Courier"/>
                <a:cs typeface="Courier"/>
              </a:rPr>
              <a:t>() </a:t>
            </a:r>
          </a:p>
          <a:p>
            <a:pPr marL="82296" indent="0">
              <a:buFont typeface="Wingdings 2"/>
              <a:buNone/>
            </a:pPr>
            <a:r>
              <a:rPr lang="en-US" sz="2000" dirty="0" smtClean="0">
                <a:latin typeface="Courier"/>
                <a:cs typeface="Courier"/>
              </a:rPr>
              <a:t>&gt;&gt;&gt; </a:t>
            </a:r>
            <a:r>
              <a:rPr lang="en-US" sz="2000" dirty="0" err="1" smtClean="0">
                <a:latin typeface="Courier"/>
                <a:cs typeface="Courier"/>
              </a:rPr>
              <a:t>c.print_c</a:t>
            </a:r>
            <a:r>
              <a:rPr lang="en-US" sz="2000" dirty="0" smtClean="0">
                <a:latin typeface="Courier"/>
                <a:cs typeface="Courier"/>
              </a:rPr>
              <a:t>() </a:t>
            </a:r>
          </a:p>
          <a:p>
            <a:pPr marL="82296" indent="0">
              <a:buFont typeface="Wingdings 2"/>
              <a:buNone/>
            </a:pPr>
            <a:r>
              <a:rPr lang="en-US" sz="2000" dirty="0" smtClean="0">
                <a:latin typeface="Courier"/>
                <a:cs typeface="Courier"/>
              </a:rPr>
              <a:t>Class C </a:t>
            </a:r>
          </a:p>
          <a:p>
            <a:pPr marL="82296" indent="0">
              <a:buFont typeface="Wingdings 2"/>
              <a:buNone/>
            </a:pPr>
            <a:r>
              <a:rPr lang="en-US" sz="2000" dirty="0" smtClean="0">
                <a:latin typeface="Courier"/>
                <a:cs typeface="Courier"/>
              </a:rPr>
              <a:t>&gt;&gt;&gt; </a:t>
            </a:r>
            <a:r>
              <a:rPr lang="en-US" sz="2000" dirty="0" err="1" smtClean="0">
                <a:latin typeface="Courier"/>
                <a:cs typeface="Courier"/>
              </a:rPr>
              <a:t>c.print_p</a:t>
            </a:r>
            <a:r>
              <a:rPr lang="en-US" sz="2000" dirty="0" smtClean="0">
                <a:latin typeface="Courier"/>
                <a:cs typeface="Courier"/>
              </a:rPr>
              <a:t>() </a:t>
            </a:r>
          </a:p>
          <a:p>
            <a:pPr marL="82296" indent="0">
              <a:buFont typeface="Wingdings 2"/>
              <a:buNone/>
            </a:pPr>
            <a:r>
              <a:rPr lang="en-US" sz="2000" dirty="0" smtClean="0">
                <a:latin typeface="Courier"/>
                <a:cs typeface="Courier"/>
              </a:rPr>
              <a:t>Class C 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64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Private Variables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Private variables/methods are ones that can not be accessed outside its class.</a:t>
            </a:r>
          </a:p>
          <a:p>
            <a:r>
              <a:rPr lang="en-US" dirty="0" smtClean="0"/>
              <a:t>Useful to enhance the security and reliability by denying access to delicate parts of an object’s implementation.</a:t>
            </a:r>
          </a:p>
          <a:p>
            <a:r>
              <a:rPr lang="en-US" dirty="0" smtClean="0"/>
              <a:t>Usage is simple, any method or variable that begins with double </a:t>
            </a:r>
            <a:r>
              <a:rPr lang="en-US" dirty="0" err="1" smtClean="0"/>
              <a:t>undescore</a:t>
            </a:r>
            <a:r>
              <a:rPr lang="en-US" dirty="0" smtClean="0"/>
              <a:t> ( __ ) is a private variable/method.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Private variables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Class </a:t>
            </a:r>
            <a:r>
              <a:rPr lang="en-US" sz="2800" dirty="0">
                <a:latin typeface="Courier"/>
                <a:cs typeface="Courier"/>
              </a:rPr>
              <a:t>Mine:</a:t>
            </a:r>
            <a:br>
              <a:rPr lang="en-US" sz="2800" dirty="0">
                <a:latin typeface="Courier"/>
                <a:cs typeface="Courier"/>
              </a:rPr>
            </a:br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__</a:t>
            </a:r>
            <a:r>
              <a:rPr lang="en-US" sz="2800" dirty="0" err="1">
                <a:latin typeface="Courier"/>
                <a:cs typeface="Courier"/>
              </a:rPr>
              <a:t>init</a:t>
            </a:r>
            <a:r>
              <a:rPr lang="en-US" sz="2800" dirty="0">
                <a:latin typeface="Courier"/>
                <a:cs typeface="Courier"/>
              </a:rPr>
              <a:t>__(self): </a:t>
            </a: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self.x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= 2 </a:t>
            </a: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self</a:t>
            </a:r>
            <a:r>
              <a:rPr lang="en-US" sz="2800" dirty="0" err="1">
                <a:latin typeface="Courier"/>
                <a:cs typeface="Courier"/>
              </a:rPr>
              <a:t>.__y</a:t>
            </a:r>
            <a:r>
              <a:rPr lang="en-US" sz="2800" dirty="0">
                <a:latin typeface="Courier"/>
                <a:cs typeface="Courier"/>
              </a:rPr>
              <a:t> = 3 </a:t>
            </a:r>
            <a:endParaRPr lang="en-US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print_y</a:t>
            </a:r>
            <a:r>
              <a:rPr lang="en-US" sz="2800" dirty="0">
                <a:latin typeface="Courier"/>
                <a:cs typeface="Courier"/>
              </a:rPr>
              <a:t>(self): </a:t>
            </a: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    print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self.__y</a:t>
            </a:r>
            <a:r>
              <a:rPr lang="en-US" sz="2800" dirty="0">
                <a:latin typeface="Courier"/>
                <a:cs typeface="Courier"/>
              </a:rPr>
              <a:t>) </a:t>
            </a:r>
          </a:p>
          <a:p>
            <a:pPr marL="82296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Usage</a:t>
            </a:r>
            <a:r>
              <a:rPr lang="en-US" sz="2800" dirty="0" smtClean="0">
                <a:latin typeface="Courier"/>
                <a:cs typeface="Courier"/>
              </a:rPr>
              <a:t>:</a:t>
            </a:r>
          </a:p>
          <a:p>
            <a:pPr marL="82296" indent="0">
              <a:buNone/>
            </a:pPr>
            <a:r>
              <a:rPr lang="en-US" dirty="0"/>
              <a:t>&gt;&gt;&gt; m = Mine()</a:t>
            </a:r>
            <a:br>
              <a:rPr lang="en-US" dirty="0"/>
            </a:br>
            <a:r>
              <a:rPr lang="en-US" dirty="0"/>
              <a:t>&gt;&gt;&gt; print(</a:t>
            </a:r>
            <a:r>
              <a:rPr lang="en-US" dirty="0" err="1"/>
              <a:t>m.x</a:t>
            </a:r>
            <a:r>
              <a:rPr lang="en-US" dirty="0"/>
              <a:t>)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2 </a:t>
            </a:r>
          </a:p>
          <a:p>
            <a:pPr marL="82296" indent="0">
              <a:buNone/>
            </a:pPr>
            <a:r>
              <a:rPr lang="en-US" dirty="0"/>
              <a:t>&gt;&gt;&gt; print(</a:t>
            </a:r>
            <a:r>
              <a:rPr lang="en-US" dirty="0" err="1"/>
              <a:t>m.__y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Traceback</a:t>
            </a:r>
            <a:r>
              <a:rPr lang="en-US" dirty="0"/>
              <a:t> (innermost last): </a:t>
            </a:r>
          </a:p>
          <a:p>
            <a:pPr marL="82296" indent="0">
              <a:buNone/>
            </a:pPr>
            <a:r>
              <a:rPr lang="en-US" dirty="0" smtClean="0"/>
              <a:t>  File </a:t>
            </a:r>
            <a:r>
              <a:rPr lang="en-US" dirty="0"/>
              <a:t>"&lt;</a:t>
            </a:r>
            <a:r>
              <a:rPr lang="en-US" dirty="0" err="1"/>
              <a:t>stdin</a:t>
            </a:r>
            <a:r>
              <a:rPr lang="en-US" dirty="0"/>
              <a:t>&gt;", line 1, in ?</a:t>
            </a:r>
            <a:br>
              <a:rPr lang="en-US" dirty="0"/>
            </a:br>
            <a:r>
              <a:rPr lang="en-US" dirty="0" err="1"/>
              <a:t>AttributeError</a:t>
            </a:r>
            <a:r>
              <a:rPr lang="en-US" dirty="0"/>
              <a:t>: 'Mine' object has no attribute '__y' </a:t>
            </a:r>
            <a:endParaRPr lang="en-US" dirty="0" smtClean="0"/>
          </a:p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m.print_y</a:t>
            </a:r>
            <a:r>
              <a:rPr lang="en-US" dirty="0"/>
              <a:t>()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3 </a:t>
            </a:r>
            <a:endParaRPr lang="en-US" dirty="0"/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15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Private variables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way Python implemented private variables is to simply mangle the names. It pre-pends their name by the _</a:t>
            </a:r>
            <a:r>
              <a:rPr lang="en-US" dirty="0" err="1" smtClean="0"/>
              <a:t>classname</a:t>
            </a:r>
            <a:r>
              <a:rPr lang="en-US" dirty="0" smtClean="0"/>
              <a:t> string. In this case, ‘_</a:t>
            </a:r>
            <a:r>
              <a:rPr lang="en-US" dirty="0" err="1" smtClean="0"/>
              <a:t>Mine__y</a:t>
            </a:r>
            <a:r>
              <a:rPr lang="en-US" dirty="0" smtClean="0"/>
              <a:t>’:</a:t>
            </a:r>
          </a:p>
          <a:p>
            <a:pPr marL="82296" indent="0">
              <a:buNone/>
            </a:pPr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dir</a:t>
            </a:r>
            <a:r>
              <a:rPr lang="tr-TR" dirty="0">
                <a:latin typeface="Courier"/>
                <a:cs typeface="Courier"/>
              </a:rPr>
              <a:t>(m) </a:t>
            </a:r>
            <a:endParaRPr lang="tr-TR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tr-TR" dirty="0" smtClean="0">
                <a:latin typeface="Courier"/>
                <a:cs typeface="Courier"/>
              </a:rPr>
              <a:t>[</a:t>
            </a:r>
            <a:r>
              <a:rPr lang="tr-TR" dirty="0">
                <a:latin typeface="Courier"/>
                <a:cs typeface="Courier"/>
              </a:rPr>
              <a:t>'_</a:t>
            </a:r>
            <a:r>
              <a:rPr lang="tr-TR" dirty="0" err="1">
                <a:latin typeface="Courier"/>
                <a:cs typeface="Courier"/>
              </a:rPr>
              <a:t>Mine__y</a:t>
            </a:r>
            <a:r>
              <a:rPr lang="tr-TR" dirty="0">
                <a:latin typeface="Courier"/>
                <a:cs typeface="Courier"/>
              </a:rPr>
              <a:t>', 'x', ...] </a:t>
            </a:r>
          </a:p>
          <a:p>
            <a:pPr marL="82296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935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@property for flexible 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This is Python’s way of implementing ‘getter’ and ‘setter’ methods (like in Java, for example)</a:t>
            </a:r>
          </a:p>
          <a:p>
            <a:pPr marL="82296" indent="0">
              <a:buNone/>
            </a:pPr>
            <a:r>
              <a:rPr lang="en-US" sz="6000" dirty="0">
                <a:latin typeface="Courier"/>
                <a:cs typeface="Courier"/>
              </a:rPr>
              <a:t>class Temperature:</a:t>
            </a:r>
            <a:br>
              <a:rPr lang="en-US" sz="6000" dirty="0">
                <a:latin typeface="Courier"/>
                <a:cs typeface="Courier"/>
              </a:rPr>
            </a:br>
            <a:r>
              <a:rPr lang="en-US" sz="6000" dirty="0" smtClean="0">
                <a:latin typeface="Courier"/>
                <a:cs typeface="Courier"/>
              </a:rPr>
              <a:t>  </a:t>
            </a:r>
            <a:r>
              <a:rPr lang="en-US" sz="6000" dirty="0" err="1" smtClean="0">
                <a:latin typeface="Courier"/>
                <a:cs typeface="Courier"/>
              </a:rPr>
              <a:t>def</a:t>
            </a:r>
            <a:r>
              <a:rPr lang="en-US" sz="6000" dirty="0" smtClean="0">
                <a:latin typeface="Courier"/>
                <a:cs typeface="Courier"/>
              </a:rPr>
              <a:t> </a:t>
            </a:r>
            <a:r>
              <a:rPr lang="en-US" sz="6000" dirty="0">
                <a:latin typeface="Courier"/>
                <a:cs typeface="Courier"/>
              </a:rPr>
              <a:t>__</a:t>
            </a:r>
            <a:r>
              <a:rPr lang="en-US" sz="6000" dirty="0" err="1">
                <a:latin typeface="Courier"/>
                <a:cs typeface="Courier"/>
              </a:rPr>
              <a:t>init</a:t>
            </a:r>
            <a:r>
              <a:rPr lang="en-US" sz="6000" dirty="0">
                <a:latin typeface="Courier"/>
                <a:cs typeface="Courier"/>
              </a:rPr>
              <a:t>__(self): </a:t>
            </a:r>
          </a:p>
          <a:p>
            <a:pPr marL="82296" indent="0">
              <a:buNone/>
            </a:pPr>
            <a:r>
              <a:rPr lang="en-US" sz="6000" dirty="0" smtClean="0">
                <a:latin typeface="Courier"/>
                <a:cs typeface="Courier"/>
              </a:rPr>
              <a:t>      self</a:t>
            </a:r>
            <a:r>
              <a:rPr lang="en-US" sz="6000" dirty="0">
                <a:latin typeface="Courier"/>
                <a:cs typeface="Courier"/>
              </a:rPr>
              <a:t>._</a:t>
            </a:r>
            <a:r>
              <a:rPr lang="en-US" sz="6000" dirty="0" err="1">
                <a:latin typeface="Courier"/>
                <a:cs typeface="Courier"/>
              </a:rPr>
              <a:t>temp_fahr</a:t>
            </a:r>
            <a:r>
              <a:rPr lang="en-US" sz="6000" dirty="0">
                <a:latin typeface="Courier"/>
                <a:cs typeface="Courier"/>
              </a:rPr>
              <a:t> = 0 </a:t>
            </a:r>
          </a:p>
          <a:p>
            <a:pPr marL="82296" indent="0">
              <a:buNone/>
            </a:pPr>
            <a:r>
              <a:rPr lang="en-US" sz="6000" dirty="0" smtClean="0">
                <a:latin typeface="Courier"/>
                <a:cs typeface="Courier"/>
              </a:rPr>
              <a:t>  </a:t>
            </a:r>
            <a:r>
              <a:rPr lang="en-US" sz="6000" b="1" dirty="0" smtClean="0">
                <a:latin typeface="Courier"/>
                <a:cs typeface="Courier"/>
              </a:rPr>
              <a:t>@</a:t>
            </a:r>
            <a:r>
              <a:rPr lang="en-US" sz="6000" b="1" dirty="0">
                <a:latin typeface="Courier"/>
                <a:cs typeface="Courier"/>
              </a:rPr>
              <a:t>property </a:t>
            </a:r>
            <a:endParaRPr lang="en-US" sz="6000" b="1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6000" dirty="0">
                <a:latin typeface="Courier"/>
                <a:cs typeface="Courier"/>
              </a:rPr>
              <a:t> </a:t>
            </a:r>
            <a:r>
              <a:rPr lang="en-US" sz="6000" dirty="0" smtClean="0">
                <a:latin typeface="Courier"/>
                <a:cs typeface="Courier"/>
              </a:rPr>
              <a:t> </a:t>
            </a:r>
            <a:r>
              <a:rPr lang="en-US" sz="6000" dirty="0" err="1" smtClean="0">
                <a:latin typeface="Courier"/>
                <a:cs typeface="Courier"/>
              </a:rPr>
              <a:t>def</a:t>
            </a:r>
            <a:r>
              <a:rPr lang="en-US" sz="6000" dirty="0" smtClean="0">
                <a:latin typeface="Courier"/>
                <a:cs typeface="Courier"/>
              </a:rPr>
              <a:t> </a:t>
            </a:r>
            <a:r>
              <a:rPr lang="en-US" sz="6000" dirty="0">
                <a:latin typeface="Courier"/>
                <a:cs typeface="Courier"/>
              </a:rPr>
              <a:t>temp(self):</a:t>
            </a:r>
            <a:br>
              <a:rPr lang="en-US" sz="6000" dirty="0">
                <a:latin typeface="Courier"/>
                <a:cs typeface="Courier"/>
              </a:rPr>
            </a:br>
            <a:r>
              <a:rPr lang="en-US" sz="6000" dirty="0" smtClean="0">
                <a:latin typeface="Courier"/>
                <a:cs typeface="Courier"/>
              </a:rPr>
              <a:t>      return </a:t>
            </a:r>
            <a:r>
              <a:rPr lang="en-US" sz="6000" dirty="0">
                <a:latin typeface="Courier"/>
                <a:cs typeface="Courier"/>
              </a:rPr>
              <a:t>(self._</a:t>
            </a:r>
            <a:r>
              <a:rPr lang="en-US" sz="6000" dirty="0" err="1">
                <a:latin typeface="Courier"/>
                <a:cs typeface="Courier"/>
              </a:rPr>
              <a:t>temp_fahr</a:t>
            </a:r>
            <a:r>
              <a:rPr lang="en-US" sz="6000" dirty="0">
                <a:latin typeface="Courier"/>
                <a:cs typeface="Courier"/>
              </a:rPr>
              <a:t> - 32) * 5 / 9 </a:t>
            </a:r>
          </a:p>
          <a:p>
            <a:pPr marL="82296" indent="0">
              <a:buNone/>
            </a:pPr>
            <a:r>
              <a:rPr lang="en-US" sz="6000" dirty="0" smtClean="0">
                <a:latin typeface="Courier"/>
                <a:cs typeface="Courier"/>
              </a:rPr>
              <a:t>  </a:t>
            </a:r>
            <a:r>
              <a:rPr lang="en-US" sz="6000" b="1" dirty="0" smtClean="0">
                <a:latin typeface="Courier"/>
                <a:cs typeface="Courier"/>
              </a:rPr>
              <a:t>@</a:t>
            </a:r>
            <a:r>
              <a:rPr lang="en-US" sz="6000" b="1" dirty="0" err="1">
                <a:latin typeface="Courier"/>
                <a:cs typeface="Courier"/>
              </a:rPr>
              <a:t>temp.setter</a:t>
            </a:r>
            <a:r>
              <a:rPr lang="en-US" sz="6000" b="1" dirty="0">
                <a:latin typeface="Courier"/>
                <a:cs typeface="Courier"/>
              </a:rPr>
              <a:t/>
            </a:r>
            <a:br>
              <a:rPr lang="en-US" sz="6000" b="1" dirty="0">
                <a:latin typeface="Courier"/>
                <a:cs typeface="Courier"/>
              </a:rPr>
            </a:br>
            <a:r>
              <a:rPr lang="en-US" sz="6000" dirty="0" smtClean="0">
                <a:latin typeface="Courier"/>
                <a:cs typeface="Courier"/>
              </a:rPr>
              <a:t>  </a:t>
            </a:r>
            <a:r>
              <a:rPr lang="en-US" sz="6000" dirty="0" err="1" smtClean="0">
                <a:latin typeface="Courier"/>
                <a:cs typeface="Courier"/>
              </a:rPr>
              <a:t>def</a:t>
            </a:r>
            <a:r>
              <a:rPr lang="en-US" sz="6000" dirty="0" smtClean="0">
                <a:latin typeface="Courier"/>
                <a:cs typeface="Courier"/>
              </a:rPr>
              <a:t> </a:t>
            </a:r>
            <a:r>
              <a:rPr lang="en-US" sz="6000" dirty="0">
                <a:latin typeface="Courier"/>
                <a:cs typeface="Courier"/>
              </a:rPr>
              <a:t>temp(self, </a:t>
            </a:r>
            <a:r>
              <a:rPr lang="en-US" sz="6000" dirty="0" err="1">
                <a:latin typeface="Courier"/>
                <a:cs typeface="Courier"/>
              </a:rPr>
              <a:t>new_temp</a:t>
            </a:r>
            <a:r>
              <a:rPr lang="en-US" sz="6000" dirty="0">
                <a:latin typeface="Courier"/>
                <a:cs typeface="Courier"/>
              </a:rPr>
              <a:t>): </a:t>
            </a:r>
          </a:p>
          <a:p>
            <a:pPr marL="82296" indent="0">
              <a:buNone/>
            </a:pPr>
            <a:r>
              <a:rPr lang="en-US" sz="6000" dirty="0" smtClean="0">
                <a:latin typeface="Courier"/>
                <a:cs typeface="Courier"/>
              </a:rPr>
              <a:t>      self</a:t>
            </a:r>
            <a:r>
              <a:rPr lang="en-US" sz="6000" dirty="0">
                <a:latin typeface="Courier"/>
                <a:cs typeface="Courier"/>
              </a:rPr>
              <a:t>._</a:t>
            </a:r>
            <a:r>
              <a:rPr lang="en-US" sz="6000" dirty="0" err="1">
                <a:latin typeface="Courier"/>
                <a:cs typeface="Courier"/>
              </a:rPr>
              <a:t>temp_fahr</a:t>
            </a:r>
            <a:r>
              <a:rPr lang="en-US" sz="6000" dirty="0">
                <a:latin typeface="Courier"/>
                <a:cs typeface="Courier"/>
              </a:rPr>
              <a:t> = </a:t>
            </a:r>
            <a:r>
              <a:rPr lang="en-US" sz="6000" dirty="0" err="1">
                <a:latin typeface="Courier"/>
                <a:cs typeface="Courier"/>
              </a:rPr>
              <a:t>new_temp</a:t>
            </a:r>
            <a:r>
              <a:rPr lang="en-US" sz="6000" dirty="0">
                <a:latin typeface="Courier"/>
                <a:cs typeface="Courier"/>
              </a:rPr>
              <a:t> * 9 / 5 + 32 </a:t>
            </a:r>
          </a:p>
          <a:p>
            <a:pPr marL="82296" indent="0">
              <a:buNone/>
            </a:pPr>
            <a:endParaRPr lang="en-US" sz="6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de-DE" sz="6000" dirty="0">
                <a:latin typeface="Courier"/>
                <a:cs typeface="Courier"/>
              </a:rPr>
              <a:t>&gt;&gt;&gt; t = </a:t>
            </a:r>
            <a:r>
              <a:rPr lang="de-DE" sz="6000" dirty="0" err="1">
                <a:latin typeface="Courier"/>
                <a:cs typeface="Courier"/>
              </a:rPr>
              <a:t>Temperature</a:t>
            </a:r>
            <a:r>
              <a:rPr lang="de-DE" sz="6000" dirty="0">
                <a:latin typeface="Courier"/>
                <a:cs typeface="Courier"/>
              </a:rPr>
              <a:t>() </a:t>
            </a:r>
            <a:endParaRPr lang="de-DE" sz="6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de-DE" sz="6000" dirty="0" smtClean="0">
                <a:latin typeface="Courier"/>
                <a:cs typeface="Courier"/>
              </a:rPr>
              <a:t>&gt;</a:t>
            </a:r>
            <a:r>
              <a:rPr lang="de-DE" sz="6000" dirty="0">
                <a:latin typeface="Courier"/>
                <a:cs typeface="Courier"/>
              </a:rPr>
              <a:t>&gt;&gt; t._</a:t>
            </a:r>
            <a:r>
              <a:rPr lang="de-DE" sz="6000" dirty="0" err="1">
                <a:latin typeface="Courier"/>
                <a:cs typeface="Courier"/>
              </a:rPr>
              <a:t>temp_fahr</a:t>
            </a:r>
            <a:r>
              <a:rPr lang="de-DE" sz="6000" dirty="0">
                <a:latin typeface="Courier"/>
                <a:cs typeface="Courier"/>
              </a:rPr>
              <a:t/>
            </a:r>
            <a:br>
              <a:rPr lang="de-DE" sz="6000" dirty="0">
                <a:latin typeface="Courier"/>
                <a:cs typeface="Courier"/>
              </a:rPr>
            </a:br>
            <a:r>
              <a:rPr lang="de-DE" sz="6000" dirty="0">
                <a:latin typeface="Courier"/>
                <a:cs typeface="Courier"/>
              </a:rPr>
              <a:t>0</a:t>
            </a:r>
            <a:br>
              <a:rPr lang="de-DE" sz="6000" dirty="0">
                <a:latin typeface="Courier"/>
                <a:cs typeface="Courier"/>
              </a:rPr>
            </a:br>
            <a:r>
              <a:rPr lang="de-DE" sz="6000" dirty="0">
                <a:latin typeface="Courier"/>
                <a:cs typeface="Courier"/>
              </a:rPr>
              <a:t>&gt;&gt;&gt; </a:t>
            </a:r>
            <a:r>
              <a:rPr lang="de-DE" sz="6000" dirty="0" err="1">
                <a:latin typeface="Courier"/>
                <a:cs typeface="Courier"/>
              </a:rPr>
              <a:t>t.temp</a:t>
            </a:r>
            <a:r>
              <a:rPr lang="de-DE" sz="6000" dirty="0">
                <a:latin typeface="Courier"/>
                <a:cs typeface="Courier"/>
              </a:rPr>
              <a:t> </a:t>
            </a:r>
            <a:endParaRPr lang="de-DE" sz="6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de-DE" sz="6000" dirty="0" smtClean="0">
                <a:latin typeface="Courier"/>
                <a:cs typeface="Courier"/>
              </a:rPr>
              <a:t>-</a:t>
            </a:r>
            <a:r>
              <a:rPr lang="de-DE" sz="6000" dirty="0">
                <a:latin typeface="Courier"/>
                <a:cs typeface="Courier"/>
              </a:rPr>
              <a:t>17.777777777777779 </a:t>
            </a:r>
            <a:endParaRPr lang="de-DE" sz="6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de-DE" sz="6000" dirty="0" smtClean="0">
                <a:latin typeface="Courier"/>
                <a:cs typeface="Courier"/>
              </a:rPr>
              <a:t>&gt;</a:t>
            </a:r>
            <a:r>
              <a:rPr lang="de-DE" sz="6000" dirty="0">
                <a:latin typeface="Courier"/>
                <a:cs typeface="Courier"/>
              </a:rPr>
              <a:t>&gt;&gt; </a:t>
            </a:r>
            <a:r>
              <a:rPr lang="de-DE" sz="6000" dirty="0" err="1">
                <a:latin typeface="Courier"/>
                <a:cs typeface="Courier"/>
              </a:rPr>
              <a:t>t.temp</a:t>
            </a:r>
            <a:r>
              <a:rPr lang="de-DE" sz="6000" dirty="0">
                <a:latin typeface="Courier"/>
                <a:cs typeface="Courier"/>
              </a:rPr>
              <a:t> = 34 </a:t>
            </a:r>
          </a:p>
          <a:p>
            <a:pPr marL="82296" indent="0">
              <a:buNone/>
            </a:pPr>
            <a:r>
              <a:rPr lang="de-DE" sz="6000" dirty="0">
                <a:latin typeface="Courier"/>
                <a:cs typeface="Courier"/>
              </a:rPr>
              <a:t>&gt;&gt;&gt; t._</a:t>
            </a:r>
            <a:r>
              <a:rPr lang="de-DE" sz="6000" dirty="0" err="1">
                <a:latin typeface="Courier"/>
                <a:cs typeface="Courier"/>
              </a:rPr>
              <a:t>temp_fahr</a:t>
            </a:r>
            <a:r>
              <a:rPr lang="de-DE" sz="6000" dirty="0">
                <a:latin typeface="Courier"/>
                <a:cs typeface="Courier"/>
              </a:rPr>
              <a:t> </a:t>
            </a:r>
            <a:endParaRPr lang="de-DE" sz="6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de-DE" sz="6000" dirty="0" smtClean="0">
                <a:latin typeface="Courier"/>
                <a:cs typeface="Courier"/>
              </a:rPr>
              <a:t>93.200000000000003 </a:t>
            </a:r>
          </a:p>
          <a:p>
            <a:pPr marL="82296" indent="0">
              <a:buNone/>
            </a:pPr>
            <a:r>
              <a:rPr lang="de-DE" sz="6000" dirty="0" smtClean="0">
                <a:latin typeface="Courier"/>
                <a:cs typeface="Courier"/>
              </a:rPr>
              <a:t>&gt;</a:t>
            </a:r>
            <a:r>
              <a:rPr lang="de-DE" sz="6000" dirty="0">
                <a:latin typeface="Courier"/>
                <a:cs typeface="Courier"/>
              </a:rPr>
              <a:t>&gt;&gt; </a:t>
            </a:r>
            <a:r>
              <a:rPr lang="de-DE" sz="6000" dirty="0" err="1">
                <a:latin typeface="Courier"/>
                <a:cs typeface="Courier"/>
              </a:rPr>
              <a:t>t.temp</a:t>
            </a:r>
            <a:r>
              <a:rPr lang="de-DE" sz="6000" dirty="0">
                <a:latin typeface="Courier"/>
                <a:cs typeface="Courier"/>
              </a:rPr>
              <a:t/>
            </a:r>
            <a:br>
              <a:rPr lang="de-DE" sz="6000" dirty="0">
                <a:latin typeface="Courier"/>
                <a:cs typeface="Courier"/>
              </a:rPr>
            </a:br>
            <a:r>
              <a:rPr lang="de-DE" sz="6000" dirty="0">
                <a:latin typeface="Courier"/>
                <a:cs typeface="Courier"/>
              </a:rPr>
              <a:t>34.0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Pretty easy to use it in Python. Most other languages (C++, Java) either disallow it or it is very complex to use it.</a:t>
            </a:r>
          </a:p>
          <a:p>
            <a:r>
              <a:rPr lang="en-US" dirty="0" smtClean="0"/>
              <a:t>A class can be derived from not just once class (the parent class), but more than one parent. </a:t>
            </a:r>
          </a:p>
          <a:p>
            <a:r>
              <a:rPr lang="en-US" dirty="0" smtClean="0"/>
              <a:t>In this case, the child class inherits the methods and properties of </a:t>
            </a:r>
            <a:r>
              <a:rPr lang="en-US" i="1" dirty="0" smtClean="0"/>
              <a:t>all</a:t>
            </a:r>
            <a:r>
              <a:rPr lang="en-US" dirty="0" smtClean="0"/>
              <a:t> the parent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7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pic>
        <p:nvPicPr>
          <p:cNvPr id="4" name="Content Placeholder 3" descr="Screen Shot 2012-05-12 at 7.13.0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55" r="-18855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</p:spTree>
    <p:extLst>
      <p:ext uri="{BB962C8B-B14F-4D97-AF65-F5344CB8AC3E}">
        <p14:creationId xmlns:p14="http://schemas.microsoft.com/office/powerpoint/2010/main" val="1797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class E: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.</a:t>
            </a:r>
            <a:r>
              <a:rPr lang="en-US" dirty="0">
                <a:latin typeface="Courier"/>
                <a:cs typeface="Courier"/>
              </a:rPr>
              <a:t>..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class F: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.</a:t>
            </a:r>
            <a:r>
              <a:rPr lang="en-US" dirty="0">
                <a:latin typeface="Courier"/>
                <a:cs typeface="Courier"/>
              </a:rPr>
              <a:t>..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class G: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.</a:t>
            </a:r>
            <a:r>
              <a:rPr lang="en-US" dirty="0">
                <a:latin typeface="Courier"/>
                <a:cs typeface="Courier"/>
              </a:rPr>
              <a:t>..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class D(G):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.</a:t>
            </a:r>
            <a:r>
              <a:rPr lang="en-US" dirty="0">
                <a:latin typeface="Courier"/>
                <a:cs typeface="Courier"/>
              </a:rPr>
              <a:t>..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class C: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.</a:t>
            </a:r>
            <a:r>
              <a:rPr lang="en-US" dirty="0">
                <a:latin typeface="Courier"/>
                <a:cs typeface="Courier"/>
              </a:rPr>
              <a:t>..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class B(E, F):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.</a:t>
            </a:r>
            <a:r>
              <a:rPr lang="en-US" dirty="0">
                <a:latin typeface="Courier"/>
                <a:cs typeface="Courier"/>
              </a:rPr>
              <a:t>..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class A(B, C, D):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.</a:t>
            </a:r>
            <a:r>
              <a:rPr lang="en-US" dirty="0">
                <a:latin typeface="Courier"/>
                <a:cs typeface="Courier"/>
              </a:rPr>
              <a:t>.. </a:t>
            </a:r>
          </a:p>
          <a:p>
            <a:pPr marL="82296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2003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is a Data Type.</a:t>
            </a:r>
          </a:p>
          <a:p>
            <a:r>
              <a:rPr lang="en-US" dirty="0" smtClean="0"/>
              <a:t>In fact, all other data types in Python are implemented using Classes.</a:t>
            </a:r>
          </a:p>
          <a:p>
            <a:r>
              <a:rPr lang="en-US" dirty="0" smtClean="0"/>
              <a:t>Syntax:</a:t>
            </a:r>
          </a:p>
          <a:p>
            <a:pPr marL="40233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pPr marL="402336" lvl="1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Generally the convention is that the class names are </a:t>
            </a:r>
            <a:r>
              <a:rPr lang="en-US" dirty="0" err="1" smtClean="0">
                <a:cs typeface="Courier"/>
              </a:rPr>
              <a:t>CapCase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95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Interitance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let’s say there is an instance of class A, named ‘a’. And let’s say the code calls </a:t>
            </a:r>
            <a:r>
              <a:rPr lang="en-US" smtClean="0"/>
              <a:t>a method </a:t>
            </a:r>
            <a:r>
              <a:rPr lang="en-US" dirty="0" smtClean="0"/>
              <a:t>‘f’ in ‘a’ called </a:t>
            </a:r>
            <a:r>
              <a:rPr lang="en-US" dirty="0" err="1" smtClean="0"/>
              <a:t>a.f</a:t>
            </a:r>
            <a:r>
              <a:rPr lang="en-US" dirty="0" smtClean="0"/>
              <a:t>(). How does Python determine the class in which the method ‘f’ is defined?</a:t>
            </a:r>
          </a:p>
        </p:txBody>
      </p:sp>
    </p:spTree>
    <p:extLst>
      <p:ext uri="{BB962C8B-B14F-4D97-AF65-F5344CB8AC3E}">
        <p14:creationId xmlns:p14="http://schemas.microsoft.com/office/powerpoint/2010/main" val="3093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Inheritance – Search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Here is the ‘search order’:</a:t>
            </a:r>
          </a:p>
          <a:p>
            <a:r>
              <a:rPr lang="en-US" sz="2200" dirty="0"/>
              <a:t>Python first looks in the class of the invoking object, class A. </a:t>
            </a:r>
          </a:p>
          <a:p>
            <a:r>
              <a:rPr lang="en-US" sz="2200" dirty="0" smtClean="0"/>
              <a:t>If A </a:t>
            </a:r>
            <a:r>
              <a:rPr lang="en-US" sz="2200" dirty="0"/>
              <a:t>doesn’t define a method f, Python starts looking in the base classes of A. The first base class of A is B, so Python starts looking in B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If B </a:t>
            </a:r>
            <a:r>
              <a:rPr lang="en-US" sz="2200" dirty="0"/>
              <a:t>doesn’t define a method f, Python continues its search of B by </a:t>
            </a:r>
            <a:r>
              <a:rPr lang="en-US" sz="2200" dirty="0" smtClean="0"/>
              <a:t>looking </a:t>
            </a:r>
            <a:r>
              <a:rPr lang="en-US" sz="2200" dirty="0"/>
              <a:t>in the </a:t>
            </a:r>
            <a:r>
              <a:rPr lang="en-US" sz="2200" i="1" dirty="0"/>
              <a:t>base</a:t>
            </a:r>
            <a:r>
              <a:rPr lang="en-US" sz="2200" dirty="0"/>
              <a:t> classes of B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It </a:t>
            </a:r>
            <a:r>
              <a:rPr lang="en-US" sz="2200" dirty="0"/>
              <a:t>starts by looking in the first base class of B, class E. </a:t>
            </a:r>
            <a:endParaRPr lang="en-US" sz="2200" dirty="0" smtClean="0"/>
          </a:p>
          <a:p>
            <a:r>
              <a:rPr lang="en-US" sz="2200" dirty="0" smtClean="0"/>
              <a:t>If E </a:t>
            </a:r>
            <a:r>
              <a:rPr lang="en-US" sz="2200" dirty="0"/>
              <a:t>doesn’t define a method f and </a:t>
            </a:r>
            <a:r>
              <a:rPr lang="en-US" sz="2200" dirty="0" smtClean="0"/>
              <a:t>since </a:t>
            </a:r>
            <a:r>
              <a:rPr lang="en-US" sz="2200" dirty="0"/>
              <a:t>E</a:t>
            </a:r>
            <a:r>
              <a:rPr lang="en-US" sz="2200" dirty="0" smtClean="0"/>
              <a:t> has </a:t>
            </a:r>
            <a:r>
              <a:rPr lang="en-US" sz="2200" dirty="0"/>
              <a:t>no base classes, so there is no more searching to be done in E. Python goes back to class B and looks in the next base class of B, class F. </a:t>
            </a:r>
            <a:endParaRPr lang="en-US" sz="2200" dirty="0" smtClean="0"/>
          </a:p>
          <a:p>
            <a:r>
              <a:rPr lang="en-US" sz="2200" dirty="0" smtClean="0"/>
              <a:t>And so on.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27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Inheritance – Search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looks through the base classes of the original class in </a:t>
            </a:r>
            <a:r>
              <a:rPr lang="en-US" i="1" dirty="0"/>
              <a:t>left-to</a:t>
            </a:r>
            <a:r>
              <a:rPr lang="en-US" i="1" dirty="0" smtClean="0"/>
              <a:t>-right </a:t>
            </a:r>
            <a:r>
              <a:rPr lang="en-US" i="1" dirty="0"/>
              <a:t>order </a:t>
            </a:r>
            <a:r>
              <a:rPr lang="en-US" dirty="0"/>
              <a:t>but always looks through all of the ancestor classes of a base class </a:t>
            </a:r>
            <a:r>
              <a:rPr lang="en-US" dirty="0" smtClean="0"/>
              <a:t>before looking </a:t>
            </a:r>
            <a:r>
              <a:rPr lang="en-US" dirty="0"/>
              <a:t>in the next base class.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methods in Python are similar to those in Java.</a:t>
            </a:r>
          </a:p>
          <a:p>
            <a:r>
              <a:rPr lang="en-US" dirty="0" smtClean="0"/>
              <a:t>You can invoke static methods even though no instance of that class has been created, although you </a:t>
            </a:r>
            <a:r>
              <a:rPr lang="en-US" i="1" dirty="0" smtClean="0"/>
              <a:t>can</a:t>
            </a:r>
            <a:r>
              <a:rPr lang="en-US" dirty="0" smtClean="0"/>
              <a:t> call them using a class instance.</a:t>
            </a:r>
          </a:p>
          <a:p>
            <a:r>
              <a:rPr lang="en-US" dirty="0" smtClean="0"/>
              <a:t>Simply use the </a:t>
            </a:r>
            <a:r>
              <a:rPr lang="en-US" dirty="0" smtClean="0">
                <a:latin typeface="Courier"/>
                <a:cs typeface="Courier"/>
              </a:rPr>
              <a:t>@</a:t>
            </a:r>
            <a:r>
              <a:rPr lang="en-US" dirty="0" err="1" smtClean="0">
                <a:latin typeface="Courier"/>
                <a:cs typeface="Courier"/>
              </a:rPr>
              <a:t>staticmethod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decorator.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7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buNone/>
            </a:pPr>
            <a:r>
              <a:rPr lang="en-US" sz="1600" dirty="0">
                <a:latin typeface="Courier"/>
                <a:cs typeface="Courier"/>
              </a:rPr>
              <a:t>"""circle module: contains the Circle class.""" </a:t>
            </a:r>
            <a:endParaRPr lang="en-US" sz="16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600" dirty="0" smtClean="0">
                <a:latin typeface="Courier"/>
                <a:cs typeface="Courier"/>
              </a:rPr>
              <a:t>class </a:t>
            </a:r>
            <a:r>
              <a:rPr lang="en-US" sz="1600" dirty="0">
                <a:latin typeface="Courier"/>
                <a:cs typeface="Courier"/>
              </a:rPr>
              <a:t>Circle: </a:t>
            </a:r>
          </a:p>
          <a:p>
            <a:pPr marL="82296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"</a:t>
            </a:r>
            <a:r>
              <a:rPr lang="en-US" sz="1600" dirty="0">
                <a:latin typeface="Courier"/>
                <a:cs typeface="Courier"/>
              </a:rPr>
              <a:t>""Circle class""" </a:t>
            </a:r>
            <a:endParaRPr lang="en-US" sz="16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all_circles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[]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pi </a:t>
            </a:r>
            <a:r>
              <a:rPr lang="en-US" sz="1600" dirty="0">
                <a:latin typeface="Courier"/>
                <a:cs typeface="Courier"/>
              </a:rPr>
              <a:t>= 3.14159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def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__</a:t>
            </a:r>
            <a:r>
              <a:rPr lang="en-US" sz="1600" dirty="0" err="1">
                <a:latin typeface="Courier"/>
                <a:cs typeface="Courier"/>
              </a:rPr>
              <a:t>init</a:t>
            </a:r>
            <a:r>
              <a:rPr lang="en-US" sz="1600" dirty="0">
                <a:latin typeface="Courier"/>
                <a:cs typeface="Courier"/>
              </a:rPr>
              <a:t>__(self, r=1): </a:t>
            </a:r>
          </a:p>
          <a:p>
            <a:pPr marL="82296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"</a:t>
            </a:r>
            <a:r>
              <a:rPr lang="en-US" sz="1600" dirty="0">
                <a:latin typeface="Courier"/>
                <a:cs typeface="Courier"/>
              </a:rPr>
              <a:t>""Create a Circle with the given radius"""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</a:p>
          <a:p>
            <a:pPr marL="82296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self.radius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r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82296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self</a:t>
            </a:r>
            <a:r>
              <a:rPr lang="en-US" sz="1600" dirty="0">
                <a:latin typeface="Courier"/>
                <a:cs typeface="Courier"/>
              </a:rPr>
              <a:t>.__class__.</a:t>
            </a:r>
            <a:r>
              <a:rPr lang="en-US" sz="1600" dirty="0" err="1">
                <a:latin typeface="Courier"/>
                <a:cs typeface="Courier"/>
              </a:rPr>
              <a:t>all_circles.append</a:t>
            </a:r>
            <a:r>
              <a:rPr lang="en-US" sz="1600" dirty="0">
                <a:latin typeface="Courier"/>
                <a:cs typeface="Courier"/>
              </a:rPr>
              <a:t>(self) </a:t>
            </a:r>
          </a:p>
          <a:p>
            <a:pPr marL="82296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def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area(self):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"</a:t>
            </a:r>
            <a:r>
              <a:rPr lang="en-US" sz="1600" dirty="0">
                <a:latin typeface="Courier"/>
                <a:cs typeface="Courier"/>
              </a:rPr>
              <a:t>""determine the area of the Circle"</a:t>
            </a:r>
            <a:r>
              <a:rPr lang="en-US" sz="1600" dirty="0" smtClean="0">
                <a:latin typeface="Courier"/>
                <a:cs typeface="Courier"/>
              </a:rPr>
              <a:t>"”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return </a:t>
            </a:r>
            <a:r>
              <a:rPr lang="en-US" sz="1600" dirty="0" err="1">
                <a:latin typeface="Courier"/>
                <a:cs typeface="Courier"/>
              </a:rPr>
              <a:t>self.__class__.pi</a:t>
            </a:r>
            <a:r>
              <a:rPr lang="en-US" sz="1600" dirty="0">
                <a:latin typeface="Courier"/>
                <a:cs typeface="Courier"/>
              </a:rPr>
              <a:t> * </a:t>
            </a:r>
            <a:r>
              <a:rPr lang="en-US" sz="1600" dirty="0" err="1">
                <a:latin typeface="Courier"/>
                <a:cs typeface="Courier"/>
              </a:rPr>
              <a:t>self.radius</a:t>
            </a:r>
            <a:r>
              <a:rPr lang="en-US" sz="1600" dirty="0">
                <a:latin typeface="Courier"/>
                <a:cs typeface="Courier"/>
              </a:rPr>
              <a:t> * </a:t>
            </a:r>
            <a:r>
              <a:rPr lang="en-US" sz="1600" dirty="0" err="1">
                <a:latin typeface="Courier"/>
                <a:cs typeface="Courier"/>
              </a:rPr>
              <a:t>self.radius</a:t>
            </a:r>
            <a:r>
              <a:rPr lang="en-US" sz="1600" dirty="0">
                <a:latin typeface="Courier"/>
                <a:cs typeface="Courier"/>
              </a:rPr>
              <a:t> </a:t>
            </a:r>
          </a:p>
          <a:p>
            <a:pPr marL="82296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@</a:t>
            </a:r>
            <a:r>
              <a:rPr lang="en-US" sz="1600" b="1" dirty="0" err="1">
                <a:latin typeface="Courier"/>
                <a:cs typeface="Courier"/>
              </a:rPr>
              <a:t>staticmethod</a:t>
            </a:r>
            <a:r>
              <a:rPr lang="en-US" sz="1600" b="1" dirty="0">
                <a:latin typeface="Courier"/>
                <a:cs typeface="Courier"/>
              </a:rPr>
              <a:t> </a:t>
            </a:r>
            <a:endParaRPr lang="en-US" sz="1600" b="1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def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total_area</a:t>
            </a:r>
            <a:r>
              <a:rPr lang="en-US" sz="1600" b="1" dirty="0">
                <a:latin typeface="Courier"/>
                <a:cs typeface="Courier"/>
              </a:rPr>
              <a:t>(): </a:t>
            </a:r>
          </a:p>
          <a:p>
            <a:pPr marL="82296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    total </a:t>
            </a:r>
            <a:r>
              <a:rPr lang="en-US" sz="1600" b="1" dirty="0">
                <a:latin typeface="Courier"/>
                <a:cs typeface="Courier"/>
              </a:rPr>
              <a:t>= 0</a:t>
            </a:r>
            <a:br>
              <a:rPr lang="en-US" sz="1600" b="1" dirty="0">
                <a:latin typeface="Courier"/>
                <a:cs typeface="Courier"/>
              </a:rPr>
            </a:br>
            <a:r>
              <a:rPr lang="en-US" sz="1600" b="1" dirty="0" smtClean="0">
                <a:latin typeface="Courier"/>
                <a:cs typeface="Courier"/>
              </a:rPr>
              <a:t>    for </a:t>
            </a:r>
            <a:r>
              <a:rPr lang="en-US" sz="1600" b="1" dirty="0">
                <a:latin typeface="Courier"/>
                <a:cs typeface="Courier"/>
              </a:rPr>
              <a:t>c in </a:t>
            </a:r>
            <a:r>
              <a:rPr lang="en-US" sz="1600" b="1" dirty="0" err="1">
                <a:latin typeface="Courier"/>
                <a:cs typeface="Courier"/>
              </a:rPr>
              <a:t>Circle.all_circles</a:t>
            </a:r>
            <a:r>
              <a:rPr lang="en-US" sz="1600" b="1" dirty="0">
                <a:latin typeface="Courier"/>
                <a:cs typeface="Courier"/>
              </a:rPr>
              <a:t>: </a:t>
            </a:r>
          </a:p>
          <a:p>
            <a:pPr marL="82296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      total </a:t>
            </a:r>
            <a:r>
              <a:rPr lang="en-US" sz="1600" b="1" dirty="0">
                <a:latin typeface="Courier"/>
                <a:cs typeface="Courier"/>
              </a:rPr>
              <a:t>= total + </a:t>
            </a:r>
            <a:r>
              <a:rPr lang="en-US" sz="1600" b="1" dirty="0" err="1">
                <a:latin typeface="Courier"/>
                <a:cs typeface="Courier"/>
              </a:rPr>
              <a:t>c.area</a:t>
            </a:r>
            <a:r>
              <a:rPr lang="en-US" sz="1600" b="1" dirty="0">
                <a:latin typeface="Courier"/>
                <a:cs typeface="Courier"/>
              </a:rPr>
              <a:t>() </a:t>
            </a:r>
            <a:endParaRPr lang="en-US" sz="1600" b="1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    return </a:t>
            </a:r>
            <a:r>
              <a:rPr lang="en-US" sz="1600" b="1" dirty="0">
                <a:latin typeface="Courier"/>
                <a:cs typeface="Courier"/>
              </a:rPr>
              <a:t>total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548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ro-RO" sz="2000" dirty="0" smtClean="0">
                <a:latin typeface="Courier"/>
                <a:cs typeface="Courier"/>
              </a:rPr>
              <a:t>&gt;&gt;&gt; import circle  </a:t>
            </a:r>
            <a:r>
              <a:rPr lang="ro-RO" sz="1400" dirty="0" smtClean="0">
                <a:latin typeface="Courier"/>
                <a:cs typeface="Courier"/>
              </a:rPr>
              <a:t>#circle.py is the name of the file</a:t>
            </a:r>
            <a:r>
              <a:rPr lang="ro-RO" sz="2000" dirty="0" smtClean="0">
                <a:latin typeface="Courier"/>
                <a:cs typeface="Courier"/>
              </a:rPr>
              <a:t/>
            </a:r>
            <a:br>
              <a:rPr lang="ro-RO" sz="2000" dirty="0" smtClean="0">
                <a:latin typeface="Courier"/>
                <a:cs typeface="Courier"/>
              </a:rPr>
            </a:br>
            <a:r>
              <a:rPr lang="ro-RO" sz="2000" dirty="0" smtClean="0">
                <a:latin typeface="Courier"/>
                <a:cs typeface="Courier"/>
              </a:rPr>
              <a:t>&gt;</a:t>
            </a:r>
            <a:r>
              <a:rPr lang="ro-RO" sz="2000" dirty="0">
                <a:latin typeface="Courier"/>
                <a:cs typeface="Courier"/>
              </a:rPr>
              <a:t>&gt;&gt; c1 = </a:t>
            </a:r>
            <a:r>
              <a:rPr lang="ro-RO" sz="2000" dirty="0" smtClean="0">
                <a:latin typeface="Courier"/>
                <a:cs typeface="Courier"/>
              </a:rPr>
              <a:t>circle.Circle(</a:t>
            </a:r>
            <a:r>
              <a:rPr lang="ro-RO" sz="2000" dirty="0">
                <a:latin typeface="Courier"/>
                <a:cs typeface="Courier"/>
              </a:rPr>
              <a:t>1)</a:t>
            </a:r>
            <a:br>
              <a:rPr lang="ro-RO" sz="2000" dirty="0">
                <a:latin typeface="Courier"/>
                <a:cs typeface="Courier"/>
              </a:rPr>
            </a:br>
            <a:r>
              <a:rPr lang="ro-RO" sz="2000" dirty="0">
                <a:latin typeface="Courier"/>
                <a:cs typeface="Courier"/>
              </a:rPr>
              <a:t>&gt;&gt;&gt; c2 = </a:t>
            </a:r>
            <a:r>
              <a:rPr lang="ro-RO" sz="2000" dirty="0" smtClean="0">
                <a:latin typeface="Courier"/>
                <a:cs typeface="Courier"/>
              </a:rPr>
              <a:t>circle.Circle</a:t>
            </a:r>
            <a:r>
              <a:rPr lang="ro-RO" sz="2000" dirty="0">
                <a:latin typeface="Courier"/>
                <a:cs typeface="Courier"/>
              </a:rPr>
              <a:t>(2)</a:t>
            </a:r>
            <a:br>
              <a:rPr lang="ro-RO" sz="2000" dirty="0">
                <a:latin typeface="Courier"/>
                <a:cs typeface="Courier"/>
              </a:rPr>
            </a:br>
            <a:r>
              <a:rPr lang="ro-RO" sz="2000" dirty="0">
                <a:latin typeface="Courier"/>
                <a:cs typeface="Courier"/>
              </a:rPr>
              <a:t>&gt;&gt;&gt; </a:t>
            </a:r>
            <a:r>
              <a:rPr lang="ro-RO" sz="2000" dirty="0" smtClean="0">
                <a:latin typeface="Courier"/>
                <a:cs typeface="Courier"/>
              </a:rPr>
              <a:t>circle.Circle.total_area</a:t>
            </a:r>
            <a:r>
              <a:rPr lang="ro-RO" sz="2000" dirty="0">
                <a:latin typeface="Courier"/>
                <a:cs typeface="Courier"/>
              </a:rPr>
              <a:t>() </a:t>
            </a:r>
            <a:endParaRPr lang="ro-RO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ro-RO" sz="2000" dirty="0" smtClean="0">
                <a:latin typeface="Courier"/>
                <a:cs typeface="Courier"/>
              </a:rPr>
              <a:t>15.70795</a:t>
            </a:r>
            <a:r>
              <a:rPr lang="ro-RO" sz="2000" dirty="0">
                <a:latin typeface="Courier"/>
                <a:cs typeface="Courier"/>
              </a:rPr>
              <a:t/>
            </a:r>
            <a:br>
              <a:rPr lang="ro-RO" sz="2000" dirty="0">
                <a:latin typeface="Courier"/>
                <a:cs typeface="Courier"/>
              </a:rPr>
            </a:br>
            <a:r>
              <a:rPr lang="ro-RO" sz="2000" dirty="0">
                <a:latin typeface="Courier"/>
                <a:cs typeface="Courier"/>
              </a:rPr>
              <a:t>&gt;&gt;&gt; c2.radius = 3</a:t>
            </a:r>
            <a:br>
              <a:rPr lang="ro-RO" sz="2000" dirty="0">
                <a:latin typeface="Courier"/>
                <a:cs typeface="Courier"/>
              </a:rPr>
            </a:br>
            <a:r>
              <a:rPr lang="ro-RO" sz="2000" dirty="0">
                <a:latin typeface="Courier"/>
                <a:cs typeface="Courier"/>
              </a:rPr>
              <a:t>&gt;&gt;&gt; </a:t>
            </a:r>
            <a:r>
              <a:rPr lang="ro-RO" sz="2000" dirty="0" smtClean="0">
                <a:latin typeface="Courier"/>
                <a:cs typeface="Courier"/>
              </a:rPr>
              <a:t>circle.Circle.total_area</a:t>
            </a:r>
            <a:r>
              <a:rPr lang="ro-RO" sz="2000" dirty="0">
                <a:latin typeface="Courier"/>
                <a:cs typeface="Courier"/>
              </a:rPr>
              <a:t>() </a:t>
            </a:r>
            <a:endParaRPr lang="ro-RO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ro-RO" sz="2000" dirty="0" smtClean="0">
                <a:latin typeface="Courier"/>
                <a:cs typeface="Courier"/>
              </a:rPr>
              <a:t>31.415899999999997 </a:t>
            </a:r>
            <a:endParaRPr lang="ro-RO" sz="20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&gt;&gt; </a:t>
            </a:r>
            <a:r>
              <a:rPr lang="en-US" sz="2000" dirty="0" err="1">
                <a:latin typeface="Courier"/>
                <a:cs typeface="Courier"/>
              </a:rPr>
              <a:t>circle.__doc</a:t>
            </a:r>
            <a:r>
              <a:rPr lang="en-US" sz="2000" dirty="0">
                <a:latin typeface="Courier"/>
                <a:cs typeface="Courier"/>
              </a:rPr>
              <a:t>__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'circle module: contains the Circle class.' </a:t>
            </a:r>
            <a:endParaRPr lang="en-US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&gt;&gt; </a:t>
            </a:r>
            <a:r>
              <a:rPr lang="en-US" sz="2000" dirty="0" err="1">
                <a:latin typeface="Courier"/>
                <a:cs typeface="Courier"/>
              </a:rPr>
              <a:t>circle.Circle.__doc</a:t>
            </a:r>
            <a:r>
              <a:rPr lang="en-US" sz="2000" dirty="0">
                <a:latin typeface="Courier"/>
                <a:cs typeface="Courier"/>
              </a:rPr>
              <a:t>__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'Circle class'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&gt;&gt;</a:t>
            </a:r>
            <a:r>
              <a:rPr lang="en-US" sz="2000" dirty="0" smtClean="0">
                <a:latin typeface="Courier"/>
                <a:cs typeface="Courier"/>
              </a:rPr>
              <a:t>&gt; </a:t>
            </a:r>
            <a:r>
              <a:rPr lang="en-US" sz="2000" dirty="0" err="1" smtClean="0">
                <a:latin typeface="Courier"/>
                <a:cs typeface="Courier"/>
              </a:rPr>
              <a:t>circle.Circle.area</a:t>
            </a:r>
            <a:r>
              <a:rPr lang="en-US" sz="2000" dirty="0" err="1">
                <a:latin typeface="Courier"/>
                <a:cs typeface="Courier"/>
              </a:rPr>
              <a:t>.__doc</a:t>
            </a:r>
            <a:r>
              <a:rPr lang="en-US" sz="2000" dirty="0">
                <a:latin typeface="Courier"/>
                <a:cs typeface="Courier"/>
              </a:rPr>
              <a:t>__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'determine the area of the Circle' </a:t>
            </a:r>
          </a:p>
        </p:txBody>
      </p:sp>
    </p:spTree>
    <p:extLst>
      <p:ext uri="{BB962C8B-B14F-4D97-AF65-F5344CB8AC3E}">
        <p14:creationId xmlns:p14="http://schemas.microsoft.com/office/powerpoint/2010/main" val="205703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static methods in that they can be invoked before an object of the class has </a:t>
            </a:r>
            <a:r>
              <a:rPr lang="en-US" dirty="0" smtClean="0"/>
              <a:t>been instantiated.</a:t>
            </a:r>
          </a:p>
          <a:p>
            <a:r>
              <a:rPr lang="en-US" dirty="0" smtClean="0"/>
              <a:t> </a:t>
            </a:r>
            <a:r>
              <a:rPr lang="en-US" dirty="0"/>
              <a:t>But class methods are implicitly passed the class they belong to as their first </a:t>
            </a:r>
            <a:r>
              <a:rPr lang="en-US" dirty="0" smtClean="0"/>
              <a:t>parameter.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circle_cm.py</a:t>
            </a:r>
            <a:endParaRPr lang="en-US" sz="1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400" dirty="0" smtClean="0"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""circle module: contains the Circle class.""" </a:t>
            </a:r>
            <a:endParaRPr lang="en-US" sz="1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400" dirty="0" smtClean="0">
                <a:latin typeface="Courier"/>
                <a:cs typeface="Courier"/>
              </a:rPr>
              <a:t>class </a:t>
            </a:r>
            <a:r>
              <a:rPr lang="en-US" sz="1400" dirty="0">
                <a:latin typeface="Courier"/>
                <a:cs typeface="Courier"/>
              </a:rPr>
              <a:t>Circle: </a:t>
            </a:r>
          </a:p>
          <a:p>
            <a:pPr marL="82296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"</a:t>
            </a:r>
            <a:r>
              <a:rPr lang="en-US" sz="1400" dirty="0">
                <a:latin typeface="Courier"/>
                <a:cs typeface="Courier"/>
              </a:rPr>
              <a:t>""Circle class""" </a:t>
            </a:r>
            <a:endParaRPr lang="en-US" sz="1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all_circles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[ ]</a:t>
            </a:r>
            <a:r>
              <a:rPr lang="en-US" sz="1400" dirty="0">
                <a:latin typeface="Courier"/>
                <a:cs typeface="Courier"/>
              </a:rPr>
              <a:t/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  pi </a:t>
            </a:r>
            <a:r>
              <a:rPr lang="en-US" sz="1400" dirty="0">
                <a:latin typeface="Courier"/>
                <a:cs typeface="Courier"/>
              </a:rPr>
              <a:t>= 3.14159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__</a:t>
            </a:r>
            <a:r>
              <a:rPr lang="en-US" sz="1400" dirty="0" err="1">
                <a:latin typeface="Courier"/>
                <a:cs typeface="Courier"/>
              </a:rPr>
              <a:t>init</a:t>
            </a:r>
            <a:r>
              <a:rPr lang="en-US" sz="1400" dirty="0">
                <a:latin typeface="Courier"/>
                <a:cs typeface="Courier"/>
              </a:rPr>
              <a:t>__(self, r=1): </a:t>
            </a:r>
          </a:p>
          <a:p>
            <a:pPr marL="82296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"</a:t>
            </a:r>
            <a:r>
              <a:rPr lang="en-US" sz="1400" dirty="0">
                <a:latin typeface="Courier"/>
                <a:cs typeface="Courier"/>
              </a:rPr>
              <a:t>""Create a Circle with the given radius""" </a:t>
            </a:r>
            <a:endParaRPr lang="en-US" sz="1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err="1" smtClean="0">
                <a:latin typeface="Courier"/>
                <a:cs typeface="Courier"/>
              </a:rPr>
              <a:t>self.radius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r </a:t>
            </a:r>
            <a:endParaRPr lang="en-US" sz="1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self</a:t>
            </a:r>
            <a:r>
              <a:rPr lang="en-US" sz="1400" dirty="0">
                <a:latin typeface="Courier"/>
                <a:cs typeface="Courier"/>
              </a:rPr>
              <a:t>.__class__.</a:t>
            </a:r>
            <a:r>
              <a:rPr lang="en-US" sz="1400" dirty="0" err="1">
                <a:latin typeface="Courier"/>
                <a:cs typeface="Courier"/>
              </a:rPr>
              <a:t>all_circles.append</a:t>
            </a:r>
            <a:r>
              <a:rPr lang="en-US" sz="1400" dirty="0">
                <a:latin typeface="Courier"/>
                <a:cs typeface="Courier"/>
              </a:rPr>
              <a:t>(self) </a:t>
            </a:r>
          </a:p>
          <a:p>
            <a:pPr marL="82296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area(self):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    "</a:t>
            </a:r>
            <a:r>
              <a:rPr lang="en-US" sz="1400" dirty="0">
                <a:latin typeface="Courier"/>
                <a:cs typeface="Courier"/>
              </a:rPr>
              <a:t>""determine the area of the Circle"""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    return </a:t>
            </a:r>
            <a:r>
              <a:rPr lang="en-US" sz="1400" dirty="0" err="1">
                <a:latin typeface="Courier"/>
                <a:cs typeface="Courier"/>
              </a:rPr>
              <a:t>self.__class__.pi</a:t>
            </a:r>
            <a:r>
              <a:rPr lang="en-US" sz="1400" dirty="0">
                <a:latin typeface="Courier"/>
                <a:cs typeface="Courier"/>
              </a:rPr>
              <a:t> * </a:t>
            </a:r>
            <a:r>
              <a:rPr lang="en-US" sz="1400" dirty="0" err="1">
                <a:latin typeface="Courier"/>
                <a:cs typeface="Courier"/>
              </a:rPr>
              <a:t>self.radius</a:t>
            </a:r>
            <a:r>
              <a:rPr lang="en-US" sz="1400" dirty="0">
                <a:latin typeface="Courier"/>
                <a:cs typeface="Courier"/>
              </a:rPr>
              <a:t> * </a:t>
            </a:r>
            <a:r>
              <a:rPr lang="en-US" sz="1400" dirty="0" err="1">
                <a:latin typeface="Courier"/>
                <a:cs typeface="Courier"/>
              </a:rPr>
              <a:t>self.radius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  <a:p>
            <a:pPr marL="82296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@</a:t>
            </a:r>
            <a:r>
              <a:rPr lang="en-US" sz="1400" b="1" dirty="0" err="1">
                <a:latin typeface="Courier"/>
                <a:cs typeface="Courier"/>
              </a:rPr>
              <a:t>classmethod</a:t>
            </a:r>
            <a:r>
              <a:rPr lang="en-US" sz="1400" b="1" dirty="0">
                <a:latin typeface="Courier"/>
                <a:cs typeface="Courier"/>
              </a:rPr>
              <a:t/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  </a:t>
            </a:r>
            <a:r>
              <a:rPr lang="en-US" sz="1400" b="1" dirty="0" err="1" smtClean="0">
                <a:latin typeface="Courier"/>
                <a:cs typeface="Courier"/>
              </a:rPr>
              <a:t>def</a:t>
            </a:r>
            <a:r>
              <a:rPr lang="en-US" sz="1400" b="1" dirty="0" smtClean="0">
                <a:latin typeface="Courier"/>
                <a:cs typeface="Courier"/>
              </a:rPr>
              <a:t> </a:t>
            </a:r>
            <a:r>
              <a:rPr lang="en-US" sz="1400" b="1" dirty="0" err="1">
                <a:latin typeface="Courier"/>
                <a:cs typeface="Courier"/>
              </a:rPr>
              <a:t>total_area</a:t>
            </a:r>
            <a:r>
              <a:rPr lang="en-US" sz="1400" b="1" dirty="0">
                <a:latin typeface="Courier"/>
                <a:cs typeface="Courier"/>
              </a:rPr>
              <a:t>(</a:t>
            </a:r>
            <a:r>
              <a:rPr lang="en-US" sz="1400" b="1" dirty="0" err="1">
                <a:latin typeface="Courier"/>
                <a:cs typeface="Courier"/>
              </a:rPr>
              <a:t>cls</a:t>
            </a:r>
            <a:r>
              <a:rPr lang="en-US" sz="1400" b="1" dirty="0">
                <a:latin typeface="Courier"/>
                <a:cs typeface="Courier"/>
              </a:rPr>
              <a:t>): </a:t>
            </a:r>
          </a:p>
          <a:p>
            <a:pPr marL="82296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    total </a:t>
            </a:r>
            <a:r>
              <a:rPr lang="en-US" sz="1400" b="1" dirty="0">
                <a:latin typeface="Courier"/>
                <a:cs typeface="Courier"/>
              </a:rPr>
              <a:t>= 0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    for </a:t>
            </a:r>
            <a:r>
              <a:rPr lang="en-US" sz="1400" b="1" dirty="0">
                <a:latin typeface="Courier"/>
                <a:cs typeface="Courier"/>
              </a:rPr>
              <a:t>c in </a:t>
            </a:r>
            <a:r>
              <a:rPr lang="en-US" sz="1400" b="1" dirty="0" err="1">
                <a:latin typeface="Courier"/>
                <a:cs typeface="Courier"/>
              </a:rPr>
              <a:t>cls.all_circles</a:t>
            </a:r>
            <a:r>
              <a:rPr lang="en-US" sz="1400" b="1" dirty="0">
                <a:latin typeface="Courier"/>
                <a:cs typeface="Courier"/>
              </a:rPr>
              <a:t>: </a:t>
            </a:r>
          </a:p>
          <a:p>
            <a:pPr marL="82296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        total </a:t>
            </a:r>
            <a:r>
              <a:rPr lang="en-US" sz="1400" b="1" dirty="0">
                <a:latin typeface="Courier"/>
                <a:cs typeface="Courier"/>
              </a:rPr>
              <a:t>= total + </a:t>
            </a:r>
            <a:r>
              <a:rPr lang="en-US" sz="1400" b="1" dirty="0" err="1">
                <a:latin typeface="Courier"/>
                <a:cs typeface="Courier"/>
              </a:rPr>
              <a:t>c.area</a:t>
            </a:r>
            <a:r>
              <a:rPr lang="en-US" sz="1400" b="1" dirty="0">
                <a:latin typeface="Courier"/>
                <a:cs typeface="Courier"/>
              </a:rPr>
              <a:t>() </a:t>
            </a:r>
            <a:endParaRPr lang="en-US" sz="1400" b="1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   return </a:t>
            </a:r>
            <a:r>
              <a:rPr lang="en-US" sz="1400" b="1" dirty="0">
                <a:latin typeface="Courier"/>
                <a:cs typeface="Courier"/>
              </a:rPr>
              <a:t>total 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6882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ro-RO" sz="2200" dirty="0">
                <a:latin typeface="Courier"/>
                <a:cs typeface="Courier"/>
              </a:rPr>
              <a:t>&gt;&gt;&gt; import circle_cm</a:t>
            </a:r>
            <a:br>
              <a:rPr lang="ro-RO" sz="2200" dirty="0">
                <a:latin typeface="Courier"/>
                <a:cs typeface="Courier"/>
              </a:rPr>
            </a:br>
            <a:r>
              <a:rPr lang="ro-RO" sz="2200" dirty="0">
                <a:latin typeface="Courier"/>
                <a:cs typeface="Courier"/>
              </a:rPr>
              <a:t>&gt;&gt;&gt; c1 = circle_cm.Circle(1)</a:t>
            </a:r>
            <a:br>
              <a:rPr lang="ro-RO" sz="2200" dirty="0">
                <a:latin typeface="Courier"/>
                <a:cs typeface="Courier"/>
              </a:rPr>
            </a:br>
            <a:r>
              <a:rPr lang="ro-RO" sz="2200" dirty="0">
                <a:latin typeface="Courier"/>
                <a:cs typeface="Courier"/>
              </a:rPr>
              <a:t>&gt;&gt;&gt; c2 = circle_cm.Circle(2)</a:t>
            </a:r>
            <a:br>
              <a:rPr lang="ro-RO" sz="2200" dirty="0">
                <a:latin typeface="Courier"/>
                <a:cs typeface="Courier"/>
              </a:rPr>
            </a:br>
            <a:r>
              <a:rPr lang="ro-RO" sz="2200" dirty="0">
                <a:latin typeface="Courier"/>
                <a:cs typeface="Courier"/>
              </a:rPr>
              <a:t>&gt;&gt;&gt; circle_cm.Circle.total_area() </a:t>
            </a:r>
            <a:endParaRPr lang="en-US" sz="22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ro-RO" sz="2200" dirty="0" smtClean="0">
                <a:latin typeface="Courier"/>
                <a:cs typeface="Courier"/>
              </a:rPr>
              <a:t>15.70795</a:t>
            </a:r>
            <a:r>
              <a:rPr lang="ro-RO" sz="2200" dirty="0">
                <a:latin typeface="Courier"/>
                <a:cs typeface="Courier"/>
              </a:rPr>
              <a:t/>
            </a:r>
            <a:br>
              <a:rPr lang="ro-RO" sz="2200" dirty="0">
                <a:latin typeface="Courier"/>
                <a:cs typeface="Courier"/>
              </a:rPr>
            </a:br>
            <a:r>
              <a:rPr lang="ro-RO" sz="2200" dirty="0">
                <a:latin typeface="Courier"/>
                <a:cs typeface="Courier"/>
              </a:rPr>
              <a:t>&gt;&gt;&gt; c2.radius = 3</a:t>
            </a:r>
            <a:br>
              <a:rPr lang="ro-RO" sz="2200" dirty="0">
                <a:latin typeface="Courier"/>
                <a:cs typeface="Courier"/>
              </a:rPr>
            </a:br>
            <a:r>
              <a:rPr lang="ro-RO" sz="2200" dirty="0">
                <a:latin typeface="Courier"/>
                <a:cs typeface="Courier"/>
              </a:rPr>
              <a:t>&gt;&gt;&gt; circle_cm.Circle.total_area() </a:t>
            </a:r>
            <a:endParaRPr lang="en-US" sz="22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ro-RO" sz="2200" dirty="0" smtClean="0">
                <a:latin typeface="Courier"/>
                <a:cs typeface="Courier"/>
              </a:rPr>
              <a:t>31.41589999999999</a:t>
            </a:r>
            <a:r>
              <a:rPr lang="ro-RO" sz="2400" dirty="0" smtClean="0">
                <a:latin typeface="Courier"/>
                <a:cs typeface="Courier"/>
              </a:rPr>
              <a:t>7 </a:t>
            </a:r>
            <a:endParaRPr lang="ro-RO" sz="2400" dirty="0">
              <a:latin typeface="Courier"/>
              <a:cs typeface="Courier"/>
            </a:endParaRPr>
          </a:p>
          <a:p>
            <a:r>
              <a:rPr lang="ro-RO" dirty="0" smtClean="0"/>
              <a:t>The </a:t>
            </a:r>
            <a:r>
              <a:rPr lang="ro-RO" dirty="0"/>
              <a:t>@classmethod decorator is used before the method </a:t>
            </a:r>
            <a:r>
              <a:rPr lang="ro-RO" dirty="0" smtClean="0"/>
              <a:t>def. </a:t>
            </a:r>
            <a:r>
              <a:rPr lang="ro-RO" dirty="0"/>
              <a:t>The class parameter is traditionally </a:t>
            </a:r>
            <a:r>
              <a:rPr lang="ro-RO" dirty="0" smtClean="0"/>
              <a:t>cls.  </a:t>
            </a:r>
            <a:r>
              <a:rPr lang="ro-RO" dirty="0"/>
              <a:t>You can use cls instead of self.</a:t>
            </a:r>
            <a:r>
              <a:rPr lang="ro-RO" dirty="0" smtClean="0"/>
              <a:t>__class__.</a:t>
            </a:r>
          </a:p>
          <a:p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3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a class method instead of a static method, we don’t have to hardcode the class name </a:t>
            </a:r>
            <a:r>
              <a:rPr lang="en-US" dirty="0" smtClean="0"/>
              <a:t>(in this case ‘Circle’) into </a:t>
            </a:r>
            <a:r>
              <a:rPr lang="en-US" dirty="0" err="1"/>
              <a:t>total_area</a:t>
            </a:r>
            <a:r>
              <a:rPr lang="en-US" dirty="0"/>
              <a:t>. That means any subclasses of Circle can still call </a:t>
            </a:r>
            <a:r>
              <a:rPr lang="en-US" dirty="0" err="1"/>
              <a:t>total_area</a:t>
            </a:r>
            <a:r>
              <a:rPr lang="en-US" dirty="0"/>
              <a:t> and refer to their own members, not those in Circle.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0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&gt;&gt;&gt; class Circle: </a:t>
            </a:r>
            <a:endParaRPr lang="en-US" sz="2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400" dirty="0" smtClean="0">
                <a:latin typeface="Courier"/>
                <a:cs typeface="Courier"/>
              </a:rPr>
              <a:t>.</a:t>
            </a:r>
            <a:r>
              <a:rPr lang="en-US" sz="2400" dirty="0">
                <a:latin typeface="Courier"/>
                <a:cs typeface="Courier"/>
              </a:rPr>
              <a:t>.. </a:t>
            </a:r>
            <a:r>
              <a:rPr lang="en-US" sz="2400" dirty="0" smtClean="0">
                <a:latin typeface="Courier"/>
                <a:cs typeface="Courier"/>
              </a:rPr>
              <a:t>  pass </a:t>
            </a:r>
          </a:p>
          <a:p>
            <a:pPr marL="82296" indent="0">
              <a:buNone/>
            </a:pPr>
            <a:r>
              <a:rPr lang="en-US" sz="2400" dirty="0" smtClean="0">
                <a:latin typeface="Courier"/>
                <a:cs typeface="Courier"/>
              </a:rPr>
              <a:t>.</a:t>
            </a:r>
            <a:r>
              <a:rPr lang="en-US" sz="2400" dirty="0">
                <a:latin typeface="Courier"/>
                <a:cs typeface="Courier"/>
              </a:rPr>
              <a:t>.. </a:t>
            </a:r>
            <a:endParaRPr lang="en-US" sz="2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400" dirty="0" smtClean="0">
                <a:latin typeface="Courier"/>
                <a:cs typeface="Courier"/>
              </a:rPr>
              <a:t>&gt;</a:t>
            </a:r>
            <a:r>
              <a:rPr lang="en-US" sz="2400" dirty="0">
                <a:latin typeface="Courier"/>
                <a:cs typeface="Courier"/>
              </a:rPr>
              <a:t>&gt;&gt;  </a:t>
            </a:r>
            <a:r>
              <a:rPr lang="en-US" sz="2400" dirty="0" err="1">
                <a:latin typeface="Courier"/>
                <a:cs typeface="Courier"/>
              </a:rPr>
              <a:t>my_circle</a:t>
            </a:r>
            <a:r>
              <a:rPr lang="en-US" sz="2400" dirty="0">
                <a:latin typeface="Courier"/>
                <a:cs typeface="Courier"/>
              </a:rPr>
              <a:t> = Circle() </a:t>
            </a: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&gt;&gt;&gt;  </a:t>
            </a:r>
            <a:r>
              <a:rPr lang="en-US" sz="2400" dirty="0" err="1">
                <a:latin typeface="Courier"/>
                <a:cs typeface="Courier"/>
              </a:rPr>
              <a:t>my_circle.radius</a:t>
            </a:r>
            <a:r>
              <a:rPr lang="en-US" sz="2400" dirty="0">
                <a:latin typeface="Courier"/>
                <a:cs typeface="Courier"/>
              </a:rPr>
              <a:t> = 5 </a:t>
            </a: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&gt;&gt;&gt;  print(2 * 3.14 * </a:t>
            </a:r>
            <a:r>
              <a:rPr lang="en-US" sz="2400" dirty="0" err="1">
                <a:latin typeface="Courier"/>
                <a:cs typeface="Courier"/>
              </a:rPr>
              <a:t>my_circle.radius</a:t>
            </a:r>
            <a:r>
              <a:rPr lang="en-US" sz="2400" dirty="0">
                <a:latin typeface="Courier"/>
                <a:cs typeface="Courier"/>
              </a:rPr>
              <a:t>) </a:t>
            </a:r>
            <a:endParaRPr lang="en-US" sz="2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400" dirty="0" smtClean="0">
                <a:latin typeface="Courier"/>
                <a:cs typeface="Courier"/>
              </a:rPr>
              <a:t>31.4 </a:t>
            </a:r>
            <a:endParaRPr lang="en-US" sz="2400" dirty="0">
              <a:latin typeface="Courier"/>
              <a:cs typeface="Courier"/>
            </a:endParaRPr>
          </a:p>
          <a:p>
            <a:pPr marL="82296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827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Important Python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30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>
                <a:latin typeface="Courier"/>
                <a:cs typeface="Courier"/>
              </a:rPr>
              <a:t>datetime</a:t>
            </a:r>
            <a:r>
              <a:rPr lang="en-US" sz="2800" dirty="0" smtClean="0">
                <a:latin typeface="Courier"/>
                <a:cs typeface="Courier"/>
              </a:rPr>
              <a:t>: </a:t>
            </a:r>
            <a:r>
              <a:rPr lang="en-US" sz="2800" dirty="0"/>
              <a:t>The </a:t>
            </a:r>
            <a:r>
              <a:rPr lang="en-US" sz="2800" b="1" dirty="0" err="1"/>
              <a:t>datetime</a:t>
            </a:r>
            <a:r>
              <a:rPr lang="en-US" sz="2800" dirty="0"/>
              <a:t> module supplies classes for manipulating dates and times in both simple and complex ways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latin typeface="Courier"/>
                <a:cs typeface="Courier"/>
              </a:rPr>
              <a:t>decimal:</a:t>
            </a:r>
            <a:r>
              <a:rPr lang="en-US" sz="2800" dirty="0"/>
              <a:t> The </a:t>
            </a:r>
            <a:r>
              <a:rPr lang="en-US" sz="2800" b="1" dirty="0"/>
              <a:t>decimal</a:t>
            </a:r>
            <a:r>
              <a:rPr lang="en-US" sz="2800" dirty="0"/>
              <a:t> module provides support for decimal floating point arithmetic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>
                <a:latin typeface="Courier"/>
                <a:cs typeface="Courier"/>
              </a:rPr>
              <a:t>json</a:t>
            </a:r>
            <a:r>
              <a:rPr lang="en-US" sz="2800" dirty="0" smtClean="0">
                <a:latin typeface="Courier"/>
                <a:cs typeface="Courier"/>
              </a:rPr>
              <a:t>: </a:t>
            </a:r>
            <a:r>
              <a:rPr lang="en-US" sz="2800" dirty="0" smtClean="0">
                <a:cs typeface="Courier"/>
              </a:rPr>
              <a:t>JSON is a lightweight interchange format inspired by JavaScript object literal syntax</a:t>
            </a:r>
            <a:r>
              <a:rPr lang="en-US" sz="2800" dirty="0" smtClean="0">
                <a:latin typeface="Courier"/>
                <a:cs typeface="Courier"/>
              </a:rPr>
              <a:t>.</a:t>
            </a:r>
          </a:p>
          <a:p>
            <a:r>
              <a:rPr lang="en-US" sz="2800" dirty="0" err="1" smtClean="0">
                <a:latin typeface="Courier"/>
                <a:cs typeface="Courier"/>
              </a:rPr>
              <a:t>os</a:t>
            </a:r>
            <a:r>
              <a:rPr lang="en-US" sz="2800" dirty="0" smtClean="0">
                <a:latin typeface="Courier"/>
                <a:cs typeface="Courier"/>
              </a:rPr>
              <a:t>: </a:t>
            </a:r>
            <a:r>
              <a:rPr lang="en-US" sz="2800" dirty="0" smtClean="0">
                <a:cs typeface="Courier"/>
              </a:rPr>
              <a:t>This module provides a portable way of using operating system dependent functionality</a:t>
            </a:r>
            <a:r>
              <a:rPr lang="en-US" sz="2800" dirty="0" smtClean="0">
                <a:latin typeface="Courier"/>
                <a:cs typeface="Courier"/>
              </a:rPr>
              <a:t>.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416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time: </a:t>
            </a:r>
            <a:r>
              <a:rPr lang="en-US" sz="2800" dirty="0" smtClean="0"/>
              <a:t>This module provides various time-related functions.</a:t>
            </a:r>
          </a:p>
          <a:p>
            <a:r>
              <a:rPr lang="en-US" sz="2800" dirty="0" smtClean="0">
                <a:latin typeface="Courier"/>
                <a:cs typeface="Courier"/>
              </a:rPr>
              <a:t>collections:</a:t>
            </a:r>
            <a:r>
              <a:rPr lang="en-US" sz="2800" dirty="0" smtClean="0"/>
              <a:t> This module implements specialized container </a:t>
            </a:r>
            <a:r>
              <a:rPr lang="en-US" sz="2800" dirty="0" err="1" smtClean="0"/>
              <a:t>datatypes</a:t>
            </a:r>
            <a:r>
              <a:rPr lang="en-US" sz="2800" dirty="0" smtClean="0"/>
              <a:t> providing alternatives to Python’s general purpose built-in containers, </a:t>
            </a:r>
            <a:r>
              <a:rPr lang="en-US" sz="2800" dirty="0" err="1" smtClean="0"/>
              <a:t>dict</a:t>
            </a:r>
            <a:r>
              <a:rPr lang="en-US" sz="2800" dirty="0" smtClean="0"/>
              <a:t>, set, list and tuple.</a:t>
            </a:r>
          </a:p>
          <a:p>
            <a:r>
              <a:rPr lang="en-US" sz="2800" dirty="0" smtClean="0">
                <a:latin typeface="Courier"/>
                <a:cs typeface="Courier"/>
              </a:rPr>
              <a:t>re: </a:t>
            </a:r>
            <a:r>
              <a:rPr lang="en-US" sz="2800" dirty="0" smtClean="0">
                <a:cs typeface="Courier"/>
              </a:rPr>
              <a:t>This module provides regular expression matching operations similar to those found in Perl</a:t>
            </a:r>
            <a:r>
              <a:rPr lang="en-US" sz="2800" dirty="0" smtClean="0">
                <a:latin typeface="Courier"/>
                <a:cs typeface="Courier"/>
              </a:rPr>
              <a:t>.</a:t>
            </a:r>
          </a:p>
          <a:p>
            <a:r>
              <a:rPr lang="en-US" sz="2800" dirty="0" smtClean="0">
                <a:latin typeface="Courier"/>
                <a:cs typeface="Courier"/>
              </a:rPr>
              <a:t>logging: </a:t>
            </a:r>
            <a:r>
              <a:rPr lang="en-US" sz="2800" dirty="0" smtClean="0">
                <a:cs typeface="Courier"/>
              </a:rPr>
              <a:t>This module defines functions and classes which implement a flexible event logging system for applications and libraries.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112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random: </a:t>
            </a:r>
            <a:r>
              <a:rPr lang="en-US" sz="2800" dirty="0" smtClean="0"/>
              <a:t>This module implements pseudo-random number generators for various distributions.</a:t>
            </a:r>
          </a:p>
          <a:p>
            <a:r>
              <a:rPr lang="en-US" sz="2800" dirty="0" smtClean="0">
                <a:latin typeface="Courier"/>
                <a:cs typeface="Courier"/>
              </a:rPr>
              <a:t>sys:</a:t>
            </a:r>
            <a:r>
              <a:rPr lang="en-US" sz="2800" dirty="0" smtClean="0"/>
              <a:t> This module provides access to some variables used or maintained by the interpreter </a:t>
            </a:r>
            <a:r>
              <a:rPr lang="en-US" sz="2800" dirty="0"/>
              <a:t>and to functions that interact strongly with the interpreter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>
                <a:latin typeface="Courier"/>
                <a:cs typeface="Courier"/>
              </a:rPr>
              <a:t>itertools</a:t>
            </a:r>
            <a:r>
              <a:rPr lang="en-US" sz="2800" dirty="0" smtClean="0">
                <a:latin typeface="Courier"/>
                <a:cs typeface="Courier"/>
              </a:rPr>
              <a:t>: </a:t>
            </a:r>
            <a:r>
              <a:rPr lang="en-US" sz="2800" dirty="0"/>
              <a:t>This module implements a number </a:t>
            </a:r>
            <a:r>
              <a:rPr lang="en-US" sz="2800" dirty="0" smtClean="0"/>
              <a:t>of iterator building blocks inspired by constructs from APL, Haskell, and SML.</a:t>
            </a:r>
            <a:endParaRPr lang="en-US" sz="2800" dirty="0" smtClean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urllib2: </a:t>
            </a:r>
            <a:r>
              <a:rPr lang="en-US" sz="2800" dirty="0" smtClean="0"/>
              <a:t>The </a:t>
            </a:r>
            <a:r>
              <a:rPr lang="en-US" sz="2800" b="1" dirty="0"/>
              <a:t>urllib2</a:t>
            </a:r>
            <a:r>
              <a:rPr lang="en-US" sz="2800" dirty="0"/>
              <a:t> module defines functions and classes which help in opening URLs (mostly HTTP) in a complex world — basic and digest authentication, redirections, cookies and more.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19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 smtClean="0">
                <a:latin typeface="Courier"/>
                <a:cs typeface="Courier"/>
              </a:rPr>
              <a:t>urlparse</a:t>
            </a:r>
            <a:r>
              <a:rPr lang="en-US" sz="2800" dirty="0" smtClean="0">
                <a:latin typeface="Courier"/>
                <a:cs typeface="Courier"/>
              </a:rPr>
              <a:t>: </a:t>
            </a:r>
            <a:r>
              <a:rPr lang="en-US" sz="2800" dirty="0"/>
              <a:t>This module defines a standard interface to break Uniform Resource Locator (URL) strings up in components (addressing scheme, network location, path etc.), to combine the components back into a URL string, and to convert a “relative URL” to an absolute URL given a “base URL.”</a:t>
            </a:r>
            <a:endParaRPr lang="en-US" sz="2800" dirty="0" smtClean="0"/>
          </a:p>
          <a:p>
            <a:r>
              <a:rPr lang="en-US" sz="2800" dirty="0" err="1" smtClean="0">
                <a:latin typeface="Courier"/>
                <a:cs typeface="Courier"/>
              </a:rPr>
              <a:t>argparse</a:t>
            </a:r>
            <a:r>
              <a:rPr lang="en-US" sz="2800" dirty="0" smtClean="0">
                <a:latin typeface="Courier"/>
                <a:cs typeface="Courier"/>
              </a:rPr>
              <a:t>:</a:t>
            </a:r>
            <a:r>
              <a:rPr lang="en-US" sz="2800" dirty="0" smtClean="0"/>
              <a:t> </a:t>
            </a:r>
            <a:r>
              <a:rPr lang="en-US" sz="2800" dirty="0"/>
              <a:t>The </a:t>
            </a:r>
            <a:r>
              <a:rPr lang="en-US" sz="2800" dirty="0" err="1"/>
              <a:t>argparse</a:t>
            </a:r>
            <a:r>
              <a:rPr lang="en-US" sz="2800" dirty="0"/>
              <a:t> module makes it easy to write user-friendly command-line interfaces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latin typeface="Courier"/>
                <a:cs typeface="Courier"/>
              </a:rPr>
              <a:t>base64: </a:t>
            </a:r>
            <a:r>
              <a:rPr lang="en-US" sz="2800" dirty="0"/>
              <a:t>This module provides data encoding and decoding as specified </a:t>
            </a:r>
            <a:r>
              <a:rPr lang="en-US" sz="2800" dirty="0" smtClean="0"/>
              <a:t>in RFC 3548.</a:t>
            </a:r>
            <a:endParaRPr lang="en-US" sz="2800" dirty="0" smtClean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socket: </a:t>
            </a:r>
            <a:r>
              <a:rPr lang="en-US" sz="2800" dirty="0" smtClean="0"/>
              <a:t>This module provides access to BSD socket interface.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29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 smtClean="0">
                <a:latin typeface="Courier"/>
                <a:cs typeface="Courier"/>
              </a:rPr>
              <a:t>functools</a:t>
            </a:r>
            <a:r>
              <a:rPr lang="en-US" sz="2800" dirty="0" smtClean="0">
                <a:latin typeface="Courier"/>
                <a:cs typeface="Courier"/>
              </a:rPr>
              <a:t>: </a:t>
            </a:r>
            <a:r>
              <a:rPr lang="en-US" sz="2800" dirty="0" smtClean="0"/>
              <a:t>The </a:t>
            </a:r>
            <a:r>
              <a:rPr lang="en-US" sz="2800" b="1" dirty="0" err="1"/>
              <a:t>functools</a:t>
            </a:r>
            <a:r>
              <a:rPr lang="en-US" sz="2800" dirty="0"/>
              <a:t> module is for higher-order functions: functions that act on or return other functions. 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latin typeface="Courier"/>
                <a:cs typeface="Courier"/>
              </a:rPr>
              <a:t>csv:</a:t>
            </a:r>
            <a:r>
              <a:rPr lang="en-US" sz="2800" dirty="0"/>
              <a:t> The </a:t>
            </a:r>
            <a:r>
              <a:rPr lang="en-US" sz="2800" b="1" dirty="0"/>
              <a:t>csv</a:t>
            </a:r>
            <a:r>
              <a:rPr lang="en-US" sz="2800" dirty="0"/>
              <a:t> module implements classes to read and write tabular data in CSV format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>
                <a:latin typeface="Courier"/>
                <a:cs typeface="Courier"/>
              </a:rPr>
              <a:t>traceback</a:t>
            </a:r>
            <a:r>
              <a:rPr lang="en-US" sz="2800" dirty="0" smtClean="0">
                <a:latin typeface="Courier"/>
                <a:cs typeface="Courier"/>
              </a:rPr>
              <a:t>: </a:t>
            </a:r>
            <a:r>
              <a:rPr lang="en-US" sz="2800" dirty="0"/>
              <a:t>This module provides a standard interface to extract, format and print stack traces of Python programs.</a:t>
            </a:r>
            <a:endParaRPr lang="en-US" sz="2800" dirty="0" smtClean="0">
              <a:latin typeface="Courier"/>
              <a:cs typeface="Courier"/>
            </a:endParaRPr>
          </a:p>
          <a:p>
            <a:r>
              <a:rPr lang="en-US" sz="2800" dirty="0" err="1" smtClean="0">
                <a:latin typeface="Courier"/>
                <a:cs typeface="Courier"/>
              </a:rPr>
              <a:t>unittest</a:t>
            </a:r>
            <a:r>
              <a:rPr lang="en-US" sz="2800" dirty="0" smtClean="0">
                <a:latin typeface="Courier"/>
                <a:cs typeface="Courier"/>
              </a:rPr>
              <a:t>: </a:t>
            </a:r>
            <a:r>
              <a:rPr lang="en-US" sz="2800" b="1" dirty="0" err="1"/>
              <a:t>unittest</a:t>
            </a:r>
            <a:r>
              <a:rPr lang="en-US" sz="2800" dirty="0"/>
              <a:t> supports test automation, sharing of setup and shutdown code for tests, aggregation of tests into collections, and independence of the tests from the reporting framework</a:t>
            </a:r>
            <a:r>
              <a:rPr lang="en-US" sz="2800" dirty="0" smtClean="0"/>
              <a:t>.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446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>
                <a:latin typeface="Courier"/>
                <a:cs typeface="Courier"/>
              </a:rPr>
              <a:t>struct</a:t>
            </a:r>
            <a:r>
              <a:rPr lang="en-US" sz="2800" dirty="0" smtClean="0">
                <a:latin typeface="Courier"/>
                <a:cs typeface="Courier"/>
              </a:rPr>
              <a:t>: </a:t>
            </a:r>
            <a:r>
              <a:rPr lang="en-US" sz="2600" dirty="0"/>
              <a:t>This module performs conversions between Python values and C </a:t>
            </a:r>
            <a:r>
              <a:rPr lang="en-US" sz="2600" dirty="0" err="1"/>
              <a:t>structs</a:t>
            </a:r>
            <a:r>
              <a:rPr lang="en-US" sz="2600" dirty="0"/>
              <a:t> represented as </a:t>
            </a:r>
            <a:r>
              <a:rPr lang="en-US" sz="2600" dirty="0" smtClean="0"/>
              <a:t>Python bytes objects. This can be used in handling data stores in files or from network connections</a:t>
            </a:r>
            <a:r>
              <a:rPr lang="en-US" sz="2600" smtClean="0"/>
              <a:t>, among other </a:t>
            </a:r>
            <a:r>
              <a:rPr lang="en-US" sz="2600" dirty="0" smtClean="0"/>
              <a:t>sources</a:t>
            </a:r>
            <a:r>
              <a:rPr lang="en-US" sz="2400" dirty="0" smtClean="0"/>
              <a:t>. </a:t>
            </a:r>
          </a:p>
          <a:p>
            <a:r>
              <a:rPr lang="en-US" sz="2800" dirty="0" smtClean="0">
                <a:latin typeface="Courier"/>
                <a:cs typeface="Courier"/>
              </a:rPr>
              <a:t>operator: </a:t>
            </a:r>
            <a:r>
              <a:rPr lang="en-US" sz="2800" dirty="0"/>
              <a:t>The operator module exports a set of efficient functions corresponding to the intrinsic operators of Python. For example, </a:t>
            </a:r>
            <a:r>
              <a:rPr lang="en-US" sz="2800" dirty="0" err="1"/>
              <a:t>operator.add</a:t>
            </a:r>
            <a:r>
              <a:rPr lang="en-US" sz="2800" dirty="0"/>
              <a:t>(x, y) is equivalent to the expression </a:t>
            </a:r>
            <a:r>
              <a:rPr lang="en-US" sz="2800" dirty="0" err="1"/>
              <a:t>x+y</a:t>
            </a:r>
            <a:r>
              <a:rPr lang="en-US" sz="2800" dirty="0"/>
              <a:t>. The function names are those used for special class methods; variants without leading and trailing __ are also provided for </a:t>
            </a:r>
            <a:r>
              <a:rPr lang="en-US" sz="2800" dirty="0" smtClean="0"/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15347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Python2 and Python3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explanation here: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://ptgmedia.pearsoncmg.com/imprint_downloads/informit/promotions/python/python2python3.</a:t>
            </a:r>
            <a:r>
              <a:rPr lang="en-US" dirty="0" smtClean="0">
                <a:hlinkClick r:id="rId2"/>
              </a:rPr>
              <a:t>pdf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/Python2orPython3</a:t>
            </a:r>
          </a:p>
        </p:txBody>
      </p:sp>
    </p:spTree>
    <p:extLst>
      <p:ext uri="{BB962C8B-B14F-4D97-AF65-F5344CB8AC3E}">
        <p14:creationId xmlns:p14="http://schemas.microsoft.com/office/powerpoint/2010/main" val="13974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Distributing Python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Distributing Python applications for commercial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like users to run the application without installing Python</a:t>
            </a:r>
          </a:p>
          <a:p>
            <a:r>
              <a:rPr lang="en-US" dirty="0" smtClean="0"/>
              <a:t>Would like to distribute in binary form, so users can not see the source code</a:t>
            </a:r>
          </a:p>
          <a:p>
            <a:r>
              <a:rPr lang="en-US" dirty="0" smtClean="0"/>
              <a:t>“py2exe” software comes to the rescue! (www.py2rescue.org)</a:t>
            </a:r>
          </a:p>
        </p:txBody>
      </p:sp>
    </p:spTree>
    <p:extLst>
      <p:ext uri="{BB962C8B-B14F-4D97-AF65-F5344CB8AC3E}">
        <p14:creationId xmlns:p14="http://schemas.microsoft.com/office/powerpoint/2010/main" val="18427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Constructors (Class initialization)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initialize fields of an instance automatically by including an __</a:t>
            </a:r>
            <a:r>
              <a:rPr lang="en-US" dirty="0" err="1"/>
              <a:t>init</a:t>
            </a:r>
            <a:r>
              <a:rPr lang="en-US" dirty="0"/>
              <a:t>__ </a:t>
            </a:r>
            <a:r>
              <a:rPr lang="en-US" dirty="0" smtClean="0"/>
              <a:t>initialization </a:t>
            </a:r>
            <a:r>
              <a:rPr lang="en-US" dirty="0"/>
              <a:t>method in the class body.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function is run every time an instance of the class is created, with that new instance as its first argument.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Distributing 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python program </a:t>
            </a:r>
            <a:r>
              <a:rPr lang="en-US" dirty="0" err="1" smtClean="0"/>
              <a:t>hello.py</a:t>
            </a:r>
            <a:endParaRPr lang="en-US" dirty="0" smtClean="0"/>
          </a:p>
          <a:p>
            <a:pPr marL="1014984" lvl="4" indent="0">
              <a:buNone/>
            </a:pPr>
            <a:r>
              <a:rPr lang="en-US" dirty="0" smtClean="0">
                <a:latin typeface="Courier"/>
                <a:cs typeface="Courier"/>
              </a:rPr>
              <a:t>print “Hello World!”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setup.py</a:t>
            </a:r>
            <a:r>
              <a:rPr lang="en-US" dirty="0" smtClean="0"/>
              <a:t> script for </a:t>
            </a:r>
            <a:r>
              <a:rPr lang="en-US" dirty="0" err="1" smtClean="0"/>
              <a:t>distutils</a:t>
            </a:r>
            <a:r>
              <a:rPr lang="en-US" dirty="0" smtClean="0"/>
              <a:t>:</a:t>
            </a:r>
            <a:endParaRPr lang="en-US" dirty="0"/>
          </a:p>
          <a:p>
            <a:pPr marL="1014984" lvl="4" indent="0">
              <a:buNone/>
            </a:pPr>
            <a:r>
              <a:rPr lang="en-US" dirty="0">
                <a:latin typeface="Courier"/>
                <a:cs typeface="Courier"/>
              </a:rPr>
              <a:t>from </a:t>
            </a:r>
            <a:r>
              <a:rPr lang="en-US" dirty="0" err="1">
                <a:latin typeface="Courier"/>
                <a:cs typeface="Courier"/>
              </a:rPr>
              <a:t>distutils.core</a:t>
            </a:r>
            <a:r>
              <a:rPr lang="en-US" dirty="0">
                <a:latin typeface="Courier"/>
                <a:cs typeface="Courier"/>
              </a:rPr>
              <a:t> import setup</a:t>
            </a:r>
          </a:p>
          <a:p>
            <a:pPr marL="1014984" lvl="4" indent="0">
              <a:buNone/>
            </a:pPr>
            <a:r>
              <a:rPr lang="en-US" dirty="0">
                <a:latin typeface="Courier"/>
                <a:cs typeface="Courier"/>
              </a:rPr>
              <a:t>import py2exe</a:t>
            </a:r>
          </a:p>
          <a:p>
            <a:pPr marL="1014984" lvl="4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1014984" lvl="4" indent="0">
              <a:buNone/>
            </a:pPr>
            <a:r>
              <a:rPr lang="en-US" dirty="0">
                <a:latin typeface="Courier"/>
                <a:cs typeface="Courier"/>
              </a:rPr>
              <a:t>setup(console=['</a:t>
            </a:r>
            <a:r>
              <a:rPr lang="en-US" dirty="0" err="1">
                <a:latin typeface="Courier"/>
                <a:cs typeface="Courier"/>
              </a:rPr>
              <a:t>hello.py</a:t>
            </a:r>
            <a:r>
              <a:rPr lang="en-US" dirty="0">
                <a:latin typeface="Courier"/>
                <a:cs typeface="Courier"/>
              </a:rPr>
              <a:t>'])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distutils</a:t>
            </a:r>
            <a:r>
              <a:rPr lang="en-US" dirty="0" smtClean="0"/>
              <a:t> to create the windows application</a:t>
            </a:r>
          </a:p>
          <a:p>
            <a:pPr marL="1014984" lvl="4" indent="0">
              <a:buNone/>
            </a:pPr>
            <a:r>
              <a:rPr lang="en-US" dirty="0" smtClean="0">
                <a:latin typeface="Courier"/>
                <a:cs typeface="Courier"/>
              </a:rPr>
              <a:t>python </a:t>
            </a:r>
            <a:r>
              <a:rPr lang="en-US" dirty="0" err="1" smtClean="0">
                <a:latin typeface="Courier"/>
                <a:cs typeface="Courier"/>
              </a:rPr>
              <a:t>setup.py</a:t>
            </a:r>
            <a:r>
              <a:rPr lang="en-US" dirty="0" smtClean="0">
                <a:latin typeface="Courier"/>
                <a:cs typeface="Courier"/>
              </a:rPr>
              <a:t> install</a:t>
            </a:r>
          </a:p>
          <a:p>
            <a:pPr marL="1014984" lvl="4" indent="0">
              <a:buNone/>
            </a:pPr>
            <a:r>
              <a:rPr lang="en-US" dirty="0" smtClean="0">
                <a:latin typeface="Courier"/>
                <a:cs typeface="Courier"/>
              </a:rPr>
              <a:t>python </a:t>
            </a:r>
            <a:r>
              <a:rPr lang="en-US" dirty="0" err="1" smtClean="0">
                <a:latin typeface="Courier"/>
                <a:cs typeface="Courier"/>
              </a:rPr>
              <a:t>setup.py</a:t>
            </a:r>
            <a:r>
              <a:rPr lang="en-US" dirty="0" smtClean="0">
                <a:latin typeface="Courier"/>
                <a:cs typeface="Courier"/>
              </a:rPr>
              <a:t> py2exe</a:t>
            </a:r>
          </a:p>
        </p:txBody>
      </p:sp>
    </p:spTree>
    <p:extLst>
      <p:ext uri="{BB962C8B-B14F-4D97-AF65-F5344CB8AC3E}">
        <p14:creationId xmlns:p14="http://schemas.microsoft.com/office/powerpoint/2010/main" val="16703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Distributing python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it. A file called ‘</a:t>
            </a:r>
            <a:r>
              <a:rPr lang="en-US" dirty="0" err="1"/>
              <a:t>hello.exe</a:t>
            </a:r>
            <a:r>
              <a:rPr lang="en-US" dirty="0"/>
              <a:t>’ will be created inside the ‘</a:t>
            </a:r>
            <a:r>
              <a:rPr lang="en-US" dirty="0" err="1"/>
              <a:t>dist</a:t>
            </a:r>
            <a:r>
              <a:rPr lang="en-US" dirty="0"/>
              <a:t>’ directory. </a:t>
            </a:r>
          </a:p>
          <a:p>
            <a:r>
              <a:rPr lang="en-US" dirty="0"/>
              <a:t>Send </a:t>
            </a:r>
            <a:r>
              <a:rPr lang="en-US" dirty="0" err="1"/>
              <a:t>hello.exe</a:t>
            </a:r>
            <a:r>
              <a:rPr lang="en-US" dirty="0"/>
              <a:t> to anyone, and they can run your program simply by double-clicking it. No python installation </a:t>
            </a:r>
            <a:r>
              <a:rPr lang="en-US" dirty="0" smtClean="0"/>
              <a:t>required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Specialized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Specialized modules - </a:t>
            </a:r>
            <a:r>
              <a:rPr lang="en-US" dirty="0" err="1" smtClean="0"/>
              <a:t>telnetlib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(Goal here is to just give a feel for how certain special modules are implemented in Python, not to go into them in detail)</a:t>
            </a:r>
          </a:p>
          <a:p>
            <a:r>
              <a:rPr lang="en-US" sz="2400" dirty="0" smtClean="0"/>
              <a:t>Telnet library – Used for opening telnet sessions to another computer and transmit/receive data.</a:t>
            </a:r>
          </a:p>
          <a:p>
            <a:r>
              <a:rPr lang="en-US" sz="2400" dirty="0" smtClean="0">
                <a:latin typeface="Courier"/>
                <a:cs typeface="Courier"/>
              </a:rPr>
              <a:t>class </a:t>
            </a:r>
            <a:r>
              <a:rPr lang="en-US" sz="2400" dirty="0" err="1">
                <a:latin typeface="Courier"/>
                <a:cs typeface="Courier"/>
              </a:rPr>
              <a:t>telnetlib.</a:t>
            </a:r>
            <a:r>
              <a:rPr lang="en-US" sz="2400" b="1" dirty="0" err="1">
                <a:latin typeface="Courier"/>
                <a:cs typeface="Courier"/>
              </a:rPr>
              <a:t>Telnet</a:t>
            </a:r>
            <a:r>
              <a:rPr lang="en-US" sz="2400" dirty="0">
                <a:latin typeface="Courier"/>
                <a:cs typeface="Courier"/>
              </a:rPr>
              <a:t>([</a:t>
            </a:r>
            <a:r>
              <a:rPr lang="en-US" sz="2400" i="1" dirty="0">
                <a:latin typeface="Courier"/>
                <a:cs typeface="Courier"/>
              </a:rPr>
              <a:t>host</a:t>
            </a:r>
            <a:r>
              <a:rPr lang="en-US" sz="2400" dirty="0">
                <a:latin typeface="Courier"/>
                <a:cs typeface="Courier"/>
              </a:rPr>
              <a:t>[, </a:t>
            </a:r>
            <a:r>
              <a:rPr lang="en-US" sz="2400" i="1" dirty="0">
                <a:latin typeface="Courier"/>
                <a:cs typeface="Courier"/>
              </a:rPr>
              <a:t>port</a:t>
            </a:r>
            <a:r>
              <a:rPr lang="en-US" sz="2400" dirty="0">
                <a:latin typeface="Courier"/>
                <a:cs typeface="Courier"/>
              </a:rPr>
              <a:t>[, </a:t>
            </a:r>
            <a:r>
              <a:rPr lang="en-US" sz="2400" i="1" dirty="0">
                <a:latin typeface="Courier"/>
                <a:cs typeface="Courier"/>
              </a:rPr>
              <a:t>timeout</a:t>
            </a:r>
            <a:r>
              <a:rPr lang="en-US" sz="2400" dirty="0">
                <a:latin typeface="Courier"/>
                <a:cs typeface="Courier"/>
              </a:rPr>
              <a:t>]]]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Create a </a:t>
            </a:r>
            <a:r>
              <a:rPr lang="en-US" sz="2000" dirty="0" err="1" smtClean="0">
                <a:latin typeface="Courier"/>
                <a:cs typeface="Courier"/>
              </a:rPr>
              <a:t>telnetlib</a:t>
            </a:r>
            <a:r>
              <a:rPr lang="en-US" sz="2000" dirty="0" smtClean="0">
                <a:latin typeface="Courier"/>
                <a:cs typeface="Courier"/>
              </a:rPr>
              <a:t> object. If host and port are supplied, opens a connection to that host over that port. </a:t>
            </a:r>
          </a:p>
          <a:p>
            <a:r>
              <a:rPr lang="en-US" sz="2400" dirty="0" err="1">
                <a:latin typeface="Courier"/>
                <a:cs typeface="Courier"/>
              </a:rPr>
              <a:t>Telnet.</a:t>
            </a:r>
            <a:r>
              <a:rPr lang="en-US" sz="2400" b="1" dirty="0" err="1">
                <a:latin typeface="Courier"/>
                <a:cs typeface="Courier"/>
              </a:rPr>
              <a:t>read_until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i="1" dirty="0">
                <a:latin typeface="Courier"/>
                <a:cs typeface="Courier"/>
              </a:rPr>
              <a:t>expected</a:t>
            </a:r>
            <a:r>
              <a:rPr lang="en-US" sz="2400" dirty="0">
                <a:latin typeface="Courier"/>
                <a:cs typeface="Courier"/>
              </a:rPr>
              <a:t>[, </a:t>
            </a:r>
            <a:r>
              <a:rPr lang="en-US" sz="2400" i="1" dirty="0">
                <a:latin typeface="Courier"/>
                <a:cs typeface="Courier"/>
              </a:rPr>
              <a:t>timeout</a:t>
            </a:r>
            <a:r>
              <a:rPr lang="en-US" sz="2400" dirty="0"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  <a:p>
            <a:pPr lvl="1"/>
            <a:r>
              <a:rPr lang="en-US" sz="2000" dirty="0">
                <a:latin typeface="Courier"/>
                <a:cs typeface="Courier"/>
              </a:rPr>
              <a:t>Read until a given string, </a:t>
            </a:r>
            <a:r>
              <a:rPr lang="en-US" sz="2000" i="1" dirty="0">
                <a:latin typeface="Courier"/>
                <a:cs typeface="Courier"/>
              </a:rPr>
              <a:t>expected</a:t>
            </a:r>
            <a:r>
              <a:rPr lang="en-US" sz="2000" dirty="0">
                <a:latin typeface="Courier"/>
                <a:cs typeface="Courier"/>
              </a:rPr>
              <a:t>, is encountered or until </a:t>
            </a:r>
            <a:r>
              <a:rPr lang="en-US" sz="2000" i="1" dirty="0">
                <a:latin typeface="Courier"/>
                <a:cs typeface="Courier"/>
              </a:rPr>
              <a:t>timeout</a:t>
            </a:r>
            <a:r>
              <a:rPr lang="en-US" sz="2000" dirty="0">
                <a:latin typeface="Courier"/>
                <a:cs typeface="Courier"/>
              </a:rPr>
              <a:t> seconds have passed.</a:t>
            </a:r>
          </a:p>
          <a:p>
            <a:r>
              <a:rPr lang="en-US" sz="2400" dirty="0" err="1">
                <a:latin typeface="Courier"/>
                <a:cs typeface="Courier"/>
              </a:rPr>
              <a:t>Telnet.</a:t>
            </a:r>
            <a:r>
              <a:rPr lang="en-US" sz="2400" b="1" dirty="0" err="1">
                <a:latin typeface="Courier"/>
                <a:cs typeface="Courier"/>
              </a:rPr>
              <a:t>write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i="1" dirty="0">
                <a:latin typeface="Courier"/>
                <a:cs typeface="Courier"/>
              </a:rPr>
              <a:t>buffer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  <a:p>
            <a:pPr lvl="1"/>
            <a:r>
              <a:rPr lang="en-US" sz="2000" dirty="0">
                <a:latin typeface="Courier"/>
                <a:cs typeface="Courier"/>
              </a:rPr>
              <a:t>Write a string to the </a:t>
            </a:r>
            <a:r>
              <a:rPr lang="en-US" sz="2000" dirty="0" smtClean="0">
                <a:latin typeface="Courier"/>
                <a:cs typeface="Courier"/>
              </a:rPr>
              <a:t>socket</a:t>
            </a:r>
          </a:p>
          <a:p>
            <a:r>
              <a:rPr lang="en-US" sz="2400" dirty="0" err="1">
                <a:latin typeface="Courier"/>
                <a:cs typeface="Courier"/>
              </a:rPr>
              <a:t>Telnet.</a:t>
            </a:r>
            <a:r>
              <a:rPr lang="en-US" sz="2400" b="1" dirty="0" err="1">
                <a:latin typeface="Courier"/>
                <a:cs typeface="Courier"/>
              </a:rPr>
              <a:t>close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  <a:p>
            <a:pPr lvl="1"/>
            <a:r>
              <a:rPr lang="en-US" sz="2000" dirty="0">
                <a:latin typeface="Courier"/>
                <a:cs typeface="Courier"/>
              </a:rPr>
              <a:t>Close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9078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Specialized modules – Parsing XML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modules exist for reading/parsing/writing XML files</a:t>
            </a:r>
          </a:p>
          <a:p>
            <a:pPr lvl="1"/>
            <a:r>
              <a:rPr lang="en-US" dirty="0" err="1" smtClean="0"/>
              <a:t>ElementTree</a:t>
            </a:r>
            <a:endParaRPr lang="en-US" dirty="0" smtClean="0"/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ml.dom.minidom</a:t>
            </a:r>
            <a:endParaRPr lang="en-US" dirty="0" smtClean="0"/>
          </a:p>
          <a:p>
            <a:pPr lvl="1"/>
            <a:r>
              <a:rPr lang="en-US" dirty="0" err="1" smtClean="0"/>
              <a:t>lxml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parser - </a:t>
            </a:r>
            <a:r>
              <a:rPr lang="en-US" dirty="0" err="1" smtClean="0"/>
              <a:t>ElementTree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80052"/>
            <a:ext cx="3390392" cy="48006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000" b="1" i="1" dirty="0" smtClean="0"/>
              <a:t>File: </a:t>
            </a:r>
            <a:r>
              <a:rPr lang="en-US" sz="1000" b="1" i="1" dirty="0" err="1" smtClean="0"/>
              <a:t>country_data.xml</a:t>
            </a:r>
            <a:endParaRPr lang="en-US" sz="1000" b="1" i="1" dirty="0" smtClean="0"/>
          </a:p>
          <a:p>
            <a:pPr marL="82296" indent="0">
              <a:buNone/>
            </a:pPr>
            <a:r>
              <a:rPr lang="en-US" sz="1000" dirty="0" smtClean="0"/>
              <a:t>&lt;</a:t>
            </a:r>
            <a:r>
              <a:rPr lang="en-US" sz="1000" dirty="0"/>
              <a:t>?xml version="1.0"?&gt;</a:t>
            </a:r>
          </a:p>
          <a:p>
            <a:pPr marL="82296" indent="0">
              <a:buNone/>
            </a:pPr>
            <a:r>
              <a:rPr lang="en-US" sz="1000" b="1" dirty="0"/>
              <a:t>&lt;data&gt;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</a:t>
            </a:r>
            <a:r>
              <a:rPr lang="en-US" sz="1000" b="1" dirty="0"/>
              <a:t>&lt;country</a:t>
            </a:r>
            <a:r>
              <a:rPr lang="en-US" sz="1000" dirty="0"/>
              <a:t> name="Liechtenstein"</a:t>
            </a:r>
            <a:r>
              <a:rPr lang="en-US" sz="1000" b="1" dirty="0"/>
              <a:t>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    </a:t>
            </a:r>
            <a:r>
              <a:rPr lang="en-US" sz="1000" b="1" dirty="0"/>
              <a:t>&lt;rank&gt;</a:t>
            </a:r>
            <a:r>
              <a:rPr lang="en-US" sz="1000" dirty="0"/>
              <a:t>1</a:t>
            </a:r>
            <a:r>
              <a:rPr lang="en-US" sz="1000" b="1" dirty="0"/>
              <a:t>&lt;/rank&gt;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    </a:t>
            </a:r>
            <a:r>
              <a:rPr lang="en-US" sz="1000" b="1" dirty="0"/>
              <a:t>&lt;year&gt;</a:t>
            </a:r>
            <a:r>
              <a:rPr lang="en-US" sz="1000" dirty="0"/>
              <a:t>2008</a:t>
            </a:r>
            <a:r>
              <a:rPr lang="en-US" sz="1000" b="1" dirty="0"/>
              <a:t>&lt;/year&gt;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    </a:t>
            </a:r>
            <a:r>
              <a:rPr lang="en-US" sz="1000" b="1" dirty="0"/>
              <a:t>&lt;</a:t>
            </a:r>
            <a:r>
              <a:rPr lang="en-US" sz="1000" b="1" dirty="0" err="1"/>
              <a:t>gdppc</a:t>
            </a:r>
            <a:r>
              <a:rPr lang="en-US" sz="1000" b="1" dirty="0"/>
              <a:t>&gt;</a:t>
            </a:r>
            <a:r>
              <a:rPr lang="en-US" sz="1000" dirty="0"/>
              <a:t>141100</a:t>
            </a:r>
            <a:r>
              <a:rPr lang="en-US" sz="1000" b="1" dirty="0"/>
              <a:t>&lt;/</a:t>
            </a:r>
            <a:r>
              <a:rPr lang="en-US" sz="1000" b="1" dirty="0" err="1"/>
              <a:t>gdppc</a:t>
            </a:r>
            <a:r>
              <a:rPr lang="en-US" sz="1000" b="1" dirty="0"/>
              <a:t>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    </a:t>
            </a:r>
            <a:r>
              <a:rPr lang="en-US" sz="1000" b="1" dirty="0"/>
              <a:t>&lt;neighbor</a:t>
            </a:r>
            <a:r>
              <a:rPr lang="en-US" sz="1000" dirty="0"/>
              <a:t> name="Austria" direction="E"</a:t>
            </a:r>
            <a:r>
              <a:rPr lang="en-US" sz="1000" b="1" dirty="0"/>
              <a:t>/&gt;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    </a:t>
            </a:r>
            <a:r>
              <a:rPr lang="en-US" sz="1000" b="1" dirty="0"/>
              <a:t>&lt;neighbor</a:t>
            </a:r>
            <a:r>
              <a:rPr lang="en-US" sz="1000" dirty="0"/>
              <a:t> name="Switzerland" direction="W"</a:t>
            </a:r>
            <a:r>
              <a:rPr lang="en-US" sz="1000" b="1" dirty="0"/>
              <a:t>/&gt;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</a:t>
            </a:r>
            <a:r>
              <a:rPr lang="en-US" sz="1000" b="1" dirty="0"/>
              <a:t>&lt;/country&gt;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</a:t>
            </a:r>
            <a:r>
              <a:rPr lang="en-US" sz="1000" b="1" dirty="0"/>
              <a:t>&lt;country</a:t>
            </a:r>
            <a:r>
              <a:rPr lang="en-US" sz="1000" dirty="0"/>
              <a:t> name="Singapore"</a:t>
            </a:r>
            <a:r>
              <a:rPr lang="en-US" sz="1000" b="1" dirty="0"/>
              <a:t>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    </a:t>
            </a:r>
            <a:r>
              <a:rPr lang="en-US" sz="1000" b="1" dirty="0"/>
              <a:t>&lt;rank&gt;</a:t>
            </a:r>
            <a:r>
              <a:rPr lang="en-US" sz="1000" dirty="0"/>
              <a:t>4</a:t>
            </a:r>
            <a:r>
              <a:rPr lang="en-US" sz="1000" b="1" dirty="0"/>
              <a:t>&lt;/rank&gt;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    </a:t>
            </a:r>
            <a:r>
              <a:rPr lang="en-US" sz="1000" b="1" dirty="0"/>
              <a:t>&lt;year&gt;</a:t>
            </a:r>
            <a:r>
              <a:rPr lang="en-US" sz="1000" dirty="0"/>
              <a:t>2011</a:t>
            </a:r>
            <a:r>
              <a:rPr lang="en-US" sz="1000" b="1" dirty="0"/>
              <a:t>&lt;/year&gt;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    </a:t>
            </a:r>
            <a:r>
              <a:rPr lang="en-US" sz="1000" b="1" dirty="0"/>
              <a:t>&lt;</a:t>
            </a:r>
            <a:r>
              <a:rPr lang="en-US" sz="1000" b="1" dirty="0" err="1"/>
              <a:t>gdppc</a:t>
            </a:r>
            <a:r>
              <a:rPr lang="en-US" sz="1000" b="1" dirty="0"/>
              <a:t>&gt;</a:t>
            </a:r>
            <a:r>
              <a:rPr lang="en-US" sz="1000" dirty="0"/>
              <a:t>59900</a:t>
            </a:r>
            <a:r>
              <a:rPr lang="en-US" sz="1000" b="1" dirty="0"/>
              <a:t>&lt;/</a:t>
            </a:r>
            <a:r>
              <a:rPr lang="en-US" sz="1000" b="1" dirty="0" err="1"/>
              <a:t>gdppc</a:t>
            </a:r>
            <a:r>
              <a:rPr lang="en-US" sz="1000" b="1" dirty="0"/>
              <a:t>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    </a:t>
            </a:r>
            <a:r>
              <a:rPr lang="en-US" sz="1000" b="1" dirty="0"/>
              <a:t>&lt;neighbor</a:t>
            </a:r>
            <a:r>
              <a:rPr lang="en-US" sz="1000" dirty="0"/>
              <a:t> name="Malaysia" direction="N"</a:t>
            </a:r>
            <a:r>
              <a:rPr lang="en-US" sz="1000" b="1" dirty="0"/>
              <a:t>/&gt;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</a:t>
            </a:r>
            <a:r>
              <a:rPr lang="en-US" sz="1000" b="1" dirty="0"/>
              <a:t>&lt;/country&gt;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</a:t>
            </a:r>
            <a:r>
              <a:rPr lang="en-US" sz="1000" b="1" dirty="0"/>
              <a:t>&lt;country</a:t>
            </a:r>
            <a:r>
              <a:rPr lang="en-US" sz="1000" dirty="0"/>
              <a:t> name="Panama"</a:t>
            </a:r>
            <a:r>
              <a:rPr lang="en-US" sz="1000" b="1" dirty="0"/>
              <a:t>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    </a:t>
            </a:r>
            <a:r>
              <a:rPr lang="en-US" sz="1000" b="1" dirty="0"/>
              <a:t>&lt;rank&gt;</a:t>
            </a:r>
            <a:r>
              <a:rPr lang="en-US" sz="1000" dirty="0"/>
              <a:t>68</a:t>
            </a:r>
            <a:r>
              <a:rPr lang="en-US" sz="1000" b="1" dirty="0"/>
              <a:t>&lt;/rank&gt;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    </a:t>
            </a:r>
            <a:r>
              <a:rPr lang="en-US" sz="1000" b="1" dirty="0"/>
              <a:t>&lt;year&gt;</a:t>
            </a:r>
            <a:r>
              <a:rPr lang="en-US" sz="1000" dirty="0"/>
              <a:t>2011</a:t>
            </a:r>
            <a:r>
              <a:rPr lang="en-US" sz="1000" b="1" dirty="0"/>
              <a:t>&lt;/year&gt;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    </a:t>
            </a:r>
            <a:r>
              <a:rPr lang="en-US" sz="1000" b="1" dirty="0"/>
              <a:t>&lt;</a:t>
            </a:r>
            <a:r>
              <a:rPr lang="en-US" sz="1000" b="1" dirty="0" err="1"/>
              <a:t>gdppc</a:t>
            </a:r>
            <a:r>
              <a:rPr lang="en-US" sz="1000" b="1" dirty="0"/>
              <a:t>&gt;</a:t>
            </a:r>
            <a:r>
              <a:rPr lang="en-US" sz="1000" dirty="0"/>
              <a:t>13600</a:t>
            </a:r>
            <a:r>
              <a:rPr lang="en-US" sz="1000" b="1" dirty="0"/>
              <a:t>&lt;/</a:t>
            </a:r>
            <a:r>
              <a:rPr lang="en-US" sz="1000" b="1" dirty="0" err="1"/>
              <a:t>gdppc</a:t>
            </a:r>
            <a:r>
              <a:rPr lang="en-US" sz="1000" b="1" dirty="0"/>
              <a:t>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    </a:t>
            </a:r>
            <a:r>
              <a:rPr lang="en-US" sz="1000" b="1" dirty="0"/>
              <a:t>&lt;neighbor</a:t>
            </a:r>
            <a:r>
              <a:rPr lang="en-US" sz="1000" dirty="0"/>
              <a:t> name="Costa Rica" direction="W"</a:t>
            </a:r>
            <a:r>
              <a:rPr lang="en-US" sz="1000" b="1" dirty="0"/>
              <a:t>/&gt;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    </a:t>
            </a:r>
            <a:r>
              <a:rPr lang="en-US" sz="1000" b="1" dirty="0"/>
              <a:t>&lt;neighbor</a:t>
            </a:r>
            <a:r>
              <a:rPr lang="en-US" sz="1000" dirty="0"/>
              <a:t> name="Colombia" direction="E"</a:t>
            </a:r>
            <a:r>
              <a:rPr lang="en-US" sz="1000" b="1" dirty="0"/>
              <a:t>/&gt;</a:t>
            </a:r>
            <a:endParaRPr lang="en-US" sz="1000" dirty="0"/>
          </a:p>
          <a:p>
            <a:pPr marL="82296" indent="0">
              <a:buNone/>
            </a:pPr>
            <a:r>
              <a:rPr lang="en-US" sz="1000" dirty="0"/>
              <a:t>    </a:t>
            </a:r>
            <a:r>
              <a:rPr lang="en-US" sz="1000" b="1" dirty="0"/>
              <a:t>&lt;/country&gt;</a:t>
            </a:r>
            <a:endParaRPr lang="en-US" sz="1000" dirty="0"/>
          </a:p>
          <a:p>
            <a:pPr marL="82296" indent="0">
              <a:buNone/>
            </a:pPr>
            <a:r>
              <a:rPr lang="en-US" sz="1000" b="1" dirty="0"/>
              <a:t>&lt;/data&gt;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171115" y="1447800"/>
            <a:ext cx="36943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&gt;&gt;&gt;import </a:t>
            </a:r>
            <a:r>
              <a:rPr lang="en-US" sz="1200" dirty="0" err="1">
                <a:latin typeface="Courier"/>
                <a:cs typeface="Courier"/>
              </a:rPr>
              <a:t>xml.etree.ElementTree</a:t>
            </a:r>
            <a:r>
              <a:rPr lang="en-US" sz="1200" dirty="0">
                <a:latin typeface="Courier"/>
                <a:cs typeface="Courier"/>
              </a:rPr>
              <a:t> as ET</a:t>
            </a:r>
          </a:p>
          <a:p>
            <a:r>
              <a:rPr lang="en-US" sz="1200" dirty="0" smtClean="0">
                <a:latin typeface="Courier"/>
                <a:cs typeface="Courier"/>
              </a:rPr>
              <a:t>&gt;&gt;&gt;tree </a:t>
            </a:r>
            <a:r>
              <a:rPr lang="en-US" sz="1200" dirty="0">
                <a:latin typeface="Courier"/>
                <a:cs typeface="Courier"/>
              </a:rPr>
              <a:t>= </a:t>
            </a:r>
            <a:r>
              <a:rPr lang="en-US" sz="1200" dirty="0" err="1">
                <a:latin typeface="Courier"/>
                <a:cs typeface="Courier"/>
              </a:rPr>
              <a:t>ET.parse</a:t>
            </a:r>
            <a:r>
              <a:rPr lang="en-US" sz="1200" dirty="0">
                <a:latin typeface="Courier"/>
                <a:cs typeface="Courier"/>
              </a:rPr>
              <a:t>('</a:t>
            </a:r>
            <a:r>
              <a:rPr lang="en-US" sz="1200" dirty="0" err="1">
                <a:latin typeface="Courier"/>
                <a:cs typeface="Courier"/>
              </a:rPr>
              <a:t>country_data.xml</a:t>
            </a:r>
            <a:r>
              <a:rPr lang="en-US" sz="1200" dirty="0">
                <a:latin typeface="Courier"/>
                <a:cs typeface="Courier"/>
              </a:rPr>
              <a:t>')</a:t>
            </a:r>
          </a:p>
          <a:p>
            <a:r>
              <a:rPr lang="en-US" sz="1200" dirty="0" smtClean="0">
                <a:latin typeface="Courier"/>
                <a:cs typeface="Courier"/>
              </a:rPr>
              <a:t>&gt;&gt;&gt;root </a:t>
            </a:r>
            <a:r>
              <a:rPr lang="en-US" sz="1200" dirty="0">
                <a:latin typeface="Courier"/>
                <a:cs typeface="Courier"/>
              </a:rPr>
              <a:t>= </a:t>
            </a:r>
            <a:r>
              <a:rPr lang="en-US" sz="1200" dirty="0" err="1">
                <a:latin typeface="Courier"/>
                <a:cs typeface="Courier"/>
              </a:rPr>
              <a:t>tree.getroot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&gt;&gt;&gt; </a:t>
            </a:r>
            <a:r>
              <a:rPr lang="en-US" sz="1200" dirty="0" err="1">
                <a:latin typeface="Courier"/>
                <a:cs typeface="Courier"/>
              </a:rPr>
              <a:t>root.tag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'</a:t>
            </a:r>
            <a:r>
              <a:rPr lang="en-US" sz="1200" dirty="0" smtClean="0">
                <a:latin typeface="Courier"/>
                <a:cs typeface="Courier"/>
              </a:rPr>
              <a:t>data’</a:t>
            </a:r>
          </a:p>
          <a:p>
            <a:r>
              <a:rPr lang="en-US" sz="1200" dirty="0">
                <a:latin typeface="Courier"/>
                <a:cs typeface="Courier"/>
              </a:rPr>
              <a:t>&gt;&gt;&gt; for child in root:</a:t>
            </a:r>
          </a:p>
          <a:p>
            <a:r>
              <a:rPr lang="en-US" sz="1200" dirty="0">
                <a:latin typeface="Courier"/>
                <a:cs typeface="Courier"/>
              </a:rPr>
              <a:t>...   print </a:t>
            </a:r>
            <a:r>
              <a:rPr lang="en-US" sz="1200" dirty="0" err="1">
                <a:latin typeface="Courier"/>
                <a:cs typeface="Courier"/>
              </a:rPr>
              <a:t>child.tag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child.attrib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...</a:t>
            </a:r>
          </a:p>
          <a:p>
            <a:r>
              <a:rPr lang="en-US" sz="1200" dirty="0">
                <a:latin typeface="Courier"/>
                <a:cs typeface="Courier"/>
              </a:rPr>
              <a:t>country {'name': 'Liechtenstein'}</a:t>
            </a:r>
          </a:p>
          <a:p>
            <a:r>
              <a:rPr lang="en-US" sz="1200" dirty="0">
                <a:latin typeface="Courier"/>
                <a:cs typeface="Courier"/>
              </a:rPr>
              <a:t>country {'name': 'Singapore'}</a:t>
            </a:r>
          </a:p>
          <a:p>
            <a:r>
              <a:rPr lang="en-US" sz="1200" dirty="0">
                <a:latin typeface="Courier"/>
                <a:cs typeface="Courier"/>
              </a:rPr>
              <a:t>country {'name': 'Panama'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r>
              <a:rPr lang="nl-NL" sz="1200" dirty="0">
                <a:latin typeface="Courier"/>
                <a:cs typeface="Courier"/>
              </a:rPr>
              <a:t>&gt;&gt;&gt; root[0][1].</a:t>
            </a:r>
            <a:r>
              <a:rPr lang="nl-NL" sz="1200" dirty="0" err="1">
                <a:latin typeface="Courier"/>
                <a:cs typeface="Courier"/>
              </a:rPr>
              <a:t>text</a:t>
            </a:r>
            <a:endParaRPr lang="nl-NL" sz="1200" dirty="0">
              <a:latin typeface="Courier"/>
              <a:cs typeface="Courier"/>
            </a:endParaRPr>
          </a:p>
          <a:p>
            <a:r>
              <a:rPr lang="fr-FR" sz="1200" dirty="0">
                <a:latin typeface="Courier"/>
                <a:cs typeface="Courier"/>
              </a:rPr>
              <a:t>'2008'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253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Specialized modules – </a:t>
            </a:r>
            <a:r>
              <a:rPr lang="en-US" dirty="0" err="1" smtClean="0"/>
              <a:t>urllib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rllib.request</a:t>
            </a:r>
            <a:endParaRPr lang="en-US" dirty="0" smtClean="0"/>
          </a:p>
          <a:p>
            <a:pPr lvl="1"/>
            <a:r>
              <a:rPr lang="en-US" dirty="0" smtClean="0"/>
              <a:t>Contains functions to open and reading URLs.</a:t>
            </a:r>
          </a:p>
          <a:p>
            <a:r>
              <a:rPr lang="en-US" dirty="0" err="1" smtClean="0"/>
              <a:t>urllib.parse</a:t>
            </a:r>
            <a:endParaRPr lang="en-US" dirty="0" smtClean="0"/>
          </a:p>
          <a:p>
            <a:pPr lvl="1"/>
            <a:r>
              <a:rPr lang="en-US" dirty="0" smtClean="0"/>
              <a:t>Contains functions for parsing URLs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721" y="1447800"/>
            <a:ext cx="4848654" cy="48006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200" dirty="0">
                <a:latin typeface="Courier"/>
                <a:cs typeface="Courier"/>
              </a:rPr>
              <a:t>&gt;&gt;&gt; import sqlite3</a:t>
            </a:r>
            <a:br>
              <a:rPr lang="en-US" sz="1200" dirty="0">
                <a:latin typeface="Courier"/>
                <a:cs typeface="Courier"/>
              </a:rPr>
            </a:br>
            <a:endParaRPr lang="en-US" sz="12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</a:t>
            </a:r>
            <a:r>
              <a:rPr lang="en-US" sz="1200" dirty="0">
                <a:latin typeface="Courier"/>
                <a:cs typeface="Courier"/>
              </a:rPr>
              <a:t>&gt;&gt; conn = sqlite3.connect("</a:t>
            </a:r>
            <a:r>
              <a:rPr lang="en-US" sz="1200" dirty="0" err="1">
                <a:latin typeface="Courier"/>
                <a:cs typeface="Courier"/>
              </a:rPr>
              <a:t>datafile</a:t>
            </a:r>
            <a:r>
              <a:rPr lang="en-US" sz="1200" dirty="0">
                <a:latin typeface="Courier"/>
                <a:cs typeface="Courier"/>
              </a:rPr>
              <a:t>") </a:t>
            </a:r>
            <a:endParaRPr lang="en-US" sz="12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</a:t>
            </a:r>
            <a:r>
              <a:rPr lang="en-US" sz="1200" dirty="0">
                <a:latin typeface="Courier"/>
                <a:cs typeface="Courier"/>
              </a:rPr>
              <a:t>&gt;&gt; cursor = </a:t>
            </a:r>
            <a:r>
              <a:rPr lang="en-US" sz="1200" dirty="0" err="1">
                <a:latin typeface="Courier"/>
                <a:cs typeface="Courier"/>
              </a:rPr>
              <a:t>conn.cursor</a:t>
            </a:r>
            <a:r>
              <a:rPr lang="en-US" sz="1200" dirty="0">
                <a:latin typeface="Courier"/>
                <a:cs typeface="Courier"/>
              </a:rPr>
              <a:t>()</a:t>
            </a:r>
            <a:br>
              <a:rPr lang="en-US" sz="1200" dirty="0">
                <a:latin typeface="Courier"/>
                <a:cs typeface="Courier"/>
              </a:rPr>
            </a:br>
            <a:endParaRPr lang="en-US" sz="12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</a:t>
            </a:r>
            <a:r>
              <a:rPr lang="en-US" sz="1200" dirty="0">
                <a:latin typeface="Courier"/>
                <a:cs typeface="Courier"/>
              </a:rPr>
              <a:t>&gt;&gt;  </a:t>
            </a:r>
            <a:r>
              <a:rPr lang="en-US" sz="1200" dirty="0" err="1">
                <a:latin typeface="Courier"/>
                <a:cs typeface="Courier"/>
              </a:rPr>
              <a:t>cursor.execute</a:t>
            </a:r>
            <a:r>
              <a:rPr lang="en-US" sz="1200" dirty="0">
                <a:latin typeface="Courier"/>
                <a:cs typeface="Courier"/>
              </a:rPr>
              <a:t>("create table test (name text</a:t>
            </a:r>
            <a:r>
              <a:rPr lang="en-US" sz="1200" dirty="0" smtClean="0">
                <a:latin typeface="Courier"/>
                <a:cs typeface="Courier"/>
              </a:rPr>
              <a:t>, count </a:t>
            </a:r>
            <a:r>
              <a:rPr lang="en-US" sz="1200" dirty="0">
                <a:latin typeface="Courier"/>
                <a:cs typeface="Courier"/>
              </a:rPr>
              <a:t>integer)") </a:t>
            </a:r>
          </a:p>
          <a:p>
            <a:pPr marL="82296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</a:t>
            </a:r>
            <a:r>
              <a:rPr lang="en-US" sz="1200" dirty="0">
                <a:latin typeface="Courier"/>
                <a:cs typeface="Courier"/>
              </a:rPr>
              <a:t>&gt;&gt;  </a:t>
            </a:r>
            <a:r>
              <a:rPr lang="en-US" sz="1200" dirty="0" err="1">
                <a:latin typeface="Courier"/>
                <a:cs typeface="Courier"/>
              </a:rPr>
              <a:t>cursor.execute</a:t>
            </a:r>
            <a:r>
              <a:rPr lang="en-US" sz="1200" dirty="0">
                <a:latin typeface="Courier"/>
                <a:cs typeface="Courier"/>
              </a:rPr>
              <a:t>("insert into test (name, count) values ('Bob', 1)") </a:t>
            </a:r>
          </a:p>
          <a:p>
            <a:pPr marL="82296" indent="0">
              <a:buNone/>
            </a:pPr>
            <a:r>
              <a:rPr lang="en-US" sz="1200" dirty="0">
                <a:latin typeface="Courier"/>
                <a:cs typeface="Courier"/>
              </a:rPr>
              <a:t>&gt;&gt;&gt;  </a:t>
            </a:r>
            <a:r>
              <a:rPr lang="en-US" sz="1200" dirty="0" err="1">
                <a:latin typeface="Courier"/>
                <a:cs typeface="Courier"/>
              </a:rPr>
              <a:t>cursor.execute</a:t>
            </a:r>
            <a:r>
              <a:rPr lang="en-US" sz="1200" dirty="0">
                <a:latin typeface="Courier"/>
                <a:cs typeface="Courier"/>
              </a:rPr>
              <a:t>("insert into test (name, count) values (?, ?)", 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>
                <a:latin typeface="Courier"/>
                <a:cs typeface="Courier"/>
              </a:rPr>
              <a:t>"Jill", 15)) </a:t>
            </a:r>
            <a:endParaRPr lang="en-US" sz="12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200" dirty="0">
                <a:latin typeface="Courier"/>
                <a:cs typeface="Courier"/>
              </a:rPr>
              <a:t>&gt;&gt;&gt; </a:t>
            </a:r>
            <a:r>
              <a:rPr lang="en-US" sz="1200" dirty="0" err="1">
                <a:latin typeface="Courier"/>
                <a:cs typeface="Courier"/>
              </a:rPr>
              <a:t>cursor.execute</a:t>
            </a:r>
            <a:r>
              <a:rPr lang="en-US" sz="1200" dirty="0">
                <a:latin typeface="Courier"/>
                <a:cs typeface="Courier"/>
              </a:rPr>
              <a:t>("insert into test (name, count) values (:username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>
                <a:latin typeface="Courier"/>
                <a:cs typeface="Courier"/>
              </a:rPr>
              <a:t>:</a:t>
            </a:r>
            <a:r>
              <a:rPr lang="en-US" sz="1200" dirty="0" err="1">
                <a:latin typeface="Courier"/>
                <a:cs typeface="Courier"/>
              </a:rPr>
              <a:t>usercount</a:t>
            </a:r>
            <a:r>
              <a:rPr lang="en-US" sz="1200" dirty="0">
                <a:latin typeface="Courier"/>
                <a:cs typeface="Courier"/>
              </a:rPr>
              <a:t>)", 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  <a:r>
              <a:rPr lang="en-US" sz="1200" dirty="0">
                <a:latin typeface="Courier"/>
                <a:cs typeface="Courier"/>
              </a:rPr>
              <a:t>"username": "Joe", "</a:t>
            </a:r>
            <a:r>
              <a:rPr lang="en-US" sz="1200" dirty="0" err="1">
                <a:latin typeface="Courier"/>
                <a:cs typeface="Courier"/>
              </a:rPr>
              <a:t>usercount</a:t>
            </a:r>
            <a:r>
              <a:rPr lang="en-US" sz="1200" dirty="0">
                <a:latin typeface="Courier"/>
                <a:cs typeface="Courier"/>
              </a:rPr>
              <a:t>": 10}) </a:t>
            </a:r>
            <a:endParaRPr lang="en-US" sz="12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200" dirty="0">
                <a:latin typeface="Courier"/>
                <a:cs typeface="Courier"/>
              </a:rPr>
              <a:t>&gt;&gt;&gt; result = </a:t>
            </a:r>
            <a:r>
              <a:rPr lang="en-US" sz="1200" dirty="0" err="1">
                <a:latin typeface="Courier"/>
                <a:cs typeface="Courier"/>
              </a:rPr>
              <a:t>cursor.execute</a:t>
            </a:r>
            <a:r>
              <a:rPr lang="en-US" sz="1200" dirty="0">
                <a:latin typeface="Courier"/>
                <a:cs typeface="Courier"/>
              </a:rPr>
              <a:t>("select * from test") </a:t>
            </a:r>
            <a:endParaRPr lang="en-US" sz="12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</a:t>
            </a:r>
            <a:r>
              <a:rPr lang="en-US" sz="1200" dirty="0">
                <a:latin typeface="Courier"/>
                <a:cs typeface="Courier"/>
              </a:rPr>
              <a:t>&gt;&gt; print(</a:t>
            </a:r>
            <a:r>
              <a:rPr lang="en-US" sz="1200" dirty="0" err="1">
                <a:latin typeface="Courier"/>
                <a:cs typeface="Courier"/>
              </a:rPr>
              <a:t>result.fetchall</a:t>
            </a:r>
            <a:r>
              <a:rPr lang="en-US" sz="1200" dirty="0">
                <a:latin typeface="Courier"/>
                <a:cs typeface="Courier"/>
              </a:rPr>
              <a:t>())</a:t>
            </a:r>
            <a:br>
              <a:rPr lang="en-US" sz="1200" dirty="0">
                <a:latin typeface="Courier"/>
                <a:cs typeface="Courier"/>
              </a:rPr>
            </a:br>
            <a:r>
              <a:rPr lang="en-US" sz="1200" dirty="0">
                <a:latin typeface="Courier"/>
                <a:cs typeface="Courier"/>
              </a:rPr>
              <a:t>[('Bob', 1), ('Jill', 15), ('Joe', 10)]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6115" y="1417638"/>
            <a:ext cx="42904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Regular" charset="0"/>
              </a:rPr>
              <a:t>Module to talk to sqlite3 databases, comes standard with Python3</a:t>
            </a:r>
            <a:endParaRPr lang="en-US" sz="1200" dirty="0">
              <a:latin typeface="Arial Regula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850" y="1903025"/>
            <a:ext cx="2101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Regular" charset="0"/>
              </a:rPr>
              <a:t>Create connection to database</a:t>
            </a:r>
            <a:endParaRPr lang="en-US" sz="1200" dirty="0">
              <a:latin typeface="Arial Regula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850" y="2401825"/>
            <a:ext cx="33840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Regular" charset="0"/>
              </a:rPr>
              <a:t>Create cursor object to interact with the database</a:t>
            </a:r>
            <a:endParaRPr lang="en-US" sz="1200" dirty="0">
              <a:latin typeface="Arial Regular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6694" y="2924368"/>
            <a:ext cx="2101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Regular" charset="0"/>
              </a:rPr>
              <a:t>Create a table in the database</a:t>
            </a:r>
            <a:endParaRPr lang="en-US" sz="1200" dirty="0">
              <a:latin typeface="Arial Regular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6694" y="3900240"/>
            <a:ext cx="210185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Regular" charset="0"/>
              </a:rPr>
              <a:t>Insert data into the table</a:t>
            </a:r>
            <a:endParaRPr lang="en-US" sz="1200" dirty="0">
              <a:latin typeface="Arial Regular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76694" y="5658857"/>
            <a:ext cx="210185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Regular" charset="0"/>
              </a:rPr>
              <a:t>Query and print the data</a:t>
            </a:r>
            <a:endParaRPr lang="en-US" sz="1200" dirty="0">
              <a:latin typeface="Arial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7" y="1447800"/>
            <a:ext cx="5141613" cy="4800600"/>
          </a:xfrm>
        </p:spPr>
        <p:txBody>
          <a:bodyPr anchor="t">
            <a:norm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fr-FR" sz="1200" dirty="0">
                <a:latin typeface="Courier"/>
                <a:cs typeface="Courier"/>
              </a:rPr>
              <a:t>&gt;&gt;&gt; </a:t>
            </a:r>
            <a:r>
              <a:rPr lang="fr-FR" sz="1200" dirty="0" err="1">
                <a:latin typeface="Courier"/>
                <a:cs typeface="Courier"/>
              </a:rPr>
              <a:t>result</a:t>
            </a:r>
            <a:r>
              <a:rPr lang="fr-FR" sz="1200" dirty="0">
                <a:latin typeface="Courier"/>
                <a:cs typeface="Courier"/>
              </a:rPr>
              <a:t> = </a:t>
            </a:r>
            <a:r>
              <a:rPr lang="fr-FR" sz="1200" dirty="0" err="1">
                <a:latin typeface="Courier"/>
                <a:cs typeface="Courier"/>
              </a:rPr>
              <a:t>cursor.execute</a:t>
            </a:r>
            <a:r>
              <a:rPr lang="fr-FR" sz="1200" dirty="0">
                <a:latin typeface="Courier"/>
                <a:cs typeface="Courier"/>
              </a:rPr>
              <a:t>(</a:t>
            </a:r>
            <a:r>
              <a:rPr lang="en-US" sz="1200" dirty="0">
                <a:latin typeface="Courier"/>
                <a:cs typeface="Courier"/>
              </a:rPr>
              <a:t>"</a:t>
            </a:r>
            <a:r>
              <a:rPr lang="fr-FR" sz="1200" dirty="0">
                <a:latin typeface="Courier"/>
                <a:cs typeface="Courier"/>
              </a:rPr>
              <a:t>select * </a:t>
            </a:r>
            <a:r>
              <a:rPr lang="fr-FR" sz="1200" dirty="0" err="1">
                <a:latin typeface="Courier"/>
                <a:cs typeface="Courier"/>
              </a:rPr>
              <a:t>from</a:t>
            </a:r>
            <a:r>
              <a:rPr lang="fr-FR" sz="1200" dirty="0">
                <a:latin typeface="Courier"/>
                <a:cs typeface="Courier"/>
              </a:rPr>
              <a:t> test </a:t>
            </a:r>
            <a:r>
              <a:rPr lang="fr-FR" sz="1200" dirty="0" err="1">
                <a:latin typeface="Courier"/>
                <a:cs typeface="Courier"/>
              </a:rPr>
              <a:t>where</a:t>
            </a:r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dirty="0" err="1">
                <a:latin typeface="Courier"/>
                <a:cs typeface="Courier"/>
              </a:rPr>
              <a:t>name</a:t>
            </a:r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dirty="0" err="1">
                <a:latin typeface="Courier"/>
                <a:cs typeface="Courier"/>
              </a:rPr>
              <a:t>like</a:t>
            </a:r>
            <a:r>
              <a:rPr lang="fr-FR" sz="1200" dirty="0">
                <a:latin typeface="Courier"/>
                <a:cs typeface="Courier"/>
              </a:rPr>
              <a:t> :</a:t>
            </a:r>
            <a:r>
              <a:rPr lang="fr-FR" sz="1200" dirty="0" err="1">
                <a:latin typeface="Courier"/>
                <a:cs typeface="Courier"/>
              </a:rPr>
              <a:t>name</a:t>
            </a:r>
            <a:r>
              <a:rPr lang="fr-FR" sz="1200" dirty="0">
                <a:latin typeface="Courier"/>
                <a:cs typeface="Courier"/>
              </a:rPr>
              <a:t>,{</a:t>
            </a:r>
            <a:r>
              <a:rPr lang="en-US" sz="1200" dirty="0">
                <a:latin typeface="Courier"/>
                <a:cs typeface="Courier"/>
              </a:rPr>
              <a:t>"</a:t>
            </a:r>
            <a:r>
              <a:rPr lang="fr-FR" sz="1200" dirty="0" err="1">
                <a:latin typeface="Courier"/>
                <a:cs typeface="Courier"/>
              </a:rPr>
              <a:t>name</a:t>
            </a:r>
            <a:r>
              <a:rPr lang="en-US" sz="1200" dirty="0">
                <a:latin typeface="Courier"/>
                <a:cs typeface="Courier"/>
              </a:rPr>
              <a:t>"</a:t>
            </a:r>
            <a:r>
              <a:rPr lang="fr-FR" sz="1200" dirty="0">
                <a:latin typeface="Courier"/>
                <a:cs typeface="Courier"/>
              </a:rPr>
              <a:t>: </a:t>
            </a:r>
            <a:r>
              <a:rPr lang="en-US" sz="1200" dirty="0">
                <a:latin typeface="Courier"/>
                <a:cs typeface="Courier"/>
              </a:rPr>
              <a:t>"</a:t>
            </a:r>
            <a:r>
              <a:rPr lang="fr-FR" sz="1200" dirty="0">
                <a:latin typeface="Courier"/>
                <a:cs typeface="Courier"/>
              </a:rPr>
              <a:t>bob</a:t>
            </a:r>
            <a:r>
              <a:rPr lang="en-US" sz="1200" dirty="0">
                <a:latin typeface="Courier"/>
                <a:cs typeface="Courier"/>
              </a:rPr>
              <a:t>"</a:t>
            </a:r>
            <a:r>
              <a:rPr lang="fr-FR" sz="1200" dirty="0">
                <a:latin typeface="Courier"/>
                <a:cs typeface="Courier"/>
              </a:rPr>
              <a:t>})</a:t>
            </a:r>
            <a:br>
              <a:rPr lang="fr-FR" sz="1200" dirty="0">
                <a:latin typeface="Courier"/>
                <a:cs typeface="Courier"/>
              </a:rPr>
            </a:br>
            <a:r>
              <a:rPr lang="fr-FR" sz="1200" dirty="0">
                <a:latin typeface="Courier"/>
                <a:cs typeface="Courier"/>
              </a:rPr>
              <a:t>&gt;&gt;&gt; </a:t>
            </a:r>
            <a:r>
              <a:rPr lang="fr-FR" sz="1200" dirty="0" err="1">
                <a:latin typeface="Courier"/>
                <a:cs typeface="Courier"/>
              </a:rPr>
              <a:t>print</a:t>
            </a:r>
            <a:r>
              <a:rPr lang="fr-FR" sz="1200" dirty="0">
                <a:latin typeface="Courier"/>
                <a:cs typeface="Courier"/>
              </a:rPr>
              <a:t>(</a:t>
            </a:r>
            <a:r>
              <a:rPr lang="fr-FR" sz="1200" dirty="0" err="1">
                <a:latin typeface="Courier"/>
                <a:cs typeface="Courier"/>
              </a:rPr>
              <a:t>result.fetchall</a:t>
            </a:r>
            <a:r>
              <a:rPr lang="fr-FR" sz="1200" dirty="0">
                <a:latin typeface="Courier"/>
                <a:cs typeface="Courier"/>
              </a:rPr>
              <a:t>())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fr-FR" sz="1200" dirty="0">
                <a:latin typeface="Courier"/>
                <a:cs typeface="Courier"/>
              </a:rPr>
              <a:t>[('Bob', 1)]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200" dirty="0" smtClean="0">
                <a:latin typeface="Courier"/>
                <a:cs typeface="Courier"/>
              </a:rPr>
              <a:t>&gt;</a:t>
            </a:r>
            <a:r>
              <a:rPr lang="en-US" sz="1200" dirty="0">
                <a:latin typeface="Courier"/>
                <a:cs typeface="Courier"/>
              </a:rPr>
              <a:t>&gt;&gt; </a:t>
            </a:r>
            <a:r>
              <a:rPr lang="en-US" sz="1200" dirty="0" err="1">
                <a:latin typeface="Courier"/>
                <a:cs typeface="Courier"/>
              </a:rPr>
              <a:t>cursor.execute</a:t>
            </a:r>
            <a:r>
              <a:rPr lang="en-US" sz="1200" dirty="0">
                <a:latin typeface="Courier"/>
                <a:cs typeface="Courier"/>
              </a:rPr>
              <a:t>("update test set count=? where name=?", (20, "Jill")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en-US" sz="1200" dirty="0">
              <a:latin typeface="Courier"/>
              <a:cs typeface="Courier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&gt;&gt;&gt; result = </a:t>
            </a:r>
            <a:r>
              <a:rPr lang="en-US" sz="1200" dirty="0" err="1">
                <a:latin typeface="Courier"/>
                <a:cs typeface="Courier"/>
              </a:rPr>
              <a:t>cursor.execute</a:t>
            </a:r>
            <a:r>
              <a:rPr lang="en-US" sz="1200" dirty="0">
                <a:latin typeface="Courier"/>
                <a:cs typeface="Courier"/>
              </a:rPr>
              <a:t>("select * from test") </a:t>
            </a:r>
            <a:endParaRPr lang="en-US" sz="1200" dirty="0" smtClean="0">
              <a:latin typeface="Courier"/>
              <a:cs typeface="Courier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it-IT" sz="1200" dirty="0">
                <a:latin typeface="Courier"/>
                <a:cs typeface="Courier"/>
              </a:rPr>
              <a:t>&gt;&gt;&gt; </a:t>
            </a:r>
            <a:r>
              <a:rPr lang="it-IT" sz="1200" dirty="0" err="1">
                <a:latin typeface="Courier"/>
                <a:cs typeface="Courier"/>
              </a:rPr>
              <a:t>print</a:t>
            </a:r>
            <a:r>
              <a:rPr lang="it-IT" sz="1200" dirty="0">
                <a:latin typeface="Courier"/>
                <a:cs typeface="Courier"/>
              </a:rPr>
              <a:t>(</a:t>
            </a:r>
            <a:r>
              <a:rPr lang="it-IT" sz="1200" dirty="0" err="1">
                <a:latin typeface="Courier"/>
                <a:cs typeface="Courier"/>
              </a:rPr>
              <a:t>result.fetchall</a:t>
            </a:r>
            <a:r>
              <a:rPr lang="it-IT" sz="1200" dirty="0">
                <a:latin typeface="Courier"/>
                <a:cs typeface="Courier"/>
              </a:rPr>
              <a:t>())</a:t>
            </a:r>
            <a:br>
              <a:rPr lang="it-IT" sz="1200" dirty="0">
                <a:latin typeface="Courier"/>
                <a:cs typeface="Courier"/>
              </a:rPr>
            </a:br>
            <a:r>
              <a:rPr lang="it-IT" sz="1200" dirty="0">
                <a:latin typeface="Courier"/>
                <a:cs typeface="Courier"/>
              </a:rPr>
              <a:t>[('Bob', 1), ('Jill', 20), ('</a:t>
            </a:r>
            <a:r>
              <a:rPr lang="it-IT" sz="1200" dirty="0" err="1">
                <a:latin typeface="Courier"/>
                <a:cs typeface="Courier"/>
              </a:rPr>
              <a:t>Joe</a:t>
            </a:r>
            <a:r>
              <a:rPr lang="it-IT" sz="1200" dirty="0">
                <a:latin typeface="Courier"/>
                <a:cs typeface="Courier"/>
              </a:rPr>
              <a:t>', 10)] </a:t>
            </a:r>
          </a:p>
          <a:p>
            <a:pPr marL="82296" indent="0">
              <a:spcBef>
                <a:spcPts val="0"/>
              </a:spcBef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200" dirty="0" smtClean="0">
                <a:latin typeface="Courier"/>
                <a:cs typeface="Courier"/>
              </a:rPr>
              <a:t>&gt;&gt;&gt;result </a:t>
            </a:r>
            <a:r>
              <a:rPr lang="en-US" sz="1200" dirty="0">
                <a:latin typeface="Courier"/>
                <a:cs typeface="Courier"/>
              </a:rPr>
              <a:t>= </a:t>
            </a:r>
            <a:r>
              <a:rPr lang="en-US" sz="1200" dirty="0" err="1">
                <a:latin typeface="Courier"/>
                <a:cs typeface="Courier"/>
              </a:rPr>
              <a:t>cursor.execute</a:t>
            </a:r>
            <a:r>
              <a:rPr lang="en-US" sz="1200" dirty="0">
                <a:latin typeface="Courier"/>
                <a:cs typeface="Courier"/>
              </a:rPr>
              <a:t>("select * from test</a:t>
            </a:r>
            <a:r>
              <a:rPr lang="en-US" sz="1200">
                <a:latin typeface="Courier"/>
                <a:cs typeface="Courier"/>
              </a:rPr>
              <a:t>") </a:t>
            </a:r>
            <a:endParaRPr lang="en-US" sz="1200" smtClean="0">
              <a:latin typeface="Courier"/>
              <a:cs typeface="Courier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200" smtClean="0">
                <a:latin typeface="Courier"/>
                <a:cs typeface="Courier"/>
              </a:rPr>
              <a:t>&gt;&gt;&gt;</a:t>
            </a:r>
            <a:r>
              <a:rPr lang="en-US" sz="1200" dirty="0" smtClean="0">
                <a:latin typeface="Courier"/>
                <a:cs typeface="Courier"/>
              </a:rPr>
              <a:t>for </a:t>
            </a:r>
            <a:r>
              <a:rPr lang="en-US" sz="1200" dirty="0">
                <a:latin typeface="Courier"/>
                <a:cs typeface="Courier"/>
              </a:rPr>
              <a:t>row in result: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200" dirty="0" smtClean="0">
                <a:latin typeface="Courier"/>
                <a:cs typeface="Courier"/>
              </a:rPr>
              <a:t>…	print</a:t>
            </a:r>
            <a:r>
              <a:rPr lang="en-US" sz="1200" dirty="0">
                <a:latin typeface="Courier"/>
                <a:cs typeface="Courier"/>
              </a:rPr>
              <a:t>(row)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it-IT" sz="1200" dirty="0">
                <a:latin typeface="Courier"/>
                <a:cs typeface="Courier"/>
              </a:rPr>
              <a:t>('Bob', 1) </a:t>
            </a:r>
            <a:endParaRPr lang="it-IT" sz="1200" dirty="0" smtClean="0">
              <a:latin typeface="Courier"/>
              <a:cs typeface="Courier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it-IT" sz="1200" dirty="0" smtClean="0">
                <a:latin typeface="Courier"/>
                <a:cs typeface="Courier"/>
              </a:rPr>
              <a:t>(</a:t>
            </a:r>
            <a:r>
              <a:rPr lang="it-IT" sz="1200" dirty="0">
                <a:latin typeface="Courier"/>
                <a:cs typeface="Courier"/>
              </a:rPr>
              <a:t>'Jill', 20) </a:t>
            </a:r>
            <a:endParaRPr lang="it-IT" sz="1200" dirty="0" smtClean="0">
              <a:latin typeface="Courier"/>
              <a:cs typeface="Courier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it-IT" sz="1200" dirty="0" smtClean="0">
                <a:latin typeface="Courier"/>
                <a:cs typeface="Courier"/>
              </a:rPr>
              <a:t>(</a:t>
            </a:r>
            <a:r>
              <a:rPr lang="it-IT" sz="1200" dirty="0">
                <a:latin typeface="Courier"/>
                <a:cs typeface="Courier"/>
              </a:rPr>
              <a:t>'</a:t>
            </a:r>
            <a:r>
              <a:rPr lang="it-IT" sz="1200" dirty="0" err="1">
                <a:latin typeface="Courier"/>
                <a:cs typeface="Courier"/>
              </a:rPr>
              <a:t>Joe</a:t>
            </a:r>
            <a:r>
              <a:rPr lang="it-IT" sz="1200" dirty="0">
                <a:latin typeface="Courier"/>
                <a:cs typeface="Courier"/>
              </a:rPr>
              <a:t>', 10) </a:t>
            </a:r>
            <a:endParaRPr lang="it-IT" sz="1200" dirty="0" smtClean="0">
              <a:latin typeface="Courier"/>
              <a:cs typeface="Courier"/>
            </a:endParaRPr>
          </a:p>
          <a:p>
            <a:pPr marL="82296" indent="0">
              <a:spcBef>
                <a:spcPts val="0"/>
              </a:spcBef>
              <a:buNone/>
            </a:pPr>
            <a:endParaRPr lang="it-IT" sz="1200" dirty="0">
              <a:latin typeface="Courier"/>
              <a:cs typeface="Courier"/>
            </a:endParaRPr>
          </a:p>
          <a:p>
            <a:pPr marL="82296" indent="0">
              <a:spcBef>
                <a:spcPts val="0"/>
              </a:spcBef>
              <a:buNone/>
            </a:pPr>
            <a:endParaRPr lang="it-IT" sz="1200" dirty="0" smtClean="0">
              <a:latin typeface="Courier"/>
              <a:cs typeface="Courier"/>
            </a:endParaRPr>
          </a:p>
          <a:p>
            <a:pPr marL="82296" indent="0">
              <a:spcBef>
                <a:spcPts val="0"/>
              </a:spcBef>
              <a:buNone/>
            </a:pPr>
            <a:endParaRPr lang="it-IT" sz="1200" dirty="0">
              <a:latin typeface="Courier"/>
              <a:cs typeface="Courier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it-IT" sz="1200" dirty="0"/>
              <a:t>&gt;&gt;&gt; </a:t>
            </a:r>
            <a:r>
              <a:rPr lang="it-IT" sz="1200" dirty="0" err="1"/>
              <a:t>conn.commit</a:t>
            </a:r>
            <a:r>
              <a:rPr lang="it-IT" sz="1200" dirty="0"/>
              <a:t>()</a:t>
            </a:r>
            <a:br>
              <a:rPr lang="it-IT" sz="1200" dirty="0"/>
            </a:br>
            <a:r>
              <a:rPr lang="it-IT" sz="1200" dirty="0"/>
              <a:t>&gt;&gt;&gt; </a:t>
            </a:r>
            <a:r>
              <a:rPr lang="it-IT" sz="1200" dirty="0" err="1"/>
              <a:t>conn.close</a:t>
            </a:r>
            <a:r>
              <a:rPr lang="it-IT" sz="1200" dirty="0"/>
              <a:t>() </a:t>
            </a:r>
          </a:p>
          <a:p>
            <a:pPr marL="82296" indent="0">
              <a:spcBef>
                <a:spcPts val="0"/>
              </a:spcBef>
              <a:buNone/>
            </a:pPr>
            <a:endParaRPr lang="it-IT" sz="1200" dirty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7220" y="2410330"/>
            <a:ext cx="2101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Regular" charset="0"/>
              </a:rPr>
              <a:t>Update certain records and print the data</a:t>
            </a:r>
            <a:endParaRPr lang="en-US" sz="1200" dirty="0">
              <a:latin typeface="Arial Regula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20" y="4942309"/>
            <a:ext cx="2101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Regular" charset="0"/>
              </a:rPr>
              <a:t>Commit the changes and close the connection.</a:t>
            </a:r>
            <a:endParaRPr lang="en-US" sz="1200" dirty="0">
              <a:latin typeface="Arial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7" y="1447800"/>
            <a:ext cx="5141613" cy="5118189"/>
          </a:xfrm>
        </p:spPr>
        <p:txBody>
          <a:bodyPr anchor="t">
            <a:noAutofit/>
          </a:bodyPr>
          <a:lstStyle/>
          <a:p>
            <a:pPr marL="82296" indent="0">
              <a:buNone/>
            </a:pPr>
            <a:r>
              <a:rPr lang="en-US" sz="1000" dirty="0">
                <a:latin typeface="Courier"/>
                <a:cs typeface="Courier"/>
              </a:rPr>
              <a:t>&gt;&gt;&gt; from </a:t>
            </a:r>
            <a:r>
              <a:rPr lang="en-US" sz="1000" dirty="0" err="1">
                <a:latin typeface="Courier"/>
                <a:cs typeface="Courier"/>
              </a:rPr>
              <a:t>http.server</a:t>
            </a:r>
            <a:r>
              <a:rPr lang="en-US" sz="1000" dirty="0">
                <a:latin typeface="Courier"/>
                <a:cs typeface="Courier"/>
              </a:rPr>
              <a:t> import </a:t>
            </a:r>
            <a:r>
              <a:rPr lang="en-US" sz="1000" dirty="0" err="1">
                <a:latin typeface="Courier"/>
                <a:cs typeface="Courier"/>
              </a:rPr>
              <a:t>HTTPServer</a:t>
            </a:r>
            <a:r>
              <a:rPr lang="en-US" sz="1000" dirty="0">
                <a:latin typeface="Courier"/>
                <a:cs typeface="Courier"/>
              </a:rPr>
              <a:t>, </a:t>
            </a:r>
            <a:r>
              <a:rPr lang="en-US" sz="1000" dirty="0" err="1">
                <a:latin typeface="Courier"/>
                <a:cs typeface="Courier"/>
              </a:rPr>
              <a:t>SimpleHTTPRequestHandler</a:t>
            </a:r>
            <a:r>
              <a:rPr lang="en-US" sz="1000" dirty="0">
                <a:latin typeface="Courier"/>
                <a:cs typeface="Courier"/>
              </a:rPr>
              <a:t> </a:t>
            </a:r>
            <a:endParaRPr lang="en-US" sz="1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000" dirty="0" smtClean="0">
                <a:latin typeface="Courier"/>
                <a:cs typeface="Courier"/>
              </a:rPr>
              <a:t>&gt;</a:t>
            </a:r>
            <a:r>
              <a:rPr lang="en-US" sz="1000" dirty="0">
                <a:latin typeface="Courier"/>
                <a:cs typeface="Courier"/>
              </a:rPr>
              <a:t>&gt;&gt; server = </a:t>
            </a:r>
            <a:r>
              <a:rPr lang="en-US" sz="1000" dirty="0" err="1">
                <a:latin typeface="Courier"/>
                <a:cs typeface="Courier"/>
              </a:rPr>
              <a:t>HTTPServer</a:t>
            </a:r>
            <a:r>
              <a:rPr lang="en-US" sz="1000" dirty="0">
                <a:latin typeface="Courier"/>
                <a:cs typeface="Courier"/>
              </a:rPr>
              <a:t>(("", 8000), </a:t>
            </a:r>
            <a:r>
              <a:rPr lang="en-US" sz="1000" dirty="0" err="1">
                <a:latin typeface="Courier"/>
                <a:cs typeface="Courier"/>
              </a:rPr>
              <a:t>SimpleHTTPRequestHandler</a:t>
            </a:r>
            <a:r>
              <a:rPr lang="en-US" sz="1000" dirty="0">
                <a:latin typeface="Courier"/>
                <a:cs typeface="Courier"/>
              </a:rPr>
              <a:t>) </a:t>
            </a:r>
            <a:endParaRPr lang="en-US" sz="1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000" dirty="0" smtClean="0">
                <a:latin typeface="Courier"/>
                <a:cs typeface="Courier"/>
              </a:rPr>
              <a:t>&gt;</a:t>
            </a:r>
            <a:r>
              <a:rPr lang="en-US" sz="1000" dirty="0">
                <a:latin typeface="Courier"/>
                <a:cs typeface="Courier"/>
              </a:rPr>
              <a:t>&gt;&gt; </a:t>
            </a:r>
            <a:r>
              <a:rPr lang="en-US" sz="1000" dirty="0" err="1">
                <a:latin typeface="Courier"/>
                <a:cs typeface="Courier"/>
              </a:rPr>
              <a:t>server.serve_forever</a:t>
            </a:r>
            <a:r>
              <a:rPr lang="en-US" sz="1000" dirty="0">
                <a:latin typeface="Courier"/>
                <a:cs typeface="Courier"/>
              </a:rPr>
              <a:t>() </a:t>
            </a:r>
            <a:endParaRPr lang="en-US" sz="1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endParaRPr lang="en-US" sz="1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endParaRPr lang="en-US" sz="1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endParaRPr lang="en-US" sz="1000" dirty="0">
              <a:latin typeface="Courier"/>
              <a:cs typeface="Courier"/>
            </a:endParaRPr>
          </a:p>
          <a:p>
            <a:pPr marL="82296" indent="0">
              <a:buNone/>
            </a:pPr>
            <a:endParaRPr lang="en-US" sz="1000" dirty="0">
              <a:latin typeface="Courier"/>
              <a:cs typeface="Courier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000" dirty="0">
                <a:latin typeface="Courier"/>
                <a:cs typeface="Courier"/>
              </a:rPr>
              <a:t>&gt;&gt;&gt; from </a:t>
            </a:r>
            <a:r>
              <a:rPr lang="en-US" sz="1000" dirty="0" err="1">
                <a:latin typeface="Courier"/>
                <a:cs typeface="Courier"/>
              </a:rPr>
              <a:t>urllib.request</a:t>
            </a:r>
            <a:r>
              <a:rPr lang="en-US" sz="1000" dirty="0">
                <a:latin typeface="Courier"/>
                <a:cs typeface="Courier"/>
              </a:rPr>
              <a:t> import </a:t>
            </a:r>
            <a:r>
              <a:rPr lang="en-US" sz="1000" dirty="0" err="1">
                <a:latin typeface="Courier"/>
                <a:cs typeface="Courier"/>
              </a:rPr>
              <a:t>urlopen</a:t>
            </a:r>
            <a:r>
              <a:rPr lang="en-US" sz="1000" dirty="0">
                <a:latin typeface="Courier"/>
                <a:cs typeface="Courier"/>
              </a:rPr>
              <a:t/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&gt;&gt;&gt; </a:t>
            </a:r>
            <a:r>
              <a:rPr lang="en-US" sz="1000" dirty="0" err="1">
                <a:latin typeface="Courier"/>
                <a:cs typeface="Courier"/>
              </a:rPr>
              <a:t>url_file</a:t>
            </a:r>
            <a:r>
              <a:rPr lang="en-US" sz="1000" dirty="0">
                <a:latin typeface="Courier"/>
                <a:cs typeface="Courier"/>
              </a:rPr>
              <a:t> = </a:t>
            </a:r>
            <a:r>
              <a:rPr lang="en-US" sz="1000" dirty="0" err="1">
                <a:latin typeface="Courier"/>
                <a:cs typeface="Courier"/>
              </a:rPr>
              <a:t>urlopen</a:t>
            </a:r>
            <a:r>
              <a:rPr lang="en-US" sz="1000" dirty="0">
                <a:latin typeface="Courier"/>
                <a:cs typeface="Courier"/>
              </a:rPr>
              <a:t>("http://localhost:8000") </a:t>
            </a:r>
            <a:endParaRPr lang="en-US" sz="1000" dirty="0" smtClean="0">
              <a:latin typeface="Courier"/>
              <a:cs typeface="Courier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000" dirty="0" smtClean="0">
                <a:latin typeface="Courier"/>
                <a:cs typeface="Courier"/>
              </a:rPr>
              <a:t>&gt;</a:t>
            </a:r>
            <a:r>
              <a:rPr lang="en-US" sz="1000" dirty="0">
                <a:latin typeface="Courier"/>
                <a:cs typeface="Courier"/>
              </a:rPr>
              <a:t>&gt;&gt; print(</a:t>
            </a:r>
            <a:r>
              <a:rPr lang="en-US" sz="1000" dirty="0" err="1">
                <a:latin typeface="Courier"/>
                <a:cs typeface="Courier"/>
              </a:rPr>
              <a:t>url_file.geturl</a:t>
            </a:r>
            <a:r>
              <a:rPr lang="en-US" sz="1000" dirty="0">
                <a:latin typeface="Courier"/>
                <a:cs typeface="Courier"/>
              </a:rPr>
              <a:t>()) </a:t>
            </a:r>
            <a:endParaRPr lang="en-US" sz="1000" dirty="0" smtClean="0">
              <a:latin typeface="Courier"/>
              <a:cs typeface="Courier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000" dirty="0" smtClean="0">
                <a:latin typeface="Courier"/>
                <a:cs typeface="Courier"/>
              </a:rPr>
              <a:t>http</a:t>
            </a:r>
            <a:r>
              <a:rPr lang="en-US" sz="1000" dirty="0">
                <a:latin typeface="Courier"/>
                <a:cs typeface="Courier"/>
              </a:rPr>
              <a:t>://localhost:8000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&gt;&gt;&gt; print(</a:t>
            </a:r>
            <a:r>
              <a:rPr lang="en-US" sz="1000" dirty="0" err="1">
                <a:latin typeface="Courier"/>
                <a:cs typeface="Courier"/>
              </a:rPr>
              <a:t>url_file.info</a:t>
            </a:r>
            <a:r>
              <a:rPr lang="en-US" sz="1000" dirty="0">
                <a:latin typeface="Courier"/>
                <a:cs typeface="Courier"/>
              </a:rPr>
              <a:t>())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Server: </a:t>
            </a:r>
            <a:r>
              <a:rPr lang="en-US" sz="1000" dirty="0" err="1">
                <a:latin typeface="Courier"/>
                <a:cs typeface="Courier"/>
              </a:rPr>
              <a:t>SimpleHTTP</a:t>
            </a:r>
            <a:r>
              <a:rPr lang="en-US" sz="1000" dirty="0">
                <a:latin typeface="Courier"/>
                <a:cs typeface="Courier"/>
              </a:rPr>
              <a:t>/0.6 Python/3.1.1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Date: Sat, 06 Jun 2009 20:28:13 GMT Content-type: text/html; charset=utf-8 Content-Length: 15395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000" dirty="0">
                <a:latin typeface="Courier"/>
                <a:cs typeface="Courier"/>
              </a:rPr>
              <a:t>&gt;&gt;&gt; for line in </a:t>
            </a:r>
            <a:r>
              <a:rPr lang="en-US" sz="1000" dirty="0" err="1">
                <a:latin typeface="Courier"/>
                <a:cs typeface="Courier"/>
              </a:rPr>
              <a:t>url_file.readlines</a:t>
            </a:r>
            <a:r>
              <a:rPr lang="en-US" sz="1000" dirty="0">
                <a:latin typeface="Courier"/>
                <a:cs typeface="Courier"/>
              </a:rPr>
              <a:t>():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... print(line)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...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b'&lt;!DOCTYPE html PUBLIC "-//W3C//DTD HTML 3.2 Final//EN"&gt;&lt;html&gt;\n' b'&lt;title&gt;Directory listing for /&lt;/title&gt;\n'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000" dirty="0">
                <a:latin typeface="Courier"/>
                <a:cs typeface="Courier"/>
              </a:rPr>
              <a:t>b'&lt;body&gt;\n'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b'&lt;h2&gt;Directory listing for /&lt;/h2&gt;\n'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b'&lt;</a:t>
            </a:r>
            <a:r>
              <a:rPr lang="en-US" sz="1000" dirty="0" err="1">
                <a:latin typeface="Courier"/>
                <a:cs typeface="Courier"/>
              </a:rPr>
              <a:t>hr</a:t>
            </a:r>
            <a:r>
              <a:rPr lang="en-US" sz="1000" dirty="0">
                <a:latin typeface="Courier"/>
                <a:cs typeface="Courier"/>
              </a:rPr>
              <a:t>&gt;\n'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b'&lt;</a:t>
            </a:r>
            <a:r>
              <a:rPr lang="en-US" sz="1000" dirty="0" err="1">
                <a:latin typeface="Courier"/>
                <a:cs typeface="Courier"/>
              </a:rPr>
              <a:t>ul</a:t>
            </a:r>
            <a:r>
              <a:rPr lang="en-US" sz="1000" dirty="0">
                <a:latin typeface="Courier"/>
                <a:cs typeface="Courier"/>
              </a:rPr>
              <a:t>&gt;\n'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...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# file names would be in HTML links in list items here... ...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b'&lt;/</a:t>
            </a:r>
            <a:r>
              <a:rPr lang="en-US" sz="1000" dirty="0" err="1">
                <a:latin typeface="Courier"/>
                <a:cs typeface="Courier"/>
              </a:rPr>
              <a:t>ul</a:t>
            </a:r>
            <a:r>
              <a:rPr lang="en-US" sz="1000" dirty="0">
                <a:latin typeface="Courier"/>
                <a:cs typeface="Courier"/>
              </a:rPr>
              <a:t>&gt;\n'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b'&lt;</a:t>
            </a:r>
            <a:r>
              <a:rPr lang="en-US" sz="1000" dirty="0" err="1">
                <a:latin typeface="Courier"/>
                <a:cs typeface="Courier"/>
              </a:rPr>
              <a:t>hr</a:t>
            </a:r>
            <a:r>
              <a:rPr lang="en-US" sz="1000" dirty="0">
                <a:latin typeface="Courier"/>
                <a:cs typeface="Courier"/>
              </a:rPr>
              <a:t>&gt;\n'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b'&lt;/body&gt;\n'</a:t>
            </a:r>
            <a:br>
              <a:rPr lang="en-US" sz="1000" dirty="0">
                <a:latin typeface="Courier"/>
                <a:cs typeface="Courier"/>
              </a:rPr>
            </a:br>
            <a:r>
              <a:rPr lang="en-US" sz="1000" dirty="0">
                <a:latin typeface="Courier"/>
                <a:cs typeface="Courier"/>
              </a:rPr>
              <a:t>b'&lt;/html&gt;\</a:t>
            </a:r>
            <a:r>
              <a:rPr lang="en-US" sz="1000" dirty="0" smtClean="0">
                <a:latin typeface="Courier"/>
                <a:cs typeface="Courier"/>
              </a:rPr>
              <a:t>n’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7220" y="1616515"/>
            <a:ext cx="21018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Regular" charset="0"/>
              </a:rPr>
              <a:t>Simple Web Server to browse contents of a directory</a:t>
            </a:r>
            <a:endParaRPr lang="en-US" sz="1200" dirty="0">
              <a:latin typeface="Arial Regula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20" y="3524781"/>
            <a:ext cx="210185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Regular" charset="0"/>
              </a:rPr>
              <a:t>Sample HTTP Client code</a:t>
            </a:r>
            <a:endParaRPr lang="en-US" sz="1200" dirty="0">
              <a:latin typeface="Arial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Initialization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class Circle: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__</a:t>
            </a:r>
            <a:r>
              <a:rPr lang="en-US" sz="2400" dirty="0" err="1">
                <a:latin typeface="Courier"/>
                <a:cs typeface="Courier"/>
              </a:rPr>
              <a:t>init</a:t>
            </a:r>
            <a:r>
              <a:rPr lang="en-US" sz="2400" dirty="0">
                <a:latin typeface="Courier"/>
                <a:cs typeface="Courier"/>
              </a:rPr>
              <a:t>__(self): </a:t>
            </a:r>
          </a:p>
          <a:p>
            <a:pPr marL="82296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</a:t>
            </a:r>
            <a:r>
              <a:rPr lang="en-US" sz="2400" dirty="0" err="1" smtClean="0">
                <a:latin typeface="Courier"/>
                <a:cs typeface="Courier"/>
              </a:rPr>
              <a:t>self.radius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1 </a:t>
            </a:r>
            <a:endParaRPr lang="en-US" sz="2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my_circle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Circle() </a:t>
            </a: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print(</a:t>
            </a:r>
            <a:r>
              <a:rPr lang="en-US" sz="2400" dirty="0" smtClean="0">
                <a:latin typeface="Courier"/>
                <a:cs typeface="Courier"/>
              </a:rPr>
              <a:t>2*3.14*</a:t>
            </a:r>
            <a:r>
              <a:rPr lang="en-US" sz="2400" dirty="0" err="1" smtClean="0">
                <a:latin typeface="Courier"/>
                <a:cs typeface="Courier"/>
              </a:rPr>
              <a:t>my_circle.radius</a:t>
            </a:r>
            <a:r>
              <a:rPr lang="en-US" sz="2400" dirty="0">
                <a:latin typeface="Courier"/>
                <a:cs typeface="Courier"/>
              </a:rPr>
              <a:t>) </a:t>
            </a:r>
            <a:endParaRPr lang="en-US" sz="2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my_circle.radius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5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print(</a:t>
            </a:r>
            <a:r>
              <a:rPr lang="en-US" sz="2400" dirty="0" smtClean="0">
                <a:latin typeface="Courier"/>
                <a:cs typeface="Courier"/>
              </a:rPr>
              <a:t>2*3.14*</a:t>
            </a:r>
            <a:r>
              <a:rPr lang="en-US" sz="2400" dirty="0" err="1" smtClean="0">
                <a:latin typeface="Courier"/>
                <a:cs typeface="Courier"/>
              </a:rPr>
              <a:t>my_circle.radius</a:t>
            </a:r>
            <a:r>
              <a:rPr lang="en-US" sz="2400" dirty="0">
                <a:latin typeface="Courier"/>
                <a:cs typeface="Courier"/>
              </a:rPr>
              <a:t>) </a:t>
            </a:r>
          </a:p>
          <a:p>
            <a:pPr marL="82296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584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Programming</a:t>
            </a:r>
            <a:endParaRPr lang="en-US" dirty="0"/>
          </a:p>
        </p:txBody>
      </p:sp>
      <p:pic>
        <p:nvPicPr>
          <p:cNvPr id="6" name="Picture 5" descr="Screen Shot 2014-08-04 at 11.53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47" y="1864470"/>
            <a:ext cx="5854700" cy="165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6535" y="3510333"/>
            <a:ext cx="16780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Regular" charset="0"/>
              </a:rPr>
              <a:t>Example HTTP Clients: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Arial Regular" charset="0"/>
              </a:rPr>
              <a:t>Mozilla Firefox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Arial Regular" charset="0"/>
              </a:rPr>
              <a:t>Safari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Arial Regular" charset="0"/>
              </a:rPr>
              <a:t>Microsoft Internet Explorer</a:t>
            </a:r>
            <a:endParaRPr lang="en-US" sz="1200" dirty="0">
              <a:latin typeface="Arial Regula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8108" y="3510333"/>
            <a:ext cx="155965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Regular" charset="0"/>
              </a:rPr>
              <a:t>Example HTTP Servers: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Arial Regular" charset="0"/>
              </a:rPr>
              <a:t>Apache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>
                <a:latin typeface="Arial Regular" charset="0"/>
              </a:rPr>
              <a:t>Nginx</a:t>
            </a:r>
            <a:endParaRPr lang="en-US" sz="1200" dirty="0" smtClean="0">
              <a:latin typeface="Arial Regular" charset="0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Arial Regular" charset="0"/>
              </a:rPr>
              <a:t>Microsoft Internet Information Server</a:t>
            </a:r>
          </a:p>
          <a:p>
            <a:endParaRPr lang="en-US" sz="1200" dirty="0">
              <a:latin typeface="Arial Regula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3699" y="3515470"/>
            <a:ext cx="15206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Regular" charset="0"/>
              </a:rPr>
              <a:t>Example Web Frameworks: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Arial Regular" charset="0"/>
              </a:rPr>
              <a:t>Ruby on Rails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>
                <a:latin typeface="Arial Regular" charset="0"/>
              </a:rPr>
              <a:t>Django</a:t>
            </a:r>
            <a:endParaRPr lang="en-US" sz="1200" dirty="0" smtClean="0">
              <a:latin typeface="Arial Regular" charset="0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Arial Regular" charset="0"/>
              </a:rPr>
              <a:t>ASP.NET</a:t>
            </a:r>
          </a:p>
          <a:p>
            <a:endParaRPr lang="en-US" sz="1200" dirty="0">
              <a:latin typeface="Arial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Programming – WSGI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1400" dirty="0">
                <a:latin typeface="Courier"/>
                <a:cs typeface="Courier"/>
              </a:rPr>
              <a:t>from </a:t>
            </a:r>
            <a:r>
              <a:rPr lang="en-US" sz="1400" dirty="0" err="1">
                <a:latin typeface="Courier"/>
                <a:cs typeface="Courier"/>
              </a:rPr>
              <a:t>wsgiref.simple_server</a:t>
            </a:r>
            <a:r>
              <a:rPr lang="en-US" sz="1400" dirty="0">
                <a:latin typeface="Courier"/>
                <a:cs typeface="Courier"/>
              </a:rPr>
              <a:t> import </a:t>
            </a:r>
            <a:r>
              <a:rPr lang="en-US" sz="1400" dirty="0" err="1">
                <a:latin typeface="Courier"/>
                <a:cs typeface="Courier"/>
              </a:rPr>
              <a:t>make_server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  <a:p>
            <a:pPr marL="82296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hello_world_app</a:t>
            </a:r>
            <a:r>
              <a:rPr lang="en-US" sz="1400" dirty="0">
                <a:latin typeface="Courier"/>
                <a:cs typeface="Courier"/>
              </a:rPr>
              <a:t>(environ, </a:t>
            </a:r>
            <a:r>
              <a:rPr lang="en-US" sz="1400" dirty="0" err="1">
                <a:latin typeface="Courier"/>
                <a:cs typeface="Courier"/>
              </a:rPr>
              <a:t>start_response</a:t>
            </a:r>
            <a:r>
              <a:rPr lang="en-US" sz="1400" dirty="0">
                <a:latin typeface="Courier"/>
                <a:cs typeface="Courier"/>
              </a:rPr>
              <a:t>):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status </a:t>
            </a:r>
            <a:r>
              <a:rPr lang="en-US" sz="1400" dirty="0">
                <a:latin typeface="Courier"/>
                <a:cs typeface="Courier"/>
              </a:rPr>
              <a:t>= b'200 OK'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headers </a:t>
            </a:r>
            <a:r>
              <a:rPr lang="en-US" sz="1400" dirty="0">
                <a:latin typeface="Courier"/>
                <a:cs typeface="Courier"/>
              </a:rPr>
              <a:t>= [(</a:t>
            </a:r>
            <a:r>
              <a:rPr lang="en-US" sz="1400" dirty="0" err="1">
                <a:latin typeface="Courier"/>
                <a:cs typeface="Courier"/>
              </a:rPr>
              <a:t>b'Content</a:t>
            </a:r>
            <a:r>
              <a:rPr lang="en-US" sz="1400" dirty="0">
                <a:latin typeface="Courier"/>
                <a:cs typeface="Courier"/>
              </a:rPr>
              <a:t>-type', </a:t>
            </a:r>
            <a:r>
              <a:rPr lang="en-US" sz="1400" dirty="0" err="1">
                <a:latin typeface="Courier"/>
                <a:cs typeface="Courier"/>
              </a:rPr>
              <a:t>b'text</a:t>
            </a:r>
            <a:r>
              <a:rPr lang="en-US" sz="1400" dirty="0">
                <a:latin typeface="Courier"/>
                <a:cs typeface="Courier"/>
              </a:rPr>
              <a:t>/plain; </a:t>
            </a:r>
            <a:r>
              <a:rPr lang="en-US" sz="1400" dirty="0" smtClean="0">
                <a:latin typeface="Courier"/>
                <a:cs typeface="Courier"/>
              </a:rPr>
              <a:t>charset</a:t>
            </a:r>
            <a:r>
              <a:rPr lang="en-US" sz="1400" dirty="0">
                <a:latin typeface="Courier"/>
                <a:cs typeface="Courier"/>
              </a:rPr>
              <a:t>=utf-8')] </a:t>
            </a: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start_response</a:t>
            </a:r>
            <a:r>
              <a:rPr lang="en-US" sz="1400" dirty="0">
                <a:latin typeface="Courier"/>
                <a:cs typeface="Courier"/>
              </a:rPr>
              <a:t>(status, headers) </a:t>
            </a:r>
          </a:p>
          <a:p>
            <a:pPr marL="82296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b"Hello</a:t>
            </a:r>
            <a:r>
              <a:rPr lang="en-US" sz="1400" dirty="0">
                <a:latin typeface="Courier"/>
                <a:cs typeface="Courier"/>
              </a:rPr>
              <a:t> World"] </a:t>
            </a:r>
          </a:p>
          <a:p>
            <a:pPr marL="82296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httpd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make_server</a:t>
            </a:r>
            <a:r>
              <a:rPr lang="en-US" sz="1400" dirty="0">
                <a:latin typeface="Courier"/>
                <a:cs typeface="Courier"/>
              </a:rPr>
              <a:t>('', 8000, </a:t>
            </a:r>
            <a:r>
              <a:rPr lang="en-US" sz="1400" dirty="0" err="1">
                <a:latin typeface="Courier"/>
                <a:cs typeface="Courier"/>
              </a:rPr>
              <a:t>hello_world_app</a:t>
            </a:r>
            <a:r>
              <a:rPr lang="en-US" sz="1400" dirty="0">
                <a:latin typeface="Courier"/>
                <a:cs typeface="Courier"/>
              </a:rPr>
              <a:t>) </a:t>
            </a:r>
            <a:endParaRPr lang="en-US" sz="1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400" dirty="0" smtClean="0">
                <a:latin typeface="Courier"/>
                <a:cs typeface="Courier"/>
              </a:rPr>
              <a:t>print</a:t>
            </a:r>
            <a:r>
              <a:rPr lang="en-US" sz="1400" dirty="0">
                <a:latin typeface="Courier"/>
                <a:cs typeface="Courier"/>
              </a:rPr>
              <a:t>("Serving on port 8000...") </a:t>
            </a:r>
          </a:p>
          <a:p>
            <a:pPr marL="82296" indent="0">
              <a:buNone/>
            </a:pPr>
            <a:r>
              <a:rPr lang="en-US" sz="1400" dirty="0" err="1">
                <a:latin typeface="Courier"/>
                <a:cs typeface="Courier"/>
              </a:rPr>
              <a:t>httpd.serve_forever</a:t>
            </a:r>
            <a:r>
              <a:rPr lang="en-US" sz="1400" dirty="0">
                <a:latin typeface="Courier"/>
                <a:cs typeface="Courier"/>
              </a:rPr>
              <a:t>() </a:t>
            </a:r>
          </a:p>
          <a:p>
            <a:pPr marL="82296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951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Python Server-Client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3582" y="1945532"/>
            <a:ext cx="4523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socket</a:t>
            </a:r>
          </a:p>
          <a:p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serversocket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bind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socket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to a network interface and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port</a:t>
            </a:r>
          </a:p>
          <a:p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serversocket.bind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(('127.0.0.1', 8080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Start waiting for up to 1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connection</a:t>
            </a:r>
          </a:p>
          <a:p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serversocket.listen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(1)</a:t>
            </a:r>
          </a:p>
          <a:p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accept a connection from a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client</a:t>
            </a:r>
          </a:p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clientsocket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address)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serversocket.accept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now do something with the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clientsocket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1:    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data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clientsocket.recv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(1024)    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not data:       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	break    </a:t>
            </a:r>
          </a:p>
          <a:p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print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())   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clientsocket.send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(data)</a:t>
            </a:r>
          </a:p>
          <a:p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clientsocket.close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print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('%s:%s disconnected.' % address)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6946" y="1945532"/>
            <a:ext cx="3793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1000" dirty="0" err="1" smtClean="0">
                <a:latin typeface="Courier" charset="0"/>
                <a:ea typeface="Courier" charset="0"/>
                <a:cs typeface="Courier" charset="0"/>
              </a:rPr>
              <a:t>telnetlib</a:t>
            </a:r>
            <a:endParaRPr lang="en-US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 smtClean="0">
                <a:latin typeface="Courier" charset="0"/>
                <a:ea typeface="Courier" charset="0"/>
                <a:cs typeface="Courier" charset="0"/>
              </a:rPr>
              <a:t>HOST 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= "</a:t>
            </a:r>
            <a:r>
              <a:rPr lang="en-US" sz="1000" dirty="0" err="1" smtClean="0">
                <a:latin typeface="Courier" charset="0"/>
                <a:ea typeface="Courier" charset="0"/>
                <a:cs typeface="Courier" charset="0"/>
              </a:rPr>
              <a:t>localhost</a:t>
            </a:r>
            <a:r>
              <a:rPr lang="en-US" sz="1000" dirty="0" smtClean="0">
                <a:latin typeface="Courier" charset="0"/>
                <a:ea typeface="Courier" charset="0"/>
                <a:cs typeface="Courier" charset="0"/>
              </a:rPr>
              <a:t>”</a:t>
            </a:r>
          </a:p>
          <a:p>
            <a:r>
              <a:rPr lang="en-US" sz="1000" dirty="0" smtClean="0">
                <a:latin typeface="Courier" charset="0"/>
                <a:ea typeface="Courier" charset="0"/>
                <a:cs typeface="Courier" charset="0"/>
              </a:rPr>
              <a:t>PORT 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000" dirty="0" smtClean="0">
                <a:latin typeface="Courier" charset="0"/>
                <a:ea typeface="Courier" charset="0"/>
                <a:cs typeface="Courier" charset="0"/>
              </a:rPr>
              <a:t>8080</a:t>
            </a:r>
          </a:p>
          <a:p>
            <a:r>
              <a:rPr lang="en-US" sz="1000" dirty="0" err="1" smtClean="0">
                <a:latin typeface="Courier" charset="0"/>
                <a:ea typeface="Courier" charset="0"/>
                <a:cs typeface="Courier" charset="0"/>
              </a:rPr>
              <a:t>tn</a:t>
            </a:r>
            <a:r>
              <a:rPr lang="en-US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telnetlib.Telnet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(HOST, PORT</a:t>
            </a:r>
            <a:r>
              <a:rPr lang="en-US" sz="10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0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x in range(100):    </a:t>
            </a:r>
            <a:endParaRPr lang="en-US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000" dirty="0" smtClean="0">
                <a:latin typeface="Courier" charset="0"/>
                <a:ea typeface="Courier" charset="0"/>
                <a:cs typeface="Courier" charset="0"/>
              </a:rPr>
              <a:t>print 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("sending ",x)    </a:t>
            </a:r>
            <a:r>
              <a:rPr lang="en-US" sz="10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000" dirty="0" err="1" smtClean="0">
                <a:latin typeface="Courier" charset="0"/>
                <a:ea typeface="Courier" charset="0"/>
                <a:cs typeface="Courier" charset="0"/>
              </a:rPr>
              <a:t>tn.write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(x) + '\n').encode</a:t>
            </a:r>
            <a:r>
              <a:rPr lang="en-US" sz="1000" dirty="0" smtClean="0"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r>
              <a:rPr lang="en-US" sz="1000" dirty="0" err="1" smtClean="0">
                <a:latin typeface="Courier" charset="0"/>
                <a:ea typeface="Courier" charset="0"/>
                <a:cs typeface="Courier" charset="0"/>
              </a:rPr>
              <a:t>tn.write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(('-').encode</a:t>
            </a:r>
            <a:r>
              <a:rPr lang="en-US" sz="1000" dirty="0" smtClean="0"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r>
              <a:rPr lang="en-US" sz="1000" dirty="0" smtClean="0">
                <a:latin typeface="Courier" charset="0"/>
                <a:ea typeface="Courier" charset="0"/>
                <a:cs typeface="Courier" charset="0"/>
              </a:rPr>
              <a:t>print 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tn.read_until</a:t>
            </a:r>
            <a:r>
              <a:rPr lang="en-US" sz="1000" dirty="0" smtClean="0">
                <a:latin typeface="Courier" charset="0"/>
                <a:ea typeface="Courier" charset="0"/>
                <a:cs typeface="Courier" charset="0"/>
              </a:rPr>
              <a:t>(’-'.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encode()).decode())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5608" y="1614791"/>
            <a:ext cx="233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Server Code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6946" y="1563713"/>
            <a:ext cx="233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convention, self is always the name of the first argument of __</a:t>
            </a:r>
            <a:r>
              <a:rPr lang="en-US" dirty="0" err="1"/>
              <a:t>init</a:t>
            </a:r>
            <a:r>
              <a:rPr lang="en-US" dirty="0"/>
              <a:t>__. </a:t>
            </a:r>
            <a:endParaRPr lang="en-US" dirty="0" smtClean="0"/>
          </a:p>
          <a:p>
            <a:r>
              <a:rPr lang="en-US" dirty="0" smtClean="0"/>
              <a:t>self </a:t>
            </a:r>
            <a:r>
              <a:rPr lang="en-US" dirty="0"/>
              <a:t>is set to the newly created circle instance when __</a:t>
            </a:r>
            <a:r>
              <a:rPr lang="en-US" dirty="0" err="1"/>
              <a:t>init</a:t>
            </a:r>
            <a:r>
              <a:rPr lang="en-US" dirty="0"/>
              <a:t>__ </a:t>
            </a:r>
            <a:r>
              <a:rPr lang="en-US"/>
              <a:t>is </a:t>
            </a:r>
            <a:r>
              <a:rPr lang="en-US" smtClean="0"/>
              <a:t>run.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sz="2800" dirty="0">
                <a:latin typeface="Courier"/>
                <a:cs typeface="Courier"/>
              </a:rPr>
              <a:t>class Circle:</a:t>
            </a:r>
            <a:br>
              <a:rPr lang="en-US" sz="2800" dirty="0">
                <a:latin typeface="Courier"/>
                <a:cs typeface="Courier"/>
              </a:rPr>
            </a:br>
            <a:r>
              <a:rPr lang="en-US" sz="2800" dirty="0" smtClean="0">
                <a:latin typeface="Courier"/>
                <a:cs typeface="Courier"/>
              </a:rPr>
              <a:t>	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__</a:t>
            </a:r>
            <a:r>
              <a:rPr lang="en-US" sz="2800" dirty="0" err="1">
                <a:latin typeface="Courier"/>
                <a:cs typeface="Courier"/>
              </a:rPr>
              <a:t>init</a:t>
            </a:r>
            <a:r>
              <a:rPr lang="en-US" sz="2800" dirty="0">
                <a:latin typeface="Courier"/>
                <a:cs typeface="Courier"/>
              </a:rPr>
              <a:t>__(self): </a:t>
            </a: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>		</a:t>
            </a:r>
            <a:r>
              <a:rPr lang="en-US" sz="2800" dirty="0" err="1" smtClean="0">
                <a:latin typeface="Courier"/>
                <a:cs typeface="Courier"/>
              </a:rPr>
              <a:t>self.radius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= 1 </a:t>
            </a:r>
          </a:p>
          <a:p>
            <a:pPr marL="82296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radius</a:t>
            </a:r>
            <a:r>
              <a:rPr lang="en-US" sz="2800" dirty="0"/>
              <a:t> is an </a:t>
            </a:r>
            <a:r>
              <a:rPr lang="en-US" sz="2800" i="1" dirty="0"/>
              <a:t>instance variable </a:t>
            </a:r>
            <a:r>
              <a:rPr lang="en-US" sz="2800" dirty="0"/>
              <a:t>of Circle instances. </a:t>
            </a:r>
            <a:endParaRPr lang="en-US" sz="2800" dirty="0" smtClean="0"/>
          </a:p>
          <a:p>
            <a:r>
              <a:rPr lang="en-US" sz="2800" dirty="0"/>
              <a:t>E</a:t>
            </a:r>
            <a:r>
              <a:rPr lang="en-US" sz="2800" dirty="0" smtClean="0"/>
              <a:t>ach </a:t>
            </a:r>
            <a:r>
              <a:rPr lang="en-US" sz="2800" dirty="0"/>
              <a:t>instance of the Circle class has its own copy of </a:t>
            </a:r>
            <a:r>
              <a:rPr lang="en-US" sz="2800" dirty="0" smtClean="0">
                <a:latin typeface="Courier"/>
                <a:cs typeface="Courier"/>
              </a:rPr>
              <a:t>radius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You can </a:t>
            </a:r>
            <a:r>
              <a:rPr lang="en-US" sz="2800" dirty="0"/>
              <a:t>create instance variables as necessary by assigning to a field of a class instance: </a:t>
            </a:r>
            <a:endParaRPr lang="en-US" sz="2800" dirty="0" smtClean="0"/>
          </a:p>
          <a:p>
            <a:pPr marL="82296" indent="0">
              <a:buNone/>
            </a:pPr>
            <a:r>
              <a:rPr lang="en-US" sz="2800" dirty="0" err="1">
                <a:latin typeface="Courier"/>
                <a:cs typeface="Courier"/>
              </a:rPr>
              <a:t>instance.variable</a:t>
            </a:r>
            <a:r>
              <a:rPr lang="en-US" sz="2800" dirty="0">
                <a:latin typeface="Courier"/>
                <a:cs typeface="Courier"/>
              </a:rPr>
              <a:t> = value </a:t>
            </a:r>
          </a:p>
          <a:p>
            <a:pPr marL="82296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365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method </a:t>
            </a:r>
            <a:r>
              <a:rPr lang="en-US" dirty="0"/>
              <a:t>is a function associated with a particular </a:t>
            </a:r>
            <a:r>
              <a:rPr lang="en-US" dirty="0" smtClean="0"/>
              <a:t>class.</a:t>
            </a:r>
          </a:p>
          <a:p>
            <a:pPr marL="82296" indent="0">
              <a:buNone/>
            </a:pPr>
            <a:r>
              <a:rPr lang="en-US" sz="2600" dirty="0"/>
              <a:t>&gt;&gt;&gt; class Circle: </a:t>
            </a:r>
          </a:p>
          <a:p>
            <a:pPr marL="82296" indent="0">
              <a:buNone/>
            </a:pPr>
            <a:r>
              <a:rPr lang="en-US" sz="2600" dirty="0" smtClean="0"/>
              <a:t>	  </a:t>
            </a:r>
            <a:r>
              <a:rPr lang="en-US" sz="2600" dirty="0" err="1" smtClean="0"/>
              <a:t>def</a:t>
            </a:r>
            <a:r>
              <a:rPr lang="en-US" sz="2600" dirty="0" smtClean="0"/>
              <a:t> </a:t>
            </a:r>
            <a:r>
              <a:rPr lang="en-US" sz="2600" dirty="0"/>
              <a:t>__</a:t>
            </a:r>
            <a:r>
              <a:rPr lang="en-US" sz="2600" dirty="0" err="1"/>
              <a:t>init</a:t>
            </a:r>
            <a:r>
              <a:rPr lang="en-US" sz="2600" dirty="0"/>
              <a:t>__(self): </a:t>
            </a:r>
            <a:endParaRPr lang="en-US" sz="2600" dirty="0" smtClean="0"/>
          </a:p>
          <a:p>
            <a:pPr marL="82296" indent="0">
              <a:buNone/>
            </a:pPr>
            <a:r>
              <a:rPr lang="en-US" sz="2600" dirty="0"/>
              <a:t>	 </a:t>
            </a:r>
            <a:r>
              <a:rPr lang="en-US" sz="2600" dirty="0" smtClean="0"/>
              <a:t>     </a:t>
            </a:r>
            <a:r>
              <a:rPr lang="en-US" sz="2600" dirty="0" err="1" smtClean="0"/>
              <a:t>self.radius</a:t>
            </a:r>
            <a:r>
              <a:rPr lang="en-US" sz="2600" dirty="0" smtClean="0"/>
              <a:t> </a:t>
            </a:r>
            <a:r>
              <a:rPr lang="en-US" sz="2600" dirty="0"/>
              <a:t>= 1 </a:t>
            </a:r>
          </a:p>
          <a:p>
            <a:pPr marL="82296" indent="0">
              <a:buNone/>
            </a:pPr>
            <a:r>
              <a:rPr lang="en-US" sz="2600" dirty="0" smtClean="0"/>
              <a:t>	 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def</a:t>
            </a:r>
            <a:r>
              <a:rPr lang="en-US" sz="2600" b="1" dirty="0" smtClean="0"/>
              <a:t> </a:t>
            </a:r>
            <a:r>
              <a:rPr lang="en-US" sz="2600" b="1" dirty="0"/>
              <a:t>area(self): </a:t>
            </a:r>
          </a:p>
          <a:p>
            <a:pPr marL="82296" indent="0">
              <a:buNone/>
            </a:pPr>
            <a:r>
              <a:rPr lang="en-US" sz="2600" b="1" dirty="0" smtClean="0"/>
              <a:t>	</a:t>
            </a:r>
            <a:r>
              <a:rPr lang="en-US" sz="2600" b="1" dirty="0"/>
              <a:t> </a:t>
            </a:r>
            <a:r>
              <a:rPr lang="en-US" sz="2600" b="1" dirty="0" smtClean="0"/>
              <a:t>     return </a:t>
            </a:r>
            <a:r>
              <a:rPr lang="en-US" sz="2600" b="1" dirty="0" err="1"/>
              <a:t>self.radius</a:t>
            </a:r>
            <a:r>
              <a:rPr lang="en-US" sz="2600" b="1" dirty="0"/>
              <a:t> * </a:t>
            </a:r>
            <a:r>
              <a:rPr lang="en-US" sz="2600" b="1" dirty="0" err="1"/>
              <a:t>self.radius</a:t>
            </a:r>
            <a:r>
              <a:rPr lang="en-US" sz="2600" b="1" dirty="0"/>
              <a:t> * 3.14159 </a:t>
            </a:r>
            <a:endParaRPr lang="en-US" sz="2600" b="1" dirty="0" smtClean="0"/>
          </a:p>
          <a:p>
            <a:pPr marL="82296" indent="0">
              <a:buNone/>
            </a:pPr>
            <a:endParaRPr lang="en-US" sz="2600" dirty="0" smtClean="0"/>
          </a:p>
          <a:p>
            <a:pPr marL="82296" indent="0">
              <a:buNone/>
            </a:pPr>
            <a:r>
              <a:rPr lang="en-US" sz="2600" dirty="0" smtClean="0"/>
              <a:t>&gt;</a:t>
            </a:r>
            <a:r>
              <a:rPr lang="en-US" sz="2600" dirty="0"/>
              <a:t>&gt;&gt; c = Circle()</a:t>
            </a:r>
            <a:br>
              <a:rPr lang="en-US" sz="2600" dirty="0"/>
            </a:br>
            <a:r>
              <a:rPr lang="en-US" sz="2600" dirty="0"/>
              <a:t>&gt;&gt;&gt; </a:t>
            </a:r>
            <a:r>
              <a:rPr lang="en-US" sz="2600" dirty="0" err="1"/>
              <a:t>c.radius</a:t>
            </a:r>
            <a:r>
              <a:rPr lang="en-US" sz="2600" dirty="0"/>
              <a:t> = 3 </a:t>
            </a:r>
          </a:p>
          <a:p>
            <a:pPr marL="82296" indent="0">
              <a:buNone/>
            </a:pPr>
            <a:r>
              <a:rPr lang="en-US" sz="2600" dirty="0"/>
              <a:t>&gt;&gt;&gt; print(</a:t>
            </a:r>
            <a:r>
              <a:rPr lang="en-US" sz="2600" dirty="0" err="1"/>
              <a:t>c.area</a:t>
            </a:r>
            <a:r>
              <a:rPr lang="en-US" sz="2600" dirty="0"/>
              <a:t>()) </a:t>
            </a:r>
            <a:endParaRPr lang="en-US" sz="2600" dirty="0" smtClean="0"/>
          </a:p>
          <a:p>
            <a:pPr marL="82296" indent="0">
              <a:buNone/>
            </a:pPr>
            <a:r>
              <a:rPr lang="en-US" sz="2600" dirty="0" smtClean="0"/>
              <a:t>28.27431 </a:t>
            </a:r>
            <a:endParaRPr lang="en-US" sz="2600" dirty="0"/>
          </a:p>
          <a:p>
            <a:r>
              <a:rPr lang="en-US" dirty="0" smtClean="0"/>
              <a:t>“</a:t>
            </a:r>
            <a:r>
              <a:rPr lang="en-US" dirty="0" smtClean="0">
                <a:latin typeface="Courier"/>
                <a:cs typeface="Courier"/>
              </a:rPr>
              <a:t>area</a:t>
            </a:r>
            <a:r>
              <a:rPr lang="en-US" dirty="0" smtClean="0"/>
              <a:t>” is a method in the above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6586</TotalTime>
  <Words>2716</Words>
  <Application>Microsoft Macintosh PowerPoint</Application>
  <PresentationFormat>On-screen Show (4:3)</PresentationFormat>
  <Paragraphs>514</Paragraphs>
  <Slides>62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 Regular</vt:lpstr>
      <vt:lpstr>Calibri</vt:lpstr>
      <vt:lpstr>Courier</vt:lpstr>
      <vt:lpstr>Courier New</vt:lpstr>
      <vt:lpstr>Gill Sans MT</vt:lpstr>
      <vt:lpstr>Verdana</vt:lpstr>
      <vt:lpstr>Wingdings 2</vt:lpstr>
      <vt:lpstr>Arial</vt:lpstr>
      <vt:lpstr>Solstice</vt:lpstr>
      <vt:lpstr>Introduction to Python programming language</vt:lpstr>
      <vt:lpstr>Agenda</vt:lpstr>
      <vt:lpstr>Classes</vt:lpstr>
      <vt:lpstr>Class instances</vt:lpstr>
      <vt:lpstr>Class Constructors (Class initialization)</vt:lpstr>
      <vt:lpstr>Class Initialization - Example</vt:lpstr>
      <vt:lpstr>Class Initialization</vt:lpstr>
      <vt:lpstr>Instance Variables</vt:lpstr>
      <vt:lpstr>Methods</vt:lpstr>
      <vt:lpstr>Passing arguments to methods</vt:lpstr>
      <vt:lpstr>Setting default arguments to the parameters</vt:lpstr>
      <vt:lpstr>Class Variables</vt:lpstr>
      <vt:lpstr>Class Variables - Example</vt:lpstr>
      <vt:lpstr>Class Variables – Example (contd)</vt:lpstr>
      <vt:lpstr>Class Variables</vt:lpstr>
      <vt:lpstr>Class Variables</vt:lpstr>
      <vt:lpstr>Inheritance</vt:lpstr>
      <vt:lpstr>Inheritance - Example</vt:lpstr>
      <vt:lpstr>Inheritance – 2 requirements</vt:lpstr>
      <vt:lpstr>Inheritance</vt:lpstr>
      <vt:lpstr>Inheritance</vt:lpstr>
      <vt:lpstr>Inheritance with instance variables</vt:lpstr>
      <vt:lpstr>Private Variables and methods</vt:lpstr>
      <vt:lpstr>Private variables and methods</vt:lpstr>
      <vt:lpstr>Private variables and methods</vt:lpstr>
      <vt:lpstr>@property for flexible instance variables</vt:lpstr>
      <vt:lpstr>Multiple Inheritance</vt:lpstr>
      <vt:lpstr>Multiple Inheritance</vt:lpstr>
      <vt:lpstr>Multiple Inheritance</vt:lpstr>
      <vt:lpstr>Multiple Interitance</vt:lpstr>
      <vt:lpstr>Multiple Inheritance – Search Order</vt:lpstr>
      <vt:lpstr>Multiple Inheritance – Search Order</vt:lpstr>
      <vt:lpstr>Static methods</vt:lpstr>
      <vt:lpstr>Static method - Example</vt:lpstr>
      <vt:lpstr>Static methods - Example</vt:lpstr>
      <vt:lpstr>Class methods</vt:lpstr>
      <vt:lpstr>Class methods - Example</vt:lpstr>
      <vt:lpstr>Class methods - Example</vt:lpstr>
      <vt:lpstr>Class methods - Example</vt:lpstr>
      <vt:lpstr>Important Python Modules</vt:lpstr>
      <vt:lpstr>Important Python Modules</vt:lpstr>
      <vt:lpstr>Important Python Modules</vt:lpstr>
      <vt:lpstr>Important Python Modules</vt:lpstr>
      <vt:lpstr>Important Python Modules</vt:lpstr>
      <vt:lpstr>Important Python Modules</vt:lpstr>
      <vt:lpstr>Important Python Modules</vt:lpstr>
      <vt:lpstr>Differences between Python2 and Python3</vt:lpstr>
      <vt:lpstr>Distributing Python applications</vt:lpstr>
      <vt:lpstr>Distributing Python applications for commercial purposes</vt:lpstr>
      <vt:lpstr>Distributing python applications</vt:lpstr>
      <vt:lpstr>Distributing python applications</vt:lpstr>
      <vt:lpstr>Some Specialized modules</vt:lpstr>
      <vt:lpstr>Specialized modules - telnetlib</vt:lpstr>
      <vt:lpstr>Specialized modules – Parsing XML files</vt:lpstr>
      <vt:lpstr>XML parser - ElementTree</vt:lpstr>
      <vt:lpstr>Specialized modules – urllib</vt:lpstr>
      <vt:lpstr>Database Programming</vt:lpstr>
      <vt:lpstr>Database Programming</vt:lpstr>
      <vt:lpstr>Web Programming</vt:lpstr>
      <vt:lpstr>Web Programming</vt:lpstr>
      <vt:lpstr>Web Programming – WSGI Server</vt:lpstr>
      <vt:lpstr>Sample Python Server-Client code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 language</dc:title>
  <dc:creator>Bhava Avula</dc:creator>
  <cp:lastModifiedBy>Microsoft Office User</cp:lastModifiedBy>
  <cp:revision>944</cp:revision>
  <dcterms:created xsi:type="dcterms:W3CDTF">2012-03-16T15:14:48Z</dcterms:created>
  <dcterms:modified xsi:type="dcterms:W3CDTF">2017-11-12T22:09:30Z</dcterms:modified>
</cp:coreProperties>
</file>