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7" r:id="rId3"/>
    <p:sldId id="345" r:id="rId4"/>
    <p:sldId id="346" r:id="rId5"/>
    <p:sldId id="347" r:id="rId6"/>
    <p:sldId id="348" r:id="rId7"/>
    <p:sldId id="349" r:id="rId8"/>
    <p:sldId id="350" r:id="rId9"/>
    <p:sldId id="351" r:id="rId10"/>
    <p:sldId id="352" r:id="rId11"/>
    <p:sldId id="353" r:id="rId12"/>
    <p:sldId id="354" r:id="rId13"/>
    <p:sldId id="355"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4" r:id="rId27"/>
    <p:sldId id="375" r:id="rId28"/>
    <p:sldId id="371" r:id="rId29"/>
    <p:sldId id="372" r:id="rId30"/>
    <p:sldId id="37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2A0012-96C0-6343-A5A9-235972D26B90}">
          <p14:sldIdLst>
            <p14:sldId id="256"/>
            <p14:sldId id="297"/>
            <p14:sldId id="345"/>
            <p14:sldId id="346"/>
            <p14:sldId id="347"/>
            <p14:sldId id="348"/>
            <p14:sldId id="349"/>
            <p14:sldId id="350"/>
            <p14:sldId id="351"/>
            <p14:sldId id="352"/>
            <p14:sldId id="353"/>
            <p14:sldId id="354"/>
            <p14:sldId id="355"/>
            <p14:sldId id="359"/>
            <p14:sldId id="360"/>
            <p14:sldId id="361"/>
            <p14:sldId id="362"/>
            <p14:sldId id="363"/>
            <p14:sldId id="364"/>
            <p14:sldId id="365"/>
            <p14:sldId id="366"/>
            <p14:sldId id="367"/>
            <p14:sldId id="368"/>
            <p14:sldId id="369"/>
            <p14:sldId id="370"/>
            <p14:sldId id="374"/>
            <p14:sldId id="375"/>
            <p14:sldId id="371"/>
            <p14:sldId id="372"/>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4" autoAdjust="0"/>
    <p:restoredTop sz="98822" autoAdjust="0"/>
  </p:normalViewPr>
  <p:slideViewPr>
    <p:cSldViewPr snapToGrid="0" snapToObjects="1">
      <p:cViewPr varScale="1">
        <p:scale>
          <a:sx n="126" d="100"/>
          <a:sy n="126" d="100"/>
        </p:scale>
        <p:origin x="117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2" name="Date Placeholder 1"/>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3BAB58DD-9525-F540-8996-805078074904}" type="datetimeFigureOut">
              <a:rPr lang="en-US" smtClean="0"/>
              <a:pPr/>
              <a:t>10/31/17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1FE3B6C-818A-9A4C-90E2-0D668C0E6597}"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b="0" i="0" kern="1200" dirty="0">
              <a:solidFill>
                <a:schemeClr val="tx1"/>
              </a:solidFill>
              <a:latin typeface="Arial Regular" charset="0"/>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b="0" i="0">
                <a:solidFill>
                  <a:schemeClr val="bg2">
                    <a:shade val="50000"/>
                    <a:satMod val="200000"/>
                  </a:schemeClr>
                </a:solidFill>
                <a:latin typeface="Arial Regular" charset="0"/>
              </a:defRPr>
            </a:lvl1pPr>
            <a:extLst/>
          </a:lstStyle>
          <a:p>
            <a:fld id="{3BAB58DD-9525-F540-8996-805078074904}" type="datetimeFigureOut">
              <a:rPr lang="en-US" smtClean="0"/>
              <a:pPr/>
              <a:t>10/31/17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b="0" i="0">
                <a:solidFill>
                  <a:schemeClr val="bg2">
                    <a:shade val="50000"/>
                    <a:satMod val="200000"/>
                  </a:schemeClr>
                </a:solidFill>
                <a:effectLst/>
                <a:latin typeface="Arial Regular" charset="0"/>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b="0" i="0">
                <a:solidFill>
                  <a:schemeClr val="bg2">
                    <a:shade val="50000"/>
                    <a:satMod val="200000"/>
                  </a:schemeClr>
                </a:solidFill>
                <a:effectLst/>
                <a:latin typeface="Arial Regular" charset="0"/>
              </a:defRPr>
            </a:lvl1pPr>
            <a:extLst/>
          </a:lstStyle>
          <a:p>
            <a:fld id="{51FE3B6C-818A-9A4C-90E2-0D668C0E6597}"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b="0" i="0" dirty="0">
              <a:latin typeface="Arial Regular"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i="0" kern="1200">
          <a:solidFill>
            <a:schemeClr val="tx2">
              <a:satMod val="130000"/>
            </a:schemeClr>
          </a:solidFill>
          <a:effectLst>
            <a:outerShdw blurRad="50000" dist="30000" dir="5400000" algn="tl" rotWithShape="0">
              <a:srgbClr val="000000">
                <a:alpha val="30000"/>
              </a:srgbClr>
            </a:outerShdw>
          </a:effectLst>
          <a:latin typeface="Arial Regular" charset="0"/>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Regular"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Regular"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Regular"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Regular"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Regular"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onexistent.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programming language</a:t>
            </a:r>
            <a:endParaRPr lang="en-US" dirty="0"/>
          </a:p>
        </p:txBody>
      </p:sp>
      <p:sp>
        <p:nvSpPr>
          <p:cNvPr id="3" name="Subtitle 2"/>
          <p:cNvSpPr>
            <a:spLocks noGrp="1"/>
          </p:cNvSpPr>
          <p:nvPr>
            <p:ph type="subTitle" idx="1"/>
          </p:nvPr>
        </p:nvSpPr>
        <p:spPr/>
        <p:txBody>
          <a:bodyPr/>
          <a:lstStyle/>
          <a:p>
            <a:r>
              <a:rPr lang="en-US" dirty="0" smtClean="0"/>
              <a:t>Bhava Avula</a:t>
            </a:r>
          </a:p>
          <a:p>
            <a:r>
              <a:rPr lang="en-US" dirty="0" smtClean="0"/>
              <a:t>Week#8, </a:t>
            </a:r>
            <a:r>
              <a:rPr lang="en-US" dirty="0" smtClean="0"/>
              <a:t>11/1/2017</a:t>
            </a:r>
            <a:endParaRPr lang="en-US" dirty="0"/>
          </a:p>
        </p:txBody>
      </p:sp>
    </p:spTree>
    <p:extLst>
      <p:ext uri="{BB962C8B-B14F-4D97-AF65-F5344CB8AC3E}">
        <p14:creationId xmlns:p14="http://schemas.microsoft.com/office/powerpoint/2010/main" val="441404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smtClean="0"/>
              <a:t>The biggest benefit of exception handling is that it allows you to write code that is error tolerant and robust.</a:t>
            </a:r>
          </a:p>
          <a:p>
            <a:r>
              <a:rPr lang="en-US" dirty="0" smtClean="0"/>
              <a:t>By using exception handling techniques, you can ensure your program does not crash.</a:t>
            </a:r>
          </a:p>
          <a:p>
            <a:endParaRPr lang="en-US" dirty="0"/>
          </a:p>
        </p:txBody>
      </p:sp>
    </p:spTree>
    <p:extLst>
      <p:ext uri="{BB962C8B-B14F-4D97-AF65-F5344CB8AC3E}">
        <p14:creationId xmlns:p14="http://schemas.microsoft.com/office/powerpoint/2010/main" val="788199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lnSpcReduction="10000"/>
          </a:bodyPr>
          <a:lstStyle/>
          <a:p>
            <a:r>
              <a:rPr lang="en-US" dirty="0" smtClean="0"/>
              <a:t>Like most things in Python, exception is also an object.</a:t>
            </a:r>
          </a:p>
          <a:p>
            <a:r>
              <a:rPr lang="en-US" dirty="0" smtClean="0"/>
              <a:t>Different types of exceptions are all hierarchically structured.</a:t>
            </a:r>
          </a:p>
          <a:p>
            <a:r>
              <a:rPr lang="en-US" dirty="0" smtClean="0"/>
              <a:t>Each type of exception is a Python class, which inherits from its parent exception type.</a:t>
            </a:r>
          </a:p>
          <a:p>
            <a:r>
              <a:rPr lang="en-US" dirty="0" smtClean="0"/>
              <a:t>You can get an alphabetized list of exceptions from the </a:t>
            </a:r>
            <a:r>
              <a:rPr lang="en-US" dirty="0" smtClean="0">
                <a:latin typeface="Courier"/>
                <a:cs typeface="Courier"/>
              </a:rPr>
              <a:t>__</a:t>
            </a:r>
            <a:r>
              <a:rPr lang="en-US" dirty="0" err="1" smtClean="0">
                <a:latin typeface="Courier"/>
                <a:cs typeface="Courier"/>
              </a:rPr>
              <a:t>builtin</a:t>
            </a:r>
            <a:r>
              <a:rPr lang="en-US" dirty="0" smtClean="0">
                <a:latin typeface="Courier"/>
                <a:cs typeface="Courier"/>
              </a:rPr>
              <a:t>__</a:t>
            </a:r>
            <a:r>
              <a:rPr lang="en-US" dirty="0" smtClean="0"/>
              <a:t> module.</a:t>
            </a:r>
            <a:endParaRPr lang="en-US" dirty="0"/>
          </a:p>
        </p:txBody>
      </p:sp>
    </p:spTree>
    <p:extLst>
      <p:ext uri="{BB962C8B-B14F-4D97-AF65-F5344CB8AC3E}">
        <p14:creationId xmlns:p14="http://schemas.microsoft.com/office/powerpoint/2010/main" val="1585609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classes</a:t>
            </a:r>
            <a:endParaRPr lang="en-US" dirty="0"/>
          </a:p>
        </p:txBody>
      </p:sp>
      <p:sp>
        <p:nvSpPr>
          <p:cNvPr id="5" name="Content Placeholder 4"/>
          <p:cNvSpPr>
            <a:spLocks noGrp="1"/>
          </p:cNvSpPr>
          <p:nvPr>
            <p:ph idx="1"/>
          </p:nvPr>
        </p:nvSpPr>
        <p:spPr/>
        <p:txBody>
          <a:bodyPr/>
          <a:lstStyle/>
          <a:p>
            <a:r>
              <a:rPr lang="en-US" dirty="0" smtClean="0"/>
              <a:t>Most exceptions inherit from </a:t>
            </a:r>
            <a:r>
              <a:rPr lang="en-US" dirty="0" smtClean="0">
                <a:latin typeface="Courier"/>
                <a:cs typeface="Courier"/>
              </a:rPr>
              <a:t>Exception</a:t>
            </a:r>
            <a:r>
              <a:rPr lang="en-US" dirty="0" smtClean="0"/>
              <a:t> class. And </a:t>
            </a:r>
            <a:r>
              <a:rPr lang="en-US" dirty="0" smtClean="0">
                <a:latin typeface="Courier"/>
                <a:cs typeface="Courier"/>
              </a:rPr>
              <a:t>Exception </a:t>
            </a:r>
            <a:r>
              <a:rPr lang="en-US" dirty="0" smtClean="0"/>
              <a:t>class itself inherits from the </a:t>
            </a:r>
            <a:r>
              <a:rPr lang="en-US" dirty="0" err="1" smtClean="0">
                <a:latin typeface="Courier"/>
                <a:cs typeface="Courier"/>
              </a:rPr>
              <a:t>BaseException</a:t>
            </a:r>
            <a:r>
              <a:rPr lang="en-US" dirty="0" smtClean="0"/>
              <a:t> class.</a:t>
            </a:r>
          </a:p>
          <a:p>
            <a:r>
              <a:rPr lang="en-US" dirty="0" smtClean="0"/>
              <a:t>Notice that the </a:t>
            </a:r>
            <a:r>
              <a:rPr lang="en-US" dirty="0" err="1">
                <a:latin typeface="Courier"/>
                <a:cs typeface="Courier"/>
              </a:rPr>
              <a:t>KeyboardInterrupt</a:t>
            </a:r>
            <a:r>
              <a:rPr lang="en-US" dirty="0"/>
              <a:t> </a:t>
            </a:r>
            <a:r>
              <a:rPr lang="en-US" dirty="0" smtClean="0"/>
              <a:t>exception is not inherited from the </a:t>
            </a:r>
            <a:r>
              <a:rPr lang="en-US" dirty="0" smtClean="0">
                <a:latin typeface="Courier"/>
                <a:cs typeface="Courier"/>
              </a:rPr>
              <a:t>Exception</a:t>
            </a:r>
            <a:r>
              <a:rPr lang="en-US" dirty="0" smtClean="0"/>
              <a:t> class. This allows you to interrupt most Python programs simply by pressing Ctrl-C.</a:t>
            </a:r>
            <a:endParaRPr lang="en-US" dirty="0"/>
          </a:p>
        </p:txBody>
      </p:sp>
    </p:spTree>
    <p:extLst>
      <p:ext uri="{BB962C8B-B14F-4D97-AF65-F5344CB8AC3E}">
        <p14:creationId xmlns:p14="http://schemas.microsoft.com/office/powerpoint/2010/main" val="1216526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Exception Inheritance Hierarchy</a:t>
            </a:r>
            <a:endParaRPr lang="en-US" dirty="0"/>
          </a:p>
        </p:txBody>
      </p:sp>
      <p:sp>
        <p:nvSpPr>
          <p:cNvPr id="3" name="Content Placeholder 2"/>
          <p:cNvSpPr>
            <a:spLocks noGrp="1"/>
          </p:cNvSpPr>
          <p:nvPr>
            <p:ph idx="1"/>
          </p:nvPr>
        </p:nvSpPr>
        <p:spPr/>
        <p:txBody>
          <a:bodyPr>
            <a:normAutofit fontScale="85000" lnSpcReduction="20000"/>
          </a:bodyPr>
          <a:lstStyle/>
          <a:p>
            <a:pPr marL="82296" indent="0">
              <a:buNone/>
            </a:pPr>
            <a:r>
              <a:rPr lang="en-US" dirty="0">
                <a:latin typeface="Courier"/>
                <a:cs typeface="Courier"/>
              </a:rPr>
              <a:t>try: </a:t>
            </a:r>
            <a:endParaRPr lang="en-US" dirty="0" smtClean="0">
              <a:latin typeface="Courier"/>
              <a:cs typeface="Courier"/>
            </a:endParaRPr>
          </a:p>
          <a:p>
            <a:pPr marL="402336" lvl="1" indent="0">
              <a:buNone/>
            </a:pPr>
            <a:r>
              <a:rPr lang="en-US" dirty="0" smtClean="0">
                <a:latin typeface="Courier"/>
                <a:cs typeface="Courier"/>
              </a:rPr>
              <a:t>body </a:t>
            </a:r>
            <a:endParaRPr lang="en-US" dirty="0">
              <a:latin typeface="Courier"/>
              <a:cs typeface="Courier"/>
            </a:endParaRPr>
          </a:p>
          <a:p>
            <a:pPr marL="82296" indent="0">
              <a:buNone/>
            </a:pPr>
            <a:r>
              <a:rPr lang="en-US" dirty="0">
                <a:latin typeface="Courier"/>
                <a:cs typeface="Courier"/>
              </a:rPr>
              <a:t>except </a:t>
            </a:r>
            <a:r>
              <a:rPr lang="en-US" dirty="0" err="1">
                <a:latin typeface="Courier"/>
                <a:cs typeface="Courier"/>
              </a:rPr>
              <a:t>LookupError</a:t>
            </a:r>
            <a:r>
              <a:rPr lang="en-US" dirty="0">
                <a:latin typeface="Courier"/>
                <a:cs typeface="Courier"/>
              </a:rPr>
              <a:t> as error: </a:t>
            </a:r>
            <a:endParaRPr lang="en-US" dirty="0" smtClean="0">
              <a:latin typeface="Courier"/>
              <a:cs typeface="Courier"/>
            </a:endParaRPr>
          </a:p>
          <a:p>
            <a:pPr marL="402336" lvl="1" indent="0">
              <a:buNone/>
            </a:pPr>
            <a:r>
              <a:rPr lang="en-US" dirty="0" smtClean="0">
                <a:latin typeface="Courier"/>
                <a:cs typeface="Courier"/>
              </a:rPr>
              <a:t>exception </a:t>
            </a:r>
            <a:r>
              <a:rPr lang="en-US" dirty="0">
                <a:latin typeface="Courier"/>
                <a:cs typeface="Courier"/>
              </a:rPr>
              <a:t>code </a:t>
            </a:r>
          </a:p>
          <a:p>
            <a:pPr marL="82296" indent="0">
              <a:buNone/>
            </a:pPr>
            <a:r>
              <a:rPr lang="en-US" dirty="0">
                <a:latin typeface="Courier"/>
                <a:cs typeface="Courier"/>
              </a:rPr>
              <a:t>except </a:t>
            </a:r>
            <a:r>
              <a:rPr lang="en-US" dirty="0" err="1">
                <a:latin typeface="Courier"/>
                <a:cs typeface="Courier"/>
              </a:rPr>
              <a:t>IndexError</a:t>
            </a:r>
            <a:r>
              <a:rPr lang="en-US" dirty="0">
                <a:latin typeface="Courier"/>
                <a:cs typeface="Courier"/>
              </a:rPr>
              <a:t> as error: </a:t>
            </a:r>
            <a:endParaRPr lang="en-US" dirty="0" smtClean="0">
              <a:latin typeface="Courier"/>
              <a:cs typeface="Courier"/>
            </a:endParaRPr>
          </a:p>
          <a:p>
            <a:pPr marL="402336" lvl="1" indent="0">
              <a:buNone/>
            </a:pPr>
            <a:r>
              <a:rPr lang="en-US" dirty="0" smtClean="0">
                <a:latin typeface="Courier"/>
                <a:cs typeface="Courier"/>
              </a:rPr>
              <a:t>exception </a:t>
            </a:r>
            <a:r>
              <a:rPr lang="en-US" dirty="0">
                <a:latin typeface="Courier"/>
                <a:cs typeface="Courier"/>
              </a:rPr>
              <a:t>code </a:t>
            </a:r>
          </a:p>
          <a:p>
            <a:endParaRPr lang="en-US" dirty="0" smtClean="0"/>
          </a:p>
          <a:p>
            <a:r>
              <a:rPr lang="en-US" dirty="0" smtClean="0"/>
              <a:t>If the </a:t>
            </a:r>
            <a:r>
              <a:rPr lang="en-US" dirty="0" smtClean="0">
                <a:latin typeface="Courier"/>
                <a:cs typeface="Courier"/>
              </a:rPr>
              <a:t>body</a:t>
            </a:r>
            <a:r>
              <a:rPr lang="en-US" dirty="0" smtClean="0"/>
              <a:t> in the above </a:t>
            </a:r>
            <a:r>
              <a:rPr lang="en-US" dirty="0" smtClean="0">
                <a:latin typeface="Courier"/>
                <a:cs typeface="Courier"/>
              </a:rPr>
              <a:t>try</a:t>
            </a:r>
            <a:r>
              <a:rPr lang="en-US" dirty="0" smtClean="0"/>
              <a:t> block raises an </a:t>
            </a:r>
            <a:r>
              <a:rPr lang="en-US" dirty="0" err="1" smtClean="0">
                <a:latin typeface="Courier"/>
                <a:cs typeface="Courier"/>
              </a:rPr>
              <a:t>IndexError</a:t>
            </a:r>
            <a:r>
              <a:rPr lang="en-US" dirty="0" smtClean="0"/>
              <a:t>, the </a:t>
            </a:r>
            <a:r>
              <a:rPr lang="en-US" dirty="0" err="1" smtClean="0">
                <a:latin typeface="Courier"/>
                <a:cs typeface="Courier"/>
              </a:rPr>
              <a:t>LookupError</a:t>
            </a:r>
            <a:r>
              <a:rPr lang="en-US" dirty="0" smtClean="0"/>
              <a:t> code block, and not the </a:t>
            </a:r>
            <a:r>
              <a:rPr lang="en-US" dirty="0" err="1" smtClean="0">
                <a:latin typeface="Courier"/>
                <a:cs typeface="Courier"/>
              </a:rPr>
              <a:t>IndexError</a:t>
            </a:r>
            <a:r>
              <a:rPr lang="en-US" dirty="0" smtClean="0"/>
              <a:t> code block, will be executed, since </a:t>
            </a:r>
            <a:r>
              <a:rPr lang="en-US" dirty="0" err="1" smtClean="0">
                <a:latin typeface="Courier"/>
                <a:cs typeface="Courier"/>
              </a:rPr>
              <a:t>IndexError</a:t>
            </a:r>
            <a:r>
              <a:rPr lang="en-US" dirty="0" smtClean="0"/>
              <a:t> exception is a sub-class of </a:t>
            </a:r>
            <a:r>
              <a:rPr lang="en-US" dirty="0" err="1" smtClean="0">
                <a:latin typeface="Courier"/>
                <a:cs typeface="Courier"/>
              </a:rPr>
              <a:t>LookupError</a:t>
            </a:r>
            <a:r>
              <a:rPr lang="en-US" dirty="0" smtClean="0"/>
              <a:t> exception.</a:t>
            </a:r>
          </a:p>
        </p:txBody>
      </p:sp>
    </p:spTree>
    <p:extLst>
      <p:ext uri="{BB962C8B-B14F-4D97-AF65-F5344CB8AC3E}">
        <p14:creationId xmlns:p14="http://schemas.microsoft.com/office/powerpoint/2010/main" val="211165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Exceptions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Your Python code can also raise exceptions to inform the caller of your code about an error.</a:t>
            </a:r>
          </a:p>
          <a:p>
            <a:r>
              <a:rPr lang="en-US" dirty="0" smtClean="0"/>
              <a:t>For example, many built-in functions in Python do raise exceptions when they run into errors. Example:</a:t>
            </a:r>
          </a:p>
          <a:p>
            <a:pPr marL="82296" indent="0">
              <a:buNone/>
            </a:pPr>
            <a:endParaRPr lang="en-US" sz="2600" dirty="0" smtClean="0">
              <a:latin typeface="Courier"/>
              <a:cs typeface="Courier"/>
            </a:endParaRPr>
          </a:p>
          <a:p>
            <a:pPr marL="82296" indent="0">
              <a:buNone/>
            </a:pPr>
            <a:r>
              <a:rPr lang="en-US" sz="2400" dirty="0">
                <a:latin typeface="Courier"/>
                <a:cs typeface="Courier"/>
              </a:rPr>
              <a:t>&gt;&gt;&gt; a = [1,2,3]</a:t>
            </a:r>
          </a:p>
          <a:p>
            <a:pPr marL="82296" indent="0">
              <a:buNone/>
            </a:pPr>
            <a:r>
              <a:rPr lang="it-IT" sz="2400" dirty="0">
                <a:latin typeface="Courier"/>
                <a:cs typeface="Courier"/>
              </a:rPr>
              <a:t>&gt;&gt;&gt; e = a[5]</a:t>
            </a:r>
          </a:p>
          <a:p>
            <a:pPr marL="82296" indent="0">
              <a:buNone/>
            </a:pPr>
            <a:r>
              <a:rPr lang="it-IT" sz="2400" dirty="0" err="1">
                <a:latin typeface="Courier"/>
                <a:cs typeface="Courier"/>
              </a:rPr>
              <a:t>Traceback</a:t>
            </a:r>
            <a:r>
              <a:rPr lang="it-IT" sz="2400" dirty="0">
                <a:latin typeface="Courier"/>
                <a:cs typeface="Courier"/>
              </a:rPr>
              <a:t> (</a:t>
            </a:r>
            <a:r>
              <a:rPr lang="it-IT" sz="2400" dirty="0" err="1">
                <a:latin typeface="Courier"/>
                <a:cs typeface="Courier"/>
              </a:rPr>
              <a:t>most</a:t>
            </a:r>
            <a:r>
              <a:rPr lang="it-IT" sz="2400" dirty="0">
                <a:latin typeface="Courier"/>
                <a:cs typeface="Courier"/>
              </a:rPr>
              <a:t> </a:t>
            </a:r>
            <a:r>
              <a:rPr lang="it-IT" sz="2400" dirty="0" err="1">
                <a:latin typeface="Courier"/>
                <a:cs typeface="Courier"/>
              </a:rPr>
              <a:t>recent</a:t>
            </a:r>
            <a:r>
              <a:rPr lang="it-IT" sz="2400" dirty="0">
                <a:latin typeface="Courier"/>
                <a:cs typeface="Courier"/>
              </a:rPr>
              <a:t> call last):</a:t>
            </a:r>
          </a:p>
          <a:p>
            <a:pPr marL="82296" indent="0">
              <a:buNone/>
            </a:pPr>
            <a:r>
              <a:rPr lang="it-IT" sz="2400" dirty="0">
                <a:latin typeface="Courier"/>
                <a:cs typeface="Courier"/>
              </a:rPr>
              <a:t>  File "&lt;pyshell#1&gt;", line 1, in &lt;</a:t>
            </a:r>
            <a:r>
              <a:rPr lang="it-IT" sz="2400" dirty="0" err="1">
                <a:latin typeface="Courier"/>
                <a:cs typeface="Courier"/>
              </a:rPr>
              <a:t>module</a:t>
            </a:r>
            <a:r>
              <a:rPr lang="it-IT" sz="2400" dirty="0">
                <a:latin typeface="Courier"/>
                <a:cs typeface="Courier"/>
              </a:rPr>
              <a:t>&gt;</a:t>
            </a:r>
          </a:p>
          <a:p>
            <a:pPr marL="82296" indent="0">
              <a:buNone/>
            </a:pPr>
            <a:r>
              <a:rPr lang="it-IT" sz="2400" dirty="0">
                <a:latin typeface="Courier"/>
                <a:cs typeface="Courier"/>
              </a:rPr>
              <a:t>    e = a[5]</a:t>
            </a:r>
          </a:p>
          <a:p>
            <a:pPr marL="82296" indent="0">
              <a:buNone/>
            </a:pPr>
            <a:r>
              <a:rPr lang="it-IT" sz="2400" dirty="0" err="1">
                <a:latin typeface="Courier"/>
                <a:cs typeface="Courier"/>
              </a:rPr>
              <a:t>IndexError</a:t>
            </a:r>
            <a:r>
              <a:rPr lang="it-IT" sz="2400" dirty="0">
                <a:latin typeface="Courier"/>
                <a:cs typeface="Courier"/>
              </a:rPr>
              <a:t>: list </a:t>
            </a:r>
            <a:r>
              <a:rPr lang="it-IT" sz="2400" dirty="0" err="1">
                <a:latin typeface="Courier"/>
                <a:cs typeface="Courier"/>
              </a:rPr>
              <a:t>index</a:t>
            </a:r>
            <a:r>
              <a:rPr lang="it-IT" sz="2400" dirty="0">
                <a:latin typeface="Courier"/>
                <a:cs typeface="Courier"/>
              </a:rPr>
              <a:t> out of </a:t>
            </a:r>
            <a:r>
              <a:rPr lang="it-IT" sz="2400" dirty="0" err="1">
                <a:latin typeface="Courier"/>
                <a:cs typeface="Courier"/>
              </a:rPr>
              <a:t>range</a:t>
            </a:r>
            <a:endParaRPr lang="en-US" sz="2400" dirty="0">
              <a:latin typeface="Courier"/>
              <a:cs typeface="Courier"/>
            </a:endParaRPr>
          </a:p>
        </p:txBody>
      </p:sp>
    </p:spTree>
    <p:extLst>
      <p:ext uri="{BB962C8B-B14F-4D97-AF65-F5344CB8AC3E}">
        <p14:creationId xmlns:p14="http://schemas.microsoft.com/office/powerpoint/2010/main" val="162482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Exceptions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Your code can raise exceptions through the use of </a:t>
            </a:r>
            <a:r>
              <a:rPr lang="en-US" dirty="0" smtClean="0">
                <a:latin typeface="Courier"/>
                <a:cs typeface="Courier"/>
              </a:rPr>
              <a:t>raise</a:t>
            </a:r>
            <a:r>
              <a:rPr lang="en-US" dirty="0" smtClean="0"/>
              <a:t> statement.</a:t>
            </a:r>
          </a:p>
          <a:p>
            <a:pPr lvl="1"/>
            <a:r>
              <a:rPr lang="en-US" dirty="0">
                <a:latin typeface="Courier"/>
                <a:cs typeface="Courier"/>
              </a:rPr>
              <a:t>raise exception(</a:t>
            </a:r>
            <a:r>
              <a:rPr lang="en-US" dirty="0" err="1">
                <a:latin typeface="Courier"/>
                <a:cs typeface="Courier"/>
              </a:rPr>
              <a:t>args</a:t>
            </a:r>
            <a:r>
              <a:rPr lang="en-US" dirty="0">
                <a:latin typeface="Courier"/>
                <a:cs typeface="Courier"/>
              </a:rPr>
              <a:t>) </a:t>
            </a:r>
            <a:endParaRPr lang="en-US" dirty="0" smtClean="0">
              <a:latin typeface="Courier"/>
              <a:cs typeface="Courier"/>
            </a:endParaRPr>
          </a:p>
          <a:p>
            <a:r>
              <a:rPr lang="en-US" dirty="0" smtClean="0">
                <a:latin typeface="Courier"/>
                <a:cs typeface="Courier"/>
              </a:rPr>
              <a:t>Example:</a:t>
            </a:r>
          </a:p>
          <a:p>
            <a:pPr marL="82296" indent="0">
              <a:buNone/>
            </a:pPr>
            <a:r>
              <a:rPr lang="en-US" sz="2000" dirty="0">
                <a:latin typeface="Courier"/>
                <a:cs typeface="Courier"/>
              </a:rPr>
              <a:t>&gt;&gt;&gt; raise </a:t>
            </a:r>
            <a:r>
              <a:rPr lang="en-US" sz="2000" dirty="0" err="1">
                <a:latin typeface="Courier"/>
                <a:cs typeface="Courier"/>
              </a:rPr>
              <a:t>IndexError</a:t>
            </a:r>
            <a:r>
              <a:rPr lang="en-US" sz="2000" dirty="0">
                <a:latin typeface="Courier"/>
                <a:cs typeface="Courier"/>
              </a:rPr>
              <a:t>("Just kidding") </a:t>
            </a:r>
            <a:endParaRPr lang="en-US" sz="2000" dirty="0" smtClean="0">
              <a:latin typeface="Courier"/>
              <a:cs typeface="Courier"/>
            </a:endParaRPr>
          </a:p>
          <a:p>
            <a:pPr marL="82296" indent="0">
              <a:buNone/>
            </a:pPr>
            <a:r>
              <a:rPr lang="en-US" sz="2000" dirty="0" err="1">
                <a:latin typeface="Courier"/>
                <a:cs typeface="Courier"/>
              </a:rPr>
              <a:t>Traceback</a:t>
            </a:r>
            <a:r>
              <a:rPr lang="en-US" sz="2000" dirty="0">
                <a:latin typeface="Courier"/>
                <a:cs typeface="Courier"/>
              </a:rPr>
              <a:t> (most recent call last):</a:t>
            </a:r>
          </a:p>
          <a:p>
            <a:pPr marL="82296" indent="0">
              <a:buNone/>
            </a:pPr>
            <a:r>
              <a:rPr lang="en-US" sz="2000" dirty="0">
                <a:latin typeface="Courier"/>
                <a:cs typeface="Courier"/>
              </a:rPr>
              <a:t>  File "&lt;pyshell#2&gt;", line 1, in &lt;module&gt;</a:t>
            </a:r>
          </a:p>
          <a:p>
            <a:pPr marL="82296" indent="0">
              <a:buNone/>
            </a:pPr>
            <a:r>
              <a:rPr lang="en-US" sz="2000" dirty="0">
                <a:latin typeface="Courier"/>
                <a:cs typeface="Courier"/>
              </a:rPr>
              <a:t>    raise </a:t>
            </a:r>
            <a:r>
              <a:rPr lang="en-US" sz="2000" dirty="0" err="1">
                <a:latin typeface="Courier"/>
                <a:cs typeface="Courier"/>
              </a:rPr>
              <a:t>IndexError</a:t>
            </a:r>
            <a:r>
              <a:rPr lang="en-US" sz="2000" dirty="0">
                <a:latin typeface="Courier"/>
                <a:cs typeface="Courier"/>
              </a:rPr>
              <a:t>("Just kidding")</a:t>
            </a:r>
          </a:p>
          <a:p>
            <a:pPr marL="82296" indent="0">
              <a:buNone/>
            </a:pPr>
            <a:r>
              <a:rPr lang="en-US" sz="2000" dirty="0" err="1">
                <a:latin typeface="Courier"/>
                <a:cs typeface="Courier"/>
              </a:rPr>
              <a:t>IndexError</a:t>
            </a:r>
            <a:r>
              <a:rPr lang="en-US" sz="2000" dirty="0">
                <a:latin typeface="Courier"/>
                <a:cs typeface="Courier"/>
              </a:rPr>
              <a:t>: Just </a:t>
            </a:r>
            <a:r>
              <a:rPr lang="en-US" sz="2000" dirty="0" smtClean="0">
                <a:latin typeface="Courier"/>
                <a:cs typeface="Courier"/>
              </a:rPr>
              <a:t>kidding</a:t>
            </a:r>
          </a:p>
          <a:p>
            <a:r>
              <a:rPr lang="en-US" dirty="0" smtClean="0">
                <a:cs typeface="Courier"/>
              </a:rPr>
              <a:t>Even though the example above supplied a string to the exception (“Just Kidding”), it is possible to send other data types.</a:t>
            </a:r>
            <a:endParaRPr lang="en-US" dirty="0">
              <a:cs typeface="Courier"/>
            </a:endParaRPr>
          </a:p>
        </p:txBody>
      </p:sp>
    </p:spTree>
    <p:extLst>
      <p:ext uri="{BB962C8B-B14F-4D97-AF65-F5344CB8AC3E}">
        <p14:creationId xmlns:p14="http://schemas.microsoft.com/office/powerpoint/2010/main" val="1396889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exceptions</a:t>
            </a:r>
            <a:endParaRPr lang="en-US" dirty="0"/>
          </a:p>
        </p:txBody>
      </p:sp>
      <p:sp>
        <p:nvSpPr>
          <p:cNvPr id="3" name="Content Placeholder 2"/>
          <p:cNvSpPr>
            <a:spLocks noGrp="1"/>
          </p:cNvSpPr>
          <p:nvPr>
            <p:ph idx="1"/>
          </p:nvPr>
        </p:nvSpPr>
        <p:spPr/>
        <p:txBody>
          <a:bodyPr/>
          <a:lstStyle/>
          <a:p>
            <a:r>
              <a:rPr lang="en-US" dirty="0" smtClean="0"/>
              <a:t>Since exceptions are classes, you can define your own exception by sub-classing an existing exception class.</a:t>
            </a:r>
          </a:p>
          <a:p>
            <a:r>
              <a:rPr lang="en-US" dirty="0" smtClean="0"/>
              <a:t>For example, to define a new exception “</a:t>
            </a:r>
            <a:r>
              <a:rPr lang="en-US" dirty="0" err="1" smtClean="0"/>
              <a:t>MyError</a:t>
            </a:r>
            <a:r>
              <a:rPr lang="en-US" dirty="0" smtClean="0"/>
              <a:t>” by </a:t>
            </a:r>
            <a:r>
              <a:rPr lang="en-US" dirty="0" err="1" smtClean="0"/>
              <a:t>subclassing</a:t>
            </a:r>
            <a:r>
              <a:rPr lang="en-US" dirty="0" smtClean="0"/>
              <a:t> the “Exception” class, you can do this:</a:t>
            </a:r>
          </a:p>
          <a:p>
            <a:pPr marL="82296" indent="0">
              <a:buNone/>
            </a:pPr>
            <a:endParaRPr lang="en-US" dirty="0" smtClean="0">
              <a:latin typeface="Courier"/>
              <a:cs typeface="Courier"/>
            </a:endParaRPr>
          </a:p>
          <a:p>
            <a:pPr marL="82296" indent="0">
              <a:buNone/>
            </a:pPr>
            <a:r>
              <a:rPr lang="en-US" dirty="0" smtClean="0">
                <a:latin typeface="Courier"/>
                <a:cs typeface="Courier"/>
              </a:rPr>
              <a:t>class </a:t>
            </a:r>
            <a:r>
              <a:rPr lang="en-US" dirty="0" err="1">
                <a:latin typeface="Courier"/>
                <a:cs typeface="Courier"/>
              </a:rPr>
              <a:t>MyError</a:t>
            </a:r>
            <a:r>
              <a:rPr lang="en-US" dirty="0">
                <a:latin typeface="Courier"/>
                <a:cs typeface="Courier"/>
              </a:rPr>
              <a:t>(Exception): </a:t>
            </a:r>
            <a:endParaRPr lang="en-US" dirty="0" smtClean="0">
              <a:latin typeface="Courier"/>
              <a:cs typeface="Courier"/>
            </a:endParaRPr>
          </a:p>
          <a:p>
            <a:pPr marL="402336" lvl="1" indent="0">
              <a:buNone/>
            </a:pPr>
            <a:r>
              <a:rPr lang="en-US" dirty="0" smtClean="0">
                <a:latin typeface="Courier"/>
                <a:cs typeface="Courier"/>
              </a:rPr>
              <a:t>pass </a:t>
            </a:r>
            <a:endParaRPr lang="en-US" dirty="0">
              <a:latin typeface="Courier"/>
              <a:cs typeface="Courier"/>
            </a:endParaRPr>
          </a:p>
          <a:p>
            <a:endParaRPr lang="en-US" dirty="0"/>
          </a:p>
        </p:txBody>
      </p:sp>
    </p:spTree>
    <p:extLst>
      <p:ext uri="{BB962C8B-B14F-4D97-AF65-F5344CB8AC3E}">
        <p14:creationId xmlns:p14="http://schemas.microsoft.com/office/powerpoint/2010/main" val="1224546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exceptions</a:t>
            </a:r>
            <a:endParaRPr lang="en-US" dirty="0"/>
          </a:p>
        </p:txBody>
      </p:sp>
      <p:sp>
        <p:nvSpPr>
          <p:cNvPr id="3" name="Content Placeholder 2"/>
          <p:cNvSpPr>
            <a:spLocks noGrp="1"/>
          </p:cNvSpPr>
          <p:nvPr>
            <p:ph idx="1"/>
          </p:nvPr>
        </p:nvSpPr>
        <p:spPr/>
        <p:txBody>
          <a:bodyPr>
            <a:normAutofit/>
          </a:bodyPr>
          <a:lstStyle/>
          <a:p>
            <a:r>
              <a:rPr lang="en-US" dirty="0" smtClean="0"/>
              <a:t>Now you can use your exception like this:</a:t>
            </a:r>
          </a:p>
          <a:p>
            <a:pPr marL="82296" indent="0">
              <a:buNone/>
            </a:pPr>
            <a:r>
              <a:rPr lang="en-US" sz="2400" dirty="0">
                <a:latin typeface="Courier"/>
                <a:cs typeface="Courier"/>
              </a:rPr>
              <a:t>&gt;&gt;&gt; raise </a:t>
            </a:r>
            <a:r>
              <a:rPr lang="en-US" sz="2400" dirty="0" err="1">
                <a:latin typeface="Courier"/>
                <a:cs typeface="Courier"/>
              </a:rPr>
              <a:t>MyError</a:t>
            </a:r>
            <a:r>
              <a:rPr lang="en-US" sz="2400" dirty="0">
                <a:latin typeface="Courier"/>
                <a:cs typeface="Courier"/>
              </a:rPr>
              <a:t>("Some information about what went wrong") </a:t>
            </a:r>
            <a:endParaRPr lang="en-US" sz="2400" dirty="0" smtClean="0">
              <a:latin typeface="Courier"/>
              <a:cs typeface="Courier"/>
            </a:endParaRPr>
          </a:p>
          <a:p>
            <a:pPr marL="82296" indent="0">
              <a:buNone/>
            </a:pPr>
            <a:endParaRPr lang="en-US" sz="2400" dirty="0" smtClean="0">
              <a:latin typeface="Courier"/>
              <a:cs typeface="Courier"/>
            </a:endParaRPr>
          </a:p>
          <a:p>
            <a:pPr marL="82296" indent="0">
              <a:buNone/>
            </a:pPr>
            <a:r>
              <a:rPr lang="en-US" sz="2400" dirty="0" err="1" smtClean="0">
                <a:latin typeface="Courier"/>
                <a:cs typeface="Courier"/>
              </a:rPr>
              <a:t>Traceback</a:t>
            </a:r>
            <a:r>
              <a:rPr lang="en-US" sz="2400" dirty="0" smtClean="0">
                <a:latin typeface="Courier"/>
                <a:cs typeface="Courier"/>
              </a:rPr>
              <a:t> </a:t>
            </a:r>
            <a:r>
              <a:rPr lang="en-US" sz="2400" dirty="0">
                <a:latin typeface="Courier"/>
                <a:cs typeface="Courier"/>
              </a:rPr>
              <a:t>(most recent call last): </a:t>
            </a:r>
          </a:p>
          <a:p>
            <a:pPr marL="82296" indent="0">
              <a:buNone/>
            </a:pPr>
            <a:r>
              <a:rPr lang="en-US" sz="2400" dirty="0" smtClean="0">
                <a:latin typeface="Courier"/>
                <a:cs typeface="Courier"/>
              </a:rPr>
              <a:t>  File </a:t>
            </a:r>
            <a:r>
              <a:rPr lang="en-US" sz="2400" dirty="0">
                <a:latin typeface="Courier"/>
                <a:cs typeface="Courier"/>
              </a:rPr>
              <a:t>"&lt;</a:t>
            </a:r>
            <a:r>
              <a:rPr lang="en-US" sz="2400" dirty="0" err="1">
                <a:latin typeface="Courier"/>
                <a:cs typeface="Courier"/>
              </a:rPr>
              <a:t>stdin</a:t>
            </a:r>
            <a:r>
              <a:rPr lang="en-US" sz="2400" dirty="0">
                <a:latin typeface="Courier"/>
                <a:cs typeface="Courier"/>
              </a:rPr>
              <a:t>&gt;", line 1, in &lt;module&gt;</a:t>
            </a:r>
            <a:br>
              <a:rPr lang="en-US" sz="2400" dirty="0">
                <a:latin typeface="Courier"/>
                <a:cs typeface="Courier"/>
              </a:rPr>
            </a:br>
            <a:r>
              <a:rPr lang="en-US" sz="2400" dirty="0" smtClean="0">
                <a:latin typeface="Courier"/>
                <a:cs typeface="Courier"/>
              </a:rPr>
              <a:t>  __main__</a:t>
            </a:r>
            <a:r>
              <a:rPr lang="en-US" sz="2400" dirty="0">
                <a:latin typeface="Courier"/>
                <a:cs typeface="Courier"/>
              </a:rPr>
              <a:t>.</a:t>
            </a:r>
            <a:r>
              <a:rPr lang="en-US" sz="2400" dirty="0" err="1">
                <a:latin typeface="Courier"/>
                <a:cs typeface="Courier"/>
              </a:rPr>
              <a:t>MyError</a:t>
            </a:r>
            <a:r>
              <a:rPr lang="en-US" sz="2400" dirty="0">
                <a:latin typeface="Courier"/>
                <a:cs typeface="Courier"/>
              </a:rPr>
              <a:t>: Some information about what went wrong </a:t>
            </a:r>
          </a:p>
          <a:p>
            <a:endParaRPr lang="en-US" dirty="0"/>
          </a:p>
        </p:txBody>
      </p:sp>
    </p:spTree>
    <p:extLst>
      <p:ext uri="{BB962C8B-B14F-4D97-AF65-F5344CB8AC3E}">
        <p14:creationId xmlns:p14="http://schemas.microsoft.com/office/powerpoint/2010/main" val="1625236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exceptions</a:t>
            </a:r>
            <a:endParaRPr lang="en-US" dirty="0"/>
          </a:p>
        </p:txBody>
      </p:sp>
      <p:sp>
        <p:nvSpPr>
          <p:cNvPr id="3" name="Content Placeholder 2"/>
          <p:cNvSpPr>
            <a:spLocks noGrp="1"/>
          </p:cNvSpPr>
          <p:nvPr>
            <p:ph idx="1"/>
          </p:nvPr>
        </p:nvSpPr>
        <p:spPr/>
        <p:txBody>
          <a:bodyPr/>
          <a:lstStyle/>
          <a:p>
            <a:r>
              <a:rPr lang="en-US" dirty="0" smtClean="0"/>
              <a:t>You can also “catch” this exception like this:</a:t>
            </a:r>
          </a:p>
          <a:p>
            <a:pPr marL="82296" indent="0">
              <a:buNone/>
            </a:pPr>
            <a:r>
              <a:rPr lang="en-US" sz="2000" dirty="0">
                <a:latin typeface="Courier"/>
                <a:cs typeface="Courier"/>
              </a:rPr>
              <a:t>try:</a:t>
            </a:r>
            <a:br>
              <a:rPr lang="en-US" sz="2000" dirty="0">
                <a:latin typeface="Courier"/>
                <a:cs typeface="Courier"/>
              </a:rPr>
            </a:br>
            <a:r>
              <a:rPr lang="en-US" sz="2000" dirty="0">
                <a:latin typeface="Courier"/>
                <a:cs typeface="Courier"/>
              </a:rPr>
              <a:t>	</a:t>
            </a:r>
            <a:r>
              <a:rPr lang="en-US" sz="2000" dirty="0" smtClean="0">
                <a:latin typeface="Courier"/>
                <a:cs typeface="Courier"/>
              </a:rPr>
              <a:t>...</a:t>
            </a:r>
          </a:p>
          <a:p>
            <a:pPr marL="82296" indent="0">
              <a:buNone/>
            </a:pPr>
            <a:r>
              <a:rPr lang="en-US" sz="2000" dirty="0">
                <a:latin typeface="Courier"/>
                <a:cs typeface="Courier"/>
              </a:rPr>
              <a:t>	</a:t>
            </a:r>
            <a:r>
              <a:rPr lang="en-US" sz="2000" dirty="0" smtClean="0">
                <a:latin typeface="Courier"/>
                <a:cs typeface="Courier"/>
              </a:rPr>
              <a:t>...</a:t>
            </a:r>
          </a:p>
          <a:p>
            <a:pPr marL="82296" indent="0">
              <a:buNone/>
            </a:pPr>
            <a:r>
              <a:rPr lang="en-US" sz="2000" dirty="0" smtClean="0">
                <a:latin typeface="Courier"/>
                <a:cs typeface="Courier"/>
              </a:rPr>
              <a:t>	raise </a:t>
            </a:r>
            <a:r>
              <a:rPr lang="en-US" sz="2000" dirty="0" err="1">
                <a:latin typeface="Courier"/>
                <a:cs typeface="Courier"/>
              </a:rPr>
              <a:t>MyError</a:t>
            </a:r>
            <a:r>
              <a:rPr lang="en-US" sz="2000" dirty="0">
                <a:latin typeface="Courier"/>
                <a:cs typeface="Courier"/>
              </a:rPr>
              <a:t>("Some information about what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				went </a:t>
            </a:r>
            <a:r>
              <a:rPr lang="en-US" sz="2000" dirty="0">
                <a:latin typeface="Courier"/>
                <a:cs typeface="Courier"/>
              </a:rPr>
              <a:t>wrong") </a:t>
            </a:r>
          </a:p>
          <a:p>
            <a:pPr marL="82296" indent="0">
              <a:buNone/>
            </a:pPr>
            <a:r>
              <a:rPr lang="en-US" sz="2000" dirty="0">
                <a:latin typeface="Courier"/>
                <a:cs typeface="Courier"/>
              </a:rPr>
              <a:t>except </a:t>
            </a:r>
            <a:r>
              <a:rPr lang="en-US" sz="2000" dirty="0" err="1">
                <a:latin typeface="Courier"/>
                <a:cs typeface="Courier"/>
              </a:rPr>
              <a:t>MyError</a:t>
            </a:r>
            <a:r>
              <a:rPr lang="en-US" sz="2000" dirty="0">
                <a:latin typeface="Courier"/>
                <a:cs typeface="Courier"/>
              </a:rPr>
              <a:t> as error: </a:t>
            </a:r>
            <a:endParaRPr lang="en-US" sz="2000" dirty="0" smtClean="0">
              <a:latin typeface="Courier"/>
              <a:cs typeface="Courier"/>
            </a:endParaRPr>
          </a:p>
          <a:p>
            <a:pPr marL="82296" indent="0">
              <a:buNone/>
            </a:pPr>
            <a:r>
              <a:rPr lang="en-US" sz="2000" dirty="0">
                <a:latin typeface="Courier"/>
                <a:cs typeface="Courier"/>
              </a:rPr>
              <a:t>	</a:t>
            </a:r>
            <a:r>
              <a:rPr lang="en-US" sz="2000" dirty="0" smtClean="0">
                <a:latin typeface="Courier"/>
                <a:cs typeface="Courier"/>
              </a:rPr>
              <a:t>print</a:t>
            </a:r>
            <a:r>
              <a:rPr lang="en-US" sz="2000" dirty="0">
                <a:latin typeface="Courier"/>
                <a:cs typeface="Courier"/>
              </a:rPr>
              <a:t>("Situation:", error) </a:t>
            </a:r>
          </a:p>
          <a:p>
            <a:endParaRPr lang="en-US" dirty="0"/>
          </a:p>
        </p:txBody>
      </p:sp>
    </p:spTree>
    <p:extLst>
      <p:ext uri="{BB962C8B-B14F-4D97-AF65-F5344CB8AC3E}">
        <p14:creationId xmlns:p14="http://schemas.microsoft.com/office/powerpoint/2010/main" val="1504189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ASSERT is a specialized form of </a:t>
            </a:r>
            <a:r>
              <a:rPr lang="en-US" dirty="0" smtClean="0">
                <a:latin typeface="Courier"/>
                <a:cs typeface="Courier"/>
              </a:rPr>
              <a:t>raise</a:t>
            </a:r>
            <a:r>
              <a:rPr lang="en-US" dirty="0" smtClean="0"/>
              <a:t> statement.</a:t>
            </a:r>
          </a:p>
          <a:p>
            <a:r>
              <a:rPr lang="en-US" dirty="0" smtClean="0"/>
              <a:t>Syntax: </a:t>
            </a:r>
          </a:p>
          <a:p>
            <a:pPr marL="649224" lvl="2" indent="0">
              <a:buNone/>
            </a:pPr>
            <a:r>
              <a:rPr lang="en-US" dirty="0">
                <a:latin typeface="Courier"/>
                <a:cs typeface="Courier"/>
              </a:rPr>
              <a:t>a</a:t>
            </a:r>
            <a:r>
              <a:rPr lang="en-US" dirty="0" smtClean="0">
                <a:latin typeface="Courier"/>
                <a:cs typeface="Courier"/>
              </a:rPr>
              <a:t>ssert Expression, argument</a:t>
            </a:r>
          </a:p>
          <a:p>
            <a:pPr marL="649224" lvl="2" indent="0">
              <a:buNone/>
            </a:pPr>
            <a:endParaRPr lang="en-US" dirty="0" smtClean="0">
              <a:latin typeface="Courier"/>
              <a:cs typeface="Courier"/>
            </a:endParaRPr>
          </a:p>
          <a:p>
            <a:pPr marL="992124" lvl="2" indent="-342900"/>
            <a:endParaRPr lang="en-US" dirty="0" smtClean="0">
              <a:latin typeface="Courier"/>
              <a:cs typeface="Courier"/>
            </a:endParaRPr>
          </a:p>
          <a:p>
            <a:pPr marL="470916" indent="-342900"/>
            <a:r>
              <a:rPr lang="en-US" dirty="0" smtClean="0">
                <a:cs typeface="Courier"/>
              </a:rPr>
              <a:t>If the </a:t>
            </a:r>
            <a:r>
              <a:rPr lang="en-US" dirty="0" smtClean="0">
                <a:latin typeface="Courier"/>
                <a:cs typeface="Courier"/>
              </a:rPr>
              <a:t>Expression</a:t>
            </a:r>
            <a:r>
              <a:rPr lang="en-US" dirty="0" smtClean="0">
                <a:cs typeface="Courier"/>
              </a:rPr>
              <a:t> evaluates to False, and the system debug variable </a:t>
            </a:r>
            <a:r>
              <a:rPr lang="en-US" dirty="0" smtClean="0">
                <a:latin typeface="Courier"/>
                <a:cs typeface="Courier"/>
              </a:rPr>
              <a:t>__debug__</a:t>
            </a:r>
            <a:r>
              <a:rPr lang="en-US" dirty="0" smtClean="0">
                <a:cs typeface="Courier"/>
              </a:rPr>
              <a:t> is set to True, the above statement causes an “</a:t>
            </a:r>
            <a:r>
              <a:rPr lang="en-US" dirty="0" err="1" smtClean="0">
                <a:latin typeface="Courier"/>
                <a:cs typeface="Courier"/>
              </a:rPr>
              <a:t>AssertionError</a:t>
            </a:r>
            <a:r>
              <a:rPr lang="en-US" dirty="0" smtClean="0">
                <a:cs typeface="Courier"/>
              </a:rPr>
              <a:t>” exception with the argument set to “</a:t>
            </a:r>
            <a:r>
              <a:rPr lang="en-US" dirty="0" smtClean="0">
                <a:latin typeface="Courier"/>
                <a:cs typeface="Courier"/>
              </a:rPr>
              <a:t>argument</a:t>
            </a:r>
            <a:r>
              <a:rPr lang="en-US" dirty="0" smtClean="0">
                <a:cs typeface="Courier"/>
              </a:rPr>
              <a:t>”.</a:t>
            </a:r>
            <a:endParaRPr lang="en-US" dirty="0">
              <a:cs typeface="Courier"/>
            </a:endParaRPr>
          </a:p>
        </p:txBody>
      </p:sp>
    </p:spTree>
    <p:extLst>
      <p:ext uri="{BB962C8B-B14F-4D97-AF65-F5344CB8AC3E}">
        <p14:creationId xmlns:p14="http://schemas.microsoft.com/office/powerpoint/2010/main" val="737518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Exceptions</a:t>
            </a:r>
          </a:p>
          <a:p>
            <a:pPr lvl="1"/>
            <a:r>
              <a:rPr lang="en-US" dirty="0" smtClean="0"/>
              <a:t>Handling, raising and defining your own exceptions</a:t>
            </a:r>
          </a:p>
          <a:p>
            <a:r>
              <a:rPr lang="en-US" dirty="0" smtClean="0"/>
              <a:t>ASSERT statement</a:t>
            </a:r>
          </a:p>
          <a:p>
            <a:r>
              <a:rPr lang="en-US" dirty="0" smtClean="0"/>
              <a:t>WITH statement</a:t>
            </a:r>
            <a:endParaRPr lang="en-US" dirty="0"/>
          </a:p>
          <a:p>
            <a:pPr marL="82296" indent="0">
              <a:buNone/>
            </a:pPr>
            <a:endParaRPr lang="en-US" dirty="0">
              <a:latin typeface="Courier"/>
              <a:cs typeface="Courier"/>
            </a:endParaRPr>
          </a:p>
        </p:txBody>
      </p:sp>
    </p:spTree>
    <p:extLst>
      <p:ext uri="{BB962C8B-B14F-4D97-AF65-F5344CB8AC3E}">
        <p14:creationId xmlns:p14="http://schemas.microsoft.com/office/powerpoint/2010/main" val="308266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ASSERTs</a:t>
            </a:r>
            <a:endParaRPr lang="en-US" dirty="0"/>
          </a:p>
        </p:txBody>
      </p:sp>
      <p:sp>
        <p:nvSpPr>
          <p:cNvPr id="3" name="Content Placeholder 2"/>
          <p:cNvSpPr>
            <a:spLocks noGrp="1"/>
          </p:cNvSpPr>
          <p:nvPr>
            <p:ph idx="1"/>
          </p:nvPr>
        </p:nvSpPr>
        <p:spPr/>
        <p:txBody>
          <a:bodyPr/>
          <a:lstStyle/>
          <a:p>
            <a:r>
              <a:rPr lang="en-US" dirty="0" smtClean="0"/>
              <a:t>The debug variable </a:t>
            </a:r>
            <a:r>
              <a:rPr lang="en-US" dirty="0" smtClean="0">
                <a:latin typeface="Courier"/>
                <a:cs typeface="Courier"/>
              </a:rPr>
              <a:t>__debug__</a:t>
            </a:r>
            <a:r>
              <a:rPr lang="en-US" dirty="0" smtClean="0"/>
              <a:t> defaults to True, but can be turned off by starting Python with the -</a:t>
            </a:r>
            <a:r>
              <a:rPr lang="en-US" dirty="0"/>
              <a:t>O or -OO </a:t>
            </a:r>
            <a:r>
              <a:rPr lang="en-US" dirty="0" smtClean="0"/>
              <a:t>option, </a:t>
            </a:r>
            <a:r>
              <a:rPr lang="en-US" dirty="0"/>
              <a:t>or by setting the system variable PYTHONOPTIMIZE to True. </a:t>
            </a:r>
          </a:p>
        </p:txBody>
      </p:sp>
    </p:spTree>
    <p:extLst>
      <p:ext uri="{BB962C8B-B14F-4D97-AF65-F5344CB8AC3E}">
        <p14:creationId xmlns:p14="http://schemas.microsoft.com/office/powerpoint/2010/main" val="190827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with</a:t>
            </a:r>
            <a:r>
              <a:rPr lang="en-US" dirty="0" smtClean="0"/>
              <a:t> </a:t>
            </a:r>
            <a:r>
              <a:rPr lang="en-US" dirty="0"/>
              <a:t>statement</a:t>
            </a:r>
          </a:p>
        </p:txBody>
      </p:sp>
      <p:sp>
        <p:nvSpPr>
          <p:cNvPr id="3" name="Content Placeholder 2"/>
          <p:cNvSpPr>
            <a:spLocks noGrp="1"/>
          </p:cNvSpPr>
          <p:nvPr>
            <p:ph idx="1"/>
          </p:nvPr>
        </p:nvSpPr>
        <p:spPr/>
        <p:txBody>
          <a:bodyPr/>
          <a:lstStyle/>
          <a:p>
            <a:r>
              <a:rPr lang="en-US" dirty="0" smtClean="0"/>
              <a:t>For example, consider the following code:</a:t>
            </a:r>
          </a:p>
          <a:p>
            <a:pPr marL="82296" indent="0">
              <a:buNone/>
            </a:pPr>
            <a:r>
              <a:rPr lang="en-US" dirty="0" smtClean="0">
                <a:latin typeface="Courier"/>
                <a:cs typeface="Courier"/>
              </a:rPr>
              <a:t>try:</a:t>
            </a:r>
            <a:endParaRPr lang="en-US" dirty="0">
              <a:latin typeface="Courier"/>
              <a:cs typeface="Courier"/>
            </a:endParaRPr>
          </a:p>
          <a:p>
            <a:pPr marL="402336" lvl="1" indent="0">
              <a:buNone/>
            </a:pPr>
            <a:r>
              <a:rPr lang="en-US" dirty="0" err="1" smtClean="0">
                <a:latin typeface="Courier"/>
                <a:cs typeface="Courier"/>
              </a:rPr>
              <a:t>infile</a:t>
            </a:r>
            <a:r>
              <a:rPr lang="en-US" dirty="0" smtClean="0">
                <a:latin typeface="Courier"/>
                <a:cs typeface="Courier"/>
              </a:rPr>
              <a:t> </a:t>
            </a:r>
            <a:r>
              <a:rPr lang="en-US" dirty="0">
                <a:latin typeface="Courier"/>
                <a:cs typeface="Courier"/>
              </a:rPr>
              <a:t>= open(filename) </a:t>
            </a:r>
          </a:p>
          <a:p>
            <a:pPr marL="402336" lvl="1" indent="0">
              <a:buNone/>
            </a:pPr>
            <a:r>
              <a:rPr lang="en-US" dirty="0" smtClean="0">
                <a:latin typeface="Courier"/>
                <a:cs typeface="Courier"/>
              </a:rPr>
              <a:t>data </a:t>
            </a:r>
            <a:r>
              <a:rPr lang="en-US" dirty="0">
                <a:latin typeface="Courier"/>
                <a:cs typeface="Courier"/>
              </a:rPr>
              <a:t>= </a:t>
            </a:r>
            <a:r>
              <a:rPr lang="en-US" dirty="0" err="1">
                <a:latin typeface="Courier"/>
                <a:cs typeface="Courier"/>
              </a:rPr>
              <a:t>infile.read</a:t>
            </a:r>
            <a:r>
              <a:rPr lang="en-US" dirty="0">
                <a:latin typeface="Courier"/>
                <a:cs typeface="Courier"/>
              </a:rPr>
              <a:t>() </a:t>
            </a:r>
          </a:p>
          <a:p>
            <a:pPr marL="82296" indent="0">
              <a:buNone/>
            </a:pPr>
            <a:r>
              <a:rPr lang="en-US" dirty="0">
                <a:latin typeface="Courier"/>
                <a:cs typeface="Courier"/>
              </a:rPr>
              <a:t>finally: </a:t>
            </a:r>
            <a:endParaRPr lang="en-US" dirty="0" smtClean="0">
              <a:latin typeface="Courier"/>
              <a:cs typeface="Courier"/>
            </a:endParaRPr>
          </a:p>
          <a:p>
            <a:pPr marL="402336" lvl="1" indent="0">
              <a:buNone/>
            </a:pPr>
            <a:r>
              <a:rPr lang="en-US" dirty="0" err="1" smtClean="0">
                <a:latin typeface="Courier"/>
                <a:cs typeface="Courier"/>
              </a:rPr>
              <a:t>infile.close</a:t>
            </a:r>
            <a:r>
              <a:rPr lang="en-US" dirty="0">
                <a:latin typeface="Courier"/>
                <a:cs typeface="Courier"/>
              </a:rPr>
              <a:t>() </a:t>
            </a:r>
          </a:p>
          <a:p>
            <a:endParaRPr lang="en-US" dirty="0"/>
          </a:p>
        </p:txBody>
      </p:sp>
    </p:spTree>
    <p:extLst>
      <p:ext uri="{BB962C8B-B14F-4D97-AF65-F5344CB8AC3E}">
        <p14:creationId xmlns:p14="http://schemas.microsoft.com/office/powerpoint/2010/main" val="1041413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cs typeface="Courier"/>
              </a:rPr>
              <a:t>with</a:t>
            </a:r>
            <a:r>
              <a:rPr lang="en-US" dirty="0" smtClean="0"/>
              <a:t> </a:t>
            </a:r>
            <a:r>
              <a:rPr lang="en-US" dirty="0"/>
              <a:t>statement</a:t>
            </a:r>
          </a:p>
        </p:txBody>
      </p:sp>
      <p:sp>
        <p:nvSpPr>
          <p:cNvPr id="3" name="Content Placeholder 2"/>
          <p:cNvSpPr>
            <a:spLocks noGrp="1"/>
          </p:cNvSpPr>
          <p:nvPr>
            <p:ph idx="1"/>
          </p:nvPr>
        </p:nvSpPr>
        <p:spPr/>
        <p:txBody>
          <a:bodyPr/>
          <a:lstStyle/>
          <a:p>
            <a:r>
              <a:rPr lang="en-US" dirty="0" smtClean="0"/>
              <a:t>You can replace that code with this and get the same functionality:</a:t>
            </a:r>
          </a:p>
          <a:p>
            <a:pPr marL="356616" lvl="1" indent="0">
              <a:buNone/>
            </a:pPr>
            <a:endParaRPr lang="en-US" dirty="0" smtClean="0">
              <a:latin typeface="Courier"/>
              <a:cs typeface="Courier"/>
            </a:endParaRPr>
          </a:p>
          <a:p>
            <a:pPr marL="356616" lvl="1" indent="0">
              <a:buNone/>
            </a:pPr>
            <a:r>
              <a:rPr lang="en-US" dirty="0" smtClean="0">
                <a:latin typeface="Courier"/>
                <a:cs typeface="Courier"/>
              </a:rPr>
              <a:t>with </a:t>
            </a:r>
            <a:r>
              <a:rPr lang="en-US" dirty="0">
                <a:latin typeface="Courier"/>
                <a:cs typeface="Courier"/>
              </a:rPr>
              <a:t>open(filename) as </a:t>
            </a:r>
            <a:r>
              <a:rPr lang="en-US" dirty="0" err="1">
                <a:latin typeface="Courier"/>
                <a:cs typeface="Courier"/>
              </a:rPr>
              <a:t>infile</a:t>
            </a:r>
            <a:r>
              <a:rPr lang="en-US" dirty="0">
                <a:latin typeface="Courier"/>
                <a:cs typeface="Courier"/>
              </a:rPr>
              <a:t>: </a:t>
            </a:r>
            <a:endParaRPr lang="en-US" dirty="0" smtClean="0">
              <a:latin typeface="Courier"/>
              <a:cs typeface="Courier"/>
            </a:endParaRPr>
          </a:p>
          <a:p>
            <a:pPr marL="649224" lvl="2" indent="0">
              <a:buNone/>
            </a:pPr>
            <a:r>
              <a:rPr lang="en-US" dirty="0" smtClean="0">
                <a:latin typeface="Courier"/>
                <a:cs typeface="Courier"/>
              </a:rPr>
              <a:t>data </a:t>
            </a:r>
            <a:r>
              <a:rPr lang="en-US" dirty="0">
                <a:latin typeface="Courier"/>
                <a:cs typeface="Courier"/>
              </a:rPr>
              <a:t>= </a:t>
            </a:r>
            <a:r>
              <a:rPr lang="en-US" dirty="0" err="1">
                <a:latin typeface="Courier"/>
                <a:cs typeface="Courier"/>
              </a:rPr>
              <a:t>infile.read</a:t>
            </a:r>
            <a:r>
              <a:rPr lang="en-US" dirty="0">
                <a:latin typeface="Courier"/>
                <a:cs typeface="Courier"/>
              </a:rPr>
              <a:t>() </a:t>
            </a:r>
          </a:p>
          <a:p>
            <a:endParaRPr lang="en-US" dirty="0" smtClean="0"/>
          </a:p>
          <a:p>
            <a:r>
              <a:rPr lang="en-US" dirty="0" smtClean="0"/>
              <a:t>This is achieved with the concept of “Context managers”. </a:t>
            </a:r>
            <a:endParaRPr lang="en-US" dirty="0"/>
          </a:p>
        </p:txBody>
      </p:sp>
    </p:spTree>
    <p:extLst>
      <p:ext uri="{BB962C8B-B14F-4D97-AF65-F5344CB8AC3E}">
        <p14:creationId xmlns:p14="http://schemas.microsoft.com/office/powerpoint/2010/main" val="104256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a:cs typeface="Courier"/>
              </a:rPr>
              <a:t>with</a:t>
            </a:r>
            <a:r>
              <a:rPr lang="en-US" dirty="0"/>
              <a:t> </a:t>
            </a:r>
            <a:r>
              <a:rPr lang="en-US" dirty="0" smtClean="0"/>
              <a:t>statement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Context managers wrap a block and manage requirements on </a:t>
            </a:r>
            <a:r>
              <a:rPr lang="en-US" i="1" dirty="0"/>
              <a:t>entry </a:t>
            </a:r>
            <a:r>
              <a:rPr lang="en-US" dirty="0"/>
              <a:t>and </a:t>
            </a:r>
            <a:r>
              <a:rPr lang="en-US" i="1" dirty="0"/>
              <a:t>departure </a:t>
            </a:r>
            <a:r>
              <a:rPr lang="en-US" dirty="0"/>
              <a:t>from the block and are marked by the </a:t>
            </a:r>
            <a:r>
              <a:rPr lang="en-US" dirty="0">
                <a:latin typeface="Courier"/>
                <a:cs typeface="Courier"/>
              </a:rPr>
              <a:t>with</a:t>
            </a:r>
            <a:r>
              <a:rPr lang="en-US" dirty="0"/>
              <a:t> keyword. </a:t>
            </a:r>
          </a:p>
          <a:p>
            <a:r>
              <a:rPr lang="en-US" dirty="0"/>
              <a:t>File objects are context </a:t>
            </a:r>
            <a:r>
              <a:rPr lang="en-US" dirty="0" smtClean="0"/>
              <a:t>managers</a:t>
            </a:r>
            <a:r>
              <a:rPr lang="en-US" dirty="0"/>
              <a:t>, and you can read files using that capability </a:t>
            </a:r>
          </a:p>
          <a:p>
            <a:r>
              <a:rPr lang="en-US" dirty="0" smtClean="0"/>
              <a:t>By using </a:t>
            </a:r>
            <a:r>
              <a:rPr lang="en-US" dirty="0" smtClean="0">
                <a:latin typeface="Courier"/>
                <a:cs typeface="Courier"/>
              </a:rPr>
              <a:t>with</a:t>
            </a:r>
            <a:r>
              <a:rPr lang="en-US" dirty="0" smtClean="0"/>
              <a:t> statement and by using the context management, you do not need to worry about the routine cleanup (in this case, no need to close the file when done reading. Context management will close it for you).</a:t>
            </a:r>
            <a:endParaRPr lang="en-US" dirty="0"/>
          </a:p>
        </p:txBody>
      </p:sp>
    </p:spTree>
    <p:extLst>
      <p:ext uri="{BB962C8B-B14F-4D97-AF65-F5344CB8AC3E}">
        <p14:creationId xmlns:p14="http://schemas.microsoft.com/office/powerpoint/2010/main" val="1122123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smtClean="0"/>
              <a:t>Write a function “</a:t>
            </a:r>
            <a:r>
              <a:rPr lang="en-US" sz="3400" dirty="0" err="1" smtClean="0">
                <a:latin typeface="Courier"/>
                <a:cs typeface="Courier"/>
              </a:rPr>
              <a:t>func</a:t>
            </a:r>
            <a:r>
              <a:rPr lang="en-US" sz="3400" dirty="0" smtClean="0"/>
              <a:t>” that asks the user to input 2 integers ‘</a:t>
            </a:r>
            <a:r>
              <a:rPr lang="en-US" sz="3400" dirty="0" smtClean="0">
                <a:latin typeface="Courier"/>
                <a:cs typeface="Courier"/>
              </a:rPr>
              <a:t>a</a:t>
            </a:r>
            <a:r>
              <a:rPr lang="en-US" sz="3400" dirty="0" smtClean="0"/>
              <a:t>’ and ‘</a:t>
            </a:r>
            <a:r>
              <a:rPr lang="en-US" sz="3400" dirty="0" smtClean="0">
                <a:latin typeface="Courier"/>
                <a:cs typeface="Courier"/>
              </a:rPr>
              <a:t>b</a:t>
            </a:r>
            <a:r>
              <a:rPr lang="en-US" sz="3400" dirty="0" smtClean="0"/>
              <a:t>’. Print the sum of </a:t>
            </a:r>
            <a:r>
              <a:rPr lang="en-US" sz="3400" dirty="0" smtClean="0">
                <a:latin typeface="Courier"/>
                <a:cs typeface="Courier"/>
              </a:rPr>
              <a:t>a</a:t>
            </a:r>
            <a:r>
              <a:rPr lang="en-US" sz="3400" dirty="0" smtClean="0"/>
              <a:t> and </a:t>
            </a:r>
            <a:r>
              <a:rPr lang="en-US" sz="3400" dirty="0" smtClean="0">
                <a:latin typeface="Courier"/>
                <a:cs typeface="Courier"/>
              </a:rPr>
              <a:t>b</a:t>
            </a:r>
            <a:r>
              <a:rPr lang="en-US" sz="3400" dirty="0" smtClean="0"/>
              <a:t>. If the user does not provide valid input, politely ask him to re-enter the value.</a:t>
            </a:r>
          </a:p>
          <a:p>
            <a:pPr marL="82296" indent="0">
              <a:buNone/>
            </a:pPr>
            <a:endParaRPr lang="en-US" dirty="0" smtClean="0">
              <a:latin typeface="Courier"/>
              <a:cs typeface="Courier"/>
            </a:endParaRPr>
          </a:p>
          <a:p>
            <a:pPr marL="82296" indent="0">
              <a:buNone/>
            </a:pPr>
            <a:r>
              <a:rPr lang="en-US" dirty="0" smtClean="0">
                <a:latin typeface="Courier"/>
                <a:cs typeface="Courier"/>
              </a:rPr>
              <a:t>&gt;&gt;&gt;</a:t>
            </a:r>
            <a:r>
              <a:rPr lang="en-US" dirty="0" err="1" smtClean="0">
                <a:latin typeface="Courier"/>
                <a:cs typeface="Courier"/>
              </a:rPr>
              <a:t>func</a:t>
            </a:r>
            <a:endParaRPr lang="en-US" dirty="0" smtClean="0">
              <a:latin typeface="Courier"/>
              <a:cs typeface="Courier"/>
            </a:endParaRPr>
          </a:p>
          <a:p>
            <a:pPr marL="82296" indent="0">
              <a:buNone/>
            </a:pPr>
            <a:r>
              <a:rPr lang="en-US" dirty="0" smtClean="0">
                <a:latin typeface="Courier"/>
                <a:cs typeface="Courier"/>
              </a:rPr>
              <a:t>Please enter a: </a:t>
            </a:r>
            <a:r>
              <a:rPr lang="en-US" dirty="0" smtClean="0">
                <a:solidFill>
                  <a:srgbClr val="FF0000"/>
                </a:solidFill>
                <a:latin typeface="Courier"/>
                <a:cs typeface="Courier"/>
              </a:rPr>
              <a:t>5</a:t>
            </a:r>
          </a:p>
          <a:p>
            <a:pPr marL="82296" indent="0">
              <a:buNone/>
            </a:pPr>
            <a:r>
              <a:rPr lang="en-US" dirty="0" smtClean="0">
                <a:latin typeface="Courier"/>
                <a:cs typeface="Courier"/>
              </a:rPr>
              <a:t>Please enter b: </a:t>
            </a:r>
            <a:r>
              <a:rPr lang="en-US" dirty="0" smtClean="0">
                <a:solidFill>
                  <a:srgbClr val="FF0000"/>
                </a:solidFill>
                <a:latin typeface="Courier"/>
                <a:cs typeface="Courier"/>
              </a:rPr>
              <a:t>4</a:t>
            </a:r>
          </a:p>
          <a:p>
            <a:pPr marL="82296" indent="0">
              <a:buNone/>
            </a:pPr>
            <a:r>
              <a:rPr lang="en-US" dirty="0" smtClean="0">
                <a:latin typeface="Courier"/>
                <a:cs typeface="Courier"/>
              </a:rPr>
              <a:t>Sum is 9</a:t>
            </a:r>
          </a:p>
          <a:p>
            <a:pPr marL="82296" indent="0">
              <a:buNone/>
            </a:pPr>
            <a:r>
              <a:rPr lang="en-US" dirty="0" smtClean="0">
                <a:latin typeface="Courier"/>
                <a:cs typeface="Courier"/>
              </a:rPr>
              <a:t>&gt;&gt;&gt;</a:t>
            </a:r>
            <a:r>
              <a:rPr lang="en-US" dirty="0" err="1" smtClean="0">
                <a:latin typeface="Courier"/>
                <a:cs typeface="Courier"/>
              </a:rPr>
              <a:t>func</a:t>
            </a:r>
            <a:endParaRPr lang="en-US" dirty="0" smtClean="0">
              <a:latin typeface="Courier"/>
              <a:cs typeface="Courier"/>
            </a:endParaRPr>
          </a:p>
          <a:p>
            <a:pPr marL="82296" indent="0">
              <a:buNone/>
            </a:pPr>
            <a:r>
              <a:rPr lang="en-US" dirty="0" smtClean="0">
                <a:latin typeface="Courier"/>
                <a:cs typeface="Courier"/>
              </a:rPr>
              <a:t>Please enter a: </a:t>
            </a:r>
            <a:r>
              <a:rPr lang="en-US" dirty="0" smtClean="0">
                <a:solidFill>
                  <a:srgbClr val="FF0000"/>
                </a:solidFill>
                <a:latin typeface="Courier"/>
                <a:cs typeface="Courier"/>
              </a:rPr>
              <a:t>hello</a:t>
            </a:r>
          </a:p>
          <a:p>
            <a:pPr marL="82296" indent="0">
              <a:buNone/>
            </a:pPr>
            <a:r>
              <a:rPr lang="en-US" dirty="0" smtClean="0">
                <a:latin typeface="Courier"/>
                <a:cs typeface="Courier"/>
              </a:rPr>
              <a:t>Please enter a: </a:t>
            </a:r>
            <a:r>
              <a:rPr lang="en-US" dirty="0" smtClean="0">
                <a:solidFill>
                  <a:srgbClr val="FF0000"/>
                </a:solidFill>
                <a:latin typeface="Courier"/>
                <a:cs typeface="Courier"/>
              </a:rPr>
              <a:t>9</a:t>
            </a:r>
          </a:p>
          <a:p>
            <a:pPr marL="82296" indent="0">
              <a:buNone/>
            </a:pPr>
            <a:r>
              <a:rPr lang="en-US" dirty="0" smtClean="0">
                <a:latin typeface="Courier"/>
                <a:cs typeface="Courier"/>
              </a:rPr>
              <a:t>Please enter b: </a:t>
            </a:r>
            <a:r>
              <a:rPr lang="en-US" dirty="0" smtClean="0">
                <a:solidFill>
                  <a:srgbClr val="FF0000"/>
                </a:solidFill>
                <a:latin typeface="Courier"/>
                <a:cs typeface="Courier"/>
              </a:rPr>
              <a:t>hi</a:t>
            </a:r>
          </a:p>
          <a:p>
            <a:pPr marL="82296" indent="0">
              <a:buNone/>
            </a:pPr>
            <a:r>
              <a:rPr lang="en-US" dirty="0" smtClean="0">
                <a:latin typeface="Courier"/>
                <a:cs typeface="Courier"/>
              </a:rPr>
              <a:t>Please enter b: </a:t>
            </a:r>
            <a:r>
              <a:rPr lang="en-US" dirty="0" smtClean="0">
                <a:solidFill>
                  <a:srgbClr val="FF0000"/>
                </a:solidFill>
                <a:latin typeface="Courier"/>
                <a:cs typeface="Courier"/>
              </a:rPr>
              <a:t>4</a:t>
            </a:r>
          </a:p>
          <a:p>
            <a:pPr marL="82296" indent="0">
              <a:buNone/>
            </a:pPr>
            <a:r>
              <a:rPr lang="en-US" dirty="0" smtClean="0">
                <a:latin typeface="Courier"/>
                <a:cs typeface="Courier"/>
              </a:rPr>
              <a:t>Sum is 13</a:t>
            </a:r>
            <a:endParaRPr lang="en-US" dirty="0">
              <a:latin typeface="Courier"/>
              <a:cs typeface="Courier"/>
            </a:endParaRPr>
          </a:p>
        </p:txBody>
      </p:sp>
    </p:spTree>
    <p:extLst>
      <p:ext uri="{BB962C8B-B14F-4D97-AF65-F5344CB8AC3E}">
        <p14:creationId xmlns:p14="http://schemas.microsoft.com/office/powerpoint/2010/main" val="33113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0000" lnSpcReduction="20000"/>
          </a:bodyPr>
          <a:lstStyle/>
          <a:p>
            <a:r>
              <a:rPr lang="en-US" sz="2100" dirty="0" smtClean="0"/>
              <a:t>Write a function ‘</a:t>
            </a:r>
            <a:r>
              <a:rPr lang="en-US" sz="2100" dirty="0" err="1" smtClean="0"/>
              <a:t>computesum</a:t>
            </a:r>
            <a:r>
              <a:rPr lang="en-US" sz="2100" dirty="0" smtClean="0"/>
              <a:t>’ that takes as argument the path of the text file. The passed in text file will have </a:t>
            </a:r>
            <a:r>
              <a:rPr lang="en-US" sz="2100" smtClean="0"/>
              <a:t>a comma </a:t>
            </a:r>
            <a:r>
              <a:rPr lang="en-US" sz="2100" dirty="0" smtClean="0"/>
              <a:t>separated list of numbers in each line. The function should add the numbers in each column and print out the sum in each column. The function should work correctly whether the numbers in the file are in decimal, binary, octal or hexadecimal format. If a particular data is not in the correct format (see ‘hello’, ‘there’ below), that piece of data should be skipped.</a:t>
            </a:r>
          </a:p>
          <a:p>
            <a:endParaRPr lang="en-US" sz="1700" dirty="0"/>
          </a:p>
          <a:p>
            <a:pPr marL="82296" indent="0">
              <a:buNone/>
            </a:pPr>
            <a:r>
              <a:rPr lang="en-US" sz="2300" dirty="0" smtClean="0"/>
              <a:t>Sample text file (c</a:t>
            </a:r>
            <a:r>
              <a:rPr lang="en-US" sz="2300" dirty="0"/>
              <a:t>:/</a:t>
            </a:r>
            <a:r>
              <a:rPr lang="en-US" sz="2300" dirty="0" err="1" smtClean="0"/>
              <a:t>sampleinput.txt</a:t>
            </a:r>
            <a:r>
              <a:rPr lang="en-US" sz="2300" dirty="0" smtClean="0"/>
              <a:t>):</a:t>
            </a:r>
          </a:p>
          <a:p>
            <a:pPr marL="82296" indent="0">
              <a:buNone/>
            </a:pPr>
            <a:endParaRPr lang="en-US" sz="1600" dirty="0"/>
          </a:p>
          <a:p>
            <a:pPr marL="82296" indent="0">
              <a:buNone/>
            </a:pPr>
            <a:r>
              <a:rPr lang="en-US" sz="2100" dirty="0" smtClean="0">
                <a:latin typeface="Arial"/>
                <a:cs typeface="Arial"/>
              </a:rPr>
              <a:t>1,	5,	4,	2</a:t>
            </a:r>
          </a:p>
          <a:p>
            <a:pPr marL="82296" indent="0">
              <a:buNone/>
            </a:pPr>
            <a:r>
              <a:rPr lang="en-US" sz="2100" dirty="0" smtClean="0">
                <a:latin typeface="Arial"/>
                <a:cs typeface="Arial"/>
              </a:rPr>
              <a:t>0xF,	4,	-1,	3</a:t>
            </a:r>
          </a:p>
          <a:p>
            <a:pPr marL="82296" indent="0">
              <a:buNone/>
            </a:pPr>
            <a:r>
              <a:rPr lang="en-US" sz="2100" dirty="0" smtClean="0">
                <a:latin typeface="Arial"/>
                <a:cs typeface="Arial"/>
              </a:rPr>
              <a:t>0b110,	0o61,	hello,	there</a:t>
            </a:r>
          </a:p>
          <a:p>
            <a:pPr marL="82296" indent="0">
              <a:buNone/>
            </a:pPr>
            <a:r>
              <a:rPr lang="en-US" sz="2100" dirty="0" smtClean="0">
                <a:latin typeface="Arial"/>
                <a:cs typeface="Arial"/>
              </a:rPr>
              <a:t>3,	,	,	1</a:t>
            </a:r>
          </a:p>
          <a:p>
            <a:pPr marL="82296" indent="0">
              <a:buNone/>
            </a:pPr>
            <a:endParaRPr lang="en-US" sz="1700" dirty="0" smtClean="0"/>
          </a:p>
          <a:p>
            <a:pPr marL="82296" indent="0">
              <a:buNone/>
            </a:pPr>
            <a:r>
              <a:rPr lang="en-US" sz="2300" dirty="0" err="1" smtClean="0">
                <a:latin typeface="Courier New"/>
                <a:cs typeface="Courier New"/>
              </a:rPr>
              <a:t>def</a:t>
            </a:r>
            <a:r>
              <a:rPr lang="en-US" sz="2300" dirty="0" smtClean="0">
                <a:latin typeface="Courier New"/>
                <a:cs typeface="Courier New"/>
              </a:rPr>
              <a:t> </a:t>
            </a:r>
            <a:r>
              <a:rPr lang="en-US" sz="2300" dirty="0" err="1" smtClean="0">
                <a:latin typeface="Courier New"/>
                <a:cs typeface="Courier New"/>
              </a:rPr>
              <a:t>computesum</a:t>
            </a:r>
            <a:r>
              <a:rPr lang="en-US" sz="2300" dirty="0" smtClean="0">
                <a:latin typeface="Courier New"/>
                <a:cs typeface="Courier New"/>
              </a:rPr>
              <a:t>(</a:t>
            </a:r>
            <a:r>
              <a:rPr lang="en-US" sz="2300" dirty="0" err="1" smtClean="0">
                <a:latin typeface="Courier New"/>
                <a:cs typeface="Courier New"/>
              </a:rPr>
              <a:t>filepath</a:t>
            </a:r>
            <a:r>
              <a:rPr lang="en-US" sz="2300" dirty="0" smtClean="0">
                <a:latin typeface="Courier New"/>
                <a:cs typeface="Courier New"/>
              </a:rPr>
              <a:t>):</a:t>
            </a:r>
          </a:p>
          <a:p>
            <a:pPr marL="82296" indent="0">
              <a:buNone/>
            </a:pPr>
            <a:r>
              <a:rPr lang="en-US" sz="2300" dirty="0">
                <a:latin typeface="Courier New"/>
                <a:cs typeface="Courier New"/>
              </a:rPr>
              <a:t> </a:t>
            </a:r>
            <a:r>
              <a:rPr lang="en-US" sz="2300" dirty="0" smtClean="0">
                <a:latin typeface="Courier New"/>
                <a:cs typeface="Courier New"/>
              </a:rPr>
              <a:t>     #your code here</a:t>
            </a:r>
          </a:p>
          <a:p>
            <a:pPr marL="82296" indent="0">
              <a:buNone/>
            </a:pPr>
            <a:endParaRPr lang="en-US" sz="2300" dirty="0">
              <a:latin typeface="Courier New"/>
              <a:cs typeface="Courier New"/>
            </a:endParaRPr>
          </a:p>
          <a:p>
            <a:pPr marL="82296" indent="0">
              <a:buNone/>
            </a:pPr>
            <a:r>
              <a:rPr lang="en-US" sz="2300" dirty="0" smtClean="0">
                <a:latin typeface="Courier New"/>
                <a:cs typeface="Courier New"/>
              </a:rPr>
              <a:t>&gt;&gt;&gt; </a:t>
            </a:r>
            <a:r>
              <a:rPr lang="en-US" sz="2300" dirty="0" err="1" smtClean="0">
                <a:latin typeface="Courier New"/>
                <a:cs typeface="Courier New"/>
              </a:rPr>
              <a:t>computesum</a:t>
            </a:r>
            <a:r>
              <a:rPr lang="en-US" sz="2300" dirty="0" smtClean="0">
                <a:latin typeface="Courier New"/>
                <a:cs typeface="Courier New"/>
              </a:rPr>
              <a:t>(‘c:/</a:t>
            </a:r>
            <a:r>
              <a:rPr lang="en-US" sz="2300" dirty="0" err="1" smtClean="0">
                <a:latin typeface="Courier New"/>
                <a:cs typeface="Courier New"/>
              </a:rPr>
              <a:t>sampleinput.txt</a:t>
            </a:r>
            <a:r>
              <a:rPr lang="en-US" sz="2300" dirty="0" smtClean="0">
                <a:latin typeface="Courier New"/>
                <a:cs typeface="Courier New"/>
              </a:rPr>
              <a:t>’)</a:t>
            </a:r>
          </a:p>
          <a:p>
            <a:pPr marL="82296" indent="0">
              <a:buNone/>
            </a:pPr>
            <a:r>
              <a:rPr lang="en-US" sz="2300" dirty="0" smtClean="0">
                <a:latin typeface="Courier New"/>
                <a:cs typeface="Courier New"/>
              </a:rPr>
              <a:t>[25,58,3,6]</a:t>
            </a:r>
            <a:endParaRPr lang="en-US" sz="2300" dirty="0">
              <a:latin typeface="Courier New"/>
              <a:cs typeface="Courier New"/>
            </a:endParaRPr>
          </a:p>
          <a:p>
            <a:pPr marL="82296" indent="0">
              <a:buNone/>
            </a:pPr>
            <a:endParaRPr lang="en-US" dirty="0"/>
          </a:p>
          <a:p>
            <a:pPr marL="82296" indent="0">
              <a:buNone/>
            </a:pPr>
            <a:endParaRPr lang="en-US" dirty="0"/>
          </a:p>
        </p:txBody>
      </p:sp>
    </p:spTree>
    <p:extLst>
      <p:ext uri="{BB962C8B-B14F-4D97-AF65-F5344CB8AC3E}">
        <p14:creationId xmlns:p14="http://schemas.microsoft.com/office/powerpoint/2010/main" val="1234571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000" dirty="0" smtClean="0"/>
              <a:t>Please update the </a:t>
            </a:r>
            <a:r>
              <a:rPr lang="en-US" sz="2000" dirty="0" err="1" smtClean="0"/>
              <a:t>ping_server</a:t>
            </a:r>
            <a:r>
              <a:rPr lang="en-US" sz="2000" dirty="0" smtClean="0"/>
              <a:t>() program you wrote in the previous week to handle cases of invalid server. For example if the user provided an invalid server (</a:t>
            </a:r>
            <a:r>
              <a:rPr lang="en-US" sz="2000" dirty="0" err="1" smtClean="0"/>
              <a:t>eg</a:t>
            </a:r>
            <a:r>
              <a:rPr lang="en-US" sz="2000" dirty="0" smtClean="0"/>
              <a:t>: </a:t>
            </a:r>
            <a:r>
              <a:rPr lang="en-US" sz="2000" dirty="0" smtClean="0">
                <a:hlinkClick r:id="rId2"/>
              </a:rPr>
              <a:t>www.nonexistent.com)</a:t>
            </a:r>
            <a:r>
              <a:rPr lang="en-US" sz="2000" dirty="0" smtClean="0"/>
              <a:t> then your program should an appropriate error message.</a:t>
            </a:r>
          </a:p>
          <a:p>
            <a:pPr marL="82296" indent="0">
              <a:buNone/>
            </a:pPr>
            <a:r>
              <a:rPr lang="en-US" sz="1800" dirty="0">
                <a:latin typeface="Courier"/>
                <a:cs typeface="Courier"/>
              </a:rPr>
              <a:t>&gt;&gt;&gt; </a:t>
            </a:r>
            <a:r>
              <a:rPr lang="en-US" sz="1800" dirty="0" err="1">
                <a:latin typeface="Courier"/>
                <a:cs typeface="Courier"/>
              </a:rPr>
              <a:t>ping_server</a:t>
            </a:r>
            <a:r>
              <a:rPr lang="en-US" sz="1800" dirty="0">
                <a:latin typeface="Courier"/>
                <a:cs typeface="Courier"/>
              </a:rPr>
              <a:t>()</a:t>
            </a:r>
          </a:p>
          <a:p>
            <a:pPr marL="82296" indent="0">
              <a:buNone/>
            </a:pPr>
            <a:r>
              <a:rPr lang="en-US" sz="1800" dirty="0">
                <a:latin typeface="Courier"/>
                <a:cs typeface="Courier"/>
              </a:rPr>
              <a:t>Please enter the server to ping: </a:t>
            </a:r>
            <a:r>
              <a:rPr lang="en-US" sz="1800" dirty="0" err="1" smtClean="0">
                <a:solidFill>
                  <a:srgbClr val="FF0000"/>
                </a:solidFill>
                <a:latin typeface="Courier"/>
                <a:cs typeface="Courier"/>
              </a:rPr>
              <a:t>www.invalid.com</a:t>
            </a:r>
            <a:endParaRPr lang="en-US" sz="1800" dirty="0">
              <a:solidFill>
                <a:srgbClr val="FF0000"/>
              </a:solidFill>
              <a:latin typeface="Courier"/>
              <a:cs typeface="Courier"/>
            </a:endParaRPr>
          </a:p>
          <a:p>
            <a:pPr marL="82296" indent="0">
              <a:buNone/>
            </a:pPr>
            <a:r>
              <a:rPr lang="en-US" sz="1800" dirty="0" smtClean="0">
                <a:latin typeface="Courier"/>
                <a:cs typeface="Courier"/>
              </a:rPr>
              <a:t>Unable to reach the server</a:t>
            </a:r>
            <a:endParaRPr lang="en-US" sz="2000" dirty="0">
              <a:latin typeface="Courier"/>
              <a:cs typeface="Courier"/>
            </a:endParaRPr>
          </a:p>
          <a:p>
            <a:pPr marL="82296" indent="0">
              <a:buNone/>
            </a:pPr>
            <a:r>
              <a:rPr lang="en-US" sz="1800" dirty="0">
                <a:latin typeface="Courier"/>
                <a:cs typeface="Courier"/>
              </a:rPr>
              <a:t>&gt;&gt;&gt; </a:t>
            </a:r>
            <a:r>
              <a:rPr lang="en-US" sz="1800" dirty="0" err="1">
                <a:latin typeface="Courier"/>
                <a:cs typeface="Courier"/>
              </a:rPr>
              <a:t>ping_server</a:t>
            </a:r>
            <a:r>
              <a:rPr lang="en-US" sz="1800" dirty="0">
                <a:latin typeface="Courier"/>
                <a:cs typeface="Courier"/>
              </a:rPr>
              <a:t>()</a:t>
            </a:r>
          </a:p>
          <a:p>
            <a:pPr marL="82296" indent="0">
              <a:buNone/>
            </a:pPr>
            <a:r>
              <a:rPr lang="en-US" sz="1800" dirty="0">
                <a:latin typeface="Courier"/>
                <a:cs typeface="Courier"/>
              </a:rPr>
              <a:t>Please enter the server to ping: </a:t>
            </a:r>
            <a:r>
              <a:rPr lang="en-US" sz="1800" dirty="0" smtClean="0">
                <a:solidFill>
                  <a:srgbClr val="FF0000"/>
                </a:solidFill>
                <a:latin typeface="Courier"/>
                <a:cs typeface="Courier"/>
              </a:rPr>
              <a:t>123</a:t>
            </a:r>
            <a:endParaRPr lang="en-US" sz="1800" dirty="0">
              <a:solidFill>
                <a:srgbClr val="FF0000"/>
              </a:solidFill>
              <a:latin typeface="Courier"/>
              <a:cs typeface="Courier"/>
            </a:endParaRPr>
          </a:p>
          <a:p>
            <a:pPr marL="82296" indent="0">
              <a:buNone/>
            </a:pPr>
            <a:r>
              <a:rPr lang="en-US" sz="1800" dirty="0">
                <a:latin typeface="Courier"/>
                <a:cs typeface="Courier"/>
              </a:rPr>
              <a:t>Unable to reach the </a:t>
            </a:r>
            <a:r>
              <a:rPr lang="en-US" sz="1800" dirty="0" smtClean="0">
                <a:latin typeface="Courier"/>
                <a:cs typeface="Courier"/>
              </a:rPr>
              <a:t>server</a:t>
            </a:r>
            <a:endParaRPr lang="en-US" sz="2000" dirty="0">
              <a:latin typeface="Courier"/>
              <a:cs typeface="Courier"/>
            </a:endParaRPr>
          </a:p>
        </p:txBody>
      </p:sp>
    </p:spTree>
    <p:extLst>
      <p:ext uri="{BB962C8B-B14F-4D97-AF65-F5344CB8AC3E}">
        <p14:creationId xmlns:p14="http://schemas.microsoft.com/office/powerpoint/2010/main" val="1594915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1435608" y="1447800"/>
            <a:ext cx="7498080" cy="1350264"/>
          </a:xfrm>
        </p:spPr>
        <p:txBody>
          <a:bodyPr>
            <a:normAutofit/>
          </a:bodyPr>
          <a:lstStyle/>
          <a:p>
            <a:r>
              <a:rPr lang="en-US" sz="2000" dirty="0" smtClean="0"/>
              <a:t>Please update the </a:t>
            </a:r>
            <a:r>
              <a:rPr lang="en-US" sz="2000" dirty="0" err="1" smtClean="0"/>
              <a:t>telephone_directory</a:t>
            </a:r>
            <a:r>
              <a:rPr lang="en-US" sz="2000" dirty="0" smtClean="0"/>
              <a:t>() program you wrote in the previous week to handle cases of invalid user inputs. For example if the user provided an invalid menu option, then your program should print an appropriate error.</a:t>
            </a:r>
          </a:p>
        </p:txBody>
      </p:sp>
      <p:sp>
        <p:nvSpPr>
          <p:cNvPr id="4" name="Content Placeholder 2"/>
          <p:cNvSpPr txBox="1">
            <a:spLocks/>
          </p:cNvSpPr>
          <p:nvPr/>
        </p:nvSpPr>
        <p:spPr>
          <a:xfrm>
            <a:off x="1749799" y="2828226"/>
            <a:ext cx="4359712" cy="3328734"/>
          </a:xfrm>
          <a:prstGeom prst="rect">
            <a:avLst/>
          </a:prstGeom>
        </p:spPr>
        <p:txBody>
          <a:bodyPr>
            <a:no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b="0" i="0" kern="1200">
                <a:solidFill>
                  <a:schemeClr val="tx1"/>
                </a:solidFill>
                <a:latin typeface="Arial" charset="0"/>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b="0" i="0" kern="1200">
                <a:solidFill>
                  <a:schemeClr val="tx1"/>
                </a:solidFill>
                <a:latin typeface="Arial" charset="0"/>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b="0" i="0" kern="1200">
                <a:solidFill>
                  <a:schemeClr val="tx1"/>
                </a:solidFill>
                <a:latin typeface="Arial" charset="0"/>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b="0" i="0" kern="1200">
                <a:solidFill>
                  <a:schemeClr val="tx1"/>
                </a:solidFill>
                <a:latin typeface="Arial" charset="0"/>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b="0" i="0" kern="1200">
                <a:solidFill>
                  <a:schemeClr val="tx1"/>
                </a:solidFill>
                <a:latin typeface="Arial"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82296" indent="0" defTabSz="914400">
              <a:spcBef>
                <a:spcPts val="0"/>
              </a:spcBef>
              <a:buFont typeface="Wingdings 2"/>
              <a:buNone/>
            </a:pPr>
            <a:r>
              <a:rPr lang="en-US" sz="800" dirty="0" smtClean="0">
                <a:latin typeface="Courier"/>
                <a:cs typeface="Courier"/>
              </a:rPr>
              <a:t>&gt;&gt;&gt; </a:t>
            </a:r>
            <a:r>
              <a:rPr lang="en-US" sz="800" dirty="0" err="1" smtClean="0">
                <a:latin typeface="Courier"/>
                <a:cs typeface="Courier"/>
              </a:rPr>
              <a:t>telephone_directory</a:t>
            </a:r>
            <a:r>
              <a:rPr lang="en-US" sz="800" dirty="0" smtClean="0">
                <a:latin typeface="Courier"/>
                <a:cs typeface="Courier"/>
              </a:rPr>
              <a:t>()</a:t>
            </a:r>
          </a:p>
          <a:p>
            <a:pPr marL="82296" indent="0" defTabSz="914400">
              <a:spcBef>
                <a:spcPts val="0"/>
              </a:spcBef>
              <a:buFont typeface="Wingdings 2"/>
              <a:buNone/>
            </a:pPr>
            <a:r>
              <a:rPr lang="en-US" sz="800" dirty="0" smtClean="0">
                <a:latin typeface="Courier"/>
                <a:cs typeface="Courier"/>
              </a:rPr>
              <a:t>Menu: </a:t>
            </a:r>
          </a:p>
          <a:p>
            <a:pPr marL="82296" indent="0" defTabSz="914400">
              <a:spcBef>
                <a:spcPts val="0"/>
              </a:spcBef>
              <a:buFont typeface="Wingdings 2"/>
              <a:buNone/>
            </a:pPr>
            <a:r>
              <a:rPr lang="en-US" sz="800" dirty="0" smtClean="0">
                <a:latin typeface="Courier"/>
                <a:cs typeface="Courier"/>
              </a:rPr>
              <a:t>Type a to add new entry, </a:t>
            </a:r>
          </a:p>
          <a:p>
            <a:pPr marL="82296" indent="0" defTabSz="914400">
              <a:spcBef>
                <a:spcPts val="0"/>
              </a:spcBef>
              <a:buFont typeface="Wingdings 2"/>
              <a:buNone/>
            </a:pPr>
            <a:r>
              <a:rPr lang="en-US" sz="800" dirty="0" smtClean="0">
                <a:latin typeface="Courier"/>
                <a:cs typeface="Courier"/>
              </a:rPr>
              <a:t>Type m to modify an existing entry, </a:t>
            </a:r>
          </a:p>
          <a:p>
            <a:pPr marL="82296" indent="0" defTabSz="914400">
              <a:spcBef>
                <a:spcPts val="0"/>
              </a:spcBef>
              <a:buFont typeface="Wingdings 2"/>
              <a:buNone/>
            </a:pPr>
            <a:r>
              <a:rPr lang="en-US" sz="800" dirty="0" smtClean="0">
                <a:latin typeface="Courier"/>
                <a:cs typeface="Courier"/>
              </a:rPr>
              <a:t>Type d to delete an existing entry,</a:t>
            </a:r>
          </a:p>
          <a:p>
            <a:pPr marL="82296" indent="0" defTabSz="914400">
              <a:spcBef>
                <a:spcPts val="0"/>
              </a:spcBef>
              <a:buFont typeface="Wingdings 2"/>
              <a:buNone/>
            </a:pPr>
            <a:r>
              <a:rPr lang="en-US" sz="800" dirty="0" smtClean="0">
                <a:latin typeface="Courier"/>
                <a:cs typeface="Courier"/>
              </a:rPr>
              <a:t>Type s to show all entries.</a:t>
            </a:r>
          </a:p>
          <a:p>
            <a:pPr marL="82296" indent="0" defTabSz="914400">
              <a:spcBef>
                <a:spcPts val="0"/>
              </a:spcBef>
              <a:buFont typeface="Wingdings 2"/>
              <a:buNone/>
            </a:pPr>
            <a:r>
              <a:rPr lang="en-US" sz="800" dirty="0" smtClean="0">
                <a:latin typeface="Courier"/>
                <a:cs typeface="Courier"/>
              </a:rPr>
              <a:t>Please enter your option: </a:t>
            </a:r>
            <a:r>
              <a:rPr lang="en-US" sz="800" dirty="0" smtClean="0">
                <a:solidFill>
                  <a:srgbClr val="FF0000"/>
                </a:solidFill>
                <a:latin typeface="Courier"/>
                <a:cs typeface="Courier"/>
              </a:rPr>
              <a:t>x</a:t>
            </a:r>
          </a:p>
          <a:p>
            <a:pPr marL="82296" indent="0" defTabSz="914400">
              <a:spcBef>
                <a:spcPts val="0"/>
              </a:spcBef>
              <a:buFont typeface="Wingdings 2"/>
              <a:buNone/>
            </a:pPr>
            <a:r>
              <a:rPr lang="en-US" sz="800" dirty="0" smtClean="0">
                <a:latin typeface="Courier"/>
                <a:cs typeface="Courier"/>
              </a:rPr>
              <a:t>Invalid entry.</a:t>
            </a:r>
          </a:p>
          <a:p>
            <a:pPr marL="82296" indent="0" defTabSz="914400">
              <a:spcBef>
                <a:spcPts val="0"/>
              </a:spcBef>
              <a:buFont typeface="Wingdings 2"/>
              <a:buNone/>
            </a:pPr>
            <a:endParaRPr lang="en-US" sz="800" dirty="0" smtClean="0">
              <a:latin typeface="Courier"/>
              <a:cs typeface="Courier"/>
            </a:endParaRPr>
          </a:p>
          <a:p>
            <a:pPr marL="82296" indent="0" defTabSz="914400">
              <a:spcBef>
                <a:spcPts val="0"/>
              </a:spcBef>
              <a:buFont typeface="Wingdings 2"/>
              <a:buNone/>
            </a:pPr>
            <a:r>
              <a:rPr lang="en-US" sz="800" dirty="0" smtClean="0">
                <a:latin typeface="Courier"/>
                <a:cs typeface="Courier"/>
              </a:rPr>
              <a:t>Menu: </a:t>
            </a:r>
          </a:p>
          <a:p>
            <a:pPr marL="82296" indent="0" defTabSz="914400">
              <a:spcBef>
                <a:spcPts val="0"/>
              </a:spcBef>
              <a:buFont typeface="Wingdings 2"/>
              <a:buNone/>
            </a:pPr>
            <a:r>
              <a:rPr lang="en-US" sz="800" dirty="0" smtClean="0">
                <a:latin typeface="Courier"/>
                <a:cs typeface="Courier"/>
              </a:rPr>
              <a:t>Type a to add new entry, </a:t>
            </a:r>
          </a:p>
          <a:p>
            <a:pPr marL="82296" indent="0" defTabSz="914400">
              <a:spcBef>
                <a:spcPts val="0"/>
              </a:spcBef>
              <a:buFont typeface="Wingdings 2"/>
              <a:buNone/>
            </a:pPr>
            <a:r>
              <a:rPr lang="en-US" sz="800" dirty="0" smtClean="0">
                <a:latin typeface="Courier"/>
                <a:cs typeface="Courier"/>
              </a:rPr>
              <a:t>Type m to modify an existing entry, </a:t>
            </a:r>
          </a:p>
          <a:p>
            <a:pPr marL="82296" indent="0" defTabSz="914400">
              <a:spcBef>
                <a:spcPts val="0"/>
              </a:spcBef>
              <a:buFont typeface="Wingdings 2"/>
              <a:buNone/>
            </a:pPr>
            <a:r>
              <a:rPr lang="en-US" sz="800" dirty="0" smtClean="0">
                <a:latin typeface="Courier"/>
                <a:cs typeface="Courier"/>
              </a:rPr>
              <a:t>Type d to delete an existing entry,</a:t>
            </a:r>
          </a:p>
          <a:p>
            <a:pPr marL="82296" indent="0" defTabSz="914400">
              <a:spcBef>
                <a:spcPts val="0"/>
              </a:spcBef>
              <a:buFont typeface="Wingdings 2"/>
              <a:buNone/>
            </a:pPr>
            <a:r>
              <a:rPr lang="en-US" sz="800" dirty="0" smtClean="0">
                <a:latin typeface="Courier"/>
                <a:cs typeface="Courier"/>
              </a:rPr>
              <a:t>Type s to show all entries.</a:t>
            </a:r>
          </a:p>
          <a:p>
            <a:pPr marL="82296" indent="0" defTabSz="914400">
              <a:spcBef>
                <a:spcPts val="0"/>
              </a:spcBef>
              <a:buFont typeface="Wingdings 2"/>
              <a:buNone/>
            </a:pPr>
            <a:r>
              <a:rPr lang="en-US" sz="800" dirty="0" smtClean="0">
                <a:latin typeface="Courier"/>
                <a:cs typeface="Courier"/>
              </a:rPr>
              <a:t>Please enter your option: </a:t>
            </a:r>
            <a:r>
              <a:rPr lang="en-US" sz="800" dirty="0" smtClean="0">
                <a:solidFill>
                  <a:srgbClr val="FF0000"/>
                </a:solidFill>
                <a:latin typeface="Courier"/>
                <a:cs typeface="Courier"/>
              </a:rPr>
              <a:t>a</a:t>
            </a:r>
          </a:p>
          <a:p>
            <a:pPr marL="82296" indent="0" defTabSz="914400">
              <a:spcBef>
                <a:spcPts val="0"/>
              </a:spcBef>
              <a:buFont typeface="Wingdings 2"/>
              <a:buNone/>
            </a:pPr>
            <a:r>
              <a:rPr lang="en-US" sz="800" dirty="0" smtClean="0">
                <a:latin typeface="Courier"/>
                <a:cs typeface="Courier"/>
              </a:rPr>
              <a:t>Please enter the person’s name: </a:t>
            </a:r>
            <a:r>
              <a:rPr lang="en-US" sz="800" dirty="0" smtClean="0">
                <a:solidFill>
                  <a:srgbClr val="FF0000"/>
                </a:solidFill>
                <a:latin typeface="Courier"/>
                <a:cs typeface="Courier"/>
              </a:rPr>
              <a:t>123454</a:t>
            </a:r>
          </a:p>
          <a:p>
            <a:pPr marL="82296" indent="0" defTabSz="914400">
              <a:spcBef>
                <a:spcPts val="0"/>
              </a:spcBef>
              <a:buFont typeface="Wingdings 2"/>
              <a:buNone/>
            </a:pPr>
            <a:r>
              <a:rPr lang="en-US" sz="800" dirty="0" smtClean="0">
                <a:latin typeface="Courier"/>
                <a:cs typeface="Courier"/>
              </a:rPr>
              <a:t>Invalid person’s name.</a:t>
            </a:r>
          </a:p>
          <a:p>
            <a:pPr marL="82296" indent="0" defTabSz="914400">
              <a:spcBef>
                <a:spcPts val="0"/>
              </a:spcBef>
              <a:buFont typeface="Wingdings 2"/>
              <a:buNone/>
            </a:pPr>
            <a:endParaRPr lang="en-US" sz="800" dirty="0" smtClean="0">
              <a:latin typeface="Courier"/>
              <a:cs typeface="Courier"/>
            </a:endParaRPr>
          </a:p>
          <a:p>
            <a:pPr marL="82296" indent="0" defTabSz="914400">
              <a:spcBef>
                <a:spcPts val="0"/>
              </a:spcBef>
              <a:buFont typeface="Wingdings 2"/>
              <a:buNone/>
            </a:pPr>
            <a:r>
              <a:rPr lang="en-US" sz="800" dirty="0" smtClean="0">
                <a:latin typeface="Courier"/>
                <a:cs typeface="Courier"/>
              </a:rPr>
              <a:t>Menu: </a:t>
            </a:r>
          </a:p>
          <a:p>
            <a:pPr marL="82296" indent="0" defTabSz="914400">
              <a:spcBef>
                <a:spcPts val="0"/>
              </a:spcBef>
              <a:buFont typeface="Wingdings 2"/>
              <a:buNone/>
            </a:pPr>
            <a:r>
              <a:rPr lang="en-US" sz="800" dirty="0" smtClean="0">
                <a:latin typeface="Courier"/>
                <a:cs typeface="Courier"/>
              </a:rPr>
              <a:t>Type a to add new entry, </a:t>
            </a:r>
          </a:p>
          <a:p>
            <a:pPr marL="82296" indent="0" defTabSz="914400">
              <a:spcBef>
                <a:spcPts val="0"/>
              </a:spcBef>
              <a:buFont typeface="Wingdings 2"/>
              <a:buNone/>
            </a:pPr>
            <a:r>
              <a:rPr lang="en-US" sz="800" dirty="0" smtClean="0">
                <a:latin typeface="Courier"/>
                <a:cs typeface="Courier"/>
              </a:rPr>
              <a:t>Type m to modify an existing entry, </a:t>
            </a:r>
          </a:p>
          <a:p>
            <a:pPr marL="82296" indent="0" defTabSz="914400">
              <a:spcBef>
                <a:spcPts val="0"/>
              </a:spcBef>
              <a:buFont typeface="Wingdings 2"/>
              <a:buNone/>
            </a:pPr>
            <a:r>
              <a:rPr lang="en-US" sz="800" dirty="0" smtClean="0">
                <a:latin typeface="Courier"/>
                <a:cs typeface="Courier"/>
              </a:rPr>
              <a:t>Type d to delete an existing entry,</a:t>
            </a:r>
          </a:p>
          <a:p>
            <a:pPr marL="82296" indent="0" defTabSz="914400">
              <a:spcBef>
                <a:spcPts val="0"/>
              </a:spcBef>
              <a:buFont typeface="Wingdings 2"/>
              <a:buNone/>
            </a:pPr>
            <a:r>
              <a:rPr lang="en-US" sz="800" dirty="0" smtClean="0">
                <a:latin typeface="Courier"/>
                <a:cs typeface="Courier"/>
              </a:rPr>
              <a:t>Type s to show all entries.</a:t>
            </a:r>
          </a:p>
          <a:p>
            <a:pPr marL="82296" indent="0" defTabSz="914400">
              <a:spcBef>
                <a:spcPts val="0"/>
              </a:spcBef>
              <a:buFont typeface="Wingdings 2"/>
              <a:buNone/>
            </a:pPr>
            <a:r>
              <a:rPr lang="en-US" sz="800" dirty="0" smtClean="0">
                <a:latin typeface="Courier"/>
                <a:cs typeface="Courier"/>
              </a:rPr>
              <a:t>Please enter your option: </a:t>
            </a:r>
            <a:r>
              <a:rPr lang="en-US" sz="800" dirty="0" smtClean="0">
                <a:solidFill>
                  <a:srgbClr val="FF0000"/>
                </a:solidFill>
                <a:latin typeface="Courier"/>
                <a:cs typeface="Courier"/>
              </a:rPr>
              <a:t>a</a:t>
            </a:r>
          </a:p>
          <a:p>
            <a:pPr marL="82296" indent="0">
              <a:spcBef>
                <a:spcPts val="0"/>
              </a:spcBef>
              <a:buNone/>
            </a:pPr>
            <a:r>
              <a:rPr lang="en-US" sz="800" dirty="0">
                <a:latin typeface="Courier"/>
                <a:cs typeface="Courier"/>
              </a:rPr>
              <a:t>Please enter the person’s name: </a:t>
            </a:r>
            <a:r>
              <a:rPr lang="en-US" sz="800" dirty="0">
                <a:solidFill>
                  <a:srgbClr val="FF0000"/>
                </a:solidFill>
                <a:latin typeface="Courier"/>
                <a:cs typeface="Courier"/>
              </a:rPr>
              <a:t>Jeff David</a:t>
            </a:r>
          </a:p>
          <a:p>
            <a:pPr marL="82296" indent="0">
              <a:spcBef>
                <a:spcPts val="0"/>
              </a:spcBef>
              <a:buNone/>
            </a:pPr>
            <a:r>
              <a:rPr lang="en-US" sz="800" dirty="0">
                <a:latin typeface="Courier"/>
                <a:cs typeface="Courier"/>
              </a:rPr>
              <a:t>Please enter the address of Jeff David: </a:t>
            </a:r>
            <a:r>
              <a:rPr lang="en-US" sz="800" dirty="0">
                <a:solidFill>
                  <a:srgbClr val="FF0000"/>
                </a:solidFill>
                <a:latin typeface="Courier"/>
                <a:cs typeface="Courier"/>
              </a:rPr>
              <a:t>456 Hello Lane, Santa Clara, CA 95051</a:t>
            </a:r>
          </a:p>
          <a:p>
            <a:pPr marL="82296" indent="0">
              <a:spcBef>
                <a:spcPts val="0"/>
              </a:spcBef>
              <a:buNone/>
            </a:pPr>
            <a:r>
              <a:rPr lang="en-US" sz="800" dirty="0">
                <a:latin typeface="Courier"/>
                <a:cs typeface="Courier"/>
              </a:rPr>
              <a:t>Please enter the phone number of John Smith: </a:t>
            </a:r>
            <a:r>
              <a:rPr lang="en-US" sz="800" dirty="0" err="1" smtClean="0">
                <a:solidFill>
                  <a:srgbClr val="FF0000"/>
                </a:solidFill>
                <a:latin typeface="Courier"/>
                <a:cs typeface="Courier"/>
              </a:rPr>
              <a:t>qweqweqwe</a:t>
            </a:r>
            <a:endParaRPr lang="en-US" sz="800" dirty="0" smtClean="0">
              <a:solidFill>
                <a:srgbClr val="FF0000"/>
              </a:solidFill>
              <a:latin typeface="Courier"/>
              <a:cs typeface="Courier"/>
            </a:endParaRPr>
          </a:p>
          <a:p>
            <a:pPr marL="82296" indent="0">
              <a:spcBef>
                <a:spcPts val="0"/>
              </a:spcBef>
              <a:buNone/>
            </a:pPr>
            <a:r>
              <a:rPr lang="en-US" sz="800" dirty="0" smtClean="0">
                <a:latin typeface="Courier"/>
                <a:cs typeface="Courier"/>
              </a:rPr>
              <a:t>Invalid Phone number, please enter phone number again.</a:t>
            </a:r>
          </a:p>
          <a:p>
            <a:pPr marL="82296" indent="0">
              <a:spcBef>
                <a:spcPts val="0"/>
              </a:spcBef>
              <a:buNone/>
            </a:pPr>
            <a:r>
              <a:rPr lang="en-US" sz="800" dirty="0">
                <a:latin typeface="Courier"/>
                <a:cs typeface="Courier"/>
              </a:rPr>
              <a:t>Please enter the phone number of John Smith: 456-123-789</a:t>
            </a:r>
          </a:p>
          <a:p>
            <a:pPr marL="82296" indent="0">
              <a:spcBef>
                <a:spcPts val="0"/>
              </a:spcBef>
              <a:buNone/>
            </a:pPr>
            <a:r>
              <a:rPr lang="en-US" sz="800" dirty="0">
                <a:latin typeface="Courier"/>
                <a:cs typeface="Courier"/>
              </a:rPr>
              <a:t>Entry saved.</a:t>
            </a:r>
          </a:p>
          <a:p>
            <a:pPr marL="82296" indent="0">
              <a:spcBef>
                <a:spcPts val="0"/>
              </a:spcBef>
              <a:buNone/>
            </a:pPr>
            <a:endParaRPr lang="en-US" sz="800" dirty="0">
              <a:solidFill>
                <a:srgbClr val="FF0000"/>
              </a:solidFill>
              <a:latin typeface="Courier"/>
              <a:cs typeface="Courier"/>
            </a:endParaRPr>
          </a:p>
        </p:txBody>
      </p:sp>
    </p:spTree>
    <p:extLst>
      <p:ext uri="{BB962C8B-B14F-4D97-AF65-F5344CB8AC3E}">
        <p14:creationId xmlns:p14="http://schemas.microsoft.com/office/powerpoint/2010/main" val="859725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i="1" dirty="0"/>
              <a:t>try/except.</a:t>
            </a:r>
            <a:r>
              <a:rPr lang="en-US" sz="2400" dirty="0"/>
              <a:t> Write a function called </a:t>
            </a:r>
            <a:r>
              <a:rPr lang="en-US" sz="2400" dirty="0">
                <a:latin typeface="Courier"/>
                <a:cs typeface="Courier"/>
              </a:rPr>
              <a:t>oops</a:t>
            </a:r>
            <a:r>
              <a:rPr lang="en-US" sz="2400" dirty="0"/>
              <a:t> that explicitly raises </a:t>
            </a:r>
            <a:r>
              <a:rPr lang="en-US" sz="2400" dirty="0" smtClean="0"/>
              <a:t>an </a:t>
            </a:r>
            <a:r>
              <a:rPr lang="en-US" sz="2400" dirty="0" err="1">
                <a:latin typeface="Courier"/>
                <a:cs typeface="Courier"/>
              </a:rPr>
              <a:t>IndexError</a:t>
            </a:r>
            <a:r>
              <a:rPr lang="en-US" sz="2400" dirty="0"/>
              <a:t> exception when called. Then write another function that calls </a:t>
            </a:r>
            <a:r>
              <a:rPr lang="en-US" sz="2400" dirty="0">
                <a:latin typeface="Courier"/>
                <a:cs typeface="Courier"/>
              </a:rPr>
              <a:t>oops</a:t>
            </a:r>
            <a:r>
              <a:rPr lang="en-US" sz="2400" dirty="0"/>
              <a:t> inside a </a:t>
            </a:r>
            <a:r>
              <a:rPr lang="en-US" sz="2400" dirty="0">
                <a:latin typeface="Courier"/>
                <a:cs typeface="Courier"/>
              </a:rPr>
              <a:t>try/except</a:t>
            </a:r>
            <a:r>
              <a:rPr lang="en-US" sz="2400" dirty="0"/>
              <a:t> statement to catch the error. </a:t>
            </a:r>
            <a:endParaRPr lang="en-US" sz="2400" smtClean="0"/>
          </a:p>
          <a:p>
            <a:r>
              <a:rPr lang="en-US" sz="2400" smtClean="0"/>
              <a:t>What </a:t>
            </a:r>
            <a:r>
              <a:rPr lang="en-US" sz="2400" dirty="0"/>
              <a:t>happens if you change </a:t>
            </a:r>
            <a:r>
              <a:rPr lang="en-US" sz="2400" dirty="0">
                <a:latin typeface="Courier"/>
                <a:cs typeface="Courier"/>
              </a:rPr>
              <a:t>oops</a:t>
            </a:r>
            <a:r>
              <a:rPr lang="en-US" sz="2400" dirty="0"/>
              <a:t> to raise </a:t>
            </a:r>
            <a:r>
              <a:rPr lang="en-US" sz="2400" dirty="0" err="1">
                <a:latin typeface="Courier"/>
                <a:cs typeface="Courier"/>
              </a:rPr>
              <a:t>KeyError</a:t>
            </a:r>
            <a:r>
              <a:rPr lang="en-US" sz="2400" dirty="0"/>
              <a:t> instead of </a:t>
            </a:r>
            <a:r>
              <a:rPr lang="en-US" sz="2400" dirty="0" err="1">
                <a:latin typeface="Courier"/>
                <a:cs typeface="Courier"/>
              </a:rPr>
              <a:t>IndexError</a:t>
            </a:r>
            <a:r>
              <a:rPr lang="en-US" sz="2400" dirty="0"/>
              <a:t>? </a:t>
            </a:r>
            <a:endParaRPr lang="en-US" b="1" dirty="0"/>
          </a:p>
        </p:txBody>
      </p:sp>
    </p:spTree>
    <p:extLst>
      <p:ext uri="{BB962C8B-B14F-4D97-AF65-F5344CB8AC3E}">
        <p14:creationId xmlns:p14="http://schemas.microsoft.com/office/powerpoint/2010/main" val="45746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i="1" dirty="0"/>
              <a:t>Exception lists</a:t>
            </a:r>
            <a:r>
              <a:rPr lang="en-US" sz="2400" dirty="0"/>
              <a:t>. Change the </a:t>
            </a:r>
            <a:r>
              <a:rPr lang="en-US" sz="2400" dirty="0">
                <a:latin typeface="Courier"/>
                <a:cs typeface="Courier"/>
              </a:rPr>
              <a:t>oops</a:t>
            </a:r>
            <a:r>
              <a:rPr lang="en-US" sz="2400" dirty="0"/>
              <a:t> function you just wrote to raise an exception you define yourself, called </a:t>
            </a:r>
            <a:r>
              <a:rPr lang="en-US" sz="2400" dirty="0" err="1">
                <a:latin typeface="Courier"/>
                <a:cs typeface="Courier"/>
              </a:rPr>
              <a:t>MyError</a:t>
            </a:r>
            <a:r>
              <a:rPr lang="en-US" sz="2400" dirty="0"/>
              <a:t>, and pass an extra data item along with the exception. Then, extend the </a:t>
            </a:r>
            <a:r>
              <a:rPr lang="en-US" sz="2400" dirty="0">
                <a:latin typeface="Courier"/>
                <a:cs typeface="Courier"/>
              </a:rPr>
              <a:t>try</a:t>
            </a:r>
            <a:r>
              <a:rPr lang="en-US" sz="2400" dirty="0"/>
              <a:t> statement in the catcher function to catch this exception and its data in addition to </a:t>
            </a:r>
            <a:r>
              <a:rPr lang="en-US" sz="2400" dirty="0" err="1">
                <a:latin typeface="Courier"/>
                <a:cs typeface="Courier"/>
              </a:rPr>
              <a:t>IndexError</a:t>
            </a:r>
            <a:r>
              <a:rPr lang="en-US" sz="2400" dirty="0"/>
              <a:t>, and print the extra data item</a:t>
            </a:r>
            <a:r>
              <a:rPr lang="en-US" sz="2400" dirty="0" smtClean="0"/>
              <a:t>.</a:t>
            </a:r>
          </a:p>
        </p:txBody>
      </p:sp>
    </p:spTree>
    <p:extLst>
      <p:ext uri="{BB962C8B-B14F-4D97-AF65-F5344CB8AC3E}">
        <p14:creationId xmlns:p14="http://schemas.microsoft.com/office/powerpoint/2010/main" val="60113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Exceptions – What is an exception?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 </a:t>
            </a:r>
            <a:r>
              <a:rPr lang="en-US" dirty="0"/>
              <a:t>exception is an </a:t>
            </a:r>
            <a:r>
              <a:rPr lang="en-US" dirty="0" smtClean="0"/>
              <a:t>event (usually an error), </a:t>
            </a:r>
            <a:r>
              <a:rPr lang="en-US" dirty="0"/>
              <a:t>which occurs during the execution of a program, that disrupts the normal flow of the program's instructions</a:t>
            </a:r>
            <a:r>
              <a:rPr lang="en-US" dirty="0" smtClean="0"/>
              <a:t>.</a:t>
            </a:r>
          </a:p>
          <a:p>
            <a:r>
              <a:rPr lang="en-US" dirty="0" smtClean="0"/>
              <a:t>When such an error (exception) occurs, Python simply does </a:t>
            </a:r>
            <a:r>
              <a:rPr lang="en-US" i="1" dirty="0" smtClean="0"/>
              <a:t>not</a:t>
            </a:r>
            <a:r>
              <a:rPr lang="en-US" dirty="0" smtClean="0"/>
              <a:t> execute the next statement in your code. Instead </a:t>
            </a:r>
            <a:r>
              <a:rPr lang="en-US" dirty="0"/>
              <a:t>the current call chain is searched for a handler that can handle the generated exception. If such a handler is found, </a:t>
            </a:r>
            <a:r>
              <a:rPr lang="en-US" dirty="0" smtClean="0"/>
              <a:t>it is </a:t>
            </a:r>
            <a:r>
              <a:rPr lang="en-US" dirty="0"/>
              <a:t>invoked and may access the exception object for more information. If no suitable exception handler is found, the program aborts with an error message. </a:t>
            </a:r>
          </a:p>
          <a:p>
            <a:r>
              <a:rPr lang="en-US" dirty="0"/>
              <a:t>In general, when a Python script encounters a situation that it can't cope with, it raises an exception</a:t>
            </a:r>
            <a:r>
              <a:rPr lang="en-US" dirty="0" smtClean="0"/>
              <a:t>. An </a:t>
            </a:r>
            <a:r>
              <a:rPr lang="en-US" dirty="0"/>
              <a:t>exception is a Python object that represents an error.</a:t>
            </a:r>
          </a:p>
          <a:p>
            <a:r>
              <a:rPr lang="en-US" dirty="0"/>
              <a:t>When a Python script raises an exception, it must either handle the exception immediately otherwise it would terminate and come out</a:t>
            </a:r>
            <a:r>
              <a:rPr lang="en-US" dirty="0" smtClean="0"/>
              <a:t>.</a:t>
            </a:r>
            <a:endParaRPr lang="en-US" dirty="0"/>
          </a:p>
        </p:txBody>
      </p:sp>
    </p:spTree>
    <p:extLst>
      <p:ext uri="{BB962C8B-B14F-4D97-AF65-F5344CB8AC3E}">
        <p14:creationId xmlns:p14="http://schemas.microsoft.com/office/powerpoint/2010/main" val="599377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000" i="1" dirty="0"/>
              <a:t>Error handling</a:t>
            </a:r>
            <a:r>
              <a:rPr lang="en-US" sz="2000" dirty="0"/>
              <a:t>. Write a function called </a:t>
            </a:r>
            <a:r>
              <a:rPr lang="en-US" sz="2000" dirty="0">
                <a:latin typeface="Courier"/>
                <a:cs typeface="Courier"/>
              </a:rPr>
              <a:t>safe(</a:t>
            </a:r>
            <a:r>
              <a:rPr lang="en-US" sz="2000" dirty="0" err="1">
                <a:latin typeface="Courier"/>
                <a:cs typeface="Courier"/>
              </a:rPr>
              <a:t>func</a:t>
            </a:r>
            <a:r>
              <a:rPr lang="en-US" sz="2000" dirty="0">
                <a:latin typeface="Courier"/>
                <a:cs typeface="Courier"/>
              </a:rPr>
              <a:t>, *</a:t>
            </a:r>
            <a:r>
              <a:rPr lang="en-US" sz="2000" dirty="0" err="1">
                <a:latin typeface="Courier"/>
                <a:cs typeface="Courier"/>
              </a:rPr>
              <a:t>args</a:t>
            </a:r>
            <a:r>
              <a:rPr lang="en-US" sz="2000" dirty="0">
                <a:latin typeface="Courier"/>
                <a:cs typeface="Courier"/>
              </a:rPr>
              <a:t>) </a:t>
            </a:r>
            <a:r>
              <a:rPr lang="en-US" sz="2000" dirty="0"/>
              <a:t>that runs any </a:t>
            </a:r>
            <a:r>
              <a:rPr lang="en-US" sz="2000" dirty="0" smtClean="0"/>
              <a:t>function, </a:t>
            </a:r>
            <a:r>
              <a:rPr lang="en-US" sz="2000" dirty="0"/>
              <a:t>catches any exception raised while the function runs, and prints the exception using </a:t>
            </a:r>
            <a:r>
              <a:rPr lang="en-US" sz="2000" dirty="0" err="1" smtClean="0">
                <a:latin typeface="Courier"/>
                <a:cs typeface="Courier"/>
              </a:rPr>
              <a:t>exc_info</a:t>
            </a:r>
            <a:r>
              <a:rPr lang="en-US" sz="2000" dirty="0" smtClean="0">
                <a:latin typeface="Courier"/>
                <a:cs typeface="Courier"/>
              </a:rPr>
              <a:t>()</a:t>
            </a:r>
            <a:r>
              <a:rPr lang="en-US" sz="2000" dirty="0" smtClean="0"/>
              <a:t> in </a:t>
            </a:r>
            <a:r>
              <a:rPr lang="en-US" sz="2000" dirty="0"/>
              <a:t>the sys module. Then, use your </a:t>
            </a:r>
            <a:r>
              <a:rPr lang="en-US" sz="2000" dirty="0">
                <a:latin typeface="Courier"/>
                <a:cs typeface="Courier"/>
              </a:rPr>
              <a:t>safe</a:t>
            </a:r>
            <a:r>
              <a:rPr lang="en-US" sz="2000" dirty="0"/>
              <a:t> function to run the </a:t>
            </a:r>
            <a:r>
              <a:rPr lang="en-US" sz="2000" dirty="0">
                <a:latin typeface="Courier"/>
                <a:cs typeface="Courier"/>
              </a:rPr>
              <a:t>oops</a:t>
            </a:r>
            <a:r>
              <a:rPr lang="en-US" sz="2000" dirty="0"/>
              <a:t> function you wrote in </a:t>
            </a:r>
            <a:r>
              <a:rPr lang="en-US" sz="2000" dirty="0" smtClean="0"/>
              <a:t>prior exercises. </a:t>
            </a:r>
            <a:r>
              <a:rPr lang="en-US" sz="2000" dirty="0"/>
              <a:t>Put </a:t>
            </a:r>
            <a:r>
              <a:rPr lang="en-US" sz="2000" dirty="0" smtClean="0">
                <a:latin typeface="Courier"/>
                <a:cs typeface="Courier"/>
              </a:rPr>
              <a:t>safe</a:t>
            </a:r>
            <a:r>
              <a:rPr lang="en-US" sz="2000" dirty="0" smtClean="0"/>
              <a:t> in </a:t>
            </a:r>
            <a:r>
              <a:rPr lang="en-US" sz="2000" dirty="0"/>
              <a:t>a module file called </a:t>
            </a:r>
            <a:r>
              <a:rPr lang="en-US" sz="2000" i="1" dirty="0" err="1"/>
              <a:t>tools.py</a:t>
            </a:r>
            <a:r>
              <a:rPr lang="en-US" sz="2000" dirty="0"/>
              <a:t>, and pass it the </a:t>
            </a:r>
            <a:r>
              <a:rPr lang="en-US" sz="2000" dirty="0">
                <a:latin typeface="Courier"/>
                <a:cs typeface="Courier"/>
              </a:rPr>
              <a:t>oops</a:t>
            </a:r>
            <a:r>
              <a:rPr lang="en-US" sz="2000" dirty="0"/>
              <a:t> function interactively. What sort of error messages do you get? Finally, expand </a:t>
            </a:r>
            <a:r>
              <a:rPr lang="en-US" sz="2000" dirty="0">
                <a:latin typeface="Courier"/>
                <a:cs typeface="Courier"/>
              </a:rPr>
              <a:t>safe</a:t>
            </a:r>
            <a:r>
              <a:rPr lang="en-US" sz="2000" dirty="0"/>
              <a:t> to also print a Python stack trace when an error occurs by calling the built-in </a:t>
            </a:r>
            <a:r>
              <a:rPr lang="en-US" sz="2000" dirty="0" err="1">
                <a:latin typeface="Courier"/>
                <a:cs typeface="Courier"/>
              </a:rPr>
              <a:t>print_exc</a:t>
            </a:r>
            <a:r>
              <a:rPr lang="en-US" sz="2000" dirty="0">
                <a:latin typeface="Courier"/>
                <a:cs typeface="Courier"/>
              </a:rPr>
              <a:t>()</a:t>
            </a:r>
            <a:r>
              <a:rPr lang="en-US" sz="2000" dirty="0"/>
              <a:t> function in the standard </a:t>
            </a:r>
            <a:r>
              <a:rPr lang="en-US" sz="2000" dirty="0" err="1">
                <a:latin typeface="Courier"/>
                <a:cs typeface="Courier"/>
              </a:rPr>
              <a:t>traceback</a:t>
            </a:r>
            <a:r>
              <a:rPr lang="en-US" sz="2000" dirty="0"/>
              <a:t> module</a:t>
            </a:r>
          </a:p>
        </p:txBody>
      </p:sp>
      <p:sp>
        <p:nvSpPr>
          <p:cNvPr id="4" name="TextBox 3"/>
          <p:cNvSpPr txBox="1"/>
          <p:nvPr/>
        </p:nvSpPr>
        <p:spPr>
          <a:xfrm>
            <a:off x="1435608" y="5185237"/>
            <a:ext cx="6158478" cy="369332"/>
          </a:xfrm>
          <a:prstGeom prst="rect">
            <a:avLst/>
          </a:prstGeom>
          <a:noFill/>
        </p:spPr>
        <p:txBody>
          <a:bodyPr wrap="square" rtlCol="0">
            <a:spAutoFit/>
          </a:bodyPr>
          <a:lstStyle/>
          <a:p>
            <a:r>
              <a:rPr lang="en-US" dirty="0" smtClean="0">
                <a:latin typeface="Arial" charset="0"/>
              </a:rPr>
              <a:t>(Some exercises </a:t>
            </a:r>
            <a:r>
              <a:rPr lang="en-US" dirty="0">
                <a:latin typeface="Arial" charset="0"/>
              </a:rPr>
              <a:t>taken from </a:t>
            </a:r>
            <a:r>
              <a:rPr lang="en-US" dirty="0" err="1">
                <a:latin typeface="Arial" charset="0"/>
              </a:rPr>
              <a:t>O’Reiley’s</a:t>
            </a:r>
            <a:r>
              <a:rPr lang="en-US" dirty="0">
                <a:latin typeface="Arial" charset="0"/>
              </a:rPr>
              <a:t> “Learning Python”</a:t>
            </a:r>
            <a:r>
              <a:rPr lang="en-US" dirty="0" smtClean="0">
                <a:latin typeface="Arial" charset="0"/>
              </a:rPr>
              <a:t>)</a:t>
            </a:r>
            <a:endParaRPr lang="en-US" dirty="0">
              <a:latin typeface="Arial" charset="0"/>
            </a:endParaRPr>
          </a:p>
        </p:txBody>
      </p:sp>
    </p:spTree>
    <p:extLst>
      <p:ext uri="{BB962C8B-B14F-4D97-AF65-F5344CB8AC3E}">
        <p14:creationId xmlns:p14="http://schemas.microsoft.com/office/powerpoint/2010/main" val="150475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Handling an exception:</a:t>
            </a:r>
          </a:p>
          <a:p>
            <a:r>
              <a:rPr lang="en-US" dirty="0"/>
              <a:t>If you have some </a:t>
            </a:r>
            <a:r>
              <a:rPr lang="en-US" i="1" dirty="0"/>
              <a:t>suspicious</a:t>
            </a:r>
            <a:r>
              <a:rPr lang="en-US" dirty="0"/>
              <a:t> code that may raise an exception, you can defend your program by placing the suspicious code in a </a:t>
            </a:r>
            <a:r>
              <a:rPr lang="en-US" b="1" dirty="0"/>
              <a:t>try:</a:t>
            </a:r>
            <a:r>
              <a:rPr lang="en-US" dirty="0"/>
              <a:t> block. After the try: block, include an </a:t>
            </a:r>
            <a:r>
              <a:rPr lang="en-US" b="1" dirty="0"/>
              <a:t>except:</a:t>
            </a:r>
            <a:r>
              <a:rPr lang="en-US" dirty="0"/>
              <a:t> statement, followed by a block of code which handles the problem as elegantly as possible.</a:t>
            </a:r>
          </a:p>
          <a:p>
            <a:r>
              <a:rPr lang="en-US" dirty="0" smtClean="0"/>
              <a:t>(</a:t>
            </a:r>
            <a:r>
              <a:rPr lang="en-US" dirty="0"/>
              <a:t>Taken from http://</a:t>
            </a:r>
            <a:r>
              <a:rPr lang="en-US" dirty="0" err="1"/>
              <a:t>www.tutorialspoint.com</a:t>
            </a:r>
            <a:r>
              <a:rPr lang="en-US" dirty="0"/>
              <a:t>/python/</a:t>
            </a:r>
            <a:r>
              <a:rPr lang="en-US" dirty="0" err="1"/>
              <a:t>python_exceptions.htm</a:t>
            </a:r>
            <a:r>
              <a:rPr lang="en-US" dirty="0"/>
              <a:t>)</a:t>
            </a:r>
          </a:p>
        </p:txBody>
      </p:sp>
    </p:spTree>
    <p:extLst>
      <p:ext uri="{BB962C8B-B14F-4D97-AF65-F5344CB8AC3E}">
        <p14:creationId xmlns:p14="http://schemas.microsoft.com/office/powerpoint/2010/main" val="2046094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normAutofit lnSpcReduction="10000"/>
          </a:bodyPr>
          <a:lstStyle/>
          <a:p>
            <a:r>
              <a:rPr lang="en-US" dirty="0" smtClean="0"/>
              <a:t>In general any </a:t>
            </a:r>
            <a:r>
              <a:rPr lang="en-US" i="1" dirty="0" smtClean="0"/>
              <a:t>error</a:t>
            </a:r>
            <a:r>
              <a:rPr lang="en-US" dirty="0" smtClean="0"/>
              <a:t> that a program runs into is an exception. A few examples:</a:t>
            </a:r>
          </a:p>
          <a:p>
            <a:pPr lvl="1"/>
            <a:r>
              <a:rPr lang="en-US" dirty="0" smtClean="0"/>
              <a:t>Attempting to open a file that you do not have permission to open.</a:t>
            </a:r>
          </a:p>
          <a:p>
            <a:pPr lvl="1"/>
            <a:r>
              <a:rPr lang="en-US" dirty="0" smtClean="0"/>
              <a:t>Passing 4 arguments to a method that requires 5 arguments.</a:t>
            </a:r>
          </a:p>
          <a:p>
            <a:pPr lvl="1"/>
            <a:r>
              <a:rPr lang="en-US" smtClean="0"/>
              <a:t>Using </a:t>
            </a:r>
            <a:r>
              <a:rPr lang="en-US" dirty="0" smtClean="0"/>
              <a:t>a variable without first assigning it to anything.</a:t>
            </a:r>
          </a:p>
          <a:p>
            <a:pPr lvl="1"/>
            <a:r>
              <a:rPr lang="en-US" dirty="0" smtClean="0"/>
              <a:t>….</a:t>
            </a:r>
          </a:p>
        </p:txBody>
      </p:sp>
    </p:spTree>
    <p:extLst>
      <p:ext uri="{BB962C8B-B14F-4D97-AF65-F5344CB8AC3E}">
        <p14:creationId xmlns:p14="http://schemas.microsoft.com/office/powerpoint/2010/main" val="105435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normAutofit fontScale="77500" lnSpcReduction="20000"/>
          </a:bodyPr>
          <a:lstStyle/>
          <a:p>
            <a:pPr marL="82296" indent="0">
              <a:buNone/>
            </a:pPr>
            <a:r>
              <a:rPr lang="en-US" b="1" dirty="0">
                <a:latin typeface="Courier"/>
                <a:cs typeface="Courier"/>
              </a:rPr>
              <a:t>try</a:t>
            </a:r>
            <a:r>
              <a:rPr lang="en-US" dirty="0">
                <a:latin typeface="Courier"/>
                <a:cs typeface="Courier"/>
              </a:rPr>
              <a:t>: </a:t>
            </a:r>
            <a:endParaRPr lang="en-US" dirty="0" smtClean="0">
              <a:latin typeface="Courier"/>
              <a:cs typeface="Courier"/>
            </a:endParaRPr>
          </a:p>
          <a:p>
            <a:pPr marL="402336" lvl="1" indent="0">
              <a:buNone/>
            </a:pPr>
            <a:r>
              <a:rPr lang="en-US" dirty="0" smtClean="0">
                <a:latin typeface="Courier"/>
                <a:cs typeface="Courier"/>
              </a:rPr>
              <a:t>body </a:t>
            </a:r>
            <a:endParaRPr lang="en-US" dirty="0">
              <a:latin typeface="Courier"/>
              <a:cs typeface="Courier"/>
            </a:endParaRPr>
          </a:p>
          <a:p>
            <a:pPr marL="82296" indent="0">
              <a:buNone/>
            </a:pPr>
            <a:r>
              <a:rPr lang="en-US" b="1" dirty="0">
                <a:latin typeface="Courier"/>
                <a:cs typeface="Courier"/>
              </a:rPr>
              <a:t>except exception_type1 as var1: </a:t>
            </a:r>
            <a:endParaRPr lang="en-US" b="1" dirty="0" smtClean="0">
              <a:latin typeface="Courier"/>
              <a:cs typeface="Courier"/>
            </a:endParaRPr>
          </a:p>
          <a:p>
            <a:pPr marL="402336" lvl="1" indent="0">
              <a:buNone/>
            </a:pPr>
            <a:r>
              <a:rPr lang="en-US" dirty="0" smtClean="0">
                <a:latin typeface="Courier"/>
                <a:cs typeface="Courier"/>
              </a:rPr>
              <a:t>exception_code1 </a:t>
            </a:r>
            <a:endParaRPr lang="en-US" dirty="0">
              <a:latin typeface="Courier"/>
              <a:cs typeface="Courier"/>
            </a:endParaRPr>
          </a:p>
          <a:p>
            <a:pPr marL="82296" indent="0">
              <a:buNone/>
            </a:pPr>
            <a:r>
              <a:rPr lang="en-US" b="1" dirty="0">
                <a:latin typeface="Courier"/>
                <a:cs typeface="Courier"/>
              </a:rPr>
              <a:t>except exception_type2 as var2: </a:t>
            </a:r>
            <a:endParaRPr lang="en-US" b="1" dirty="0" smtClean="0">
              <a:latin typeface="Courier"/>
              <a:cs typeface="Courier"/>
            </a:endParaRPr>
          </a:p>
          <a:p>
            <a:pPr marL="402336" lvl="1" indent="0">
              <a:buNone/>
            </a:pPr>
            <a:r>
              <a:rPr lang="en-US" dirty="0" smtClean="0">
                <a:latin typeface="Courier"/>
                <a:cs typeface="Courier"/>
              </a:rPr>
              <a:t>exception_code2 </a:t>
            </a:r>
            <a:endParaRPr lang="en-US" dirty="0">
              <a:latin typeface="Courier"/>
              <a:cs typeface="Courier"/>
            </a:endParaRPr>
          </a:p>
          <a:p>
            <a:pPr marL="402336" lvl="1" indent="0">
              <a:buNone/>
            </a:pPr>
            <a:r>
              <a:rPr lang="en-US" dirty="0">
                <a:latin typeface="Courier"/>
                <a:cs typeface="Courier"/>
              </a:rPr>
              <a:t>. . . </a:t>
            </a:r>
          </a:p>
          <a:p>
            <a:pPr marL="82296" indent="0">
              <a:buNone/>
            </a:pPr>
            <a:r>
              <a:rPr lang="en-US" b="1" dirty="0">
                <a:latin typeface="Courier"/>
                <a:cs typeface="Courier"/>
              </a:rPr>
              <a:t>except:</a:t>
            </a:r>
            <a:r>
              <a:rPr lang="en-US" dirty="0">
                <a:latin typeface="Courier"/>
                <a:cs typeface="Courier"/>
              </a:rPr>
              <a:t> </a:t>
            </a:r>
            <a:endParaRPr lang="en-US" dirty="0" smtClean="0">
              <a:latin typeface="Courier"/>
              <a:cs typeface="Courier"/>
            </a:endParaRPr>
          </a:p>
          <a:p>
            <a:pPr marL="402336" lvl="1" indent="0">
              <a:buNone/>
            </a:pPr>
            <a:r>
              <a:rPr lang="en-US" dirty="0" err="1" smtClean="0">
                <a:latin typeface="Courier"/>
                <a:cs typeface="Courier"/>
              </a:rPr>
              <a:t>default_exception_code</a:t>
            </a:r>
            <a:r>
              <a:rPr lang="en-US" dirty="0" smtClean="0">
                <a:latin typeface="Courier"/>
                <a:cs typeface="Courier"/>
              </a:rPr>
              <a:t> </a:t>
            </a:r>
            <a:endParaRPr lang="en-US" dirty="0">
              <a:latin typeface="Courier"/>
              <a:cs typeface="Courier"/>
            </a:endParaRPr>
          </a:p>
          <a:p>
            <a:pPr marL="82296" indent="0">
              <a:buNone/>
            </a:pPr>
            <a:r>
              <a:rPr lang="en-US" b="1" dirty="0">
                <a:latin typeface="Courier"/>
                <a:cs typeface="Courier"/>
              </a:rPr>
              <a:t>else: </a:t>
            </a:r>
            <a:endParaRPr lang="en-US" b="1" dirty="0" smtClean="0">
              <a:latin typeface="Courier"/>
              <a:cs typeface="Courier"/>
            </a:endParaRPr>
          </a:p>
          <a:p>
            <a:pPr marL="402336" lvl="1" indent="0">
              <a:buNone/>
            </a:pPr>
            <a:r>
              <a:rPr lang="en-US" dirty="0" err="1" smtClean="0">
                <a:latin typeface="Courier"/>
                <a:cs typeface="Courier"/>
              </a:rPr>
              <a:t>else_body</a:t>
            </a:r>
            <a:r>
              <a:rPr lang="en-US" dirty="0" smtClean="0">
                <a:latin typeface="Courier"/>
                <a:cs typeface="Courier"/>
              </a:rPr>
              <a:t> </a:t>
            </a:r>
          </a:p>
          <a:p>
            <a:pPr marL="82296" indent="0">
              <a:buNone/>
            </a:pPr>
            <a:r>
              <a:rPr lang="en-US" b="1" dirty="0" smtClean="0">
                <a:latin typeface="Courier"/>
                <a:cs typeface="Courier"/>
              </a:rPr>
              <a:t>finally</a:t>
            </a:r>
            <a:r>
              <a:rPr lang="en-US" b="1" dirty="0">
                <a:latin typeface="Courier"/>
                <a:cs typeface="Courier"/>
              </a:rPr>
              <a:t>: </a:t>
            </a:r>
            <a:endParaRPr lang="en-US" b="1" dirty="0" smtClean="0">
              <a:latin typeface="Courier"/>
              <a:cs typeface="Courier"/>
            </a:endParaRPr>
          </a:p>
          <a:p>
            <a:pPr marL="402336" lvl="1" indent="0">
              <a:buNone/>
            </a:pPr>
            <a:r>
              <a:rPr lang="en-US" dirty="0" err="1" smtClean="0">
                <a:latin typeface="Courier"/>
                <a:cs typeface="Courier"/>
              </a:rPr>
              <a:t>finally_body</a:t>
            </a:r>
            <a:r>
              <a:rPr lang="en-US" dirty="0" smtClean="0">
                <a:latin typeface="Courier"/>
                <a:cs typeface="Courier"/>
              </a:rPr>
              <a:t> </a:t>
            </a:r>
            <a:endParaRPr lang="en-US" dirty="0">
              <a:latin typeface="Courier"/>
              <a:cs typeface="Courier"/>
            </a:endParaRPr>
          </a:p>
          <a:p>
            <a:pPr marL="82296" indent="0">
              <a:buNone/>
            </a:pPr>
            <a:endParaRPr lang="en-US" dirty="0"/>
          </a:p>
        </p:txBody>
      </p:sp>
    </p:spTree>
    <p:extLst>
      <p:ext uri="{BB962C8B-B14F-4D97-AF65-F5344CB8AC3E}">
        <p14:creationId xmlns:p14="http://schemas.microsoft.com/office/powerpoint/2010/main" val="1626274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few notes about the syntax:</a:t>
            </a:r>
            <a:endParaRPr lang="en-US" dirty="0"/>
          </a:p>
          <a:p>
            <a:pPr lvl="1"/>
            <a:r>
              <a:rPr lang="en-US" dirty="0"/>
              <a:t>A single try statement can have multiple except statements. This is useful when the try block contains statements that may throw different types of exceptions.</a:t>
            </a:r>
          </a:p>
          <a:p>
            <a:pPr lvl="1"/>
            <a:r>
              <a:rPr lang="en-US" dirty="0"/>
              <a:t>You can also provide a generic except clause, which handles any exception.</a:t>
            </a:r>
          </a:p>
          <a:p>
            <a:pPr lvl="1"/>
            <a:r>
              <a:rPr lang="en-US" dirty="0"/>
              <a:t>After the except clause(s), you can include an else-clause. The code in the else-block executes if the code in the try: block does not raise an exception.</a:t>
            </a:r>
          </a:p>
          <a:p>
            <a:pPr lvl="2"/>
            <a:r>
              <a:rPr lang="en-US" dirty="0"/>
              <a:t>The else-block is a good place for code that does not need the try: block's protection.</a:t>
            </a:r>
          </a:p>
          <a:p>
            <a:endParaRPr lang="en-US" dirty="0"/>
          </a:p>
        </p:txBody>
      </p:sp>
    </p:spTree>
    <p:extLst>
      <p:ext uri="{BB962C8B-B14F-4D97-AF65-F5344CB8AC3E}">
        <p14:creationId xmlns:p14="http://schemas.microsoft.com/office/powerpoint/2010/main" val="1770171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fontScale="92500"/>
          </a:bodyPr>
          <a:lstStyle/>
          <a:p>
            <a:r>
              <a:rPr lang="en-US" dirty="0" smtClean="0"/>
              <a:t>A few notes about the syntax:</a:t>
            </a:r>
          </a:p>
          <a:p>
            <a:pPr lvl="1"/>
            <a:r>
              <a:rPr lang="en-US" dirty="0" smtClean="0"/>
              <a:t>The optional </a:t>
            </a:r>
            <a:r>
              <a:rPr lang="en-US" i="1" dirty="0"/>
              <a:t>finally</a:t>
            </a:r>
            <a:r>
              <a:rPr lang="en-US" dirty="0"/>
              <a:t> clause </a:t>
            </a:r>
            <a:r>
              <a:rPr lang="en-US" dirty="0" smtClean="0"/>
              <a:t>executes </a:t>
            </a:r>
            <a:r>
              <a:rPr lang="en-US" dirty="0"/>
              <a:t>after the try, except, and else sections have executed. </a:t>
            </a:r>
            <a:endParaRPr lang="en-US" dirty="0" smtClean="0"/>
          </a:p>
          <a:p>
            <a:pPr lvl="1"/>
            <a:r>
              <a:rPr lang="en-US" dirty="0" smtClean="0"/>
              <a:t>If </a:t>
            </a:r>
            <a:r>
              <a:rPr lang="en-US" dirty="0"/>
              <a:t>an exception is raised in the try block and isn’t handled by any of the except blocks, that exception is </a:t>
            </a:r>
            <a:r>
              <a:rPr lang="en-US" dirty="0" smtClean="0"/>
              <a:t>re-raised </a:t>
            </a:r>
            <a:r>
              <a:rPr lang="en-US" dirty="0"/>
              <a:t>after the finally block executes. </a:t>
            </a:r>
            <a:endParaRPr lang="en-US" dirty="0" smtClean="0"/>
          </a:p>
          <a:p>
            <a:pPr lvl="1"/>
            <a:r>
              <a:rPr lang="en-US" dirty="0" smtClean="0"/>
              <a:t>Because </a:t>
            </a:r>
            <a:r>
              <a:rPr lang="en-US" dirty="0"/>
              <a:t>the finally block always executes, it gives you a chance to include code to clean up after any exception handling by closing files, </a:t>
            </a:r>
            <a:r>
              <a:rPr lang="en-US" dirty="0" smtClean="0"/>
              <a:t>resetting </a:t>
            </a:r>
            <a:r>
              <a:rPr lang="en-US" dirty="0"/>
              <a:t>variables, and so on. </a:t>
            </a:r>
          </a:p>
          <a:p>
            <a:pPr lvl="1"/>
            <a:endParaRPr lang="en-US" dirty="0"/>
          </a:p>
        </p:txBody>
      </p:sp>
    </p:spTree>
    <p:extLst>
      <p:ext uri="{BB962C8B-B14F-4D97-AF65-F5344CB8AC3E}">
        <p14:creationId xmlns:p14="http://schemas.microsoft.com/office/powerpoint/2010/main" val="31013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82296" indent="0">
              <a:buNone/>
            </a:pPr>
            <a:r>
              <a:rPr lang="en-US" sz="1600" dirty="0">
                <a:latin typeface="Courier"/>
                <a:cs typeface="Courier"/>
              </a:rPr>
              <a:t>try: </a:t>
            </a:r>
            <a:endParaRPr lang="en-US" sz="1600" dirty="0" smtClean="0">
              <a:latin typeface="Courier"/>
              <a:cs typeface="Courier"/>
            </a:endParaRPr>
          </a:p>
          <a:p>
            <a:pPr marL="82296" indent="0">
              <a:buNone/>
            </a:pPr>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fh</a:t>
            </a:r>
            <a:r>
              <a:rPr lang="en-US" sz="1600" dirty="0" smtClean="0">
                <a:latin typeface="Courier"/>
                <a:cs typeface="Courier"/>
              </a:rPr>
              <a:t> </a:t>
            </a:r>
            <a:r>
              <a:rPr lang="en-US" sz="1600" dirty="0">
                <a:latin typeface="Courier"/>
                <a:cs typeface="Courier"/>
              </a:rPr>
              <a:t>= open("</a:t>
            </a:r>
            <a:r>
              <a:rPr lang="en-US" sz="1600" dirty="0" err="1">
                <a:latin typeface="Courier"/>
                <a:cs typeface="Courier"/>
              </a:rPr>
              <a:t>testfile</a:t>
            </a:r>
            <a:r>
              <a:rPr lang="en-US" sz="1600" dirty="0">
                <a:latin typeface="Courier"/>
                <a:cs typeface="Courier"/>
              </a:rPr>
              <a:t>", "w") </a:t>
            </a:r>
            <a:r>
              <a:rPr lang="en-US" sz="1600" dirty="0" smtClean="0">
                <a:latin typeface="Courier"/>
                <a:cs typeface="Courier"/>
              </a:rPr>
              <a:t>	</a:t>
            </a:r>
          </a:p>
          <a:p>
            <a:pPr marL="82296" indent="0">
              <a:buNone/>
            </a:pPr>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fh.write</a:t>
            </a:r>
            <a:r>
              <a:rPr lang="en-US" sz="1600" dirty="0" smtClean="0">
                <a:latin typeface="Courier"/>
                <a:cs typeface="Courier"/>
              </a:rPr>
              <a:t>(”test </a:t>
            </a:r>
            <a:r>
              <a:rPr lang="en-US" sz="1600" dirty="0">
                <a:latin typeface="Courier"/>
                <a:cs typeface="Courier"/>
              </a:rPr>
              <a:t>file for </a:t>
            </a:r>
            <a:r>
              <a:rPr lang="en-US" sz="1600" dirty="0" smtClean="0">
                <a:latin typeface="Courier"/>
                <a:cs typeface="Courier"/>
              </a:rPr>
              <a:t>exception handling</a:t>
            </a:r>
            <a:r>
              <a:rPr lang="en-US" sz="1600" dirty="0">
                <a:latin typeface="Courier"/>
                <a:cs typeface="Courier"/>
              </a:rPr>
              <a:t>!!") </a:t>
            </a:r>
            <a:endParaRPr lang="en-US" sz="1600" dirty="0" smtClean="0">
              <a:latin typeface="Courier"/>
              <a:cs typeface="Courier"/>
            </a:endParaRPr>
          </a:p>
          <a:p>
            <a:pPr marL="82296" indent="0">
              <a:buNone/>
            </a:pPr>
            <a:r>
              <a:rPr lang="en-US" sz="1600" dirty="0" smtClean="0">
                <a:latin typeface="Courier"/>
                <a:cs typeface="Courier"/>
              </a:rPr>
              <a:t>except </a:t>
            </a:r>
            <a:r>
              <a:rPr lang="en-US" sz="1600" dirty="0" err="1">
                <a:latin typeface="Courier"/>
                <a:cs typeface="Courier"/>
              </a:rPr>
              <a:t>IOError</a:t>
            </a:r>
            <a:r>
              <a:rPr lang="en-US" sz="1600" dirty="0">
                <a:latin typeface="Courier"/>
                <a:cs typeface="Courier"/>
              </a:rPr>
              <a:t>: </a:t>
            </a:r>
            <a:endParaRPr lang="en-US" sz="1600" dirty="0" smtClean="0">
              <a:latin typeface="Courier"/>
              <a:cs typeface="Courier"/>
            </a:endParaRPr>
          </a:p>
          <a:p>
            <a:pPr marL="82296" indent="0">
              <a:buNone/>
            </a:pPr>
            <a:r>
              <a:rPr lang="en-US" sz="1600" dirty="0">
                <a:latin typeface="Courier"/>
                <a:cs typeface="Courier"/>
              </a:rPr>
              <a:t> </a:t>
            </a:r>
            <a:r>
              <a:rPr lang="en-US" sz="1600" dirty="0" smtClean="0">
                <a:latin typeface="Courier"/>
                <a:cs typeface="Courier"/>
              </a:rPr>
              <a:t> print ("</a:t>
            </a:r>
            <a:r>
              <a:rPr lang="en-US" sz="1600" dirty="0">
                <a:latin typeface="Courier"/>
                <a:cs typeface="Courier"/>
              </a:rPr>
              <a:t>Error: can\'t find file or read </a:t>
            </a:r>
            <a:r>
              <a:rPr lang="en-US" sz="1600" dirty="0" smtClean="0">
                <a:latin typeface="Courier"/>
                <a:cs typeface="Courier"/>
              </a:rPr>
              <a:t>data“) </a:t>
            </a:r>
          </a:p>
          <a:p>
            <a:pPr marL="82296" indent="0">
              <a:buNone/>
            </a:pPr>
            <a:r>
              <a:rPr lang="en-US" sz="1600" dirty="0" smtClean="0">
                <a:latin typeface="Courier"/>
                <a:cs typeface="Courier"/>
              </a:rPr>
              <a:t>else</a:t>
            </a:r>
            <a:r>
              <a:rPr lang="en-US" sz="1600" dirty="0">
                <a:latin typeface="Courier"/>
                <a:cs typeface="Courier"/>
              </a:rPr>
              <a:t>: </a:t>
            </a:r>
            <a:endParaRPr lang="en-US" sz="1600" dirty="0" smtClean="0">
              <a:latin typeface="Courier"/>
              <a:cs typeface="Courier"/>
            </a:endParaRPr>
          </a:p>
          <a:p>
            <a:pPr marL="82296" indent="0">
              <a:buNone/>
            </a:pPr>
            <a:r>
              <a:rPr lang="en-US" sz="1600" dirty="0">
                <a:latin typeface="Courier"/>
                <a:cs typeface="Courier"/>
              </a:rPr>
              <a:t> </a:t>
            </a:r>
            <a:r>
              <a:rPr lang="en-US" sz="1600" dirty="0" smtClean="0">
                <a:latin typeface="Courier"/>
                <a:cs typeface="Courier"/>
              </a:rPr>
              <a:t> print ("Wrote </a:t>
            </a:r>
            <a:r>
              <a:rPr lang="en-US" sz="1600" dirty="0">
                <a:latin typeface="Courier"/>
                <a:cs typeface="Courier"/>
              </a:rPr>
              <a:t>content </a:t>
            </a:r>
            <a:r>
              <a:rPr lang="en-US" sz="1600" dirty="0" smtClean="0">
                <a:latin typeface="Courier"/>
                <a:cs typeface="Courier"/>
              </a:rPr>
              <a:t>to the </a:t>
            </a:r>
            <a:r>
              <a:rPr lang="en-US" sz="1600" dirty="0">
                <a:latin typeface="Courier"/>
                <a:cs typeface="Courier"/>
              </a:rPr>
              <a:t>file </a:t>
            </a:r>
            <a:r>
              <a:rPr lang="en-US" sz="1600" dirty="0" smtClean="0">
                <a:latin typeface="Courier"/>
                <a:cs typeface="Courier"/>
              </a:rPr>
              <a:t>successfully“)	</a:t>
            </a:r>
          </a:p>
          <a:p>
            <a:pPr marL="82296" indent="0">
              <a:buNone/>
            </a:pPr>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fh.close</a:t>
            </a:r>
            <a:r>
              <a:rPr lang="en-US" sz="1600" dirty="0">
                <a:latin typeface="Courier"/>
                <a:cs typeface="Courier"/>
              </a:rPr>
              <a:t>()</a:t>
            </a:r>
          </a:p>
        </p:txBody>
      </p:sp>
    </p:spTree>
    <p:extLst>
      <p:ext uri="{BB962C8B-B14F-4D97-AF65-F5344CB8AC3E}">
        <p14:creationId xmlns:p14="http://schemas.microsoft.com/office/powerpoint/2010/main" val="1556835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6031</TotalTime>
  <Words>1898</Words>
  <Application>Microsoft Macintosh PowerPoint</Application>
  <PresentationFormat>On-screen Show (4:3)</PresentationFormat>
  <Paragraphs>220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Regular</vt:lpstr>
      <vt:lpstr>Courier</vt:lpstr>
      <vt:lpstr>Courier New</vt:lpstr>
      <vt:lpstr>Verdana</vt:lpstr>
      <vt:lpstr>Wingdings 2</vt:lpstr>
      <vt:lpstr>Solstice</vt:lpstr>
      <vt:lpstr>Introduction to Python programming language</vt:lpstr>
      <vt:lpstr>Agenda</vt:lpstr>
      <vt:lpstr>Exceptions – What is an exception?</vt:lpstr>
      <vt:lpstr>Exceptions</vt:lpstr>
      <vt:lpstr>Exception</vt:lpstr>
      <vt:lpstr>Pseudo code</vt:lpstr>
      <vt:lpstr>Exceptions</vt:lpstr>
      <vt:lpstr>Exceptions</vt:lpstr>
      <vt:lpstr>Example</vt:lpstr>
      <vt:lpstr>Exceptions</vt:lpstr>
      <vt:lpstr>Exceptions</vt:lpstr>
      <vt:lpstr>Exception classes</vt:lpstr>
      <vt:lpstr>Exception Inheritance Hierarchy</vt:lpstr>
      <vt:lpstr>Raising Exceptions</vt:lpstr>
      <vt:lpstr>Raising Exceptions</vt:lpstr>
      <vt:lpstr>Defining your own exceptions</vt:lpstr>
      <vt:lpstr>Defining your own exceptions</vt:lpstr>
      <vt:lpstr>Defining your own exceptions</vt:lpstr>
      <vt:lpstr>ASSERT statement</vt:lpstr>
      <vt:lpstr>ASSERTs</vt:lpstr>
      <vt:lpstr>with statement</vt:lpstr>
      <vt:lpstr>with statement</vt:lpstr>
      <vt:lpstr>with statement</vt:lpstr>
      <vt:lpstr>Exercise</vt:lpstr>
      <vt:lpstr>Exercise</vt:lpstr>
      <vt:lpstr>Exercise</vt:lpstr>
      <vt:lpstr>Exercise</vt:lpstr>
      <vt:lpstr>Exercise</vt:lpstr>
      <vt:lpstr>Exercise</vt:lpstr>
      <vt:lpstr>Exercise</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language</dc:title>
  <dc:creator>Bhava Avula</dc:creator>
  <cp:lastModifiedBy>Microsoft Office User</cp:lastModifiedBy>
  <cp:revision>614</cp:revision>
  <dcterms:created xsi:type="dcterms:W3CDTF">2012-03-16T15:14:48Z</dcterms:created>
  <dcterms:modified xsi:type="dcterms:W3CDTF">2017-11-01T04:19:15Z</dcterms:modified>
</cp:coreProperties>
</file>