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4"/>
  </p:notesMasterIdLst>
  <p:sldIdLst>
    <p:sldId id="256" r:id="rId2"/>
    <p:sldId id="354" r:id="rId3"/>
    <p:sldId id="355" r:id="rId4"/>
    <p:sldId id="356" r:id="rId5"/>
    <p:sldId id="357" r:id="rId6"/>
    <p:sldId id="359" r:id="rId7"/>
    <p:sldId id="360" r:id="rId8"/>
    <p:sldId id="361" r:id="rId9"/>
    <p:sldId id="362" r:id="rId10"/>
    <p:sldId id="363" r:id="rId11"/>
    <p:sldId id="358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2" r:id="rId20"/>
    <p:sldId id="406" r:id="rId21"/>
    <p:sldId id="409" r:id="rId22"/>
    <p:sldId id="407" r:id="rId23"/>
    <p:sldId id="410" r:id="rId24"/>
    <p:sldId id="408" r:id="rId25"/>
    <p:sldId id="411" r:id="rId26"/>
    <p:sldId id="412" r:id="rId27"/>
    <p:sldId id="413" r:id="rId28"/>
    <p:sldId id="414" r:id="rId29"/>
    <p:sldId id="415" r:id="rId30"/>
    <p:sldId id="405" r:id="rId31"/>
    <p:sldId id="373" r:id="rId32"/>
    <p:sldId id="374" r:id="rId33"/>
    <p:sldId id="375" r:id="rId34"/>
    <p:sldId id="376" r:id="rId35"/>
    <p:sldId id="377" r:id="rId36"/>
    <p:sldId id="378" r:id="rId37"/>
    <p:sldId id="379" r:id="rId38"/>
    <p:sldId id="380" r:id="rId39"/>
    <p:sldId id="381" r:id="rId40"/>
    <p:sldId id="382" r:id="rId41"/>
    <p:sldId id="383" r:id="rId42"/>
    <p:sldId id="384" r:id="rId43"/>
    <p:sldId id="385" r:id="rId44"/>
    <p:sldId id="386" r:id="rId45"/>
    <p:sldId id="387" r:id="rId46"/>
    <p:sldId id="388" r:id="rId47"/>
    <p:sldId id="389" r:id="rId48"/>
    <p:sldId id="390" r:id="rId49"/>
    <p:sldId id="391" r:id="rId50"/>
    <p:sldId id="392" r:id="rId51"/>
    <p:sldId id="393" r:id="rId52"/>
    <p:sldId id="394" r:id="rId53"/>
    <p:sldId id="395" r:id="rId54"/>
    <p:sldId id="396" r:id="rId55"/>
    <p:sldId id="397" r:id="rId56"/>
    <p:sldId id="398" r:id="rId57"/>
    <p:sldId id="399" r:id="rId58"/>
    <p:sldId id="400" r:id="rId59"/>
    <p:sldId id="401" r:id="rId60"/>
    <p:sldId id="402" r:id="rId61"/>
    <p:sldId id="403" r:id="rId62"/>
    <p:sldId id="404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2A0012-96C0-6343-A5A9-235972D26B90}">
          <p14:sldIdLst>
            <p14:sldId id="256"/>
            <p14:sldId id="354"/>
            <p14:sldId id="355"/>
            <p14:sldId id="356"/>
            <p14:sldId id="357"/>
            <p14:sldId id="359"/>
            <p14:sldId id="360"/>
            <p14:sldId id="361"/>
            <p14:sldId id="362"/>
            <p14:sldId id="363"/>
            <p14:sldId id="358"/>
            <p14:sldId id="364"/>
            <p14:sldId id="365"/>
            <p14:sldId id="366"/>
            <p14:sldId id="367"/>
            <p14:sldId id="368"/>
            <p14:sldId id="369"/>
            <p14:sldId id="370"/>
            <p14:sldId id="372"/>
            <p14:sldId id="406"/>
            <p14:sldId id="409"/>
            <p14:sldId id="407"/>
            <p14:sldId id="410"/>
            <p14:sldId id="408"/>
            <p14:sldId id="411"/>
            <p14:sldId id="412"/>
            <p14:sldId id="413"/>
            <p14:sldId id="414"/>
            <p14:sldId id="415"/>
            <p14:sldId id="405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872" autoAdjust="0"/>
    <p:restoredTop sz="77778" autoAdjust="0"/>
  </p:normalViewPr>
  <p:slideViewPr>
    <p:cSldViewPr snapToGrid="0" snapToObjects="1">
      <p:cViewPr>
        <p:scale>
          <a:sx n="125" d="100"/>
          <a:sy n="125" d="100"/>
        </p:scale>
        <p:origin x="1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4" d="100"/>
        <a:sy n="54" d="100"/>
      </p:scale>
      <p:origin x="0" y="5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97D60-3887-8444-A8AB-EE032978BB7C}" type="datetimeFigureOut">
              <a:rPr lang="en-US" smtClean="0"/>
              <a:t>11/5/17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8C65D-D226-9C4E-B084-122660EA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3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AB58DD-9525-F540-8996-805078074904}" type="datetimeFigureOut">
              <a:rPr lang="en-US" smtClean="0"/>
              <a:pPr/>
              <a:t>11/5/17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FE3B6C-818A-9A4C-90E2-0D668C0E6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b="0" i="0" dirty="0">
              <a:latin typeface="Arial Regular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b="0" i="0" dirty="0">
              <a:latin typeface="Arial Regular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AB58DD-9525-F540-8996-805078074904}" type="datetimeFigureOut">
              <a:rPr lang="en-US" smtClean="0"/>
              <a:pPr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FE3B6C-818A-9A4C-90E2-0D668C0E6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AB58DD-9525-F540-8996-805078074904}" type="datetimeFigureOut">
              <a:rPr lang="en-US" smtClean="0"/>
              <a:pPr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FE3B6C-818A-9A4C-90E2-0D668C0E6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AB58DD-9525-F540-8996-805078074904}" type="datetimeFigureOut">
              <a:rPr lang="en-US" smtClean="0"/>
              <a:pPr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FE3B6C-818A-9A4C-90E2-0D668C0E6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AB58DD-9525-F540-8996-805078074904}" type="datetimeFigureOut">
              <a:rPr lang="en-US" smtClean="0"/>
              <a:pPr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FE3B6C-818A-9A4C-90E2-0D668C0E6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b="0" i="0" dirty="0">
              <a:latin typeface="Arial Regular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b="0" i="0" dirty="0">
              <a:latin typeface="Arial Regular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b="0" i="0" dirty="0">
              <a:latin typeface="Arial Regular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AB58DD-9525-F540-8996-805078074904}" type="datetimeFigureOut">
              <a:rPr lang="en-US" smtClean="0"/>
              <a:pPr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FE3B6C-818A-9A4C-90E2-0D668C0E6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AB58DD-9525-F540-8996-805078074904}" type="datetimeFigureOut">
              <a:rPr lang="en-US" smtClean="0"/>
              <a:pPr/>
              <a:t>11/5/17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FE3B6C-818A-9A4C-90E2-0D668C0E6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AB58DD-9525-F540-8996-805078074904}" type="datetimeFigureOut">
              <a:rPr lang="en-US" smtClean="0"/>
              <a:pPr/>
              <a:t>11/5/17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FE3B6C-818A-9A4C-90E2-0D668C0E6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b="0" i="0" dirty="0">
              <a:latin typeface="Arial Regular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AB58DD-9525-F540-8996-805078074904}" type="datetimeFigureOut">
              <a:rPr lang="en-US" smtClean="0"/>
              <a:pPr/>
              <a:t>11/5/17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FE3B6C-818A-9A4C-90E2-0D668C0E6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b="0" i="0" dirty="0">
              <a:latin typeface="Arial Regular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AB58DD-9525-F540-8996-805078074904}" type="datetimeFigureOut">
              <a:rPr lang="en-US" smtClean="0"/>
              <a:pPr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FE3B6C-818A-9A4C-90E2-0D668C0E6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AB58DD-9525-F540-8996-805078074904}" type="datetimeFigureOut">
              <a:rPr lang="en-US" smtClean="0"/>
              <a:pPr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FE3B6C-818A-9A4C-90E2-0D668C0E6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kern="1200" dirty="0">
              <a:solidFill>
                <a:schemeClr val="tx1"/>
              </a:solidFill>
              <a:latin typeface="Arial Regular" charset="0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b="0" i="0" dirty="0">
              <a:latin typeface="Arial Regular" charset="0"/>
            </a:endParaRPr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b="0" i="0" dirty="0">
              <a:latin typeface="Arial Regular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b="0" i="0" dirty="0">
              <a:latin typeface="Arial Regular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b="0" i="0" dirty="0">
              <a:latin typeface="Arial Regular" charset="0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b="0" i="0" dirty="0">
              <a:latin typeface="Arial Regular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b="0" i="0" dirty="0">
              <a:latin typeface="Arial Regular" charset="0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 b="0" i="0">
                <a:solidFill>
                  <a:schemeClr val="bg2">
                    <a:shade val="50000"/>
                    <a:satMod val="200000"/>
                  </a:schemeClr>
                </a:solidFill>
                <a:latin typeface="Arial Regular" charset="0"/>
              </a:defRPr>
            </a:lvl1pPr>
            <a:extLst/>
          </a:lstStyle>
          <a:p>
            <a:fld id="{3BAB58DD-9525-F540-8996-805078074904}" type="datetimeFigureOut">
              <a:rPr lang="en-US" smtClean="0"/>
              <a:pPr/>
              <a:t>11/5/17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 b="0" i="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Arial Regular" charset="0"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 b="0" i="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Arial Regular" charset="0"/>
              </a:defRPr>
            </a:lvl1pPr>
            <a:extLst/>
          </a:lstStyle>
          <a:p>
            <a:fld id="{51FE3B6C-818A-9A4C-90E2-0D668C0E65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b="0" i="0" dirty="0">
              <a:latin typeface="Arial Regular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b="0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Regular" charset="0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b="0" i="0" kern="1200">
          <a:solidFill>
            <a:schemeClr val="tx1"/>
          </a:solidFill>
          <a:latin typeface="Arial Regular" charset="0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b="0" i="0" kern="1200">
          <a:solidFill>
            <a:schemeClr val="tx1"/>
          </a:solidFill>
          <a:latin typeface="Arial Regular" charset="0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b="0" i="0" kern="1200">
          <a:solidFill>
            <a:schemeClr val="tx1"/>
          </a:solidFill>
          <a:latin typeface="Arial Regular" charset="0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b="0" i="0" kern="1200">
          <a:solidFill>
            <a:schemeClr val="tx1"/>
          </a:solidFill>
          <a:latin typeface="Arial Regular" charset="0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b="0" i="0" kern="1200">
          <a:solidFill>
            <a:schemeClr val="tx1"/>
          </a:solidFill>
          <a:latin typeface="Arial Regular" charset="0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 programming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Bhava Avula</a:t>
            </a:r>
          </a:p>
          <a:p>
            <a:r>
              <a:rPr lang="en-US" dirty="0" smtClean="0"/>
              <a:t>Week#9, </a:t>
            </a:r>
            <a:r>
              <a:rPr lang="en-US" dirty="0" smtClean="0"/>
              <a:t>11/8/2017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0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1054" y="1417638"/>
            <a:ext cx="74980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F0F10"/>
                </a:solidFill>
                <a:latin typeface="Verdana" charset="0"/>
              </a:rPr>
              <a:t>Special Character Classes</a:t>
            </a:r>
          </a:p>
          <a:p>
            <a:r>
              <a:rPr lang="en-US" dirty="0" smtClean="0">
                <a:solidFill>
                  <a:srgbClr val="252525"/>
                </a:solidFill>
                <a:latin typeface="Verdana" charset="0"/>
              </a:rPr>
              <a:t>.</a:t>
            </a:r>
            <a:r>
              <a:rPr lang="en-US" dirty="0">
                <a:solidFill>
                  <a:srgbClr val="252525"/>
                </a:solidFill>
                <a:latin typeface="Verdana" charset="0"/>
              </a:rPr>
              <a:t>	</a:t>
            </a:r>
            <a:r>
              <a:rPr lang="en-US" dirty="0" smtClean="0">
                <a:solidFill>
                  <a:srgbClr val="252525"/>
                </a:solidFill>
                <a:latin typeface="Verdana" charset="0"/>
              </a:rPr>
              <a:t>		Match </a:t>
            </a:r>
            <a:r>
              <a:rPr lang="en-US" dirty="0">
                <a:solidFill>
                  <a:srgbClr val="252525"/>
                </a:solidFill>
                <a:latin typeface="Verdana" charset="0"/>
              </a:rPr>
              <a:t>any character except newline	</a:t>
            </a:r>
          </a:p>
          <a:p>
            <a:r>
              <a:rPr lang="en-US" dirty="0">
                <a:solidFill>
                  <a:srgbClr val="252525"/>
                </a:solidFill>
                <a:latin typeface="Verdana" charset="0"/>
              </a:rPr>
              <a:t>\d	</a:t>
            </a:r>
            <a:r>
              <a:rPr lang="en-US" dirty="0" smtClean="0">
                <a:solidFill>
                  <a:srgbClr val="252525"/>
                </a:solidFill>
                <a:latin typeface="Verdana" charset="0"/>
              </a:rPr>
              <a:t>		Match </a:t>
            </a:r>
            <a:r>
              <a:rPr lang="en-US" dirty="0">
                <a:solidFill>
                  <a:srgbClr val="252525"/>
                </a:solidFill>
                <a:latin typeface="Verdana" charset="0"/>
              </a:rPr>
              <a:t>a digit: [0-9]	</a:t>
            </a:r>
          </a:p>
          <a:p>
            <a:r>
              <a:rPr lang="en-US" dirty="0">
                <a:solidFill>
                  <a:srgbClr val="252525"/>
                </a:solidFill>
                <a:latin typeface="Verdana" charset="0"/>
              </a:rPr>
              <a:t>\D	</a:t>
            </a:r>
            <a:r>
              <a:rPr lang="en-US" dirty="0" smtClean="0">
                <a:solidFill>
                  <a:srgbClr val="252525"/>
                </a:solidFill>
                <a:latin typeface="Verdana" charset="0"/>
              </a:rPr>
              <a:t>		Match </a:t>
            </a:r>
            <a:r>
              <a:rPr lang="en-US" dirty="0">
                <a:solidFill>
                  <a:srgbClr val="252525"/>
                </a:solidFill>
                <a:latin typeface="Verdana" charset="0"/>
              </a:rPr>
              <a:t>a </a:t>
            </a:r>
            <a:r>
              <a:rPr lang="en-US" dirty="0" smtClean="0">
                <a:solidFill>
                  <a:srgbClr val="252525"/>
                </a:solidFill>
                <a:latin typeface="Verdana" charset="0"/>
              </a:rPr>
              <a:t>non-digit</a:t>
            </a:r>
            <a:r>
              <a:rPr lang="en-US" dirty="0">
                <a:solidFill>
                  <a:srgbClr val="252525"/>
                </a:solidFill>
                <a:latin typeface="Verdana" charset="0"/>
              </a:rPr>
              <a:t>: [^0-9]	</a:t>
            </a:r>
          </a:p>
          <a:p>
            <a:r>
              <a:rPr lang="en-US" dirty="0">
                <a:solidFill>
                  <a:srgbClr val="252525"/>
                </a:solidFill>
                <a:latin typeface="Verdana" charset="0"/>
              </a:rPr>
              <a:t>\s	</a:t>
            </a:r>
            <a:r>
              <a:rPr lang="en-US" dirty="0" smtClean="0">
                <a:solidFill>
                  <a:srgbClr val="252525"/>
                </a:solidFill>
                <a:latin typeface="Verdana" charset="0"/>
              </a:rPr>
              <a:t>		Match </a:t>
            </a:r>
            <a:r>
              <a:rPr lang="en-US" dirty="0">
                <a:solidFill>
                  <a:srgbClr val="252525"/>
                </a:solidFill>
                <a:latin typeface="Verdana" charset="0"/>
              </a:rPr>
              <a:t>a whitespace character: [ \t\r\n\f]	</a:t>
            </a:r>
          </a:p>
          <a:p>
            <a:r>
              <a:rPr lang="en-US" dirty="0">
                <a:solidFill>
                  <a:srgbClr val="252525"/>
                </a:solidFill>
                <a:latin typeface="Verdana" charset="0"/>
              </a:rPr>
              <a:t>\S	</a:t>
            </a:r>
            <a:r>
              <a:rPr lang="en-US" dirty="0" smtClean="0">
                <a:solidFill>
                  <a:srgbClr val="252525"/>
                </a:solidFill>
                <a:latin typeface="Verdana" charset="0"/>
              </a:rPr>
              <a:t>		Match </a:t>
            </a:r>
            <a:r>
              <a:rPr lang="en-US" dirty="0" smtClean="0">
                <a:solidFill>
                  <a:srgbClr val="252525"/>
                </a:solidFill>
                <a:latin typeface="Verdana" charset="0"/>
              </a:rPr>
              <a:t>non-whitespace</a:t>
            </a:r>
            <a:r>
              <a:rPr lang="en-US" dirty="0">
                <a:solidFill>
                  <a:srgbClr val="252525"/>
                </a:solidFill>
                <a:latin typeface="Verdana" charset="0"/>
              </a:rPr>
              <a:t>: [^ \t\r\n\f]	</a:t>
            </a:r>
          </a:p>
          <a:p>
            <a:r>
              <a:rPr lang="en-US" dirty="0">
                <a:solidFill>
                  <a:srgbClr val="252525"/>
                </a:solidFill>
                <a:latin typeface="Verdana" charset="0"/>
              </a:rPr>
              <a:t>\w	</a:t>
            </a:r>
            <a:r>
              <a:rPr lang="en-US" dirty="0" smtClean="0">
                <a:solidFill>
                  <a:srgbClr val="252525"/>
                </a:solidFill>
                <a:latin typeface="Verdana" charset="0"/>
              </a:rPr>
              <a:t>		Match </a:t>
            </a:r>
            <a:r>
              <a:rPr lang="en-US" dirty="0">
                <a:solidFill>
                  <a:srgbClr val="252525"/>
                </a:solidFill>
                <a:latin typeface="Verdana" charset="0"/>
              </a:rPr>
              <a:t>a single word character: [A-Za-z0-9_]	</a:t>
            </a:r>
          </a:p>
          <a:p>
            <a:r>
              <a:rPr lang="en-US" dirty="0">
                <a:solidFill>
                  <a:srgbClr val="252525"/>
                </a:solidFill>
                <a:latin typeface="Verdana" charset="0"/>
              </a:rPr>
              <a:t>\W	</a:t>
            </a:r>
            <a:r>
              <a:rPr lang="en-US" dirty="0" smtClean="0">
                <a:solidFill>
                  <a:srgbClr val="252525"/>
                </a:solidFill>
                <a:latin typeface="Verdana" charset="0"/>
              </a:rPr>
              <a:t>		Match </a:t>
            </a:r>
            <a:r>
              <a:rPr lang="en-US" dirty="0">
                <a:solidFill>
                  <a:srgbClr val="252525"/>
                </a:solidFill>
                <a:latin typeface="Verdana" charset="0"/>
              </a:rPr>
              <a:t>a </a:t>
            </a:r>
            <a:r>
              <a:rPr lang="en-US" dirty="0" smtClean="0">
                <a:solidFill>
                  <a:srgbClr val="252525"/>
                </a:solidFill>
                <a:latin typeface="Verdana" charset="0"/>
              </a:rPr>
              <a:t>non-word </a:t>
            </a:r>
            <a:r>
              <a:rPr lang="en-US" dirty="0">
                <a:solidFill>
                  <a:srgbClr val="252525"/>
                </a:solidFill>
                <a:latin typeface="Verdana" charset="0"/>
              </a:rPr>
              <a:t>character: [^A-Za-z0-9_]	</a:t>
            </a:r>
          </a:p>
          <a:p>
            <a:endParaRPr lang="en-US" sz="2400" dirty="0" smtClean="0">
              <a:solidFill>
                <a:srgbClr val="0F0F10"/>
              </a:solidFill>
              <a:latin typeface="Verdana" charset="0"/>
            </a:endParaRPr>
          </a:p>
          <a:p>
            <a:r>
              <a:rPr lang="en-US" sz="2400" dirty="0" smtClean="0">
                <a:solidFill>
                  <a:srgbClr val="0F0F10"/>
                </a:solidFill>
                <a:latin typeface="Verdana" charset="0"/>
              </a:rPr>
              <a:t>Repetition </a:t>
            </a:r>
            <a:r>
              <a:rPr lang="en-US" sz="2400" dirty="0">
                <a:solidFill>
                  <a:srgbClr val="0F0F10"/>
                </a:solidFill>
                <a:latin typeface="Verdana" charset="0"/>
              </a:rPr>
              <a:t>Cases</a:t>
            </a:r>
          </a:p>
          <a:p>
            <a:r>
              <a:rPr lang="en-US" dirty="0" smtClean="0">
                <a:solidFill>
                  <a:srgbClr val="252525"/>
                </a:solidFill>
                <a:latin typeface="Verdana" charset="0"/>
              </a:rPr>
              <a:t>ruby</a:t>
            </a:r>
            <a:r>
              <a:rPr lang="en-US" dirty="0">
                <a:solidFill>
                  <a:srgbClr val="252525"/>
                </a:solidFill>
                <a:latin typeface="Verdana" charset="0"/>
              </a:rPr>
              <a:t>?	</a:t>
            </a:r>
            <a:r>
              <a:rPr lang="en-US" dirty="0" smtClean="0">
                <a:solidFill>
                  <a:srgbClr val="252525"/>
                </a:solidFill>
                <a:latin typeface="Verdana" charset="0"/>
              </a:rPr>
              <a:t>	Match </a:t>
            </a:r>
            <a:r>
              <a:rPr lang="en-US" dirty="0">
                <a:solidFill>
                  <a:srgbClr val="252525"/>
                </a:solidFill>
                <a:latin typeface="Verdana" charset="0"/>
              </a:rPr>
              <a:t>"rub" or "ruby": the y is optional	</a:t>
            </a:r>
          </a:p>
          <a:p>
            <a:r>
              <a:rPr lang="en-US" dirty="0">
                <a:solidFill>
                  <a:srgbClr val="252525"/>
                </a:solidFill>
                <a:latin typeface="Verdana" charset="0"/>
              </a:rPr>
              <a:t>ruby*	</a:t>
            </a:r>
            <a:r>
              <a:rPr lang="en-US" dirty="0" smtClean="0">
                <a:solidFill>
                  <a:srgbClr val="252525"/>
                </a:solidFill>
                <a:latin typeface="Verdana" charset="0"/>
              </a:rPr>
              <a:t>	Match </a:t>
            </a:r>
            <a:r>
              <a:rPr lang="en-US" dirty="0">
                <a:solidFill>
                  <a:srgbClr val="252525"/>
                </a:solidFill>
                <a:latin typeface="Verdana" charset="0"/>
              </a:rPr>
              <a:t>"rub" plus 0 or more </a:t>
            </a:r>
            <a:r>
              <a:rPr lang="en-US" dirty="0" smtClean="0">
                <a:solidFill>
                  <a:srgbClr val="252525"/>
                </a:solidFill>
                <a:latin typeface="Verdana" charset="0"/>
              </a:rPr>
              <a:t>y’s</a:t>
            </a:r>
            <a:r>
              <a:rPr lang="en-US" dirty="0">
                <a:solidFill>
                  <a:srgbClr val="252525"/>
                </a:solidFill>
                <a:latin typeface="Verdana" charset="0"/>
              </a:rPr>
              <a:t>	</a:t>
            </a:r>
          </a:p>
          <a:p>
            <a:r>
              <a:rPr lang="en-US" dirty="0">
                <a:solidFill>
                  <a:srgbClr val="252525"/>
                </a:solidFill>
                <a:latin typeface="Verdana" charset="0"/>
              </a:rPr>
              <a:t>ruby+	</a:t>
            </a:r>
            <a:r>
              <a:rPr lang="en-US" dirty="0" smtClean="0">
                <a:solidFill>
                  <a:srgbClr val="252525"/>
                </a:solidFill>
                <a:latin typeface="Verdana" charset="0"/>
              </a:rPr>
              <a:t>	Match </a:t>
            </a:r>
            <a:r>
              <a:rPr lang="en-US" dirty="0">
                <a:solidFill>
                  <a:srgbClr val="252525"/>
                </a:solidFill>
                <a:latin typeface="Verdana" charset="0"/>
              </a:rPr>
              <a:t>"rub" plus 1 or more </a:t>
            </a:r>
            <a:r>
              <a:rPr lang="en-US" dirty="0" smtClean="0">
                <a:solidFill>
                  <a:srgbClr val="252525"/>
                </a:solidFill>
                <a:latin typeface="Verdana" charset="0"/>
              </a:rPr>
              <a:t>y’s</a:t>
            </a:r>
            <a:r>
              <a:rPr lang="en-US" dirty="0">
                <a:solidFill>
                  <a:srgbClr val="252525"/>
                </a:solidFill>
                <a:latin typeface="Verdana" charset="0"/>
              </a:rPr>
              <a:t>	</a:t>
            </a:r>
          </a:p>
          <a:p>
            <a:r>
              <a:rPr lang="en-US" dirty="0">
                <a:solidFill>
                  <a:srgbClr val="252525"/>
                </a:solidFill>
                <a:latin typeface="Verdana" charset="0"/>
              </a:rPr>
              <a:t>\d{3}	</a:t>
            </a:r>
            <a:r>
              <a:rPr lang="en-US" dirty="0" smtClean="0">
                <a:solidFill>
                  <a:srgbClr val="252525"/>
                </a:solidFill>
                <a:latin typeface="Verdana" charset="0"/>
              </a:rPr>
              <a:t>	Match </a:t>
            </a:r>
            <a:r>
              <a:rPr lang="en-US" dirty="0">
                <a:solidFill>
                  <a:srgbClr val="252525"/>
                </a:solidFill>
                <a:latin typeface="Verdana" charset="0"/>
              </a:rPr>
              <a:t>exactly 3 digits	</a:t>
            </a:r>
          </a:p>
          <a:p>
            <a:r>
              <a:rPr lang="en-US" dirty="0">
                <a:solidFill>
                  <a:srgbClr val="252525"/>
                </a:solidFill>
                <a:latin typeface="Verdana" charset="0"/>
              </a:rPr>
              <a:t>\d{3,}	</a:t>
            </a:r>
            <a:r>
              <a:rPr lang="en-US" dirty="0" smtClean="0">
                <a:solidFill>
                  <a:srgbClr val="252525"/>
                </a:solidFill>
                <a:latin typeface="Verdana" charset="0"/>
              </a:rPr>
              <a:t>	Match </a:t>
            </a:r>
            <a:r>
              <a:rPr lang="en-US" dirty="0">
                <a:solidFill>
                  <a:srgbClr val="252525"/>
                </a:solidFill>
                <a:latin typeface="Verdana" charset="0"/>
              </a:rPr>
              <a:t>3 or more digits	</a:t>
            </a:r>
          </a:p>
          <a:p>
            <a:r>
              <a:rPr lang="en-US" dirty="0">
                <a:solidFill>
                  <a:srgbClr val="252525"/>
                </a:solidFill>
                <a:latin typeface="Verdana" charset="0"/>
              </a:rPr>
              <a:t>\d{3,5}	</a:t>
            </a:r>
            <a:r>
              <a:rPr lang="en-US" dirty="0" smtClean="0">
                <a:solidFill>
                  <a:srgbClr val="252525"/>
                </a:solidFill>
                <a:latin typeface="Verdana" charset="0"/>
              </a:rPr>
              <a:t>	Match </a:t>
            </a:r>
            <a:r>
              <a:rPr lang="en-US" dirty="0">
                <a:solidFill>
                  <a:srgbClr val="252525"/>
                </a:solidFill>
                <a:latin typeface="Verdana" charset="0"/>
              </a:rPr>
              <a:t>3, 4, or 5 digits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39319" y="6384587"/>
            <a:ext cx="3194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Taken from </a:t>
            </a:r>
            <a:r>
              <a:rPr lang="en-US" sz="1200" dirty="0" err="1" smtClean="0"/>
              <a:t>tutorialspoint.com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581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If you want to do a case-insensitive match, you can do this:</a:t>
            </a:r>
          </a:p>
          <a:p>
            <a:pPr lvl="1"/>
            <a:r>
              <a:rPr lang="en-US" sz="2400" dirty="0" err="1">
                <a:latin typeface="Courier"/>
                <a:cs typeface="Courier"/>
              </a:rPr>
              <a:t>regexp</a:t>
            </a:r>
            <a:r>
              <a:rPr lang="en-US" sz="2400" dirty="0">
                <a:latin typeface="Courier"/>
                <a:cs typeface="Courier"/>
              </a:rPr>
              <a:t> = </a:t>
            </a:r>
            <a:r>
              <a:rPr lang="en-US" sz="2400" dirty="0" err="1">
                <a:latin typeface="Courier"/>
                <a:cs typeface="Courier"/>
              </a:rPr>
              <a:t>re.compile</a:t>
            </a:r>
            <a:r>
              <a:rPr lang="en-US" sz="2400" dirty="0">
                <a:latin typeface="Courier"/>
                <a:cs typeface="Courier"/>
              </a:rPr>
              <a:t>("</a:t>
            </a:r>
            <a:r>
              <a:rPr lang="en-US" sz="2400" dirty="0" smtClean="0">
                <a:latin typeface="Courier"/>
                <a:cs typeface="Courier"/>
              </a:rPr>
              <a:t>hello”, </a:t>
            </a:r>
            <a:r>
              <a:rPr lang="en-US" sz="2400" dirty="0" err="1" smtClean="0">
                <a:latin typeface="Courier"/>
                <a:cs typeface="Courier"/>
              </a:rPr>
              <a:t>re.IGNORECASE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  <a:p>
            <a:r>
              <a:rPr lang="en-US" dirty="0" smtClean="0">
                <a:latin typeface="Courier"/>
                <a:cs typeface="Courier"/>
              </a:rPr>
              <a:t>“search” </a:t>
            </a:r>
            <a:r>
              <a:rPr lang="en-US" dirty="0" smtClean="0">
                <a:cs typeface="Courier"/>
              </a:rPr>
              <a:t>method searches for the substring </a:t>
            </a:r>
            <a:r>
              <a:rPr lang="en-US" i="1" dirty="0" smtClean="0">
                <a:cs typeface="Courier"/>
              </a:rPr>
              <a:t>anywhere</a:t>
            </a:r>
            <a:r>
              <a:rPr lang="en-US" dirty="0" smtClean="0">
                <a:cs typeface="Courier"/>
              </a:rPr>
              <a:t> in the string.</a:t>
            </a:r>
          </a:p>
          <a:p>
            <a:pPr lvl="1"/>
            <a:r>
              <a:rPr lang="en-US" sz="2400" dirty="0" err="1" smtClean="0">
                <a:latin typeface="Courier"/>
                <a:cs typeface="Courier"/>
              </a:rPr>
              <a:t>regexp.search</a:t>
            </a:r>
            <a:r>
              <a:rPr lang="en-US" sz="2400" dirty="0" smtClean="0">
                <a:latin typeface="Courier"/>
                <a:cs typeface="Courier"/>
              </a:rPr>
              <a:t>(“Mr. Sanchez, Hello!!”)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cs typeface="Courier"/>
              </a:rPr>
              <a:t>will match</a:t>
            </a:r>
          </a:p>
          <a:p>
            <a:r>
              <a:rPr lang="en-US" dirty="0" smtClean="0">
                <a:latin typeface="Courier"/>
                <a:cs typeface="Courier"/>
              </a:rPr>
              <a:t>“match” </a:t>
            </a:r>
            <a:r>
              <a:rPr lang="en-US" dirty="0" smtClean="0">
                <a:cs typeface="Courier"/>
              </a:rPr>
              <a:t>method only finds the substring at the </a:t>
            </a:r>
            <a:r>
              <a:rPr lang="en-US" i="1" dirty="0" smtClean="0">
                <a:cs typeface="Courier"/>
              </a:rPr>
              <a:t>beginning</a:t>
            </a:r>
            <a:r>
              <a:rPr lang="en-US" dirty="0" smtClean="0">
                <a:cs typeface="Courier"/>
              </a:rPr>
              <a:t> on the string.</a:t>
            </a:r>
          </a:p>
          <a:p>
            <a:pPr lvl="1"/>
            <a:r>
              <a:rPr lang="en-US" sz="2400" dirty="0" err="1">
                <a:latin typeface="Courier"/>
                <a:cs typeface="Courier"/>
              </a:rPr>
              <a:t>r</a:t>
            </a:r>
            <a:r>
              <a:rPr lang="en-US" sz="2400" dirty="0" err="1" smtClean="0">
                <a:latin typeface="Courier"/>
                <a:cs typeface="Courier"/>
              </a:rPr>
              <a:t>egexp.match</a:t>
            </a:r>
            <a:r>
              <a:rPr lang="en-US" sz="2400" dirty="0" smtClean="0">
                <a:latin typeface="Courier"/>
                <a:cs typeface="Courier"/>
              </a:rPr>
              <a:t>(“Hello Mr. Sanchez”)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cs typeface="Courier"/>
              </a:rPr>
              <a:t>will match.</a:t>
            </a:r>
          </a:p>
          <a:p>
            <a:pPr lvl="1"/>
            <a:r>
              <a:rPr lang="en-US" sz="2400" dirty="0" err="1">
                <a:latin typeface="Courier"/>
                <a:cs typeface="Courier"/>
              </a:rPr>
              <a:t>r</a:t>
            </a:r>
            <a:r>
              <a:rPr lang="en-US" sz="2400" dirty="0" err="1" smtClean="0">
                <a:latin typeface="Courier"/>
                <a:cs typeface="Courier"/>
              </a:rPr>
              <a:t>egexp.match</a:t>
            </a:r>
            <a:r>
              <a:rPr lang="en-US" sz="2400" dirty="0" smtClean="0">
                <a:latin typeface="Courier"/>
                <a:cs typeface="Courier"/>
              </a:rPr>
              <a:t>(“Mr. Sanchez, Hello!!”)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cs typeface="Courier"/>
              </a:rPr>
              <a:t>will NOT match.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1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Certain character strings have special meanings in the context of regular expressions, just like they are in Python.</a:t>
            </a:r>
          </a:p>
          <a:p>
            <a:r>
              <a:rPr lang="en-US" dirty="0" smtClean="0"/>
              <a:t>For example, to construct a pattern that matches a string “\ten”, you should do this:</a:t>
            </a:r>
          </a:p>
          <a:p>
            <a:pPr lvl="1"/>
            <a:r>
              <a:rPr lang="en-US" dirty="0" err="1">
                <a:latin typeface="Courier"/>
                <a:cs typeface="Courier"/>
              </a:rPr>
              <a:t>regexp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re.compile</a:t>
            </a:r>
            <a:r>
              <a:rPr lang="en-US" dirty="0" smtClean="0">
                <a:latin typeface="Courier"/>
                <a:cs typeface="Courier"/>
              </a:rPr>
              <a:t>(“\\\\ten”)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(Why do we need 4 back-slashes?)</a:t>
            </a:r>
          </a:p>
        </p:txBody>
      </p:sp>
    </p:spTree>
    <p:extLst>
      <p:ext uri="{BB962C8B-B14F-4D97-AF65-F5344CB8AC3E}">
        <p14:creationId xmlns:p14="http://schemas.microsoft.com/office/powerpoint/2010/main" val="128515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Raw strings is a different way of defining strings to avoid having to escape characters.</a:t>
            </a:r>
          </a:p>
          <a:p>
            <a:r>
              <a:rPr lang="en-US" dirty="0" smtClean="0"/>
              <a:t>Python does not process the special sequences in raw strings.</a:t>
            </a:r>
          </a:p>
          <a:p>
            <a:r>
              <a:rPr lang="en-US" dirty="0" smtClean="0"/>
              <a:t>Example:</a:t>
            </a:r>
          </a:p>
          <a:p>
            <a:pPr marL="402336" lvl="1" indent="0">
              <a:buNone/>
            </a:pPr>
            <a:r>
              <a:rPr lang="tr-TR" dirty="0" err="1">
                <a:latin typeface="Courier"/>
                <a:cs typeface="Courier"/>
              </a:rPr>
              <a:t>r"Hello</a:t>
            </a:r>
            <a:r>
              <a:rPr lang="tr-TR" dirty="0">
                <a:latin typeface="Courier"/>
                <a:cs typeface="Courier"/>
              </a:rPr>
              <a:t>"</a:t>
            </a:r>
            <a:br>
              <a:rPr lang="tr-TR" dirty="0">
                <a:latin typeface="Courier"/>
                <a:cs typeface="Courier"/>
              </a:rPr>
            </a:br>
            <a:r>
              <a:rPr lang="tr-TR" dirty="0">
                <a:latin typeface="Courier"/>
                <a:cs typeface="Courier"/>
              </a:rPr>
              <a:t>r"""\</a:t>
            </a:r>
            <a:r>
              <a:rPr lang="tr-TR" dirty="0" err="1">
                <a:latin typeface="Courier"/>
                <a:cs typeface="Courier"/>
              </a:rPr>
              <a:t>tTo</a:t>
            </a:r>
            <a:r>
              <a:rPr lang="tr-TR" dirty="0">
                <a:latin typeface="Courier"/>
                <a:cs typeface="Courier"/>
              </a:rPr>
              <a:t> be\n\tor not </a:t>
            </a:r>
            <a:r>
              <a:rPr lang="tr-TR" dirty="0" err="1">
                <a:latin typeface="Courier"/>
                <a:cs typeface="Courier"/>
              </a:rPr>
              <a:t>to</a:t>
            </a:r>
            <a:r>
              <a:rPr lang="tr-TR" dirty="0">
                <a:latin typeface="Courier"/>
                <a:cs typeface="Courier"/>
              </a:rPr>
              <a:t> be""" </a:t>
            </a:r>
            <a:endParaRPr lang="tr-TR" dirty="0" smtClean="0">
              <a:latin typeface="Courier"/>
              <a:cs typeface="Courier"/>
            </a:endParaRPr>
          </a:p>
          <a:p>
            <a:pPr marL="402336" lvl="1" indent="0">
              <a:buNone/>
            </a:pPr>
            <a:r>
              <a:rPr lang="tr-TR" dirty="0" err="1" smtClean="0">
                <a:latin typeface="Courier"/>
                <a:cs typeface="Courier"/>
              </a:rPr>
              <a:t>r'Goodbye</a:t>
            </a:r>
            <a:r>
              <a:rPr lang="tr-TR" dirty="0">
                <a:latin typeface="Courier"/>
                <a:cs typeface="Courier"/>
              </a:rPr>
              <a:t>'</a:t>
            </a:r>
            <a:br>
              <a:rPr lang="tr-TR" dirty="0">
                <a:latin typeface="Courier"/>
                <a:cs typeface="Courier"/>
              </a:rPr>
            </a:br>
            <a:r>
              <a:rPr lang="tr-TR" dirty="0">
                <a:latin typeface="Courier"/>
                <a:cs typeface="Courier"/>
              </a:rPr>
              <a:t>r'''12345'''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r"Hello</a:t>
            </a:r>
            <a:r>
              <a:rPr lang="en-US" dirty="0">
                <a:latin typeface="Courier"/>
                <a:cs typeface="Courier"/>
              </a:rPr>
              <a:t>" == "Hello" </a:t>
            </a:r>
            <a:endParaRPr lang="en-US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True</a:t>
            </a:r>
            <a:endParaRPr lang="en-US" dirty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&gt;&gt;&gt; </a:t>
            </a:r>
            <a:r>
              <a:rPr lang="en-US" dirty="0">
                <a:latin typeface="Courier"/>
                <a:cs typeface="Courier"/>
              </a:rPr>
              <a:t>r"\the" == "\\the" </a:t>
            </a:r>
            <a:endParaRPr lang="en-US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True </a:t>
            </a:r>
            <a:endParaRPr lang="en-US" dirty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&gt;&gt;&gt; r"\the" == "\the" </a:t>
            </a:r>
            <a:endParaRPr lang="en-US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False</a:t>
            </a:r>
            <a:endParaRPr lang="en-US" dirty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&gt;&gt;&gt; </a:t>
            </a:r>
            <a:r>
              <a:rPr lang="en-US" dirty="0">
                <a:latin typeface="Courier"/>
                <a:cs typeface="Courier"/>
              </a:rPr>
              <a:t>print(r"\the") </a:t>
            </a:r>
            <a:endParaRPr lang="en-US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\</a:t>
            </a:r>
            <a:r>
              <a:rPr lang="en-US" dirty="0">
                <a:latin typeface="Courier"/>
                <a:cs typeface="Courier"/>
              </a:rPr>
              <a:t>the </a:t>
            </a: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&gt;&gt;&gt; print("\the") </a:t>
            </a:r>
            <a:endParaRPr lang="en-US" dirty="0" smtClean="0">
              <a:latin typeface="Courier"/>
              <a:cs typeface="Courier"/>
            </a:endParaRPr>
          </a:p>
          <a:p>
            <a:pPr marL="402336" lvl="1" indent="0">
              <a:buNone/>
            </a:pPr>
            <a:r>
              <a:rPr lang="en-US" dirty="0" smtClean="0">
                <a:latin typeface="Courier"/>
                <a:cs typeface="Courier"/>
              </a:rPr>
              <a:t>		he </a:t>
            </a:r>
            <a:r>
              <a:rPr lang="en-US" sz="1700" dirty="0" smtClean="0">
                <a:cs typeface="Courier"/>
              </a:rPr>
              <a:t>(note that tab character in front of h)</a:t>
            </a:r>
            <a:endParaRPr lang="en-US" sz="1700" dirty="0"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3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raw strings, no need to worry about escaping the special sequences. For example:</a:t>
            </a:r>
          </a:p>
          <a:p>
            <a:pPr lvl="1"/>
            <a:r>
              <a:rPr lang="en-US" dirty="0" err="1">
                <a:latin typeface="Courier"/>
                <a:cs typeface="Courier"/>
              </a:rPr>
              <a:t>regexp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re.compile</a:t>
            </a:r>
            <a:r>
              <a:rPr lang="en-US" dirty="0">
                <a:latin typeface="Courier"/>
                <a:cs typeface="Courier"/>
              </a:rPr>
              <a:t>(r"\\ten") </a:t>
            </a:r>
            <a:endParaRPr lang="en-US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 smtClean="0"/>
              <a:t>Is the same as: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err="1">
                <a:latin typeface="Courier"/>
                <a:cs typeface="Courier"/>
              </a:rPr>
              <a:t>regexp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re.compile</a:t>
            </a:r>
            <a:r>
              <a:rPr lang="en-US" dirty="0" smtClean="0">
                <a:latin typeface="Courier"/>
                <a:cs typeface="Courier"/>
              </a:rPr>
              <a:t>(“\\\\ten”)</a:t>
            </a:r>
            <a:endParaRPr lang="en-US" dirty="0">
              <a:latin typeface="Courier"/>
              <a:cs typeface="Courier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19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matched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82296" indent="0">
              <a:buNone/>
            </a:pPr>
            <a:r>
              <a:rPr lang="en-US" dirty="0"/>
              <a:t>&gt;&gt;&gt; </a:t>
            </a:r>
            <a:r>
              <a:rPr lang="en-US" dirty="0" smtClean="0"/>
              <a:t>line </a:t>
            </a:r>
            <a:r>
              <a:rPr lang="en-US" dirty="0"/>
              <a:t>= "Hello there </a:t>
            </a:r>
            <a:r>
              <a:rPr lang="en-US" dirty="0" smtClean="0"/>
              <a:t>Mr. Sanchez, Ms. Julio"</a:t>
            </a:r>
            <a:endParaRPr lang="en-US" dirty="0"/>
          </a:p>
          <a:p>
            <a:pPr marL="82296" indent="0">
              <a:buNone/>
            </a:pPr>
            <a:r>
              <a:rPr lang="en-US" dirty="0" smtClean="0"/>
              <a:t>&gt;&gt;&gt;</a:t>
            </a:r>
          </a:p>
          <a:p>
            <a:pPr marL="82296" indent="0">
              <a:buNone/>
            </a:pPr>
            <a:r>
              <a:rPr lang="en-US" dirty="0" smtClean="0"/>
              <a:t>&gt;&gt;&gt; </a:t>
            </a:r>
            <a:r>
              <a:rPr lang="en-US" dirty="0"/>
              <a:t>import re</a:t>
            </a:r>
          </a:p>
          <a:p>
            <a:pPr marL="82296" indent="0">
              <a:buNone/>
            </a:pPr>
            <a:r>
              <a:rPr lang="en-US" dirty="0" smtClean="0"/>
              <a:t>&gt;&gt;&gt;</a:t>
            </a:r>
          </a:p>
          <a:p>
            <a:pPr marL="82296" indent="0">
              <a:buNone/>
            </a:pPr>
            <a:r>
              <a:rPr lang="en-US" dirty="0" smtClean="0"/>
              <a:t>&gt;&gt;&gt; </a:t>
            </a:r>
            <a:r>
              <a:rPr lang="en-US" dirty="0"/>
              <a:t>m = </a:t>
            </a:r>
            <a:r>
              <a:rPr lang="en-US" dirty="0" err="1"/>
              <a:t>re.match</a:t>
            </a:r>
            <a:r>
              <a:rPr lang="en-US" dirty="0"/>
              <a:t>("Hello there (.*</a:t>
            </a:r>
            <a:r>
              <a:rPr lang="en-US" dirty="0" smtClean="0"/>
              <a:t>), (.*)",  line)</a:t>
            </a:r>
            <a:endParaRPr lang="en-US" dirty="0"/>
          </a:p>
          <a:p>
            <a:pPr marL="82296" indent="0">
              <a:buNone/>
            </a:pPr>
            <a:r>
              <a:rPr lang="en-US" dirty="0" smtClean="0"/>
              <a:t>&gt;&gt;&gt;</a:t>
            </a:r>
          </a:p>
          <a:p>
            <a:pPr marL="82296" indent="0">
              <a:buNone/>
            </a:pPr>
            <a:r>
              <a:rPr lang="en-US" dirty="0" smtClean="0"/>
              <a:t>&gt;&gt;&gt; </a:t>
            </a:r>
            <a:r>
              <a:rPr lang="en-US" dirty="0"/>
              <a:t>m</a:t>
            </a:r>
          </a:p>
          <a:p>
            <a:pPr marL="82296" indent="0">
              <a:buNone/>
            </a:pPr>
            <a:r>
              <a:rPr lang="en-US" dirty="0"/>
              <a:t>&lt;_</a:t>
            </a:r>
            <a:r>
              <a:rPr lang="en-US" dirty="0" err="1"/>
              <a:t>sre.SRE_Match</a:t>
            </a:r>
            <a:r>
              <a:rPr lang="en-US" dirty="0"/>
              <a:t> object at 0x105599af8&gt;</a:t>
            </a:r>
          </a:p>
          <a:p>
            <a:pPr marL="82296" indent="0">
              <a:buNone/>
            </a:pPr>
            <a:r>
              <a:rPr lang="en-US" dirty="0"/>
              <a:t>&gt;&gt;&gt; </a:t>
            </a:r>
            <a:r>
              <a:rPr lang="en-US" dirty="0" err="1"/>
              <a:t>m.group</a:t>
            </a:r>
            <a:r>
              <a:rPr lang="en-US" dirty="0"/>
              <a:t>(0)</a:t>
            </a:r>
          </a:p>
          <a:p>
            <a:pPr marL="82296" indent="0">
              <a:buNone/>
            </a:pPr>
            <a:r>
              <a:rPr lang="en-US" dirty="0"/>
              <a:t>'Hello there </a:t>
            </a:r>
            <a:r>
              <a:rPr lang="en-US" dirty="0" smtClean="0"/>
              <a:t>Mr. Sanchez, Ms. Julio'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&gt;&gt;&gt; </a:t>
            </a:r>
            <a:r>
              <a:rPr lang="en-US" dirty="0" err="1"/>
              <a:t>m.group</a:t>
            </a:r>
            <a:r>
              <a:rPr lang="en-US" dirty="0"/>
              <a:t>(</a:t>
            </a:r>
            <a:r>
              <a:rPr lang="en-US" dirty="0">
                <a:latin typeface="Courier"/>
                <a:cs typeface="Courier"/>
              </a:rPr>
              <a:t>1</a:t>
            </a:r>
            <a:r>
              <a:rPr lang="en-US" dirty="0"/>
              <a:t>)</a:t>
            </a:r>
          </a:p>
          <a:p>
            <a:pPr marL="82296" indent="0">
              <a:buNone/>
            </a:pPr>
            <a:r>
              <a:rPr lang="en-US" dirty="0" smtClean="0"/>
              <a:t>’Mr. Sanchez’</a:t>
            </a:r>
          </a:p>
          <a:p>
            <a:pPr marL="82296" indent="0">
              <a:buNone/>
            </a:pPr>
            <a:r>
              <a:rPr lang="en-US" dirty="0"/>
              <a:t>&gt;&gt;&gt; </a:t>
            </a:r>
            <a:r>
              <a:rPr lang="en-US" dirty="0" err="1"/>
              <a:t>m.group</a:t>
            </a:r>
            <a:r>
              <a:rPr lang="en-US" dirty="0" smtClean="0"/>
              <a:t>(</a:t>
            </a:r>
            <a:r>
              <a:rPr lang="en-US" dirty="0" smtClean="0">
                <a:latin typeface="Courier"/>
                <a:cs typeface="Courier"/>
              </a:rPr>
              <a:t>2</a:t>
            </a:r>
            <a:r>
              <a:rPr lang="en-US" dirty="0" smtClean="0"/>
              <a:t>)</a:t>
            </a:r>
            <a:endParaRPr lang="en-US" dirty="0"/>
          </a:p>
          <a:p>
            <a:pPr marL="82296" indent="0">
              <a:buNone/>
            </a:pPr>
            <a:r>
              <a:rPr lang="en-US" dirty="0" smtClean="0"/>
              <a:t>’Ms. Julio’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&gt;&gt;&gt; </a:t>
            </a:r>
            <a:r>
              <a:rPr lang="en-US" dirty="0" err="1"/>
              <a:t>m.group</a:t>
            </a:r>
            <a:r>
              <a:rPr lang="en-US" dirty="0" smtClean="0"/>
              <a:t>(3)</a:t>
            </a:r>
            <a:endParaRPr lang="en-US" dirty="0"/>
          </a:p>
          <a:p>
            <a:pPr marL="82296" indent="0">
              <a:buNone/>
            </a:pPr>
            <a:r>
              <a:rPr lang="en-US" dirty="0" err="1"/>
              <a:t>Traceback</a:t>
            </a:r>
            <a:r>
              <a:rPr lang="en-US" dirty="0"/>
              <a:t> (most recent call last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dirty="0" smtClean="0"/>
              <a:t>File </a:t>
            </a:r>
            <a:r>
              <a:rPr lang="en-US" dirty="0"/>
              <a:t>"&lt;</a:t>
            </a:r>
            <a:r>
              <a:rPr lang="en-US" dirty="0" err="1"/>
              <a:t>stdin</a:t>
            </a:r>
            <a:r>
              <a:rPr lang="en-US" dirty="0"/>
              <a:t>&gt;", line 1, in &lt;</a:t>
            </a:r>
            <a:r>
              <a:rPr lang="en-US" dirty="0" smtClean="0"/>
              <a:t>module&gt;</a:t>
            </a:r>
            <a:br>
              <a:rPr lang="en-US" dirty="0" smtClean="0"/>
            </a:br>
            <a:r>
              <a:rPr lang="en-US" dirty="0" err="1" smtClean="0"/>
              <a:t>IndexError</a:t>
            </a:r>
            <a:r>
              <a:rPr lang="en-US" dirty="0"/>
              <a:t>: no such </a:t>
            </a:r>
            <a:r>
              <a:rPr lang="en-US" dirty="0" smtClean="0"/>
              <a:t>group</a:t>
            </a:r>
            <a:br>
              <a:rPr lang="en-US" dirty="0" smtClean="0"/>
            </a:br>
            <a:r>
              <a:rPr lang="en-US" dirty="0" smtClean="0"/>
              <a:t>&gt;&gt;&gt; </a:t>
            </a:r>
            <a:endParaRPr lang="en-US" dirty="0"/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07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matched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using the matched object’s </a:t>
            </a:r>
            <a:r>
              <a:rPr lang="en-US" dirty="0" smtClean="0">
                <a:latin typeface="Courier"/>
                <a:cs typeface="Courier"/>
              </a:rPr>
              <a:t>group</a:t>
            </a:r>
            <a:r>
              <a:rPr lang="en-US" dirty="0" smtClean="0"/>
              <a:t>() method, we can extract the individual elements of the match.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43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 substitutions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addition to extracting strings from text, you can </a:t>
            </a:r>
            <a:r>
              <a:rPr lang="en-US" dirty="0" smtClean="0"/>
              <a:t>also substitute </a:t>
            </a:r>
            <a:r>
              <a:rPr lang="en-US" dirty="0"/>
              <a:t>other strings in </a:t>
            </a:r>
            <a:r>
              <a:rPr lang="en-US" dirty="0" smtClean="0"/>
              <a:t>their place. </a:t>
            </a:r>
          </a:p>
          <a:p>
            <a:pPr marL="82296" indent="0">
              <a:buNone/>
            </a:pPr>
            <a:r>
              <a:rPr lang="en-US" sz="2200" dirty="0">
                <a:latin typeface="Courier"/>
                <a:cs typeface="Courier"/>
              </a:rPr>
              <a:t>&gt;&gt;&gt; import </a:t>
            </a:r>
            <a:r>
              <a:rPr lang="en-US" sz="2200" dirty="0" smtClean="0">
                <a:latin typeface="Courier"/>
                <a:cs typeface="Courier"/>
              </a:rPr>
              <a:t>re</a:t>
            </a:r>
          </a:p>
          <a:p>
            <a:pPr marL="82296" indent="0">
              <a:buNone/>
            </a:pPr>
            <a:r>
              <a:rPr lang="en-US" sz="2200" dirty="0" smtClean="0">
                <a:latin typeface="Courier"/>
                <a:cs typeface="Courier"/>
              </a:rPr>
              <a:t>&gt;&gt;&gt;</a:t>
            </a:r>
            <a:endParaRPr lang="en-US" sz="2200" dirty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200" dirty="0" smtClean="0">
                <a:latin typeface="Courier"/>
                <a:cs typeface="Courier"/>
              </a:rPr>
              <a:t>&gt;&gt;&gt; </a:t>
            </a:r>
            <a:r>
              <a:rPr lang="en-US" sz="2200" dirty="0">
                <a:latin typeface="Courier"/>
                <a:cs typeface="Courier"/>
              </a:rPr>
              <a:t>string = "If the the problem is textual, use the the re module" </a:t>
            </a:r>
            <a:endParaRPr lang="en-US" sz="2200" dirty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200" dirty="0" smtClean="0">
                <a:latin typeface="Courier"/>
                <a:cs typeface="Courier"/>
              </a:rPr>
              <a:t>&gt;&gt;&gt; </a:t>
            </a:r>
            <a:endParaRPr lang="en-US" sz="2200" dirty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200" dirty="0" smtClean="0">
                <a:latin typeface="Courier"/>
                <a:cs typeface="Courier"/>
              </a:rPr>
              <a:t>&gt;&gt;&gt; </a:t>
            </a:r>
            <a:r>
              <a:rPr lang="en-US" sz="2200" dirty="0" smtClean="0">
                <a:latin typeface="Courier"/>
                <a:cs typeface="Courier"/>
              </a:rPr>
              <a:t>pattern </a:t>
            </a:r>
            <a:r>
              <a:rPr lang="en-US" sz="2200" dirty="0">
                <a:latin typeface="Courier"/>
                <a:cs typeface="Courier"/>
              </a:rPr>
              <a:t>= </a:t>
            </a:r>
            <a:r>
              <a:rPr lang="en-US" sz="2200" dirty="0" err="1">
                <a:latin typeface="Courier"/>
                <a:cs typeface="Courier"/>
              </a:rPr>
              <a:t>r"the</a:t>
            </a:r>
            <a:r>
              <a:rPr lang="en-US" sz="2200" dirty="0">
                <a:latin typeface="Courier"/>
                <a:cs typeface="Courier"/>
              </a:rPr>
              <a:t> </a:t>
            </a:r>
            <a:r>
              <a:rPr lang="en-US" sz="2200" dirty="0" smtClean="0">
                <a:latin typeface="Courier"/>
                <a:cs typeface="Courier"/>
              </a:rPr>
              <a:t>the”</a:t>
            </a:r>
          </a:p>
          <a:p>
            <a:pPr marL="82296" indent="0">
              <a:buNone/>
            </a:pPr>
            <a:r>
              <a:rPr lang="en-US" sz="2200" dirty="0" smtClean="0">
                <a:latin typeface="Courier"/>
                <a:cs typeface="Courier"/>
              </a:rPr>
              <a:t>&gt;&gt;&gt; </a:t>
            </a:r>
          </a:p>
          <a:p>
            <a:pPr marL="82296" indent="0">
              <a:buNone/>
            </a:pPr>
            <a:r>
              <a:rPr lang="en-US" sz="2200" dirty="0" smtClean="0">
                <a:latin typeface="Courier"/>
                <a:cs typeface="Courier"/>
              </a:rPr>
              <a:t>&gt;&gt;&gt; </a:t>
            </a:r>
            <a:r>
              <a:rPr lang="en-US" sz="2200" dirty="0" err="1" smtClean="0">
                <a:latin typeface="Courier"/>
                <a:cs typeface="Courier"/>
              </a:rPr>
              <a:t>regexp</a:t>
            </a: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>
                <a:latin typeface="Courier"/>
                <a:cs typeface="Courier"/>
              </a:rPr>
              <a:t>= </a:t>
            </a:r>
            <a:r>
              <a:rPr lang="en-US" sz="2200" dirty="0" err="1">
                <a:latin typeface="Courier"/>
                <a:cs typeface="Courier"/>
              </a:rPr>
              <a:t>re.compile</a:t>
            </a:r>
            <a:r>
              <a:rPr lang="en-US" sz="2200" dirty="0">
                <a:latin typeface="Courier"/>
                <a:cs typeface="Courier"/>
              </a:rPr>
              <a:t>(pattern</a:t>
            </a:r>
            <a:r>
              <a:rPr lang="en-US" sz="2200" dirty="0" smtClean="0">
                <a:latin typeface="Courier"/>
                <a:cs typeface="Courier"/>
              </a:rPr>
              <a:t>)</a:t>
            </a:r>
          </a:p>
          <a:p>
            <a:pPr marL="82296" indent="0">
              <a:buNone/>
            </a:pPr>
            <a:r>
              <a:rPr lang="en-US" sz="2200" dirty="0" smtClean="0">
                <a:latin typeface="Courier"/>
                <a:cs typeface="Courier"/>
              </a:rPr>
              <a:t>&gt;&gt;&gt;</a:t>
            </a:r>
          </a:p>
          <a:p>
            <a:pPr marL="82296" indent="0">
              <a:buNone/>
            </a:pPr>
            <a:r>
              <a:rPr lang="en-US" sz="2200" dirty="0" smtClean="0">
                <a:latin typeface="Courier"/>
                <a:cs typeface="Courier"/>
              </a:rPr>
              <a:t>&gt;&gt;&gt; </a:t>
            </a:r>
            <a:r>
              <a:rPr lang="en-US" sz="2200" dirty="0" err="1">
                <a:latin typeface="Courier"/>
                <a:cs typeface="Courier"/>
              </a:rPr>
              <a:t>regexp.sub</a:t>
            </a:r>
            <a:r>
              <a:rPr lang="en-US" sz="2200" dirty="0">
                <a:latin typeface="Courier"/>
                <a:cs typeface="Courier"/>
              </a:rPr>
              <a:t>("the", string</a:t>
            </a:r>
            <a:r>
              <a:rPr lang="en-US" sz="2200" dirty="0" smtClean="0">
                <a:latin typeface="Courier"/>
                <a:cs typeface="Courier"/>
              </a:rPr>
              <a:t>)</a:t>
            </a:r>
          </a:p>
          <a:p>
            <a:pPr marL="82296" indent="0">
              <a:buNone/>
            </a:pPr>
            <a:r>
              <a:rPr lang="en-US" sz="2200" dirty="0" smtClean="0">
                <a:latin typeface="Courier"/>
                <a:cs typeface="Courier"/>
              </a:rPr>
              <a:t>'If </a:t>
            </a:r>
            <a:r>
              <a:rPr lang="en-US" sz="2200" dirty="0">
                <a:latin typeface="Courier"/>
                <a:cs typeface="Courier"/>
              </a:rPr>
              <a:t>the problem is textual, use the re module</a:t>
            </a:r>
            <a:r>
              <a:rPr lang="en-US" sz="2200" dirty="0" smtClean="0">
                <a:latin typeface="Courier"/>
                <a:cs typeface="Courier"/>
              </a:rPr>
              <a:t>'</a:t>
            </a:r>
            <a:endParaRPr lang="en-US" sz="2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7789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mport re</a:t>
            </a:r>
            <a:br>
              <a:rPr lang="en-US" sz="20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'an example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word:cat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!!’</a:t>
            </a:r>
            <a:br>
              <a:rPr lang="en-US" sz="20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match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re.search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'word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:\w\w\w'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match:                      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print('found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match.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group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())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: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print ('did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not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find’)</a:t>
            </a:r>
          </a:p>
          <a:p>
            <a:pPr marL="82296" indent="0">
              <a:buNone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82296" indent="0">
              <a:buNone/>
            </a:pP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82296" indent="0">
              <a:buNone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The above code will print:</a:t>
            </a:r>
          </a:p>
          <a:p>
            <a:pPr marL="82296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found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word:cat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08320" y="5909230"/>
            <a:ext cx="353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Taken from </a:t>
            </a:r>
            <a:r>
              <a:rPr lang="en-US" dirty="0" err="1" smtClean="0"/>
              <a:t>developers.google.com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9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</a:t>
            </a:r>
          </a:p>
          <a:p>
            <a:r>
              <a:rPr lang="en-US" smtClean="0"/>
              <a:t>Modules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4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&gt;&gt;&gt; match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re.search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(r 'iii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piiig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 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82296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</a:p>
          <a:p>
            <a:pPr marL="82296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match.group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82296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’iii’</a:t>
            </a:r>
          </a:p>
          <a:p>
            <a:pPr marL="82296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match =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re.search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(r '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igs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piiig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 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82296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</a:p>
          <a:p>
            <a:pPr marL="82296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&gt;&gt;&gt; match </a:t>
            </a:r>
          </a:p>
          <a:p>
            <a:pPr marL="82296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</a:p>
          <a:p>
            <a:pPr marL="82296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match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re.search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(r '..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g'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piiig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 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82296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</a:p>
          <a:p>
            <a:pPr marL="82296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match.group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82296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‘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iig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08320" y="6248400"/>
            <a:ext cx="353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Taken from </a:t>
            </a:r>
            <a:r>
              <a:rPr lang="en-US" dirty="0" err="1" smtClean="0"/>
              <a:t>developers.google.com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2296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m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re.search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(r '\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d\d\d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', 'p123g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’)</a:t>
            </a:r>
          </a:p>
          <a:p>
            <a:pPr marL="82296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&gt;&gt;&gt; </a:t>
            </a:r>
          </a:p>
          <a:p>
            <a:pPr marL="82296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m.group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82296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‘123’</a:t>
            </a:r>
          </a:p>
          <a:p>
            <a:pPr marL="82296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m =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re.search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(r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'\w\w\w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','@@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abcd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!!')</a:t>
            </a:r>
          </a:p>
          <a:p>
            <a:pPr marL="82296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&gt;&gt;&gt;</a:t>
            </a:r>
          </a:p>
          <a:p>
            <a:pPr marL="82296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m.group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82296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‘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’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67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2296" indent="0"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&gt;&gt;&gt; match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re.search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(r 'pi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+'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piiig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) </a:t>
            </a: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  <a:p>
            <a:pPr marL="82296" indent="0"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</a:p>
          <a:p>
            <a:pPr marL="82296" indent="0"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match.group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() </a:t>
            </a: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  <a:p>
            <a:pPr marL="82296" indent="0"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‘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piii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’</a:t>
            </a:r>
          </a:p>
          <a:p>
            <a:pPr marL="82296" indent="0"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 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match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re.search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(r '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+'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piigiiii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pPr marL="82296" indent="0"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</a:p>
          <a:p>
            <a:pPr marL="82296" indent="0"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match.group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() </a:t>
            </a:r>
          </a:p>
          <a:p>
            <a:pPr marL="82296" indent="0"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‘ii’</a:t>
            </a:r>
          </a:p>
          <a:p>
            <a:pPr marL="82296" indent="0"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&gt;&gt;&gt; m =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re.search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(r '\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d\s*\d\s*\d'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'xx1 2   3xx'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) </a:t>
            </a: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  <a:p>
            <a:pPr marL="82296" indent="0"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</a:p>
          <a:p>
            <a:pPr marL="82296" indent="0"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m.group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82296" indent="0"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‘1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2  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3’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08320" y="6248400"/>
            <a:ext cx="353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Taken from </a:t>
            </a:r>
            <a:r>
              <a:rPr lang="en-US" dirty="0" err="1" smtClean="0"/>
              <a:t>developers.google.com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89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m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re.search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(r'\d\s*\d\s*\d', 'xx12  3xx') </a:t>
            </a:r>
          </a:p>
          <a:p>
            <a:pPr marL="82296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&gt;&gt;&gt;</a:t>
            </a:r>
          </a:p>
          <a:p>
            <a:pPr marL="82296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m.group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82296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‘12  3’</a:t>
            </a:r>
          </a:p>
          <a:p>
            <a:pPr marL="82296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&gt;&gt;&gt; m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re.search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(r'\d\s*\d\s*\d', 'xx123xx')</a:t>
            </a:r>
          </a:p>
          <a:p>
            <a:pPr marL="82296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&gt;&gt;&gt; </a:t>
            </a:r>
          </a:p>
          <a:p>
            <a:pPr marL="82296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m.group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82296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‘123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’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05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774440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m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re.search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(r '^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b\w+', '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foobar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') </a:t>
            </a:r>
          </a:p>
          <a:p>
            <a:pPr marL="82296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&gt;&gt;&gt;</a:t>
            </a:r>
          </a:p>
          <a:p>
            <a:pPr marL="82296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&gt;&gt;&gt; m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82296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&gt;&gt;&gt;</a:t>
            </a:r>
          </a:p>
          <a:p>
            <a:pPr marL="82296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m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re.search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r'b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\w+', '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foobar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') </a:t>
            </a:r>
          </a:p>
          <a:p>
            <a:pPr marL="82296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&gt;&gt;&gt; </a:t>
            </a:r>
          </a:p>
          <a:p>
            <a:pPr marL="82296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m.group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82296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‘bar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’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79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'purple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alice-b@google.com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monkey dishwasher'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m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re.search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(r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'\w+@\w+'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if m: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m.group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())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sz="1800" dirty="0" smtClean="0"/>
              <a:t>Above code will print:</a:t>
            </a:r>
          </a:p>
          <a:p>
            <a:pPr marL="82296" indent="0">
              <a:buNone/>
            </a:pP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b@google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9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'purple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alice-b@google.com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monkey dishwasher'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m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re.search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(r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'[\w.-]+@[\w.-]+'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if m: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match.group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())</a:t>
            </a:r>
          </a:p>
          <a:p>
            <a:pPr marL="82296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82296" indent="0">
              <a:buNone/>
            </a:pPr>
            <a:r>
              <a:rPr lang="en-US" sz="1800" dirty="0" smtClean="0"/>
              <a:t>Above code will print:</a:t>
            </a:r>
          </a:p>
          <a:p>
            <a:pPr marL="82296" indent="0">
              <a:buNone/>
            </a:pP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alice-b@google.com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24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'purple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alice-b@google.com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monkey dishwasher'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m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re.search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'([\w.-]+)@([\w.-]+)'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if m: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print (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match.group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())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print (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match.group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(1))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print (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match.group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(2))</a:t>
            </a:r>
          </a:p>
          <a:p>
            <a:pPr marL="82296" indent="0">
              <a:buNone/>
            </a:pP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82296" indent="0">
              <a:buNone/>
            </a:pP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The above code will print:</a:t>
            </a:r>
          </a:p>
          <a:p>
            <a:pPr marL="82296" indent="0"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alice-b@google.com</a:t>
            </a:r>
          </a:p>
          <a:p>
            <a:pPr marL="82296" indent="0">
              <a:buNone/>
            </a:pP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alice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-b</a:t>
            </a:r>
          </a:p>
          <a:p>
            <a:pPr marL="82296" indent="0">
              <a:buNone/>
            </a:pP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google.com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83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2296" indent="0">
              <a:buNone/>
            </a:pP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'purple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alice@google.com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, blah monkey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bob@abc.com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blah dishwasher'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emails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re.findall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(r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'[\w\.-]+@[\w\.-]+'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) </a:t>
            </a:r>
          </a:p>
          <a:p>
            <a:pPr marL="82296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email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emails: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print (email)</a:t>
            </a:r>
          </a:p>
          <a:p>
            <a:pPr marL="82296" indent="0">
              <a:buNone/>
            </a:pP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  <a:p>
            <a:pPr marL="82296" indent="0">
              <a:buNone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The above code will print:</a:t>
            </a:r>
          </a:p>
          <a:p>
            <a:pPr marL="82296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alice@google.com</a:t>
            </a:r>
          </a:p>
          <a:p>
            <a:pPr marL="82296" indent="0">
              <a:buNone/>
            </a:pP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bob@abc.com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12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'purple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alice@google.com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, blah monkey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bob@abc.com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blah dishwasher'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print (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re.sub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'([\w\.-]+)@([\w\.-]+)'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, 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'\1@yo-yo-dyne.com'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))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82296" indent="0">
              <a:buNone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The above code will print: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82296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purple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alice@yo-yo-dyne.com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, blah monkey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bob@yo-yo-dyne.com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blah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dishwasher</a:t>
            </a:r>
          </a:p>
          <a:p>
            <a:pPr marL="82296" indent="0">
              <a:buNone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82296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## \1 is group(1), \2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is group(2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 in the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replacement 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36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regular expression </a:t>
            </a:r>
            <a:r>
              <a:rPr lang="en-US" dirty="0"/>
              <a:t>(RE) is a way of recognizing and often extracting data from </a:t>
            </a:r>
            <a:r>
              <a:rPr lang="en-US" dirty="0" smtClean="0"/>
              <a:t>certain </a:t>
            </a:r>
            <a:r>
              <a:rPr lang="en-US" dirty="0"/>
              <a:t>patterns of text.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regular expression that recognizes a piece of text or a string is said to </a:t>
            </a:r>
            <a:r>
              <a:rPr lang="en-US" i="1" dirty="0"/>
              <a:t>match </a:t>
            </a:r>
            <a:r>
              <a:rPr lang="en-US" dirty="0"/>
              <a:t>that text or string.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RE is defined by a string in which certain of the characters (the so-called </a:t>
            </a:r>
            <a:r>
              <a:rPr lang="en-US" i="1" dirty="0" err="1"/>
              <a:t>metacharacters</a:t>
            </a:r>
            <a:r>
              <a:rPr lang="en-US" i="1" dirty="0"/>
              <a:t>) </a:t>
            </a:r>
            <a:r>
              <a:rPr lang="en-US" dirty="0"/>
              <a:t>can have a special meaning, which enables a single RE to match many different specific strings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import re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 err="1">
                <a:latin typeface="Courier"/>
                <a:cs typeface="Courier"/>
              </a:rPr>
              <a:t>regexp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re.compile</a:t>
            </a:r>
            <a:r>
              <a:rPr lang="en-US" dirty="0">
                <a:latin typeface="Courier"/>
                <a:cs typeface="Courier"/>
              </a:rPr>
              <a:t>(r"[-a-</a:t>
            </a:r>
            <a:r>
              <a:rPr lang="en-US" dirty="0" err="1">
                <a:latin typeface="Courier"/>
                <a:cs typeface="Courier"/>
              </a:rPr>
              <a:t>zA</a:t>
            </a:r>
            <a:r>
              <a:rPr lang="en-US" dirty="0">
                <a:latin typeface="Courier"/>
                <a:cs typeface="Courier"/>
              </a:rPr>
              <a:t>-Z]+," </a:t>
            </a: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r</a:t>
            </a:r>
            <a:r>
              <a:rPr lang="en-US" dirty="0">
                <a:latin typeface="Courier"/>
                <a:cs typeface="Courier"/>
              </a:rPr>
              <a:t>" [-a-</a:t>
            </a:r>
            <a:r>
              <a:rPr lang="en-US" dirty="0" err="1">
                <a:latin typeface="Courier"/>
                <a:cs typeface="Courier"/>
              </a:rPr>
              <a:t>zA</a:t>
            </a:r>
            <a:r>
              <a:rPr lang="en-US" dirty="0">
                <a:latin typeface="Courier"/>
                <a:cs typeface="Courier"/>
              </a:rPr>
              <a:t>-Z]+"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		</a:t>
            </a:r>
            <a:r>
              <a:rPr lang="en-US" dirty="0" smtClean="0">
                <a:latin typeface="Courier"/>
                <a:cs typeface="Courier"/>
              </a:rPr>
              <a:t>r</a:t>
            </a:r>
            <a:r>
              <a:rPr lang="en-US" dirty="0">
                <a:latin typeface="Courier"/>
                <a:cs typeface="Courier"/>
              </a:rPr>
              <a:t>"( [-a-</a:t>
            </a:r>
            <a:r>
              <a:rPr lang="en-US" dirty="0" err="1">
                <a:latin typeface="Courier"/>
                <a:cs typeface="Courier"/>
              </a:rPr>
              <a:t>zA</a:t>
            </a:r>
            <a:r>
              <a:rPr lang="en-US" dirty="0">
                <a:latin typeface="Courier"/>
                <a:cs typeface="Courier"/>
              </a:rPr>
              <a:t>-Z]+)?"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		</a:t>
            </a:r>
            <a:r>
              <a:rPr lang="en-US" dirty="0" smtClean="0">
                <a:latin typeface="Courier"/>
                <a:cs typeface="Courier"/>
              </a:rPr>
              <a:t>r</a:t>
            </a:r>
            <a:r>
              <a:rPr lang="en-US" dirty="0">
                <a:latin typeface="Courier"/>
                <a:cs typeface="Courier"/>
              </a:rPr>
              <a:t>": (\d\d\d-)?\d\d\d-\</a:t>
            </a:r>
            <a:r>
              <a:rPr lang="en-US" dirty="0" smtClean="0">
                <a:latin typeface="Courier"/>
                <a:cs typeface="Courier"/>
              </a:rPr>
              <a:t>d\d\d\d</a:t>
            </a:r>
            <a:r>
              <a:rPr lang="en-US" dirty="0" smtClean="0">
                <a:latin typeface="Courier"/>
                <a:cs typeface="Courier"/>
              </a:rPr>
              <a:t>$")</a:t>
            </a:r>
            <a:r>
              <a:rPr lang="en-US" dirty="0">
                <a:latin typeface="Courier"/>
                <a:cs typeface="Courier"/>
              </a:rPr>
              <a:t/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file = open("</a:t>
            </a:r>
            <a:r>
              <a:rPr lang="en-US" dirty="0" err="1">
                <a:latin typeface="Courier"/>
                <a:cs typeface="Courier"/>
              </a:rPr>
              <a:t>textfile</a:t>
            </a:r>
            <a:r>
              <a:rPr lang="en-US" dirty="0">
                <a:latin typeface="Courier"/>
                <a:cs typeface="Courier"/>
              </a:rPr>
              <a:t>", 'r') </a:t>
            </a: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for line in </a:t>
            </a:r>
            <a:r>
              <a:rPr lang="en-US" dirty="0" err="1">
                <a:latin typeface="Courier"/>
                <a:cs typeface="Courier"/>
              </a:rPr>
              <a:t>file.readlines</a:t>
            </a:r>
            <a:r>
              <a:rPr lang="en-US" dirty="0">
                <a:latin typeface="Courier"/>
                <a:cs typeface="Courier"/>
              </a:rPr>
              <a:t>(): </a:t>
            </a:r>
            <a:endParaRPr lang="en-US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 err="1">
                <a:latin typeface="Courier"/>
                <a:cs typeface="Courier"/>
              </a:rPr>
              <a:t>regexp.search</a:t>
            </a:r>
            <a:r>
              <a:rPr lang="en-US" dirty="0">
                <a:latin typeface="Courier"/>
                <a:cs typeface="Courier"/>
              </a:rPr>
              <a:t>(line): </a:t>
            </a: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		print</a:t>
            </a:r>
            <a:r>
              <a:rPr lang="en-US" dirty="0">
                <a:latin typeface="Courier"/>
                <a:cs typeface="Courier"/>
              </a:rPr>
              <a:t>("Yeah, I found a line with a </a:t>
            </a:r>
            <a:endParaRPr lang="en-US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	name and </a:t>
            </a:r>
            <a:r>
              <a:rPr lang="en-US" dirty="0">
                <a:latin typeface="Courier"/>
                <a:cs typeface="Courier"/>
              </a:rPr>
              <a:t>number. So what?") </a:t>
            </a:r>
            <a:endParaRPr lang="en-US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 err="1" smtClean="0">
                <a:latin typeface="Courier"/>
                <a:cs typeface="Courier"/>
              </a:rPr>
              <a:t>file.close</a:t>
            </a:r>
            <a:r>
              <a:rPr lang="en-US" dirty="0">
                <a:latin typeface="Courier"/>
                <a:cs typeface="Courier"/>
              </a:rPr>
              <a:t>() </a:t>
            </a:r>
          </a:p>
          <a:p>
            <a:endParaRPr lang="en-US" dirty="0" smtClean="0"/>
          </a:p>
          <a:p>
            <a:r>
              <a:rPr lang="en-US" dirty="0" smtClean="0"/>
              <a:t>The above RE will match any line of the form: </a:t>
            </a:r>
          </a:p>
          <a:p>
            <a:r>
              <a:rPr lang="en-US" dirty="0" smtClean="0">
                <a:latin typeface="Courier"/>
                <a:cs typeface="Courier"/>
              </a:rPr>
              <a:t>surname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firstname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middlename</a:t>
            </a:r>
            <a:r>
              <a:rPr lang="en-US" dirty="0">
                <a:latin typeface="Courier"/>
                <a:cs typeface="Courier"/>
              </a:rPr>
              <a:t>: </a:t>
            </a:r>
            <a:r>
              <a:rPr lang="en-US" dirty="0" err="1">
                <a:latin typeface="Courier"/>
                <a:cs typeface="Courier"/>
              </a:rPr>
              <a:t>phonenumber</a:t>
            </a:r>
            <a:r>
              <a:rPr lang="en-US" dirty="0">
                <a:latin typeface="Courier"/>
                <a:cs typeface="Courie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897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Write a function that validates the password. It should be 6-8 characters long. It consists of alphanumeric characters with a mixture of digits and letters. </a:t>
            </a:r>
            <a:endParaRPr lang="en-US" dirty="0" smtClean="0"/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&gt;&gt;&gt; validate('1234') # too short </a:t>
            </a:r>
            <a:endParaRPr lang="en-US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'</a:t>
            </a:r>
            <a:r>
              <a:rPr lang="en-US" dirty="0">
                <a:latin typeface="Courier"/>
                <a:cs typeface="Courier"/>
              </a:rPr>
              <a:t>Invalid password.' </a:t>
            </a:r>
            <a:endParaRPr lang="en-US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&gt;</a:t>
            </a:r>
            <a:r>
              <a:rPr lang="en-US" dirty="0">
                <a:latin typeface="Courier"/>
                <a:cs typeface="Courier"/>
              </a:rPr>
              <a:t>&gt;&gt; validate('</a:t>
            </a:r>
            <a:r>
              <a:rPr lang="en-US" dirty="0" err="1">
                <a:latin typeface="Courier"/>
                <a:cs typeface="Courier"/>
              </a:rPr>
              <a:t>google</a:t>
            </a:r>
            <a:r>
              <a:rPr lang="en-US" dirty="0">
                <a:latin typeface="Courier"/>
                <a:cs typeface="Courier"/>
              </a:rPr>
              <a:t>') # no digit </a:t>
            </a:r>
            <a:endParaRPr lang="en-US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'</a:t>
            </a:r>
            <a:r>
              <a:rPr lang="en-US" dirty="0">
                <a:latin typeface="Courier"/>
                <a:cs typeface="Courier"/>
              </a:rPr>
              <a:t>Invalid password.' </a:t>
            </a:r>
            <a:endParaRPr lang="en-US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&gt;&gt;&gt; validate</a:t>
            </a:r>
            <a:r>
              <a:rPr lang="en-US" dirty="0" smtClean="0">
                <a:latin typeface="Courier"/>
                <a:cs typeface="Courier"/>
              </a:rPr>
              <a:t>(’123456') </a:t>
            </a:r>
            <a:r>
              <a:rPr lang="en-US" dirty="0">
                <a:latin typeface="Courier"/>
                <a:cs typeface="Courier"/>
              </a:rPr>
              <a:t># no </a:t>
            </a:r>
            <a:r>
              <a:rPr lang="en-US" dirty="0" smtClean="0">
                <a:latin typeface="Courier"/>
                <a:cs typeface="Courier"/>
              </a:rPr>
              <a:t>alphabets </a:t>
            </a:r>
            <a:endParaRPr lang="en-US" dirty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'Invalid password.' </a:t>
            </a: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&gt;&gt;&gt; </a:t>
            </a:r>
            <a:r>
              <a:rPr lang="en-US" dirty="0">
                <a:latin typeface="Courier"/>
                <a:cs typeface="Courier"/>
              </a:rPr>
              <a:t>validate('passwd123') # too long </a:t>
            </a:r>
            <a:endParaRPr lang="en-US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'</a:t>
            </a:r>
            <a:r>
              <a:rPr lang="en-US" dirty="0">
                <a:latin typeface="Courier"/>
                <a:cs typeface="Courier"/>
              </a:rPr>
              <a:t>Invalid password.' </a:t>
            </a:r>
            <a:endParaRPr lang="en-US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&gt;</a:t>
            </a:r>
            <a:r>
              <a:rPr lang="en-US" dirty="0">
                <a:latin typeface="Courier"/>
                <a:cs typeface="Courier"/>
              </a:rPr>
              <a:t>&gt;&gt; validate('passwd12') </a:t>
            </a:r>
            <a:r>
              <a:rPr lang="en-US" dirty="0" smtClean="0">
                <a:latin typeface="Courier"/>
                <a:cs typeface="Courier"/>
              </a:rPr>
              <a:t># </a:t>
            </a:r>
            <a:r>
              <a:rPr lang="en-US" dirty="0">
                <a:latin typeface="Courier"/>
                <a:cs typeface="Courier"/>
              </a:rPr>
              <a:t>ok </a:t>
            </a:r>
            <a:endParaRPr lang="en-US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'</a:t>
            </a:r>
            <a:r>
              <a:rPr lang="en-US" dirty="0">
                <a:latin typeface="Courier"/>
                <a:cs typeface="Courier"/>
              </a:rPr>
              <a:t>Valid password.' </a:t>
            </a:r>
            <a:endParaRPr lang="en-US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&gt;</a:t>
            </a:r>
            <a:r>
              <a:rPr lang="en-US" dirty="0">
                <a:latin typeface="Courier"/>
                <a:cs typeface="Courier"/>
              </a:rPr>
              <a:t>&gt;&gt; validate('pas@wd12') # Invalid character '@' </a:t>
            </a:r>
            <a:endParaRPr lang="en-US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'</a:t>
            </a:r>
            <a:r>
              <a:rPr lang="en-US" dirty="0">
                <a:latin typeface="Courier"/>
                <a:cs typeface="Courier"/>
              </a:rPr>
              <a:t>Invalid password.'</a:t>
            </a:r>
          </a:p>
        </p:txBody>
      </p:sp>
    </p:spTree>
    <p:extLst>
      <p:ext uri="{BB962C8B-B14F-4D97-AF65-F5344CB8AC3E}">
        <p14:creationId xmlns:p14="http://schemas.microsoft.com/office/powerpoint/2010/main" val="175935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Write a function that validates an email address. For the sake of this exercise, a valid email address is of the form &lt;</a:t>
            </a:r>
            <a:r>
              <a:rPr lang="en-US" dirty="0" err="1"/>
              <a:t>localname</a:t>
            </a:r>
            <a:r>
              <a:rPr lang="en-US" dirty="0"/>
              <a:t>&gt;</a:t>
            </a:r>
            <a:r>
              <a:rPr lang="en-US" b="1" dirty="0"/>
              <a:t>@</a:t>
            </a:r>
            <a:r>
              <a:rPr lang="en-US" dirty="0"/>
              <a:t>&lt;domain&gt;, where domain ends with </a:t>
            </a:r>
            <a:r>
              <a:rPr lang="en-US" b="1" dirty="0"/>
              <a:t>.</a:t>
            </a:r>
            <a:r>
              <a:rPr lang="en-US" dirty="0"/>
              <a:t>(dot) 'com', '</a:t>
            </a:r>
            <a:r>
              <a:rPr lang="en-US" dirty="0" err="1"/>
              <a:t>edu</a:t>
            </a:r>
            <a:r>
              <a:rPr lang="en-US" dirty="0"/>
              <a:t>' or 'org'. </a:t>
            </a:r>
            <a:endParaRPr lang="en-US" dirty="0" smtClean="0"/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&gt;&gt;&gt; validate('john123@hotmail.com') </a:t>
            </a:r>
            <a:endParaRPr lang="en-US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'</a:t>
            </a:r>
            <a:r>
              <a:rPr lang="en-US" dirty="0">
                <a:latin typeface="Courier"/>
                <a:cs typeface="Courier"/>
              </a:rPr>
              <a:t>Valid email.' </a:t>
            </a:r>
            <a:endParaRPr lang="en-US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3100" dirty="0" smtClean="0">
                <a:latin typeface="Courier"/>
                <a:cs typeface="Courier"/>
              </a:rPr>
              <a:t>&gt;</a:t>
            </a:r>
            <a:r>
              <a:rPr lang="en-US" sz="3100" dirty="0">
                <a:latin typeface="Courier"/>
                <a:cs typeface="Courier"/>
              </a:rPr>
              <a:t>&gt;&gt; validate('</a:t>
            </a:r>
            <a:r>
              <a:rPr lang="en-US" sz="3100" dirty="0" smtClean="0">
                <a:latin typeface="Courier"/>
                <a:cs typeface="Courier"/>
              </a:rPr>
              <a:t>john.123</a:t>
            </a:r>
            <a:r>
              <a:rPr lang="en-US" sz="3100" dirty="0">
                <a:latin typeface="Courier"/>
                <a:cs typeface="Courier"/>
              </a:rPr>
              <a:t>@hotmail.com') </a:t>
            </a:r>
            <a:endParaRPr lang="en-US" sz="31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3100" dirty="0" smtClean="0">
                <a:latin typeface="Courier"/>
                <a:cs typeface="Courier"/>
              </a:rPr>
              <a:t>'</a:t>
            </a:r>
            <a:r>
              <a:rPr lang="en-US" sz="3100" dirty="0">
                <a:latin typeface="Courier"/>
                <a:cs typeface="Courier"/>
              </a:rPr>
              <a:t>Valid email.' </a:t>
            </a:r>
            <a:endParaRPr lang="en-US" sz="31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&gt;</a:t>
            </a:r>
            <a:r>
              <a:rPr lang="en-US" dirty="0">
                <a:latin typeface="Courier"/>
                <a:cs typeface="Courier"/>
              </a:rPr>
              <a:t>&gt;&gt; validate('john123@gmail') </a:t>
            </a:r>
            <a:endParaRPr lang="en-US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'</a:t>
            </a:r>
            <a:r>
              <a:rPr lang="en-US" dirty="0">
                <a:latin typeface="Courier"/>
                <a:cs typeface="Courier"/>
              </a:rPr>
              <a:t>Invalid email.' </a:t>
            </a:r>
            <a:endParaRPr lang="en-US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&gt;</a:t>
            </a:r>
            <a:r>
              <a:rPr lang="en-US" dirty="0">
                <a:latin typeface="Courier"/>
                <a:cs typeface="Courier"/>
              </a:rPr>
              <a:t>&gt;&gt; validate('</a:t>
            </a:r>
            <a:r>
              <a:rPr lang="en-US" dirty="0" err="1">
                <a:latin typeface="Courier"/>
                <a:cs typeface="Courier"/>
              </a:rPr>
              <a:t>sa</a:t>
            </a:r>
            <a:r>
              <a:rPr lang="en-US" dirty="0">
                <a:latin typeface="Courier"/>
                <a:cs typeface="Courier"/>
              </a:rPr>
              <a:t>!!</a:t>
            </a:r>
            <a:r>
              <a:rPr lang="en-US" dirty="0" err="1">
                <a:latin typeface="Courier"/>
                <a:cs typeface="Courier"/>
              </a:rPr>
              <a:t>y@hotmail.com</a:t>
            </a:r>
            <a:r>
              <a:rPr lang="en-US" dirty="0">
                <a:latin typeface="Courier"/>
                <a:cs typeface="Courier"/>
              </a:rPr>
              <a:t>') </a:t>
            </a:r>
            <a:endParaRPr lang="en-US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'</a:t>
            </a:r>
            <a:r>
              <a:rPr lang="en-US" dirty="0">
                <a:latin typeface="Courier"/>
                <a:cs typeface="Courier"/>
              </a:rPr>
              <a:t>Invalid email</a:t>
            </a:r>
            <a:r>
              <a:rPr lang="en-US" dirty="0" smtClean="0">
                <a:latin typeface="Courier"/>
                <a:cs typeface="Courier"/>
              </a:rPr>
              <a:t>.‘</a:t>
            </a: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&gt;&gt;&gt; validate</a:t>
            </a:r>
            <a:r>
              <a:rPr lang="en-US" dirty="0" smtClean="0">
                <a:latin typeface="Courier"/>
                <a:cs typeface="Courier"/>
              </a:rPr>
              <a:t>(‘</a:t>
            </a:r>
            <a:r>
              <a:rPr lang="en-US" dirty="0" err="1" smtClean="0">
                <a:latin typeface="Courier"/>
                <a:cs typeface="Courier"/>
              </a:rPr>
              <a:t>sally@hotmail@com</a:t>
            </a:r>
            <a:r>
              <a:rPr lang="en-US" dirty="0">
                <a:latin typeface="Courier"/>
                <a:cs typeface="Courier"/>
              </a:rPr>
              <a:t>') </a:t>
            </a: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'Invalid email.'</a:t>
            </a:r>
          </a:p>
          <a:p>
            <a:pPr marL="82296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5694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/>
              <a:t>Parse Stock prices. </a:t>
            </a:r>
            <a:r>
              <a:rPr lang="en-US" sz="2000" dirty="0"/>
              <a:t>Create a function that will decode the old-style fractional stock price. The price can be a simple floating point number or it can be a fraction, for example, 4 5/8. Develop two patterns, one for numbers with optional decimal places and another for a number with a space and a fraction. Write a function that accepts a string and checks both patterns, returning the correct decimal price for whole numbers (e.g., 14), decimal prices (e.g., 5.28) and fractional prices (27 1/4)</a:t>
            </a:r>
            <a:r>
              <a:rPr lang="en-US" sz="2000" dirty="0" smtClean="0"/>
              <a:t>.</a:t>
            </a:r>
          </a:p>
          <a:p>
            <a:pPr marL="82296" indent="0">
              <a:buNone/>
            </a:pPr>
            <a:r>
              <a:rPr lang="en-US" sz="2000" dirty="0" smtClean="0">
                <a:latin typeface="Courier"/>
                <a:cs typeface="Courier"/>
              </a:rPr>
              <a:t>&gt;&gt;&gt;</a:t>
            </a:r>
            <a:r>
              <a:rPr lang="en-US" sz="2000" dirty="0" err="1" smtClean="0">
                <a:latin typeface="Courier"/>
                <a:cs typeface="Courier"/>
              </a:rPr>
              <a:t>parse_stock_price</a:t>
            </a:r>
            <a:r>
              <a:rPr lang="en-US" sz="2000" dirty="0" smtClean="0">
                <a:latin typeface="Courier"/>
                <a:cs typeface="Courier"/>
              </a:rPr>
              <a:t>(“24”)</a:t>
            </a:r>
          </a:p>
          <a:p>
            <a:pPr marL="82296" indent="0">
              <a:buNone/>
            </a:pPr>
            <a:r>
              <a:rPr lang="en-US" sz="2000" dirty="0">
                <a:latin typeface="Courier"/>
                <a:cs typeface="Courier"/>
              </a:rPr>
              <a:t>2</a:t>
            </a:r>
            <a:r>
              <a:rPr lang="en-US" sz="2000" dirty="0" smtClean="0">
                <a:latin typeface="Courier"/>
                <a:cs typeface="Courier"/>
              </a:rPr>
              <a:t>4</a:t>
            </a:r>
          </a:p>
          <a:p>
            <a:pPr marL="82296" indent="0">
              <a:buNone/>
            </a:pPr>
            <a:r>
              <a:rPr lang="en-US" sz="2000" dirty="0">
                <a:latin typeface="Courier"/>
                <a:cs typeface="Courier"/>
              </a:rPr>
              <a:t>&gt;&gt;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  <a:r>
              <a:rPr lang="en-US" sz="2000" dirty="0" err="1" smtClean="0">
                <a:latin typeface="Courier"/>
                <a:cs typeface="Courier"/>
              </a:rPr>
              <a:t>parse_stock_price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smtClean="0">
                <a:latin typeface="Courier"/>
                <a:cs typeface="Courier"/>
              </a:rPr>
              <a:t>“5.28”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82296" indent="0">
              <a:buNone/>
            </a:pPr>
            <a:r>
              <a:rPr lang="en-US" sz="2000" dirty="0">
                <a:latin typeface="Courier"/>
                <a:cs typeface="Courier"/>
              </a:rPr>
              <a:t>5</a:t>
            </a:r>
          </a:p>
          <a:p>
            <a:pPr marL="82296" indent="0">
              <a:buNone/>
            </a:pPr>
            <a:r>
              <a:rPr lang="en-US" sz="2000" dirty="0">
                <a:latin typeface="Courier"/>
                <a:cs typeface="Courier"/>
              </a:rPr>
              <a:t>&gt;&gt;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  <a:r>
              <a:rPr lang="en-US" sz="2000" dirty="0" err="1" smtClean="0">
                <a:latin typeface="Courier"/>
                <a:cs typeface="Courier"/>
              </a:rPr>
              <a:t>parse_stock_price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smtClean="0">
                <a:latin typeface="Courier"/>
                <a:cs typeface="Courier"/>
              </a:rPr>
              <a:t>“27 1/4”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82296" indent="0">
              <a:buNone/>
            </a:pPr>
            <a:r>
              <a:rPr lang="en-US" sz="2000" dirty="0" smtClean="0">
                <a:latin typeface="Courier"/>
                <a:cs typeface="Courier"/>
              </a:rPr>
              <a:t>27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1806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/>
              <a:t>Parse Dates. </a:t>
            </a:r>
            <a:r>
              <a:rPr lang="en-US" sz="2000" dirty="0"/>
              <a:t>Create a function that will decode a few common American date formats. For example, 3/18/87 is March 18, 1987. You might want to do 18-Mar-87 as an alternative format. Stick to two or three common formats; otherwise, this can become quite complex. Develop the required patterns for the candidate date formats. Write a function that accepts a string and checks all patterns. It will return the date as a tuple of ( year, month, day ).</a:t>
            </a:r>
          </a:p>
          <a:p>
            <a:pPr marL="82296" indent="0">
              <a:buNone/>
            </a:pPr>
            <a:r>
              <a:rPr lang="en-US" sz="2000" dirty="0" smtClean="0"/>
              <a:t>&gt;&gt;&gt;</a:t>
            </a:r>
            <a:r>
              <a:rPr lang="en-US" sz="2000" dirty="0" err="1" smtClean="0"/>
              <a:t>parse_date</a:t>
            </a:r>
            <a:r>
              <a:rPr lang="en-US" sz="2000" dirty="0" smtClean="0"/>
              <a:t>(“3/18/87”)</a:t>
            </a:r>
          </a:p>
          <a:p>
            <a:pPr marL="82296" indent="0">
              <a:buNone/>
            </a:pPr>
            <a:r>
              <a:rPr lang="en-US" sz="2000" dirty="0" smtClean="0"/>
              <a:t>(87,3,18)</a:t>
            </a:r>
          </a:p>
          <a:p>
            <a:pPr marL="82296" indent="0">
              <a:buNone/>
            </a:pPr>
            <a:r>
              <a:rPr lang="en-US" sz="2000" dirty="0" smtClean="0"/>
              <a:t>&gt;&gt;&gt;</a:t>
            </a:r>
            <a:r>
              <a:rPr lang="en-US" sz="2000" dirty="0" err="1" smtClean="0"/>
              <a:t>parse_date</a:t>
            </a:r>
            <a:r>
              <a:rPr lang="en-US" sz="2000" dirty="0" smtClean="0"/>
              <a:t>(“18-March-87”)</a:t>
            </a:r>
          </a:p>
          <a:p>
            <a:pPr marL="82296" indent="0">
              <a:buNone/>
            </a:pPr>
            <a:r>
              <a:rPr lang="en-US" sz="2000" dirty="0" smtClean="0"/>
              <a:t>(87,3,18)</a:t>
            </a:r>
          </a:p>
          <a:p>
            <a:pPr marL="82296" indent="0">
              <a:buNone/>
            </a:pPr>
            <a:r>
              <a:rPr lang="en-US" sz="2000" dirty="0" smtClean="0"/>
              <a:t>&gt;&gt;&gt;</a:t>
            </a:r>
            <a:r>
              <a:rPr lang="en-US" sz="2000" dirty="0" err="1" smtClean="0"/>
              <a:t>parse_date</a:t>
            </a:r>
            <a:r>
              <a:rPr lang="en-US" sz="2000" dirty="0" smtClean="0"/>
              <a:t>(“March 18, 1987”)</a:t>
            </a:r>
          </a:p>
          <a:p>
            <a:pPr marL="82296" indent="0">
              <a:buNone/>
            </a:pPr>
            <a:r>
              <a:rPr lang="en-US" sz="2000" dirty="0" smtClean="0"/>
              <a:t>(87,3,18)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872335" y="6248400"/>
            <a:ext cx="607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egular" charset="0"/>
              </a:rPr>
              <a:t>(Exercises taken from </a:t>
            </a:r>
            <a:r>
              <a:rPr lang="en-US" dirty="0" err="1" smtClean="0">
                <a:latin typeface="Arial Regular" charset="0"/>
              </a:rPr>
              <a:t>pyschools.com</a:t>
            </a:r>
            <a:r>
              <a:rPr lang="en-US" dirty="0" smtClean="0">
                <a:latin typeface="Arial Regular" charset="0"/>
              </a:rPr>
              <a:t> and </a:t>
            </a:r>
            <a:r>
              <a:rPr lang="en-US" dirty="0" err="1" smtClean="0">
                <a:latin typeface="Arial Regular" charset="0"/>
              </a:rPr>
              <a:t>linuxtopia.org</a:t>
            </a:r>
            <a:r>
              <a:rPr lang="en-US" dirty="0" smtClean="0">
                <a:latin typeface="Arial Regular" charset="0"/>
              </a:rPr>
              <a:t>)</a:t>
            </a:r>
            <a:endParaRPr lang="en-US" dirty="0">
              <a:latin typeface="Arial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08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Using regular expressions, remove all the comments in a Python file and write out the code in a separate file:</a:t>
            </a:r>
          </a:p>
          <a:p>
            <a:pPr marL="82296" indent="0">
              <a:buNone/>
            </a:pPr>
            <a:endParaRPr lang="en-US" sz="27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700" dirty="0" err="1" smtClean="0">
                <a:latin typeface="Courier"/>
                <a:cs typeface="Courier"/>
              </a:rPr>
              <a:t>def</a:t>
            </a:r>
            <a:r>
              <a:rPr lang="en-US" sz="2700" dirty="0" smtClean="0">
                <a:latin typeface="Courier"/>
                <a:cs typeface="Courier"/>
              </a:rPr>
              <a:t> </a:t>
            </a:r>
            <a:r>
              <a:rPr lang="en-US" sz="2700" dirty="0" err="1" smtClean="0">
                <a:latin typeface="Courier"/>
                <a:cs typeface="Courier"/>
              </a:rPr>
              <a:t>remove_comments</a:t>
            </a:r>
            <a:r>
              <a:rPr lang="en-US" sz="2700" dirty="0" smtClean="0">
                <a:latin typeface="Courier"/>
                <a:cs typeface="Courier"/>
              </a:rPr>
              <a:t>(</a:t>
            </a:r>
            <a:r>
              <a:rPr lang="en-US" sz="2700" dirty="0" err="1" smtClean="0">
                <a:latin typeface="Courier"/>
                <a:cs typeface="Courier"/>
              </a:rPr>
              <a:t>pythonfile</a:t>
            </a:r>
            <a:r>
              <a:rPr lang="en-US" sz="2700" dirty="0" smtClean="0">
                <a:latin typeface="Courier"/>
                <a:cs typeface="Courier"/>
              </a:rPr>
              <a:t>):</a:t>
            </a:r>
          </a:p>
          <a:p>
            <a:pPr marL="82296" indent="0">
              <a:buNone/>
            </a:pPr>
            <a:r>
              <a:rPr lang="en-US" sz="2700" dirty="0">
                <a:latin typeface="Courier"/>
                <a:cs typeface="Courier"/>
              </a:rPr>
              <a:t> </a:t>
            </a:r>
            <a:r>
              <a:rPr lang="en-US" sz="2700" dirty="0" smtClean="0">
                <a:latin typeface="Courier"/>
                <a:cs typeface="Courier"/>
              </a:rPr>
              <a:t>   #Your code here</a:t>
            </a:r>
          </a:p>
          <a:p>
            <a:endParaRPr lang="en-US" dirty="0"/>
          </a:p>
          <a:p>
            <a:r>
              <a:rPr lang="en-US" dirty="0" smtClean="0"/>
              <a:t>You function should open the input ‘</a:t>
            </a:r>
            <a:r>
              <a:rPr lang="en-US" dirty="0" err="1" smtClean="0"/>
              <a:t>pythonfile</a:t>
            </a:r>
            <a:r>
              <a:rPr lang="en-US" dirty="0" smtClean="0"/>
              <a:t>’, read the contents, remove the comments and write out just the code in a file </a:t>
            </a:r>
            <a:r>
              <a:rPr lang="en-US" dirty="0" err="1" smtClean="0"/>
              <a:t>pythonnocomments.py</a:t>
            </a:r>
            <a:r>
              <a:rPr lang="en-US" dirty="0" smtClean="0"/>
              <a:t> in the current directory.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8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From the following piece of text, extract all the email addresses:</a:t>
            </a:r>
          </a:p>
          <a:p>
            <a:pPr marL="82296" indent="0">
              <a:buNone/>
            </a:pPr>
            <a:r>
              <a:rPr lang="en-US" sz="2100" dirty="0">
                <a:latin typeface="Times"/>
                <a:cs typeface="Times"/>
              </a:rPr>
              <a:t>A towel, it says, is about the most massively useful thing an</a:t>
            </a:r>
          </a:p>
          <a:p>
            <a:pPr marL="82296" indent="0">
              <a:buNone/>
            </a:pPr>
            <a:r>
              <a:rPr lang="en-US" sz="2100" dirty="0">
                <a:latin typeface="Times"/>
                <a:cs typeface="Times"/>
              </a:rPr>
              <a:t>interstellar hitchhiker can have. Partly it has great practical value</a:t>
            </a:r>
          </a:p>
          <a:p>
            <a:pPr marL="82296" indent="0">
              <a:buNone/>
            </a:pPr>
            <a:r>
              <a:rPr lang="en-US" sz="2100" dirty="0">
                <a:latin typeface="Times"/>
                <a:cs typeface="Times"/>
              </a:rPr>
              <a:t>- you can wrap it around you dent@vogon.com </a:t>
            </a:r>
            <a:r>
              <a:rPr lang="en-US" sz="2100" dirty="0" smtClean="0">
                <a:latin typeface="Times"/>
                <a:cs typeface="Times"/>
              </a:rPr>
              <a:t>and </a:t>
            </a:r>
            <a:r>
              <a:rPr lang="en-US" sz="2100" dirty="0" err="1" smtClean="0">
                <a:latin typeface="Times"/>
                <a:cs typeface="Times"/>
              </a:rPr>
              <a:t>useless.com</a:t>
            </a:r>
            <a:r>
              <a:rPr lang="en-US" sz="2100" dirty="0" smtClean="0">
                <a:latin typeface="Times"/>
                <a:cs typeface="Times"/>
              </a:rPr>
              <a:t> for </a:t>
            </a:r>
            <a:r>
              <a:rPr lang="en-US" sz="2100" dirty="0">
                <a:latin typeface="Times"/>
                <a:cs typeface="Times"/>
              </a:rPr>
              <a:t>warmth as you bound across the cold</a:t>
            </a:r>
          </a:p>
          <a:p>
            <a:pPr marL="82296" indent="0">
              <a:buNone/>
            </a:pPr>
            <a:r>
              <a:rPr lang="en-US" sz="2100" dirty="0">
                <a:latin typeface="Times"/>
                <a:cs typeface="Times"/>
              </a:rPr>
              <a:t>moons of </a:t>
            </a:r>
            <a:r>
              <a:rPr lang="en-US" sz="2100" dirty="0" err="1">
                <a:latin typeface="Times"/>
                <a:cs typeface="Times"/>
              </a:rPr>
              <a:t>Jaglan</a:t>
            </a:r>
            <a:r>
              <a:rPr lang="en-US" sz="2100" dirty="0">
                <a:latin typeface="Times"/>
                <a:cs typeface="Times"/>
              </a:rPr>
              <a:t> Beta; you can lie on it on the brilliant marble-sanded</a:t>
            </a:r>
          </a:p>
          <a:p>
            <a:pPr marL="82296" indent="0">
              <a:buNone/>
            </a:pPr>
            <a:r>
              <a:rPr lang="en-US" sz="2100" dirty="0">
                <a:latin typeface="Times"/>
                <a:cs typeface="Times"/>
              </a:rPr>
              <a:t>beaches of </a:t>
            </a:r>
            <a:r>
              <a:rPr lang="en-US" sz="2100" dirty="0" err="1">
                <a:latin typeface="Times"/>
                <a:cs typeface="Times"/>
              </a:rPr>
              <a:t>Santraginus</a:t>
            </a:r>
            <a:r>
              <a:rPr lang="en-US" sz="2100" dirty="0">
                <a:latin typeface="Times"/>
                <a:cs typeface="Times"/>
              </a:rPr>
              <a:t> V, </a:t>
            </a:r>
            <a:r>
              <a:rPr lang="en-US" sz="2100" dirty="0" err="1">
                <a:latin typeface="Times"/>
                <a:cs typeface="Times"/>
              </a:rPr>
              <a:t>foo@bar.bar.com</a:t>
            </a:r>
            <a:r>
              <a:rPr lang="en-US" sz="2100" dirty="0">
                <a:latin typeface="Times"/>
                <a:cs typeface="Times"/>
              </a:rPr>
              <a:t> inhaling the heady sea </a:t>
            </a:r>
            <a:r>
              <a:rPr lang="en-US" sz="2100" dirty="0" err="1">
                <a:latin typeface="Times"/>
                <a:cs typeface="Times"/>
              </a:rPr>
              <a:t>vapours</a:t>
            </a:r>
            <a:r>
              <a:rPr lang="en-US" sz="2100" dirty="0">
                <a:latin typeface="Times"/>
                <a:cs typeface="Times"/>
              </a:rPr>
              <a:t>; you can</a:t>
            </a:r>
          </a:p>
          <a:p>
            <a:pPr marL="82296" indent="0">
              <a:buNone/>
            </a:pPr>
            <a:r>
              <a:rPr lang="en-US" sz="2100" dirty="0">
                <a:latin typeface="Times"/>
                <a:cs typeface="Times"/>
              </a:rPr>
              <a:t>sleep under it beneath the stars which shine so redly on the desert</a:t>
            </a:r>
          </a:p>
          <a:p>
            <a:pPr marL="82296" indent="0">
              <a:buNone/>
            </a:pPr>
            <a:r>
              <a:rPr lang="en-US" sz="2100" dirty="0">
                <a:latin typeface="Times"/>
                <a:cs typeface="Times"/>
              </a:rPr>
              <a:t>world of </a:t>
            </a:r>
            <a:r>
              <a:rPr lang="en-US" sz="2100" dirty="0" err="1">
                <a:latin typeface="Times"/>
                <a:cs typeface="Times"/>
              </a:rPr>
              <a:t>Kakrafoon</a:t>
            </a:r>
            <a:r>
              <a:rPr lang="en-US" sz="2100" dirty="0">
                <a:latin typeface="Times"/>
                <a:cs typeface="Times"/>
              </a:rPr>
              <a:t>; use it john.smith@</a:t>
            </a:r>
            <a:r>
              <a:rPr lang="en-US" sz="2100" dirty="0" smtClean="0">
                <a:latin typeface="Times"/>
                <a:cs typeface="Times"/>
              </a:rPr>
              <a:t>blah.org and </a:t>
            </a:r>
            <a:r>
              <a:rPr lang="en-US" sz="2100" dirty="0" err="1" smtClean="0">
                <a:latin typeface="Times"/>
                <a:cs typeface="Times"/>
              </a:rPr>
              <a:t>david@foo</a:t>
            </a:r>
            <a:r>
              <a:rPr lang="en-US" sz="2100" dirty="0" smtClean="0">
                <a:latin typeface="Times"/>
                <a:cs typeface="Times"/>
              </a:rPr>
              <a:t> </a:t>
            </a:r>
            <a:r>
              <a:rPr lang="en-US" sz="2100" dirty="0">
                <a:latin typeface="Times"/>
                <a:cs typeface="Times"/>
              </a:rPr>
              <a:t>to sail a mini raft down the slow heavy</a:t>
            </a:r>
          </a:p>
          <a:p>
            <a:pPr marL="82296" indent="0">
              <a:buNone/>
            </a:pPr>
            <a:r>
              <a:rPr lang="en-US" sz="2100" dirty="0">
                <a:latin typeface="Times"/>
                <a:cs typeface="Times"/>
              </a:rPr>
              <a:t>river Moth; wet it for use in hand-to- hand-combat; wrap it round your</a:t>
            </a:r>
          </a:p>
          <a:p>
            <a:pPr marL="82296" indent="0">
              <a:buNone/>
            </a:pPr>
            <a:r>
              <a:rPr lang="en-US" sz="2100" dirty="0">
                <a:latin typeface="Times"/>
                <a:cs typeface="Times"/>
              </a:rPr>
              <a:t>head to ward off </a:t>
            </a:r>
            <a:r>
              <a:rPr lang="en-US" sz="2100" dirty="0" err="1">
                <a:latin typeface="Times"/>
                <a:cs typeface="Times"/>
              </a:rPr>
              <a:t>glom@flop.net</a:t>
            </a:r>
            <a:r>
              <a:rPr lang="en-US" sz="2100" dirty="0">
                <a:latin typeface="Times"/>
                <a:cs typeface="Times"/>
              </a:rPr>
              <a:t> noxious fumes or to avoid the gaze of the Ravenous</a:t>
            </a:r>
          </a:p>
          <a:p>
            <a:pPr marL="82296" indent="0">
              <a:buNone/>
            </a:pPr>
            <a:r>
              <a:rPr lang="en-US" sz="2100" dirty="0" err="1">
                <a:latin typeface="Times"/>
                <a:cs typeface="Times"/>
              </a:rPr>
              <a:t>Bugblatter</a:t>
            </a:r>
            <a:r>
              <a:rPr lang="en-US" sz="2100" dirty="0">
                <a:latin typeface="Times"/>
                <a:cs typeface="Times"/>
              </a:rPr>
              <a:t> Beast of </a:t>
            </a:r>
            <a:r>
              <a:rPr lang="en-US" sz="2100" dirty="0" err="1">
                <a:latin typeface="Times"/>
                <a:cs typeface="Times"/>
              </a:rPr>
              <a:t>Traal</a:t>
            </a:r>
            <a:r>
              <a:rPr lang="en-US" sz="2100" dirty="0">
                <a:latin typeface="Times"/>
                <a:cs typeface="Times"/>
              </a:rPr>
              <a:t> (a </a:t>
            </a:r>
            <a:r>
              <a:rPr lang="en-US" sz="2100" dirty="0" err="1">
                <a:latin typeface="Times"/>
                <a:cs typeface="Times"/>
              </a:rPr>
              <a:t>mindboggingly</a:t>
            </a:r>
            <a:r>
              <a:rPr lang="en-US" sz="2100" dirty="0">
                <a:latin typeface="Times"/>
                <a:cs typeface="Times"/>
              </a:rPr>
              <a:t> stupid animal, it assumes</a:t>
            </a:r>
          </a:p>
          <a:p>
            <a:pPr marL="82296" indent="0">
              <a:buNone/>
            </a:pPr>
            <a:r>
              <a:rPr lang="en-US" sz="2100" dirty="0">
                <a:latin typeface="Times"/>
                <a:cs typeface="Times"/>
              </a:rPr>
              <a:t>that if you can't see it, it can't see you - daft as a bush, but very</a:t>
            </a:r>
          </a:p>
          <a:p>
            <a:pPr marL="82296" indent="0">
              <a:buNone/>
            </a:pPr>
            <a:r>
              <a:rPr lang="en-US" sz="2100" dirty="0">
                <a:latin typeface="Times"/>
                <a:cs typeface="Times"/>
              </a:rPr>
              <a:t>ravenous); you can wave your towel in emergencies </a:t>
            </a:r>
            <a:r>
              <a:rPr lang="en-US" sz="2100" dirty="0" smtClean="0">
                <a:latin typeface="Times"/>
                <a:cs typeface="Times"/>
              </a:rPr>
              <a:t>@everything as </a:t>
            </a:r>
            <a:r>
              <a:rPr lang="en-US" sz="2100" dirty="0">
                <a:latin typeface="Times"/>
                <a:cs typeface="Times"/>
              </a:rPr>
              <a:t>a distress</a:t>
            </a:r>
          </a:p>
          <a:p>
            <a:pPr marL="82296" indent="0">
              <a:buNone/>
            </a:pPr>
            <a:r>
              <a:rPr lang="en-US" sz="2100" dirty="0">
                <a:latin typeface="Times"/>
                <a:cs typeface="Times"/>
              </a:rPr>
              <a:t>signal, and of course dry yourself off with it if it still seems to be</a:t>
            </a:r>
          </a:p>
          <a:p>
            <a:pPr marL="82296" indent="0">
              <a:buNone/>
            </a:pPr>
            <a:r>
              <a:rPr lang="en-US" sz="2100" dirty="0">
                <a:latin typeface="Times"/>
                <a:cs typeface="Times"/>
              </a:rPr>
              <a:t>clean enough</a:t>
            </a:r>
            <a:r>
              <a:rPr lang="en-US" sz="2100" dirty="0" smtClean="0">
                <a:latin typeface="Times"/>
                <a:cs typeface="Times"/>
              </a:rPr>
              <a:t>.</a:t>
            </a:r>
          </a:p>
          <a:p>
            <a:pPr marL="82296" indent="0">
              <a:buNone/>
            </a:pPr>
            <a:endParaRPr lang="en-US" sz="2100" dirty="0" smtClean="0"/>
          </a:p>
          <a:p>
            <a:r>
              <a:rPr lang="en-US" sz="2600" dirty="0"/>
              <a:t>An email address is of the form </a:t>
            </a:r>
            <a:r>
              <a:rPr lang="en-US" sz="2600" i="1" dirty="0" err="1"/>
              <a:t>foo@bar.com</a:t>
            </a:r>
            <a:endParaRPr lang="en-US" sz="2600" dirty="0"/>
          </a:p>
          <a:p>
            <a:r>
              <a:rPr lang="en-US" sz="2600" dirty="0"/>
              <a:t>That is the address must have an </a:t>
            </a:r>
            <a:r>
              <a:rPr lang="en-US" sz="2600" i="1" dirty="0"/>
              <a:t>@</a:t>
            </a:r>
            <a:r>
              <a:rPr lang="en-US" sz="2600" dirty="0"/>
              <a:t>. However, before and after the </a:t>
            </a:r>
            <a:r>
              <a:rPr lang="en-US" sz="2600" i="1" dirty="0"/>
              <a:t>@</a:t>
            </a:r>
            <a:r>
              <a:rPr lang="en-US" sz="2600" dirty="0"/>
              <a:t> there can be one or more sequences of characters separated by a </a:t>
            </a:r>
            <a:r>
              <a:rPr lang="en-US" sz="2600" i="1" dirty="0"/>
              <a:t>.</a:t>
            </a:r>
            <a:r>
              <a:rPr lang="en-US" sz="2600" dirty="0"/>
              <a:t> So </a:t>
            </a:r>
            <a:r>
              <a:rPr lang="en-US" sz="2600" i="1" dirty="0" err="1"/>
              <a:t>a.b@c.d</a:t>
            </a:r>
            <a:r>
              <a:rPr lang="en-US" sz="2600" dirty="0"/>
              <a:t> and </a:t>
            </a:r>
            <a:r>
              <a:rPr lang="en-US" sz="2600" i="1" dirty="0" err="1"/>
              <a:t>a@b.com</a:t>
            </a:r>
            <a:r>
              <a:rPr lang="en-US" sz="2600" dirty="0"/>
              <a:t> are valid address but </a:t>
            </a:r>
            <a:r>
              <a:rPr lang="en-US" sz="2600" i="1" dirty="0" err="1"/>
              <a:t>a.com</a:t>
            </a:r>
            <a:r>
              <a:rPr lang="en-US" sz="2600" dirty="0"/>
              <a:t> and </a:t>
            </a:r>
            <a:r>
              <a:rPr lang="en-US" sz="2600" i="1" dirty="0" err="1"/>
              <a:t>a@b</a:t>
            </a:r>
            <a:r>
              <a:rPr lang="en-US" sz="2600" dirty="0"/>
              <a:t> and </a:t>
            </a:r>
            <a:r>
              <a:rPr lang="en-US" sz="2600" i="1" dirty="0"/>
              <a:t>@</a:t>
            </a:r>
            <a:r>
              <a:rPr lang="en-US" sz="2600" i="1" dirty="0" err="1"/>
              <a:t>b.com</a:t>
            </a:r>
            <a:r>
              <a:rPr lang="en-US" sz="2600" dirty="0"/>
              <a:t> are </a:t>
            </a:r>
            <a:r>
              <a:rPr lang="en-US" sz="2600" dirty="0" smtClean="0"/>
              <a:t>not</a:t>
            </a:r>
          </a:p>
          <a:p>
            <a:r>
              <a:rPr lang="en-US" sz="2600" dirty="0" smtClean="0"/>
              <a:t>(Taken and </a:t>
            </a:r>
            <a:r>
              <a:rPr lang="en-US" sz="2600" dirty="0"/>
              <a:t>modified from http://</a:t>
            </a:r>
            <a:r>
              <a:rPr lang="en-US" sz="2600" dirty="0" err="1"/>
              <a:t>cheminfo.informatics.indiana.edu</a:t>
            </a:r>
            <a:r>
              <a:rPr lang="en-US" sz="2600" dirty="0"/>
              <a:t>/~</a:t>
            </a:r>
            <a:r>
              <a:rPr lang="en-US" sz="2600" dirty="0" err="1"/>
              <a:t>rguha</a:t>
            </a:r>
            <a:r>
              <a:rPr lang="en-US" sz="2600" dirty="0"/>
              <a:t>/class/2007/i211/week13/hw13.</a:t>
            </a:r>
            <a:r>
              <a:rPr lang="en-US" sz="2600" dirty="0" smtClean="0"/>
              <a:t>html)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9428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module is a file containing Python code. It may contain a group of functions, variables or other objects.</a:t>
            </a:r>
          </a:p>
          <a:p>
            <a:r>
              <a:rPr lang="en-US" dirty="0" smtClean="0"/>
              <a:t>The name of the module is usually the name of the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Say you wrote a program called ‘</a:t>
            </a:r>
            <a:r>
              <a:rPr lang="en-US" dirty="0" err="1">
                <a:latin typeface="Courier"/>
                <a:cs typeface="Courier"/>
              </a:rPr>
              <a:t>mymodule</a:t>
            </a:r>
            <a:r>
              <a:rPr lang="en-US" dirty="0"/>
              <a:t>’ which defines a function called ‘reverse’. In the same </a:t>
            </a:r>
            <a:r>
              <a:rPr lang="en-US" dirty="0" smtClean="0"/>
              <a:t>program you used someone else’s module called ‘</a:t>
            </a:r>
            <a:r>
              <a:rPr lang="en-US" dirty="0" err="1" smtClean="0">
                <a:latin typeface="Courier"/>
                <a:cs typeface="Courier"/>
              </a:rPr>
              <a:t>othermodule</a:t>
            </a:r>
            <a:r>
              <a:rPr lang="en-US" dirty="0" smtClean="0"/>
              <a:t>’ which also has a function called ‘</a:t>
            </a:r>
            <a:r>
              <a:rPr lang="en-US" dirty="0" smtClean="0">
                <a:latin typeface="Courier"/>
                <a:cs typeface="Courier"/>
              </a:rPr>
              <a:t>reverse</a:t>
            </a:r>
            <a:r>
              <a:rPr lang="en-US" dirty="0" smtClean="0"/>
              <a:t>’. How to distinguish your ‘</a:t>
            </a:r>
            <a:r>
              <a:rPr lang="en-US" dirty="0" smtClean="0">
                <a:latin typeface="Courier"/>
                <a:cs typeface="Courier"/>
              </a:rPr>
              <a:t>reverse</a:t>
            </a:r>
            <a:r>
              <a:rPr lang="en-US" dirty="0" smtClean="0"/>
              <a:t>’ from the other?</a:t>
            </a:r>
          </a:p>
          <a:p>
            <a:r>
              <a:rPr lang="en-US" dirty="0" smtClean="0"/>
              <a:t>Modules come to the rescue – you refer to your function as ‘</a:t>
            </a:r>
            <a:r>
              <a:rPr lang="en-US" dirty="0" err="1" smtClean="0">
                <a:latin typeface="Courier"/>
                <a:cs typeface="Courier"/>
              </a:rPr>
              <a:t>mymodule.reverse</a:t>
            </a:r>
            <a:r>
              <a:rPr lang="en-US" dirty="0" smtClean="0"/>
              <a:t>’, the other one as ‘</a:t>
            </a:r>
            <a:r>
              <a:rPr lang="en-US" dirty="0" err="1" smtClean="0">
                <a:latin typeface="Courier"/>
                <a:cs typeface="Courier"/>
              </a:rPr>
              <a:t>othermodule.reverse</a:t>
            </a:r>
            <a:r>
              <a:rPr lang="en-US" dirty="0" smtClean="0"/>
              <a:t>’.</a:t>
            </a:r>
          </a:p>
          <a:p>
            <a:r>
              <a:rPr lang="en-US" dirty="0" smtClean="0"/>
              <a:t>This is also called ‘</a:t>
            </a:r>
            <a:r>
              <a:rPr lang="en-US" dirty="0" smtClean="0">
                <a:latin typeface="Courier"/>
                <a:cs typeface="Courier"/>
              </a:rPr>
              <a:t>namespaces</a:t>
            </a:r>
            <a:r>
              <a:rPr lang="en-US" dirty="0" smtClean="0"/>
              <a:t>’.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4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82296" indent="0">
              <a:buNone/>
            </a:pPr>
            <a:r>
              <a:rPr lang="en-US" sz="2000" b="1" dirty="0" smtClean="0">
                <a:latin typeface="Courier"/>
                <a:cs typeface="Courier"/>
              </a:rPr>
              <a:t>File: </a:t>
            </a:r>
            <a:r>
              <a:rPr lang="en-US" sz="2000" b="1" dirty="0" err="1" smtClean="0">
                <a:latin typeface="Courier"/>
                <a:cs typeface="Courier"/>
              </a:rPr>
              <a:t>mymath.py</a:t>
            </a:r>
            <a:endParaRPr lang="en-US" sz="2000" b="1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000" dirty="0" smtClean="0">
                <a:latin typeface="Courier"/>
                <a:cs typeface="Courier"/>
              </a:rPr>
              <a:t>pi </a:t>
            </a:r>
            <a:r>
              <a:rPr lang="en-US" sz="2000" dirty="0">
                <a:latin typeface="Courier"/>
                <a:cs typeface="Courier"/>
              </a:rPr>
              <a:t>= 3.14159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 err="1">
                <a:latin typeface="Courier"/>
                <a:cs typeface="Courier"/>
              </a:rPr>
              <a:t>def</a:t>
            </a:r>
            <a:r>
              <a:rPr lang="en-US" sz="2000" dirty="0">
                <a:latin typeface="Courier"/>
                <a:cs typeface="Courier"/>
              </a:rPr>
              <a:t> area(r): </a:t>
            </a:r>
          </a:p>
          <a:p>
            <a:pPr marL="82296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"</a:t>
            </a:r>
            <a:r>
              <a:rPr lang="en-US" sz="2000" dirty="0">
                <a:latin typeface="Courier"/>
                <a:cs typeface="Courier"/>
              </a:rPr>
              <a:t>""area(r): return the area of a </a:t>
            </a:r>
            <a:r>
              <a:rPr lang="en-US" sz="2000" dirty="0" smtClean="0">
                <a:latin typeface="Courier"/>
                <a:cs typeface="Courier"/>
              </a:rPr>
              <a:t>circle"</a:t>
            </a:r>
            <a:r>
              <a:rPr lang="en-US" sz="2000" dirty="0">
                <a:latin typeface="Courier"/>
                <a:cs typeface="Courier"/>
              </a:rPr>
              <a:t>"" </a:t>
            </a:r>
            <a:endParaRPr lang="en-US" sz="20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global </a:t>
            </a:r>
            <a:r>
              <a:rPr lang="en-US" sz="2000" dirty="0">
                <a:latin typeface="Courier"/>
                <a:cs typeface="Courier"/>
              </a:rPr>
              <a:t>pi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    return</a:t>
            </a:r>
            <a:r>
              <a:rPr lang="en-US" sz="2000" dirty="0">
                <a:latin typeface="Courier"/>
                <a:cs typeface="Courier"/>
              </a:rPr>
              <a:t>(pi * r * r) </a:t>
            </a:r>
          </a:p>
          <a:p>
            <a:pPr marL="82296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000" dirty="0" smtClean="0">
                <a:latin typeface="Courier"/>
                <a:cs typeface="Courier"/>
              </a:rPr>
              <a:t>&gt;</a:t>
            </a:r>
            <a:r>
              <a:rPr lang="en-US" sz="2000" dirty="0">
                <a:latin typeface="Courier"/>
                <a:cs typeface="Courier"/>
              </a:rPr>
              <a:t>&gt;&gt; pi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 err="1">
                <a:latin typeface="Courier"/>
                <a:cs typeface="Courier"/>
              </a:rPr>
              <a:t>Traceback</a:t>
            </a:r>
            <a:r>
              <a:rPr lang="en-US" sz="2000" dirty="0">
                <a:latin typeface="Courier"/>
                <a:cs typeface="Courier"/>
              </a:rPr>
              <a:t> (innermost last): </a:t>
            </a:r>
          </a:p>
          <a:p>
            <a:pPr marL="82296" indent="0">
              <a:buNone/>
            </a:pPr>
            <a:r>
              <a:rPr lang="en-US" sz="2000" dirty="0">
                <a:latin typeface="Courier"/>
                <a:cs typeface="Courier"/>
              </a:rPr>
              <a:t>File "&lt;</a:t>
            </a:r>
            <a:r>
              <a:rPr lang="en-US" sz="2000" dirty="0" err="1">
                <a:latin typeface="Courier"/>
                <a:cs typeface="Courier"/>
              </a:rPr>
              <a:t>stdin</a:t>
            </a:r>
            <a:r>
              <a:rPr lang="en-US" sz="2000" dirty="0">
                <a:latin typeface="Courier"/>
                <a:cs typeface="Courier"/>
              </a:rPr>
              <a:t>&gt;", line 1, in ? </a:t>
            </a:r>
            <a:r>
              <a:rPr lang="en-US" sz="2000" dirty="0" err="1">
                <a:latin typeface="Courier"/>
                <a:cs typeface="Courier"/>
              </a:rPr>
              <a:t>NameError</a:t>
            </a:r>
            <a:r>
              <a:rPr lang="en-US" sz="2000" dirty="0">
                <a:latin typeface="Courier"/>
                <a:cs typeface="Courier"/>
              </a:rPr>
              <a:t>: name 'pi' is not defined </a:t>
            </a:r>
            <a:endParaRPr lang="en-US" sz="20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000" dirty="0" smtClean="0">
                <a:latin typeface="Courier"/>
                <a:cs typeface="Courier"/>
              </a:rPr>
              <a:t>&gt;</a:t>
            </a:r>
            <a:r>
              <a:rPr lang="en-US" sz="2000" dirty="0">
                <a:latin typeface="Courier"/>
                <a:cs typeface="Courier"/>
              </a:rPr>
              <a:t>&gt;&gt; area(2)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 err="1">
                <a:latin typeface="Courier"/>
                <a:cs typeface="Courier"/>
              </a:rPr>
              <a:t>Traceback</a:t>
            </a:r>
            <a:r>
              <a:rPr lang="en-US" sz="2000" dirty="0">
                <a:latin typeface="Courier"/>
                <a:cs typeface="Courier"/>
              </a:rPr>
              <a:t> (innermost last): </a:t>
            </a:r>
          </a:p>
          <a:p>
            <a:pPr marL="82296" indent="0">
              <a:buNone/>
            </a:pPr>
            <a:r>
              <a:rPr lang="en-US" sz="2000" dirty="0">
                <a:latin typeface="Courier"/>
                <a:cs typeface="Courier"/>
              </a:rPr>
              <a:t>File "&lt;</a:t>
            </a:r>
            <a:r>
              <a:rPr lang="en-US" sz="2000" dirty="0" err="1">
                <a:latin typeface="Courier"/>
                <a:cs typeface="Courier"/>
              </a:rPr>
              <a:t>stdin</a:t>
            </a:r>
            <a:r>
              <a:rPr lang="en-US" sz="2000" dirty="0">
                <a:latin typeface="Courier"/>
                <a:cs typeface="Courier"/>
              </a:rPr>
              <a:t>&gt;", line 1, in ? </a:t>
            </a:r>
            <a:r>
              <a:rPr lang="en-US" sz="2000" dirty="0" err="1">
                <a:latin typeface="Courier"/>
                <a:cs typeface="Courier"/>
              </a:rPr>
              <a:t>NameError</a:t>
            </a:r>
            <a:r>
              <a:rPr lang="en-US" sz="2000" dirty="0">
                <a:latin typeface="Courier"/>
                <a:cs typeface="Courier"/>
              </a:rPr>
              <a:t>: name 'area' is not defined </a:t>
            </a:r>
          </a:p>
          <a:p>
            <a:pPr marL="82296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000" dirty="0">
                <a:latin typeface="Courier"/>
                <a:cs typeface="Courier"/>
              </a:rPr>
              <a:t>&gt;&gt;&gt; import </a:t>
            </a:r>
            <a:r>
              <a:rPr lang="en-US" sz="2000" dirty="0" err="1">
                <a:latin typeface="Courier"/>
                <a:cs typeface="Courier"/>
              </a:rPr>
              <a:t>mymath</a:t>
            </a:r>
            <a:r>
              <a:rPr lang="en-US" sz="2000" dirty="0">
                <a:latin typeface="Courier"/>
                <a:cs typeface="Courier"/>
              </a:rPr>
              <a:t/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&gt;&gt;&gt; pi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 err="1">
                <a:latin typeface="Courier"/>
                <a:cs typeface="Courier"/>
              </a:rPr>
              <a:t>Traceback</a:t>
            </a:r>
            <a:r>
              <a:rPr lang="en-US" sz="2000" dirty="0">
                <a:latin typeface="Courier"/>
                <a:cs typeface="Courier"/>
              </a:rPr>
              <a:t> (innermost last): </a:t>
            </a:r>
          </a:p>
          <a:p>
            <a:pPr marL="82296" indent="0">
              <a:buNone/>
            </a:pPr>
            <a:r>
              <a:rPr lang="en-US" sz="2000" dirty="0">
                <a:latin typeface="Courier"/>
                <a:cs typeface="Courier"/>
              </a:rPr>
              <a:t>File "&lt;</a:t>
            </a:r>
            <a:r>
              <a:rPr lang="en-US" sz="2000" dirty="0" err="1">
                <a:latin typeface="Courier"/>
                <a:cs typeface="Courier"/>
              </a:rPr>
              <a:t>stdin</a:t>
            </a:r>
            <a:r>
              <a:rPr lang="en-US" sz="2000" dirty="0">
                <a:latin typeface="Courier"/>
                <a:cs typeface="Courier"/>
              </a:rPr>
              <a:t>&gt;", line 1, in ?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 err="1">
                <a:latin typeface="Courier"/>
                <a:cs typeface="Courier"/>
              </a:rPr>
              <a:t>NameError</a:t>
            </a:r>
            <a:r>
              <a:rPr lang="en-US" sz="2000" dirty="0">
                <a:latin typeface="Courier"/>
                <a:cs typeface="Courier"/>
              </a:rPr>
              <a:t>: name 'pi' is not defined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&gt;&gt;&gt; </a:t>
            </a:r>
            <a:r>
              <a:rPr lang="en-US" sz="2000" dirty="0" err="1">
                <a:latin typeface="Courier"/>
                <a:cs typeface="Courier"/>
              </a:rPr>
              <a:t>mymath.pi</a:t>
            </a:r>
            <a:r>
              <a:rPr lang="en-US" sz="2000" dirty="0">
                <a:latin typeface="Courier"/>
                <a:cs typeface="Courier"/>
              </a:rPr>
              <a:t/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3.1415899999999999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&gt;&gt;&gt; </a:t>
            </a:r>
            <a:r>
              <a:rPr lang="en-US" sz="2000" dirty="0" err="1">
                <a:latin typeface="Courier"/>
                <a:cs typeface="Courier"/>
              </a:rPr>
              <a:t>mymath.area</a:t>
            </a:r>
            <a:r>
              <a:rPr lang="en-US" sz="2000" dirty="0">
                <a:latin typeface="Courier"/>
                <a:cs typeface="Courier"/>
              </a:rPr>
              <a:t>(2)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12.56636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&gt;</a:t>
            </a:r>
            <a:r>
              <a:rPr lang="en-US" sz="2000" dirty="0">
                <a:latin typeface="Courier"/>
                <a:cs typeface="Courier"/>
              </a:rPr>
              <a:t>&gt;&gt; </a:t>
            </a:r>
            <a:r>
              <a:rPr lang="en-US" sz="2000" dirty="0" err="1">
                <a:latin typeface="Courier"/>
                <a:cs typeface="Courier"/>
              </a:rPr>
              <a:t>mymath.area.__doc</a:t>
            </a:r>
            <a:r>
              <a:rPr lang="en-US" sz="2000" dirty="0">
                <a:latin typeface="Courier"/>
                <a:cs typeface="Courier"/>
              </a:rPr>
              <a:t>__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'area(r): return the area of a circle with radius r.' </a:t>
            </a:r>
          </a:p>
          <a:p>
            <a:pPr marL="82296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268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sz="2000" dirty="0">
                <a:latin typeface="Courier"/>
                <a:cs typeface="Courier"/>
              </a:rPr>
              <a:t>import re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 err="1">
                <a:latin typeface="Courier"/>
                <a:cs typeface="Courier"/>
              </a:rPr>
              <a:t>regexp</a:t>
            </a:r>
            <a:r>
              <a:rPr lang="en-US" sz="2000" dirty="0">
                <a:latin typeface="Courier"/>
                <a:cs typeface="Courier"/>
              </a:rPr>
              <a:t> = </a:t>
            </a:r>
            <a:r>
              <a:rPr lang="en-US" sz="2000" dirty="0" err="1">
                <a:latin typeface="Courier"/>
                <a:cs typeface="Courier"/>
              </a:rPr>
              <a:t>re.compile</a:t>
            </a:r>
            <a:r>
              <a:rPr lang="en-US" sz="2000" dirty="0">
                <a:latin typeface="Courier"/>
                <a:cs typeface="Courier"/>
              </a:rPr>
              <a:t>("hello") </a:t>
            </a:r>
            <a:endParaRPr lang="en-US" sz="20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000" dirty="0" smtClean="0">
                <a:latin typeface="Courier"/>
                <a:cs typeface="Courier"/>
              </a:rPr>
              <a:t>count </a:t>
            </a:r>
            <a:r>
              <a:rPr lang="en-US" sz="2000" dirty="0">
                <a:latin typeface="Courier"/>
                <a:cs typeface="Courier"/>
              </a:rPr>
              <a:t>= 0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file = open("</a:t>
            </a:r>
            <a:r>
              <a:rPr lang="en-US" sz="2000" dirty="0" err="1">
                <a:latin typeface="Courier"/>
                <a:cs typeface="Courier"/>
              </a:rPr>
              <a:t>textfile</a:t>
            </a:r>
            <a:r>
              <a:rPr lang="en-US" sz="2000" dirty="0">
                <a:latin typeface="Courier"/>
                <a:cs typeface="Courier"/>
              </a:rPr>
              <a:t>", 'r') </a:t>
            </a:r>
            <a:endParaRPr lang="en-US" sz="20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000" dirty="0" smtClean="0">
                <a:latin typeface="Courier"/>
                <a:cs typeface="Courier"/>
              </a:rPr>
              <a:t>for </a:t>
            </a:r>
            <a:r>
              <a:rPr lang="en-US" sz="2000" dirty="0">
                <a:latin typeface="Courier"/>
                <a:cs typeface="Courier"/>
              </a:rPr>
              <a:t>line in </a:t>
            </a:r>
            <a:r>
              <a:rPr lang="en-US" sz="2000" dirty="0" err="1">
                <a:latin typeface="Courier"/>
                <a:cs typeface="Courier"/>
              </a:rPr>
              <a:t>file.readlines</a:t>
            </a:r>
            <a:r>
              <a:rPr lang="en-US" sz="2000" dirty="0">
                <a:latin typeface="Courier"/>
                <a:cs typeface="Courier"/>
              </a:rPr>
              <a:t>(): </a:t>
            </a:r>
          </a:p>
          <a:p>
            <a:pPr marL="82296" indent="0">
              <a:buNone/>
            </a:pPr>
            <a:r>
              <a:rPr lang="en-US" sz="2000" dirty="0" smtClean="0">
                <a:latin typeface="Courier"/>
                <a:cs typeface="Courier"/>
              </a:rPr>
              <a:t>	if </a:t>
            </a:r>
            <a:r>
              <a:rPr lang="en-US" sz="2000" dirty="0" err="1">
                <a:latin typeface="Courier"/>
                <a:cs typeface="Courier"/>
              </a:rPr>
              <a:t>regexp.search</a:t>
            </a:r>
            <a:r>
              <a:rPr lang="en-US" sz="2000" dirty="0">
                <a:latin typeface="Courier"/>
                <a:cs typeface="Courier"/>
              </a:rPr>
              <a:t>(line): </a:t>
            </a:r>
            <a:endParaRPr lang="en-US" sz="20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count </a:t>
            </a:r>
            <a:r>
              <a:rPr lang="en-US" sz="2000" dirty="0">
                <a:latin typeface="Courier"/>
                <a:cs typeface="Courier"/>
              </a:rPr>
              <a:t>= count + 1 </a:t>
            </a:r>
          </a:p>
          <a:p>
            <a:pPr marL="82296" indent="0">
              <a:buNone/>
            </a:pPr>
            <a:r>
              <a:rPr lang="en-US" sz="2000" dirty="0" err="1">
                <a:latin typeface="Courier"/>
                <a:cs typeface="Courier"/>
              </a:rPr>
              <a:t>file.close</a:t>
            </a:r>
            <a:r>
              <a:rPr lang="en-US" sz="2000" dirty="0">
                <a:latin typeface="Courier"/>
                <a:cs typeface="Courier"/>
              </a:rPr>
              <a:t>() </a:t>
            </a:r>
            <a:endParaRPr lang="en-US" sz="20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000" dirty="0" smtClean="0">
                <a:latin typeface="Courier"/>
                <a:cs typeface="Courier"/>
              </a:rPr>
              <a:t>print(count</a:t>
            </a:r>
            <a:r>
              <a:rPr lang="en-US" sz="2000" dirty="0">
                <a:latin typeface="Courier"/>
                <a:cs typeface="Courier"/>
              </a:rPr>
              <a:t>) </a:t>
            </a:r>
          </a:p>
          <a:p>
            <a:pPr marL="82296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0726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Module – another way to 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400" dirty="0">
                <a:latin typeface="Courier"/>
                <a:cs typeface="Courier"/>
              </a:rPr>
              <a:t>&gt;&gt;&gt; from </a:t>
            </a:r>
            <a:r>
              <a:rPr lang="en-US" sz="2400" dirty="0" err="1">
                <a:latin typeface="Courier"/>
                <a:cs typeface="Courier"/>
              </a:rPr>
              <a:t>mymath</a:t>
            </a:r>
            <a:r>
              <a:rPr lang="en-US" sz="2400" dirty="0">
                <a:latin typeface="Courier"/>
                <a:cs typeface="Courier"/>
              </a:rPr>
              <a:t> import pi </a:t>
            </a:r>
            <a:endParaRPr lang="en-US" sz="24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400" dirty="0" smtClean="0">
                <a:latin typeface="Courier"/>
                <a:cs typeface="Courier"/>
              </a:rPr>
              <a:t>&gt;</a:t>
            </a:r>
            <a:r>
              <a:rPr lang="en-US" sz="2400" dirty="0">
                <a:latin typeface="Courier"/>
                <a:cs typeface="Courier"/>
              </a:rPr>
              <a:t>&gt;&gt; pi</a:t>
            </a:r>
            <a:br>
              <a:rPr lang="en-US" sz="2400" dirty="0">
                <a:latin typeface="Courier"/>
                <a:cs typeface="Courier"/>
              </a:rPr>
            </a:br>
            <a:r>
              <a:rPr lang="en-US" sz="2400" dirty="0">
                <a:latin typeface="Courier"/>
                <a:cs typeface="Courier"/>
              </a:rPr>
              <a:t>3.1415899999999999</a:t>
            </a:r>
            <a:br>
              <a:rPr lang="en-US" sz="2400" dirty="0">
                <a:latin typeface="Courier"/>
                <a:cs typeface="Courier"/>
              </a:rPr>
            </a:br>
            <a:r>
              <a:rPr lang="en-US" sz="2400" dirty="0">
                <a:latin typeface="Courier"/>
                <a:cs typeface="Courier"/>
              </a:rPr>
              <a:t>&gt;&gt;&gt; area(2) </a:t>
            </a:r>
          </a:p>
          <a:p>
            <a:pPr marL="82296" indent="0">
              <a:buNone/>
            </a:pPr>
            <a:r>
              <a:rPr lang="en-US" sz="2400" dirty="0" err="1">
                <a:latin typeface="Courier"/>
                <a:cs typeface="Courier"/>
              </a:rPr>
              <a:t>Traceback</a:t>
            </a:r>
            <a:r>
              <a:rPr lang="en-US" sz="2400" dirty="0">
                <a:latin typeface="Courier"/>
                <a:cs typeface="Courier"/>
              </a:rPr>
              <a:t> (innermost last): File "&lt;</a:t>
            </a:r>
            <a:r>
              <a:rPr lang="en-US" sz="2400" dirty="0" err="1">
                <a:latin typeface="Courier"/>
                <a:cs typeface="Courier"/>
              </a:rPr>
              <a:t>stdin</a:t>
            </a:r>
            <a:r>
              <a:rPr lang="en-US" sz="2400" dirty="0">
                <a:latin typeface="Courier"/>
                <a:cs typeface="Courier"/>
              </a:rPr>
              <a:t>&gt;", line 1, in ? </a:t>
            </a:r>
          </a:p>
          <a:p>
            <a:pPr marL="82296" indent="0">
              <a:buNone/>
            </a:pPr>
            <a:r>
              <a:rPr lang="en-US" sz="2400" dirty="0" err="1">
                <a:latin typeface="Courier"/>
                <a:cs typeface="Courier"/>
              </a:rPr>
              <a:t>NameError</a:t>
            </a:r>
            <a:r>
              <a:rPr lang="en-US" sz="2400" dirty="0">
                <a:latin typeface="Courier"/>
                <a:cs typeface="Courier"/>
              </a:rPr>
              <a:t>: name 'area' is not defined </a:t>
            </a:r>
          </a:p>
          <a:p>
            <a:pPr marL="82296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2700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Module – reloading the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400" dirty="0">
                <a:latin typeface="Courier"/>
                <a:cs typeface="Courier"/>
              </a:rPr>
              <a:t>&gt;&gt;&gt; import </a:t>
            </a:r>
            <a:r>
              <a:rPr lang="en-US" sz="2400" dirty="0" err="1">
                <a:latin typeface="Courier"/>
                <a:cs typeface="Courier"/>
              </a:rPr>
              <a:t>mymath</a:t>
            </a:r>
            <a:r>
              <a:rPr lang="en-US" sz="2400" dirty="0">
                <a:latin typeface="Courier"/>
                <a:cs typeface="Courier"/>
              </a:rPr>
              <a:t>, imp</a:t>
            </a:r>
            <a:br>
              <a:rPr lang="en-US" sz="2400" dirty="0">
                <a:latin typeface="Courier"/>
                <a:cs typeface="Courier"/>
              </a:rPr>
            </a:br>
            <a:r>
              <a:rPr lang="en-US" sz="2400" dirty="0">
                <a:latin typeface="Courier"/>
                <a:cs typeface="Courier"/>
              </a:rPr>
              <a:t>&gt;&gt;&gt; </a:t>
            </a:r>
            <a:r>
              <a:rPr lang="en-US" sz="2400" dirty="0" err="1">
                <a:latin typeface="Courier"/>
                <a:cs typeface="Courier"/>
              </a:rPr>
              <a:t>imp.reload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mymath</a:t>
            </a:r>
            <a:r>
              <a:rPr lang="en-US" sz="2400" dirty="0">
                <a:latin typeface="Courier"/>
                <a:cs typeface="Courier"/>
              </a:rPr>
              <a:t>)</a:t>
            </a:r>
            <a:br>
              <a:rPr lang="en-US" sz="2400" dirty="0">
                <a:latin typeface="Courier"/>
                <a:cs typeface="Courier"/>
              </a:rPr>
            </a:br>
            <a:r>
              <a:rPr lang="en-US" sz="2400" dirty="0">
                <a:latin typeface="Courier"/>
                <a:cs typeface="Courier"/>
              </a:rPr>
              <a:t>&lt;module '</a:t>
            </a:r>
            <a:r>
              <a:rPr lang="en-US" sz="2400" dirty="0" err="1">
                <a:latin typeface="Courier"/>
                <a:cs typeface="Courier"/>
              </a:rPr>
              <a:t>mymath</a:t>
            </a:r>
            <a:r>
              <a:rPr lang="en-US" sz="2400" dirty="0">
                <a:latin typeface="Courier"/>
                <a:cs typeface="Courier"/>
              </a:rPr>
              <a:t>' from '/home/doc/</a:t>
            </a:r>
            <a:r>
              <a:rPr lang="en-US" sz="2400" dirty="0" err="1">
                <a:latin typeface="Courier"/>
                <a:cs typeface="Courier"/>
              </a:rPr>
              <a:t>quickpythonbook</a:t>
            </a:r>
            <a:r>
              <a:rPr lang="en-US" sz="2400" dirty="0">
                <a:latin typeface="Courier"/>
                <a:cs typeface="Courier"/>
              </a:rPr>
              <a:t>/code/</a:t>
            </a:r>
            <a:r>
              <a:rPr lang="en-US" sz="2400" dirty="0" err="1">
                <a:latin typeface="Courier"/>
                <a:cs typeface="Courier"/>
              </a:rPr>
              <a:t>mymath.py</a:t>
            </a:r>
            <a:r>
              <a:rPr lang="en-US" sz="2400" dirty="0">
                <a:latin typeface="Courier"/>
                <a:cs typeface="Courier"/>
              </a:rPr>
              <a:t>'&gt; </a:t>
            </a:r>
          </a:p>
          <a:p>
            <a:pPr marL="82296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4501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mport </a:t>
            </a:r>
            <a:r>
              <a:rPr lang="en-US" dirty="0" err="1" smtClean="0">
                <a:latin typeface="Courier"/>
                <a:cs typeface="Courier"/>
              </a:rPr>
              <a:t>modulename</a:t>
            </a:r>
            <a:endParaRPr lang="en-US" dirty="0" smtClean="0">
              <a:latin typeface="Courier"/>
              <a:cs typeface="Courier"/>
            </a:endParaRPr>
          </a:p>
          <a:p>
            <a:endParaRPr lang="en-US" dirty="0" smtClean="0"/>
          </a:p>
          <a:p>
            <a:pPr lvl="1"/>
            <a:r>
              <a:rPr lang="en-US" dirty="0" smtClean="0"/>
              <a:t>Python searches for a module of that name, parses its contents, and makes it available. Code then refer to contents of that module, prepended by the </a:t>
            </a:r>
            <a:r>
              <a:rPr lang="en-US" dirty="0" err="1" smtClean="0"/>
              <a:t>modulename</a:t>
            </a:r>
            <a:r>
              <a:rPr lang="en-US" dirty="0" smtClean="0"/>
              <a:t>. If a module is not found, error is generated.</a:t>
            </a:r>
          </a:p>
          <a:p>
            <a:endParaRPr lang="en-US" dirty="0"/>
          </a:p>
          <a:p>
            <a:r>
              <a:rPr lang="en-US" dirty="0">
                <a:latin typeface="Courier"/>
                <a:cs typeface="Courier"/>
              </a:rPr>
              <a:t>f</a:t>
            </a:r>
            <a:r>
              <a:rPr lang="en-US" dirty="0" smtClean="0">
                <a:latin typeface="Courier"/>
                <a:cs typeface="Courier"/>
              </a:rPr>
              <a:t>rom </a:t>
            </a:r>
            <a:r>
              <a:rPr lang="en-US" dirty="0" err="1" smtClean="0">
                <a:latin typeface="Courier"/>
                <a:cs typeface="Courier"/>
              </a:rPr>
              <a:t>modulename</a:t>
            </a:r>
            <a:r>
              <a:rPr lang="en-US" dirty="0" smtClean="0">
                <a:latin typeface="Courier"/>
                <a:cs typeface="Courier"/>
              </a:rPr>
              <a:t> import name1,name2</a:t>
            </a:r>
          </a:p>
          <a:p>
            <a:endParaRPr lang="en-US" dirty="0"/>
          </a:p>
          <a:p>
            <a:pPr lvl="1"/>
            <a:r>
              <a:rPr lang="en-US" dirty="0" smtClean="0"/>
              <a:t>Each of name1, name2 from within </a:t>
            </a:r>
            <a:r>
              <a:rPr lang="en-US" dirty="0" err="1" smtClean="0"/>
              <a:t>modulename</a:t>
            </a:r>
            <a:r>
              <a:rPr lang="en-US" dirty="0" smtClean="0"/>
              <a:t> are available (others are not). Code can use any of name</a:t>
            </a:r>
            <a:r>
              <a:rPr lang="en-US" dirty="0">
                <a:latin typeface="Courier"/>
                <a:cs typeface="Courier"/>
              </a:rPr>
              <a:t>1</a:t>
            </a:r>
            <a:r>
              <a:rPr lang="en-US" dirty="0" smtClean="0"/>
              <a:t>, name2 </a:t>
            </a:r>
            <a:r>
              <a:rPr lang="en-US" i="1" dirty="0" smtClean="0"/>
              <a:t>without</a:t>
            </a:r>
            <a:r>
              <a:rPr lang="en-US" dirty="0" smtClean="0"/>
              <a:t> prepending the module name.</a:t>
            </a:r>
          </a:p>
          <a:p>
            <a:pPr marL="82296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411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"/>
                <a:cs typeface="Courier"/>
              </a:rPr>
              <a:t>f</a:t>
            </a:r>
            <a:r>
              <a:rPr lang="en-US" dirty="0" smtClean="0">
                <a:latin typeface="Courier"/>
                <a:cs typeface="Courier"/>
              </a:rPr>
              <a:t>rom </a:t>
            </a:r>
            <a:r>
              <a:rPr lang="en-US" dirty="0" err="1" smtClean="0">
                <a:latin typeface="Courier"/>
                <a:cs typeface="Courier"/>
              </a:rPr>
              <a:t>modulename</a:t>
            </a:r>
            <a:r>
              <a:rPr lang="en-US" dirty="0" smtClean="0">
                <a:latin typeface="Courier"/>
                <a:cs typeface="Courier"/>
              </a:rPr>
              <a:t> import *</a:t>
            </a:r>
          </a:p>
          <a:p>
            <a:endParaRPr lang="en-US" dirty="0"/>
          </a:p>
          <a:p>
            <a:pPr lvl="1"/>
            <a:r>
              <a:rPr lang="en-US" dirty="0" smtClean="0"/>
              <a:t>This imports all the </a:t>
            </a:r>
            <a:r>
              <a:rPr lang="en-US" i="1" dirty="0" smtClean="0"/>
              <a:t>public</a:t>
            </a:r>
            <a:r>
              <a:rPr lang="en-US" dirty="0" smtClean="0"/>
              <a:t> names of the module, </a:t>
            </a:r>
            <a:r>
              <a:rPr lang="en-US" dirty="0" err="1" smtClean="0"/>
              <a:t>i.e</a:t>
            </a:r>
            <a:r>
              <a:rPr lang="en-US" dirty="0" smtClean="0"/>
              <a:t>, those that don</a:t>
            </a:r>
            <a:r>
              <a:rPr lang="fr-FR" dirty="0" smtClean="0"/>
              <a:t>’</a:t>
            </a:r>
            <a:r>
              <a:rPr lang="en-US" dirty="0" smtClean="0"/>
              <a:t>t begin with underscore. Code can refer to them without prepending the module name. </a:t>
            </a:r>
          </a:p>
          <a:p>
            <a:pPr lvl="1"/>
            <a:r>
              <a:rPr lang="en-US" dirty="0" smtClean="0"/>
              <a:t>But if a list of names called __all__ exists in the module, then everything is imported, including the ones that begin with underscore.</a:t>
            </a:r>
          </a:p>
          <a:p>
            <a:pPr lvl="1"/>
            <a:r>
              <a:rPr lang="en-US" dirty="0" smtClean="0"/>
              <a:t>This is a dangerous form of importing, since it can lead to namespace collisions.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6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mport </a:t>
            </a:r>
            <a:r>
              <a:rPr lang="en-US" dirty="0" err="1" smtClean="0">
                <a:latin typeface="Courier"/>
                <a:cs typeface="Courier"/>
              </a:rPr>
              <a:t>modulename</a:t>
            </a:r>
            <a:r>
              <a:rPr lang="en-US" dirty="0" smtClean="0">
                <a:latin typeface="Courier"/>
                <a:cs typeface="Courier"/>
              </a:rPr>
              <a:t> as </a:t>
            </a:r>
            <a:r>
              <a:rPr lang="en-US" dirty="0" err="1" smtClean="0">
                <a:latin typeface="Courier"/>
                <a:cs typeface="Courier"/>
              </a:rPr>
              <a:t>newname</a:t>
            </a:r>
            <a:endParaRPr lang="en-US" dirty="0" smtClean="0"/>
          </a:p>
          <a:p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Not discussed in the text book.</a:t>
            </a:r>
          </a:p>
          <a:p>
            <a:pPr lvl="1"/>
            <a:r>
              <a:rPr lang="en-US" dirty="0" smtClean="0">
                <a:cs typeface="Courier"/>
              </a:rPr>
              <a:t>Same as the ‘import </a:t>
            </a:r>
            <a:r>
              <a:rPr lang="en-US" dirty="0" err="1" smtClean="0">
                <a:cs typeface="Courier"/>
              </a:rPr>
              <a:t>modulename</a:t>
            </a:r>
            <a:r>
              <a:rPr lang="en-US" dirty="0" smtClean="0">
                <a:cs typeface="Courier"/>
              </a:rPr>
              <a:t>’ style except that the imported module can (should) now referred to in your code as </a:t>
            </a:r>
            <a:r>
              <a:rPr lang="en-US" dirty="0" err="1" smtClean="0">
                <a:cs typeface="Courier"/>
              </a:rPr>
              <a:t>newname</a:t>
            </a:r>
            <a:r>
              <a:rPr lang="en-US" dirty="0">
                <a:cs typeface="Courier"/>
              </a:rPr>
              <a:t> </a:t>
            </a:r>
            <a:r>
              <a:rPr lang="en-US" dirty="0" smtClean="0">
                <a:cs typeface="Courier"/>
              </a:rPr>
              <a:t>instead of the </a:t>
            </a:r>
            <a:r>
              <a:rPr lang="en-US" dirty="0" err="1" smtClean="0">
                <a:cs typeface="Courier"/>
              </a:rPr>
              <a:t>modulename</a:t>
            </a:r>
            <a:r>
              <a:rPr lang="en-US" dirty="0" smtClean="0">
                <a:cs typeface="Courier"/>
              </a:rPr>
              <a:t>.</a:t>
            </a:r>
          </a:p>
          <a:p>
            <a:pPr lvl="1"/>
            <a:r>
              <a:rPr lang="en-US" dirty="0" smtClean="0">
                <a:cs typeface="Courier"/>
              </a:rPr>
              <a:t>Handy when the original name is long. </a:t>
            </a:r>
            <a:endParaRPr lang="en-US" dirty="0">
              <a:cs typeface="Courier"/>
            </a:endParaRPr>
          </a:p>
          <a:p>
            <a:pPr lvl="1"/>
            <a:r>
              <a:rPr lang="en-US" dirty="0" err="1" smtClean="0">
                <a:cs typeface="Courier"/>
              </a:rPr>
              <a:t>Eg</a:t>
            </a:r>
            <a:r>
              <a:rPr lang="en-US" dirty="0" smtClean="0">
                <a:cs typeface="Courier"/>
              </a:rPr>
              <a:t>: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&gt;&gt;&gt; import </a:t>
            </a:r>
            <a:r>
              <a:rPr lang="en-US" dirty="0" err="1" smtClean="0">
                <a:latin typeface="Courier"/>
                <a:cs typeface="Courier"/>
              </a:rPr>
              <a:t>os.path</a:t>
            </a:r>
            <a:r>
              <a:rPr lang="en-US" dirty="0" smtClean="0">
                <a:latin typeface="Courier"/>
                <a:cs typeface="Courier"/>
              </a:rPr>
              <a:t> as p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&gt;&gt;&gt; </a:t>
            </a:r>
            <a:r>
              <a:rPr lang="en-US" dirty="0" err="1" smtClean="0">
                <a:latin typeface="Courier"/>
                <a:cs typeface="Courier"/>
              </a:rPr>
              <a:t>p.exists</a:t>
            </a:r>
            <a:r>
              <a:rPr lang="en-US" dirty="0" smtClean="0">
                <a:latin typeface="Courier"/>
                <a:cs typeface="Courier"/>
              </a:rPr>
              <a:t>(‘/Users/</a:t>
            </a:r>
            <a:r>
              <a:rPr lang="en-US" dirty="0" err="1" smtClean="0">
                <a:latin typeface="Courier"/>
                <a:cs typeface="Courier"/>
              </a:rPr>
              <a:t>bavula</a:t>
            </a:r>
            <a:r>
              <a:rPr lang="en-US" dirty="0" smtClean="0">
                <a:latin typeface="Courier"/>
                <a:cs typeface="Courier"/>
              </a:rPr>
              <a:t>’)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45086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search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list of directories that python searches to find a module is defined in a variable path in the module sys.</a:t>
            </a:r>
          </a:p>
          <a:p>
            <a:pPr marL="82296" indent="0">
              <a:buNone/>
            </a:pPr>
            <a:r>
              <a:rPr lang="en-US" sz="2000" dirty="0">
                <a:latin typeface="Courier"/>
                <a:cs typeface="Courier"/>
              </a:rPr>
              <a:t>&gt;&gt;&gt; import sys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&gt;&gt;&gt; </a:t>
            </a:r>
            <a:r>
              <a:rPr lang="en-US" sz="2000" dirty="0" err="1">
                <a:latin typeface="Courier"/>
                <a:cs typeface="Courier"/>
              </a:rPr>
              <a:t>sys.path</a:t>
            </a:r>
            <a:r>
              <a:rPr lang="en-US" sz="2000" dirty="0">
                <a:latin typeface="Courier"/>
                <a:cs typeface="Courier"/>
              </a:rPr>
              <a:t/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_list of directories in the search path_ </a:t>
            </a:r>
          </a:p>
          <a:p>
            <a:pPr marL="82296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r>
              <a:rPr lang="en-US" dirty="0"/>
              <a:t>If a module could not be located in the search path, an </a:t>
            </a:r>
            <a:r>
              <a:rPr lang="en-US" dirty="0" err="1"/>
              <a:t>ImportError</a:t>
            </a:r>
            <a:r>
              <a:rPr lang="en-US" dirty="0"/>
              <a:t> exception is generated.</a:t>
            </a:r>
          </a:p>
          <a:p>
            <a:pPr marL="82296" indent="0">
              <a:buNone/>
            </a:pPr>
            <a:endParaRPr lang="en-US" sz="2000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10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search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sys.path</a:t>
            </a:r>
            <a:r>
              <a:rPr lang="en-US" dirty="0" smtClean="0"/>
              <a:t> variable is initialized from the value of the environment variable PYTHONPATH if it exists.</a:t>
            </a:r>
          </a:p>
          <a:p>
            <a:r>
              <a:rPr lang="en-US" dirty="0" smtClean="0"/>
              <a:t>Current directory is always added to the search path by default.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8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to place your own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Place your modules into one of the directories that Python normally searches for </a:t>
            </a:r>
            <a:r>
              <a:rPr lang="en-US" sz="2400" dirty="0" smtClean="0"/>
              <a:t>modules.</a:t>
            </a:r>
          </a:p>
          <a:p>
            <a:r>
              <a:rPr lang="en-US" sz="2400" dirty="0" smtClean="0"/>
              <a:t>Place all the modules used by a Python program into the same directory as the </a:t>
            </a:r>
            <a:r>
              <a:rPr lang="en-US" sz="2400" dirty="0"/>
              <a:t>program. </a:t>
            </a:r>
          </a:p>
          <a:p>
            <a:r>
              <a:rPr lang="en-US" sz="2400" dirty="0" smtClean="0"/>
              <a:t>Create a directory (or directories) that will hold your modules, and modify the </a:t>
            </a:r>
            <a:r>
              <a:rPr lang="en-US" sz="2400" dirty="0" err="1" smtClean="0"/>
              <a:t>sys.path</a:t>
            </a:r>
            <a:r>
              <a:rPr lang="en-US" sz="2400" dirty="0" smtClean="0"/>
              <a:t> </a:t>
            </a:r>
            <a:r>
              <a:rPr lang="en-US" sz="2400" dirty="0"/>
              <a:t>variable so that it includes this new directory.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Avoid choosing first option. Second is a good choice. Third is a good choice if your module may be used my multiple programs.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9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</a:t>
            </a:r>
            <a:r>
              <a:rPr lang="en-US" dirty="0" err="1" smtClean="0"/>
              <a:t>sys.path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add your directory to the PYTHONPATH environment variable. They are prepended to the </a:t>
            </a:r>
            <a:r>
              <a:rPr lang="en-US" dirty="0" err="1" smtClean="0"/>
              <a:t>sys.path</a:t>
            </a:r>
            <a:r>
              <a:rPr lang="en-US" dirty="0" smtClean="0"/>
              <a:t> variable.</a:t>
            </a:r>
          </a:p>
          <a:p>
            <a:pPr lvl="1"/>
            <a:r>
              <a:rPr lang="en-US" dirty="0" smtClean="0"/>
              <a:t>But this may not apply to all the users at your site.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3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</a:t>
            </a:r>
            <a:r>
              <a:rPr lang="en-US" dirty="0" err="1" smtClean="0"/>
              <a:t>sys.path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to the default search path using the .</a:t>
            </a:r>
            <a:r>
              <a:rPr lang="en-US" dirty="0" err="1"/>
              <a:t>pth</a:t>
            </a:r>
            <a:r>
              <a:rPr lang="en-US" dirty="0"/>
              <a:t> file. </a:t>
            </a:r>
            <a:r>
              <a:rPr lang="en-US" dirty="0" smtClean="0"/>
              <a:t>Create </a:t>
            </a:r>
            <a:r>
              <a:rPr lang="en-US" dirty="0"/>
              <a:t>a file, say, </a:t>
            </a:r>
            <a:r>
              <a:rPr lang="en-US" dirty="0" err="1" smtClean="0"/>
              <a:t>myModules.pth</a:t>
            </a:r>
            <a:r>
              <a:rPr lang="en-US" dirty="0" smtClean="0"/>
              <a:t> in the directory pointed to by </a:t>
            </a:r>
            <a:r>
              <a:rPr lang="en-US" dirty="0" err="1" smtClean="0"/>
              <a:t>sys.prefix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list of directories specified in that file will be added to the Python search path the next time Python is started.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3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to capture both “Hello” and “hello”, you can do this:</a:t>
            </a:r>
          </a:p>
          <a:p>
            <a:pPr lvl="1"/>
            <a:r>
              <a:rPr lang="en-US" sz="2000" dirty="0" err="1">
                <a:latin typeface="Courier"/>
                <a:cs typeface="Courier"/>
              </a:rPr>
              <a:t>regexp</a:t>
            </a:r>
            <a:r>
              <a:rPr lang="en-US" sz="2000" dirty="0">
                <a:latin typeface="Courier"/>
                <a:cs typeface="Courier"/>
              </a:rPr>
              <a:t> = </a:t>
            </a:r>
            <a:r>
              <a:rPr lang="en-US" sz="2000" dirty="0" err="1">
                <a:latin typeface="Courier"/>
                <a:cs typeface="Courier"/>
              </a:rPr>
              <a:t>re.compile</a:t>
            </a:r>
            <a:r>
              <a:rPr lang="en-US" sz="2000" dirty="0">
                <a:latin typeface="Courier"/>
                <a:cs typeface="Courier"/>
              </a:rPr>
              <a:t>("</a:t>
            </a:r>
            <a:r>
              <a:rPr lang="en-US" sz="2000" dirty="0" err="1">
                <a:latin typeface="Courier"/>
                <a:cs typeface="Courier"/>
              </a:rPr>
              <a:t>hello|Hello</a:t>
            </a:r>
            <a:r>
              <a:rPr lang="en-US" sz="2000" dirty="0">
                <a:latin typeface="Courier"/>
                <a:cs typeface="Courier"/>
              </a:rPr>
              <a:t>")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dirty="0" smtClean="0"/>
              <a:t>You can also do this:</a:t>
            </a:r>
          </a:p>
          <a:p>
            <a:pPr lvl="1"/>
            <a:r>
              <a:rPr lang="en-US" sz="2000" dirty="0" err="1">
                <a:latin typeface="Courier"/>
                <a:cs typeface="Courier"/>
              </a:rPr>
              <a:t>regexp</a:t>
            </a:r>
            <a:r>
              <a:rPr lang="en-US" sz="2000" dirty="0">
                <a:latin typeface="Courier"/>
                <a:cs typeface="Courier"/>
              </a:rPr>
              <a:t> = </a:t>
            </a:r>
            <a:r>
              <a:rPr lang="en-US" sz="2000" dirty="0" err="1">
                <a:latin typeface="Courier"/>
                <a:cs typeface="Courier"/>
              </a:rPr>
              <a:t>re.compile</a:t>
            </a:r>
            <a:r>
              <a:rPr lang="en-US" sz="2000" dirty="0">
                <a:latin typeface="Courier"/>
                <a:cs typeface="Courier"/>
              </a:rPr>
              <a:t>("(</a:t>
            </a:r>
            <a:r>
              <a:rPr lang="en-US" sz="2000" dirty="0" err="1">
                <a:latin typeface="Courier"/>
                <a:cs typeface="Courier"/>
              </a:rPr>
              <a:t>h|H</a:t>
            </a:r>
            <a:r>
              <a:rPr lang="en-US" sz="2000" dirty="0">
                <a:latin typeface="Courier"/>
                <a:cs typeface="Courier"/>
              </a:rPr>
              <a:t>)</a:t>
            </a:r>
            <a:r>
              <a:rPr lang="en-US" sz="2000" dirty="0" err="1">
                <a:latin typeface="Courier"/>
                <a:cs typeface="Courier"/>
              </a:rPr>
              <a:t>ello</a:t>
            </a:r>
            <a:r>
              <a:rPr lang="en-US" sz="2000" dirty="0">
                <a:latin typeface="Courier"/>
                <a:cs typeface="Courier"/>
              </a:rPr>
              <a:t>")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Another way of doing the same matching:</a:t>
            </a:r>
          </a:p>
          <a:p>
            <a:pPr lvl="1"/>
            <a:r>
              <a:rPr lang="en-US" sz="2000" dirty="0" err="1">
                <a:latin typeface="Courier"/>
                <a:cs typeface="Courier"/>
              </a:rPr>
              <a:t>regexp</a:t>
            </a:r>
            <a:r>
              <a:rPr lang="en-US" sz="2000" dirty="0">
                <a:latin typeface="Courier"/>
                <a:cs typeface="Courier"/>
              </a:rPr>
              <a:t> = </a:t>
            </a:r>
            <a:r>
              <a:rPr lang="en-US" sz="2000" dirty="0" err="1">
                <a:latin typeface="Courier"/>
                <a:cs typeface="Courier"/>
              </a:rPr>
              <a:t>re.compile</a:t>
            </a:r>
            <a:r>
              <a:rPr lang="en-US" sz="2000" dirty="0">
                <a:latin typeface="Courier"/>
                <a:cs typeface="Courier"/>
              </a:rPr>
              <a:t>("[</a:t>
            </a:r>
            <a:r>
              <a:rPr lang="en-US" sz="2000" dirty="0" err="1">
                <a:latin typeface="Courier"/>
                <a:cs typeface="Courier"/>
              </a:rPr>
              <a:t>hH</a:t>
            </a:r>
            <a:r>
              <a:rPr lang="en-US" sz="2000" dirty="0">
                <a:latin typeface="Courier"/>
                <a:cs typeface="Courier"/>
              </a:rPr>
              <a:t>]</a:t>
            </a:r>
            <a:r>
              <a:rPr lang="en-US" sz="2000" dirty="0" err="1">
                <a:latin typeface="Courier"/>
                <a:cs typeface="Courier"/>
              </a:rPr>
              <a:t>ello</a:t>
            </a:r>
            <a:r>
              <a:rPr lang="en-US" sz="2000" dirty="0">
                <a:latin typeface="Courier"/>
                <a:cs typeface="Courier"/>
              </a:rPr>
              <a:t>")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117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names in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When you use ‘from module import *’ style import, names beginning with underscore are not imported.</a:t>
            </a:r>
          </a:p>
          <a:p>
            <a:pPr marL="82296" indent="0">
              <a:buNone/>
            </a:pPr>
            <a:r>
              <a:rPr lang="en-US" b="1" dirty="0" smtClean="0">
                <a:latin typeface="Courier"/>
                <a:cs typeface="Courier"/>
              </a:rPr>
              <a:t>File </a:t>
            </a:r>
            <a:r>
              <a:rPr lang="en-US" b="1" dirty="0" err="1" smtClean="0">
                <a:latin typeface="Courier"/>
                <a:cs typeface="Courier"/>
              </a:rPr>
              <a:t>modtest.py</a:t>
            </a:r>
            <a:endParaRPr lang="en-US" b="1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    "</a:t>
            </a:r>
            <a:r>
              <a:rPr lang="en-US" dirty="0">
                <a:latin typeface="Courier"/>
                <a:cs typeface="Courier"/>
              </a:rPr>
              <a:t>""</a:t>
            </a:r>
            <a:r>
              <a:rPr lang="en-US" dirty="0" err="1">
                <a:latin typeface="Courier"/>
                <a:cs typeface="Courier"/>
              </a:rPr>
              <a:t>modtest</a:t>
            </a:r>
            <a:r>
              <a:rPr lang="en-US" dirty="0">
                <a:latin typeface="Courier"/>
                <a:cs typeface="Courier"/>
              </a:rPr>
              <a:t>: our test module""" </a:t>
            </a:r>
            <a:endParaRPr lang="en-US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f(x): </a:t>
            </a: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          return </a:t>
            </a:r>
            <a:r>
              <a:rPr lang="en-US" dirty="0">
                <a:latin typeface="Courier"/>
                <a:cs typeface="Courier"/>
              </a:rPr>
              <a:t>x </a:t>
            </a: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_g(x): </a:t>
            </a:r>
            <a:endParaRPr lang="en-US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return </a:t>
            </a:r>
            <a:r>
              <a:rPr lang="en-US" dirty="0">
                <a:latin typeface="Courier"/>
                <a:cs typeface="Courier"/>
              </a:rPr>
              <a:t>x </a:t>
            </a:r>
            <a:endParaRPr lang="en-US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a</a:t>
            </a:r>
            <a:r>
              <a:rPr lang="en-US" dirty="0">
                <a:latin typeface="Courier"/>
                <a:cs typeface="Courier"/>
              </a:rPr>
              <a:t>=4 </a:t>
            </a:r>
            <a:endParaRPr lang="en-US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_b </a:t>
            </a:r>
            <a:r>
              <a:rPr lang="en-US" dirty="0">
                <a:latin typeface="Courier"/>
                <a:cs typeface="Courier"/>
              </a:rPr>
              <a:t>= 2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0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000" dirty="0">
                <a:latin typeface="Courier"/>
                <a:cs typeface="Courier"/>
              </a:rPr>
              <a:t>&gt;&gt;&gt; from </a:t>
            </a:r>
            <a:r>
              <a:rPr lang="en-US" sz="2000" dirty="0" err="1">
                <a:latin typeface="Courier"/>
                <a:cs typeface="Courier"/>
              </a:rPr>
              <a:t>modtest</a:t>
            </a:r>
            <a:r>
              <a:rPr lang="en-US" sz="2000" dirty="0">
                <a:latin typeface="Courier"/>
                <a:cs typeface="Courier"/>
              </a:rPr>
              <a:t> import * </a:t>
            </a:r>
            <a:endParaRPr lang="en-US" sz="20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000" dirty="0" smtClean="0">
                <a:latin typeface="Courier"/>
                <a:cs typeface="Courier"/>
              </a:rPr>
              <a:t>&gt;</a:t>
            </a:r>
            <a:r>
              <a:rPr lang="en-US" sz="2000" dirty="0">
                <a:latin typeface="Courier"/>
                <a:cs typeface="Courier"/>
              </a:rPr>
              <a:t>&gt;&gt; f(3)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3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&gt;&gt;&gt; _g(3) </a:t>
            </a:r>
          </a:p>
          <a:p>
            <a:pPr marL="82296" indent="0">
              <a:buNone/>
            </a:pPr>
            <a:r>
              <a:rPr lang="en-US" sz="2000" dirty="0" err="1">
                <a:latin typeface="Courier"/>
                <a:cs typeface="Courier"/>
              </a:rPr>
              <a:t>Traceback</a:t>
            </a:r>
            <a:r>
              <a:rPr lang="en-US" sz="2000" dirty="0">
                <a:latin typeface="Courier"/>
                <a:cs typeface="Courier"/>
              </a:rPr>
              <a:t> (innermost last): File "&lt;</a:t>
            </a:r>
            <a:r>
              <a:rPr lang="en-US" sz="2000" dirty="0" err="1">
                <a:latin typeface="Courier"/>
                <a:cs typeface="Courier"/>
              </a:rPr>
              <a:t>stdin</a:t>
            </a:r>
            <a:r>
              <a:rPr lang="en-US" sz="2000" dirty="0">
                <a:latin typeface="Courier"/>
                <a:cs typeface="Courier"/>
              </a:rPr>
              <a:t>&gt;", line 1, in ? </a:t>
            </a:r>
          </a:p>
          <a:p>
            <a:pPr marL="82296" indent="0">
              <a:buNone/>
            </a:pPr>
            <a:r>
              <a:rPr lang="en-US" sz="2000" dirty="0" err="1">
                <a:latin typeface="Courier"/>
                <a:cs typeface="Courier"/>
              </a:rPr>
              <a:t>NameError</a:t>
            </a:r>
            <a:r>
              <a:rPr lang="en-US" sz="2000" dirty="0">
                <a:latin typeface="Courier"/>
                <a:cs typeface="Courier"/>
              </a:rPr>
              <a:t>: name '_g' is not defined </a:t>
            </a:r>
            <a:endParaRPr lang="en-US" sz="20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000" dirty="0" smtClean="0">
                <a:latin typeface="Courier"/>
                <a:cs typeface="Courier"/>
              </a:rPr>
              <a:t>&gt;</a:t>
            </a:r>
            <a:r>
              <a:rPr lang="en-US" sz="2000" dirty="0">
                <a:latin typeface="Courier"/>
                <a:cs typeface="Courier"/>
              </a:rPr>
              <a:t>&gt;&gt; a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4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&gt;&gt;&gt; _b </a:t>
            </a:r>
          </a:p>
          <a:p>
            <a:pPr marL="82296" indent="0">
              <a:buNone/>
            </a:pPr>
            <a:r>
              <a:rPr lang="en-US" sz="2000" dirty="0" err="1">
                <a:latin typeface="Courier"/>
                <a:cs typeface="Courier"/>
              </a:rPr>
              <a:t>Traceback</a:t>
            </a:r>
            <a:r>
              <a:rPr lang="en-US" sz="2000" dirty="0">
                <a:latin typeface="Courier"/>
                <a:cs typeface="Courier"/>
              </a:rPr>
              <a:t> (innermost last): File "&lt;</a:t>
            </a:r>
            <a:r>
              <a:rPr lang="en-US" sz="2000" dirty="0" err="1">
                <a:latin typeface="Courier"/>
                <a:cs typeface="Courier"/>
              </a:rPr>
              <a:t>stdin</a:t>
            </a:r>
            <a:r>
              <a:rPr lang="en-US" sz="2000" dirty="0">
                <a:latin typeface="Courier"/>
                <a:cs typeface="Courier"/>
              </a:rPr>
              <a:t>&gt;", line 1, in ? </a:t>
            </a:r>
          </a:p>
          <a:p>
            <a:pPr marL="82296" indent="0">
              <a:buNone/>
            </a:pPr>
            <a:r>
              <a:rPr lang="en-US" sz="2000" dirty="0" err="1">
                <a:latin typeface="Courier"/>
                <a:cs typeface="Courier"/>
              </a:rPr>
              <a:t>NameError</a:t>
            </a:r>
            <a:r>
              <a:rPr lang="en-US" sz="2000" dirty="0">
                <a:latin typeface="Courier"/>
                <a:cs typeface="Courier"/>
              </a:rPr>
              <a:t>: name '_b' is not defined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91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sz="2000" dirty="0">
                <a:latin typeface="Courier"/>
                <a:cs typeface="Courier"/>
              </a:rPr>
              <a:t>&gt;&gt;&gt; import </a:t>
            </a:r>
            <a:r>
              <a:rPr lang="en-US" sz="2000" dirty="0" err="1">
                <a:latin typeface="Courier"/>
                <a:cs typeface="Courier"/>
              </a:rPr>
              <a:t>modtest</a:t>
            </a:r>
            <a:r>
              <a:rPr lang="en-US" sz="2000" dirty="0">
                <a:latin typeface="Courier"/>
                <a:cs typeface="Courier"/>
              </a:rPr>
              <a:t/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&gt;&gt;&gt; </a:t>
            </a:r>
            <a:r>
              <a:rPr lang="en-US" sz="2000" dirty="0" err="1">
                <a:latin typeface="Courier"/>
                <a:cs typeface="Courier"/>
              </a:rPr>
              <a:t>modtest</a:t>
            </a:r>
            <a:r>
              <a:rPr lang="en-US" sz="2000" dirty="0">
                <a:latin typeface="Courier"/>
                <a:cs typeface="Courier"/>
              </a:rPr>
              <a:t>._b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2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&gt;&gt;&gt; from </a:t>
            </a:r>
            <a:r>
              <a:rPr lang="en-US" sz="2000" dirty="0" err="1">
                <a:latin typeface="Courier"/>
                <a:cs typeface="Courier"/>
              </a:rPr>
              <a:t>modtest</a:t>
            </a:r>
            <a:r>
              <a:rPr lang="en-US" sz="2000" dirty="0">
                <a:latin typeface="Courier"/>
                <a:cs typeface="Courier"/>
              </a:rPr>
              <a:t> import _g </a:t>
            </a:r>
            <a:endParaRPr lang="en-US" sz="20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000" dirty="0" smtClean="0">
                <a:latin typeface="Courier"/>
                <a:cs typeface="Courier"/>
              </a:rPr>
              <a:t>&gt;</a:t>
            </a:r>
            <a:r>
              <a:rPr lang="en-US" sz="2000" dirty="0">
                <a:latin typeface="Courier"/>
                <a:cs typeface="Courier"/>
              </a:rPr>
              <a:t>&gt;&gt; _g(5) </a:t>
            </a:r>
          </a:p>
          <a:p>
            <a:pPr marL="82296" indent="0">
              <a:buNone/>
            </a:pPr>
            <a:r>
              <a:rPr lang="en-US" sz="2000" dirty="0">
                <a:latin typeface="Courier"/>
                <a:cs typeface="Courier"/>
              </a:rPr>
              <a:t>5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6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Scoping rules and 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namespace in Python is a mapping from identifiers to objects. Usually represented as a dictionary.</a:t>
            </a:r>
          </a:p>
          <a:p>
            <a:r>
              <a:rPr lang="en-US" dirty="0" smtClean="0"/>
              <a:t>When a block of code is executed, Python uses 3 namespaces to look for names – local, global, built-in – in that order.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2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scoping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 a module, a command executed in an interactive session, or a script running from a file – the local and global namespaces are the same.</a:t>
            </a:r>
          </a:p>
          <a:p>
            <a:r>
              <a:rPr lang="en-US" dirty="0" smtClean="0"/>
              <a:t>But when a function call is made, a local namespace is created. Any variables defined within that function are now part of that local namespace. Once the execution leaves that function, that local namespace is destroyed.</a:t>
            </a:r>
          </a:p>
          <a:p>
            <a:r>
              <a:rPr lang="en-US" dirty="0" smtClean="0"/>
              <a:t>In all these cases, there is always a built-in namespace – provided by the __</a:t>
            </a:r>
            <a:r>
              <a:rPr lang="en-US" dirty="0" err="1" smtClean="0"/>
              <a:t>builtins</a:t>
            </a:r>
            <a:r>
              <a:rPr lang="en-US" dirty="0" smtClean="0"/>
              <a:t>__ module. All the python functions we use (list, </a:t>
            </a:r>
            <a:r>
              <a:rPr lang="en-US" dirty="0" err="1" smtClean="0"/>
              <a:t>len</a:t>
            </a:r>
            <a:r>
              <a:rPr lang="en-US" dirty="0" smtClean="0"/>
              <a:t>, </a:t>
            </a:r>
            <a:r>
              <a:rPr lang="en-US" dirty="0" err="1" smtClean="0"/>
              <a:t>str</a:t>
            </a:r>
            <a:r>
              <a:rPr lang="en-US" dirty="0" smtClean="0"/>
              <a:t>, max, </a:t>
            </a:r>
            <a:r>
              <a:rPr lang="en-US" dirty="0" err="1" smtClean="0"/>
              <a:t>int</a:t>
            </a:r>
            <a:r>
              <a:rPr lang="en-US" dirty="0" smtClean="0"/>
              <a:t> etc.), and other built in classes (</a:t>
            </a:r>
            <a:r>
              <a:rPr lang="en-US" dirty="0" err="1" smtClean="0"/>
              <a:t>eg</a:t>
            </a:r>
            <a:r>
              <a:rPr lang="en-US" dirty="0" smtClean="0"/>
              <a:t>: Exceptions) are provided by this namespace.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scoping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You can use the </a:t>
            </a:r>
            <a:r>
              <a:rPr lang="en-US" dirty="0" smtClean="0">
                <a:latin typeface="Courier"/>
                <a:cs typeface="Courier"/>
              </a:rPr>
              <a:t>locals()</a:t>
            </a:r>
            <a:r>
              <a:rPr lang="en-US" dirty="0" smtClean="0"/>
              <a:t> method to get all the local namespace variables, and </a:t>
            </a:r>
            <a:r>
              <a:rPr lang="en-US" dirty="0" err="1" smtClean="0">
                <a:latin typeface="Courier"/>
                <a:cs typeface="Courier"/>
              </a:rPr>
              <a:t>globals</a:t>
            </a:r>
            <a:r>
              <a:rPr lang="en-US" dirty="0" smtClean="0">
                <a:latin typeface="Courier"/>
                <a:cs typeface="Courier"/>
              </a:rPr>
              <a:t>()</a:t>
            </a:r>
            <a:r>
              <a:rPr lang="en-US" dirty="0" smtClean="0"/>
              <a:t> method to get the global namespace variables.</a:t>
            </a:r>
          </a:p>
          <a:p>
            <a:pPr marL="82296" indent="0">
              <a:buNone/>
            </a:pPr>
            <a:r>
              <a:rPr lang="en-US" sz="2600" dirty="0">
                <a:latin typeface="Courier"/>
                <a:cs typeface="Courier"/>
              </a:rPr>
              <a:t>&gt;&gt;&gt; locals()</a:t>
            </a:r>
            <a:br>
              <a:rPr lang="en-US" sz="2600" dirty="0">
                <a:latin typeface="Courier"/>
                <a:cs typeface="Courier"/>
              </a:rPr>
            </a:br>
            <a:r>
              <a:rPr lang="en-US" sz="2600" dirty="0">
                <a:latin typeface="Courier"/>
                <a:cs typeface="Courier"/>
              </a:rPr>
              <a:t>{'__</a:t>
            </a:r>
            <a:r>
              <a:rPr lang="en-US" sz="2600" dirty="0" err="1">
                <a:latin typeface="Courier"/>
                <a:cs typeface="Courier"/>
              </a:rPr>
              <a:t>builtins</a:t>
            </a:r>
            <a:r>
              <a:rPr lang="en-US" sz="2600" dirty="0">
                <a:latin typeface="Courier"/>
                <a:cs typeface="Courier"/>
              </a:rPr>
              <a:t>__': &lt;module '</a:t>
            </a:r>
            <a:r>
              <a:rPr lang="en-US" sz="2600" dirty="0" err="1">
                <a:latin typeface="Courier"/>
                <a:cs typeface="Courier"/>
              </a:rPr>
              <a:t>builtins</a:t>
            </a:r>
            <a:r>
              <a:rPr lang="en-US" sz="2600" dirty="0">
                <a:latin typeface="Courier"/>
                <a:cs typeface="Courier"/>
              </a:rPr>
              <a:t>' (built-in)&gt;, '__name__': '__main__', ̄'__doc__': None, '__package__': None}</a:t>
            </a:r>
            <a:br>
              <a:rPr lang="en-US" sz="2600" dirty="0">
                <a:latin typeface="Courier"/>
                <a:cs typeface="Courier"/>
              </a:rPr>
            </a:br>
            <a:endParaRPr lang="en-US" sz="26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600" dirty="0" smtClean="0">
                <a:latin typeface="Courier"/>
                <a:cs typeface="Courier"/>
              </a:rPr>
              <a:t>&gt;</a:t>
            </a:r>
            <a:r>
              <a:rPr lang="en-US" sz="2600" dirty="0">
                <a:latin typeface="Courier"/>
                <a:cs typeface="Courier"/>
              </a:rPr>
              <a:t>&gt;&gt; </a:t>
            </a:r>
            <a:r>
              <a:rPr lang="en-US" sz="2600" dirty="0" err="1">
                <a:latin typeface="Courier"/>
                <a:cs typeface="Courier"/>
              </a:rPr>
              <a:t>globals</a:t>
            </a:r>
            <a:r>
              <a:rPr lang="en-US" sz="2600" dirty="0">
                <a:latin typeface="Courier"/>
                <a:cs typeface="Courier"/>
              </a:rPr>
              <a:t>()</a:t>
            </a:r>
            <a:br>
              <a:rPr lang="en-US" sz="2600" dirty="0">
                <a:latin typeface="Courier"/>
                <a:cs typeface="Courier"/>
              </a:rPr>
            </a:br>
            <a:r>
              <a:rPr lang="en-US" sz="2600" dirty="0">
                <a:latin typeface="Courier"/>
                <a:cs typeface="Courier"/>
              </a:rPr>
              <a:t>{'__</a:t>
            </a:r>
            <a:r>
              <a:rPr lang="en-US" sz="2600" dirty="0" err="1">
                <a:latin typeface="Courier"/>
                <a:cs typeface="Courier"/>
              </a:rPr>
              <a:t>builtins</a:t>
            </a:r>
            <a:r>
              <a:rPr lang="en-US" sz="2600" dirty="0">
                <a:latin typeface="Courier"/>
                <a:cs typeface="Courier"/>
              </a:rPr>
              <a:t>__': &lt;module '</a:t>
            </a:r>
            <a:r>
              <a:rPr lang="en-US" sz="2600" dirty="0" err="1">
                <a:latin typeface="Courier"/>
                <a:cs typeface="Courier"/>
              </a:rPr>
              <a:t>builtins</a:t>
            </a:r>
            <a:r>
              <a:rPr lang="en-US" sz="2600" dirty="0">
                <a:latin typeface="Courier"/>
                <a:cs typeface="Courier"/>
              </a:rPr>
              <a:t>' (built-in)&gt;, '__name__': '__main__', ̄'__doc__': None, '__package__': None</a:t>
            </a:r>
            <a:r>
              <a:rPr lang="en-US" sz="2600" dirty="0" smtClean="0">
                <a:latin typeface="Courier"/>
                <a:cs typeface="Courier"/>
              </a:rPr>
              <a:t>}</a:t>
            </a:r>
          </a:p>
          <a:p>
            <a:pPr marL="82296" indent="0">
              <a:buNone/>
            </a:pPr>
            <a:endParaRPr lang="en-US" sz="2600" dirty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600" dirty="0" smtClean="0">
                <a:latin typeface="Courier"/>
                <a:cs typeface="Courier"/>
              </a:rPr>
              <a:t>&gt;</a:t>
            </a:r>
            <a:r>
              <a:rPr lang="en-US" sz="2600" dirty="0">
                <a:latin typeface="Courier"/>
                <a:cs typeface="Courier"/>
              </a:rPr>
              <a:t>&gt;&gt;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76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scoping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&gt;&gt;&gt; z = 2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&gt;&gt;&gt; import math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&gt;&gt;&gt; from </a:t>
            </a:r>
            <a:r>
              <a:rPr lang="en-US" dirty="0" err="1">
                <a:latin typeface="Courier"/>
                <a:cs typeface="Courier"/>
              </a:rPr>
              <a:t>cmath</a:t>
            </a:r>
            <a:r>
              <a:rPr lang="en-US" dirty="0">
                <a:latin typeface="Courier"/>
                <a:cs typeface="Courier"/>
              </a:rPr>
              <a:t> import </a:t>
            </a:r>
            <a:r>
              <a:rPr lang="en-US" dirty="0" err="1">
                <a:latin typeface="Courier"/>
                <a:cs typeface="Courier"/>
              </a:rPr>
              <a:t>cos</a:t>
            </a:r>
            <a:r>
              <a:rPr lang="en-US" dirty="0">
                <a:latin typeface="Courier"/>
                <a:cs typeface="Courier"/>
              </a:rPr>
              <a:t/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globals</a:t>
            </a:r>
            <a:r>
              <a:rPr lang="en-US" dirty="0">
                <a:latin typeface="Courier"/>
                <a:cs typeface="Courier"/>
              </a:rPr>
              <a:t>()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{'</a:t>
            </a:r>
            <a:r>
              <a:rPr lang="en-US" dirty="0" err="1">
                <a:latin typeface="Courier"/>
                <a:cs typeface="Courier"/>
              </a:rPr>
              <a:t>cos</a:t>
            </a:r>
            <a:r>
              <a:rPr lang="en-US" dirty="0">
                <a:latin typeface="Courier"/>
                <a:cs typeface="Courier"/>
              </a:rPr>
              <a:t>': &lt;built-in function </a:t>
            </a:r>
            <a:r>
              <a:rPr lang="en-US" dirty="0" err="1">
                <a:latin typeface="Courier"/>
                <a:cs typeface="Courier"/>
              </a:rPr>
              <a:t>cos</a:t>
            </a:r>
            <a:r>
              <a:rPr lang="en-US" dirty="0">
                <a:latin typeface="Courier"/>
                <a:cs typeface="Courier"/>
              </a:rPr>
              <a:t>&gt;, '__</a:t>
            </a:r>
            <a:r>
              <a:rPr lang="en-US" dirty="0" err="1">
                <a:latin typeface="Courier"/>
                <a:cs typeface="Courier"/>
              </a:rPr>
              <a:t>builtins</a:t>
            </a:r>
            <a:r>
              <a:rPr lang="en-US" dirty="0">
                <a:latin typeface="Courier"/>
                <a:cs typeface="Courier"/>
              </a:rPr>
              <a:t>__': &lt;module '</a:t>
            </a:r>
            <a:r>
              <a:rPr lang="en-US" dirty="0" err="1">
                <a:latin typeface="Courier"/>
                <a:cs typeface="Courier"/>
              </a:rPr>
              <a:t>builtins</a:t>
            </a:r>
            <a:r>
              <a:rPr lang="en-US" dirty="0">
                <a:latin typeface="Courier"/>
                <a:cs typeface="Courier"/>
              </a:rPr>
              <a:t>' ̄(built-in)&gt;, '__package__': None, '__name__': '__main__',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'z': 2</a:t>
            </a:r>
            <a:r>
              <a:rPr lang="en-US" dirty="0">
                <a:latin typeface="Courier"/>
                <a:cs typeface="Courier"/>
              </a:rPr>
              <a:t>, ̄'__doc__': None, 'math': &lt;module 'math' from ̄'/</a:t>
            </a:r>
            <a:r>
              <a:rPr lang="en-US" dirty="0" err="1">
                <a:latin typeface="Courier"/>
                <a:cs typeface="Courier"/>
              </a:rPr>
              <a:t>usr</a:t>
            </a:r>
            <a:r>
              <a:rPr lang="en-US" dirty="0">
                <a:latin typeface="Courier"/>
                <a:cs typeface="Courier"/>
              </a:rPr>
              <a:t>/local/lib/python3.0/</a:t>
            </a:r>
            <a:r>
              <a:rPr lang="en-US" dirty="0" err="1">
                <a:latin typeface="Courier"/>
                <a:cs typeface="Courier"/>
              </a:rPr>
              <a:t>libdynload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math.so</a:t>
            </a:r>
            <a:r>
              <a:rPr lang="en-US" dirty="0">
                <a:latin typeface="Courier"/>
                <a:cs typeface="Courier"/>
              </a:rPr>
              <a:t>'&gt;}</a:t>
            </a:r>
            <a:br>
              <a:rPr lang="en-US" dirty="0">
                <a:latin typeface="Courier"/>
                <a:cs typeface="Courier"/>
              </a:rPr>
            </a:br>
            <a:endParaRPr lang="en-US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&gt;</a:t>
            </a:r>
            <a:r>
              <a:rPr lang="en-US" dirty="0">
                <a:latin typeface="Courier"/>
                <a:cs typeface="Courier"/>
              </a:rPr>
              <a:t>&gt;&gt; locals()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{'</a:t>
            </a:r>
            <a:r>
              <a:rPr lang="en-US" dirty="0" err="1">
                <a:latin typeface="Courier"/>
                <a:cs typeface="Courier"/>
              </a:rPr>
              <a:t>cos</a:t>
            </a:r>
            <a:r>
              <a:rPr lang="en-US" dirty="0">
                <a:latin typeface="Courier"/>
                <a:cs typeface="Courier"/>
              </a:rPr>
              <a:t>': &lt;built-in function </a:t>
            </a:r>
            <a:r>
              <a:rPr lang="en-US" dirty="0" err="1">
                <a:latin typeface="Courier"/>
                <a:cs typeface="Courier"/>
              </a:rPr>
              <a:t>cos</a:t>
            </a:r>
            <a:r>
              <a:rPr lang="en-US" dirty="0">
                <a:latin typeface="Courier"/>
                <a:cs typeface="Courier"/>
              </a:rPr>
              <a:t>&gt;, '__</a:t>
            </a:r>
            <a:r>
              <a:rPr lang="en-US" dirty="0" err="1">
                <a:latin typeface="Courier"/>
                <a:cs typeface="Courier"/>
              </a:rPr>
              <a:t>builtins</a:t>
            </a:r>
            <a:r>
              <a:rPr lang="en-US" dirty="0">
                <a:latin typeface="Courier"/>
                <a:cs typeface="Courier"/>
              </a:rPr>
              <a:t>__':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̄ &lt;module '</a:t>
            </a:r>
            <a:r>
              <a:rPr lang="en-US" dirty="0" err="1">
                <a:latin typeface="Courier"/>
                <a:cs typeface="Courier"/>
              </a:rPr>
              <a:t>builtins</a:t>
            </a:r>
            <a:r>
              <a:rPr lang="en-US" dirty="0">
                <a:latin typeface="Courier"/>
                <a:cs typeface="Courier"/>
              </a:rPr>
              <a:t>' (built-in)&gt;, '__package__': None, '__name__': ̄'__main__',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'z': 2</a:t>
            </a:r>
            <a:r>
              <a:rPr lang="en-US" dirty="0">
                <a:latin typeface="Courier"/>
                <a:cs typeface="Courier"/>
              </a:rPr>
              <a:t>, '__doc__': None, 'math': &lt;module 'math' from ̄'/</a:t>
            </a:r>
            <a:r>
              <a:rPr lang="en-US" dirty="0" err="1">
                <a:latin typeface="Courier"/>
                <a:cs typeface="Courier"/>
              </a:rPr>
              <a:t>usr</a:t>
            </a:r>
            <a:r>
              <a:rPr lang="en-US" dirty="0">
                <a:latin typeface="Courier"/>
                <a:cs typeface="Courier"/>
              </a:rPr>
              <a:t>/local/lib/python3.0/</a:t>
            </a:r>
            <a:r>
              <a:rPr lang="en-US" dirty="0" err="1">
                <a:latin typeface="Courier"/>
                <a:cs typeface="Courier"/>
              </a:rPr>
              <a:t>libdynload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math.so</a:t>
            </a:r>
            <a:r>
              <a:rPr lang="en-US" dirty="0">
                <a:latin typeface="Courier"/>
                <a:cs typeface="Courier"/>
              </a:rPr>
              <a:t>'&gt;}</a:t>
            </a:r>
            <a:br>
              <a:rPr lang="en-US" dirty="0">
                <a:latin typeface="Courier"/>
                <a:cs typeface="Courier"/>
              </a:rPr>
            </a:br>
            <a:endParaRPr lang="en-US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dirty="0" smtClean="0">
                <a:latin typeface="Courier"/>
                <a:cs typeface="Courier"/>
              </a:rPr>
              <a:t>&gt;</a:t>
            </a:r>
            <a:r>
              <a:rPr lang="en-US" dirty="0">
                <a:latin typeface="Courier"/>
                <a:cs typeface="Courier"/>
              </a:rPr>
              <a:t>&gt;&gt; </a:t>
            </a:r>
            <a:r>
              <a:rPr lang="en-US" dirty="0" err="1">
                <a:latin typeface="Courier"/>
                <a:cs typeface="Courier"/>
              </a:rPr>
              <a:t>math.ceil</a:t>
            </a:r>
            <a:r>
              <a:rPr lang="en-US" dirty="0">
                <a:latin typeface="Courier"/>
                <a:cs typeface="Courier"/>
              </a:rPr>
              <a:t>(3.4)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4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31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scoping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f(x): </a:t>
            </a: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...  print("global: ", </a:t>
            </a:r>
            <a:r>
              <a:rPr lang="en-US" dirty="0" err="1">
                <a:latin typeface="Courier"/>
                <a:cs typeface="Courier"/>
              </a:rPr>
              <a:t>globals</a:t>
            </a:r>
            <a:r>
              <a:rPr lang="en-US" dirty="0">
                <a:latin typeface="Courier"/>
                <a:cs typeface="Courier"/>
              </a:rPr>
              <a:t>()) </a:t>
            </a: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...  print("Entry local: ", locals()) </a:t>
            </a: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...  y=x </a:t>
            </a:r>
          </a:p>
          <a:p>
            <a:pPr marL="82296" indent="0">
              <a:buNone/>
            </a:pPr>
            <a:r>
              <a:rPr lang="en-US" dirty="0">
                <a:latin typeface="Courier"/>
                <a:cs typeface="Courier"/>
              </a:rPr>
              <a:t>...  print("Exit local: ", locals())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...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&gt;&gt;&gt; z = 2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globals</a:t>
            </a:r>
            <a:r>
              <a:rPr lang="en-US" dirty="0">
                <a:latin typeface="Courier"/>
                <a:cs typeface="Courier"/>
              </a:rPr>
              <a:t>()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{'f': &lt;function f at 0xb7cbfeac&gt;, '__</a:t>
            </a:r>
            <a:r>
              <a:rPr lang="en-US" dirty="0" err="1">
                <a:latin typeface="Courier"/>
                <a:cs typeface="Courier"/>
              </a:rPr>
              <a:t>builtins</a:t>
            </a:r>
            <a:r>
              <a:rPr lang="en-US" dirty="0">
                <a:latin typeface="Courier"/>
                <a:cs typeface="Courier"/>
              </a:rPr>
              <a:t>__': &lt;module '</a:t>
            </a:r>
            <a:r>
              <a:rPr lang="en-US" dirty="0" err="1">
                <a:latin typeface="Courier"/>
                <a:cs typeface="Courier"/>
              </a:rPr>
              <a:t>builtins</a:t>
            </a:r>
            <a:r>
              <a:rPr lang="en-US" dirty="0">
                <a:latin typeface="Courier"/>
                <a:cs typeface="Courier"/>
              </a:rPr>
              <a:t>' ̄(built-in)&gt;, '__package__': None, '__name__': '__main__',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'z': 2</a:t>
            </a:r>
            <a:r>
              <a:rPr lang="en-US" dirty="0">
                <a:latin typeface="Courier"/>
                <a:cs typeface="Courier"/>
              </a:rPr>
              <a:t>, ̄'__doc__': None}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&gt;&gt;&gt; f(z)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global: {'f': &lt;function f at 0xb7cbfeac&gt;, '__</a:t>
            </a:r>
            <a:r>
              <a:rPr lang="en-US" dirty="0" err="1">
                <a:latin typeface="Courier"/>
                <a:cs typeface="Courier"/>
              </a:rPr>
              <a:t>builtins</a:t>
            </a:r>
            <a:r>
              <a:rPr lang="en-US" dirty="0">
                <a:latin typeface="Courier"/>
                <a:cs typeface="Courier"/>
              </a:rPr>
              <a:t>__': &lt;module ̄'</a:t>
            </a:r>
            <a:r>
              <a:rPr lang="en-US" dirty="0" err="1">
                <a:latin typeface="Courier"/>
                <a:cs typeface="Courier"/>
              </a:rPr>
              <a:t>builtins</a:t>
            </a:r>
            <a:r>
              <a:rPr lang="en-US" dirty="0">
                <a:latin typeface="Courier"/>
                <a:cs typeface="Courier"/>
              </a:rPr>
              <a:t>' (built-in)&gt;, '__package__': None, '__name__': '__main__',</a:t>
            </a:r>
            <a:r>
              <a:rPr lang="en-US" dirty="0" smtClean="0">
                <a:latin typeface="Courier"/>
                <a:cs typeface="Courier"/>
              </a:rPr>
              <a:t> ̄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'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z': 2</a:t>
            </a:r>
            <a:r>
              <a:rPr lang="en-US" dirty="0">
                <a:latin typeface="Courier"/>
                <a:cs typeface="Courier"/>
              </a:rPr>
              <a:t>, '__doc__': None}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Entry local: {'x': 2}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Exit local: {'y': 2, 'x': 2}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&gt;&gt;&gt;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scoping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inside a module, the global namespace is that of the module.</a:t>
            </a:r>
          </a:p>
          <a:p>
            <a:pPr marL="82296" indent="0">
              <a:buNone/>
            </a:pPr>
            <a:r>
              <a:rPr lang="en-US" sz="1900" b="1" dirty="0" smtClean="0">
                <a:latin typeface="Courier"/>
                <a:cs typeface="Courier"/>
              </a:rPr>
              <a:t>File </a:t>
            </a:r>
            <a:r>
              <a:rPr lang="en-US" sz="1900" b="1" dirty="0" err="1" smtClean="0">
                <a:latin typeface="Courier"/>
                <a:cs typeface="Courier"/>
              </a:rPr>
              <a:t>scopetest.py</a:t>
            </a:r>
            <a:endParaRPr lang="en-US" sz="1900" b="1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1900" dirty="0">
                <a:latin typeface="Courier"/>
                <a:cs typeface="Courier"/>
              </a:rPr>
              <a:t>"""</a:t>
            </a:r>
            <a:r>
              <a:rPr lang="en-US" sz="1900" dirty="0" err="1">
                <a:latin typeface="Courier"/>
                <a:cs typeface="Courier"/>
              </a:rPr>
              <a:t>scopetest</a:t>
            </a:r>
            <a:r>
              <a:rPr lang="en-US" sz="1900" dirty="0">
                <a:latin typeface="Courier"/>
                <a:cs typeface="Courier"/>
              </a:rPr>
              <a:t>: our scope test module""" </a:t>
            </a:r>
            <a:endParaRPr lang="en-US" sz="19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1900" dirty="0" smtClean="0">
                <a:latin typeface="Courier"/>
                <a:cs typeface="Courier"/>
              </a:rPr>
              <a:t>v</a:t>
            </a:r>
            <a:r>
              <a:rPr lang="en-US" sz="1900" dirty="0">
                <a:latin typeface="Courier"/>
                <a:cs typeface="Courier"/>
              </a:rPr>
              <a:t>=6 </a:t>
            </a:r>
          </a:p>
          <a:p>
            <a:pPr marL="82296" indent="0">
              <a:buNone/>
            </a:pPr>
            <a:endParaRPr lang="en-US" sz="19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1900" dirty="0" err="1" smtClean="0">
                <a:latin typeface="Courier"/>
                <a:cs typeface="Courier"/>
              </a:rPr>
              <a:t>def</a:t>
            </a:r>
            <a:r>
              <a:rPr lang="en-US" sz="1900" dirty="0" smtClean="0">
                <a:latin typeface="Courier"/>
                <a:cs typeface="Courier"/>
              </a:rPr>
              <a:t> </a:t>
            </a:r>
            <a:r>
              <a:rPr lang="en-US" sz="1900" dirty="0">
                <a:latin typeface="Courier"/>
                <a:cs typeface="Courier"/>
              </a:rPr>
              <a:t>f(x):</a:t>
            </a:r>
            <a:br>
              <a:rPr lang="en-US" sz="1900" dirty="0">
                <a:latin typeface="Courier"/>
                <a:cs typeface="Courier"/>
              </a:rPr>
            </a:br>
            <a:r>
              <a:rPr lang="en-US" sz="1900" dirty="0" smtClean="0">
                <a:latin typeface="Courier"/>
                <a:cs typeface="Courier"/>
              </a:rPr>
              <a:t>    "</a:t>
            </a:r>
            <a:r>
              <a:rPr lang="en-US" sz="1900" dirty="0">
                <a:latin typeface="Courier"/>
                <a:cs typeface="Courier"/>
              </a:rPr>
              <a:t>""f: scope test function"""</a:t>
            </a:r>
            <a:br>
              <a:rPr lang="en-US" sz="1900" dirty="0">
                <a:latin typeface="Courier"/>
                <a:cs typeface="Courier"/>
              </a:rPr>
            </a:br>
            <a:r>
              <a:rPr lang="en-US" sz="1900" dirty="0" smtClean="0">
                <a:latin typeface="Courier"/>
                <a:cs typeface="Courier"/>
              </a:rPr>
              <a:t>    print</a:t>
            </a:r>
            <a:r>
              <a:rPr lang="en-US" sz="1900" dirty="0">
                <a:latin typeface="Courier"/>
                <a:cs typeface="Courier"/>
              </a:rPr>
              <a:t>("global: ", list(</a:t>
            </a:r>
            <a:r>
              <a:rPr lang="en-US" sz="1900" dirty="0" err="1">
                <a:latin typeface="Courier"/>
                <a:cs typeface="Courier"/>
              </a:rPr>
              <a:t>globals</a:t>
            </a:r>
            <a:r>
              <a:rPr lang="en-US" sz="1900" dirty="0">
                <a:latin typeface="Courier"/>
                <a:cs typeface="Courier"/>
              </a:rPr>
              <a:t>().keys())) </a:t>
            </a:r>
            <a:endParaRPr lang="en-US" sz="19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1900" dirty="0">
                <a:latin typeface="Courier"/>
                <a:cs typeface="Courier"/>
              </a:rPr>
              <a:t> </a:t>
            </a:r>
            <a:r>
              <a:rPr lang="en-US" sz="1900" dirty="0" smtClean="0">
                <a:latin typeface="Courier"/>
                <a:cs typeface="Courier"/>
              </a:rPr>
              <a:t>   print</a:t>
            </a:r>
            <a:r>
              <a:rPr lang="en-US" sz="1900" dirty="0">
                <a:latin typeface="Courier"/>
                <a:cs typeface="Courier"/>
              </a:rPr>
              <a:t>("entry local:", locals())</a:t>
            </a:r>
            <a:br>
              <a:rPr lang="en-US" sz="1900" dirty="0">
                <a:latin typeface="Courier"/>
                <a:cs typeface="Courier"/>
              </a:rPr>
            </a:br>
            <a:r>
              <a:rPr lang="en-US" sz="1900" dirty="0" smtClean="0">
                <a:latin typeface="Courier"/>
                <a:cs typeface="Courier"/>
              </a:rPr>
              <a:t>    y</a:t>
            </a:r>
            <a:r>
              <a:rPr lang="en-US" sz="1900" dirty="0">
                <a:latin typeface="Courier"/>
                <a:cs typeface="Courier"/>
              </a:rPr>
              <a:t>=x</a:t>
            </a:r>
            <a:br>
              <a:rPr lang="en-US" sz="1900" dirty="0">
                <a:latin typeface="Courier"/>
                <a:cs typeface="Courier"/>
              </a:rPr>
            </a:br>
            <a:r>
              <a:rPr lang="en-US" sz="1900" dirty="0" smtClean="0">
                <a:latin typeface="Courier"/>
                <a:cs typeface="Courier"/>
              </a:rPr>
              <a:t>    w</a:t>
            </a:r>
            <a:r>
              <a:rPr lang="en-US" sz="1900" dirty="0">
                <a:latin typeface="Courier"/>
                <a:cs typeface="Courier"/>
              </a:rPr>
              <a:t>=v</a:t>
            </a:r>
            <a:br>
              <a:rPr lang="en-US" sz="1900" dirty="0">
                <a:latin typeface="Courier"/>
                <a:cs typeface="Courier"/>
              </a:rPr>
            </a:br>
            <a:r>
              <a:rPr lang="en-US" sz="1900" dirty="0" smtClean="0">
                <a:latin typeface="Courier"/>
                <a:cs typeface="Courier"/>
              </a:rPr>
              <a:t>    print</a:t>
            </a:r>
            <a:r>
              <a:rPr lang="en-US" sz="1900" dirty="0">
                <a:latin typeface="Courier"/>
                <a:cs typeface="Courier"/>
              </a:rPr>
              <a:t>("exit local:", list(locals().keys()))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scoping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000" dirty="0">
                <a:latin typeface="Courier"/>
                <a:cs typeface="Courier"/>
              </a:rPr>
              <a:t>&gt;&gt;&gt; import </a:t>
            </a:r>
            <a:r>
              <a:rPr lang="en-US" sz="2000" dirty="0" err="1">
                <a:latin typeface="Courier"/>
                <a:cs typeface="Courier"/>
              </a:rPr>
              <a:t>scopetest</a:t>
            </a:r>
            <a:r>
              <a:rPr lang="en-US" sz="2000" dirty="0">
                <a:latin typeface="Courier"/>
                <a:cs typeface="Courier"/>
              </a:rPr>
              <a:t/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&gt;&gt;&gt; z = 2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&gt;&gt;&gt; </a:t>
            </a:r>
            <a:r>
              <a:rPr lang="en-US" sz="2000" dirty="0" err="1">
                <a:latin typeface="Courier"/>
                <a:cs typeface="Courier"/>
              </a:rPr>
              <a:t>scopetest.f</a:t>
            </a:r>
            <a:r>
              <a:rPr lang="en-US" sz="2000" dirty="0">
                <a:latin typeface="Courier"/>
                <a:cs typeface="Courier"/>
              </a:rPr>
              <a:t>(z)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global: ['f', '__</a:t>
            </a:r>
            <a:r>
              <a:rPr lang="en-US" sz="2000" dirty="0" err="1">
                <a:latin typeface="Courier"/>
                <a:cs typeface="Courier"/>
              </a:rPr>
              <a:t>builtins</a:t>
            </a:r>
            <a:r>
              <a:rPr lang="en-US" sz="2000" dirty="0">
                <a:latin typeface="Courier"/>
                <a:cs typeface="Courier"/>
              </a:rPr>
              <a:t>__', '__file__', '__package__', 'v', '__name__', ̄'__doc__'] </a:t>
            </a:r>
          </a:p>
          <a:p>
            <a:pPr marL="82296" indent="0">
              <a:buNone/>
            </a:pPr>
            <a:r>
              <a:rPr lang="en-US" sz="2000" dirty="0">
                <a:latin typeface="Courier"/>
                <a:cs typeface="Courier"/>
              </a:rPr>
              <a:t>entry local: {'x': 2}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exit local: {'y': 2, 'x': 2, 'w': 6} </a:t>
            </a:r>
          </a:p>
          <a:p>
            <a:pPr marL="82296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000" dirty="0" smtClean="0">
                <a:cs typeface="Courier"/>
              </a:rPr>
              <a:t>Notice that global namespace is now that of the </a:t>
            </a:r>
            <a:r>
              <a:rPr lang="en-US" sz="2000" dirty="0" err="1" smtClean="0">
                <a:cs typeface="Courier"/>
              </a:rPr>
              <a:t>scopetest</a:t>
            </a:r>
            <a:r>
              <a:rPr lang="en-US" sz="2000" dirty="0" smtClean="0">
                <a:cs typeface="Courier"/>
              </a:rPr>
              <a:t> module, and includes functions f and v, </a:t>
            </a:r>
            <a:r>
              <a:rPr lang="en-US" sz="2000" dirty="0" smtClean="0">
                <a:solidFill>
                  <a:srgbClr val="FF0000"/>
                </a:solidFill>
                <a:cs typeface="Courier"/>
              </a:rPr>
              <a:t>but not z </a:t>
            </a:r>
            <a:r>
              <a:rPr lang="en-US" sz="2000" dirty="0" smtClean="0">
                <a:cs typeface="Courier"/>
              </a:rPr>
              <a:t>from the interactive session. Thus, when creating a module, you have complete control over the namespaces of its functions.</a:t>
            </a:r>
            <a:endParaRPr lang="en-US" sz="2000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9679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+ meta-character repeats whatever comes before it </a:t>
            </a:r>
            <a:r>
              <a:rPr lang="en-US" i="1" dirty="0"/>
              <a:t>one or more times </a:t>
            </a:r>
            <a:r>
              <a:rPr lang="en-US" dirty="0"/>
              <a:t>as necessary to match the string being processed. </a:t>
            </a:r>
            <a:endParaRPr lang="en-US" dirty="0" smtClean="0"/>
          </a:p>
          <a:p>
            <a:r>
              <a:rPr lang="en-US" dirty="0" smtClean="0"/>
              <a:t>* </a:t>
            </a:r>
            <a:r>
              <a:rPr lang="en-US" dirty="0"/>
              <a:t>meta-character repeats whatever comes before it </a:t>
            </a:r>
            <a:r>
              <a:rPr lang="en-US" i="1" dirty="0" smtClean="0"/>
              <a:t>zero or </a:t>
            </a:r>
            <a:r>
              <a:rPr lang="en-US" i="1" dirty="0"/>
              <a:t>more times </a:t>
            </a:r>
            <a:r>
              <a:rPr lang="en-US" dirty="0"/>
              <a:t>as necessary to match the string being processed. </a:t>
            </a:r>
          </a:p>
          <a:p>
            <a:r>
              <a:rPr lang="en-US" dirty="0" smtClean="0"/>
              <a:t>? </a:t>
            </a:r>
            <a:r>
              <a:rPr lang="en-US" dirty="0"/>
              <a:t>meta-character </a:t>
            </a:r>
            <a:r>
              <a:rPr lang="en-US" dirty="0" smtClean="0"/>
              <a:t>makes whatever </a:t>
            </a:r>
            <a:r>
              <a:rPr lang="en-US" dirty="0"/>
              <a:t>comes before </a:t>
            </a:r>
            <a:r>
              <a:rPr lang="en-US" dirty="0" smtClean="0"/>
              <a:t>it </a:t>
            </a:r>
            <a:r>
              <a:rPr lang="en-US" i="1" dirty="0"/>
              <a:t>zero or </a:t>
            </a:r>
            <a:r>
              <a:rPr lang="en-US" i="1" dirty="0" smtClean="0">
                <a:latin typeface="Courier"/>
                <a:cs typeface="Courier"/>
              </a:rPr>
              <a:t>1</a:t>
            </a:r>
            <a:r>
              <a:rPr lang="en-US" i="1" dirty="0" smtClean="0"/>
              <a:t> time </a:t>
            </a:r>
            <a:r>
              <a:rPr lang="en-US" dirty="0"/>
              <a:t>as necessary to match the string being processed. </a:t>
            </a:r>
          </a:p>
        </p:txBody>
      </p:sp>
    </p:spTree>
    <p:extLst>
      <p:ext uri="{BB962C8B-B14F-4D97-AF65-F5344CB8AC3E}">
        <p14:creationId xmlns:p14="http://schemas.microsoft.com/office/powerpoint/2010/main" val="25590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scoping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Built-in namespace: You can use the ‘</a:t>
            </a:r>
            <a:r>
              <a:rPr lang="en-US" dirty="0" err="1" smtClean="0"/>
              <a:t>dir</a:t>
            </a:r>
            <a:r>
              <a:rPr lang="en-US" dirty="0" smtClean="0"/>
              <a:t>’ method to return a list of names defined in the built-in namespace:</a:t>
            </a:r>
          </a:p>
          <a:p>
            <a:pPr marL="82296" indent="0"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dir</a:t>
            </a:r>
            <a:r>
              <a:rPr lang="en-US" sz="1400" dirty="0"/>
              <a:t>(__</a:t>
            </a:r>
            <a:r>
              <a:rPr lang="en-US" sz="1400" dirty="0" err="1"/>
              <a:t>builtins</a:t>
            </a:r>
            <a:r>
              <a:rPr lang="en-US" sz="1400" dirty="0"/>
              <a:t>__)</a:t>
            </a:r>
            <a:br>
              <a:rPr lang="en-US" sz="1400" dirty="0"/>
            </a:br>
            <a:r>
              <a:rPr lang="en-US" sz="1400" dirty="0"/>
              <a:t>['</a:t>
            </a:r>
            <a:r>
              <a:rPr lang="en-US" sz="1400" dirty="0" err="1"/>
              <a:t>ArithmeticError</a:t>
            </a:r>
            <a:r>
              <a:rPr lang="en-US" sz="1400" dirty="0"/>
              <a:t>', '</a:t>
            </a:r>
            <a:r>
              <a:rPr lang="en-US" sz="1400" dirty="0" err="1"/>
              <a:t>AssertionError</a:t>
            </a:r>
            <a:r>
              <a:rPr lang="en-US" sz="1400" dirty="0"/>
              <a:t>', '</a:t>
            </a:r>
            <a:r>
              <a:rPr lang="en-US" sz="1400" dirty="0" err="1"/>
              <a:t>AttributeError</a:t>
            </a:r>
            <a:r>
              <a:rPr lang="en-US" sz="1400" dirty="0"/>
              <a:t>', '</a:t>
            </a:r>
            <a:r>
              <a:rPr lang="en-US" sz="1400" dirty="0" err="1"/>
              <a:t>BaseException</a:t>
            </a:r>
            <a:r>
              <a:rPr lang="en-US" sz="1400" dirty="0"/>
              <a:t>', </a:t>
            </a:r>
          </a:p>
          <a:p>
            <a:pPr marL="82296" indent="0">
              <a:buNone/>
            </a:pPr>
            <a:r>
              <a:rPr lang="en-US" sz="1400" dirty="0"/>
              <a:t>'</a:t>
            </a:r>
            <a:r>
              <a:rPr lang="en-US" sz="1400" dirty="0" err="1"/>
              <a:t>BufferError</a:t>
            </a:r>
            <a:r>
              <a:rPr lang="en-US" sz="1400" dirty="0"/>
              <a:t>', '</a:t>
            </a:r>
            <a:r>
              <a:rPr lang="en-US" sz="1400" dirty="0" err="1"/>
              <a:t>BytesWarning</a:t>
            </a:r>
            <a:r>
              <a:rPr lang="en-US" sz="1400" dirty="0"/>
              <a:t>', '</a:t>
            </a:r>
            <a:r>
              <a:rPr lang="en-US" sz="1400" dirty="0" err="1"/>
              <a:t>DeprecationWarning</a:t>
            </a:r>
            <a:r>
              <a:rPr lang="en-US" sz="1400" dirty="0"/>
              <a:t>', '</a:t>
            </a:r>
            <a:r>
              <a:rPr lang="en-US" sz="1400" dirty="0" err="1"/>
              <a:t>EOFError</a:t>
            </a:r>
            <a:r>
              <a:rPr lang="en-US" sz="1400" dirty="0"/>
              <a:t>', 'Ellipsis', '</a:t>
            </a:r>
            <a:r>
              <a:rPr lang="en-US" sz="1400" dirty="0" err="1"/>
              <a:t>EnvironmentError</a:t>
            </a:r>
            <a:r>
              <a:rPr lang="en-US" sz="1400" dirty="0"/>
              <a:t>', 'Exception', 'False', '</a:t>
            </a:r>
            <a:r>
              <a:rPr lang="en-US" sz="1400" dirty="0" err="1"/>
              <a:t>FloatingPointError</a:t>
            </a:r>
            <a:r>
              <a:rPr lang="en-US" sz="1400" dirty="0"/>
              <a:t>', '</a:t>
            </a:r>
            <a:r>
              <a:rPr lang="en-US" sz="1400" dirty="0" err="1"/>
              <a:t>FutureWarning</a:t>
            </a:r>
            <a:r>
              <a:rPr lang="en-US" sz="1400" dirty="0"/>
              <a:t>', '</a:t>
            </a:r>
            <a:r>
              <a:rPr lang="en-US" sz="1400" dirty="0" err="1"/>
              <a:t>GeneratorExit</a:t>
            </a:r>
            <a:r>
              <a:rPr lang="en-US" sz="1400" dirty="0"/>
              <a:t>', '</a:t>
            </a:r>
            <a:r>
              <a:rPr lang="en-US" sz="1400" dirty="0" err="1"/>
              <a:t>IOError</a:t>
            </a:r>
            <a:r>
              <a:rPr lang="en-US" sz="1400" dirty="0"/>
              <a:t>', '</a:t>
            </a:r>
            <a:r>
              <a:rPr lang="en-US" sz="1400" dirty="0" err="1"/>
              <a:t>ImportError</a:t>
            </a:r>
            <a:r>
              <a:rPr lang="en-US" sz="1400" dirty="0"/>
              <a:t>', '</a:t>
            </a:r>
            <a:r>
              <a:rPr lang="en-US" sz="1400" dirty="0" err="1"/>
              <a:t>ImportWarning</a:t>
            </a:r>
            <a:r>
              <a:rPr lang="en-US" sz="1400" dirty="0"/>
              <a:t>', '</a:t>
            </a:r>
            <a:r>
              <a:rPr lang="en-US" sz="1400" dirty="0" err="1"/>
              <a:t>IndentationError</a:t>
            </a:r>
            <a:r>
              <a:rPr lang="en-US" sz="1400" dirty="0"/>
              <a:t>', '</a:t>
            </a:r>
            <a:r>
              <a:rPr lang="en-US" sz="1400" dirty="0" err="1"/>
              <a:t>IndexError</a:t>
            </a:r>
            <a:r>
              <a:rPr lang="en-US" sz="1400" dirty="0"/>
              <a:t>', '</a:t>
            </a:r>
            <a:r>
              <a:rPr lang="en-US" sz="1400" dirty="0" err="1"/>
              <a:t>KeyError</a:t>
            </a:r>
            <a:r>
              <a:rPr lang="en-US" sz="1400" dirty="0"/>
              <a:t>', '</a:t>
            </a:r>
            <a:r>
              <a:rPr lang="en-US" sz="1400" dirty="0" err="1"/>
              <a:t>KeyboardInterrupt</a:t>
            </a:r>
            <a:r>
              <a:rPr lang="en-US" sz="1400" dirty="0"/>
              <a:t>', '</a:t>
            </a:r>
            <a:r>
              <a:rPr lang="en-US" sz="1400" dirty="0" err="1"/>
              <a:t>LookupError</a:t>
            </a:r>
            <a:r>
              <a:rPr lang="en-US" sz="1400" dirty="0"/>
              <a:t>', '</a:t>
            </a:r>
            <a:r>
              <a:rPr lang="en-US" sz="1400" dirty="0" err="1"/>
              <a:t>MemoryError</a:t>
            </a:r>
            <a:r>
              <a:rPr lang="en-US" sz="1400" dirty="0"/>
              <a:t>', '</a:t>
            </a:r>
            <a:r>
              <a:rPr lang="en-US" sz="1400" dirty="0" err="1"/>
              <a:t>NameError</a:t>
            </a:r>
            <a:r>
              <a:rPr lang="en-US" sz="1400" dirty="0"/>
              <a:t>', 'None', '</a:t>
            </a:r>
            <a:r>
              <a:rPr lang="en-US" sz="1400" dirty="0" err="1"/>
              <a:t>NotImplemented</a:t>
            </a:r>
            <a:r>
              <a:rPr lang="en-US" sz="1400" dirty="0"/>
              <a:t>', '</a:t>
            </a:r>
            <a:r>
              <a:rPr lang="en-US" sz="1400" dirty="0" err="1"/>
              <a:t>NotImplementedError</a:t>
            </a:r>
            <a:r>
              <a:rPr lang="en-US" sz="1400" dirty="0"/>
              <a:t>', '</a:t>
            </a:r>
            <a:r>
              <a:rPr lang="en-US" sz="1400" dirty="0" err="1"/>
              <a:t>OSError</a:t>
            </a:r>
            <a:r>
              <a:rPr lang="en-US" sz="1400" dirty="0"/>
              <a:t>', '</a:t>
            </a:r>
            <a:r>
              <a:rPr lang="en-US" sz="1400" dirty="0" err="1"/>
              <a:t>OverflowError</a:t>
            </a:r>
            <a:r>
              <a:rPr lang="en-US" sz="1400" dirty="0"/>
              <a:t>', '</a:t>
            </a:r>
            <a:r>
              <a:rPr lang="en-US" sz="1400" dirty="0" err="1"/>
              <a:t>PendingDeprecationWarning</a:t>
            </a:r>
            <a:r>
              <a:rPr lang="en-US" sz="1400" dirty="0"/>
              <a:t>', '</a:t>
            </a:r>
            <a:r>
              <a:rPr lang="en-US" sz="1400" dirty="0" err="1"/>
              <a:t>ReferenceError</a:t>
            </a:r>
            <a:r>
              <a:rPr lang="en-US" sz="1400" dirty="0"/>
              <a:t>', '</a:t>
            </a:r>
            <a:r>
              <a:rPr lang="en-US" sz="1400" dirty="0" err="1"/>
              <a:t>RuntimeError</a:t>
            </a:r>
            <a:r>
              <a:rPr lang="en-US" sz="1400" dirty="0"/>
              <a:t>', '</a:t>
            </a:r>
            <a:r>
              <a:rPr lang="en-US" sz="1400" dirty="0" err="1"/>
              <a:t>RuntimeWarning</a:t>
            </a:r>
            <a:r>
              <a:rPr lang="en-US" sz="1400" dirty="0"/>
              <a:t>', '</a:t>
            </a:r>
            <a:r>
              <a:rPr lang="en-US" sz="1400" dirty="0" err="1"/>
              <a:t>StopIteration</a:t>
            </a:r>
            <a:r>
              <a:rPr lang="en-US" sz="1400" dirty="0"/>
              <a:t>', '</a:t>
            </a:r>
            <a:r>
              <a:rPr lang="en-US" sz="1400" dirty="0" err="1"/>
              <a:t>SyntaxError</a:t>
            </a:r>
            <a:r>
              <a:rPr lang="en-US" sz="1400" dirty="0"/>
              <a:t>', '</a:t>
            </a:r>
            <a:r>
              <a:rPr lang="en-US" sz="1400" dirty="0" err="1"/>
              <a:t>SyntaxWarning</a:t>
            </a:r>
            <a:r>
              <a:rPr lang="en-US" sz="1400" dirty="0"/>
              <a:t>', '</a:t>
            </a:r>
            <a:r>
              <a:rPr lang="en-US" sz="1400" dirty="0" err="1"/>
              <a:t>SystemError</a:t>
            </a:r>
            <a:r>
              <a:rPr lang="en-US" sz="1400" dirty="0"/>
              <a:t>', '</a:t>
            </a:r>
            <a:r>
              <a:rPr lang="en-US" sz="1400" dirty="0" err="1"/>
              <a:t>SystemExit</a:t>
            </a:r>
            <a:r>
              <a:rPr lang="en-US" sz="1400" dirty="0"/>
              <a:t>', '</a:t>
            </a:r>
            <a:r>
              <a:rPr lang="en-US" sz="1400" dirty="0" err="1"/>
              <a:t>TabError</a:t>
            </a:r>
            <a:r>
              <a:rPr lang="en-US" sz="1400" dirty="0"/>
              <a:t>', 'True', '</a:t>
            </a:r>
            <a:r>
              <a:rPr lang="en-US" sz="1400" dirty="0" err="1"/>
              <a:t>TypeError</a:t>
            </a:r>
            <a:r>
              <a:rPr lang="en-US" sz="1400" dirty="0"/>
              <a:t>', '</a:t>
            </a:r>
            <a:r>
              <a:rPr lang="en-US" sz="1400" dirty="0" err="1"/>
              <a:t>UnboundLocalError</a:t>
            </a:r>
            <a:r>
              <a:rPr lang="en-US" sz="1400" dirty="0"/>
              <a:t>', '</a:t>
            </a:r>
            <a:r>
              <a:rPr lang="en-US" sz="1400" dirty="0" err="1"/>
              <a:t>UnicodeDecodeError</a:t>
            </a:r>
            <a:r>
              <a:rPr lang="en-US" sz="1400" dirty="0"/>
              <a:t>', '</a:t>
            </a:r>
            <a:r>
              <a:rPr lang="en-US" sz="1400" dirty="0" err="1"/>
              <a:t>UnicodeEncodeError</a:t>
            </a:r>
            <a:r>
              <a:rPr lang="en-US" sz="1400" dirty="0"/>
              <a:t>', '</a:t>
            </a:r>
            <a:r>
              <a:rPr lang="en-US" sz="1400" dirty="0" err="1"/>
              <a:t>UnicodeError</a:t>
            </a:r>
            <a:r>
              <a:rPr lang="en-US" sz="1400" dirty="0"/>
              <a:t>', '</a:t>
            </a:r>
            <a:r>
              <a:rPr lang="en-US" sz="1400" dirty="0" err="1"/>
              <a:t>UnicodeTranslateError</a:t>
            </a:r>
            <a:r>
              <a:rPr lang="en-US" sz="1400" dirty="0"/>
              <a:t>', '</a:t>
            </a:r>
            <a:r>
              <a:rPr lang="en-US" sz="1400" dirty="0" err="1"/>
              <a:t>UnicodeWarning</a:t>
            </a:r>
            <a:r>
              <a:rPr lang="en-US" sz="1400" dirty="0"/>
              <a:t>', '</a:t>
            </a:r>
            <a:r>
              <a:rPr lang="en-US" sz="1400" dirty="0" err="1"/>
              <a:t>UserWarning</a:t>
            </a:r>
            <a:r>
              <a:rPr lang="en-US" sz="1400" dirty="0"/>
              <a:t>', '</a:t>
            </a:r>
            <a:r>
              <a:rPr lang="en-US" sz="1400" dirty="0" err="1"/>
              <a:t>ValueError</a:t>
            </a:r>
            <a:r>
              <a:rPr lang="en-US" sz="1400" dirty="0"/>
              <a:t>', 'Warning', '</a:t>
            </a:r>
            <a:r>
              <a:rPr lang="en-US" sz="1400" dirty="0" err="1"/>
              <a:t>ZeroDivisionError</a:t>
            </a:r>
            <a:r>
              <a:rPr lang="en-US" sz="1400" dirty="0"/>
              <a:t>', '__</a:t>
            </a:r>
            <a:r>
              <a:rPr lang="en-US" sz="1400" dirty="0" err="1"/>
              <a:t>build_class</a:t>
            </a:r>
            <a:r>
              <a:rPr lang="en-US" sz="1400" dirty="0"/>
              <a:t>__', '__debug__', '__doc__', '__import__', '__name__', '__package__', 'abs', 'all', 'any', '</a:t>
            </a:r>
            <a:r>
              <a:rPr lang="en-US" sz="1400" dirty="0" err="1"/>
              <a:t>ascii</a:t>
            </a:r>
            <a:r>
              <a:rPr lang="en-US" sz="1400" dirty="0"/>
              <a:t>', 'bin', '</a:t>
            </a:r>
            <a:r>
              <a:rPr lang="en-US" sz="1400" dirty="0" err="1"/>
              <a:t>bool</a:t>
            </a:r>
            <a:r>
              <a:rPr lang="en-US" sz="1400" dirty="0"/>
              <a:t>', '</a:t>
            </a:r>
            <a:r>
              <a:rPr lang="en-US" sz="1400" dirty="0" err="1"/>
              <a:t>bytearray</a:t>
            </a:r>
            <a:r>
              <a:rPr lang="en-US" sz="1400" dirty="0"/>
              <a:t>', 'bytes', '</a:t>
            </a:r>
            <a:r>
              <a:rPr lang="en-US" sz="1400" dirty="0" err="1"/>
              <a:t>chr</a:t>
            </a:r>
            <a:r>
              <a:rPr lang="en-US" sz="1400" dirty="0"/>
              <a:t>', '</a:t>
            </a:r>
            <a:r>
              <a:rPr lang="en-US" sz="1400" dirty="0" err="1"/>
              <a:t>classmethod</a:t>
            </a:r>
            <a:r>
              <a:rPr lang="en-US" sz="1400" dirty="0"/>
              <a:t>', '</a:t>
            </a:r>
            <a:r>
              <a:rPr lang="en-US" sz="1400" dirty="0" err="1"/>
              <a:t>cmp</a:t>
            </a:r>
            <a:r>
              <a:rPr lang="en-US" sz="1400" dirty="0"/>
              <a:t>', 'compile', 'complex', 'copyright', 'credits', '</a:t>
            </a:r>
            <a:r>
              <a:rPr lang="en-US" sz="1400" dirty="0" err="1"/>
              <a:t>delattr</a:t>
            </a:r>
            <a:r>
              <a:rPr lang="en-US" sz="1400" dirty="0"/>
              <a:t>', '</a:t>
            </a:r>
            <a:r>
              <a:rPr lang="en-US" sz="1400" dirty="0" err="1"/>
              <a:t>dict</a:t>
            </a:r>
            <a:r>
              <a:rPr lang="en-US" sz="1400" dirty="0"/>
              <a:t>', '</a:t>
            </a:r>
            <a:r>
              <a:rPr lang="en-US" sz="1400" dirty="0" err="1"/>
              <a:t>dir</a:t>
            </a:r>
            <a:r>
              <a:rPr lang="en-US" sz="1400" dirty="0"/>
              <a:t>', '</a:t>
            </a:r>
            <a:r>
              <a:rPr lang="en-US" sz="1400" dirty="0" err="1"/>
              <a:t>divmod</a:t>
            </a:r>
            <a:r>
              <a:rPr lang="en-US" sz="1400" dirty="0"/>
              <a:t>', 'enumerate', '</a:t>
            </a:r>
            <a:r>
              <a:rPr lang="en-US" sz="1400" dirty="0" err="1"/>
              <a:t>eval</a:t>
            </a:r>
            <a:r>
              <a:rPr lang="en-US" sz="1400" dirty="0"/>
              <a:t>', 'exec', 'exit', 'filter', 'float', 'format', '</a:t>
            </a:r>
            <a:r>
              <a:rPr lang="en-US" sz="1400" dirty="0" err="1"/>
              <a:t>frozenset</a:t>
            </a:r>
            <a:r>
              <a:rPr lang="en-US" sz="1400" dirty="0"/>
              <a:t>', '</a:t>
            </a:r>
            <a:r>
              <a:rPr lang="en-US" sz="1400" dirty="0" err="1"/>
              <a:t>getattr</a:t>
            </a:r>
            <a:r>
              <a:rPr lang="en-US" sz="1400" dirty="0"/>
              <a:t>', '</a:t>
            </a:r>
            <a:r>
              <a:rPr lang="en-US" sz="1400" dirty="0" err="1"/>
              <a:t>globals</a:t>
            </a:r>
            <a:r>
              <a:rPr lang="en-US" sz="1400" dirty="0"/>
              <a:t>', '</a:t>
            </a:r>
            <a:r>
              <a:rPr lang="en-US" sz="1400" dirty="0" err="1"/>
              <a:t>hasattr</a:t>
            </a:r>
            <a:r>
              <a:rPr lang="en-US" sz="1400" dirty="0"/>
              <a:t>', 'hash', 'help', 'hex', 'id', 'input', '</a:t>
            </a:r>
            <a:r>
              <a:rPr lang="en-US" sz="1400" dirty="0" err="1"/>
              <a:t>int</a:t>
            </a:r>
            <a:r>
              <a:rPr lang="en-US" sz="1400" dirty="0"/>
              <a:t>', '</a:t>
            </a:r>
            <a:r>
              <a:rPr lang="en-US" sz="1400" dirty="0" err="1"/>
              <a:t>isinstance</a:t>
            </a:r>
            <a:r>
              <a:rPr lang="en-US" sz="1400" dirty="0"/>
              <a:t>', '</a:t>
            </a:r>
            <a:r>
              <a:rPr lang="en-US" sz="1400" dirty="0" err="1"/>
              <a:t>issubclass</a:t>
            </a:r>
            <a:r>
              <a:rPr lang="en-US" sz="1400" dirty="0"/>
              <a:t>', '</a:t>
            </a:r>
            <a:r>
              <a:rPr lang="en-US" sz="1400" dirty="0" err="1"/>
              <a:t>iter</a:t>
            </a:r>
            <a:r>
              <a:rPr lang="en-US" sz="1400" dirty="0"/>
              <a:t>', '</a:t>
            </a:r>
            <a:r>
              <a:rPr lang="en-US" sz="1400" dirty="0" err="1"/>
              <a:t>len</a:t>
            </a:r>
            <a:r>
              <a:rPr lang="en-US" sz="1400" dirty="0"/>
              <a:t>', 'license', 'list', 'locals', 'map', 'max', '</a:t>
            </a:r>
            <a:r>
              <a:rPr lang="en-US" sz="1400" dirty="0" err="1"/>
              <a:t>memoryview</a:t>
            </a:r>
            <a:r>
              <a:rPr lang="en-US" sz="1400" dirty="0"/>
              <a:t>', 'min', 'next', 'object', '</a:t>
            </a:r>
            <a:r>
              <a:rPr lang="en-US" sz="1400" dirty="0" err="1"/>
              <a:t>oct</a:t>
            </a:r>
            <a:r>
              <a:rPr lang="en-US" sz="1400" dirty="0"/>
              <a:t>', 'open', '</a:t>
            </a:r>
            <a:r>
              <a:rPr lang="en-US" sz="1400" dirty="0" err="1"/>
              <a:t>ord</a:t>
            </a:r>
            <a:r>
              <a:rPr lang="en-US" sz="1400" dirty="0"/>
              <a:t>', '</a:t>
            </a:r>
            <a:r>
              <a:rPr lang="en-US" sz="1400" dirty="0" err="1"/>
              <a:t>pow</a:t>
            </a:r>
            <a:r>
              <a:rPr lang="en-US" sz="1400" dirty="0"/>
              <a:t>', 'print', 'property', 'quit', 'range', '</a:t>
            </a:r>
            <a:r>
              <a:rPr lang="en-US" sz="1400" dirty="0" err="1"/>
              <a:t>repr</a:t>
            </a:r>
            <a:r>
              <a:rPr lang="en-US" sz="1400" dirty="0"/>
              <a:t>', 'reversed', 'round', 'set', '</a:t>
            </a:r>
            <a:r>
              <a:rPr lang="en-US" sz="1400" dirty="0" err="1"/>
              <a:t>setattr</a:t>
            </a:r>
            <a:r>
              <a:rPr lang="en-US" sz="1400" dirty="0"/>
              <a:t>', 'slice', 'sorted', '</a:t>
            </a:r>
            <a:r>
              <a:rPr lang="en-US" sz="1400" dirty="0" err="1"/>
              <a:t>staticmethod</a:t>
            </a:r>
            <a:r>
              <a:rPr lang="en-US" sz="1400" dirty="0"/>
              <a:t>', '</a:t>
            </a:r>
            <a:r>
              <a:rPr lang="en-US" sz="1400" dirty="0" err="1"/>
              <a:t>str</a:t>
            </a:r>
            <a:r>
              <a:rPr lang="en-US" sz="1400" dirty="0"/>
              <a:t>', 'sum', 'super', 'tuple', 'type', '</a:t>
            </a:r>
            <a:r>
              <a:rPr lang="en-US" sz="1400" dirty="0" err="1"/>
              <a:t>vars</a:t>
            </a:r>
            <a:r>
              <a:rPr lang="en-US" sz="1400" dirty="0"/>
              <a:t>', 'zip'] </a:t>
            </a:r>
          </a:p>
          <a:p>
            <a:pPr marL="82296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4929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scoping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easily override a built-in function:</a:t>
            </a:r>
          </a:p>
          <a:p>
            <a:pPr marL="82296" indent="0">
              <a:buNone/>
            </a:pPr>
            <a:r>
              <a:rPr lang="en-US" sz="1600" dirty="0">
                <a:latin typeface="Courier"/>
                <a:cs typeface="Courier"/>
              </a:rPr>
              <a:t>&gt;&gt;&gt; list("</a:t>
            </a:r>
            <a:r>
              <a:rPr lang="en-US" sz="1600" dirty="0" err="1">
                <a:latin typeface="Courier"/>
                <a:cs typeface="Courier"/>
              </a:rPr>
              <a:t>Peyto</a:t>
            </a:r>
            <a:r>
              <a:rPr lang="en-US" sz="1600" dirty="0">
                <a:latin typeface="Courier"/>
                <a:cs typeface="Courier"/>
              </a:rPr>
              <a:t> Lake")</a:t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>
                <a:latin typeface="Courier"/>
                <a:cs typeface="Courier"/>
              </a:rPr>
              <a:t>['P', 'e', 'y', 't', 'o', ' ', 'L', 'a', 'k', 'e'] </a:t>
            </a:r>
            <a:endParaRPr lang="en-US" sz="16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1600" dirty="0" smtClean="0">
                <a:latin typeface="Courier"/>
                <a:cs typeface="Courier"/>
              </a:rPr>
              <a:t>&gt;</a:t>
            </a:r>
            <a:r>
              <a:rPr lang="en-US" sz="1600" dirty="0">
                <a:latin typeface="Courier"/>
                <a:cs typeface="Courier"/>
              </a:rPr>
              <a:t>&gt;&gt; list = [1, 3, 5, 7]</a:t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>
                <a:latin typeface="Courier"/>
                <a:cs typeface="Courier"/>
              </a:rPr>
              <a:t>&gt;&gt;&gt; list("</a:t>
            </a:r>
            <a:r>
              <a:rPr lang="en-US" sz="1600" dirty="0" err="1">
                <a:latin typeface="Courier"/>
                <a:cs typeface="Courier"/>
              </a:rPr>
              <a:t>Peyto</a:t>
            </a:r>
            <a:r>
              <a:rPr lang="en-US" sz="1600" dirty="0">
                <a:latin typeface="Courier"/>
                <a:cs typeface="Courier"/>
              </a:rPr>
              <a:t> Lake")</a:t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err="1">
                <a:latin typeface="Courier"/>
                <a:cs typeface="Courier"/>
              </a:rPr>
              <a:t>Traceback</a:t>
            </a:r>
            <a:r>
              <a:rPr lang="en-US" sz="1600" dirty="0">
                <a:latin typeface="Courier"/>
                <a:cs typeface="Courier"/>
              </a:rPr>
              <a:t> (innermost last): </a:t>
            </a:r>
          </a:p>
          <a:p>
            <a:pPr marL="82296" indent="0">
              <a:buNone/>
            </a:pPr>
            <a:r>
              <a:rPr lang="en-US" sz="1600" dirty="0">
                <a:latin typeface="Courier"/>
                <a:cs typeface="Courier"/>
              </a:rPr>
              <a:t>File "&lt;</a:t>
            </a:r>
            <a:r>
              <a:rPr lang="en-US" sz="1600" dirty="0" err="1">
                <a:latin typeface="Courier"/>
                <a:cs typeface="Courier"/>
              </a:rPr>
              <a:t>stdin</a:t>
            </a:r>
            <a:r>
              <a:rPr lang="en-US" sz="1600" dirty="0">
                <a:latin typeface="Courier"/>
                <a:cs typeface="Courier"/>
              </a:rPr>
              <a:t>&gt;", line 1, in ? </a:t>
            </a:r>
            <a:r>
              <a:rPr lang="en-US" sz="1600" dirty="0" err="1">
                <a:latin typeface="Courier"/>
                <a:cs typeface="Courier"/>
              </a:rPr>
              <a:t>TypeError</a:t>
            </a:r>
            <a:r>
              <a:rPr lang="en-US" sz="1600" dirty="0">
                <a:latin typeface="Courier"/>
                <a:cs typeface="Courier"/>
              </a:rPr>
              <a:t>: 'list' object is not callable </a:t>
            </a:r>
          </a:p>
          <a:p>
            <a:pPr marL="82296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2000" dirty="0" smtClean="0">
                <a:cs typeface="Courier"/>
              </a:rPr>
              <a:t>You can use the del method to remove your binding and get back the overridden built-in:</a:t>
            </a:r>
          </a:p>
          <a:p>
            <a:pPr marL="82296" indent="0">
              <a:buNone/>
            </a:pPr>
            <a:r>
              <a:rPr lang="tr-TR" sz="1500" dirty="0">
                <a:latin typeface="Courier"/>
                <a:cs typeface="Courier"/>
              </a:rPr>
              <a:t>&gt;&gt;&gt; del </a:t>
            </a:r>
            <a:r>
              <a:rPr lang="tr-TR" sz="1500" dirty="0" err="1">
                <a:latin typeface="Courier"/>
                <a:cs typeface="Courier"/>
              </a:rPr>
              <a:t>list</a:t>
            </a:r>
            <a:r>
              <a:rPr lang="tr-TR" sz="1500" dirty="0">
                <a:latin typeface="Courier"/>
                <a:cs typeface="Courier"/>
              </a:rPr>
              <a:t/>
            </a:r>
            <a:br>
              <a:rPr lang="tr-TR" sz="1500" dirty="0">
                <a:latin typeface="Courier"/>
                <a:cs typeface="Courier"/>
              </a:rPr>
            </a:br>
            <a:r>
              <a:rPr lang="tr-TR" sz="1500" dirty="0">
                <a:latin typeface="Courier"/>
                <a:cs typeface="Courier"/>
              </a:rPr>
              <a:t>&gt;&gt;&gt; </a:t>
            </a:r>
            <a:r>
              <a:rPr lang="tr-TR" sz="1500" dirty="0" err="1">
                <a:latin typeface="Courier"/>
                <a:cs typeface="Courier"/>
              </a:rPr>
              <a:t>list</a:t>
            </a:r>
            <a:r>
              <a:rPr lang="tr-TR" sz="1500" dirty="0">
                <a:latin typeface="Courier"/>
                <a:cs typeface="Courier"/>
              </a:rPr>
              <a:t>("</a:t>
            </a:r>
            <a:r>
              <a:rPr lang="tr-TR" sz="1500" dirty="0" err="1">
                <a:latin typeface="Courier"/>
                <a:cs typeface="Courier"/>
              </a:rPr>
              <a:t>Peyto</a:t>
            </a:r>
            <a:r>
              <a:rPr lang="tr-TR" sz="1500" dirty="0">
                <a:latin typeface="Courier"/>
                <a:cs typeface="Courier"/>
              </a:rPr>
              <a:t> Lake")</a:t>
            </a:r>
            <a:br>
              <a:rPr lang="tr-TR" sz="1500" dirty="0">
                <a:latin typeface="Courier"/>
                <a:cs typeface="Courier"/>
              </a:rPr>
            </a:br>
            <a:r>
              <a:rPr lang="tr-TR" sz="1500" dirty="0">
                <a:latin typeface="Courier"/>
                <a:cs typeface="Courier"/>
              </a:rPr>
              <a:t>['P', 'e', 'y', 't', 'o', ' ', 'L', 'a', 'k', 'e'] </a:t>
            </a:r>
          </a:p>
          <a:p>
            <a:pPr marL="82296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82296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1639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Scoping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dir</a:t>
            </a:r>
            <a:r>
              <a:rPr lang="en-US" dirty="0" smtClean="0"/>
              <a:t>() method is handy in catching typos:</a:t>
            </a:r>
          </a:p>
          <a:p>
            <a:pPr marL="82296" indent="0">
              <a:buNone/>
            </a:pPr>
            <a:r>
              <a:rPr lang="en-US" sz="2000" dirty="0">
                <a:latin typeface="Courier"/>
                <a:cs typeface="Courier"/>
              </a:rPr>
              <a:t>&gt;&gt;&gt; x1 = 6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&gt;&gt;&gt;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xl</a:t>
            </a:r>
            <a:r>
              <a:rPr lang="en-US" sz="2000" dirty="0">
                <a:latin typeface="Courier"/>
                <a:cs typeface="Courier"/>
              </a:rPr>
              <a:t> = x1 - 2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&gt;&gt;&gt; x1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6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&gt;&gt;&gt; </a:t>
            </a:r>
            <a:r>
              <a:rPr lang="en-US" sz="2000" dirty="0" err="1">
                <a:latin typeface="Courier"/>
                <a:cs typeface="Courier"/>
              </a:rPr>
              <a:t>dir</a:t>
            </a:r>
            <a:r>
              <a:rPr lang="en-US" sz="2000" dirty="0">
                <a:latin typeface="Courier"/>
                <a:cs typeface="Courier"/>
              </a:rPr>
              <a:t>()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['__</a:t>
            </a:r>
            <a:r>
              <a:rPr lang="en-US" sz="2000" dirty="0" err="1">
                <a:latin typeface="Courier"/>
                <a:cs typeface="Courier"/>
              </a:rPr>
              <a:t>builtins</a:t>
            </a:r>
            <a:r>
              <a:rPr lang="en-US" sz="2000" dirty="0">
                <a:latin typeface="Courier"/>
                <a:cs typeface="Courier"/>
              </a:rPr>
              <a:t>__', '__doc__', '__name__', '__package__', 'x1', '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xl</a:t>
            </a:r>
            <a:r>
              <a:rPr lang="en-US" sz="2000" dirty="0">
                <a:latin typeface="Courier"/>
                <a:cs typeface="Courier"/>
              </a:rPr>
              <a:t>'] </a:t>
            </a:r>
          </a:p>
          <a:p>
            <a:pPr marL="82296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7353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[ ] represents a range of characters. </a:t>
            </a:r>
          </a:p>
          <a:p>
            <a:r>
              <a:rPr lang="en-US" dirty="0" smtClean="0"/>
              <a:t>For example: [a</a:t>
            </a:r>
            <a:r>
              <a:rPr lang="en-US" dirty="0"/>
              <a:t>-z] will match a single character between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 smtClean="0"/>
              <a:t>z.</a:t>
            </a:r>
          </a:p>
          <a:p>
            <a:r>
              <a:rPr lang="en-US" dirty="0"/>
              <a:t>[0-9A-Z] will match any digit or any uppercase </a:t>
            </a:r>
            <a:r>
              <a:rPr lang="en-US" dirty="0" smtClean="0"/>
              <a:t>character.</a:t>
            </a:r>
            <a:endParaRPr lang="en-US" dirty="0"/>
          </a:p>
          <a:p>
            <a:r>
              <a:rPr lang="en-US" dirty="0"/>
              <a:t>[-</a:t>
            </a:r>
            <a:r>
              <a:rPr lang="en-US" dirty="0" smtClean="0"/>
              <a:t>0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dirty="0" smtClean="0"/>
              <a:t>2</a:t>
            </a:r>
            <a:r>
              <a:rPr lang="en-US" dirty="0"/>
              <a:t>] will match a hyphen, or a </a:t>
            </a:r>
            <a:r>
              <a:rPr lang="en-US" i="1" dirty="0"/>
              <a:t>0 </a:t>
            </a:r>
            <a:r>
              <a:rPr lang="en-US" dirty="0"/>
              <a:t>or a </a:t>
            </a:r>
            <a:r>
              <a:rPr lang="en-US" i="1" dirty="0">
                <a:latin typeface="Courier"/>
                <a:cs typeface="Courier"/>
              </a:rPr>
              <a:t>1</a:t>
            </a:r>
            <a:r>
              <a:rPr lang="en-US" i="1" dirty="0"/>
              <a:t> </a:t>
            </a:r>
            <a:r>
              <a:rPr lang="en-US" dirty="0"/>
              <a:t>or a </a:t>
            </a:r>
            <a:r>
              <a:rPr lang="en-US" i="1" dirty="0"/>
              <a:t>2, </a:t>
            </a:r>
            <a:r>
              <a:rPr lang="en-US" dirty="0"/>
              <a:t>and nothing </a:t>
            </a:r>
            <a:r>
              <a:rPr lang="en-US" dirty="0" smtClean="0"/>
              <a:t>else.</a:t>
            </a:r>
          </a:p>
          <a:p>
            <a:endParaRPr lang="en-US" dirty="0"/>
          </a:p>
          <a:p>
            <a:r>
              <a:rPr lang="en-US" dirty="0" smtClean="0"/>
              <a:t>The special sequence </a:t>
            </a:r>
            <a:r>
              <a:rPr lang="en-US" dirty="0" smtClean="0">
                <a:latin typeface="Courier"/>
                <a:cs typeface="Courier"/>
              </a:rPr>
              <a:t>\d </a:t>
            </a:r>
            <a:r>
              <a:rPr lang="en-US" dirty="0" smtClean="0"/>
              <a:t>matches any digit.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9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b="1" dirty="0"/>
              <a:t>Pattern	Description	</a:t>
            </a:r>
          </a:p>
          <a:p>
            <a:r>
              <a:rPr lang="en-US" sz="1400" dirty="0"/>
              <a:t>^	</a:t>
            </a:r>
            <a:r>
              <a:rPr lang="en-US" sz="1400" dirty="0" smtClean="0"/>
              <a:t>	Matches </a:t>
            </a:r>
            <a:r>
              <a:rPr lang="en-US" sz="1400" dirty="0"/>
              <a:t>beginning of line.	</a:t>
            </a:r>
          </a:p>
          <a:p>
            <a:r>
              <a:rPr lang="en-US" sz="1400" dirty="0"/>
              <a:t>$	</a:t>
            </a:r>
            <a:r>
              <a:rPr lang="en-US" sz="1400" dirty="0" smtClean="0"/>
              <a:t>	Matches </a:t>
            </a:r>
            <a:r>
              <a:rPr lang="en-US" sz="1400" dirty="0"/>
              <a:t>end of line.	</a:t>
            </a:r>
          </a:p>
          <a:p>
            <a:r>
              <a:rPr lang="en-US" sz="1400" dirty="0"/>
              <a:t>.	</a:t>
            </a:r>
            <a:r>
              <a:rPr lang="en-US" sz="1400" dirty="0" smtClean="0"/>
              <a:t>	Matches </a:t>
            </a:r>
            <a:r>
              <a:rPr lang="en-US" sz="1400" dirty="0"/>
              <a:t>any single character except newline</a:t>
            </a:r>
            <a:r>
              <a:rPr lang="en-US" sz="1400" dirty="0" smtClean="0"/>
              <a:t>. </a:t>
            </a:r>
          </a:p>
          <a:p>
            <a:r>
              <a:rPr lang="en-US" sz="1400" dirty="0" smtClean="0"/>
              <a:t>[...]</a:t>
            </a:r>
            <a:r>
              <a:rPr lang="en-US" sz="1400" dirty="0"/>
              <a:t>	</a:t>
            </a:r>
            <a:r>
              <a:rPr lang="en-US" sz="1400" dirty="0" smtClean="0"/>
              <a:t>	Matches </a:t>
            </a:r>
            <a:r>
              <a:rPr lang="en-US" sz="1400" dirty="0"/>
              <a:t>any single character in brackets.	</a:t>
            </a:r>
          </a:p>
          <a:p>
            <a:r>
              <a:rPr lang="en-US" sz="1400" dirty="0"/>
              <a:t>[^...]	</a:t>
            </a:r>
            <a:r>
              <a:rPr lang="en-US" sz="1400" dirty="0" smtClean="0"/>
              <a:t>	Matches </a:t>
            </a:r>
            <a:r>
              <a:rPr lang="en-US" sz="1400" dirty="0"/>
              <a:t>any single character not in brackets	</a:t>
            </a:r>
          </a:p>
          <a:p>
            <a:r>
              <a:rPr lang="en-US" sz="1400" dirty="0"/>
              <a:t>re*	</a:t>
            </a:r>
            <a:r>
              <a:rPr lang="en-US" sz="1400" dirty="0" smtClean="0"/>
              <a:t>	Matches </a:t>
            </a:r>
            <a:r>
              <a:rPr lang="en-US" sz="1400" dirty="0"/>
              <a:t>0 or more occurrences of preceding expression.	</a:t>
            </a:r>
          </a:p>
          <a:p>
            <a:r>
              <a:rPr lang="en-US" sz="1400" dirty="0"/>
              <a:t>re+	</a:t>
            </a:r>
            <a:r>
              <a:rPr lang="en-US" sz="1400" dirty="0" smtClean="0"/>
              <a:t>	Matches </a:t>
            </a:r>
            <a:r>
              <a:rPr lang="en-US" sz="1400" dirty="0"/>
              <a:t>1 or more occurrence of preceding expression.	</a:t>
            </a:r>
          </a:p>
          <a:p>
            <a:r>
              <a:rPr lang="en-US" sz="1400" dirty="0"/>
              <a:t>re?	</a:t>
            </a:r>
            <a:r>
              <a:rPr lang="en-US" sz="1400" dirty="0" smtClean="0"/>
              <a:t>	Matches </a:t>
            </a:r>
            <a:r>
              <a:rPr lang="en-US" sz="1400" dirty="0"/>
              <a:t>0 or 1 occurrence of preceding expression.	</a:t>
            </a:r>
          </a:p>
          <a:p>
            <a:r>
              <a:rPr lang="en-US" sz="1400" dirty="0"/>
              <a:t>re{ n}	</a:t>
            </a:r>
            <a:r>
              <a:rPr lang="en-US" sz="1400" dirty="0" smtClean="0"/>
              <a:t>	Matches </a:t>
            </a:r>
            <a:r>
              <a:rPr lang="en-US" sz="1400" dirty="0"/>
              <a:t>exactly n number of occurrences of preceding expression.	</a:t>
            </a:r>
          </a:p>
          <a:p>
            <a:r>
              <a:rPr lang="en-US" sz="1400" dirty="0"/>
              <a:t>re{ n,}	</a:t>
            </a:r>
            <a:r>
              <a:rPr lang="en-US" sz="1400" dirty="0" smtClean="0"/>
              <a:t>	Matches </a:t>
            </a:r>
            <a:r>
              <a:rPr lang="en-US" sz="1400" dirty="0"/>
              <a:t>n or more occurrences of preceding expression.	</a:t>
            </a:r>
          </a:p>
          <a:p>
            <a:r>
              <a:rPr lang="en-US" sz="1400" dirty="0"/>
              <a:t>re{ n, m}	Matches at least n and at most m occurrences of preceding expression.	</a:t>
            </a:r>
          </a:p>
          <a:p>
            <a:r>
              <a:rPr lang="en-US" sz="1400" dirty="0"/>
              <a:t>a| b	</a:t>
            </a:r>
            <a:r>
              <a:rPr lang="en-US" sz="1400" dirty="0" smtClean="0"/>
              <a:t>	Matches </a:t>
            </a:r>
            <a:r>
              <a:rPr lang="en-US" sz="1400" dirty="0"/>
              <a:t>either a or b.	</a:t>
            </a:r>
          </a:p>
          <a:p>
            <a:r>
              <a:rPr lang="en-US" sz="1400" dirty="0" smtClean="0"/>
              <a:t>(</a:t>
            </a:r>
            <a:r>
              <a:rPr lang="en-US" sz="1400" dirty="0"/>
              <a:t>re)	</a:t>
            </a:r>
            <a:r>
              <a:rPr lang="en-US" sz="1400" dirty="0" smtClean="0"/>
              <a:t>	Groups </a:t>
            </a:r>
            <a:r>
              <a:rPr lang="en-US" sz="1400" dirty="0"/>
              <a:t>regular expressions and remembers matched text.	</a:t>
            </a:r>
          </a:p>
          <a:p>
            <a:r>
              <a:rPr lang="en-US" sz="1400" dirty="0" smtClean="0"/>
              <a:t>\</a:t>
            </a:r>
            <a:r>
              <a:rPr lang="en-US" sz="1400" dirty="0"/>
              <a:t>d	</a:t>
            </a:r>
            <a:r>
              <a:rPr lang="en-US" sz="1400" dirty="0" smtClean="0"/>
              <a:t>	Matches </a:t>
            </a:r>
            <a:r>
              <a:rPr lang="en-US" sz="1400" dirty="0"/>
              <a:t>digits. Equivalent to [0-9].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39319" y="6384587"/>
            <a:ext cx="3194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Taken from </a:t>
            </a:r>
            <a:r>
              <a:rPr lang="en-US" sz="1200" dirty="0" err="1" smtClean="0"/>
              <a:t>tutorialspoint.com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954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8681" y="1634245"/>
            <a:ext cx="7597302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F0F10"/>
                </a:solidFill>
                <a:latin typeface="Arial" charset="0"/>
                <a:ea typeface="Arial" charset="0"/>
                <a:cs typeface="Arial" charset="0"/>
              </a:rPr>
              <a:t>Regular Expression Examples</a:t>
            </a:r>
          </a:p>
          <a:p>
            <a:r>
              <a:rPr lang="en-US" sz="2400" dirty="0">
                <a:solidFill>
                  <a:srgbClr val="252525"/>
                </a:solidFill>
                <a:latin typeface="Arial" charset="0"/>
                <a:ea typeface="Arial" charset="0"/>
                <a:cs typeface="Arial" charset="0"/>
              </a:rPr>
              <a:t>Literal </a:t>
            </a:r>
            <a:r>
              <a:rPr lang="en-US" sz="2400" dirty="0" smtClean="0">
                <a:solidFill>
                  <a:srgbClr val="252525"/>
                </a:solidFill>
                <a:latin typeface="Arial" charset="0"/>
                <a:ea typeface="Arial" charset="0"/>
                <a:cs typeface="Arial" charset="0"/>
              </a:rPr>
              <a:t>characters</a:t>
            </a:r>
            <a:endParaRPr lang="en-US" dirty="0">
              <a:solidFill>
                <a:srgbClr val="252525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solidFill>
                  <a:srgbClr val="252525"/>
                </a:solidFill>
                <a:latin typeface="Arial" charset="0"/>
                <a:ea typeface="Arial" charset="0"/>
                <a:cs typeface="Arial" charset="0"/>
              </a:rPr>
              <a:t>python	</a:t>
            </a:r>
            <a:r>
              <a:rPr lang="en-US" dirty="0" smtClean="0">
                <a:solidFill>
                  <a:srgbClr val="252525"/>
                </a:solidFill>
                <a:latin typeface="Arial" charset="0"/>
                <a:ea typeface="Arial" charset="0"/>
                <a:cs typeface="Arial" charset="0"/>
              </a:rPr>
              <a:t>	Match </a:t>
            </a:r>
            <a:r>
              <a:rPr lang="en-US" dirty="0">
                <a:solidFill>
                  <a:srgbClr val="252525"/>
                </a:solidFill>
                <a:latin typeface="Arial" charset="0"/>
                <a:ea typeface="Arial" charset="0"/>
                <a:cs typeface="Arial" charset="0"/>
              </a:rPr>
              <a:t>"python".	</a:t>
            </a:r>
          </a:p>
          <a:p>
            <a:endParaRPr lang="en-US" sz="2400" dirty="0" smtClean="0">
              <a:solidFill>
                <a:srgbClr val="0F0F1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 smtClean="0">
                <a:solidFill>
                  <a:srgbClr val="0F0F10"/>
                </a:solidFill>
                <a:latin typeface="Arial" charset="0"/>
                <a:ea typeface="Arial" charset="0"/>
                <a:cs typeface="Arial" charset="0"/>
              </a:rPr>
              <a:t>Character classes</a:t>
            </a:r>
            <a:endParaRPr lang="en-US" sz="2400" dirty="0">
              <a:solidFill>
                <a:srgbClr val="0F0F1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solidFill>
                  <a:srgbClr val="252525"/>
                </a:solidFill>
                <a:latin typeface="Arial" charset="0"/>
                <a:ea typeface="Arial" charset="0"/>
                <a:cs typeface="Arial" charset="0"/>
              </a:rPr>
              <a:t>[</a:t>
            </a:r>
            <a:r>
              <a:rPr lang="en-US" dirty="0">
                <a:solidFill>
                  <a:srgbClr val="252525"/>
                </a:solidFill>
                <a:latin typeface="Arial" charset="0"/>
                <a:ea typeface="Arial" charset="0"/>
                <a:cs typeface="Arial" charset="0"/>
              </a:rPr>
              <a:t>Pp]</a:t>
            </a:r>
            <a:r>
              <a:rPr lang="en-US" dirty="0" err="1">
                <a:solidFill>
                  <a:srgbClr val="252525"/>
                </a:solidFill>
                <a:latin typeface="Arial" charset="0"/>
                <a:ea typeface="Arial" charset="0"/>
                <a:cs typeface="Arial" charset="0"/>
              </a:rPr>
              <a:t>ython</a:t>
            </a:r>
            <a:r>
              <a:rPr lang="en-US" dirty="0">
                <a:solidFill>
                  <a:srgbClr val="252525"/>
                </a:solidFill>
                <a:latin typeface="Arial" charset="0"/>
                <a:ea typeface="Arial" charset="0"/>
                <a:cs typeface="Arial" charset="0"/>
              </a:rPr>
              <a:t>	Match "Python" or "python"	</a:t>
            </a:r>
          </a:p>
          <a:p>
            <a:r>
              <a:rPr lang="en-US" dirty="0">
                <a:solidFill>
                  <a:srgbClr val="252525"/>
                </a:solidFill>
                <a:latin typeface="Arial" charset="0"/>
                <a:ea typeface="Arial" charset="0"/>
                <a:cs typeface="Arial" charset="0"/>
              </a:rPr>
              <a:t>rub[ye]	</a:t>
            </a:r>
            <a:r>
              <a:rPr lang="en-US" dirty="0" smtClean="0">
                <a:solidFill>
                  <a:srgbClr val="252525"/>
                </a:solidFill>
                <a:latin typeface="Arial" charset="0"/>
                <a:ea typeface="Arial" charset="0"/>
                <a:cs typeface="Arial" charset="0"/>
              </a:rPr>
              <a:t>	Match </a:t>
            </a:r>
            <a:r>
              <a:rPr lang="en-US" dirty="0">
                <a:solidFill>
                  <a:srgbClr val="252525"/>
                </a:solidFill>
                <a:latin typeface="Arial" charset="0"/>
                <a:ea typeface="Arial" charset="0"/>
                <a:cs typeface="Arial" charset="0"/>
              </a:rPr>
              <a:t>"ruby" or "rube"	</a:t>
            </a:r>
          </a:p>
          <a:p>
            <a:r>
              <a:rPr lang="en-US" dirty="0">
                <a:solidFill>
                  <a:srgbClr val="252525"/>
                </a:solidFill>
                <a:latin typeface="Arial" charset="0"/>
                <a:ea typeface="Arial" charset="0"/>
                <a:cs typeface="Arial" charset="0"/>
              </a:rPr>
              <a:t>[</a:t>
            </a:r>
            <a:r>
              <a:rPr lang="en-US" dirty="0" err="1">
                <a:solidFill>
                  <a:srgbClr val="252525"/>
                </a:solidFill>
                <a:latin typeface="Arial" charset="0"/>
                <a:ea typeface="Arial" charset="0"/>
                <a:cs typeface="Arial" charset="0"/>
              </a:rPr>
              <a:t>aeiou</a:t>
            </a:r>
            <a:r>
              <a:rPr lang="en-US" dirty="0">
                <a:solidFill>
                  <a:srgbClr val="252525"/>
                </a:solidFill>
                <a:latin typeface="Arial" charset="0"/>
                <a:ea typeface="Arial" charset="0"/>
                <a:cs typeface="Arial" charset="0"/>
              </a:rPr>
              <a:t>]	</a:t>
            </a:r>
            <a:r>
              <a:rPr lang="en-US" dirty="0" smtClean="0">
                <a:solidFill>
                  <a:srgbClr val="252525"/>
                </a:solidFill>
                <a:latin typeface="Arial" charset="0"/>
                <a:ea typeface="Arial" charset="0"/>
                <a:cs typeface="Arial" charset="0"/>
              </a:rPr>
              <a:t>	Match </a:t>
            </a:r>
            <a:r>
              <a:rPr lang="en-US" dirty="0">
                <a:solidFill>
                  <a:srgbClr val="252525"/>
                </a:solidFill>
                <a:latin typeface="Arial" charset="0"/>
                <a:ea typeface="Arial" charset="0"/>
                <a:cs typeface="Arial" charset="0"/>
              </a:rPr>
              <a:t>any one lowercase vowel	</a:t>
            </a:r>
          </a:p>
          <a:p>
            <a:r>
              <a:rPr lang="en-US" dirty="0">
                <a:solidFill>
                  <a:srgbClr val="252525"/>
                </a:solidFill>
                <a:latin typeface="Arial" charset="0"/>
                <a:ea typeface="Arial" charset="0"/>
                <a:cs typeface="Arial" charset="0"/>
              </a:rPr>
              <a:t>[0-9]	</a:t>
            </a:r>
            <a:r>
              <a:rPr lang="en-US" dirty="0" smtClean="0">
                <a:solidFill>
                  <a:srgbClr val="252525"/>
                </a:solidFill>
                <a:latin typeface="Arial" charset="0"/>
                <a:ea typeface="Arial" charset="0"/>
                <a:cs typeface="Arial" charset="0"/>
              </a:rPr>
              <a:t>	Match </a:t>
            </a:r>
            <a:r>
              <a:rPr lang="en-US" dirty="0">
                <a:solidFill>
                  <a:srgbClr val="252525"/>
                </a:solidFill>
                <a:latin typeface="Arial" charset="0"/>
                <a:ea typeface="Arial" charset="0"/>
                <a:cs typeface="Arial" charset="0"/>
              </a:rPr>
              <a:t>any digit; same as [0123456789]	</a:t>
            </a:r>
          </a:p>
          <a:p>
            <a:r>
              <a:rPr lang="en-US" dirty="0">
                <a:solidFill>
                  <a:srgbClr val="252525"/>
                </a:solidFill>
                <a:latin typeface="Arial" charset="0"/>
                <a:ea typeface="Arial" charset="0"/>
                <a:cs typeface="Arial" charset="0"/>
              </a:rPr>
              <a:t>[a-z]	</a:t>
            </a:r>
            <a:r>
              <a:rPr lang="en-US" dirty="0" smtClean="0">
                <a:solidFill>
                  <a:srgbClr val="252525"/>
                </a:solidFill>
                <a:latin typeface="Arial" charset="0"/>
                <a:ea typeface="Arial" charset="0"/>
                <a:cs typeface="Arial" charset="0"/>
              </a:rPr>
              <a:t>		Match </a:t>
            </a:r>
            <a:r>
              <a:rPr lang="en-US" dirty="0">
                <a:solidFill>
                  <a:srgbClr val="252525"/>
                </a:solidFill>
                <a:latin typeface="Arial" charset="0"/>
                <a:ea typeface="Arial" charset="0"/>
                <a:cs typeface="Arial" charset="0"/>
              </a:rPr>
              <a:t>any lowercase ASCII letter	</a:t>
            </a:r>
          </a:p>
          <a:p>
            <a:r>
              <a:rPr lang="en-US" dirty="0">
                <a:solidFill>
                  <a:srgbClr val="252525"/>
                </a:solidFill>
                <a:latin typeface="Arial" charset="0"/>
                <a:ea typeface="Arial" charset="0"/>
                <a:cs typeface="Arial" charset="0"/>
              </a:rPr>
              <a:t>[A-Z]	</a:t>
            </a:r>
            <a:r>
              <a:rPr lang="en-US" dirty="0" smtClean="0">
                <a:solidFill>
                  <a:srgbClr val="252525"/>
                </a:solidFill>
                <a:latin typeface="Arial" charset="0"/>
                <a:ea typeface="Arial" charset="0"/>
                <a:cs typeface="Arial" charset="0"/>
              </a:rPr>
              <a:t>	Match </a:t>
            </a:r>
            <a:r>
              <a:rPr lang="en-US" dirty="0">
                <a:solidFill>
                  <a:srgbClr val="252525"/>
                </a:solidFill>
                <a:latin typeface="Arial" charset="0"/>
                <a:ea typeface="Arial" charset="0"/>
                <a:cs typeface="Arial" charset="0"/>
              </a:rPr>
              <a:t>any uppercase ASCII letter	</a:t>
            </a:r>
          </a:p>
          <a:p>
            <a:r>
              <a:rPr lang="en-US" dirty="0">
                <a:solidFill>
                  <a:srgbClr val="252525"/>
                </a:solidFill>
                <a:latin typeface="Arial" charset="0"/>
                <a:ea typeface="Arial" charset="0"/>
                <a:cs typeface="Arial" charset="0"/>
              </a:rPr>
              <a:t>[a-zA-Z0-9]	Match any of the </a:t>
            </a:r>
            <a:r>
              <a:rPr lang="en-US" dirty="0" smtClean="0">
                <a:solidFill>
                  <a:srgbClr val="252525"/>
                </a:solidFill>
                <a:latin typeface="Arial" charset="0"/>
                <a:ea typeface="Arial" charset="0"/>
                <a:cs typeface="Arial" charset="0"/>
              </a:rPr>
              <a:t>lower case, upper case or a digit</a:t>
            </a:r>
            <a:r>
              <a:rPr lang="en-US" dirty="0">
                <a:solidFill>
                  <a:srgbClr val="252525"/>
                </a:solidFill>
                <a:latin typeface="Arial" charset="0"/>
                <a:ea typeface="Arial" charset="0"/>
                <a:cs typeface="Arial" charset="0"/>
              </a:rPr>
              <a:t>	</a:t>
            </a:r>
          </a:p>
          <a:p>
            <a:r>
              <a:rPr lang="en-US" dirty="0">
                <a:solidFill>
                  <a:srgbClr val="252525"/>
                </a:solidFill>
                <a:latin typeface="Arial" charset="0"/>
                <a:ea typeface="Arial" charset="0"/>
                <a:cs typeface="Arial" charset="0"/>
              </a:rPr>
              <a:t>[^</a:t>
            </a:r>
            <a:r>
              <a:rPr lang="en-US" dirty="0" err="1">
                <a:solidFill>
                  <a:srgbClr val="252525"/>
                </a:solidFill>
                <a:latin typeface="Arial" charset="0"/>
                <a:ea typeface="Arial" charset="0"/>
                <a:cs typeface="Arial" charset="0"/>
              </a:rPr>
              <a:t>aeiou</a:t>
            </a:r>
            <a:r>
              <a:rPr lang="en-US" dirty="0">
                <a:solidFill>
                  <a:srgbClr val="252525"/>
                </a:solidFill>
                <a:latin typeface="Arial" charset="0"/>
                <a:ea typeface="Arial" charset="0"/>
                <a:cs typeface="Arial" charset="0"/>
              </a:rPr>
              <a:t>]	</a:t>
            </a:r>
            <a:r>
              <a:rPr lang="en-US" dirty="0" smtClean="0">
                <a:solidFill>
                  <a:srgbClr val="252525"/>
                </a:solidFill>
                <a:latin typeface="Arial" charset="0"/>
                <a:ea typeface="Arial" charset="0"/>
                <a:cs typeface="Arial" charset="0"/>
              </a:rPr>
              <a:t>	Match </a:t>
            </a:r>
            <a:r>
              <a:rPr lang="en-US" dirty="0">
                <a:solidFill>
                  <a:srgbClr val="252525"/>
                </a:solidFill>
                <a:latin typeface="Arial" charset="0"/>
                <a:ea typeface="Arial" charset="0"/>
                <a:cs typeface="Arial" charset="0"/>
              </a:rPr>
              <a:t>anything </a:t>
            </a:r>
            <a:r>
              <a:rPr lang="en-US" i="1" dirty="0">
                <a:solidFill>
                  <a:srgbClr val="252525"/>
                </a:solidFill>
                <a:latin typeface="Arial" charset="0"/>
                <a:ea typeface="Arial" charset="0"/>
                <a:cs typeface="Arial" charset="0"/>
              </a:rPr>
              <a:t>other than </a:t>
            </a:r>
            <a:r>
              <a:rPr lang="en-US" dirty="0">
                <a:solidFill>
                  <a:srgbClr val="252525"/>
                </a:solidFill>
                <a:latin typeface="Arial" charset="0"/>
                <a:ea typeface="Arial" charset="0"/>
                <a:cs typeface="Arial" charset="0"/>
              </a:rPr>
              <a:t>a lowercase vowel	</a:t>
            </a:r>
          </a:p>
          <a:p>
            <a:r>
              <a:rPr lang="en-US" dirty="0">
                <a:solidFill>
                  <a:srgbClr val="252525"/>
                </a:solidFill>
                <a:latin typeface="Arial" charset="0"/>
                <a:ea typeface="Arial" charset="0"/>
                <a:cs typeface="Arial" charset="0"/>
              </a:rPr>
              <a:t>[^0-9]	</a:t>
            </a:r>
            <a:r>
              <a:rPr lang="en-US" dirty="0" smtClean="0">
                <a:solidFill>
                  <a:srgbClr val="252525"/>
                </a:solidFill>
                <a:latin typeface="Arial" charset="0"/>
                <a:ea typeface="Arial" charset="0"/>
                <a:cs typeface="Arial" charset="0"/>
              </a:rPr>
              <a:t>	Match </a:t>
            </a:r>
            <a:r>
              <a:rPr lang="en-US" dirty="0">
                <a:solidFill>
                  <a:srgbClr val="252525"/>
                </a:solidFill>
                <a:latin typeface="Arial" charset="0"/>
                <a:ea typeface="Arial" charset="0"/>
                <a:cs typeface="Arial" charset="0"/>
              </a:rPr>
              <a:t>anything </a:t>
            </a:r>
            <a:r>
              <a:rPr lang="en-US" i="1" dirty="0">
                <a:solidFill>
                  <a:srgbClr val="252525"/>
                </a:solidFill>
                <a:latin typeface="Arial" charset="0"/>
                <a:ea typeface="Arial" charset="0"/>
                <a:cs typeface="Arial" charset="0"/>
              </a:rPr>
              <a:t>other than </a:t>
            </a:r>
            <a:r>
              <a:rPr lang="en-US" dirty="0">
                <a:solidFill>
                  <a:srgbClr val="252525"/>
                </a:solidFill>
                <a:latin typeface="Arial" charset="0"/>
                <a:ea typeface="Arial" charset="0"/>
                <a:cs typeface="Arial" charset="0"/>
              </a:rPr>
              <a:t>a digit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39319" y="6384587"/>
            <a:ext cx="3194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Taken from </a:t>
            </a:r>
            <a:r>
              <a:rPr lang="en-US" sz="1200" dirty="0" err="1" smtClean="0"/>
              <a:t>tutorialspoint.com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0411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6352</TotalTime>
  <Words>2454</Words>
  <Application>Microsoft Macintosh PowerPoint</Application>
  <PresentationFormat>On-screen Show (4:3)</PresentationFormat>
  <Paragraphs>472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Arial Regular</vt:lpstr>
      <vt:lpstr>Calibri</vt:lpstr>
      <vt:lpstr>Courier</vt:lpstr>
      <vt:lpstr>Gill Sans MT</vt:lpstr>
      <vt:lpstr>Times</vt:lpstr>
      <vt:lpstr>Verdana</vt:lpstr>
      <vt:lpstr>Wingdings 2</vt:lpstr>
      <vt:lpstr>Arial</vt:lpstr>
      <vt:lpstr>Solstice</vt:lpstr>
      <vt:lpstr>Introduction to Python programming language</vt:lpstr>
      <vt:lpstr>Agenda</vt:lpstr>
      <vt:lpstr>Regular Expressions</vt:lpstr>
      <vt:lpstr>Example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Raw Strings</vt:lpstr>
      <vt:lpstr>Raw Strings</vt:lpstr>
      <vt:lpstr>Raw strings</vt:lpstr>
      <vt:lpstr>Extracting matched text</vt:lpstr>
      <vt:lpstr>Extracting matched text</vt:lpstr>
      <vt:lpstr>Regular expression substitutions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Exercises</vt:lpstr>
      <vt:lpstr>Exercises</vt:lpstr>
      <vt:lpstr>Exercises</vt:lpstr>
      <vt:lpstr>Exercises</vt:lpstr>
      <vt:lpstr>Exercises</vt:lpstr>
      <vt:lpstr>Exercises</vt:lpstr>
      <vt:lpstr>Modules</vt:lpstr>
      <vt:lpstr>Modules</vt:lpstr>
      <vt:lpstr>Module - example</vt:lpstr>
      <vt:lpstr>Module – another way to import</vt:lpstr>
      <vt:lpstr>Module – reloading the module</vt:lpstr>
      <vt:lpstr>Import statement</vt:lpstr>
      <vt:lpstr>Import statement</vt:lpstr>
      <vt:lpstr>Import statement</vt:lpstr>
      <vt:lpstr>Module search path</vt:lpstr>
      <vt:lpstr>Module search path</vt:lpstr>
      <vt:lpstr>Where to place your own modules</vt:lpstr>
      <vt:lpstr>Changing the sys.path</vt:lpstr>
      <vt:lpstr>Changing sys.path</vt:lpstr>
      <vt:lpstr>Private names in modules</vt:lpstr>
      <vt:lpstr>Private names</vt:lpstr>
      <vt:lpstr>Private names</vt:lpstr>
      <vt:lpstr>Python Scoping rules and namespaces</vt:lpstr>
      <vt:lpstr>Python scoping rules</vt:lpstr>
      <vt:lpstr>Python scoping rules</vt:lpstr>
      <vt:lpstr>Python scoping rules</vt:lpstr>
      <vt:lpstr>Python scoping rules</vt:lpstr>
      <vt:lpstr>Python scoping rules</vt:lpstr>
      <vt:lpstr>Python scoping rules</vt:lpstr>
      <vt:lpstr>Python scoping rules</vt:lpstr>
      <vt:lpstr>Python scoping rules</vt:lpstr>
      <vt:lpstr>Python Scoping rules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programming language</dc:title>
  <dc:creator>Bhava Avula</dc:creator>
  <cp:lastModifiedBy>Microsoft Office User</cp:lastModifiedBy>
  <cp:revision>963</cp:revision>
  <dcterms:created xsi:type="dcterms:W3CDTF">2012-03-16T15:14:48Z</dcterms:created>
  <dcterms:modified xsi:type="dcterms:W3CDTF">2017-11-06T01:51:28Z</dcterms:modified>
</cp:coreProperties>
</file>