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97" r:id="rId3"/>
    <p:sldId id="342" r:id="rId4"/>
    <p:sldId id="298" r:id="rId5"/>
    <p:sldId id="299" r:id="rId6"/>
    <p:sldId id="300" r:id="rId7"/>
    <p:sldId id="301" r:id="rId8"/>
    <p:sldId id="303" r:id="rId9"/>
    <p:sldId id="304" r:id="rId10"/>
    <p:sldId id="305" r:id="rId11"/>
    <p:sldId id="307"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38" r:id="rId26"/>
    <p:sldId id="339" r:id="rId27"/>
    <p:sldId id="340" r:id="rId28"/>
    <p:sldId id="341" r:id="rId29"/>
    <p:sldId id="337" r:id="rId30"/>
    <p:sldId id="334" r:id="rId31"/>
    <p:sldId id="335" r:id="rId32"/>
    <p:sldId id="330" r:id="rId33"/>
    <p:sldId id="333" r:id="rId34"/>
    <p:sldId id="331" r:id="rId35"/>
    <p:sldId id="343" r:id="rId36"/>
    <p:sldId id="336" r:id="rId37"/>
    <p:sldId id="344" r:id="rId38"/>
    <p:sldId id="323" r:id="rId39"/>
    <p:sldId id="359" r:id="rId40"/>
    <p:sldId id="325" r:id="rId41"/>
    <p:sldId id="326" r:id="rId42"/>
    <p:sldId id="324" r:id="rId43"/>
    <p:sldId id="327" r:id="rId44"/>
    <p:sldId id="328" r:id="rId45"/>
    <p:sldId id="329" r:id="rId46"/>
    <p:sldId id="356" r:id="rId47"/>
    <p:sldId id="357" r:id="rId48"/>
    <p:sldId id="35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A0012-96C0-6343-A5A9-235972D26B90}">
          <p14:sldIdLst>
            <p14:sldId id="256"/>
            <p14:sldId id="297"/>
            <p14:sldId id="342"/>
            <p14:sldId id="298"/>
            <p14:sldId id="299"/>
            <p14:sldId id="300"/>
            <p14:sldId id="301"/>
            <p14:sldId id="303"/>
            <p14:sldId id="304"/>
            <p14:sldId id="305"/>
            <p14:sldId id="307"/>
            <p14:sldId id="310"/>
            <p14:sldId id="311"/>
            <p14:sldId id="312"/>
            <p14:sldId id="313"/>
            <p14:sldId id="314"/>
            <p14:sldId id="315"/>
            <p14:sldId id="316"/>
            <p14:sldId id="317"/>
            <p14:sldId id="318"/>
            <p14:sldId id="319"/>
            <p14:sldId id="320"/>
            <p14:sldId id="321"/>
            <p14:sldId id="322"/>
            <p14:sldId id="338"/>
            <p14:sldId id="339"/>
            <p14:sldId id="340"/>
            <p14:sldId id="341"/>
            <p14:sldId id="337"/>
            <p14:sldId id="334"/>
            <p14:sldId id="335"/>
            <p14:sldId id="330"/>
            <p14:sldId id="333"/>
            <p14:sldId id="331"/>
            <p14:sldId id="343"/>
            <p14:sldId id="336"/>
            <p14:sldId id="344"/>
            <p14:sldId id="323"/>
            <p14:sldId id="359"/>
            <p14:sldId id="325"/>
            <p14:sldId id="326"/>
            <p14:sldId id="324"/>
            <p14:sldId id="327"/>
            <p14:sldId id="328"/>
            <p14:sldId id="329"/>
            <p14:sldId id="356"/>
            <p14:sldId id="357"/>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58" autoAdjust="0"/>
    <p:restoredTop sz="98822" autoAdjust="0"/>
  </p:normalViewPr>
  <p:slideViewPr>
    <p:cSldViewPr snapToGrid="0" snapToObjects="1">
      <p:cViewPr varScale="1">
        <p:scale>
          <a:sx n="89" d="100"/>
          <a:sy n="89" d="100"/>
        </p:scale>
        <p:origin x="725"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12005-9035-7D42-9D0A-D7294749B3B2}" type="datetimeFigureOut">
              <a:rPr lang="en-US" smtClean="0"/>
              <a:t>10/29/2017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F4585-24AF-DE4A-931C-C0C2BA8AFDF5}" type="slidenum">
              <a:rPr lang="en-US" smtClean="0"/>
              <a:t>‹#›</a:t>
            </a:fld>
            <a:endParaRPr lang="en-US"/>
          </a:p>
        </p:txBody>
      </p:sp>
    </p:spTree>
    <p:extLst>
      <p:ext uri="{BB962C8B-B14F-4D97-AF65-F5344CB8AC3E}">
        <p14:creationId xmlns:p14="http://schemas.microsoft.com/office/powerpoint/2010/main" val="1369978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Regular"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Regular" charset="0"/>
              </a:defRPr>
            </a:lvl1pPr>
            <a:extLst/>
          </a:lstStyle>
          <a:p>
            <a:fld id="{3BAB58DD-9525-F540-8996-805078074904}" type="datetimeFigureOut">
              <a:rPr lang="en-US" smtClean="0"/>
              <a:pPr/>
              <a:t>10/29/2017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Regular"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Regular"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Regular"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Week#7, 10/25/2017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writelines</a:t>
            </a:r>
            <a:r>
              <a:rPr lang="en-US" dirty="0" smtClean="0"/>
              <a:t>() example</a:t>
            </a:r>
            <a:endParaRPr lang="en-US" dirty="0"/>
          </a:p>
        </p:txBody>
      </p:sp>
      <p:sp>
        <p:nvSpPr>
          <p:cNvPr id="3" name="Content Placeholder 2"/>
          <p:cNvSpPr>
            <a:spLocks noGrp="1"/>
          </p:cNvSpPr>
          <p:nvPr>
            <p:ph idx="1"/>
          </p:nvPr>
        </p:nvSpPr>
        <p:spPr/>
        <p:txBody>
          <a:bodyPr/>
          <a:lstStyle/>
          <a:p>
            <a:pPr marL="82296" indent="0">
              <a:buNone/>
            </a:pPr>
            <a:r>
              <a:rPr lang="en-US" sz="2400" dirty="0" err="1">
                <a:latin typeface="Courier"/>
                <a:cs typeface="Courier"/>
              </a:rPr>
              <a:t>input_file</a:t>
            </a:r>
            <a:r>
              <a:rPr lang="en-US" sz="2400" dirty="0">
                <a:latin typeface="Courier"/>
                <a:cs typeface="Courier"/>
              </a:rPr>
              <a:t> = open("</a:t>
            </a:r>
            <a:r>
              <a:rPr lang="en-US" sz="2400" dirty="0" err="1">
                <a:latin typeface="Courier"/>
                <a:cs typeface="Courier"/>
              </a:rPr>
              <a:t>myfile.txt</a:t>
            </a:r>
            <a:r>
              <a:rPr lang="en-US" sz="2400" dirty="0">
                <a:latin typeface="Courier"/>
                <a:cs typeface="Courier"/>
              </a:rPr>
              <a:t>", 'r') </a:t>
            </a:r>
            <a:endParaRPr lang="en-US" sz="2400" dirty="0" smtClean="0">
              <a:latin typeface="Courier"/>
              <a:cs typeface="Courier"/>
            </a:endParaRPr>
          </a:p>
          <a:p>
            <a:pPr marL="82296" indent="0">
              <a:buNone/>
            </a:pPr>
            <a:r>
              <a:rPr lang="en-US" sz="2400" dirty="0" smtClean="0">
                <a:latin typeface="Courier"/>
                <a:cs typeface="Courier"/>
              </a:rPr>
              <a:t>lines </a:t>
            </a:r>
            <a:r>
              <a:rPr lang="en-US" sz="2400" dirty="0">
                <a:latin typeface="Courier"/>
                <a:cs typeface="Courier"/>
              </a:rPr>
              <a:t>= </a:t>
            </a:r>
            <a:r>
              <a:rPr lang="en-US" sz="2400" dirty="0" err="1">
                <a:latin typeface="Courier"/>
                <a:cs typeface="Courier"/>
              </a:rPr>
              <a:t>input_file.readlines</a:t>
            </a:r>
            <a:r>
              <a:rPr lang="en-US" sz="2400" dirty="0">
                <a:latin typeface="Courier"/>
                <a:cs typeface="Courier"/>
              </a:rPr>
              <a:t>() </a:t>
            </a:r>
            <a:endParaRPr lang="en-US" sz="2400" dirty="0" smtClean="0">
              <a:latin typeface="Courier"/>
              <a:cs typeface="Courier"/>
            </a:endParaRPr>
          </a:p>
          <a:p>
            <a:pPr marL="82296" indent="0">
              <a:buNone/>
            </a:pPr>
            <a:r>
              <a:rPr lang="en-US" sz="2400" dirty="0" err="1" smtClean="0">
                <a:latin typeface="Courier"/>
                <a:cs typeface="Courier"/>
              </a:rPr>
              <a:t>input_file.close</a:t>
            </a:r>
            <a:r>
              <a:rPr lang="en-US" sz="2400" dirty="0">
                <a:latin typeface="Courier"/>
                <a:cs typeface="Courier"/>
              </a:rPr>
              <a:t>()</a:t>
            </a:r>
            <a:br>
              <a:rPr lang="en-US" sz="2400" dirty="0">
                <a:latin typeface="Courier"/>
                <a:cs typeface="Courier"/>
              </a:rPr>
            </a:br>
            <a:endParaRPr lang="en-US" sz="2400" dirty="0" smtClean="0">
              <a:latin typeface="Courier"/>
              <a:cs typeface="Courier"/>
            </a:endParaRPr>
          </a:p>
          <a:p>
            <a:pPr marL="82296" indent="0">
              <a:buNone/>
            </a:pPr>
            <a:r>
              <a:rPr lang="en-US" sz="2400" dirty="0" smtClean="0">
                <a:latin typeface="Courier"/>
                <a:cs typeface="Courier"/>
              </a:rPr>
              <a:t>output </a:t>
            </a:r>
            <a:r>
              <a:rPr lang="en-US" sz="2400" dirty="0">
                <a:latin typeface="Courier"/>
                <a:cs typeface="Courier"/>
              </a:rPr>
              <a:t>= open("myfile2.txt", 'w') </a:t>
            </a:r>
            <a:r>
              <a:rPr lang="en-US" sz="2400" dirty="0" err="1">
                <a:latin typeface="Courier"/>
                <a:cs typeface="Courier"/>
              </a:rPr>
              <a:t>output.writelines</a:t>
            </a:r>
            <a:r>
              <a:rPr lang="en-US" sz="2400" dirty="0">
                <a:latin typeface="Courier"/>
                <a:cs typeface="Courier"/>
              </a:rPr>
              <a:t>(lines) </a:t>
            </a:r>
            <a:endParaRPr lang="en-US" sz="2400" dirty="0" smtClean="0">
              <a:latin typeface="Courier"/>
              <a:cs typeface="Courier"/>
            </a:endParaRPr>
          </a:p>
          <a:p>
            <a:pPr marL="82296" indent="0">
              <a:buNone/>
            </a:pPr>
            <a:r>
              <a:rPr lang="en-US" sz="2400" dirty="0" err="1" smtClean="0">
                <a:latin typeface="Courier"/>
                <a:cs typeface="Courier"/>
              </a:rPr>
              <a:t>output.close</a:t>
            </a:r>
            <a:r>
              <a:rPr lang="en-US" sz="2400" dirty="0">
                <a:latin typeface="Courier"/>
                <a:cs typeface="Courier"/>
              </a:rPr>
              <a:t>()</a:t>
            </a:r>
            <a:r>
              <a:rPr lang="en-US" sz="2400" dirty="0"/>
              <a:t> </a:t>
            </a:r>
          </a:p>
          <a:p>
            <a:endParaRPr lang="en-US" dirty="0"/>
          </a:p>
        </p:txBody>
      </p:sp>
    </p:spTree>
    <p:extLst>
      <p:ext uri="{BB962C8B-B14F-4D97-AF65-F5344CB8AC3E}">
        <p14:creationId xmlns:p14="http://schemas.microsoft.com/office/powerpoint/2010/main" val="22521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in binary files</a:t>
            </a:r>
            <a:endParaRPr lang="en-US" dirty="0"/>
          </a:p>
        </p:txBody>
      </p:sp>
      <p:sp>
        <p:nvSpPr>
          <p:cNvPr id="3" name="Content Placeholder 2"/>
          <p:cNvSpPr>
            <a:spLocks noGrp="1"/>
          </p:cNvSpPr>
          <p:nvPr>
            <p:ph idx="1"/>
          </p:nvPr>
        </p:nvSpPr>
        <p:spPr/>
        <p:txBody>
          <a:bodyPr/>
          <a:lstStyle/>
          <a:p>
            <a:pPr marL="82296" indent="0">
              <a:buNone/>
            </a:pPr>
            <a:r>
              <a:rPr lang="en-US" sz="2400" dirty="0" err="1">
                <a:latin typeface="Courier"/>
                <a:cs typeface="Courier"/>
              </a:rPr>
              <a:t>input_file</a:t>
            </a:r>
            <a:r>
              <a:rPr lang="en-US" sz="2400" dirty="0">
                <a:latin typeface="Courier"/>
                <a:cs typeface="Courier"/>
              </a:rPr>
              <a:t> = open("</a:t>
            </a:r>
            <a:r>
              <a:rPr lang="en-US" sz="2400" dirty="0" err="1">
                <a:latin typeface="Courier"/>
                <a:cs typeface="Courier"/>
              </a:rPr>
              <a:t>myfile</a:t>
            </a:r>
            <a:r>
              <a:rPr lang="en-US" sz="2400" dirty="0">
                <a:latin typeface="Courier"/>
                <a:cs typeface="Courier"/>
              </a:rPr>
              <a:t>", '</a:t>
            </a:r>
            <a:r>
              <a:rPr lang="en-US" sz="2400" dirty="0" err="1">
                <a:latin typeface="Courier"/>
                <a:cs typeface="Courier"/>
              </a:rPr>
              <a:t>r</a:t>
            </a:r>
            <a:r>
              <a:rPr lang="en-US" sz="2400" dirty="0" err="1">
                <a:solidFill>
                  <a:srgbClr val="FF0000"/>
                </a:solidFill>
                <a:latin typeface="Courier"/>
                <a:cs typeface="Courier"/>
              </a:rPr>
              <a:t>b</a:t>
            </a:r>
            <a:r>
              <a:rPr lang="en-US" sz="2400" dirty="0">
                <a:latin typeface="Courier"/>
                <a:cs typeface="Courier"/>
              </a:rPr>
              <a:t>') </a:t>
            </a:r>
            <a:endParaRPr lang="en-US" sz="2400" dirty="0" smtClean="0">
              <a:latin typeface="Courier"/>
              <a:cs typeface="Courier"/>
            </a:endParaRPr>
          </a:p>
          <a:p>
            <a:pPr marL="82296" indent="0">
              <a:buNone/>
            </a:pPr>
            <a:r>
              <a:rPr lang="en-US" sz="2400" dirty="0" smtClean="0">
                <a:latin typeface="Courier"/>
                <a:cs typeface="Courier"/>
              </a:rPr>
              <a:t>header </a:t>
            </a:r>
            <a:r>
              <a:rPr lang="en-US" sz="2400" dirty="0">
                <a:latin typeface="Courier"/>
                <a:cs typeface="Courier"/>
              </a:rPr>
              <a:t>= </a:t>
            </a:r>
            <a:r>
              <a:rPr lang="en-US" sz="2400" dirty="0" err="1">
                <a:latin typeface="Courier"/>
                <a:cs typeface="Courier"/>
              </a:rPr>
              <a:t>input_file.read</a:t>
            </a:r>
            <a:r>
              <a:rPr lang="en-US" sz="2400" dirty="0">
                <a:latin typeface="Courier"/>
                <a:cs typeface="Courier"/>
              </a:rPr>
              <a:t>(4)</a:t>
            </a:r>
            <a:br>
              <a:rPr lang="en-US" sz="2400" dirty="0">
                <a:latin typeface="Courier"/>
                <a:cs typeface="Courier"/>
              </a:rPr>
            </a:br>
            <a:r>
              <a:rPr lang="en-US" sz="2400" dirty="0">
                <a:latin typeface="Courier"/>
                <a:cs typeface="Courier"/>
              </a:rPr>
              <a:t>data = </a:t>
            </a:r>
            <a:r>
              <a:rPr lang="en-US" sz="2400" dirty="0" err="1">
                <a:latin typeface="Courier"/>
                <a:cs typeface="Courier"/>
              </a:rPr>
              <a:t>input_file.read</a:t>
            </a:r>
            <a:r>
              <a:rPr lang="en-US" sz="2400" dirty="0">
                <a:latin typeface="Courier"/>
                <a:cs typeface="Courier"/>
              </a:rPr>
              <a:t>() </a:t>
            </a:r>
            <a:endParaRPr lang="en-US" sz="2400" dirty="0" smtClean="0">
              <a:latin typeface="Courier"/>
              <a:cs typeface="Courier"/>
            </a:endParaRPr>
          </a:p>
          <a:p>
            <a:pPr marL="82296" indent="0">
              <a:buNone/>
            </a:pPr>
            <a:r>
              <a:rPr lang="en-US" sz="2400" dirty="0" err="1" smtClean="0">
                <a:latin typeface="Courier"/>
                <a:cs typeface="Courier"/>
              </a:rPr>
              <a:t>input_file.close</a:t>
            </a:r>
            <a:r>
              <a:rPr lang="en-US" sz="2400" dirty="0">
                <a:latin typeface="Courier"/>
                <a:cs typeface="Courier"/>
              </a:rPr>
              <a:t>() </a:t>
            </a:r>
          </a:p>
          <a:p>
            <a:endParaRPr lang="en-US" dirty="0"/>
          </a:p>
        </p:txBody>
      </p:sp>
    </p:spTree>
    <p:extLst>
      <p:ext uri="{BB962C8B-B14F-4D97-AF65-F5344CB8AC3E}">
        <p14:creationId xmlns:p14="http://schemas.microsoft.com/office/powerpoint/2010/main" val="31810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Stdin</a:t>
            </a:r>
            <a:r>
              <a:rPr lang="en-US" dirty="0" smtClean="0"/>
              <a:t>, </a:t>
            </a:r>
            <a:r>
              <a:rPr lang="en-US" dirty="0" err="1" smtClean="0"/>
              <a:t>stdout</a:t>
            </a:r>
            <a:r>
              <a:rPr lang="en-US" dirty="0" smtClean="0"/>
              <a:t> and </a:t>
            </a:r>
            <a:r>
              <a:rPr lang="en-US" dirty="0" err="1" smtClean="0"/>
              <a:t>stderr</a:t>
            </a:r>
            <a:endParaRPr lang="en-US" dirty="0"/>
          </a:p>
        </p:txBody>
      </p:sp>
      <p:sp>
        <p:nvSpPr>
          <p:cNvPr id="3" name="Content Placeholder 2"/>
          <p:cNvSpPr>
            <a:spLocks noGrp="1"/>
          </p:cNvSpPr>
          <p:nvPr>
            <p:ph idx="1"/>
          </p:nvPr>
        </p:nvSpPr>
        <p:spPr/>
        <p:txBody>
          <a:bodyPr/>
          <a:lstStyle/>
          <a:p>
            <a:r>
              <a:rPr lang="en-US" dirty="0" smtClean="0"/>
              <a:t>Every process communicates with the outside </a:t>
            </a:r>
            <a:r>
              <a:rPr lang="en-US" smtClean="0"/>
              <a:t>world with these </a:t>
            </a:r>
            <a:r>
              <a:rPr lang="en-US" dirty="0" smtClean="0"/>
              <a:t>3 ‘channels’.</a:t>
            </a:r>
          </a:p>
          <a:p>
            <a:r>
              <a:rPr lang="en-US" dirty="0" smtClean="0"/>
              <a:t>These are specialized file objects.</a:t>
            </a:r>
          </a:p>
          <a:p>
            <a:r>
              <a:rPr lang="en-US" dirty="0">
                <a:latin typeface="Courier"/>
                <a:cs typeface="Courier"/>
              </a:rPr>
              <a:t>input</a:t>
            </a:r>
            <a:r>
              <a:rPr lang="en-US" dirty="0"/>
              <a:t> </a:t>
            </a:r>
            <a:r>
              <a:rPr lang="en-US" dirty="0" smtClean="0"/>
              <a:t>method writes </a:t>
            </a:r>
            <a:r>
              <a:rPr lang="en-US" dirty="0"/>
              <a:t>its prompt to the </a:t>
            </a:r>
            <a:r>
              <a:rPr lang="en-US" i="1" dirty="0"/>
              <a:t>standard output </a:t>
            </a:r>
            <a:r>
              <a:rPr lang="en-US" dirty="0"/>
              <a:t>and reads from the </a:t>
            </a:r>
            <a:r>
              <a:rPr lang="en-US" i="1" dirty="0"/>
              <a:t>standard input. </a:t>
            </a:r>
            <a:endParaRPr lang="en-US" i="1" dirty="0" smtClean="0"/>
          </a:p>
          <a:p>
            <a:r>
              <a:rPr lang="en-US" dirty="0" smtClean="0"/>
              <a:t>Each of these 3 channels can be accessed in Python using </a:t>
            </a:r>
            <a:r>
              <a:rPr lang="en-US" dirty="0" err="1"/>
              <a:t>sys.stdin</a:t>
            </a:r>
            <a:r>
              <a:rPr lang="en-US" dirty="0"/>
              <a:t>, </a:t>
            </a:r>
            <a:r>
              <a:rPr lang="en-US" dirty="0" err="1"/>
              <a:t>sys.stdout</a:t>
            </a:r>
            <a:r>
              <a:rPr lang="en-US" dirty="0"/>
              <a:t>, and </a:t>
            </a:r>
            <a:r>
              <a:rPr lang="en-US" dirty="0" err="1"/>
              <a:t>sys.stderr</a:t>
            </a:r>
            <a:r>
              <a:rPr lang="en-US" dirty="0"/>
              <a:t> </a:t>
            </a:r>
            <a:r>
              <a:rPr lang="en-US" dirty="0" smtClean="0"/>
              <a:t>attributes.</a:t>
            </a:r>
            <a:endParaRPr lang="en-US" dirty="0"/>
          </a:p>
        </p:txBody>
      </p:sp>
    </p:spTree>
    <p:extLst>
      <p:ext uri="{BB962C8B-B14F-4D97-AF65-F5344CB8AC3E}">
        <p14:creationId xmlns:p14="http://schemas.microsoft.com/office/powerpoint/2010/main" val="3441668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Stdin</a:t>
            </a:r>
            <a:r>
              <a:rPr lang="en-US" dirty="0" smtClean="0"/>
              <a:t>, </a:t>
            </a:r>
            <a:r>
              <a:rPr lang="en-US" dirty="0" err="1" smtClean="0"/>
              <a:t>stdout</a:t>
            </a:r>
            <a:r>
              <a:rPr lang="en-US" dirty="0" smtClean="0"/>
              <a:t>, and </a:t>
            </a:r>
            <a:r>
              <a:rPr lang="en-US" dirty="0" err="1" smtClean="0"/>
              <a:t>stderr</a:t>
            </a:r>
            <a:endParaRPr lang="en-US" dirty="0"/>
          </a:p>
        </p:txBody>
      </p:sp>
      <p:sp>
        <p:nvSpPr>
          <p:cNvPr id="3" name="Content Placeholder 2"/>
          <p:cNvSpPr>
            <a:spLocks noGrp="1"/>
          </p:cNvSpPr>
          <p:nvPr>
            <p:ph idx="1"/>
          </p:nvPr>
        </p:nvSpPr>
        <p:spPr/>
        <p:txBody>
          <a:bodyPr/>
          <a:lstStyle/>
          <a:p>
            <a:r>
              <a:rPr lang="en-US" dirty="0"/>
              <a:t>For </a:t>
            </a:r>
            <a:r>
              <a:rPr lang="en-US" dirty="0" err="1">
                <a:latin typeface="Courier"/>
                <a:cs typeface="Courier"/>
              </a:rPr>
              <a:t>sys.stdin</a:t>
            </a:r>
            <a:r>
              <a:rPr lang="en-US" dirty="0"/>
              <a:t>, you have </a:t>
            </a:r>
            <a:r>
              <a:rPr lang="en-US" dirty="0">
                <a:latin typeface="Courier"/>
                <a:cs typeface="Courier"/>
              </a:rPr>
              <a:t>read</a:t>
            </a:r>
            <a:r>
              <a:rPr lang="en-US" dirty="0"/>
              <a:t>, </a:t>
            </a:r>
            <a:r>
              <a:rPr lang="en-US" dirty="0" err="1">
                <a:latin typeface="Courier"/>
                <a:cs typeface="Courier"/>
              </a:rPr>
              <a:t>readline</a:t>
            </a:r>
            <a:r>
              <a:rPr lang="en-US" dirty="0"/>
              <a:t>, and </a:t>
            </a:r>
            <a:r>
              <a:rPr lang="en-US" dirty="0" err="1">
                <a:latin typeface="Courier"/>
                <a:cs typeface="Courier"/>
              </a:rPr>
              <a:t>readlines</a:t>
            </a:r>
            <a:r>
              <a:rPr lang="en-US" dirty="0"/>
              <a:t> methods. </a:t>
            </a:r>
            <a:endParaRPr lang="en-US" dirty="0" smtClean="0"/>
          </a:p>
          <a:p>
            <a:r>
              <a:rPr lang="en-US" dirty="0" smtClean="0"/>
              <a:t>For </a:t>
            </a:r>
            <a:r>
              <a:rPr lang="en-US" dirty="0" err="1" smtClean="0">
                <a:latin typeface="Courier"/>
                <a:cs typeface="Courier"/>
              </a:rPr>
              <a:t>sys.stdout</a:t>
            </a:r>
            <a:r>
              <a:rPr lang="en-US" dirty="0" smtClean="0"/>
              <a:t> </a:t>
            </a:r>
            <a:r>
              <a:rPr lang="en-US" dirty="0"/>
              <a:t>and </a:t>
            </a:r>
            <a:r>
              <a:rPr lang="en-US" dirty="0" err="1">
                <a:latin typeface="Courier"/>
                <a:cs typeface="Courier"/>
              </a:rPr>
              <a:t>sys.stderr</a:t>
            </a:r>
            <a:r>
              <a:rPr lang="en-US" dirty="0"/>
              <a:t>, you can use the standard print function as well as the </a:t>
            </a:r>
            <a:r>
              <a:rPr lang="en-US" dirty="0">
                <a:latin typeface="Courier"/>
                <a:cs typeface="Courier"/>
              </a:rPr>
              <a:t>write</a:t>
            </a:r>
            <a:r>
              <a:rPr lang="en-US" dirty="0"/>
              <a:t> and </a:t>
            </a:r>
            <a:r>
              <a:rPr lang="en-US" dirty="0" err="1">
                <a:latin typeface="Courier"/>
                <a:cs typeface="Courier"/>
              </a:rPr>
              <a:t>writelines</a:t>
            </a:r>
            <a:r>
              <a:rPr lang="en-US" dirty="0"/>
              <a:t> methods, which operate as they do for other file </a:t>
            </a:r>
            <a:r>
              <a:rPr lang="en-US" dirty="0" smtClean="0"/>
              <a:t>objects. </a:t>
            </a:r>
            <a:endParaRPr lang="en-US" dirty="0"/>
          </a:p>
          <a:p>
            <a:endParaRPr lang="en-US" dirty="0"/>
          </a:p>
        </p:txBody>
      </p:sp>
    </p:spTree>
    <p:extLst>
      <p:ext uri="{BB962C8B-B14F-4D97-AF65-F5344CB8AC3E}">
        <p14:creationId xmlns:p14="http://schemas.microsoft.com/office/powerpoint/2010/main" val="166782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Stdin</a:t>
            </a:r>
            <a:r>
              <a:rPr lang="en-US" dirty="0"/>
              <a:t>, </a:t>
            </a:r>
            <a:r>
              <a:rPr lang="en-US" dirty="0" err="1"/>
              <a:t>stdout</a:t>
            </a:r>
            <a:r>
              <a:rPr lang="en-US" dirty="0"/>
              <a:t>, and </a:t>
            </a:r>
            <a:r>
              <a:rPr lang="en-US" dirty="0" err="1"/>
              <a:t>stderr</a:t>
            </a:r>
            <a:endParaRPr lang="en-US" dirty="0"/>
          </a:p>
        </p:txBody>
      </p:sp>
      <p:sp>
        <p:nvSpPr>
          <p:cNvPr id="3" name="Content Placeholder 2"/>
          <p:cNvSpPr>
            <a:spLocks noGrp="1"/>
          </p:cNvSpPr>
          <p:nvPr>
            <p:ph idx="1"/>
          </p:nvPr>
        </p:nvSpPr>
        <p:spPr/>
        <p:txBody>
          <a:bodyPr>
            <a:normAutofit/>
          </a:bodyPr>
          <a:lstStyle/>
          <a:p>
            <a:pPr marL="82296" indent="0">
              <a:buNone/>
            </a:pPr>
            <a:r>
              <a:rPr lang="en-US" sz="1600" dirty="0">
                <a:latin typeface="Courier"/>
                <a:cs typeface="Courier"/>
              </a:rPr>
              <a:t>&gt;&gt;&gt; import </a:t>
            </a:r>
            <a:r>
              <a:rPr lang="en-US" sz="1600" dirty="0" smtClean="0">
                <a:latin typeface="Courier"/>
                <a:cs typeface="Courier"/>
              </a:rPr>
              <a:t>sys</a:t>
            </a:r>
          </a:p>
          <a:p>
            <a:pPr marL="82296" indent="0">
              <a:buNone/>
            </a:pPr>
            <a:r>
              <a:rPr lang="en-US" sz="1600" dirty="0" smtClean="0">
                <a:latin typeface="Courier"/>
                <a:cs typeface="Courier"/>
              </a:rPr>
              <a:t>&gt;&gt;&gt; </a:t>
            </a:r>
            <a:r>
              <a:rPr lang="en-US" sz="1600" dirty="0">
                <a:latin typeface="Courier"/>
                <a:cs typeface="Courier"/>
              </a:rPr>
              <a:t>print("Write to the standard output</a:t>
            </a:r>
            <a:r>
              <a:rPr lang="en-US" sz="1600" dirty="0" smtClean="0">
                <a:latin typeface="Courier"/>
                <a:cs typeface="Courier"/>
              </a:rPr>
              <a:t>.")</a:t>
            </a:r>
          </a:p>
          <a:p>
            <a:pPr marL="82296" indent="0">
              <a:buNone/>
            </a:pPr>
            <a:r>
              <a:rPr lang="en-US" sz="1600" dirty="0" smtClean="0">
                <a:latin typeface="Courier"/>
                <a:cs typeface="Courier"/>
              </a:rPr>
              <a:t>Write </a:t>
            </a:r>
            <a:r>
              <a:rPr lang="en-US" sz="1600" dirty="0">
                <a:latin typeface="Courier"/>
                <a:cs typeface="Courier"/>
              </a:rPr>
              <a:t>to the standard output</a:t>
            </a:r>
            <a:r>
              <a:rPr lang="en-US" sz="1600" dirty="0" smtClean="0">
                <a:latin typeface="Courier"/>
                <a:cs typeface="Courier"/>
              </a:rPr>
              <a:t>.</a:t>
            </a:r>
          </a:p>
          <a:p>
            <a:pPr marL="82296" indent="0">
              <a:buNone/>
            </a:pPr>
            <a:r>
              <a:rPr lang="en-US" sz="1600" dirty="0" smtClean="0">
                <a:latin typeface="Courier"/>
                <a:cs typeface="Courier"/>
              </a:rPr>
              <a:t>&gt;&gt;&gt; </a:t>
            </a:r>
            <a:r>
              <a:rPr lang="en-US" sz="1600" dirty="0" err="1">
                <a:latin typeface="Courier"/>
                <a:cs typeface="Courier"/>
              </a:rPr>
              <a:t>sys.stdout.write</a:t>
            </a:r>
            <a:r>
              <a:rPr lang="en-US" sz="1600" dirty="0">
                <a:latin typeface="Courier"/>
                <a:cs typeface="Courier"/>
              </a:rPr>
              <a:t>("Write to the standard output.\n</a:t>
            </a:r>
            <a:r>
              <a:rPr lang="en-US" sz="1600" dirty="0" smtClean="0">
                <a:latin typeface="Courier"/>
                <a:cs typeface="Courier"/>
              </a:rPr>
              <a:t>")</a:t>
            </a:r>
          </a:p>
          <a:p>
            <a:pPr marL="82296" indent="0">
              <a:buNone/>
            </a:pPr>
            <a:r>
              <a:rPr lang="en-US" sz="1600" dirty="0" smtClean="0">
                <a:latin typeface="Courier"/>
                <a:cs typeface="Courier"/>
              </a:rPr>
              <a:t>Write </a:t>
            </a:r>
            <a:r>
              <a:rPr lang="en-US" sz="1600" dirty="0">
                <a:latin typeface="Courier"/>
                <a:cs typeface="Courier"/>
              </a:rPr>
              <a:t>to the standard </a:t>
            </a:r>
            <a:r>
              <a:rPr lang="en-US" sz="1600" dirty="0" smtClean="0">
                <a:latin typeface="Courier"/>
                <a:cs typeface="Courier"/>
              </a:rPr>
              <a:t>output.</a:t>
            </a:r>
          </a:p>
          <a:p>
            <a:pPr marL="82296" indent="0">
              <a:buNone/>
            </a:pPr>
            <a:r>
              <a:rPr lang="en-US" sz="1600" dirty="0" smtClean="0">
                <a:latin typeface="Courier"/>
                <a:cs typeface="Courier"/>
              </a:rPr>
              <a:t>30    &lt;--</a:t>
            </a:r>
            <a:r>
              <a:rPr lang="en-US" sz="1600" dirty="0"/>
              <a:t> </a:t>
            </a:r>
            <a:r>
              <a:rPr lang="en-US" sz="1600" dirty="0" err="1"/>
              <a:t>sys.stdout.write</a:t>
            </a:r>
            <a:r>
              <a:rPr lang="en-US" sz="1600" dirty="0"/>
              <a:t> </a:t>
            </a:r>
            <a:r>
              <a:rPr lang="en-US" sz="1600" dirty="0" smtClean="0"/>
              <a:t>returns number of characters written</a:t>
            </a:r>
            <a:endParaRPr lang="en-US" sz="1600" dirty="0" smtClean="0">
              <a:latin typeface="Courier"/>
              <a:cs typeface="Courier"/>
            </a:endParaRPr>
          </a:p>
          <a:p>
            <a:pPr marL="82296" indent="0">
              <a:buNone/>
            </a:pPr>
            <a:endParaRPr lang="en-US" sz="1600" dirty="0"/>
          </a:p>
          <a:p>
            <a:pPr marL="82296" indent="0">
              <a:buNone/>
            </a:pPr>
            <a:r>
              <a:rPr lang="en-US" sz="1600" dirty="0" smtClean="0">
                <a:latin typeface="Courier"/>
                <a:cs typeface="Courier"/>
              </a:rPr>
              <a:t>&gt;&gt;&gt; </a:t>
            </a:r>
            <a:r>
              <a:rPr lang="en-US" sz="1600" dirty="0">
                <a:latin typeface="Courier"/>
                <a:cs typeface="Courier"/>
              </a:rPr>
              <a:t>s = </a:t>
            </a:r>
            <a:r>
              <a:rPr lang="en-US" sz="1600" dirty="0" err="1">
                <a:latin typeface="Courier"/>
                <a:cs typeface="Courier"/>
              </a:rPr>
              <a:t>sys.stdin.readline</a:t>
            </a:r>
            <a:r>
              <a:rPr lang="en-US" sz="1600" dirty="0" smtClean="0">
                <a:latin typeface="Courier"/>
                <a:cs typeface="Courier"/>
              </a:rPr>
              <a:t>()</a:t>
            </a:r>
          </a:p>
          <a:p>
            <a:pPr marL="82296" indent="0">
              <a:buNone/>
            </a:pPr>
            <a:r>
              <a:rPr lang="en-US" sz="1600" dirty="0" smtClean="0">
                <a:solidFill>
                  <a:srgbClr val="FF0000"/>
                </a:solidFill>
                <a:latin typeface="Courier"/>
                <a:cs typeface="Courier"/>
              </a:rPr>
              <a:t>An </a:t>
            </a:r>
            <a:r>
              <a:rPr lang="en-US" sz="1600" dirty="0">
                <a:solidFill>
                  <a:srgbClr val="FF0000"/>
                </a:solidFill>
                <a:latin typeface="Courier"/>
                <a:cs typeface="Courier"/>
              </a:rPr>
              <a:t>input </a:t>
            </a:r>
            <a:r>
              <a:rPr lang="en-US" sz="1600" dirty="0" smtClean="0">
                <a:solidFill>
                  <a:srgbClr val="FF0000"/>
                </a:solidFill>
                <a:latin typeface="Courier"/>
                <a:cs typeface="Courier"/>
              </a:rPr>
              <a:t>line</a:t>
            </a:r>
            <a:endParaRPr lang="en-US" sz="1600" dirty="0">
              <a:latin typeface="Courier"/>
              <a:cs typeface="Courier"/>
            </a:endParaRPr>
          </a:p>
          <a:p>
            <a:pPr marL="82296" indent="0">
              <a:buNone/>
            </a:pPr>
            <a:r>
              <a:rPr lang="en-US" sz="1600" dirty="0" smtClean="0">
                <a:latin typeface="Courier"/>
                <a:cs typeface="Courier"/>
              </a:rPr>
              <a:t>&gt;&gt;&gt; s</a:t>
            </a:r>
          </a:p>
          <a:p>
            <a:pPr marL="82296" indent="0">
              <a:buNone/>
            </a:pPr>
            <a:r>
              <a:rPr lang="en-US" sz="1600" dirty="0" smtClean="0">
                <a:latin typeface="Courier"/>
                <a:cs typeface="Courier"/>
              </a:rPr>
              <a:t>'An </a:t>
            </a:r>
            <a:r>
              <a:rPr lang="en-US" sz="1600" dirty="0">
                <a:latin typeface="Courier"/>
                <a:cs typeface="Courier"/>
              </a:rPr>
              <a:t>input line\n' </a:t>
            </a:r>
          </a:p>
          <a:p>
            <a:endParaRPr lang="en-US" dirty="0"/>
          </a:p>
        </p:txBody>
      </p:sp>
    </p:spTree>
    <p:extLst>
      <p:ext uri="{BB962C8B-B14F-4D97-AF65-F5344CB8AC3E}">
        <p14:creationId xmlns:p14="http://schemas.microsoft.com/office/powerpoint/2010/main" val="223542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Stdin</a:t>
            </a:r>
            <a:r>
              <a:rPr lang="en-US" dirty="0"/>
              <a:t>, </a:t>
            </a:r>
            <a:r>
              <a:rPr lang="en-US" dirty="0" err="1"/>
              <a:t>stdout</a:t>
            </a:r>
            <a:r>
              <a:rPr lang="en-US" dirty="0"/>
              <a:t>, and </a:t>
            </a:r>
            <a:r>
              <a:rPr lang="en-US" dirty="0" err="1"/>
              <a:t>stderr</a:t>
            </a:r>
            <a:endParaRPr lang="en-US" dirty="0"/>
          </a:p>
        </p:txBody>
      </p:sp>
      <p:sp>
        <p:nvSpPr>
          <p:cNvPr id="3" name="Content Placeholder 2"/>
          <p:cNvSpPr>
            <a:spLocks noGrp="1"/>
          </p:cNvSpPr>
          <p:nvPr>
            <p:ph idx="1"/>
          </p:nvPr>
        </p:nvSpPr>
        <p:spPr/>
        <p:txBody>
          <a:bodyPr>
            <a:normAutofit fontScale="55000" lnSpcReduction="20000"/>
          </a:bodyPr>
          <a:lstStyle/>
          <a:p>
            <a:r>
              <a:rPr lang="en-US" dirty="0"/>
              <a:t>You can redirect standard input to read from a file. Similarly, standard output or </a:t>
            </a:r>
            <a:r>
              <a:rPr lang="en-US" dirty="0" smtClean="0"/>
              <a:t>standard </a:t>
            </a:r>
            <a:r>
              <a:rPr lang="en-US" dirty="0"/>
              <a:t>error can be set to write to files</a:t>
            </a:r>
            <a:r>
              <a:rPr lang="en-US" dirty="0" smtClean="0"/>
              <a:t>.</a:t>
            </a:r>
          </a:p>
          <a:p>
            <a:pPr marL="82296" indent="0">
              <a:buNone/>
            </a:pP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import </a:t>
            </a:r>
            <a:r>
              <a:rPr lang="en-US" dirty="0" smtClean="0">
                <a:latin typeface="Courier"/>
                <a:cs typeface="Courier"/>
              </a:rPr>
              <a:t>sys</a:t>
            </a:r>
          </a:p>
          <a:p>
            <a:pPr marL="82296" indent="0">
              <a:buNone/>
            </a:pPr>
            <a:r>
              <a:rPr lang="en-US" dirty="0" smtClean="0">
                <a:latin typeface="Courier"/>
                <a:cs typeface="Courier"/>
              </a:rPr>
              <a:t>&gt;&gt;&gt; </a:t>
            </a:r>
            <a:r>
              <a:rPr lang="en-US" dirty="0">
                <a:latin typeface="Courier"/>
                <a:cs typeface="Courier"/>
              </a:rPr>
              <a:t>f= open("</a:t>
            </a:r>
            <a:r>
              <a:rPr lang="en-US" dirty="0" err="1">
                <a:latin typeface="Courier"/>
                <a:cs typeface="Courier"/>
              </a:rPr>
              <a:t>outfile.txt</a:t>
            </a:r>
            <a:r>
              <a:rPr lang="en-US" dirty="0">
                <a:latin typeface="Courier"/>
                <a:cs typeface="Courier"/>
              </a:rPr>
              <a:t>", 'w</a:t>
            </a:r>
            <a:r>
              <a:rPr lang="en-US" dirty="0" smtClean="0">
                <a:latin typeface="Courier"/>
                <a:cs typeface="Courier"/>
              </a:rPr>
              <a:t>')</a:t>
            </a:r>
          </a:p>
          <a:p>
            <a:pPr marL="82296" indent="0">
              <a:buNone/>
            </a:pPr>
            <a:r>
              <a:rPr lang="en-US" dirty="0" smtClean="0">
                <a:latin typeface="Courier"/>
                <a:cs typeface="Courier"/>
              </a:rPr>
              <a:t>&gt;&gt;&gt; </a:t>
            </a:r>
            <a:r>
              <a:rPr lang="en-US" dirty="0" err="1">
                <a:latin typeface="Courier"/>
                <a:cs typeface="Courier"/>
              </a:rPr>
              <a:t>sys.stdout</a:t>
            </a:r>
            <a:r>
              <a:rPr lang="en-US" dirty="0">
                <a:latin typeface="Courier"/>
                <a:cs typeface="Courier"/>
              </a:rPr>
              <a:t> = </a:t>
            </a:r>
            <a:r>
              <a:rPr lang="en-US" dirty="0" smtClean="0">
                <a:latin typeface="Courier"/>
                <a:cs typeface="Courier"/>
              </a:rPr>
              <a:t>f</a:t>
            </a:r>
          </a:p>
          <a:p>
            <a:pPr marL="82296" indent="0">
              <a:buNone/>
            </a:pPr>
            <a:r>
              <a:rPr lang="en-US" dirty="0" smtClean="0">
                <a:latin typeface="Courier"/>
                <a:cs typeface="Courier"/>
              </a:rPr>
              <a:t>&gt;&gt;&gt; </a:t>
            </a:r>
            <a:r>
              <a:rPr lang="en-US" dirty="0" err="1">
                <a:latin typeface="Courier"/>
                <a:cs typeface="Courier"/>
              </a:rPr>
              <a:t>sys.stdout.writelines</a:t>
            </a:r>
            <a:r>
              <a:rPr lang="en-US" dirty="0">
                <a:latin typeface="Courier"/>
                <a:cs typeface="Courier"/>
              </a:rPr>
              <a:t>(["A first line.\n", "A second line.\n"]) </a:t>
            </a:r>
          </a:p>
          <a:p>
            <a:pPr marL="82296" indent="0">
              <a:buNone/>
            </a:pPr>
            <a:r>
              <a:rPr lang="en-US" dirty="0" smtClean="0">
                <a:latin typeface="Courier"/>
                <a:cs typeface="Courier"/>
              </a:rPr>
              <a:t>&gt;&gt;&gt; </a:t>
            </a:r>
            <a:r>
              <a:rPr lang="en-US" dirty="0">
                <a:latin typeface="Courier"/>
                <a:cs typeface="Courier"/>
              </a:rPr>
              <a:t>print("A line from the print statement</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&gt;&gt;&gt; </a:t>
            </a:r>
            <a:r>
              <a:rPr lang="en-US" dirty="0" err="1">
                <a:latin typeface="Courier"/>
                <a:cs typeface="Courier"/>
              </a:rPr>
              <a:t>sys.stdout</a:t>
            </a:r>
            <a:r>
              <a:rPr lang="en-US" dirty="0">
                <a:latin typeface="Courier"/>
                <a:cs typeface="Courier"/>
              </a:rPr>
              <a:t> = sys.__</a:t>
            </a:r>
            <a:r>
              <a:rPr lang="en-US" dirty="0" err="1">
                <a:latin typeface="Courier"/>
                <a:cs typeface="Courier"/>
              </a:rPr>
              <a:t>stdout</a:t>
            </a:r>
            <a:r>
              <a:rPr lang="en-US" dirty="0" smtClean="0">
                <a:latin typeface="Courier"/>
                <a:cs typeface="Courier"/>
              </a:rPr>
              <a:t>__</a:t>
            </a:r>
            <a:endParaRPr lang="en-US" dirty="0">
              <a:latin typeface="Courier"/>
              <a:cs typeface="Courier"/>
            </a:endParaRP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  </a:t>
            </a:r>
            <a:br>
              <a:rPr lang="en-US" dirty="0" smtClean="0">
                <a:latin typeface="Courier"/>
                <a:cs typeface="Courier"/>
              </a:rPr>
            </a:br>
            <a:endParaRPr lang="en-US" dirty="0">
              <a:latin typeface="Courier"/>
              <a:cs typeface="Courier"/>
            </a:endParaRPr>
          </a:p>
          <a:p>
            <a:pPr marL="82296" indent="0">
              <a:buNone/>
            </a:pPr>
            <a:r>
              <a:rPr lang="en-US" sz="3800" dirty="0" smtClean="0">
                <a:cs typeface="Courier"/>
              </a:rPr>
              <a:t>The redirected ports can be restored to their original values using sys.__</a:t>
            </a:r>
            <a:r>
              <a:rPr lang="en-US" sz="3800" dirty="0" err="1" smtClean="0">
                <a:cs typeface="Courier"/>
              </a:rPr>
              <a:t>stdout</a:t>
            </a:r>
            <a:r>
              <a:rPr lang="en-US" sz="3800" dirty="0" smtClean="0">
                <a:cs typeface="Courier"/>
              </a:rPr>
              <a:t>__, sys.__</a:t>
            </a:r>
            <a:r>
              <a:rPr lang="en-US" sz="3800" dirty="0" err="1" smtClean="0">
                <a:cs typeface="Courier"/>
              </a:rPr>
              <a:t>stdin</a:t>
            </a:r>
            <a:r>
              <a:rPr lang="en-US" sz="3800" dirty="0" smtClean="0">
                <a:cs typeface="Courier"/>
              </a:rPr>
              <a:t>__ and sys.__</a:t>
            </a:r>
            <a:r>
              <a:rPr lang="en-US" sz="3800" dirty="0" err="1" smtClean="0">
                <a:cs typeface="Courier"/>
              </a:rPr>
              <a:t>stderr</a:t>
            </a:r>
            <a:r>
              <a:rPr lang="en-US" sz="3800" dirty="0" smtClean="0">
                <a:cs typeface="Courier"/>
              </a:rPr>
              <a:t>__.</a:t>
            </a:r>
            <a:endParaRPr lang="en-US" sz="3800" dirty="0">
              <a:cs typeface="Courier"/>
            </a:endParaRPr>
          </a:p>
        </p:txBody>
      </p:sp>
    </p:spTree>
    <p:extLst>
      <p:ext uri="{BB962C8B-B14F-4D97-AF65-F5344CB8AC3E}">
        <p14:creationId xmlns:p14="http://schemas.microsoft.com/office/powerpoint/2010/main" val="73254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Courier"/>
                <a:cs typeface="Courier"/>
              </a:rPr>
              <a:t>print</a:t>
            </a:r>
            <a:r>
              <a:rPr lang="en-US" dirty="0" smtClean="0"/>
              <a:t> function can be redirected to a file without changing the standard output redirection:</a:t>
            </a:r>
          </a:p>
          <a:p>
            <a:pPr marL="82296" indent="0">
              <a:buNone/>
            </a:pP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import </a:t>
            </a:r>
            <a:r>
              <a:rPr lang="en-US" dirty="0" smtClean="0">
                <a:latin typeface="Courier"/>
                <a:cs typeface="Courier"/>
              </a:rPr>
              <a:t>sys</a:t>
            </a:r>
          </a:p>
          <a:p>
            <a:pPr marL="82296" indent="0">
              <a:buNone/>
            </a:pPr>
            <a:r>
              <a:rPr lang="en-US" dirty="0" smtClean="0">
                <a:latin typeface="Courier"/>
                <a:cs typeface="Courier"/>
              </a:rPr>
              <a:t>&gt;&gt;&gt; </a:t>
            </a:r>
            <a:r>
              <a:rPr lang="en-US" dirty="0">
                <a:latin typeface="Courier"/>
                <a:cs typeface="Courier"/>
              </a:rPr>
              <a:t>f = open("outfile.txt", 'w</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print("A first line.\n", "A second line.\n", </a:t>
            </a:r>
            <a:r>
              <a:rPr lang="en-US" dirty="0" smtClean="0">
                <a:latin typeface="Courier"/>
                <a:cs typeface="Courier"/>
              </a:rPr>
              <a:t>file=f) </a:t>
            </a: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a:t>
            </a:r>
            <a:endParaRPr lang="en-US" dirty="0">
              <a:latin typeface="Courier"/>
              <a:cs typeface="Courier"/>
            </a:endParaRPr>
          </a:p>
          <a:p>
            <a:pPr marL="82296" indent="0">
              <a:buNone/>
            </a:pPr>
            <a:r>
              <a:rPr lang="en-US" dirty="0" smtClean="0">
                <a:latin typeface="Courier"/>
                <a:cs typeface="Courier"/>
              </a:rPr>
              <a:t>&gt;&gt;&gt; </a:t>
            </a:r>
            <a:r>
              <a:rPr lang="en-US" dirty="0" err="1">
                <a:latin typeface="Courier"/>
                <a:cs typeface="Courier"/>
              </a:rPr>
              <a:t>f.close</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a:t>
            </a:r>
            <a:endParaRPr lang="en-US" dirty="0">
              <a:latin typeface="Courier"/>
              <a:cs typeface="Courier"/>
            </a:endParaRPr>
          </a:p>
        </p:txBody>
      </p:sp>
    </p:spTree>
    <p:extLst>
      <p:ext uri="{BB962C8B-B14F-4D97-AF65-F5344CB8AC3E}">
        <p14:creationId xmlns:p14="http://schemas.microsoft.com/office/powerpoint/2010/main" val="338270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o</a:t>
            </a:r>
            <a:r>
              <a:rPr lang="en-US" dirty="0" err="1" smtClean="0">
                <a:latin typeface="Courier"/>
                <a:cs typeface="Courier"/>
              </a:rPr>
              <a:t>s</a:t>
            </a:r>
            <a:r>
              <a:rPr lang="en-US" dirty="0" smtClean="0"/>
              <a:t> module</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os</a:t>
            </a:r>
            <a:r>
              <a:rPr lang="en-US" dirty="0" smtClean="0"/>
              <a:t> module contains several useful methods related to file systems:</a:t>
            </a:r>
          </a:p>
          <a:p>
            <a:r>
              <a:rPr lang="en-US" dirty="0" smtClean="0"/>
              <a:t>Get the current working directory: “</a:t>
            </a:r>
            <a:r>
              <a:rPr lang="en-US" smtClean="0">
                <a:latin typeface="Courier"/>
                <a:cs typeface="Courier"/>
              </a:rPr>
              <a:t>os.getcwd</a:t>
            </a:r>
            <a:r>
              <a:rPr lang="en-US" dirty="0" smtClean="0">
                <a:latin typeface="Courier"/>
                <a:cs typeface="Courier"/>
              </a:rPr>
              <a:t>()</a:t>
            </a:r>
            <a:r>
              <a:rPr lang="en-US" dirty="0" smtClean="0"/>
              <a:t>”</a:t>
            </a:r>
          </a:p>
          <a:p>
            <a:r>
              <a:rPr lang="en-US" dirty="0" smtClean="0"/>
              <a:t>List all the contents of a particular directory: “</a:t>
            </a:r>
            <a:r>
              <a:rPr lang="en-US" dirty="0" err="1" smtClean="0"/>
              <a:t>os.listdir</a:t>
            </a:r>
            <a:r>
              <a:rPr lang="en-US" dirty="0" smtClean="0"/>
              <a:t>(</a:t>
            </a:r>
            <a:r>
              <a:rPr lang="en-US" dirty="0" err="1" smtClean="0"/>
              <a:t>dir</a:t>
            </a:r>
            <a:r>
              <a:rPr lang="en-US" dirty="0" smtClean="0"/>
              <a:t>)”</a:t>
            </a:r>
          </a:p>
          <a:p>
            <a:pPr lvl="1"/>
            <a:endParaRPr lang="en-US" dirty="0"/>
          </a:p>
        </p:txBody>
      </p:sp>
    </p:spTree>
    <p:extLst>
      <p:ext uri="{BB962C8B-B14F-4D97-AF65-F5344CB8AC3E}">
        <p14:creationId xmlns:p14="http://schemas.microsoft.com/office/powerpoint/2010/main" val="846427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os</a:t>
            </a:r>
            <a:r>
              <a:rPr lang="en-US" dirty="0"/>
              <a:t> module</a:t>
            </a:r>
          </a:p>
        </p:txBody>
      </p:sp>
      <p:sp>
        <p:nvSpPr>
          <p:cNvPr id="3" name="Content Placeholder 2"/>
          <p:cNvSpPr>
            <a:spLocks noGrp="1"/>
          </p:cNvSpPr>
          <p:nvPr>
            <p:ph idx="1"/>
          </p:nvPr>
        </p:nvSpPr>
        <p:spPr/>
        <p:txBody>
          <a:bodyPr>
            <a:normAutofit/>
          </a:bodyPr>
          <a:lstStyle/>
          <a:p>
            <a:r>
              <a:rPr lang="en-US" dirty="0" err="1" smtClean="0"/>
              <a:t>os.path.join</a:t>
            </a:r>
            <a:r>
              <a:rPr lang="en-US" dirty="0"/>
              <a:t>() – Combine the supplied strings to form a relative directory path that is understandable by the underlying operating system:</a:t>
            </a:r>
          </a:p>
          <a:p>
            <a:pPr marL="82296" indent="0">
              <a:buNone/>
            </a:pPr>
            <a:r>
              <a:rPr lang="en-US" sz="1800" dirty="0" smtClean="0">
                <a:latin typeface="Courier"/>
                <a:cs typeface="Courier"/>
              </a:rPr>
              <a:t>&gt;</a:t>
            </a:r>
            <a:r>
              <a:rPr lang="en-US" sz="1800" dirty="0">
                <a:latin typeface="Courier"/>
                <a:cs typeface="Courier"/>
              </a:rPr>
              <a:t>&gt;&gt; import </a:t>
            </a:r>
            <a:r>
              <a:rPr lang="en-US" sz="1800" dirty="0" err="1">
                <a:latin typeface="Courier"/>
                <a:cs typeface="Courier"/>
              </a:rPr>
              <a:t>os</a:t>
            </a:r>
            <a:r>
              <a:rPr lang="en-US" sz="1800" dirty="0">
                <a:latin typeface="Courier"/>
                <a:cs typeface="Courier"/>
              </a:rPr>
              <a:t/>
            </a:r>
            <a:br>
              <a:rPr lang="en-US" sz="1800" dirty="0">
                <a:latin typeface="Courier"/>
                <a:cs typeface="Courier"/>
              </a:rPr>
            </a:br>
            <a:r>
              <a:rPr lang="en-US" sz="1800" dirty="0">
                <a:latin typeface="Courier"/>
                <a:cs typeface="Courier"/>
              </a:rPr>
              <a:t>&gt;&gt;&gt; print(</a:t>
            </a:r>
            <a:r>
              <a:rPr lang="en-US" sz="1800" dirty="0" err="1">
                <a:latin typeface="Courier"/>
                <a:cs typeface="Courier"/>
              </a:rPr>
              <a:t>os.path.join</a:t>
            </a:r>
            <a:r>
              <a:rPr lang="en-US" sz="1800" dirty="0">
                <a:latin typeface="Courier"/>
                <a:cs typeface="Courier"/>
              </a:rPr>
              <a:t>('bin', '</a:t>
            </a:r>
            <a:r>
              <a:rPr lang="en-US" sz="1800" dirty="0" err="1">
                <a:latin typeface="Courier"/>
                <a:cs typeface="Courier"/>
              </a:rPr>
              <a:t>utils</a:t>
            </a:r>
            <a:r>
              <a:rPr lang="en-US" sz="1800" dirty="0">
                <a:latin typeface="Courier"/>
                <a:cs typeface="Courier"/>
              </a:rPr>
              <a:t>', '</a:t>
            </a:r>
            <a:r>
              <a:rPr lang="en-US" sz="1800" dirty="0" err="1">
                <a:latin typeface="Courier"/>
                <a:cs typeface="Courier"/>
              </a:rPr>
              <a:t>disktools</a:t>
            </a:r>
            <a:r>
              <a:rPr lang="en-US" sz="1800" dirty="0">
                <a:latin typeface="Courier"/>
                <a:cs typeface="Courier"/>
              </a:rPr>
              <a:t>')) </a:t>
            </a:r>
            <a:endParaRPr lang="en-US" sz="1800" dirty="0" smtClean="0">
              <a:latin typeface="Courier"/>
              <a:cs typeface="Courier"/>
            </a:endParaRPr>
          </a:p>
          <a:p>
            <a:pPr marL="82296" indent="0">
              <a:buNone/>
            </a:pPr>
            <a:r>
              <a:rPr lang="en-US" sz="1800" dirty="0" smtClean="0">
                <a:latin typeface="Courier"/>
                <a:cs typeface="Courier"/>
              </a:rPr>
              <a:t>bin</a:t>
            </a:r>
            <a:r>
              <a:rPr lang="en-US" sz="1800" dirty="0">
                <a:latin typeface="Courier"/>
                <a:cs typeface="Courier"/>
              </a:rPr>
              <a:t>/</a:t>
            </a:r>
            <a:r>
              <a:rPr lang="en-US" sz="1800" dirty="0" err="1">
                <a:latin typeface="Courier"/>
                <a:cs typeface="Courier"/>
              </a:rPr>
              <a:t>utils</a:t>
            </a:r>
            <a:r>
              <a:rPr lang="en-US" sz="1800" dirty="0">
                <a:latin typeface="Courier"/>
                <a:cs typeface="Courier"/>
              </a:rPr>
              <a:t>/</a:t>
            </a:r>
            <a:r>
              <a:rPr lang="en-US" sz="1800" dirty="0" err="1">
                <a:latin typeface="Courier"/>
                <a:cs typeface="Courier"/>
              </a:rPr>
              <a:t>disktools</a:t>
            </a:r>
            <a:r>
              <a:rPr lang="en-US" sz="1800" dirty="0">
                <a:latin typeface="Courier"/>
                <a:cs typeface="Courier"/>
              </a:rPr>
              <a:t> </a:t>
            </a:r>
          </a:p>
          <a:p>
            <a:pPr marL="82296" indent="0">
              <a:buNone/>
            </a:pPr>
            <a:endParaRPr lang="en-US" dirty="0" smtClean="0"/>
          </a:p>
          <a:p>
            <a:pPr marL="82296" indent="0">
              <a:buNone/>
            </a:pPr>
            <a:r>
              <a:rPr lang="en-US" dirty="0" smtClean="0"/>
              <a:t>(above response will be returned in Linux/Unix)</a:t>
            </a:r>
            <a:endParaRPr lang="en-US" dirty="0"/>
          </a:p>
        </p:txBody>
      </p:sp>
    </p:spTree>
    <p:extLst>
      <p:ext uri="{BB962C8B-B14F-4D97-AF65-F5344CB8AC3E}">
        <p14:creationId xmlns:p14="http://schemas.microsoft.com/office/powerpoint/2010/main" val="1973947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os.path.split</a:t>
            </a:r>
            <a:endParaRPr lang="en-US" dirty="0"/>
          </a:p>
        </p:txBody>
      </p:sp>
      <p:sp>
        <p:nvSpPr>
          <p:cNvPr id="3" name="Content Placeholder 2"/>
          <p:cNvSpPr>
            <a:spLocks noGrp="1"/>
          </p:cNvSpPr>
          <p:nvPr>
            <p:ph idx="1"/>
          </p:nvPr>
        </p:nvSpPr>
        <p:spPr/>
        <p:txBody>
          <a:bodyPr/>
          <a:lstStyle/>
          <a:p>
            <a:r>
              <a:rPr lang="en-US" dirty="0"/>
              <a:t>The </a:t>
            </a:r>
            <a:r>
              <a:rPr lang="en-US" dirty="0" err="1">
                <a:latin typeface="Courier"/>
                <a:cs typeface="Courier"/>
              </a:rPr>
              <a:t>os.path.split</a:t>
            </a:r>
            <a:r>
              <a:rPr lang="en-US" dirty="0"/>
              <a:t> command returns a two-element tuple splitting the </a:t>
            </a:r>
            <a:r>
              <a:rPr lang="en-US" dirty="0" err="1"/>
              <a:t>basename</a:t>
            </a:r>
            <a:r>
              <a:rPr lang="en-US" dirty="0"/>
              <a:t> of a path (the single file or directory name at the end of the path) from the rest of the path. </a:t>
            </a:r>
          </a:p>
          <a:p>
            <a:pPr marL="82296" indent="0">
              <a:buNone/>
            </a:pPr>
            <a:r>
              <a:rPr lang="en-US" sz="1800" dirty="0">
                <a:latin typeface="Courier"/>
                <a:cs typeface="Courier"/>
              </a:rPr>
              <a:t>&gt;&gt;&gt; </a:t>
            </a:r>
            <a:r>
              <a:rPr lang="en-US" sz="1800" dirty="0" err="1">
                <a:latin typeface="Courier"/>
                <a:cs typeface="Courier"/>
              </a:rPr>
              <a:t>os.path.split</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('/Users/</a:t>
            </a:r>
            <a:r>
              <a:rPr lang="en-US" sz="1800" dirty="0" err="1">
                <a:latin typeface="Courier"/>
                <a:cs typeface="Courier"/>
              </a:rPr>
              <a:t>bavula</a:t>
            </a:r>
            <a:r>
              <a:rPr lang="en-US" sz="1800" dirty="0">
                <a:latin typeface="Courier"/>
                <a:cs typeface="Courier"/>
              </a:rPr>
              <a:t>/temp', '</a:t>
            </a:r>
            <a:r>
              <a:rPr lang="en-US" sz="1800" dirty="0" err="1">
                <a:latin typeface="Courier"/>
                <a:cs typeface="Courier"/>
              </a:rPr>
              <a:t>hello.txt</a:t>
            </a:r>
            <a:r>
              <a:rPr lang="en-US" sz="1800" dirty="0">
                <a:latin typeface="Courier"/>
                <a:cs typeface="Courier"/>
              </a:rPr>
              <a:t>')</a:t>
            </a:r>
          </a:p>
        </p:txBody>
      </p:sp>
    </p:spTree>
    <p:extLst>
      <p:ext uri="{BB962C8B-B14F-4D97-AF65-F5344CB8AC3E}">
        <p14:creationId xmlns:p14="http://schemas.microsoft.com/office/powerpoint/2010/main" val="281572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File system handling: Reading and writing to files</a:t>
            </a:r>
          </a:p>
          <a:p>
            <a:r>
              <a:rPr lang="en-US" dirty="0" err="1"/>
              <a:t>s</a:t>
            </a:r>
            <a:r>
              <a:rPr lang="en-US" dirty="0" err="1" smtClean="0"/>
              <a:t>tdin</a:t>
            </a:r>
            <a:r>
              <a:rPr lang="en-US" dirty="0" smtClean="0"/>
              <a:t>, </a:t>
            </a:r>
            <a:r>
              <a:rPr lang="en-US" dirty="0" err="1" smtClean="0"/>
              <a:t>stdout</a:t>
            </a:r>
            <a:r>
              <a:rPr lang="en-US" dirty="0" smtClean="0"/>
              <a:t>, </a:t>
            </a:r>
            <a:r>
              <a:rPr lang="en-US" dirty="0" err="1" smtClean="0"/>
              <a:t>stderr</a:t>
            </a:r>
            <a:endParaRPr lang="en-US" dirty="0" smtClean="0"/>
          </a:p>
          <a:p>
            <a:r>
              <a:rPr lang="en-US" dirty="0" smtClean="0"/>
              <a:t>OS module</a:t>
            </a:r>
          </a:p>
          <a:p>
            <a:r>
              <a:rPr lang="en-US" dirty="0" err="1" smtClean="0"/>
              <a:t>subprocess</a:t>
            </a:r>
            <a:r>
              <a:rPr lang="en-US" dirty="0" smtClean="0"/>
              <a:t> module</a:t>
            </a:r>
          </a:p>
        </p:txBody>
      </p:sp>
    </p:spTree>
    <p:extLst>
      <p:ext uri="{BB962C8B-B14F-4D97-AF65-F5344CB8AC3E}">
        <p14:creationId xmlns:p14="http://schemas.microsoft.com/office/powerpoint/2010/main" val="308266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a:cs typeface="Courier"/>
              </a:rPr>
              <a:t>os.path.basename</a:t>
            </a:r>
            <a:r>
              <a:rPr lang="en-US" dirty="0" smtClean="0"/>
              <a:t> and </a:t>
            </a:r>
            <a:r>
              <a:rPr lang="en-US" dirty="0" err="1" smtClean="0">
                <a:latin typeface="Courier"/>
                <a:cs typeface="Courier"/>
              </a:rPr>
              <a:t>os.path.dirname</a:t>
            </a:r>
            <a:endParaRPr lang="en-US" dirty="0">
              <a:latin typeface="Courier"/>
              <a:cs typeface="Courier"/>
            </a:endParaRPr>
          </a:p>
        </p:txBody>
      </p:sp>
      <p:sp>
        <p:nvSpPr>
          <p:cNvPr id="3" name="Content Placeholder 2"/>
          <p:cNvSpPr>
            <a:spLocks noGrp="1"/>
          </p:cNvSpPr>
          <p:nvPr>
            <p:ph idx="1"/>
          </p:nvPr>
        </p:nvSpPr>
        <p:spPr/>
        <p:txBody>
          <a:bodyPr>
            <a:normAutofit/>
          </a:bodyPr>
          <a:lstStyle/>
          <a:p>
            <a:r>
              <a:rPr lang="en-US" dirty="0"/>
              <a:t>The </a:t>
            </a:r>
            <a:r>
              <a:rPr lang="en-US" dirty="0" err="1">
                <a:latin typeface="Courier"/>
                <a:cs typeface="Courier"/>
              </a:rPr>
              <a:t>os.path.basename</a:t>
            </a:r>
            <a:r>
              <a:rPr lang="en-US" dirty="0"/>
              <a:t> function returns only the </a:t>
            </a:r>
            <a:r>
              <a:rPr lang="en-US" dirty="0" err="1"/>
              <a:t>basename</a:t>
            </a:r>
            <a:r>
              <a:rPr lang="en-US" dirty="0"/>
              <a:t> of the </a:t>
            </a:r>
            <a:r>
              <a:rPr lang="en-US" dirty="0" smtClean="0"/>
              <a:t>path.</a:t>
            </a:r>
          </a:p>
          <a:p>
            <a:r>
              <a:rPr lang="en-US" dirty="0" err="1" smtClean="0">
                <a:latin typeface="Courier"/>
                <a:cs typeface="Courier"/>
              </a:rPr>
              <a:t>os.path.dirname</a:t>
            </a:r>
            <a:r>
              <a:rPr lang="en-US" dirty="0" smtClean="0"/>
              <a:t> </a:t>
            </a:r>
            <a:r>
              <a:rPr lang="en-US" dirty="0"/>
              <a:t>function returns the path up to but not including the last name. </a:t>
            </a:r>
          </a:p>
          <a:p>
            <a:pPr marL="82296" indent="0">
              <a:buNone/>
            </a:pPr>
            <a:r>
              <a:rPr lang="en-US" sz="1800" dirty="0">
                <a:latin typeface="Courier"/>
                <a:cs typeface="Courier"/>
              </a:rPr>
              <a:t>&gt;&gt;&gt; </a:t>
            </a:r>
            <a:r>
              <a:rPr lang="en-US" sz="1800" dirty="0" err="1">
                <a:latin typeface="Courier"/>
                <a:cs typeface="Courier"/>
              </a:rPr>
              <a:t>os.path.basename</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&gt;&gt;&gt; </a:t>
            </a:r>
            <a:r>
              <a:rPr lang="en-US" sz="1800" dirty="0" err="1">
                <a:latin typeface="Courier"/>
                <a:cs typeface="Courier"/>
              </a:rPr>
              <a:t>os.path.dirname</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p>
          <a:p>
            <a:pPr marL="82296" indent="0">
              <a:buNone/>
            </a:pPr>
            <a:r>
              <a:rPr lang="en-US" sz="1800" dirty="0">
                <a:latin typeface="Courier"/>
                <a:cs typeface="Courier"/>
              </a:rPr>
              <a:t>&gt;&gt;&gt; </a:t>
            </a:r>
          </a:p>
          <a:p>
            <a:endParaRPr lang="en-US" dirty="0"/>
          </a:p>
          <a:p>
            <a:endParaRPr lang="en-US" dirty="0"/>
          </a:p>
          <a:p>
            <a:endParaRPr lang="en-US" dirty="0"/>
          </a:p>
        </p:txBody>
      </p:sp>
    </p:spTree>
    <p:extLst>
      <p:ext uri="{BB962C8B-B14F-4D97-AF65-F5344CB8AC3E}">
        <p14:creationId xmlns:p14="http://schemas.microsoft.com/office/powerpoint/2010/main" val="880688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os.path.splitext</a:t>
            </a:r>
            <a:endParaRPr lang="en-US" dirty="0"/>
          </a:p>
        </p:txBody>
      </p:sp>
      <p:sp>
        <p:nvSpPr>
          <p:cNvPr id="3" name="Content Placeholder 2"/>
          <p:cNvSpPr>
            <a:spLocks noGrp="1"/>
          </p:cNvSpPr>
          <p:nvPr>
            <p:ph idx="1"/>
          </p:nvPr>
        </p:nvSpPr>
        <p:spPr/>
        <p:txBody>
          <a:bodyPr/>
          <a:lstStyle/>
          <a:p>
            <a:r>
              <a:rPr lang="en-US" sz="2400" dirty="0" err="1" smtClean="0">
                <a:latin typeface="Courier"/>
                <a:cs typeface="Courier"/>
              </a:rPr>
              <a:t>os.path.splitext</a:t>
            </a:r>
            <a:r>
              <a:rPr lang="en-US" sz="2400" dirty="0" smtClean="0">
                <a:latin typeface="Courier"/>
                <a:cs typeface="Courier"/>
              </a:rPr>
              <a:t> </a:t>
            </a:r>
            <a:r>
              <a:rPr lang="en-US" sz="2400" dirty="0" smtClean="0">
                <a:cs typeface="Courier"/>
              </a:rPr>
              <a:t>returns a tuple that contains the entire path of the file except the extension as the first element, and the extension of the file as the second element</a:t>
            </a:r>
            <a:r>
              <a:rPr lang="en-US" sz="2400" dirty="0" smtClean="0">
                <a:latin typeface="Courier"/>
                <a:cs typeface="Courier"/>
              </a:rPr>
              <a:t>.</a:t>
            </a:r>
          </a:p>
          <a:p>
            <a:pPr marL="82296" indent="0">
              <a:buNone/>
            </a:pPr>
            <a:r>
              <a:rPr lang="en-US" sz="2400" dirty="0" smtClean="0">
                <a:latin typeface="Courier"/>
                <a:cs typeface="Courier"/>
              </a:rPr>
              <a:t>&gt;</a:t>
            </a:r>
            <a:r>
              <a:rPr lang="en-US" sz="2400" dirty="0">
                <a:latin typeface="Courier"/>
                <a:cs typeface="Courier"/>
              </a:rPr>
              <a:t>&gt;&gt; </a:t>
            </a:r>
            <a:r>
              <a:rPr lang="en-US" sz="2400" dirty="0" err="1">
                <a:latin typeface="Courier"/>
                <a:cs typeface="Courier"/>
              </a:rPr>
              <a:t>os.path.splitext</a:t>
            </a:r>
            <a:r>
              <a:rPr lang="en-US" sz="2400" dirty="0">
                <a:latin typeface="Courier"/>
                <a:cs typeface="Courier"/>
              </a:rPr>
              <a:t>("/Users/</a:t>
            </a:r>
            <a:r>
              <a:rPr lang="en-US" sz="2400" dirty="0" err="1">
                <a:latin typeface="Courier"/>
                <a:cs typeface="Courier"/>
              </a:rPr>
              <a:t>bavula</a:t>
            </a:r>
            <a:r>
              <a:rPr lang="en-US" sz="2400" dirty="0">
                <a:latin typeface="Courier"/>
                <a:cs typeface="Courier"/>
              </a:rPr>
              <a:t>/temp/</a:t>
            </a:r>
            <a:r>
              <a:rPr lang="en-US" sz="2400" dirty="0" err="1">
                <a:latin typeface="Courier"/>
                <a:cs typeface="Courier"/>
              </a:rPr>
              <a:t>hello.txt</a:t>
            </a:r>
            <a:r>
              <a:rPr lang="en-US" sz="2400" dirty="0">
                <a:latin typeface="Courier"/>
                <a:cs typeface="Courier"/>
              </a:rPr>
              <a:t>")</a:t>
            </a:r>
          </a:p>
          <a:p>
            <a:pPr marL="82296" indent="0">
              <a:buNone/>
            </a:pPr>
            <a:r>
              <a:rPr lang="en-US" sz="2400" dirty="0">
                <a:latin typeface="Courier"/>
                <a:cs typeface="Courier"/>
              </a:rPr>
              <a:t>('/Users/</a:t>
            </a:r>
            <a:r>
              <a:rPr lang="en-US" sz="2400" dirty="0" err="1">
                <a:latin typeface="Courier"/>
                <a:cs typeface="Courier"/>
              </a:rPr>
              <a:t>bavula</a:t>
            </a:r>
            <a:r>
              <a:rPr lang="en-US" sz="2400" dirty="0">
                <a:latin typeface="Courier"/>
                <a:cs typeface="Courier"/>
              </a:rPr>
              <a:t>/temp/hello', '.txt')</a:t>
            </a:r>
          </a:p>
          <a:p>
            <a:pPr marL="82296" indent="0">
              <a:buNone/>
            </a:pPr>
            <a:r>
              <a:rPr lang="en-US" sz="2400" dirty="0">
                <a:latin typeface="Courier"/>
                <a:cs typeface="Courier"/>
              </a:rPr>
              <a:t>&gt;&gt;&gt; </a:t>
            </a:r>
          </a:p>
        </p:txBody>
      </p:sp>
    </p:spTree>
    <p:extLst>
      <p:ext uri="{BB962C8B-B14F-4D97-AF65-F5344CB8AC3E}">
        <p14:creationId xmlns:p14="http://schemas.microsoft.com/office/powerpoint/2010/main" val="524319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cs typeface="Courier"/>
              </a:rPr>
              <a:t>o</a:t>
            </a:r>
            <a:r>
              <a:rPr lang="en-US" dirty="0" err="1" smtClean="0">
                <a:cs typeface="Courier"/>
              </a:rPr>
              <a:t>s.path.isdir</a:t>
            </a:r>
            <a:r>
              <a:rPr lang="en-US" dirty="0" smtClean="0">
                <a:cs typeface="Courier"/>
              </a:rPr>
              <a:t>, </a:t>
            </a:r>
            <a:r>
              <a:rPr lang="en-US" dirty="0" err="1" smtClean="0">
                <a:cs typeface="Courier"/>
              </a:rPr>
              <a:t>os.path.isfile</a:t>
            </a:r>
            <a:r>
              <a:rPr lang="en-US" dirty="0" smtClean="0">
                <a:cs typeface="Courier"/>
              </a:rPr>
              <a:t>, </a:t>
            </a:r>
            <a:r>
              <a:rPr lang="en-US" dirty="0" err="1" smtClean="0">
                <a:cs typeface="Courier"/>
              </a:rPr>
              <a:t>os.path.exists</a:t>
            </a:r>
            <a:endParaRPr lang="en-US" dirty="0">
              <a:cs typeface="Courier"/>
            </a:endParaRPr>
          </a:p>
        </p:txBody>
      </p:sp>
      <p:sp>
        <p:nvSpPr>
          <p:cNvPr id="3" name="Content Placeholder 2"/>
          <p:cNvSpPr>
            <a:spLocks noGrp="1"/>
          </p:cNvSpPr>
          <p:nvPr>
            <p:ph idx="1"/>
          </p:nvPr>
        </p:nvSpPr>
        <p:spPr/>
        <p:txBody>
          <a:bodyPr/>
          <a:lstStyle/>
          <a:p>
            <a:r>
              <a:rPr lang="en-US" dirty="0" err="1">
                <a:latin typeface="Courier"/>
                <a:cs typeface="Courier"/>
              </a:rPr>
              <a:t>os.path.isdir</a:t>
            </a:r>
            <a:r>
              <a:rPr lang="en-US" dirty="0">
                <a:latin typeface="Courier"/>
                <a:cs typeface="Courier"/>
              </a:rPr>
              <a:t>(</a:t>
            </a:r>
            <a:r>
              <a:rPr lang="en-US" dirty="0" err="1">
                <a:latin typeface="Courier"/>
                <a:cs typeface="Courier"/>
              </a:rPr>
              <a:t>dir</a:t>
            </a:r>
            <a:r>
              <a:rPr lang="en-US" dirty="0">
                <a:latin typeface="Courier"/>
                <a:cs typeface="Courier"/>
              </a:rPr>
              <a:t>) </a:t>
            </a:r>
            <a:r>
              <a:rPr lang="en-US" dirty="0"/>
              <a:t>– Returns true if </a:t>
            </a:r>
            <a:r>
              <a:rPr lang="en-US" dirty="0" err="1">
                <a:latin typeface="Courier"/>
                <a:cs typeface="Courier"/>
              </a:rPr>
              <a:t>dir</a:t>
            </a:r>
            <a:r>
              <a:rPr lang="en-US" dirty="0"/>
              <a:t> is a directory, False otherwise.</a:t>
            </a:r>
          </a:p>
          <a:p>
            <a:r>
              <a:rPr lang="en-US" dirty="0" err="1" smtClean="0">
                <a:latin typeface="Courier"/>
                <a:cs typeface="Courier"/>
              </a:rPr>
              <a:t>os.path.isfile</a:t>
            </a:r>
            <a:r>
              <a:rPr lang="en-US" dirty="0" smtClean="0">
                <a:latin typeface="Courier"/>
                <a:cs typeface="Courier"/>
              </a:rPr>
              <a:t>(file) </a:t>
            </a:r>
            <a:r>
              <a:rPr lang="en-US" dirty="0"/>
              <a:t>– Returns true if </a:t>
            </a:r>
            <a:r>
              <a:rPr lang="en-US" dirty="0" smtClean="0">
                <a:latin typeface="Courier"/>
                <a:cs typeface="Courier"/>
              </a:rPr>
              <a:t>file</a:t>
            </a:r>
            <a:r>
              <a:rPr lang="en-US" dirty="0" smtClean="0"/>
              <a:t> is </a:t>
            </a:r>
            <a:r>
              <a:rPr lang="en-US" dirty="0"/>
              <a:t>a </a:t>
            </a:r>
            <a:r>
              <a:rPr lang="en-US" dirty="0" smtClean="0"/>
              <a:t>file, </a:t>
            </a:r>
            <a:r>
              <a:rPr lang="en-US" dirty="0"/>
              <a:t>False otherwise</a:t>
            </a:r>
            <a:r>
              <a:rPr lang="en-US" dirty="0" smtClean="0"/>
              <a:t>.</a:t>
            </a:r>
          </a:p>
          <a:p>
            <a:r>
              <a:rPr lang="en-US" dirty="0" err="1">
                <a:latin typeface="Courier"/>
                <a:cs typeface="Courier"/>
              </a:rPr>
              <a:t>o</a:t>
            </a:r>
            <a:r>
              <a:rPr lang="en-US" dirty="0" err="1" smtClean="0">
                <a:latin typeface="Courier"/>
                <a:cs typeface="Courier"/>
              </a:rPr>
              <a:t>s.path.exists</a:t>
            </a:r>
            <a:r>
              <a:rPr lang="en-US" dirty="0" smtClean="0">
                <a:latin typeface="Courier"/>
                <a:cs typeface="Courier"/>
              </a:rPr>
              <a:t>(path)</a:t>
            </a:r>
            <a:r>
              <a:rPr lang="en-US" dirty="0" smtClean="0"/>
              <a:t> – Returns true if the </a:t>
            </a:r>
            <a:r>
              <a:rPr lang="en-US" smtClean="0"/>
              <a:t>supplied path </a:t>
            </a:r>
            <a:r>
              <a:rPr lang="en-US" dirty="0" smtClean="0"/>
              <a:t>exists, false otherwise.</a:t>
            </a:r>
          </a:p>
          <a:p>
            <a:endParaRPr lang="en-US" dirty="0"/>
          </a:p>
          <a:p>
            <a:endParaRPr lang="en-US" dirty="0"/>
          </a:p>
        </p:txBody>
      </p:sp>
    </p:spTree>
    <p:extLst>
      <p:ext uri="{BB962C8B-B14F-4D97-AF65-F5344CB8AC3E}">
        <p14:creationId xmlns:p14="http://schemas.microsoft.com/office/powerpoint/2010/main" val="4278221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os.walk</a:t>
            </a:r>
            <a:endParaRPr lang="en-US" dirty="0"/>
          </a:p>
        </p:txBody>
      </p:sp>
      <p:sp>
        <p:nvSpPr>
          <p:cNvPr id="3" name="Content Placeholder 2"/>
          <p:cNvSpPr>
            <a:spLocks noGrp="1"/>
          </p:cNvSpPr>
          <p:nvPr>
            <p:ph idx="1"/>
          </p:nvPr>
        </p:nvSpPr>
        <p:spPr/>
        <p:txBody>
          <a:bodyPr/>
          <a:lstStyle/>
          <a:p>
            <a:r>
              <a:rPr lang="en-US" dirty="0" err="1">
                <a:latin typeface="Courier"/>
                <a:cs typeface="Courier"/>
              </a:rPr>
              <a:t>os.walk</a:t>
            </a:r>
            <a:r>
              <a:rPr lang="en-US" dirty="0">
                <a:latin typeface="Courier"/>
                <a:cs typeface="Courier"/>
              </a:rPr>
              <a:t>(directory, </a:t>
            </a:r>
            <a:r>
              <a:rPr lang="en-US" dirty="0" err="1">
                <a:latin typeface="Courier"/>
                <a:cs typeface="Courier"/>
              </a:rPr>
              <a:t>topdown</a:t>
            </a:r>
            <a:r>
              <a:rPr lang="en-US" dirty="0">
                <a:latin typeface="Courier"/>
                <a:cs typeface="Courier"/>
              </a:rPr>
              <a:t>=True, </a:t>
            </a:r>
            <a:r>
              <a:rPr lang="en-US" dirty="0" err="1">
                <a:latin typeface="Courier"/>
                <a:cs typeface="Courier"/>
              </a:rPr>
              <a:t>onerror</a:t>
            </a:r>
            <a:r>
              <a:rPr lang="en-US" dirty="0">
                <a:latin typeface="Courier"/>
                <a:cs typeface="Courier"/>
              </a:rPr>
              <a:t>=None, </a:t>
            </a:r>
            <a:r>
              <a:rPr lang="en-US" dirty="0" err="1">
                <a:latin typeface="Courier"/>
                <a:cs typeface="Courier"/>
              </a:rPr>
              <a:t>followlinks</a:t>
            </a:r>
            <a:r>
              <a:rPr lang="en-US" dirty="0">
                <a:latin typeface="Courier"/>
                <a:cs typeface="Courier"/>
              </a:rPr>
              <a:t>= False)</a:t>
            </a:r>
            <a:r>
              <a:rPr lang="en-US" dirty="0"/>
              <a:t> </a:t>
            </a:r>
          </a:p>
          <a:p>
            <a:r>
              <a:rPr lang="en-US" dirty="0" smtClean="0"/>
              <a:t>Follows the entire directory tree and returns the entire list of files and directories.</a:t>
            </a:r>
          </a:p>
          <a:p>
            <a:r>
              <a:rPr lang="en-US" dirty="0" smtClean="0"/>
              <a:t>You can get a top-down or bottom-up view of the hierarchy by setting the “</a:t>
            </a:r>
            <a:r>
              <a:rPr lang="en-US" dirty="0" err="1" smtClean="0"/>
              <a:t>topdown</a:t>
            </a:r>
            <a:r>
              <a:rPr lang="en-US" dirty="0" smtClean="0"/>
              <a:t>” flag. </a:t>
            </a:r>
            <a:endParaRPr lang="en-US" dirty="0"/>
          </a:p>
        </p:txBody>
      </p:sp>
    </p:spTree>
    <p:extLst>
      <p:ext uri="{BB962C8B-B14F-4D97-AF65-F5344CB8AC3E}">
        <p14:creationId xmlns:p14="http://schemas.microsoft.com/office/powerpoint/2010/main" val="2635766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t>
            </a:r>
            <a:r>
              <a:rPr lang="en-US" dirty="0" err="1" smtClean="0"/>
              <a:t>s</a:t>
            </a:r>
            <a:r>
              <a:rPr lang="en-US" dirty="0" smtClean="0"/>
              <a:t> module</a:t>
            </a:r>
            <a:endParaRPr lang="en-US" dirty="0"/>
          </a:p>
        </p:txBody>
      </p:sp>
      <p:sp>
        <p:nvSpPr>
          <p:cNvPr id="3" name="Content Placeholder 2"/>
          <p:cNvSpPr>
            <a:spLocks noGrp="1"/>
          </p:cNvSpPr>
          <p:nvPr>
            <p:ph idx="1"/>
          </p:nvPr>
        </p:nvSpPr>
        <p:spPr/>
        <p:txBody>
          <a:bodyPr/>
          <a:lstStyle/>
          <a:p>
            <a:r>
              <a:rPr lang="en-US" dirty="0" smtClean="0"/>
              <a:t>There are many more useful methods in the </a:t>
            </a:r>
            <a:r>
              <a:rPr lang="en-US" dirty="0" err="1" smtClean="0"/>
              <a:t>os</a:t>
            </a:r>
            <a:r>
              <a:rPr lang="en-US" dirty="0" smtClean="0"/>
              <a:t> module. Please refer to documentation for details.</a:t>
            </a:r>
            <a:endParaRPr lang="en-US" dirty="0"/>
          </a:p>
        </p:txBody>
      </p:sp>
    </p:spTree>
    <p:extLst>
      <p:ext uri="{BB962C8B-B14F-4D97-AF65-F5344CB8AC3E}">
        <p14:creationId xmlns:p14="http://schemas.microsoft.com/office/powerpoint/2010/main" val="129462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latin typeface="Courier"/>
                <a:cs typeface="Courier"/>
              </a:rPr>
              <a:t>subprocess</a:t>
            </a:r>
            <a:r>
              <a:rPr lang="en-US" dirty="0" smtClean="0"/>
              <a:t> module is used to spawn new processes, connect to their input/output/error pipes, and obtain return codes.</a:t>
            </a:r>
          </a:p>
          <a:p>
            <a:endParaRPr lang="en-US" dirty="0" smtClean="0"/>
          </a:p>
          <a:p>
            <a:r>
              <a:rPr lang="en-US" dirty="0" err="1">
                <a:latin typeface="Courier"/>
                <a:cs typeface="Courier"/>
              </a:rPr>
              <a:t>subprocess.</a:t>
            </a:r>
            <a:r>
              <a:rPr lang="en-US" b="1" dirty="0" err="1">
                <a:latin typeface="Courier"/>
                <a:cs typeface="Courier"/>
              </a:rPr>
              <a:t>call</a:t>
            </a:r>
            <a:r>
              <a:rPr lang="en-US" dirty="0">
                <a:latin typeface="Courier"/>
                <a:cs typeface="Courier"/>
              </a:rPr>
              <a:t>(</a:t>
            </a:r>
            <a:r>
              <a:rPr lang="en-US" dirty="0" err="1">
                <a:latin typeface="Courier"/>
                <a:cs typeface="Courier"/>
              </a:rPr>
              <a:t>args</a:t>
            </a:r>
            <a:r>
              <a:rPr lang="en-US" dirty="0">
                <a:latin typeface="Courier"/>
                <a:cs typeface="Courier"/>
              </a:rPr>
              <a:t>, *, </a:t>
            </a:r>
            <a:r>
              <a:rPr lang="en-US" dirty="0" err="1">
                <a:latin typeface="Courier"/>
                <a:cs typeface="Courier"/>
              </a:rPr>
              <a:t>stdin</a:t>
            </a:r>
            <a:r>
              <a:rPr lang="en-US" dirty="0">
                <a:latin typeface="Courier"/>
                <a:cs typeface="Courier"/>
              </a:rPr>
              <a:t>=None, </a:t>
            </a:r>
            <a:r>
              <a:rPr lang="en-US" dirty="0" err="1">
                <a:latin typeface="Courier"/>
                <a:cs typeface="Courier"/>
              </a:rPr>
              <a:t>stdout</a:t>
            </a:r>
            <a:r>
              <a:rPr lang="en-US" dirty="0">
                <a:latin typeface="Courier"/>
                <a:cs typeface="Courier"/>
              </a:rPr>
              <a:t>=None, </a:t>
            </a:r>
            <a:r>
              <a:rPr lang="en-US" dirty="0" err="1">
                <a:latin typeface="Courier"/>
                <a:cs typeface="Courier"/>
              </a:rPr>
              <a:t>stderr</a:t>
            </a:r>
            <a:r>
              <a:rPr lang="en-US" dirty="0">
                <a:latin typeface="Courier"/>
                <a:cs typeface="Courier"/>
              </a:rPr>
              <a:t>=None, shell=False, timeout=None</a:t>
            </a:r>
            <a:r>
              <a:rPr lang="en-US" dirty="0" smtClean="0">
                <a:latin typeface="Courier"/>
                <a:cs typeface="Courier"/>
              </a:rPr>
              <a:t>)</a:t>
            </a:r>
          </a:p>
          <a:p>
            <a:pPr lvl="1"/>
            <a:r>
              <a:rPr lang="en-US" dirty="0"/>
              <a:t>Run the command described by </a:t>
            </a:r>
            <a:r>
              <a:rPr lang="en-US" dirty="0" err="1"/>
              <a:t>args</a:t>
            </a:r>
            <a:r>
              <a:rPr lang="en-US" dirty="0"/>
              <a:t>. Wait for command to complete, then return the </a:t>
            </a:r>
            <a:r>
              <a:rPr lang="en-US" dirty="0" err="1"/>
              <a:t>returncode</a:t>
            </a:r>
            <a:r>
              <a:rPr lang="en-US" dirty="0"/>
              <a:t> </a:t>
            </a:r>
            <a:r>
              <a:rPr lang="en-US" dirty="0" smtClean="0"/>
              <a:t>attribute.</a:t>
            </a:r>
          </a:p>
          <a:p>
            <a:endParaRPr lang="en-US" dirty="0"/>
          </a:p>
        </p:txBody>
      </p:sp>
    </p:spTree>
    <p:extLst>
      <p:ext uri="{BB962C8B-B14F-4D97-AF65-F5344CB8AC3E}">
        <p14:creationId xmlns:p14="http://schemas.microsoft.com/office/powerpoint/2010/main" val="3558507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r>
              <a:rPr lang="en-US" dirty="0" err="1">
                <a:latin typeface="Courier"/>
                <a:cs typeface="Courier"/>
              </a:rPr>
              <a:t>subprocess.</a:t>
            </a:r>
            <a:r>
              <a:rPr lang="en-US" b="1" dirty="0" err="1">
                <a:latin typeface="Courier"/>
                <a:cs typeface="Courier"/>
              </a:rPr>
              <a:t>check_call</a:t>
            </a:r>
            <a:r>
              <a:rPr lang="en-US" dirty="0">
                <a:latin typeface="Courier"/>
                <a:cs typeface="Courier"/>
              </a:rPr>
              <a:t>(</a:t>
            </a:r>
            <a:r>
              <a:rPr lang="en-US" dirty="0" err="1">
                <a:latin typeface="Courier"/>
                <a:cs typeface="Courier"/>
              </a:rPr>
              <a:t>args</a:t>
            </a:r>
            <a:r>
              <a:rPr lang="en-US" dirty="0">
                <a:latin typeface="Courier"/>
                <a:cs typeface="Courier"/>
              </a:rPr>
              <a:t>, *, </a:t>
            </a:r>
            <a:r>
              <a:rPr lang="en-US" dirty="0" err="1">
                <a:latin typeface="Courier"/>
                <a:cs typeface="Courier"/>
              </a:rPr>
              <a:t>stdin</a:t>
            </a:r>
            <a:r>
              <a:rPr lang="en-US" dirty="0">
                <a:latin typeface="Courier"/>
                <a:cs typeface="Courier"/>
              </a:rPr>
              <a:t>=None, </a:t>
            </a:r>
            <a:r>
              <a:rPr lang="en-US" dirty="0" err="1">
                <a:latin typeface="Courier"/>
                <a:cs typeface="Courier"/>
              </a:rPr>
              <a:t>stdout</a:t>
            </a:r>
            <a:r>
              <a:rPr lang="en-US" dirty="0">
                <a:latin typeface="Courier"/>
                <a:cs typeface="Courier"/>
              </a:rPr>
              <a:t>=None, </a:t>
            </a:r>
            <a:r>
              <a:rPr lang="en-US" dirty="0" err="1">
                <a:latin typeface="Courier"/>
                <a:cs typeface="Courier"/>
              </a:rPr>
              <a:t>stderr</a:t>
            </a:r>
            <a:r>
              <a:rPr lang="en-US" dirty="0">
                <a:latin typeface="Courier"/>
                <a:cs typeface="Courier"/>
              </a:rPr>
              <a:t>=None, shell=False, timeout=None</a:t>
            </a:r>
            <a:r>
              <a:rPr lang="en-US" dirty="0" smtClean="0">
                <a:latin typeface="Courier"/>
                <a:cs typeface="Courier"/>
              </a:rPr>
              <a:t>)</a:t>
            </a:r>
          </a:p>
          <a:p>
            <a:pPr lvl="1"/>
            <a:r>
              <a:rPr lang="en-US" dirty="0"/>
              <a:t>Run command with arguments. Wait for command to complete. If the return code was zero then return, otherwise raise </a:t>
            </a:r>
            <a:r>
              <a:rPr lang="en-US" dirty="0" err="1"/>
              <a:t>CalledProcessError</a:t>
            </a:r>
            <a:r>
              <a:rPr lang="en-US" dirty="0"/>
              <a:t>. The </a:t>
            </a:r>
            <a:r>
              <a:rPr lang="en-US" dirty="0" err="1"/>
              <a:t>CalledProcessError</a:t>
            </a:r>
            <a:r>
              <a:rPr lang="en-US" dirty="0"/>
              <a:t> object will have the return code in the </a:t>
            </a:r>
            <a:r>
              <a:rPr lang="en-US" dirty="0" err="1"/>
              <a:t>returncode</a:t>
            </a:r>
            <a:r>
              <a:rPr lang="en-US" dirty="0"/>
              <a:t> attribute.</a:t>
            </a:r>
          </a:p>
        </p:txBody>
      </p:sp>
    </p:spTree>
    <p:extLst>
      <p:ext uri="{BB962C8B-B14F-4D97-AF65-F5344CB8AC3E}">
        <p14:creationId xmlns:p14="http://schemas.microsoft.com/office/powerpoint/2010/main" val="991222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r>
              <a:rPr lang="en-US" dirty="0" err="1">
                <a:latin typeface="Courier"/>
                <a:cs typeface="Courier"/>
              </a:rPr>
              <a:t>subprocess.</a:t>
            </a:r>
            <a:r>
              <a:rPr lang="en-US" b="1" dirty="0" err="1">
                <a:latin typeface="Courier"/>
                <a:cs typeface="Courier"/>
              </a:rPr>
              <a:t>check_output</a:t>
            </a:r>
            <a:r>
              <a:rPr lang="en-US" dirty="0">
                <a:latin typeface="Courier"/>
                <a:cs typeface="Courier"/>
              </a:rPr>
              <a:t>(</a:t>
            </a:r>
            <a:r>
              <a:rPr lang="en-US" dirty="0" err="1">
                <a:latin typeface="Courier"/>
                <a:cs typeface="Courier"/>
              </a:rPr>
              <a:t>args</a:t>
            </a:r>
            <a:r>
              <a:rPr lang="en-US" dirty="0">
                <a:latin typeface="Courier"/>
                <a:cs typeface="Courier"/>
              </a:rPr>
              <a:t>, *, input=None, </a:t>
            </a:r>
            <a:r>
              <a:rPr lang="en-US" dirty="0" err="1">
                <a:latin typeface="Courier"/>
                <a:cs typeface="Courier"/>
              </a:rPr>
              <a:t>stdin</a:t>
            </a:r>
            <a:r>
              <a:rPr lang="en-US" dirty="0">
                <a:latin typeface="Courier"/>
                <a:cs typeface="Courier"/>
              </a:rPr>
              <a:t>=None, </a:t>
            </a:r>
            <a:r>
              <a:rPr lang="en-US" dirty="0" err="1">
                <a:latin typeface="Courier"/>
                <a:cs typeface="Courier"/>
              </a:rPr>
              <a:t>stderr</a:t>
            </a:r>
            <a:r>
              <a:rPr lang="en-US" dirty="0">
                <a:latin typeface="Courier"/>
                <a:cs typeface="Courier"/>
              </a:rPr>
              <a:t>=None, shell=False, </a:t>
            </a:r>
            <a:r>
              <a:rPr lang="en-US" dirty="0" err="1">
                <a:latin typeface="Courier"/>
                <a:cs typeface="Courier"/>
              </a:rPr>
              <a:t>universal_newlines</a:t>
            </a:r>
            <a:r>
              <a:rPr lang="en-US" dirty="0">
                <a:latin typeface="Courier"/>
                <a:cs typeface="Courier"/>
              </a:rPr>
              <a:t>=False, timeout=None)</a:t>
            </a:r>
          </a:p>
        </p:txBody>
      </p:sp>
    </p:spTree>
    <p:extLst>
      <p:ext uri="{BB962C8B-B14F-4D97-AF65-F5344CB8AC3E}">
        <p14:creationId xmlns:p14="http://schemas.microsoft.com/office/powerpoint/2010/main" val="3977949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latin typeface="Courier"/>
                <a:cs typeface="Courier"/>
              </a:rPr>
              <a:t>subprocess.</a:t>
            </a:r>
            <a:r>
              <a:rPr lang="en-US" b="1" dirty="0" err="1">
                <a:latin typeface="Courier"/>
                <a:cs typeface="Courier"/>
              </a:rPr>
              <a:t>Popen</a:t>
            </a:r>
            <a:r>
              <a:rPr lang="en-US" dirty="0" smtClean="0">
                <a:latin typeface="Courier"/>
                <a:cs typeface="Courier"/>
              </a:rPr>
              <a:t>()</a:t>
            </a:r>
          </a:p>
          <a:p>
            <a:pPr lvl="1"/>
            <a:r>
              <a:rPr lang="en-US" dirty="0" smtClean="0"/>
              <a:t>Starts a process and returns the process object.</a:t>
            </a:r>
          </a:p>
          <a:p>
            <a:r>
              <a:rPr lang="en-US" dirty="0" err="1">
                <a:latin typeface="Courier"/>
                <a:cs typeface="Courier"/>
              </a:rPr>
              <a:t>Popen.</a:t>
            </a:r>
            <a:r>
              <a:rPr lang="en-US" b="1" dirty="0" err="1">
                <a:latin typeface="Courier"/>
                <a:cs typeface="Courier"/>
              </a:rPr>
              <a:t>poll</a:t>
            </a:r>
            <a:r>
              <a:rPr lang="en-US" dirty="0">
                <a:latin typeface="Courier"/>
                <a:cs typeface="Courier"/>
              </a:rPr>
              <a:t>(</a:t>
            </a:r>
            <a:r>
              <a:rPr lang="en-US" dirty="0" smtClean="0">
                <a:latin typeface="Courier"/>
                <a:cs typeface="Courier"/>
              </a:rPr>
              <a:t>)</a:t>
            </a:r>
            <a:endParaRPr lang="en-US" dirty="0"/>
          </a:p>
          <a:p>
            <a:pPr lvl="1"/>
            <a:r>
              <a:rPr lang="en-US" dirty="0"/>
              <a:t>Check if child process has terminated. Set and return </a:t>
            </a:r>
            <a:r>
              <a:rPr lang="en-US" dirty="0" err="1"/>
              <a:t>returncode</a:t>
            </a:r>
            <a:r>
              <a:rPr lang="en-US" dirty="0"/>
              <a:t> attribute</a:t>
            </a:r>
            <a:r>
              <a:rPr lang="en-US" dirty="0" smtClean="0"/>
              <a:t>.</a:t>
            </a:r>
          </a:p>
          <a:p>
            <a:r>
              <a:rPr lang="en-US" dirty="0" err="1">
                <a:latin typeface="Courier"/>
                <a:cs typeface="Courier"/>
              </a:rPr>
              <a:t>Popen.</a:t>
            </a:r>
            <a:r>
              <a:rPr lang="en-US" b="1" dirty="0" err="1">
                <a:latin typeface="Courier"/>
                <a:cs typeface="Courier"/>
              </a:rPr>
              <a:t>wait</a:t>
            </a:r>
            <a:r>
              <a:rPr lang="en-US" dirty="0">
                <a:latin typeface="Courier"/>
                <a:cs typeface="Courier"/>
              </a:rPr>
              <a:t>(timeout=None</a:t>
            </a:r>
            <a:r>
              <a:rPr lang="en-US" dirty="0" smtClean="0">
                <a:latin typeface="Courier"/>
                <a:cs typeface="Courier"/>
              </a:rPr>
              <a:t>)</a:t>
            </a:r>
            <a:endParaRPr lang="en-US" dirty="0"/>
          </a:p>
          <a:p>
            <a:pPr lvl="1"/>
            <a:r>
              <a:rPr lang="en-US" dirty="0"/>
              <a:t>Wait for child process to terminate. Set and return </a:t>
            </a:r>
            <a:r>
              <a:rPr lang="en-US" dirty="0" err="1"/>
              <a:t>returncode</a:t>
            </a:r>
            <a:r>
              <a:rPr lang="en-US" dirty="0"/>
              <a:t> attribute</a:t>
            </a:r>
            <a:r>
              <a:rPr lang="en-US" dirty="0" smtClean="0"/>
              <a:t>.</a:t>
            </a:r>
          </a:p>
          <a:p>
            <a:r>
              <a:rPr lang="en-US" dirty="0" err="1">
                <a:latin typeface="Courier"/>
                <a:cs typeface="Courier"/>
              </a:rPr>
              <a:t>Popen.</a:t>
            </a:r>
            <a:r>
              <a:rPr lang="en-US" b="1" dirty="0" err="1">
                <a:latin typeface="Courier"/>
                <a:cs typeface="Courier"/>
              </a:rPr>
              <a:t>communicate</a:t>
            </a:r>
            <a:r>
              <a:rPr lang="en-US" dirty="0">
                <a:latin typeface="Courier"/>
                <a:cs typeface="Courier"/>
              </a:rPr>
              <a:t>(input=None, timeout=None</a:t>
            </a:r>
            <a:r>
              <a:rPr lang="en-US" dirty="0" smtClean="0">
                <a:latin typeface="Courier"/>
                <a:cs typeface="Courier"/>
              </a:rPr>
              <a:t>)</a:t>
            </a:r>
            <a:endParaRPr lang="en-US" dirty="0"/>
          </a:p>
          <a:p>
            <a:pPr lvl="1"/>
            <a:r>
              <a:rPr lang="en-US" dirty="0"/>
              <a:t>Interact with process: Send data to </a:t>
            </a:r>
            <a:r>
              <a:rPr lang="en-US" dirty="0" err="1"/>
              <a:t>stdin</a:t>
            </a:r>
            <a:r>
              <a:rPr lang="en-US" dirty="0"/>
              <a:t>. Read data from </a:t>
            </a:r>
            <a:r>
              <a:rPr lang="en-US" dirty="0" err="1"/>
              <a:t>stdout</a:t>
            </a:r>
            <a:r>
              <a:rPr lang="en-US" dirty="0"/>
              <a:t> and </a:t>
            </a:r>
            <a:r>
              <a:rPr lang="en-US" dirty="0" err="1"/>
              <a:t>stderr</a:t>
            </a:r>
            <a:r>
              <a:rPr lang="en-US" dirty="0"/>
              <a:t>, until end-of-file is reached. Wait for process to terminate.</a:t>
            </a:r>
          </a:p>
        </p:txBody>
      </p:sp>
    </p:spTree>
    <p:extLst>
      <p:ext uri="{BB962C8B-B14F-4D97-AF65-F5344CB8AC3E}">
        <p14:creationId xmlns:p14="http://schemas.microsoft.com/office/powerpoint/2010/main" val="2724680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a:t>Write a Python function to read a text file and print the the number of lines, the number of words, and the number of characters present in that file.</a:t>
            </a:r>
          </a:p>
          <a:p>
            <a:pPr marL="82296" indent="0">
              <a:buNone/>
            </a:pPr>
            <a:endParaRPr lang="en-US" sz="2000" dirty="0" smtClean="0">
              <a:latin typeface="Courier"/>
              <a:cs typeface="Courier"/>
            </a:endParaRPr>
          </a:p>
          <a:p>
            <a:pPr marL="82296" indent="0">
              <a:buNone/>
            </a:pPr>
            <a:r>
              <a:rPr lang="en-US" sz="2000" dirty="0" err="1" smtClean="0">
                <a:latin typeface="Courier"/>
                <a:cs typeface="Courier"/>
              </a:rPr>
              <a:t>def</a:t>
            </a:r>
            <a:r>
              <a:rPr lang="en-US" sz="2000" dirty="0" smtClean="0">
                <a:latin typeface="Courier"/>
                <a:cs typeface="Courier"/>
              </a:rPr>
              <a:t> </a:t>
            </a:r>
            <a:r>
              <a:rPr lang="en-US" sz="2000" dirty="0" err="1" smtClean="0">
                <a:latin typeface="Courier"/>
                <a:cs typeface="Courier"/>
              </a:rPr>
              <a:t>read_file</a:t>
            </a:r>
            <a:r>
              <a:rPr lang="en-US" sz="2000" dirty="0" smtClean="0">
                <a:latin typeface="Courier"/>
                <a:cs typeface="Courier"/>
              </a:rPr>
              <a:t>(</a:t>
            </a:r>
            <a:r>
              <a:rPr lang="en-US" sz="2000" dirty="0" err="1" smtClean="0">
                <a:latin typeface="Courier"/>
                <a:cs typeface="Courier"/>
              </a:rPr>
              <a:t>filepath</a:t>
            </a:r>
            <a:r>
              <a:rPr lang="en-US" sz="2000" dirty="0" smtClean="0">
                <a:latin typeface="Courier"/>
                <a:cs typeface="Courier"/>
              </a:rPr>
              <a:t>):</a:t>
            </a:r>
          </a:p>
          <a:p>
            <a:pPr marL="82296" indent="0">
              <a:buNone/>
            </a:pPr>
            <a:r>
              <a:rPr lang="en-US" sz="2000" dirty="0">
                <a:latin typeface="Courier"/>
                <a:cs typeface="Courier"/>
              </a:rPr>
              <a:t> </a:t>
            </a:r>
            <a:r>
              <a:rPr lang="en-US" sz="2000" dirty="0" smtClean="0">
                <a:latin typeface="Courier"/>
                <a:cs typeface="Courier"/>
              </a:rPr>
              <a:t> #Your code here</a:t>
            </a:r>
          </a:p>
          <a:p>
            <a:pPr marL="82296" indent="0">
              <a:buNone/>
            </a:pPr>
            <a:endParaRPr lang="en-US" sz="2000" dirty="0" smtClean="0">
              <a:latin typeface="Courier"/>
              <a:cs typeface="Courier"/>
            </a:endParaRPr>
          </a:p>
          <a:p>
            <a:pPr marL="82296" indent="0">
              <a:buNone/>
            </a:pPr>
            <a:r>
              <a:rPr lang="en-US" sz="2000" dirty="0" smtClean="0">
                <a:latin typeface="Courier"/>
                <a:cs typeface="Courier"/>
              </a:rPr>
              <a:t>&gt;&gt;&gt; </a:t>
            </a:r>
            <a:r>
              <a:rPr lang="en-US" sz="2000" dirty="0" err="1" smtClean="0">
                <a:latin typeface="Courier"/>
                <a:cs typeface="Courier"/>
              </a:rPr>
              <a:t>read_file</a:t>
            </a:r>
            <a:r>
              <a:rPr lang="en-US" sz="2000" dirty="0" smtClean="0">
                <a:latin typeface="Courier"/>
                <a:cs typeface="Courier"/>
              </a:rPr>
              <a:t>(“/Users/</a:t>
            </a:r>
            <a:r>
              <a:rPr lang="en-US" sz="2000" dirty="0" err="1" smtClean="0">
                <a:latin typeface="Courier"/>
                <a:cs typeface="Courier"/>
              </a:rPr>
              <a:t>bavula</a:t>
            </a:r>
            <a:r>
              <a:rPr lang="en-US" sz="2000" dirty="0" smtClean="0">
                <a:latin typeface="Courier"/>
                <a:cs typeface="Courier"/>
              </a:rPr>
              <a:t>/</a:t>
            </a:r>
            <a:r>
              <a:rPr lang="en-US" sz="2000" dirty="0" err="1" smtClean="0">
                <a:latin typeface="Courier"/>
                <a:cs typeface="Courier"/>
              </a:rPr>
              <a:t>temp.txt</a:t>
            </a:r>
            <a:r>
              <a:rPr lang="en-US" sz="2000" dirty="0" smtClean="0">
                <a:latin typeface="Courier"/>
                <a:cs typeface="Courier"/>
              </a:rPr>
              <a:t>”)</a:t>
            </a:r>
          </a:p>
          <a:p>
            <a:pPr marL="82296" indent="0">
              <a:buNone/>
            </a:pPr>
            <a:r>
              <a:rPr lang="en-US" sz="2000" dirty="0" smtClean="0">
                <a:latin typeface="Courier"/>
                <a:cs typeface="Courier"/>
              </a:rPr>
              <a:t>This file contains 5 lines, 57 words, and 153 characters</a:t>
            </a:r>
            <a:endParaRPr lang="en-US" sz="2000" dirty="0">
              <a:latin typeface="Courier"/>
              <a:cs typeface="Courier"/>
            </a:endParaRPr>
          </a:p>
        </p:txBody>
      </p:sp>
    </p:spTree>
    <p:extLst>
      <p:ext uri="{BB962C8B-B14F-4D97-AF65-F5344CB8AC3E}">
        <p14:creationId xmlns:p14="http://schemas.microsoft.com/office/powerpoint/2010/main" val="3875897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File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a file, read the first line, and close the file:</a:t>
            </a:r>
          </a:p>
          <a:p>
            <a:pPr marL="82296" indent="0">
              <a:buNone/>
            </a:pPr>
            <a:r>
              <a:rPr lang="en-US" sz="2600" dirty="0" err="1">
                <a:latin typeface="Courier"/>
                <a:cs typeface="Courier"/>
              </a:rPr>
              <a:t>file_object</a:t>
            </a:r>
            <a:r>
              <a:rPr lang="en-US" sz="2600" dirty="0">
                <a:latin typeface="Courier"/>
                <a:cs typeface="Courier"/>
              </a:rPr>
              <a:t> = open('</a:t>
            </a:r>
            <a:r>
              <a:rPr lang="en-US" sz="2600" dirty="0" err="1" smtClean="0">
                <a:latin typeface="Courier"/>
                <a:cs typeface="Courier"/>
              </a:rPr>
              <a:t>myfile.txt</a:t>
            </a:r>
            <a:r>
              <a:rPr lang="en-US" sz="2600" dirty="0" smtClean="0">
                <a:latin typeface="Courier"/>
                <a:cs typeface="Courier"/>
              </a:rPr>
              <a:t>'</a:t>
            </a:r>
            <a:r>
              <a:rPr lang="en-US" sz="2600" dirty="0">
                <a:latin typeface="Courier"/>
                <a:cs typeface="Courier"/>
              </a:rPr>
              <a:t>, 'r') </a:t>
            </a:r>
            <a:r>
              <a:rPr lang="en-US" sz="2600" dirty="0" smtClean="0">
                <a:latin typeface="Courier"/>
                <a:cs typeface="Courier"/>
              </a:rPr>
              <a:t/>
            </a:r>
            <a:br>
              <a:rPr lang="en-US" sz="2600" dirty="0" smtClean="0">
                <a:latin typeface="Courier"/>
                <a:cs typeface="Courier"/>
              </a:rPr>
            </a:br>
            <a:r>
              <a:rPr lang="en-US" sz="2600" dirty="0" smtClean="0">
                <a:latin typeface="Courier"/>
                <a:cs typeface="Courier"/>
              </a:rPr>
              <a:t>line </a:t>
            </a:r>
            <a:r>
              <a:rPr lang="en-US" sz="2600" dirty="0">
                <a:latin typeface="Courier"/>
                <a:cs typeface="Courier"/>
              </a:rPr>
              <a:t>= </a:t>
            </a:r>
            <a:r>
              <a:rPr lang="en-US" sz="2600" dirty="0" err="1">
                <a:latin typeface="Courier"/>
                <a:cs typeface="Courier"/>
              </a:rPr>
              <a:t>file_object.readline</a:t>
            </a:r>
            <a:r>
              <a:rPr lang="en-US" sz="2600" dirty="0">
                <a:latin typeface="Courier"/>
                <a:cs typeface="Courier"/>
              </a:rPr>
              <a:t>() </a:t>
            </a:r>
          </a:p>
          <a:p>
            <a:pPr marL="82296" indent="0">
              <a:buNone/>
            </a:pPr>
            <a:r>
              <a:rPr lang="en-US" sz="2600" dirty="0" err="1">
                <a:latin typeface="Courier"/>
                <a:cs typeface="Courier"/>
              </a:rPr>
              <a:t>f</a:t>
            </a:r>
            <a:r>
              <a:rPr lang="en-US" sz="2600" dirty="0" err="1" smtClean="0">
                <a:latin typeface="Courier"/>
                <a:cs typeface="Courier"/>
              </a:rPr>
              <a:t>ile_object.close</a:t>
            </a:r>
            <a:r>
              <a:rPr lang="en-US" sz="2600" dirty="0" smtClean="0">
                <a:latin typeface="Courier"/>
                <a:cs typeface="Courier"/>
              </a:rPr>
              <a:t>()</a:t>
            </a:r>
          </a:p>
          <a:p>
            <a:pPr marL="82296" indent="0">
              <a:buNone/>
            </a:pPr>
            <a:endParaRPr lang="en-US" dirty="0" smtClean="0">
              <a:latin typeface="Courier"/>
              <a:cs typeface="Courier"/>
            </a:endParaRPr>
          </a:p>
          <a:p>
            <a:pPr marL="82296" indent="0">
              <a:buNone/>
            </a:pPr>
            <a:r>
              <a:rPr lang="en-US" dirty="0"/>
              <a:t>The </a:t>
            </a:r>
            <a:r>
              <a:rPr lang="en-US" dirty="0" smtClean="0"/>
              <a:t>call </a:t>
            </a:r>
            <a:r>
              <a:rPr lang="en-US" dirty="0"/>
              <a:t>to </a:t>
            </a:r>
            <a:r>
              <a:rPr lang="en-US" dirty="0" err="1">
                <a:latin typeface="Courier"/>
                <a:cs typeface="Courier"/>
              </a:rPr>
              <a:t>readline</a:t>
            </a:r>
            <a:r>
              <a:rPr lang="en-US" dirty="0"/>
              <a:t> returns the </a:t>
            </a:r>
            <a:r>
              <a:rPr lang="en-US" dirty="0" smtClean="0"/>
              <a:t>line </a:t>
            </a:r>
            <a:r>
              <a:rPr lang="en-US" dirty="0"/>
              <a:t>in the file object, everything up to and including the first newline character or the entire file if there is no newline </a:t>
            </a:r>
            <a:r>
              <a:rPr lang="en-US" dirty="0" smtClean="0"/>
              <a:t>character </a:t>
            </a:r>
            <a:r>
              <a:rPr lang="en-US" dirty="0"/>
              <a:t>in the </a:t>
            </a:r>
            <a:r>
              <a:rPr lang="en-US" dirty="0" smtClean="0"/>
              <a:t>file.</a:t>
            </a:r>
            <a:endParaRPr lang="en-US" dirty="0"/>
          </a:p>
          <a:p>
            <a:pPr marL="82296" indent="0">
              <a:buNone/>
            </a:pPr>
            <a:endParaRPr lang="en-US" dirty="0">
              <a:latin typeface="Courier"/>
              <a:cs typeface="Courier"/>
            </a:endParaRPr>
          </a:p>
        </p:txBody>
      </p:sp>
    </p:spTree>
    <p:extLst>
      <p:ext uri="{BB962C8B-B14F-4D97-AF65-F5344CB8AC3E}">
        <p14:creationId xmlns:p14="http://schemas.microsoft.com/office/powerpoint/2010/main" val="352640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Define a function </a:t>
            </a:r>
            <a:r>
              <a:rPr lang="en-US" dirty="0" smtClean="0"/>
              <a:t>‘</a:t>
            </a:r>
            <a:r>
              <a:rPr lang="tr-TR" dirty="0" err="1" smtClean="0">
                <a:latin typeface="Courier New"/>
                <a:cs typeface="Courier New"/>
              </a:rPr>
              <a:t>csvWriter</a:t>
            </a:r>
            <a:r>
              <a:rPr lang="tr-TR" dirty="0" smtClean="0">
                <a:latin typeface="Courier New"/>
                <a:cs typeface="Courier New"/>
              </a:rPr>
              <a:t>’ </a:t>
            </a:r>
            <a:r>
              <a:rPr lang="en-US" dirty="0" smtClean="0"/>
              <a:t>that </a:t>
            </a:r>
            <a:r>
              <a:rPr lang="en-US" dirty="0"/>
              <a:t>takes in a list of records and stores the data in </a:t>
            </a:r>
            <a:r>
              <a:rPr lang="en-US" dirty="0" err="1"/>
              <a:t>csv</a:t>
            </a:r>
            <a:r>
              <a:rPr lang="en-US" dirty="0"/>
              <a:t> format.</a:t>
            </a:r>
          </a:p>
          <a:p>
            <a:r>
              <a:rPr lang="en-US" b="1" dirty="0"/>
              <a:t>Examples</a:t>
            </a:r>
            <a:endParaRPr lang="en-US" dirty="0"/>
          </a:p>
          <a:p>
            <a:pPr marL="82296" indent="0">
              <a:buNone/>
            </a:pPr>
            <a:r>
              <a:rPr lang="en-US" dirty="0" smtClean="0">
                <a:latin typeface="Courier New"/>
                <a:cs typeface="Courier New"/>
              </a:rPr>
              <a:t>&gt;</a:t>
            </a:r>
            <a:r>
              <a:rPr lang="en-US" dirty="0">
                <a:latin typeface="Courier New"/>
                <a:cs typeface="Courier New"/>
              </a:rPr>
              <a:t>&gt;&gt; records = []</a:t>
            </a:r>
          </a:p>
          <a:p>
            <a:pPr marL="82296" indent="0">
              <a:buNone/>
            </a:pPr>
            <a:r>
              <a:rPr lang="fr-FR" dirty="0" smtClean="0">
                <a:latin typeface="Courier New"/>
                <a:cs typeface="Courier New"/>
              </a:rPr>
              <a:t>&gt;</a:t>
            </a:r>
            <a:r>
              <a:rPr lang="fr-FR" dirty="0">
                <a:latin typeface="Courier New"/>
                <a:cs typeface="Courier New"/>
              </a:rPr>
              <a:t>&gt;&gt; </a:t>
            </a:r>
            <a:r>
              <a:rPr lang="fr-FR" dirty="0" err="1">
                <a:latin typeface="Courier New"/>
                <a:cs typeface="Courier New"/>
              </a:rPr>
              <a:t>records.append</a:t>
            </a:r>
            <a:r>
              <a:rPr lang="fr-FR" dirty="0">
                <a:latin typeface="Courier New"/>
                <a:cs typeface="Courier New"/>
              </a:rPr>
              <a:t>({'x':1, 'y':2, 'z':3})</a:t>
            </a:r>
          </a:p>
          <a:p>
            <a:pPr marL="82296" indent="0">
              <a:buNone/>
            </a:pPr>
            <a:r>
              <a:rPr lang="fr-FR" dirty="0" smtClean="0">
                <a:latin typeface="Courier New"/>
                <a:cs typeface="Courier New"/>
              </a:rPr>
              <a:t>&gt;</a:t>
            </a:r>
            <a:r>
              <a:rPr lang="fr-FR" dirty="0">
                <a:latin typeface="Courier New"/>
                <a:cs typeface="Courier New"/>
              </a:rPr>
              <a:t>&gt;&gt; </a:t>
            </a:r>
            <a:r>
              <a:rPr lang="fr-FR" dirty="0" err="1">
                <a:latin typeface="Courier New"/>
                <a:cs typeface="Courier New"/>
              </a:rPr>
              <a:t>records.append</a:t>
            </a:r>
            <a:r>
              <a:rPr lang="fr-FR" dirty="0">
                <a:latin typeface="Courier New"/>
                <a:cs typeface="Courier New"/>
              </a:rPr>
              <a:t>({'z':6, 'y':5, 'x':4})</a:t>
            </a:r>
          </a:p>
          <a:p>
            <a:pPr marL="82296" indent="0">
              <a:buNone/>
            </a:pPr>
            <a:r>
              <a:rPr lang="en-US" dirty="0" smtClean="0">
                <a:latin typeface="Courier New"/>
                <a:cs typeface="Courier New"/>
              </a:rPr>
              <a:t>&gt;</a:t>
            </a:r>
            <a:r>
              <a:rPr lang="en-US" dirty="0">
                <a:latin typeface="Courier New"/>
                <a:cs typeface="Courier New"/>
              </a:rPr>
              <a:t>&gt;&gt; records</a:t>
            </a:r>
          </a:p>
          <a:p>
            <a:pPr marL="82296" indent="0">
              <a:buNone/>
            </a:pPr>
            <a:r>
              <a:rPr lang="tr-TR" dirty="0" smtClean="0">
                <a:latin typeface="Courier New"/>
                <a:cs typeface="Courier New"/>
              </a:rPr>
              <a:t>[</a:t>
            </a:r>
            <a:r>
              <a:rPr lang="tr-TR" dirty="0">
                <a:latin typeface="Courier New"/>
                <a:cs typeface="Courier New"/>
              </a:rPr>
              <a:t>{'y': 2, 'x': 1, 'z':3}, {'y': 5, 'x': 4, 'z': 6}]</a:t>
            </a: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csvWriter</a:t>
            </a:r>
            <a:r>
              <a:rPr lang="tr-TR" dirty="0">
                <a:latin typeface="Courier New"/>
                <a:cs typeface="Courier New"/>
              </a:rPr>
              <a:t>('</a:t>
            </a:r>
            <a:r>
              <a:rPr lang="tr-TR" dirty="0" err="1">
                <a:latin typeface="Courier New"/>
                <a:cs typeface="Courier New"/>
              </a:rPr>
              <a:t>records.txt</a:t>
            </a:r>
            <a:r>
              <a:rPr lang="tr-TR" dirty="0">
                <a:latin typeface="Courier New"/>
                <a:cs typeface="Courier New"/>
              </a:rPr>
              <a:t>', </a:t>
            </a:r>
            <a:r>
              <a:rPr lang="tr-TR" dirty="0" err="1">
                <a:latin typeface="Courier New"/>
                <a:cs typeface="Courier New"/>
              </a:rPr>
              <a:t>records</a:t>
            </a:r>
            <a:r>
              <a:rPr lang="tr-TR" dirty="0">
                <a:latin typeface="Courier New"/>
                <a:cs typeface="Courier New"/>
              </a:rPr>
              <a:t>)</a:t>
            </a:r>
          </a:p>
          <a:p>
            <a:pPr marL="82296" indent="0">
              <a:buNone/>
            </a:pPr>
            <a:r>
              <a:rPr lang="tr-TR" dirty="0" smtClean="0">
                <a:latin typeface="Courier New"/>
                <a:cs typeface="Courier New"/>
              </a:rPr>
              <a:t>'</a:t>
            </a:r>
            <a:r>
              <a:rPr lang="tr-TR" dirty="0">
                <a:latin typeface="Courier New"/>
                <a:cs typeface="Courier New"/>
              </a:rPr>
              <a:t>2 </a:t>
            </a:r>
            <a:r>
              <a:rPr lang="tr-TR" dirty="0" err="1">
                <a:latin typeface="Courier New"/>
                <a:cs typeface="Courier New"/>
              </a:rPr>
              <a:t>records</a:t>
            </a:r>
            <a:r>
              <a:rPr lang="tr-TR" dirty="0">
                <a:latin typeface="Courier New"/>
                <a:cs typeface="Courier New"/>
              </a:rPr>
              <a:t> </a:t>
            </a:r>
            <a:r>
              <a:rPr lang="tr-TR" dirty="0" err="1">
                <a:latin typeface="Courier New"/>
                <a:cs typeface="Courier New"/>
              </a:rPr>
              <a:t>processed</a:t>
            </a:r>
            <a:r>
              <a:rPr lang="tr-TR" dirty="0" smtClean="0">
                <a:latin typeface="Courier New"/>
                <a:cs typeface="Courier New"/>
              </a:rPr>
              <a:t>.’</a:t>
            </a:r>
            <a:endParaRPr lang="tr-TR" dirty="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repr</a:t>
            </a:r>
            <a:r>
              <a:rPr lang="tr-TR" dirty="0">
                <a:latin typeface="Courier New"/>
                <a:cs typeface="Courier New"/>
              </a:rPr>
              <a:t>(</a:t>
            </a:r>
            <a:r>
              <a:rPr lang="tr-TR" dirty="0" err="1">
                <a:latin typeface="Courier New"/>
                <a:cs typeface="Courier New"/>
              </a:rPr>
              <a:t>open</a:t>
            </a:r>
            <a:r>
              <a:rPr lang="tr-TR" dirty="0">
                <a:latin typeface="Courier New"/>
                <a:cs typeface="Courier New"/>
              </a:rPr>
              <a:t>('</a:t>
            </a:r>
            <a:r>
              <a:rPr lang="tr-TR" dirty="0" err="1">
                <a:latin typeface="Courier New"/>
                <a:cs typeface="Courier New"/>
              </a:rPr>
              <a:t>records.txt</a:t>
            </a:r>
            <a:r>
              <a:rPr lang="tr-TR" dirty="0">
                <a:latin typeface="Courier New"/>
                <a:cs typeface="Courier New"/>
              </a:rPr>
              <a:t>').</a:t>
            </a:r>
            <a:r>
              <a:rPr lang="tr-TR" dirty="0" err="1">
                <a:latin typeface="Courier New"/>
                <a:cs typeface="Courier New"/>
              </a:rPr>
              <a:t>read</a:t>
            </a:r>
            <a:r>
              <a:rPr lang="tr-TR" dirty="0">
                <a:latin typeface="Courier New"/>
                <a:cs typeface="Courier New"/>
              </a:rPr>
              <a:t>())</a:t>
            </a:r>
          </a:p>
          <a:p>
            <a:pPr marL="82296" indent="0">
              <a:buNone/>
            </a:pPr>
            <a:r>
              <a:rPr lang="fr-FR" dirty="0" smtClean="0">
                <a:latin typeface="Courier New"/>
                <a:cs typeface="Courier New"/>
              </a:rPr>
              <a:t>'</a:t>
            </a:r>
            <a:r>
              <a:rPr lang="fr-FR" dirty="0" err="1" smtClean="0">
                <a:latin typeface="Courier New"/>
                <a:cs typeface="Courier New"/>
              </a:rPr>
              <a:t>x,y,z</a:t>
            </a:r>
            <a:r>
              <a:rPr lang="fr-FR" b="1" dirty="0" smtClean="0">
                <a:latin typeface="Courier New"/>
                <a:cs typeface="Courier New"/>
              </a:rPr>
              <a:t>\</a:t>
            </a:r>
            <a:r>
              <a:rPr lang="fr-FR" dirty="0" smtClean="0">
                <a:latin typeface="Courier New"/>
                <a:cs typeface="Courier New"/>
              </a:rPr>
              <a:t>n1,2,3</a:t>
            </a:r>
            <a:r>
              <a:rPr lang="fr-FR" b="1" dirty="0" smtClean="0">
                <a:latin typeface="Courier New"/>
                <a:cs typeface="Courier New"/>
              </a:rPr>
              <a:t>\</a:t>
            </a:r>
            <a:r>
              <a:rPr lang="fr-FR" dirty="0" smtClean="0">
                <a:latin typeface="Courier New"/>
                <a:cs typeface="Courier New"/>
              </a:rPr>
              <a:t>n4,5,6</a:t>
            </a:r>
            <a:r>
              <a:rPr lang="fr-FR" b="1" dirty="0" smtClean="0">
                <a:latin typeface="Courier New"/>
                <a:cs typeface="Courier New"/>
              </a:rPr>
              <a:t>\</a:t>
            </a:r>
            <a:r>
              <a:rPr lang="fr-FR" dirty="0" smtClean="0">
                <a:latin typeface="Courier New"/>
                <a:cs typeface="Courier New"/>
              </a:rPr>
              <a:t>n‘</a:t>
            </a:r>
          </a:p>
          <a:p>
            <a:pPr marL="82296" indent="0">
              <a:buNone/>
            </a:pPr>
            <a:endParaRPr lang="fr-FR" dirty="0" smtClean="0">
              <a:latin typeface="Courier New"/>
              <a:cs typeface="Courier New"/>
            </a:endParaRPr>
          </a:p>
        </p:txBody>
      </p:sp>
      <p:sp>
        <p:nvSpPr>
          <p:cNvPr id="4" name="TextBox 3"/>
          <p:cNvSpPr txBox="1"/>
          <p:nvPr/>
        </p:nvSpPr>
        <p:spPr>
          <a:xfrm>
            <a:off x="1600200" y="5907024"/>
            <a:ext cx="6574536" cy="646331"/>
          </a:xfrm>
          <a:prstGeom prst="rect">
            <a:avLst/>
          </a:prstGeom>
          <a:noFill/>
        </p:spPr>
        <p:txBody>
          <a:bodyPr wrap="square" rtlCol="0">
            <a:spAutoFit/>
          </a:bodyPr>
          <a:lstStyle/>
          <a:p>
            <a:r>
              <a:rPr lang="en-US" dirty="0" smtClean="0">
                <a:solidFill>
                  <a:srgbClr val="FF0000"/>
                </a:solidFill>
                <a:latin typeface="Arial Regular" charset="0"/>
              </a:rPr>
              <a:t>Extend this exercise to case where each record may have a different set of keys</a:t>
            </a:r>
            <a:endParaRPr lang="en-US" dirty="0">
              <a:solidFill>
                <a:srgbClr val="FF0000"/>
              </a:solidFill>
              <a:latin typeface="Arial Regular" charset="0"/>
            </a:endParaRPr>
          </a:p>
        </p:txBody>
      </p:sp>
    </p:spTree>
    <p:extLst>
      <p:ext uri="{BB962C8B-B14F-4D97-AF65-F5344CB8AC3E}">
        <p14:creationId xmlns:p14="http://schemas.microsoft.com/office/powerpoint/2010/main" val="2614783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47500" lnSpcReduction="20000"/>
          </a:bodyPr>
          <a:lstStyle/>
          <a:p>
            <a:pPr marL="82296" indent="0">
              <a:buNone/>
            </a:pPr>
            <a:r>
              <a:rPr lang="en-US" dirty="0"/>
              <a:t>In </a:t>
            </a:r>
            <a:r>
              <a:rPr lang="en-US" dirty="0" err="1"/>
              <a:t>unix</a:t>
            </a:r>
            <a:r>
              <a:rPr lang="en-US" dirty="0"/>
              <a:t> system, the '/</a:t>
            </a:r>
            <a:r>
              <a:rPr lang="en-US" dirty="0" err="1"/>
              <a:t>etc</a:t>
            </a:r>
            <a:r>
              <a:rPr lang="en-US" dirty="0"/>
              <a:t>/hosts' file contains the mappings of IP addresses to host names. Each entry is an individual line with the IP address on the first column followed by the corresponding host name. Comments in the file are preceded by '#'. Sample /</a:t>
            </a:r>
            <a:r>
              <a:rPr lang="en-US" dirty="0" err="1"/>
              <a:t>etc</a:t>
            </a:r>
            <a:r>
              <a:rPr lang="en-US" dirty="0"/>
              <a:t>/hosts</a:t>
            </a:r>
          </a:p>
          <a:p>
            <a:pPr marL="82296" indent="0">
              <a:buNone/>
            </a:pPr>
            <a:r>
              <a:rPr lang="en-US" dirty="0">
                <a:latin typeface="Courier New"/>
                <a:cs typeface="Courier New"/>
              </a:rPr>
              <a:t># This is a comment</a:t>
            </a:r>
          </a:p>
          <a:p>
            <a:pPr marL="82296" indent="0">
              <a:buNone/>
            </a:pPr>
            <a:r>
              <a:rPr lang="pt-BR" dirty="0">
                <a:latin typeface="Courier New"/>
                <a:cs typeface="Courier New"/>
              </a:rPr>
              <a:t>127.0.0.1     </a:t>
            </a:r>
            <a:r>
              <a:rPr lang="pt-BR" dirty="0" smtClean="0">
                <a:latin typeface="Courier New"/>
                <a:cs typeface="Courier New"/>
              </a:rPr>
              <a:t>localhost</a:t>
            </a:r>
            <a:r>
              <a:rPr lang="fi-FI" dirty="0" smtClean="0">
                <a:latin typeface="Courier New"/>
                <a:cs typeface="Courier New"/>
              </a:rPr>
              <a:t>#pythonclient</a:t>
            </a:r>
            <a:endParaRPr lang="pt-BR" dirty="0">
              <a:latin typeface="Courier New"/>
              <a:cs typeface="Courier New"/>
            </a:endParaRPr>
          </a:p>
          <a:p>
            <a:pPr marL="82296" indent="0">
              <a:buNone/>
            </a:pPr>
            <a:r>
              <a:rPr lang="fi-FI" dirty="0">
                <a:latin typeface="Courier New"/>
                <a:cs typeface="Courier New"/>
              </a:rPr>
              <a:t>192.168.2.253     </a:t>
            </a:r>
            <a:r>
              <a:rPr lang="fi-FI" dirty="0" err="1">
                <a:latin typeface="Courier New"/>
                <a:cs typeface="Courier New"/>
              </a:rPr>
              <a:t>pyschools</a:t>
            </a:r>
            <a:r>
              <a:rPr lang="fi-FI" dirty="0">
                <a:latin typeface="Courier New"/>
                <a:cs typeface="Courier New"/>
              </a:rPr>
              <a:t>    # python </a:t>
            </a:r>
            <a:r>
              <a:rPr lang="fi-FI" dirty="0" err="1">
                <a:latin typeface="Courier New"/>
                <a:cs typeface="Courier New"/>
              </a:rPr>
              <a:t>server</a:t>
            </a:r>
            <a:endParaRPr lang="fi-FI" dirty="0">
              <a:latin typeface="Courier New"/>
              <a:cs typeface="Courier New"/>
            </a:endParaRPr>
          </a:p>
          <a:p>
            <a:pPr marL="82296" indent="0">
              <a:buNone/>
            </a:pPr>
            <a:r>
              <a:rPr lang="fi-FI" dirty="0" smtClean="0"/>
              <a:t>Write a </a:t>
            </a:r>
            <a:r>
              <a:rPr lang="fi-FI" dirty="0" err="1" smtClean="0"/>
              <a:t>function</a:t>
            </a:r>
            <a:r>
              <a:rPr lang="fi-FI" dirty="0" smtClean="0"/>
              <a:t> ”</a:t>
            </a:r>
            <a:r>
              <a:rPr lang="fi-FI" dirty="0" err="1" smtClean="0">
                <a:latin typeface="Courier"/>
                <a:cs typeface="Courier"/>
              </a:rPr>
              <a:t>gethostname</a:t>
            </a:r>
            <a:r>
              <a:rPr lang="fi-FI" dirty="0" smtClean="0"/>
              <a:t>” </a:t>
            </a:r>
            <a:r>
              <a:rPr lang="fi-FI" dirty="0" err="1" smtClean="0"/>
              <a:t>that</a:t>
            </a:r>
            <a:r>
              <a:rPr lang="fi-FI" dirty="0" smtClean="0"/>
              <a:t> </a:t>
            </a:r>
            <a:r>
              <a:rPr lang="fi-FI" dirty="0" err="1" smtClean="0"/>
              <a:t>takes</a:t>
            </a:r>
            <a:r>
              <a:rPr lang="fi-FI" dirty="0" smtClean="0"/>
              <a:t> as an input the IP </a:t>
            </a:r>
            <a:r>
              <a:rPr lang="fi-FI" dirty="0" err="1" smtClean="0"/>
              <a:t>address</a:t>
            </a:r>
            <a:r>
              <a:rPr lang="fi-FI" dirty="0" smtClean="0"/>
              <a:t> and </a:t>
            </a:r>
            <a:r>
              <a:rPr lang="fi-FI" dirty="0" err="1" smtClean="0"/>
              <a:t>returns</a:t>
            </a:r>
            <a:r>
              <a:rPr lang="fi-FI" dirty="0" smtClean="0"/>
              <a:t> the </a:t>
            </a:r>
            <a:r>
              <a:rPr lang="fi-FI" dirty="0" err="1" smtClean="0"/>
              <a:t>host</a:t>
            </a:r>
            <a:r>
              <a:rPr lang="fi-FI" dirty="0" smtClean="0"/>
              <a:t> </a:t>
            </a:r>
            <a:r>
              <a:rPr lang="fi-FI" dirty="0" err="1" smtClean="0"/>
              <a:t>name</a:t>
            </a:r>
            <a:r>
              <a:rPr lang="fi-FI" dirty="0" smtClean="0"/>
              <a:t>.</a:t>
            </a:r>
            <a:br>
              <a:rPr lang="fi-FI" dirty="0" smtClean="0"/>
            </a:br>
            <a:r>
              <a:rPr lang="fi-FI" dirty="0" smtClean="0"/>
              <a:t/>
            </a:r>
            <a:br>
              <a:rPr lang="fi-FI" dirty="0" smtClean="0"/>
            </a:br>
            <a:r>
              <a:rPr lang="fi-FI" dirty="0" smtClean="0"/>
              <a:t/>
            </a:r>
            <a:br>
              <a:rPr lang="fi-FI" dirty="0" smtClean="0"/>
            </a:br>
            <a:endParaRPr lang="fi-FI" dirty="0"/>
          </a:p>
          <a:p>
            <a:r>
              <a:rPr lang="fi-FI" b="1" dirty="0" err="1"/>
              <a:t>Examples</a:t>
            </a:r>
            <a:endParaRPr lang="fi-FI" dirty="0"/>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('127.0.0.1')</a:t>
            </a:r>
          </a:p>
          <a:p>
            <a:pPr marL="82296" indent="0">
              <a:buNone/>
            </a:pPr>
            <a:r>
              <a:rPr lang="en-US" dirty="0" smtClean="0">
                <a:latin typeface="Courier New"/>
                <a:cs typeface="Courier New"/>
              </a:rPr>
              <a:t>'</a:t>
            </a:r>
            <a:r>
              <a:rPr lang="en-US" dirty="0" err="1" smtClean="0">
                <a:latin typeface="Courier New"/>
                <a:cs typeface="Courier New"/>
              </a:rPr>
              <a:t>localhost</a:t>
            </a:r>
            <a:r>
              <a:rPr lang="en-US" dirty="0" smtClean="0">
                <a:latin typeface="Courier New"/>
                <a:cs typeface="Courier New"/>
              </a:rPr>
              <a:t>’</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('192.168.2.253')</a:t>
            </a:r>
          </a:p>
          <a:p>
            <a:pPr marL="82296" indent="0">
              <a:buNone/>
            </a:pPr>
            <a:r>
              <a:rPr lang="en-US" dirty="0" smtClean="0">
                <a:latin typeface="Courier New"/>
                <a:cs typeface="Courier New"/>
              </a:rPr>
              <a:t>'</a:t>
            </a:r>
            <a:r>
              <a:rPr lang="en-US" dirty="0" err="1" smtClean="0">
                <a:latin typeface="Courier New"/>
                <a:cs typeface="Courier New"/>
              </a:rPr>
              <a:t>pyschools</a:t>
            </a:r>
            <a:r>
              <a:rPr lang="en-US" dirty="0" smtClean="0">
                <a:latin typeface="Courier New"/>
                <a:cs typeface="Courier New"/>
              </a:rPr>
              <a:t>’</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('192.168.2.254')  </a:t>
            </a:r>
            <a:r>
              <a:rPr lang="en-US" i="1" dirty="0">
                <a:latin typeface="Courier New"/>
                <a:cs typeface="Courier New"/>
              </a:rPr>
              <a:t># Returns 'Unknown host' if </a:t>
            </a:r>
            <a:r>
              <a:rPr lang="en-US" i="1" dirty="0" err="1">
                <a:latin typeface="Courier New"/>
                <a:cs typeface="Courier New"/>
              </a:rPr>
              <a:t>ip</a:t>
            </a:r>
            <a:r>
              <a:rPr lang="en-US" i="1" dirty="0">
                <a:latin typeface="Courier New"/>
                <a:cs typeface="Courier New"/>
              </a:rPr>
              <a:t> address is not found.</a:t>
            </a:r>
            <a:endParaRPr lang="en-US" dirty="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Unknown </a:t>
            </a:r>
            <a:r>
              <a:rPr lang="en-US" dirty="0" smtClean="0">
                <a:latin typeface="Courier New"/>
                <a:cs typeface="Courier New"/>
              </a:rPr>
              <a:t>host’</a:t>
            </a:r>
            <a:endParaRPr lang="en-US" dirty="0">
              <a:latin typeface="Courier New"/>
              <a:cs typeface="Courier New"/>
            </a:endParaRPr>
          </a:p>
        </p:txBody>
      </p:sp>
      <p:sp>
        <p:nvSpPr>
          <p:cNvPr id="4" name="TextBox 3"/>
          <p:cNvSpPr txBox="1"/>
          <p:nvPr/>
        </p:nvSpPr>
        <p:spPr>
          <a:xfrm>
            <a:off x="1600200" y="5907024"/>
            <a:ext cx="6574536" cy="646331"/>
          </a:xfrm>
          <a:prstGeom prst="rect">
            <a:avLst/>
          </a:prstGeom>
          <a:noFill/>
        </p:spPr>
        <p:txBody>
          <a:bodyPr wrap="square" rtlCol="0">
            <a:spAutoFit/>
          </a:bodyPr>
          <a:lstStyle/>
          <a:p>
            <a:r>
              <a:rPr lang="en-US" dirty="0" smtClean="0">
                <a:solidFill>
                  <a:srgbClr val="FF0000"/>
                </a:solidFill>
                <a:latin typeface="Arial Regular" charset="0"/>
              </a:rPr>
              <a:t>Extend this exercise to case where if hostname is passed, the program will return the corresponding IP address</a:t>
            </a:r>
            <a:endParaRPr lang="en-US" dirty="0">
              <a:solidFill>
                <a:srgbClr val="FF0000"/>
              </a:solidFill>
              <a:latin typeface="Arial Regular" charset="0"/>
            </a:endParaRPr>
          </a:p>
        </p:txBody>
      </p:sp>
    </p:spTree>
    <p:extLst>
      <p:ext uri="{BB962C8B-B14F-4D97-AF65-F5344CB8AC3E}">
        <p14:creationId xmlns:p14="http://schemas.microsoft.com/office/powerpoint/2010/main" val="642915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INI file reader – Write a function that takes an argument an INI file, and a dictionary of dictionaries, and will fill the latter with the information from the INI file :</a:t>
            </a:r>
          </a:p>
          <a:p>
            <a:r>
              <a:rPr lang="en-US" dirty="0" err="1" smtClean="0"/>
              <a:t>Eg</a:t>
            </a:r>
            <a:r>
              <a:rPr lang="en-US" dirty="0" smtClean="0"/>
              <a:t>: </a:t>
            </a:r>
            <a:r>
              <a:rPr lang="en-US" dirty="0" err="1" smtClean="0"/>
              <a:t>input_ini_file</a:t>
            </a:r>
            <a:endParaRPr lang="en-US" dirty="0" smtClean="0"/>
          </a:p>
          <a:p>
            <a:pPr marL="82296" indent="0">
              <a:buNone/>
            </a:pPr>
            <a:r>
              <a:rPr lang="en-US" sz="2400" dirty="0" smtClean="0">
                <a:latin typeface="Courier"/>
                <a:cs typeface="Courier"/>
              </a:rPr>
              <a:t>#This is a </a:t>
            </a:r>
            <a:r>
              <a:rPr lang="en-US" sz="2400" dirty="0" err="1" smtClean="0">
                <a:latin typeface="Courier"/>
                <a:cs typeface="Courier"/>
              </a:rPr>
              <a:t>sample.ini</a:t>
            </a:r>
            <a:r>
              <a:rPr lang="en-US" sz="2400" dirty="0" smtClean="0">
                <a:latin typeface="Courier"/>
                <a:cs typeface="Courier"/>
              </a:rPr>
              <a:t> file</a:t>
            </a:r>
          </a:p>
          <a:p>
            <a:pPr marL="82296" indent="0">
              <a:buNone/>
            </a:pPr>
            <a:r>
              <a:rPr lang="en-US" sz="2400" dirty="0" smtClean="0">
                <a:latin typeface="Courier"/>
                <a:cs typeface="Courier"/>
              </a:rPr>
              <a:t>[</a:t>
            </a:r>
            <a:r>
              <a:rPr lang="en-US" sz="2400" dirty="0">
                <a:latin typeface="Courier"/>
                <a:cs typeface="Courier"/>
              </a:rPr>
              <a:t>owner] </a:t>
            </a:r>
            <a:endParaRPr lang="en-US" sz="2400" dirty="0" smtClean="0">
              <a:latin typeface="Courier"/>
              <a:cs typeface="Courier"/>
            </a:endParaRPr>
          </a:p>
          <a:p>
            <a:pPr marL="82296" indent="0">
              <a:buNone/>
            </a:pPr>
            <a:r>
              <a:rPr lang="en-US" sz="2400" dirty="0" smtClean="0">
                <a:latin typeface="Courier"/>
                <a:cs typeface="Courier"/>
              </a:rPr>
              <a:t>Name=John Smith</a:t>
            </a:r>
          </a:p>
          <a:p>
            <a:pPr marL="82296" indent="0">
              <a:buNone/>
            </a:pPr>
            <a:r>
              <a:rPr lang="en-US" sz="2400" dirty="0" smtClean="0">
                <a:latin typeface="Courier"/>
                <a:cs typeface="Courier"/>
              </a:rPr>
              <a:t>organization=</a:t>
            </a:r>
            <a:r>
              <a:rPr lang="en-US" sz="2400" dirty="0" err="1" smtClean="0">
                <a:latin typeface="Courier"/>
                <a:cs typeface="Courier"/>
              </a:rPr>
              <a:t>CompanyA</a:t>
            </a:r>
            <a:endParaRPr lang="en-US" sz="2400" dirty="0" smtClean="0">
              <a:latin typeface="Courier"/>
              <a:cs typeface="Courier"/>
            </a:endParaRPr>
          </a:p>
          <a:p>
            <a:pPr marL="82296" indent="0">
              <a:buNone/>
            </a:pPr>
            <a:r>
              <a:rPr lang="en-US" sz="2400" dirty="0" smtClean="0">
                <a:latin typeface="Courier"/>
                <a:cs typeface="Courier"/>
              </a:rPr>
              <a:t>[</a:t>
            </a:r>
            <a:r>
              <a:rPr lang="en-US" sz="2400" dirty="0">
                <a:latin typeface="Courier"/>
                <a:cs typeface="Courier"/>
              </a:rPr>
              <a:t>database</a:t>
            </a:r>
            <a:r>
              <a:rPr lang="en-US" sz="2400" dirty="0" smtClean="0">
                <a:latin typeface="Courier"/>
                <a:cs typeface="Courier"/>
              </a:rPr>
              <a:t>] #Database</a:t>
            </a:r>
          </a:p>
          <a:p>
            <a:pPr marL="82296" indent="0">
              <a:buNone/>
            </a:pPr>
            <a:r>
              <a:rPr lang="en-US" sz="2400" dirty="0" smtClean="0">
                <a:latin typeface="Courier"/>
                <a:cs typeface="Courier"/>
              </a:rPr>
              <a:t>server</a:t>
            </a:r>
            <a:r>
              <a:rPr lang="en-US" sz="2400" dirty="0">
                <a:latin typeface="Courier"/>
                <a:cs typeface="Courier"/>
              </a:rPr>
              <a:t>=</a:t>
            </a:r>
            <a:r>
              <a:rPr lang="en-US" sz="2400" dirty="0" smtClean="0">
                <a:latin typeface="Courier"/>
                <a:cs typeface="Courier"/>
              </a:rPr>
              <a:t>127.0.0.1 </a:t>
            </a:r>
          </a:p>
          <a:p>
            <a:pPr marL="82296" indent="0">
              <a:buNone/>
            </a:pPr>
            <a:r>
              <a:rPr lang="en-US" sz="2400" dirty="0" smtClean="0">
                <a:latin typeface="Courier"/>
                <a:cs typeface="Courier"/>
              </a:rPr>
              <a:t>Port=9999 </a:t>
            </a:r>
          </a:p>
          <a:p>
            <a:pPr marL="82296" indent="0">
              <a:buNone/>
            </a:pPr>
            <a:r>
              <a:rPr lang="en-US" sz="2400" dirty="0" smtClean="0">
                <a:latin typeface="Courier"/>
                <a:cs typeface="Courier"/>
              </a:rPr>
              <a:t>file </a:t>
            </a:r>
            <a:r>
              <a:rPr lang="en-US" sz="2400" dirty="0">
                <a:latin typeface="Courier"/>
                <a:cs typeface="Courier"/>
              </a:rPr>
              <a:t>= </a:t>
            </a:r>
            <a:r>
              <a:rPr lang="en-US" sz="2400" dirty="0" smtClean="0">
                <a:latin typeface="Courier"/>
                <a:cs typeface="Courier"/>
              </a:rPr>
              <a:t>”</a:t>
            </a:r>
            <a:r>
              <a:rPr lang="en-US" sz="2400" dirty="0" err="1" smtClean="0">
                <a:latin typeface="Courier"/>
                <a:cs typeface="Courier"/>
              </a:rPr>
              <a:t>database.dat</a:t>
            </a:r>
            <a:r>
              <a:rPr lang="en-US" sz="2400" dirty="0">
                <a:latin typeface="Courier"/>
                <a:cs typeface="Courier"/>
              </a:rPr>
              <a:t>"</a:t>
            </a:r>
          </a:p>
        </p:txBody>
      </p:sp>
      <p:sp>
        <p:nvSpPr>
          <p:cNvPr id="4" name="Content Placeholder 2"/>
          <p:cNvSpPr txBox="1">
            <a:spLocks/>
          </p:cNvSpPr>
          <p:nvPr/>
        </p:nvSpPr>
        <p:spPr>
          <a:xfrm>
            <a:off x="5120952" y="3608225"/>
            <a:ext cx="3812736" cy="2860263"/>
          </a:xfrm>
          <a:prstGeom prst="rect">
            <a:avLst/>
          </a:prstGeom>
          <a:ln>
            <a:solidFill>
              <a:schemeClr val="tx1"/>
            </a:solidFill>
          </a:ln>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defTabSz="914400">
              <a:buFont typeface="Wingdings 2"/>
              <a:buNone/>
            </a:pPr>
            <a:r>
              <a:rPr lang="en-US" sz="1600" dirty="0" err="1" smtClean="0">
                <a:latin typeface="Courier"/>
                <a:cs typeface="Courier"/>
              </a:rPr>
              <a:t>dict_of_dict</a:t>
            </a:r>
            <a:r>
              <a:rPr lang="en-US" sz="1600" dirty="0" smtClean="0">
                <a:latin typeface="Courier"/>
                <a:cs typeface="Courier"/>
              </a:rPr>
              <a:t> = {}</a:t>
            </a:r>
          </a:p>
          <a:p>
            <a:pPr marL="82296" indent="0" defTabSz="914400">
              <a:buFont typeface="Wingdings 2"/>
              <a:buNone/>
            </a:pPr>
            <a:r>
              <a:rPr lang="en-US" sz="1600" dirty="0" smtClean="0">
                <a:latin typeface="Courier"/>
                <a:cs typeface="Courier"/>
              </a:rPr>
              <a:t>&gt;&gt;&gt; </a:t>
            </a:r>
            <a:r>
              <a:rPr lang="en-US" sz="1600" dirty="0" err="1" smtClean="0">
                <a:latin typeface="Courier"/>
                <a:cs typeface="Courier"/>
              </a:rPr>
              <a:t>ini_read</a:t>
            </a:r>
            <a:r>
              <a:rPr lang="en-US" sz="1600" dirty="0" smtClean="0">
                <a:latin typeface="Courier"/>
                <a:cs typeface="Courier"/>
              </a:rPr>
              <a:t>(</a:t>
            </a:r>
            <a:r>
              <a:rPr lang="en-US" sz="1600" dirty="0" err="1" smtClean="0">
                <a:latin typeface="Courier"/>
                <a:cs typeface="Courier"/>
              </a:rPr>
              <a:t>input_ini_file</a:t>
            </a:r>
            <a:r>
              <a:rPr lang="en-US" sz="1600" dirty="0" smtClean="0">
                <a:latin typeface="Courier"/>
                <a:cs typeface="Courier"/>
              </a:rPr>
              <a:t>, </a:t>
            </a:r>
            <a:r>
              <a:rPr lang="en-US" sz="1600" dirty="0" err="1" smtClean="0">
                <a:latin typeface="Courier"/>
                <a:cs typeface="Courier"/>
              </a:rPr>
              <a:t>dict_of_dict</a:t>
            </a:r>
            <a:r>
              <a:rPr lang="en-US" sz="1600" dirty="0" smtClean="0">
                <a:latin typeface="Courier"/>
                <a:cs typeface="Courier"/>
              </a:rPr>
              <a:t>)</a:t>
            </a:r>
          </a:p>
          <a:p>
            <a:pPr marL="82296" indent="0" defTabSz="914400">
              <a:buFont typeface="Wingdings 2"/>
              <a:buNone/>
            </a:pPr>
            <a:r>
              <a:rPr lang="en-US" sz="1600" dirty="0" smtClean="0">
                <a:latin typeface="Courier"/>
                <a:cs typeface="Courier"/>
              </a:rPr>
              <a:t>&gt;&gt;&gt;</a:t>
            </a:r>
            <a:r>
              <a:rPr lang="en-US" sz="1600" dirty="0" err="1" smtClean="0">
                <a:latin typeface="Courier"/>
                <a:cs typeface="Courier"/>
              </a:rPr>
              <a:t>dict_of_dict</a:t>
            </a:r>
            <a:endParaRPr lang="en-US" sz="1600" dirty="0" smtClean="0">
              <a:latin typeface="Courier"/>
              <a:cs typeface="Courier"/>
            </a:endParaRPr>
          </a:p>
          <a:p>
            <a:pPr marL="82296" indent="0" defTabSz="914400">
              <a:buFont typeface="Wingdings 2"/>
              <a:buNone/>
            </a:pPr>
            <a:r>
              <a:rPr lang="en-US" sz="1600" dirty="0" smtClean="0">
                <a:latin typeface="Courier"/>
                <a:cs typeface="Courier"/>
              </a:rPr>
              <a:t>{‘owner’ : {‘Name’ : ’John Smith’ , ’organization’ : ’</a:t>
            </a:r>
            <a:r>
              <a:rPr lang="en-US" sz="1600" dirty="0" err="1" smtClean="0">
                <a:latin typeface="Courier"/>
                <a:cs typeface="Courier"/>
              </a:rPr>
              <a:t>CompanyA</a:t>
            </a:r>
            <a:r>
              <a:rPr lang="en-US" sz="1600" dirty="0" smtClean="0">
                <a:latin typeface="Courier"/>
                <a:cs typeface="Courier"/>
              </a:rPr>
              <a:t>’}, ’database’: {‘server’:  ’127.0.0.1’, ’port’: ’9999’,’file’: ’database.dat’}}</a:t>
            </a:r>
          </a:p>
          <a:p>
            <a:pPr defTabSz="914400"/>
            <a:endParaRPr lang="en-US" sz="1600" dirty="0">
              <a:latin typeface="Arial Regular" charset="0"/>
            </a:endParaRPr>
          </a:p>
        </p:txBody>
      </p:sp>
    </p:spTree>
    <p:extLst>
      <p:ext uri="{BB962C8B-B14F-4D97-AF65-F5344CB8AC3E}">
        <p14:creationId xmlns:p14="http://schemas.microsoft.com/office/powerpoint/2010/main" val="2335867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INI writer – Write a function that will take as input a dictionary of dictionaries and write a file named “</a:t>
            </a:r>
            <a:r>
              <a:rPr lang="en-US" dirty="0" err="1" smtClean="0"/>
              <a:t>input.ini</a:t>
            </a:r>
            <a:r>
              <a:rPr lang="en-US" dirty="0" smtClean="0"/>
              <a:t>” in the current directory an INI file built using the data from the dictionary of dictionaries.</a:t>
            </a:r>
          </a:p>
        </p:txBody>
      </p:sp>
    </p:spTree>
    <p:extLst>
      <p:ext uri="{BB962C8B-B14F-4D97-AF65-F5344CB8AC3E}">
        <p14:creationId xmlns:p14="http://schemas.microsoft.com/office/powerpoint/2010/main" val="2880868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function “</a:t>
            </a:r>
            <a:r>
              <a:rPr lang="en-US" dirty="0" err="1" smtClean="0"/>
              <a:t>directory_search</a:t>
            </a:r>
            <a:r>
              <a:rPr lang="en-US" dirty="0" smtClean="0"/>
              <a:t>” which will search an entire directory of text files and searches for a particular word. The program should output the name of the file where the word appears, the line number in that file, as well as print that complete line.</a:t>
            </a:r>
          </a:p>
          <a:p>
            <a:pPr marL="82296" indent="0">
              <a:buNone/>
            </a:pPr>
            <a:r>
              <a:rPr lang="en-US" sz="1900" dirty="0" smtClean="0">
                <a:latin typeface="Courier"/>
                <a:cs typeface="Courier"/>
              </a:rPr>
              <a:t>&gt;&gt;&gt; </a:t>
            </a:r>
            <a:r>
              <a:rPr lang="en-US" sz="1900" dirty="0" err="1" smtClean="0">
                <a:latin typeface="Courier"/>
                <a:cs typeface="Courier"/>
              </a:rPr>
              <a:t>directory_search</a:t>
            </a:r>
            <a:r>
              <a:rPr lang="en-US" sz="1900" dirty="0" smtClean="0">
                <a:latin typeface="Courier"/>
                <a:cs typeface="Courier"/>
              </a:rPr>
              <a:t>()</a:t>
            </a:r>
          </a:p>
          <a:p>
            <a:pPr marL="82296" indent="0">
              <a:buNone/>
            </a:pPr>
            <a:r>
              <a:rPr lang="en-US" sz="1900" dirty="0" smtClean="0">
                <a:latin typeface="Courier"/>
                <a:cs typeface="Courier"/>
              </a:rPr>
              <a:t>Please enter the search string: </a:t>
            </a:r>
            <a:r>
              <a:rPr lang="en-US" sz="1900" dirty="0" smtClean="0">
                <a:solidFill>
                  <a:srgbClr val="FF0000"/>
                </a:solidFill>
                <a:latin typeface="Courier"/>
                <a:cs typeface="Courier"/>
              </a:rPr>
              <a:t>hello</a:t>
            </a:r>
          </a:p>
          <a:p>
            <a:pPr marL="82296" indent="0">
              <a:buNone/>
            </a:pPr>
            <a:r>
              <a:rPr lang="en-US" sz="1900" b="1" dirty="0" smtClean="0">
                <a:latin typeface="Courier"/>
                <a:cs typeface="Courier"/>
              </a:rPr>
              <a:t>Output:</a:t>
            </a:r>
          </a:p>
          <a:p>
            <a:pPr marL="82296" indent="0">
              <a:buNone/>
            </a:pPr>
            <a:r>
              <a:rPr lang="en-US" sz="2100" dirty="0" smtClean="0">
                <a:latin typeface="Courier"/>
                <a:cs typeface="Courier"/>
              </a:rPr>
              <a:t>File1.txt: Line4 – Hello there, how are you.</a:t>
            </a:r>
          </a:p>
          <a:p>
            <a:pPr marL="82296" indent="0">
              <a:buNone/>
            </a:pPr>
            <a:r>
              <a:rPr lang="en-US" sz="2100" dirty="0" smtClean="0">
                <a:latin typeface="Courier"/>
                <a:cs typeface="Courier"/>
              </a:rPr>
              <a:t>File2.txt: Line7 – Hello World</a:t>
            </a:r>
          </a:p>
          <a:p>
            <a:endParaRPr lang="en-US" dirty="0"/>
          </a:p>
        </p:txBody>
      </p:sp>
      <p:sp>
        <p:nvSpPr>
          <p:cNvPr id="4" name="TextBox 3"/>
          <p:cNvSpPr txBox="1"/>
          <p:nvPr/>
        </p:nvSpPr>
        <p:spPr>
          <a:xfrm>
            <a:off x="1534472" y="6248400"/>
            <a:ext cx="7182918" cy="369332"/>
          </a:xfrm>
          <a:prstGeom prst="rect">
            <a:avLst/>
          </a:prstGeom>
          <a:noFill/>
        </p:spPr>
        <p:txBody>
          <a:bodyPr wrap="square" rtlCol="0">
            <a:spAutoFit/>
          </a:bodyPr>
          <a:lstStyle/>
          <a:p>
            <a:r>
              <a:rPr lang="en-US" dirty="0" smtClean="0">
                <a:latin typeface="Arial Regular" charset="0"/>
              </a:rPr>
              <a:t>* Some of the exercises taken from </a:t>
            </a:r>
            <a:r>
              <a:rPr lang="en-US" dirty="0" err="1" smtClean="0">
                <a:latin typeface="Arial Regular" charset="0"/>
              </a:rPr>
              <a:t>pyschools.com</a:t>
            </a:r>
            <a:endParaRPr lang="en-US" dirty="0">
              <a:latin typeface="Arial Regular" charset="0"/>
            </a:endParaRPr>
          </a:p>
        </p:txBody>
      </p:sp>
    </p:spTree>
    <p:extLst>
      <p:ext uri="{BB962C8B-B14F-4D97-AF65-F5344CB8AC3E}">
        <p14:creationId xmlns:p14="http://schemas.microsoft.com/office/powerpoint/2010/main" val="219679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Write a function to ping a user-specified server and return the round trip time. Please print the minimum, average, maximum and </a:t>
            </a:r>
            <a:r>
              <a:rPr lang="en-US" sz="2600" dirty="0" err="1" smtClean="0"/>
              <a:t>standarad</a:t>
            </a:r>
            <a:r>
              <a:rPr lang="en-US" sz="2600" dirty="0" smtClean="0"/>
              <a:t> average of the round trip time.</a:t>
            </a:r>
          </a:p>
          <a:p>
            <a:pPr marL="82296" indent="0">
              <a:buNone/>
            </a:pPr>
            <a:r>
              <a:rPr lang="en-US" sz="1900" dirty="0" smtClean="0">
                <a:latin typeface="Courier"/>
                <a:cs typeface="Courier"/>
              </a:rPr>
              <a:t>&gt;&gt;&gt; </a:t>
            </a:r>
            <a:r>
              <a:rPr lang="en-US" sz="1900" dirty="0" err="1" smtClean="0">
                <a:latin typeface="Courier"/>
                <a:cs typeface="Courier"/>
              </a:rPr>
              <a:t>ping_server</a:t>
            </a:r>
            <a:r>
              <a:rPr lang="en-US" sz="1900" dirty="0" smtClean="0">
                <a:latin typeface="Courier"/>
                <a:cs typeface="Courier"/>
              </a:rPr>
              <a:t>()</a:t>
            </a:r>
          </a:p>
          <a:p>
            <a:pPr marL="82296" indent="0">
              <a:buNone/>
            </a:pPr>
            <a:r>
              <a:rPr lang="en-US" sz="1900" dirty="0" smtClean="0">
                <a:latin typeface="Courier"/>
                <a:cs typeface="Courier"/>
              </a:rPr>
              <a:t>Please enter the server to ping: </a:t>
            </a:r>
            <a:r>
              <a:rPr lang="en-US" sz="1900" dirty="0" err="1" smtClean="0">
                <a:solidFill>
                  <a:srgbClr val="FF0000"/>
                </a:solidFill>
                <a:latin typeface="Courier"/>
                <a:cs typeface="Courier"/>
              </a:rPr>
              <a:t>www.yahoo.com</a:t>
            </a:r>
            <a:endParaRPr lang="en-US" sz="1900" dirty="0" smtClean="0">
              <a:solidFill>
                <a:srgbClr val="FF0000"/>
              </a:solidFill>
              <a:latin typeface="Courier"/>
              <a:cs typeface="Courier"/>
            </a:endParaRPr>
          </a:p>
          <a:p>
            <a:pPr marL="82296" indent="0">
              <a:buNone/>
            </a:pPr>
            <a:r>
              <a:rPr lang="en-US" sz="1900" dirty="0" smtClean="0">
                <a:latin typeface="Courier"/>
                <a:cs typeface="Courier"/>
              </a:rPr>
              <a:t>Round trip times:</a:t>
            </a:r>
          </a:p>
          <a:p>
            <a:pPr marL="82296" indent="0">
              <a:buNone/>
            </a:pPr>
            <a:r>
              <a:rPr lang="en-US" sz="1900" dirty="0" smtClean="0">
                <a:latin typeface="Courier"/>
                <a:cs typeface="Courier"/>
              </a:rPr>
              <a:t>Minimum: 34.3ms</a:t>
            </a:r>
          </a:p>
          <a:p>
            <a:pPr marL="82296" indent="0">
              <a:buNone/>
            </a:pPr>
            <a:r>
              <a:rPr lang="en-US" sz="1900" dirty="0" smtClean="0">
                <a:latin typeface="Courier"/>
                <a:cs typeface="Courier"/>
              </a:rPr>
              <a:t>Average: 71.4ms</a:t>
            </a:r>
          </a:p>
          <a:p>
            <a:pPr marL="82296" indent="0">
              <a:buNone/>
            </a:pPr>
            <a:r>
              <a:rPr lang="en-US" sz="1900" dirty="0" smtClean="0">
                <a:latin typeface="Courier"/>
                <a:cs typeface="Courier"/>
              </a:rPr>
              <a:t>Max: 157.9ms</a:t>
            </a:r>
          </a:p>
          <a:p>
            <a:pPr marL="82296" indent="0">
              <a:buNone/>
            </a:pPr>
            <a:r>
              <a:rPr lang="en-US" sz="1900" dirty="0" smtClean="0">
                <a:latin typeface="Courier"/>
                <a:cs typeface="Courier"/>
              </a:rPr>
              <a:t>Standard Deviation: 49.9ms</a:t>
            </a:r>
            <a:endParaRPr lang="en-US" sz="2100" dirty="0" smtClean="0">
              <a:latin typeface="Courier"/>
              <a:cs typeface="Courier"/>
            </a:endParaRPr>
          </a:p>
          <a:p>
            <a:r>
              <a:rPr lang="en-US" sz="1900" dirty="0" smtClean="0"/>
              <a:t>Hint: Issue the operating system’s “ping” command to ping that server. Please refer to the documentation of the ping command and its available options. Use the </a:t>
            </a:r>
            <a:r>
              <a:rPr lang="en-US" sz="1900" dirty="0" err="1" smtClean="0"/>
              <a:t>subprocess</a:t>
            </a:r>
            <a:r>
              <a:rPr lang="en-US" sz="1900" dirty="0" smtClean="0"/>
              <a:t> module methods to execute the ping command. Once the command completes execution, parse the output of the command to determine the round trip time statistics.</a:t>
            </a:r>
            <a:endParaRPr lang="en-US" sz="1900" dirty="0"/>
          </a:p>
        </p:txBody>
      </p:sp>
    </p:spTree>
    <p:extLst>
      <p:ext uri="{BB962C8B-B14F-4D97-AF65-F5344CB8AC3E}">
        <p14:creationId xmlns:p14="http://schemas.microsoft.com/office/powerpoint/2010/main" val="804645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Exercise</a:t>
            </a:r>
            <a:endParaRPr lang="en-US" dirty="0"/>
          </a:p>
        </p:txBody>
      </p:sp>
      <p:sp>
        <p:nvSpPr>
          <p:cNvPr id="3" name="Content Placeholder 2"/>
          <p:cNvSpPr>
            <a:spLocks noGrp="1"/>
          </p:cNvSpPr>
          <p:nvPr>
            <p:ph idx="1"/>
          </p:nvPr>
        </p:nvSpPr>
        <p:spPr>
          <a:xfrm>
            <a:off x="1435608" y="1417638"/>
            <a:ext cx="7498080" cy="4800600"/>
          </a:xfrm>
        </p:spPr>
        <p:txBody>
          <a:bodyPr>
            <a:normAutofit fontScale="92500" lnSpcReduction="20000"/>
          </a:bodyPr>
          <a:lstStyle/>
          <a:p>
            <a:r>
              <a:rPr lang="en-US" b="1" dirty="0" smtClean="0"/>
              <a:t>Telephone </a:t>
            </a:r>
            <a:r>
              <a:rPr lang="en-US" b="1" dirty="0"/>
              <a:t>directory Application:</a:t>
            </a:r>
          </a:p>
          <a:p>
            <a:pPr marL="82296" indent="0">
              <a:buNone/>
            </a:pPr>
            <a:r>
              <a:rPr lang="en-US" sz="2300" dirty="0"/>
              <a:t>Many of you may have cell phones. Most cell phones have a telephone directory (or in some cases called "Address Book", or "Contact List" etc.). This is a good application to develop using Python. Obviously you will develop this program on Windows computers, not on cell phones. </a:t>
            </a:r>
          </a:p>
          <a:p>
            <a:pPr marL="82296" indent="0">
              <a:buNone/>
            </a:pPr>
            <a:endParaRPr lang="en-US" sz="2300" dirty="0"/>
          </a:p>
          <a:p>
            <a:pPr marL="82296" indent="0">
              <a:buNone/>
            </a:pPr>
            <a:r>
              <a:rPr lang="en-US" sz="2300" dirty="0"/>
              <a:t>The program should have the following features:</a:t>
            </a:r>
          </a:p>
          <a:p>
            <a:pPr marL="82296" indent="0">
              <a:buNone/>
            </a:pPr>
            <a:r>
              <a:rPr lang="en-US" sz="2300" dirty="0"/>
              <a:t>(a) Ability to add new addresses to the directory.</a:t>
            </a:r>
          </a:p>
          <a:p>
            <a:pPr marL="82296" indent="0">
              <a:buNone/>
            </a:pPr>
            <a:r>
              <a:rPr lang="en-US" sz="2300" dirty="0"/>
              <a:t>(b) Ability to modify existing addresses in the directory.</a:t>
            </a:r>
          </a:p>
          <a:p>
            <a:pPr marL="82296" indent="0">
              <a:buNone/>
            </a:pPr>
            <a:r>
              <a:rPr lang="en-US" sz="2300" dirty="0"/>
              <a:t>(c) Ability to delete addresses in the directory</a:t>
            </a:r>
            <a:r>
              <a:rPr lang="en-US" sz="2300" dirty="0" smtClean="0"/>
              <a:t>.</a:t>
            </a:r>
          </a:p>
          <a:p>
            <a:pPr marL="82296" indent="0">
              <a:buNone/>
            </a:pPr>
            <a:r>
              <a:rPr lang="en-US" sz="2300" dirty="0" smtClean="0"/>
              <a:t>(d) Ability to display all the entries in the directory.</a:t>
            </a:r>
            <a:endParaRPr lang="en-US" sz="2300" dirty="0"/>
          </a:p>
          <a:p>
            <a:pPr marL="82296" indent="0">
              <a:buNone/>
            </a:pPr>
            <a:r>
              <a:rPr lang="en-US" sz="2300" dirty="0" smtClean="0"/>
              <a:t>(d) </a:t>
            </a:r>
            <a:r>
              <a:rPr lang="en-US" sz="2300" dirty="0"/>
              <a:t>Ability to add various pieces of information per individual in the directory - telephone number, home </a:t>
            </a:r>
            <a:r>
              <a:rPr lang="en-US" sz="2300" dirty="0" smtClean="0"/>
              <a:t>address etc.</a:t>
            </a:r>
          </a:p>
          <a:p>
            <a:pPr marL="82296" indent="0">
              <a:buNone/>
            </a:pPr>
            <a:endParaRPr lang="en-US" sz="2300" dirty="0"/>
          </a:p>
          <a:p>
            <a:pPr marL="82296" indent="0">
              <a:buNone/>
            </a:pPr>
            <a:endParaRPr lang="en-US" sz="2300" dirty="0"/>
          </a:p>
          <a:p>
            <a:pPr marL="82296" indent="0">
              <a:buNone/>
            </a:pPr>
            <a:endParaRPr lang="en-US" dirty="0"/>
          </a:p>
          <a:p>
            <a:pPr marL="82296" indent="0">
              <a:buNone/>
            </a:pPr>
            <a:endParaRPr lang="en-US" dirty="0"/>
          </a:p>
          <a:p>
            <a:pPr marL="82296" indent="0">
              <a:buNone/>
            </a:pPr>
            <a:endParaRPr lang="en-US" dirty="0"/>
          </a:p>
          <a:p>
            <a:pPr marL="82296" indent="0">
              <a:buNone/>
            </a:pPr>
            <a:endParaRPr lang="en-US" dirty="0" smtClean="0"/>
          </a:p>
        </p:txBody>
      </p:sp>
    </p:spTree>
    <p:extLst>
      <p:ext uri="{BB962C8B-B14F-4D97-AF65-F5344CB8AC3E}">
        <p14:creationId xmlns:p14="http://schemas.microsoft.com/office/powerpoint/2010/main" val="781765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Exercise</a:t>
            </a:r>
            <a:endParaRPr lang="en-US" dirty="0"/>
          </a:p>
        </p:txBody>
      </p:sp>
      <p:sp>
        <p:nvSpPr>
          <p:cNvPr id="3" name="Content Placeholder 2"/>
          <p:cNvSpPr>
            <a:spLocks noGrp="1"/>
          </p:cNvSpPr>
          <p:nvPr>
            <p:ph idx="1"/>
          </p:nvPr>
        </p:nvSpPr>
        <p:spPr>
          <a:xfrm>
            <a:off x="1073143" y="1215755"/>
            <a:ext cx="4359712" cy="4800600"/>
          </a:xfrm>
        </p:spPr>
        <p:txBody>
          <a:bodyPr>
            <a:noAutofit/>
          </a:bodyPr>
          <a:lstStyle/>
          <a:p>
            <a:pPr marL="82296" indent="0">
              <a:spcBef>
                <a:spcPts val="0"/>
              </a:spcBef>
              <a:buNone/>
            </a:pPr>
            <a:r>
              <a:rPr lang="en-US" sz="800" dirty="0">
                <a:latin typeface="Courier"/>
                <a:cs typeface="Courier"/>
              </a:rPr>
              <a:t>&gt;&gt;&gt; </a:t>
            </a:r>
            <a:r>
              <a:rPr lang="en-US" sz="800" dirty="0" err="1">
                <a:latin typeface="Courier"/>
                <a:cs typeface="Courier"/>
              </a:rPr>
              <a:t>telephone_directory</a:t>
            </a:r>
            <a:r>
              <a:rPr lang="en-US" sz="800" dirty="0">
                <a:latin typeface="Courier"/>
                <a:cs typeface="Courier"/>
              </a:rPr>
              <a:t>()</a:t>
            </a:r>
          </a:p>
          <a:p>
            <a:pPr marL="82296" indent="0">
              <a:spcBef>
                <a:spcPts val="0"/>
              </a:spcBef>
              <a:buNone/>
            </a:pPr>
            <a:r>
              <a:rPr lang="en-US" sz="800" dirty="0">
                <a:latin typeface="Courier"/>
                <a:cs typeface="Courier"/>
              </a:rPr>
              <a:t>Menu: </a:t>
            </a:r>
          </a:p>
          <a:p>
            <a:pPr marL="82296" indent="0">
              <a:spcBef>
                <a:spcPts val="0"/>
              </a:spcBef>
              <a:buNone/>
            </a:pPr>
            <a:r>
              <a:rPr lang="en-US" sz="800" dirty="0">
                <a:latin typeface="Courier"/>
                <a:cs typeface="Courier"/>
              </a:rPr>
              <a:t>Type a to add new entry, </a:t>
            </a:r>
            <a:r>
              <a:rPr lang="en-US" sz="800" dirty="0" smtClean="0">
                <a:latin typeface="Courier"/>
                <a:cs typeface="Courier"/>
              </a:rPr>
              <a:t>m to modify an existing entry, </a:t>
            </a:r>
          </a:p>
          <a:p>
            <a:pPr marL="82296" indent="0">
              <a:spcBef>
                <a:spcPts val="0"/>
              </a:spcBef>
              <a:buNone/>
            </a:pPr>
            <a:r>
              <a:rPr lang="en-US" sz="800" dirty="0" smtClean="0">
                <a:latin typeface="Courier"/>
                <a:cs typeface="Courier"/>
              </a:rPr>
              <a:t>Type d to delete an existing entry, s </a:t>
            </a:r>
            <a:r>
              <a:rPr lang="en-US" sz="800" dirty="0">
                <a:latin typeface="Courier"/>
                <a:cs typeface="Courier"/>
              </a:rPr>
              <a:t>to show all entries.</a:t>
            </a:r>
          </a:p>
          <a:p>
            <a:pPr marL="82296" indent="0">
              <a:spcBef>
                <a:spcPts val="0"/>
              </a:spcBef>
              <a:buNone/>
            </a:pPr>
            <a:r>
              <a:rPr lang="en-US" sz="800" dirty="0">
                <a:latin typeface="Courier"/>
                <a:cs typeface="Courier"/>
              </a:rPr>
              <a:t>Please enter your option: </a:t>
            </a:r>
            <a:r>
              <a:rPr lang="en-US" sz="800" dirty="0" smtClean="0">
                <a:solidFill>
                  <a:srgbClr val="FF0000"/>
                </a:solidFill>
                <a:latin typeface="Courier"/>
                <a:cs typeface="Courier"/>
              </a:rPr>
              <a:t>a</a:t>
            </a:r>
          </a:p>
          <a:p>
            <a:pPr marL="82296" indent="0">
              <a:spcBef>
                <a:spcPts val="0"/>
              </a:spcBef>
              <a:buNone/>
            </a:pPr>
            <a:r>
              <a:rPr lang="en-US" sz="800" dirty="0" smtClean="0">
                <a:latin typeface="Courier"/>
                <a:cs typeface="Courier"/>
              </a:rPr>
              <a:t>Please enter the person’s name: John Smith</a:t>
            </a:r>
          </a:p>
          <a:p>
            <a:pPr marL="82296" indent="0">
              <a:spcBef>
                <a:spcPts val="0"/>
              </a:spcBef>
              <a:buNone/>
            </a:pPr>
            <a:r>
              <a:rPr lang="en-US" sz="800" dirty="0" smtClean="0">
                <a:latin typeface="Courier"/>
                <a:cs typeface="Courier"/>
              </a:rPr>
              <a:t>Please enter the address of John Smith: 123 Hello Lane, Santa Clara, CA 95051</a:t>
            </a:r>
          </a:p>
          <a:p>
            <a:pPr marL="82296" indent="0">
              <a:spcBef>
                <a:spcPts val="0"/>
              </a:spcBef>
              <a:buNone/>
            </a:pPr>
            <a:r>
              <a:rPr lang="en-US" sz="800" dirty="0" smtClean="0">
                <a:latin typeface="Courier"/>
                <a:cs typeface="Courier"/>
              </a:rPr>
              <a:t>Please enter the phone number of John Smith: 123-456-789</a:t>
            </a:r>
          </a:p>
          <a:p>
            <a:pPr marL="82296" indent="0">
              <a:spcBef>
                <a:spcPts val="0"/>
              </a:spcBef>
              <a:buNone/>
            </a:pPr>
            <a:r>
              <a:rPr lang="en-US" sz="800" dirty="0" smtClean="0">
                <a:latin typeface="Courier"/>
                <a:cs typeface="Courier"/>
              </a:rPr>
              <a:t>Entry saved.</a:t>
            </a:r>
          </a:p>
          <a:p>
            <a:pPr marL="82296" indent="0">
              <a:spcBef>
                <a:spcPts val="0"/>
              </a:spcBef>
              <a:buNone/>
            </a:pPr>
            <a:endParaRPr lang="en-US" sz="800" dirty="0" smtClean="0">
              <a:latin typeface="Courier"/>
              <a:cs typeface="Courier"/>
            </a:endParaRPr>
          </a:p>
          <a:p>
            <a:pPr marL="82296" indent="0">
              <a:spcBef>
                <a:spcPts val="0"/>
              </a:spcBef>
              <a:buNone/>
            </a:pPr>
            <a:r>
              <a:rPr lang="en-US" sz="800" dirty="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a:t>
            </a:r>
            <a:r>
              <a:rPr lang="en-US" sz="800" dirty="0">
                <a:latin typeface="Courier"/>
                <a:cs typeface="Courier"/>
              </a:rPr>
              <a:t>enter your option: </a:t>
            </a:r>
            <a:r>
              <a:rPr lang="en-US" sz="800" dirty="0">
                <a:solidFill>
                  <a:srgbClr val="FF0000"/>
                </a:solidFill>
                <a:latin typeface="Courier"/>
                <a:cs typeface="Courier"/>
              </a:rPr>
              <a:t>a</a:t>
            </a:r>
          </a:p>
          <a:p>
            <a:pPr marL="82296" indent="0">
              <a:spcBef>
                <a:spcPts val="0"/>
              </a:spcBef>
              <a:buNone/>
            </a:pPr>
            <a:r>
              <a:rPr lang="en-US" sz="800" dirty="0">
                <a:latin typeface="Courier"/>
                <a:cs typeface="Courier"/>
              </a:rPr>
              <a:t>Please enter the person’s name: </a:t>
            </a:r>
            <a:r>
              <a:rPr lang="en-US" sz="800" dirty="0" smtClean="0">
                <a:latin typeface="Courier"/>
                <a:cs typeface="Courier"/>
              </a:rPr>
              <a:t>Jeff David</a:t>
            </a:r>
            <a:endParaRPr lang="en-US" sz="800" dirty="0">
              <a:latin typeface="Courier"/>
              <a:cs typeface="Courier"/>
            </a:endParaRPr>
          </a:p>
          <a:p>
            <a:pPr marL="82296" indent="0">
              <a:spcBef>
                <a:spcPts val="0"/>
              </a:spcBef>
              <a:buNone/>
            </a:pPr>
            <a:r>
              <a:rPr lang="en-US" sz="800" dirty="0">
                <a:latin typeface="Courier"/>
                <a:cs typeface="Courier"/>
              </a:rPr>
              <a:t>Please enter the address of Jeff </a:t>
            </a:r>
            <a:r>
              <a:rPr lang="en-US" sz="800" dirty="0" smtClean="0">
                <a:latin typeface="Courier"/>
                <a:cs typeface="Courier"/>
              </a:rPr>
              <a:t>David: 456 Hello </a:t>
            </a:r>
            <a:r>
              <a:rPr lang="en-US" sz="800" dirty="0">
                <a:latin typeface="Courier"/>
                <a:cs typeface="Courier"/>
              </a:rPr>
              <a:t>Lane, Santa Clara, CA 95051</a:t>
            </a:r>
          </a:p>
          <a:p>
            <a:pPr marL="82296" indent="0">
              <a:spcBef>
                <a:spcPts val="0"/>
              </a:spcBef>
              <a:buNone/>
            </a:pPr>
            <a:r>
              <a:rPr lang="en-US" sz="800" dirty="0">
                <a:latin typeface="Courier"/>
                <a:cs typeface="Courier"/>
              </a:rPr>
              <a:t>Please enter the phone number of John Smith: </a:t>
            </a:r>
            <a:r>
              <a:rPr lang="en-US" sz="800" dirty="0" smtClean="0">
                <a:latin typeface="Courier"/>
                <a:cs typeface="Courier"/>
              </a:rPr>
              <a:t>456-123-789</a:t>
            </a:r>
            <a:endParaRPr lang="en-US" sz="800" dirty="0">
              <a:latin typeface="Courier"/>
              <a:cs typeface="Courier"/>
            </a:endParaRPr>
          </a:p>
          <a:p>
            <a:pPr marL="82296" indent="0">
              <a:spcBef>
                <a:spcPts val="0"/>
              </a:spcBef>
              <a:buNone/>
            </a:pPr>
            <a:r>
              <a:rPr lang="en-US" sz="800" dirty="0">
                <a:latin typeface="Courier"/>
                <a:cs typeface="Courier"/>
              </a:rPr>
              <a:t>Entry saved.</a:t>
            </a: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a:t>
            </a:r>
            <a:r>
              <a:rPr lang="en-US" sz="800" dirty="0">
                <a:latin typeface="Courier"/>
                <a:cs typeface="Courier"/>
              </a:rPr>
              <a:t>: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a:t>
            </a:r>
            <a:r>
              <a:rPr lang="en-US" sz="800" dirty="0">
                <a:latin typeface="Courier"/>
                <a:cs typeface="Courier"/>
              </a:rPr>
              <a:t>enter your option: </a:t>
            </a:r>
            <a:r>
              <a:rPr lang="en-US" sz="800" dirty="0" smtClean="0">
                <a:solidFill>
                  <a:srgbClr val="FF0000"/>
                </a:solidFill>
                <a:latin typeface="Courier"/>
                <a:cs typeface="Courier"/>
              </a:rPr>
              <a:t>s</a:t>
            </a:r>
          </a:p>
          <a:p>
            <a:pPr marL="82296" indent="0">
              <a:spcBef>
                <a:spcPts val="0"/>
              </a:spcBef>
              <a:buNone/>
            </a:pPr>
            <a:r>
              <a:rPr lang="en-US" sz="800" dirty="0" smtClean="0">
                <a:latin typeface="Courier"/>
                <a:cs typeface="Courier"/>
              </a:rPr>
              <a:t>John Smith, 123-456-789, </a:t>
            </a:r>
            <a:r>
              <a:rPr lang="en-US" sz="800" dirty="0">
                <a:latin typeface="Courier"/>
                <a:cs typeface="Courier"/>
              </a:rPr>
              <a:t>123 Hello Lane, Santa Clara, CA </a:t>
            </a:r>
            <a:r>
              <a:rPr lang="en-US" sz="800" dirty="0" smtClean="0">
                <a:latin typeface="Courier"/>
                <a:cs typeface="Courier"/>
              </a:rPr>
              <a:t>95051</a:t>
            </a:r>
          </a:p>
          <a:p>
            <a:pPr marL="82296" indent="0">
              <a:spcBef>
                <a:spcPts val="0"/>
              </a:spcBef>
              <a:buNone/>
            </a:pPr>
            <a:r>
              <a:rPr lang="en-US" sz="800" dirty="0" smtClean="0">
                <a:latin typeface="Courier"/>
                <a:cs typeface="Courier"/>
              </a:rPr>
              <a:t>Jeff David, 456-123-789, 456 Hello Lane, Santa Clara, CA 95051</a:t>
            </a: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enter your option: </a:t>
            </a:r>
            <a:r>
              <a:rPr lang="en-US" sz="800" dirty="0" smtClean="0">
                <a:solidFill>
                  <a:srgbClr val="FF0000"/>
                </a:solidFill>
                <a:latin typeface="Courier"/>
                <a:cs typeface="Courier"/>
              </a:rPr>
              <a:t>d</a:t>
            </a:r>
          </a:p>
          <a:p>
            <a:pPr marL="82296" indent="0">
              <a:spcBef>
                <a:spcPts val="0"/>
              </a:spcBef>
              <a:buNone/>
            </a:pPr>
            <a:r>
              <a:rPr lang="en-US" sz="800" dirty="0" smtClean="0">
                <a:latin typeface="Courier"/>
                <a:cs typeface="Courier"/>
              </a:rPr>
              <a:t>Please enter the name of the person you want to delete: Jeff David</a:t>
            </a:r>
          </a:p>
          <a:p>
            <a:pPr marL="82296" indent="0">
              <a:spcBef>
                <a:spcPts val="0"/>
              </a:spcBef>
              <a:buNone/>
            </a:pPr>
            <a:r>
              <a:rPr lang="en-US" sz="800" dirty="0" smtClean="0">
                <a:latin typeface="Courier"/>
                <a:cs typeface="Courier"/>
              </a:rPr>
              <a:t>Entry deleted.</a:t>
            </a:r>
          </a:p>
          <a:p>
            <a:pPr marL="82296" indent="0">
              <a:spcBef>
                <a:spcPts val="0"/>
              </a:spcBef>
              <a:buNone/>
            </a:pPr>
            <a:endParaRPr lang="en-US" sz="800" dirty="0" smtClean="0">
              <a:latin typeface="Courier"/>
              <a:cs typeface="Courier"/>
            </a:endParaRP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enter your option: </a:t>
            </a:r>
            <a:r>
              <a:rPr lang="en-US" sz="800" dirty="0" smtClean="0">
                <a:solidFill>
                  <a:srgbClr val="FF0000"/>
                </a:solidFill>
                <a:latin typeface="Courier"/>
                <a:cs typeface="Courier"/>
              </a:rPr>
              <a:t>m</a:t>
            </a:r>
          </a:p>
          <a:p>
            <a:pPr marL="82296" indent="0">
              <a:spcBef>
                <a:spcPts val="0"/>
              </a:spcBef>
              <a:buNone/>
            </a:pPr>
            <a:r>
              <a:rPr lang="en-US" sz="800" dirty="0" smtClean="0">
                <a:latin typeface="Courier"/>
                <a:cs typeface="Courier"/>
              </a:rPr>
              <a:t>Please enter the name of the person you want to modify: John Smith</a:t>
            </a:r>
          </a:p>
          <a:p>
            <a:pPr marL="82296" indent="0">
              <a:spcBef>
                <a:spcPts val="0"/>
              </a:spcBef>
              <a:buNone/>
            </a:pPr>
            <a:r>
              <a:rPr lang="en-US" sz="800" dirty="0" smtClean="0">
                <a:latin typeface="Courier"/>
                <a:cs typeface="Courier"/>
              </a:rPr>
              <a:t>Please re-enter the address of John Smith: 789 Hello Lane, Santa Clara, CA 95051</a:t>
            </a:r>
          </a:p>
          <a:p>
            <a:pPr marL="82296" indent="0">
              <a:spcBef>
                <a:spcPts val="0"/>
              </a:spcBef>
              <a:buNone/>
            </a:pPr>
            <a:r>
              <a:rPr lang="en-US" sz="800" dirty="0" smtClean="0">
                <a:latin typeface="Courier"/>
                <a:cs typeface="Courier"/>
              </a:rPr>
              <a:t>Please re-enter the phone number of John Smith: 345-567-678</a:t>
            </a:r>
          </a:p>
          <a:p>
            <a:pPr marL="82296" indent="0">
              <a:spcBef>
                <a:spcPts val="0"/>
              </a:spcBef>
              <a:buNone/>
            </a:pPr>
            <a:r>
              <a:rPr lang="en-US" sz="800" dirty="0" smtClean="0">
                <a:latin typeface="Courier"/>
                <a:cs typeface="Courier"/>
              </a:rPr>
              <a:t>Entry modified</a:t>
            </a:r>
          </a:p>
          <a:p>
            <a:pPr marL="82296" indent="0">
              <a:spcBef>
                <a:spcPts val="0"/>
              </a:spcBef>
              <a:buNone/>
            </a:pPr>
            <a:endParaRPr lang="en-US" sz="800" dirty="0" smtClean="0">
              <a:latin typeface="Courier"/>
              <a:cs typeface="Courier"/>
            </a:endParaRPr>
          </a:p>
        </p:txBody>
      </p:sp>
      <p:sp>
        <p:nvSpPr>
          <p:cNvPr id="6" name="Content Placeholder 2"/>
          <p:cNvSpPr txBox="1">
            <a:spLocks/>
          </p:cNvSpPr>
          <p:nvPr/>
        </p:nvSpPr>
        <p:spPr>
          <a:xfrm>
            <a:off x="5791201" y="1782762"/>
            <a:ext cx="3352799" cy="2990335"/>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defTabSz="914400">
              <a:spcBef>
                <a:spcPts val="0"/>
              </a:spcBef>
              <a:buFont typeface="Wingdings 2"/>
              <a:buNone/>
            </a:pPr>
            <a:r>
              <a:rPr lang="en-US" sz="1200" dirty="0" smtClean="0">
                <a:latin typeface="Arial" charset="0"/>
                <a:ea typeface="Arial" charset="0"/>
                <a:cs typeface="Arial" charset="0"/>
              </a:rPr>
              <a:t>Please  save the contents of the telephone directory in a text file so that even after you quit the program and later restart it, you can read the contents of the directory from the text file.</a:t>
            </a:r>
          </a:p>
          <a:p>
            <a:pPr marL="82296" indent="0" defTabSz="914400">
              <a:spcBef>
                <a:spcPts val="0"/>
              </a:spcBef>
              <a:buFont typeface="Wingdings 2"/>
              <a:buNone/>
            </a:pPr>
            <a:endParaRPr lang="en-US" sz="1200" dirty="0">
              <a:latin typeface="Arial" charset="0"/>
              <a:ea typeface="Arial" charset="0"/>
              <a:cs typeface="Arial" charset="0"/>
            </a:endParaRPr>
          </a:p>
          <a:p>
            <a:pPr marL="82296" indent="0" defTabSz="914400">
              <a:spcBef>
                <a:spcPts val="0"/>
              </a:spcBef>
              <a:buFont typeface="Wingdings 2"/>
              <a:buNone/>
            </a:pPr>
            <a:r>
              <a:rPr lang="en-US" sz="1200" dirty="0" smtClean="0">
                <a:latin typeface="Arial" charset="0"/>
                <a:ea typeface="Arial" charset="0"/>
                <a:cs typeface="Arial" charset="0"/>
              </a:rPr>
              <a:t>You can save the data in a simple text file, one entry per line, something like this:</a:t>
            </a:r>
          </a:p>
          <a:p>
            <a:pPr marL="82296" indent="0" defTabSz="914400">
              <a:spcBef>
                <a:spcPts val="0"/>
              </a:spcBef>
              <a:buFont typeface="Wingdings 2"/>
              <a:buNone/>
            </a:pPr>
            <a:endParaRPr lang="en-US" sz="1200" dirty="0">
              <a:latin typeface="Arial" charset="0"/>
              <a:ea typeface="Arial" charset="0"/>
              <a:cs typeface="Arial" charset="0"/>
            </a:endParaRPr>
          </a:p>
          <a:p>
            <a:pPr marL="82296" indent="0" defTabSz="914400">
              <a:spcBef>
                <a:spcPts val="0"/>
              </a:spcBef>
              <a:buFont typeface="Wingdings 2"/>
              <a:buNone/>
            </a:pPr>
            <a:r>
              <a:rPr lang="en-US" sz="800" dirty="0" smtClean="0">
                <a:latin typeface="Arial" charset="0"/>
                <a:ea typeface="Arial" charset="0"/>
                <a:cs typeface="Arial" charset="0"/>
              </a:rPr>
              <a:t>John Smith; 123-456-789; 123 Hello Lane, Santa Clara, CA 95051</a:t>
            </a:r>
          </a:p>
          <a:p>
            <a:pPr marL="82296" indent="0" defTabSz="914400">
              <a:spcBef>
                <a:spcPts val="0"/>
              </a:spcBef>
              <a:buFont typeface="Wingdings 2"/>
              <a:buNone/>
            </a:pPr>
            <a:r>
              <a:rPr lang="en-US" sz="800" dirty="0" smtClean="0">
                <a:latin typeface="Arial" charset="0"/>
                <a:ea typeface="Arial" charset="0"/>
                <a:cs typeface="Arial" charset="0"/>
              </a:rPr>
              <a:t>Jeff David; 456-123-789; 456 Hello Lane, Santa Clara, CA 95051</a:t>
            </a:r>
          </a:p>
        </p:txBody>
      </p:sp>
    </p:spTree>
    <p:extLst>
      <p:ext uri="{BB962C8B-B14F-4D97-AF65-F5344CB8AC3E}">
        <p14:creationId xmlns:p14="http://schemas.microsoft.com/office/powerpoint/2010/main" val="1359125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topics</a:t>
            </a:r>
            <a:endParaRPr lang="en-US" dirty="0"/>
          </a:p>
        </p:txBody>
      </p:sp>
    </p:spTree>
    <p:extLst>
      <p:ext uri="{BB962C8B-B14F-4D97-AF65-F5344CB8AC3E}">
        <p14:creationId xmlns:p14="http://schemas.microsoft.com/office/powerpoint/2010/main" val="395118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 (advanced topic)</a:t>
            </a:r>
            <a:endParaRPr lang="en-US" dirty="0"/>
          </a:p>
        </p:txBody>
      </p:sp>
      <p:sp>
        <p:nvSpPr>
          <p:cNvPr id="3" name="Content Placeholder 2"/>
          <p:cNvSpPr>
            <a:spLocks noGrp="1"/>
          </p:cNvSpPr>
          <p:nvPr>
            <p:ph idx="1"/>
          </p:nvPr>
        </p:nvSpPr>
        <p:spPr/>
        <p:txBody>
          <a:bodyPr>
            <a:normAutofit/>
          </a:bodyPr>
          <a:lstStyle/>
          <a:p>
            <a:r>
              <a:rPr lang="en-US" dirty="0" smtClean="0"/>
              <a:t>This is an important feature in Python</a:t>
            </a:r>
          </a:p>
          <a:p>
            <a:r>
              <a:rPr lang="en-US" dirty="0" smtClean="0"/>
              <a:t>Gives you the ability to save entire data structures/objects into a file with just one call, and another to simply read it back in. Very powerful and yet, simple interface.</a:t>
            </a:r>
          </a:p>
          <a:p>
            <a:endParaRPr lang="en-US" dirty="0" smtClean="0"/>
          </a:p>
          <a:p>
            <a:endParaRPr lang="en-US" dirty="0"/>
          </a:p>
        </p:txBody>
      </p:sp>
    </p:spTree>
    <p:extLst>
      <p:ext uri="{BB962C8B-B14F-4D97-AF65-F5344CB8AC3E}">
        <p14:creationId xmlns:p14="http://schemas.microsoft.com/office/powerpoint/2010/main" val="148971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file for writing</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b="1" dirty="0" smtClean="0">
                <a:latin typeface="Courier"/>
                <a:cs typeface="Courier"/>
              </a:rPr>
              <a:t>Example:</a:t>
            </a:r>
          </a:p>
          <a:p>
            <a:pPr marL="82296" indent="0">
              <a:buNone/>
            </a:pPr>
            <a:r>
              <a:rPr lang="en-US" sz="2600" dirty="0" err="1" smtClean="0">
                <a:latin typeface="Courier"/>
                <a:cs typeface="Courier"/>
              </a:rPr>
              <a:t>file_obj</a:t>
            </a:r>
            <a:r>
              <a:rPr lang="en-US" sz="2600" dirty="0" smtClean="0">
                <a:latin typeface="Courier"/>
                <a:cs typeface="Courier"/>
              </a:rPr>
              <a:t>=open(“C:\\My Documents\\myfile.txt", </a:t>
            </a:r>
            <a:r>
              <a:rPr lang="en-US" sz="2600" dirty="0">
                <a:latin typeface="Courier"/>
                <a:cs typeface="Courier"/>
              </a:rPr>
              <a:t>'w') </a:t>
            </a:r>
            <a:endParaRPr lang="en-US" sz="2600" dirty="0" smtClean="0">
              <a:latin typeface="Courier"/>
              <a:cs typeface="Courier"/>
            </a:endParaRPr>
          </a:p>
          <a:p>
            <a:pPr marL="82296" indent="0">
              <a:buNone/>
            </a:pPr>
            <a:r>
              <a:rPr lang="en-US" sz="2600" dirty="0" err="1" smtClean="0">
                <a:latin typeface="Courier"/>
                <a:cs typeface="Courier"/>
              </a:rPr>
              <a:t>file_obj.write</a:t>
            </a:r>
            <a:r>
              <a:rPr lang="en-US" sz="2600" dirty="0">
                <a:latin typeface="Courier"/>
                <a:cs typeface="Courier"/>
              </a:rPr>
              <a:t>(“Hello, World\n”) </a:t>
            </a:r>
            <a:endParaRPr lang="en-US" sz="2600" dirty="0" smtClean="0">
              <a:latin typeface="Courier"/>
              <a:cs typeface="Courier"/>
            </a:endParaRPr>
          </a:p>
          <a:p>
            <a:pPr marL="82296" indent="0">
              <a:buNone/>
            </a:pPr>
            <a:r>
              <a:rPr lang="en-US" sz="2600" dirty="0" err="1" smtClean="0">
                <a:latin typeface="Courier"/>
                <a:cs typeface="Courier"/>
              </a:rPr>
              <a:t>file_obj.close</a:t>
            </a:r>
            <a:r>
              <a:rPr lang="en-US" sz="2600" dirty="0">
                <a:latin typeface="Courier"/>
                <a:cs typeface="Courier"/>
              </a:rPr>
              <a:t>()</a:t>
            </a:r>
            <a:r>
              <a:rPr lang="en-US" sz="3000" dirty="0">
                <a:latin typeface="Courier"/>
                <a:cs typeface="Courier"/>
              </a:rPr>
              <a:t> </a:t>
            </a:r>
          </a:p>
          <a:p>
            <a:endParaRPr lang="en-US" dirty="0" smtClean="0"/>
          </a:p>
          <a:p>
            <a:r>
              <a:rPr lang="en-US" sz="3000" dirty="0" smtClean="0">
                <a:latin typeface="Courier"/>
                <a:cs typeface="Courier"/>
              </a:rPr>
              <a:t>Open</a:t>
            </a:r>
            <a:r>
              <a:rPr lang="en-US" sz="3000" dirty="0" smtClean="0"/>
              <a:t> function has optional arguments to control the buffering of read and write calls, as well as to control the encoding for text files and the handling of newline characters. Refer to documentation for details.</a:t>
            </a:r>
            <a:endParaRPr lang="en-US" sz="3000" dirty="0"/>
          </a:p>
        </p:txBody>
      </p:sp>
    </p:spTree>
    <p:extLst>
      <p:ext uri="{BB962C8B-B14F-4D97-AF65-F5344CB8AC3E}">
        <p14:creationId xmlns:p14="http://schemas.microsoft.com/office/powerpoint/2010/main" val="71903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to save the data into a file</a:t>
            </a:r>
          </a:p>
          <a:p>
            <a:pPr marL="82296" indent="0">
              <a:buNone/>
            </a:pPr>
            <a:endParaRPr lang="en-US" dirty="0" smtClean="0">
              <a:latin typeface="Courier"/>
              <a:cs typeface="Courier"/>
            </a:endParaRPr>
          </a:p>
          <a:p>
            <a:pPr marL="82296" indent="0">
              <a:buNone/>
            </a:pPr>
            <a:r>
              <a:rPr lang="en-US" dirty="0" smtClean="0">
                <a:latin typeface="Courier"/>
                <a:cs typeface="Courier"/>
              </a:rPr>
              <a:t>import </a:t>
            </a:r>
            <a:r>
              <a:rPr lang="en-US" dirty="0">
                <a:latin typeface="Courier"/>
                <a:cs typeface="Courier"/>
              </a:rPr>
              <a:t>pickle </a:t>
            </a:r>
          </a:p>
          <a:p>
            <a:pPr marL="82296" indent="0">
              <a:buNone/>
            </a:pPr>
            <a:r>
              <a:rPr lang="en-US" dirty="0">
                <a:latin typeface="Courier"/>
                <a:cs typeface="Courier"/>
              </a:rPr>
              <a:t>. </a:t>
            </a:r>
          </a:p>
          <a:p>
            <a:pPr marL="82296" indent="0">
              <a:buNone/>
            </a:pPr>
            <a:r>
              <a:rPr lang="en-US" dirty="0">
                <a:latin typeface="Courier"/>
                <a:cs typeface="Courier"/>
              </a:rPr>
              <a:t>. </a:t>
            </a:r>
          </a:p>
          <a:p>
            <a:pPr marL="82296" indent="0">
              <a:buNone/>
            </a:pPr>
            <a:r>
              <a:rPr lang="en-US" dirty="0">
                <a:latin typeface="Courier"/>
                <a:cs typeface="Courier"/>
              </a:rPr>
              <a:t>. </a:t>
            </a:r>
          </a:p>
          <a:p>
            <a:pPr marL="82296" indent="0">
              <a:buNone/>
            </a:pPr>
            <a:r>
              <a:rPr lang="en-US" dirty="0">
                <a:latin typeface="Courier"/>
                <a:cs typeface="Courier"/>
              </a:rPr>
              <a:t>file = open("state", </a:t>
            </a:r>
            <a:r>
              <a:rPr lang="en-US" dirty="0" smtClean="0">
                <a:latin typeface="Courier"/>
                <a:cs typeface="Courier"/>
              </a:rPr>
              <a:t>'</a:t>
            </a:r>
            <a:r>
              <a:rPr lang="en-US" dirty="0" err="1" smtClean="0">
                <a:latin typeface="Courier"/>
                <a:cs typeface="Courier"/>
              </a:rPr>
              <a:t>wb</a:t>
            </a:r>
            <a:r>
              <a:rPr lang="en-US" dirty="0" smtClean="0">
                <a:latin typeface="Courier"/>
                <a:cs typeface="Courier"/>
              </a:rPr>
              <a:t>') </a:t>
            </a:r>
          </a:p>
          <a:p>
            <a:pPr marL="82296" indent="0">
              <a:buNone/>
            </a:pPr>
            <a:r>
              <a:rPr lang="en-US" dirty="0" err="1" smtClean="0">
                <a:latin typeface="Courier"/>
                <a:cs typeface="Courier"/>
              </a:rPr>
              <a:t>pickle.dump</a:t>
            </a:r>
            <a:r>
              <a:rPr lang="en-US" dirty="0" smtClean="0">
                <a:latin typeface="Courier"/>
                <a:cs typeface="Courier"/>
              </a:rPr>
              <a:t>(a</a:t>
            </a:r>
            <a:r>
              <a:rPr lang="en-US" dirty="0">
                <a:latin typeface="Courier"/>
                <a:cs typeface="Courier"/>
              </a:rPr>
              <a:t>, file) </a:t>
            </a:r>
          </a:p>
          <a:p>
            <a:pPr marL="82296" indent="0">
              <a:buNone/>
            </a:pPr>
            <a:r>
              <a:rPr lang="en-US" dirty="0" err="1">
                <a:latin typeface="Courier"/>
                <a:cs typeface="Courier"/>
              </a:rPr>
              <a:t>pickle.dump</a:t>
            </a:r>
            <a:r>
              <a:rPr lang="en-US" dirty="0">
                <a:latin typeface="Courier"/>
                <a:cs typeface="Courier"/>
              </a:rPr>
              <a:t>(b, file) </a:t>
            </a:r>
          </a:p>
          <a:p>
            <a:pPr marL="82296" indent="0">
              <a:buNone/>
            </a:pPr>
            <a:r>
              <a:rPr lang="en-US" dirty="0" err="1">
                <a:latin typeface="Courier"/>
                <a:cs typeface="Courier"/>
              </a:rPr>
              <a:t>pickle.dump</a:t>
            </a:r>
            <a:r>
              <a:rPr lang="en-US" dirty="0">
                <a:latin typeface="Courier"/>
                <a:cs typeface="Courier"/>
              </a:rPr>
              <a:t>(c, file) </a:t>
            </a:r>
          </a:p>
          <a:p>
            <a:pPr marL="82296" indent="0">
              <a:buNone/>
            </a:pPr>
            <a:r>
              <a:rPr lang="en-US" dirty="0" err="1">
                <a:latin typeface="Courier"/>
                <a:cs typeface="Courier"/>
              </a:rPr>
              <a:t>file.close</a:t>
            </a:r>
            <a:r>
              <a:rPr lang="en-US" dirty="0">
                <a:latin typeface="Courier"/>
                <a:cs typeface="Courier"/>
              </a:rPr>
              <a:t>() </a:t>
            </a:r>
          </a:p>
          <a:p>
            <a:endParaRPr lang="en-US" dirty="0"/>
          </a:p>
        </p:txBody>
      </p:sp>
    </p:spTree>
    <p:extLst>
      <p:ext uri="{BB962C8B-B14F-4D97-AF65-F5344CB8AC3E}">
        <p14:creationId xmlns:p14="http://schemas.microsoft.com/office/powerpoint/2010/main" val="3598174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lstStyle/>
          <a:p>
            <a:r>
              <a:rPr lang="en-US" dirty="0" smtClean="0"/>
              <a:t>How to read back the data:</a:t>
            </a:r>
          </a:p>
          <a:p>
            <a:pPr marL="82296" indent="0">
              <a:buNone/>
            </a:pPr>
            <a:endParaRPr lang="en-US" dirty="0" smtClean="0">
              <a:latin typeface="Courier"/>
              <a:cs typeface="Courier"/>
            </a:endParaRPr>
          </a:p>
          <a:p>
            <a:pPr marL="82296" indent="0">
              <a:buNone/>
            </a:pPr>
            <a:r>
              <a:rPr lang="en-US" dirty="0" smtClean="0">
                <a:latin typeface="Courier"/>
                <a:cs typeface="Courier"/>
              </a:rPr>
              <a:t>import pickle</a:t>
            </a:r>
          </a:p>
          <a:p>
            <a:pPr marL="82296" indent="0">
              <a:buNone/>
            </a:pPr>
            <a:r>
              <a:rPr lang="en-US" dirty="0" smtClean="0">
                <a:latin typeface="Courier"/>
                <a:cs typeface="Courier"/>
              </a:rPr>
              <a:t>file = open(“state”,”</a:t>
            </a:r>
            <a:r>
              <a:rPr lang="en-US" dirty="0" err="1" smtClean="0">
                <a:latin typeface="Courier"/>
                <a:cs typeface="Courier"/>
              </a:rPr>
              <a:t>rb</a:t>
            </a:r>
            <a:r>
              <a:rPr lang="en-US" dirty="0" smtClean="0">
                <a:latin typeface="Courier"/>
                <a:cs typeface="Courier"/>
              </a:rPr>
              <a:t>”)</a:t>
            </a:r>
          </a:p>
          <a:p>
            <a:pPr marL="82296" indent="0">
              <a:buNone/>
            </a:pPr>
            <a:r>
              <a:rPr lang="en-US" dirty="0" smtClean="0">
                <a:latin typeface="Courier"/>
                <a:cs typeface="Courier"/>
              </a:rPr>
              <a:t>a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smtClean="0">
                <a:latin typeface="Courier"/>
                <a:cs typeface="Courier"/>
              </a:rPr>
              <a:t>b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smtClean="0">
                <a:latin typeface="Courier"/>
                <a:cs typeface="Courier"/>
              </a:rPr>
              <a:t>c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err="1" smtClean="0">
                <a:latin typeface="Courier"/>
                <a:cs typeface="Courier"/>
              </a:rPr>
              <a:t>file.close</a:t>
            </a:r>
            <a:r>
              <a:rPr lang="en-US" dirty="0">
                <a:latin typeface="Courier"/>
                <a:cs typeface="Courier"/>
              </a:rPr>
              <a:t>() </a:t>
            </a:r>
          </a:p>
          <a:p>
            <a:endParaRPr lang="en-US" dirty="0"/>
          </a:p>
        </p:txBody>
      </p:sp>
    </p:spTree>
    <p:extLst>
      <p:ext uri="{BB962C8B-B14F-4D97-AF65-F5344CB8AC3E}">
        <p14:creationId xmlns:p14="http://schemas.microsoft.com/office/powerpoint/2010/main" val="227449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can pretty much save off everything, </a:t>
            </a:r>
            <a:r>
              <a:rPr lang="en-US" dirty="0" err="1"/>
              <a:t>i.e</a:t>
            </a:r>
            <a:r>
              <a:rPr lang="en-US" dirty="0"/>
              <a:t>, any data type - </a:t>
            </a:r>
            <a:r>
              <a:rPr lang="en-US" dirty="0" smtClean="0"/>
              <a:t>lists</a:t>
            </a:r>
            <a:r>
              <a:rPr lang="en-US" dirty="0"/>
              <a:t>, tuples, numbers, strings, </a:t>
            </a:r>
            <a:r>
              <a:rPr lang="en-US" dirty="0" smtClean="0"/>
              <a:t>dictionaries, including class </a:t>
            </a:r>
            <a:r>
              <a:rPr lang="en-US" dirty="0"/>
              <a:t>instances. It also handles shared objects, cyclic </a:t>
            </a:r>
            <a:r>
              <a:rPr lang="en-US" dirty="0" smtClean="0"/>
              <a:t>references</a:t>
            </a:r>
            <a:r>
              <a:rPr lang="en-US" dirty="0"/>
              <a:t>, and other complex memory structures correctly, storing shared objects only once and restoring them as shared objects, not as identical copies. </a:t>
            </a:r>
            <a:endParaRPr lang="en-US" dirty="0" smtClean="0"/>
          </a:p>
          <a:p>
            <a:r>
              <a:rPr lang="en-US" dirty="0" smtClean="0"/>
              <a:t>But </a:t>
            </a:r>
            <a:r>
              <a:rPr lang="en-US" dirty="0"/>
              <a:t>code objects (what Python uses to store byte-compiled code) and system resources (like files or sockets) can’t be pickled. </a:t>
            </a:r>
          </a:p>
          <a:p>
            <a:endParaRPr lang="en-US" dirty="0"/>
          </a:p>
        </p:txBody>
      </p:sp>
    </p:spTree>
    <p:extLst>
      <p:ext uri="{BB962C8B-B14F-4D97-AF65-F5344CB8AC3E}">
        <p14:creationId xmlns:p14="http://schemas.microsoft.com/office/powerpoint/2010/main" val="3532355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 (advanced topic)</a:t>
            </a:r>
            <a:endParaRPr lang="en-US" dirty="0"/>
          </a:p>
        </p:txBody>
      </p:sp>
      <p:sp>
        <p:nvSpPr>
          <p:cNvPr id="3" name="Content Placeholder 2"/>
          <p:cNvSpPr>
            <a:spLocks noGrp="1"/>
          </p:cNvSpPr>
          <p:nvPr>
            <p:ph idx="1"/>
          </p:nvPr>
        </p:nvSpPr>
        <p:spPr/>
        <p:txBody>
          <a:bodyPr/>
          <a:lstStyle/>
          <a:p>
            <a:r>
              <a:rPr lang="en-US" dirty="0" smtClean="0"/>
              <a:t>“shelve” is a module used for reading and writing files of very large size.</a:t>
            </a:r>
          </a:p>
          <a:p>
            <a:r>
              <a:rPr lang="en-US" dirty="0" smtClean="0"/>
              <a:t>It allows you to read and write very large files without having to read the entire file at once – hence provides performance benefits.</a:t>
            </a:r>
          </a:p>
          <a:p>
            <a:endParaRPr lang="en-US" dirty="0"/>
          </a:p>
        </p:txBody>
      </p:sp>
    </p:spTree>
    <p:extLst>
      <p:ext uri="{BB962C8B-B14F-4D97-AF65-F5344CB8AC3E}">
        <p14:creationId xmlns:p14="http://schemas.microsoft.com/office/powerpoint/2010/main" val="191270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 -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Writing to the file:</a:t>
            </a:r>
          </a:p>
          <a:p>
            <a:pPr marL="82296" indent="0">
              <a:buNone/>
            </a:pPr>
            <a:r>
              <a:rPr lang="en-US" sz="2600" dirty="0" smtClean="0">
                <a:latin typeface="Courier"/>
                <a:cs typeface="Courier"/>
              </a:rPr>
              <a:t>&gt;</a:t>
            </a:r>
            <a:r>
              <a:rPr lang="en-US" sz="2600" dirty="0">
                <a:latin typeface="Courier"/>
                <a:cs typeface="Courier"/>
              </a:rPr>
              <a:t>&gt;&gt; import shelve</a:t>
            </a:r>
            <a:br>
              <a:rPr lang="en-US" sz="2600" dirty="0">
                <a:latin typeface="Courier"/>
                <a:cs typeface="Courier"/>
              </a:rPr>
            </a:br>
            <a:r>
              <a:rPr lang="en-US" sz="2600" dirty="0">
                <a:latin typeface="Courier"/>
                <a:cs typeface="Courier"/>
              </a:rPr>
              <a:t>&gt;&gt;&gt; book = </a:t>
            </a:r>
            <a:r>
              <a:rPr lang="en-US" sz="2600" dirty="0" err="1">
                <a:latin typeface="Courier"/>
                <a:cs typeface="Courier"/>
              </a:rPr>
              <a:t>shelve.open</a:t>
            </a:r>
            <a:r>
              <a:rPr lang="en-US" sz="2600" dirty="0">
                <a:latin typeface="Courier"/>
                <a:cs typeface="Courier"/>
              </a:rPr>
              <a:t>("addresses") </a:t>
            </a:r>
          </a:p>
          <a:p>
            <a:pPr marL="82296" indent="0">
              <a:buNone/>
            </a:pPr>
            <a:r>
              <a:rPr lang="en-US" sz="2600" dirty="0" smtClean="0">
                <a:latin typeface="Courier"/>
                <a:cs typeface="Courier"/>
              </a:rPr>
              <a:t>&gt;</a:t>
            </a:r>
            <a:r>
              <a:rPr lang="en-US" sz="2600" dirty="0">
                <a:latin typeface="Courier"/>
                <a:cs typeface="Courier"/>
              </a:rPr>
              <a:t>&gt;&gt; book['</a:t>
            </a:r>
            <a:r>
              <a:rPr lang="en-US" sz="2600" dirty="0" err="1">
                <a:latin typeface="Courier"/>
                <a:cs typeface="Courier"/>
              </a:rPr>
              <a:t>flintstone</a:t>
            </a:r>
            <a:r>
              <a:rPr lang="en-US" sz="2600" dirty="0">
                <a:latin typeface="Courier"/>
                <a:cs typeface="Courier"/>
              </a:rPr>
              <a:t>'] = ('</a:t>
            </a:r>
            <a:r>
              <a:rPr lang="en-US" sz="2600" dirty="0" err="1">
                <a:latin typeface="Courier"/>
                <a:cs typeface="Courier"/>
              </a:rPr>
              <a:t>fred</a:t>
            </a:r>
            <a:r>
              <a:rPr lang="en-US" sz="2600" dirty="0">
                <a:latin typeface="Courier"/>
                <a:cs typeface="Courier"/>
              </a:rPr>
              <a:t>', '555-1234', '1233 Bedrock Place') </a:t>
            </a:r>
            <a:endParaRPr lang="en-US" sz="2600" dirty="0" smtClean="0">
              <a:latin typeface="Courier"/>
              <a:cs typeface="Courier"/>
            </a:endParaRPr>
          </a:p>
          <a:p>
            <a:pPr marL="82296" indent="0">
              <a:buNone/>
            </a:pPr>
            <a:r>
              <a:rPr lang="en-US" sz="2600" dirty="0" smtClean="0">
                <a:latin typeface="Courier"/>
                <a:cs typeface="Courier"/>
              </a:rPr>
              <a:t>&gt;</a:t>
            </a:r>
            <a:r>
              <a:rPr lang="en-US" sz="2600" dirty="0">
                <a:latin typeface="Courier"/>
                <a:cs typeface="Courier"/>
              </a:rPr>
              <a:t>&gt;&gt; book['rubble'] = ('barney', '555-4321', '1235 Bedrock Place') </a:t>
            </a:r>
          </a:p>
          <a:p>
            <a:pPr marL="82296" indent="0">
              <a:buNone/>
            </a:pPr>
            <a:r>
              <a:rPr lang="en-US" sz="2600" dirty="0" smtClean="0">
                <a:latin typeface="Courier"/>
                <a:cs typeface="Courier"/>
              </a:rPr>
              <a:t>&gt;</a:t>
            </a:r>
            <a:r>
              <a:rPr lang="en-US" sz="2600" dirty="0">
                <a:latin typeface="Courier"/>
                <a:cs typeface="Courier"/>
              </a:rPr>
              <a:t>&gt;&gt; </a:t>
            </a:r>
            <a:r>
              <a:rPr lang="en-US" sz="2600" dirty="0" err="1" smtClean="0">
                <a:latin typeface="Courier"/>
                <a:cs typeface="Courier"/>
              </a:rPr>
              <a:t>book.close</a:t>
            </a:r>
            <a:r>
              <a:rPr lang="en-US" sz="2600" dirty="0">
                <a:latin typeface="Courier"/>
                <a:cs typeface="Courier"/>
              </a:rPr>
              <a:t>()</a:t>
            </a:r>
            <a:r>
              <a:rPr lang="en-US" dirty="0">
                <a:latin typeface="Courier"/>
                <a:cs typeface="Courier"/>
              </a:rPr>
              <a:t> </a:t>
            </a:r>
            <a:endParaRPr lang="en-US" dirty="0" smtClean="0">
              <a:latin typeface="Courier"/>
              <a:cs typeface="Courier"/>
            </a:endParaRPr>
          </a:p>
          <a:p>
            <a:endParaRPr lang="en-US" dirty="0"/>
          </a:p>
          <a:p>
            <a:r>
              <a:rPr lang="en-US" dirty="0" smtClean="0"/>
              <a:t>Reading from the file:</a:t>
            </a:r>
          </a:p>
          <a:p>
            <a:pPr marL="82296" indent="0">
              <a:buNone/>
            </a:pPr>
            <a:r>
              <a:rPr lang="en-US" sz="2600" dirty="0" smtClean="0">
                <a:latin typeface="Courier"/>
                <a:cs typeface="Courier"/>
              </a:rPr>
              <a:t>&gt;</a:t>
            </a:r>
            <a:r>
              <a:rPr lang="en-US" sz="2600" dirty="0">
                <a:latin typeface="Courier"/>
                <a:cs typeface="Courier"/>
              </a:rPr>
              <a:t>&gt;&gt; import shelve</a:t>
            </a:r>
            <a:br>
              <a:rPr lang="en-US" sz="2600" dirty="0">
                <a:latin typeface="Courier"/>
                <a:cs typeface="Courier"/>
              </a:rPr>
            </a:br>
            <a:r>
              <a:rPr lang="en-US" sz="2600" dirty="0">
                <a:latin typeface="Courier"/>
                <a:cs typeface="Courier"/>
              </a:rPr>
              <a:t>&gt;&gt;&gt; book = </a:t>
            </a:r>
            <a:r>
              <a:rPr lang="en-US" sz="2600" dirty="0" err="1">
                <a:latin typeface="Courier"/>
                <a:cs typeface="Courier"/>
              </a:rPr>
              <a:t>shelve.open</a:t>
            </a:r>
            <a:r>
              <a:rPr lang="en-US" sz="2600" dirty="0">
                <a:latin typeface="Courier"/>
                <a:cs typeface="Courier"/>
              </a:rPr>
              <a:t>("addresses") </a:t>
            </a:r>
          </a:p>
          <a:p>
            <a:pPr marL="82296" indent="0">
              <a:buNone/>
            </a:pPr>
            <a:r>
              <a:rPr lang="en-US" sz="2600" dirty="0" smtClean="0">
                <a:latin typeface="Courier"/>
                <a:cs typeface="Courier"/>
              </a:rPr>
              <a:t>&gt;</a:t>
            </a:r>
            <a:r>
              <a:rPr lang="en-US" sz="2600" dirty="0">
                <a:latin typeface="Courier"/>
                <a:cs typeface="Courier"/>
              </a:rPr>
              <a:t>&gt;&gt; book['</a:t>
            </a:r>
            <a:r>
              <a:rPr lang="en-US" sz="2600" dirty="0" err="1">
                <a:latin typeface="Courier"/>
                <a:cs typeface="Courier"/>
              </a:rPr>
              <a:t>flintstone</a:t>
            </a:r>
            <a:r>
              <a:rPr lang="en-US" sz="2600" dirty="0">
                <a:latin typeface="Courier"/>
                <a:cs typeface="Courier"/>
              </a:rPr>
              <a:t>']</a:t>
            </a:r>
            <a:br>
              <a:rPr lang="en-US" sz="2600" dirty="0">
                <a:latin typeface="Courier"/>
                <a:cs typeface="Courier"/>
              </a:rPr>
            </a:br>
            <a:r>
              <a:rPr lang="en-US" sz="2600" dirty="0">
                <a:latin typeface="Courier"/>
                <a:cs typeface="Courier"/>
              </a:rPr>
              <a:t>('</a:t>
            </a:r>
            <a:r>
              <a:rPr lang="en-US" sz="2600" dirty="0" err="1">
                <a:latin typeface="Courier"/>
                <a:cs typeface="Courier"/>
              </a:rPr>
              <a:t>fred</a:t>
            </a:r>
            <a:r>
              <a:rPr lang="en-US" sz="2600" dirty="0">
                <a:latin typeface="Courier"/>
                <a:cs typeface="Courier"/>
              </a:rPr>
              <a:t>', '555-1234', '1233 Bedrock Place') </a:t>
            </a:r>
          </a:p>
          <a:p>
            <a:endParaRPr lang="en-US" dirty="0"/>
          </a:p>
        </p:txBody>
      </p:sp>
    </p:spTree>
    <p:extLst>
      <p:ext uri="{BB962C8B-B14F-4D97-AF65-F5344CB8AC3E}">
        <p14:creationId xmlns:p14="http://schemas.microsoft.com/office/powerpoint/2010/main" val="1248840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Shelving</a:t>
            </a:r>
            <a:endParaRPr lang="en-US" dirty="0"/>
          </a:p>
        </p:txBody>
      </p:sp>
      <p:sp>
        <p:nvSpPr>
          <p:cNvPr id="3" name="Content Placeholder 2"/>
          <p:cNvSpPr>
            <a:spLocks noGrp="1"/>
          </p:cNvSpPr>
          <p:nvPr>
            <p:ph idx="1"/>
          </p:nvPr>
        </p:nvSpPr>
        <p:spPr/>
        <p:txBody>
          <a:bodyPr>
            <a:normAutofit/>
          </a:bodyPr>
          <a:lstStyle/>
          <a:p>
            <a:r>
              <a:rPr lang="en-US" dirty="0" err="1">
                <a:latin typeface="Courier"/>
                <a:cs typeface="Courier"/>
              </a:rPr>
              <a:t>shelve.open</a:t>
            </a:r>
            <a:r>
              <a:rPr lang="en-US" dirty="0"/>
              <a:t> returns a shelf object that permits basic dictionary operations, key assignment or lookup, del, in, and the keys method. </a:t>
            </a:r>
            <a:endParaRPr lang="en-US" dirty="0" smtClean="0"/>
          </a:p>
          <a:p>
            <a:r>
              <a:rPr lang="en-US" dirty="0" smtClean="0"/>
              <a:t>But </a:t>
            </a:r>
            <a:r>
              <a:rPr lang="en-US" dirty="0"/>
              <a:t>unlike a normal dictionary, shelf objects store their data on disk, not in memory. </a:t>
            </a:r>
            <a:endParaRPr lang="en-US" dirty="0" smtClean="0"/>
          </a:p>
          <a:p>
            <a:r>
              <a:rPr lang="en-US" dirty="0" smtClean="0"/>
              <a:t>Restriction: You </a:t>
            </a:r>
            <a:r>
              <a:rPr lang="en-US" dirty="0"/>
              <a:t>can use only strings as </a:t>
            </a:r>
            <a:r>
              <a:rPr lang="en-US" dirty="0" smtClean="0"/>
              <a:t>keys, not any other data type. </a:t>
            </a:r>
            <a:endParaRPr lang="en-US" dirty="0"/>
          </a:p>
          <a:p>
            <a:endParaRPr lang="en-US" dirty="0"/>
          </a:p>
        </p:txBody>
      </p:sp>
    </p:spTree>
    <p:extLst>
      <p:ext uri="{BB962C8B-B14F-4D97-AF65-F5344CB8AC3E}">
        <p14:creationId xmlns:p14="http://schemas.microsoft.com/office/powerpoint/2010/main" val="273810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traceback</a:t>
            </a:r>
            <a:r>
              <a:rPr lang="en-US" dirty="0" smtClean="0"/>
              <a:t>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a:cs typeface="Courier"/>
              </a:rPr>
              <a:t>traceback</a:t>
            </a:r>
            <a:r>
              <a:rPr lang="en-US" dirty="0" smtClean="0"/>
              <a:t> </a:t>
            </a:r>
            <a:r>
              <a:rPr lang="en-US" dirty="0"/>
              <a:t>module provides </a:t>
            </a:r>
            <a:r>
              <a:rPr lang="en-US" dirty="0" smtClean="0"/>
              <a:t>standard </a:t>
            </a:r>
            <a:r>
              <a:rPr lang="en-US" dirty="0"/>
              <a:t>interface to extract, format and print </a:t>
            </a:r>
            <a:r>
              <a:rPr lang="en-US" i="1" dirty="0"/>
              <a:t>stack traces </a:t>
            </a:r>
            <a:r>
              <a:rPr lang="en-US" dirty="0"/>
              <a:t>of Python programs</a:t>
            </a:r>
            <a:r>
              <a:rPr lang="en-US" dirty="0" smtClean="0"/>
              <a:t>.</a:t>
            </a:r>
          </a:p>
          <a:p>
            <a:r>
              <a:rPr lang="en-US" dirty="0"/>
              <a:t>It exactly mimics the behavior of the Python interpreter when it prints a stack trace. </a:t>
            </a:r>
            <a:endParaRPr lang="en-US" dirty="0" smtClean="0"/>
          </a:p>
          <a:p>
            <a:r>
              <a:rPr lang="en-US" dirty="0" smtClean="0"/>
              <a:t>This is a very useful module to help understand the entire code path when an error occurred. It really helps with debugging.</a:t>
            </a:r>
            <a:endParaRPr lang="en-US" dirty="0"/>
          </a:p>
        </p:txBody>
      </p:sp>
    </p:spTree>
    <p:extLst>
      <p:ext uri="{BB962C8B-B14F-4D97-AF65-F5344CB8AC3E}">
        <p14:creationId xmlns:p14="http://schemas.microsoft.com/office/powerpoint/2010/main" val="132824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traceback</a:t>
            </a:r>
            <a:r>
              <a:rPr lang="en-US" dirty="0" smtClean="0"/>
              <a:t> module</a:t>
            </a:r>
            <a:endParaRPr lang="en-US" dirty="0"/>
          </a:p>
        </p:txBody>
      </p:sp>
      <p:sp>
        <p:nvSpPr>
          <p:cNvPr id="3" name="Content Placeholder 2"/>
          <p:cNvSpPr>
            <a:spLocks noGrp="1"/>
          </p:cNvSpPr>
          <p:nvPr>
            <p:ph idx="1"/>
          </p:nvPr>
        </p:nvSpPr>
        <p:spPr/>
        <p:txBody>
          <a:bodyPr/>
          <a:lstStyle/>
          <a:p>
            <a:r>
              <a:rPr lang="en-US" dirty="0" err="1"/>
              <a:t>traceback.print_exc</a:t>
            </a:r>
            <a:r>
              <a:rPr lang="en-US" dirty="0" smtClean="0"/>
              <a:t>()</a:t>
            </a:r>
          </a:p>
          <a:p>
            <a:pPr lvl="1"/>
            <a:r>
              <a:rPr lang="en-US" dirty="0" smtClean="0"/>
              <a:t>Prints the entire stack trace to </a:t>
            </a:r>
            <a:r>
              <a:rPr lang="en-US" dirty="0" err="1" smtClean="0"/>
              <a:t>stdout</a:t>
            </a:r>
            <a:r>
              <a:rPr lang="en-US" dirty="0" smtClean="0"/>
              <a:t>. </a:t>
            </a:r>
          </a:p>
          <a:p>
            <a:r>
              <a:rPr lang="en-US" dirty="0" err="1"/>
              <a:t>t</a:t>
            </a:r>
            <a:r>
              <a:rPr lang="en-US" dirty="0" err="1" smtClean="0"/>
              <a:t>raceback.format_exc</a:t>
            </a:r>
            <a:r>
              <a:rPr lang="en-US" dirty="0" smtClean="0"/>
              <a:t>()</a:t>
            </a:r>
          </a:p>
          <a:p>
            <a:pPr lvl="1"/>
            <a:r>
              <a:rPr lang="en-US" dirty="0" smtClean="0"/>
              <a:t>Like the above </a:t>
            </a:r>
            <a:r>
              <a:rPr lang="en-US" dirty="0" err="1" smtClean="0"/>
              <a:t>print_exc</a:t>
            </a:r>
            <a:r>
              <a:rPr lang="en-US" dirty="0" smtClean="0"/>
              <a:t>, but instead of printing to </a:t>
            </a:r>
            <a:r>
              <a:rPr lang="en-US" dirty="0" err="1" smtClean="0"/>
              <a:t>stdout</a:t>
            </a:r>
            <a:r>
              <a:rPr lang="en-US" dirty="0" smtClean="0"/>
              <a:t>, returns a string with the same content.</a:t>
            </a:r>
            <a:endParaRPr lang="en-US" dirty="0"/>
          </a:p>
        </p:txBody>
      </p:sp>
    </p:spTree>
    <p:extLst>
      <p:ext uri="{BB962C8B-B14F-4D97-AF65-F5344CB8AC3E}">
        <p14:creationId xmlns:p14="http://schemas.microsoft.com/office/powerpoint/2010/main" val="76137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traceback</a:t>
            </a:r>
            <a:endParaRPr lang="en-US" dirty="0"/>
          </a:p>
        </p:txBody>
      </p:sp>
      <p:sp>
        <p:nvSpPr>
          <p:cNvPr id="3" name="Content Placeholder 2"/>
          <p:cNvSpPr>
            <a:spLocks noGrp="1"/>
          </p:cNvSpPr>
          <p:nvPr>
            <p:ph idx="1"/>
          </p:nvPr>
        </p:nvSpPr>
        <p:spPr/>
        <p:txBody>
          <a:bodyPr>
            <a:normAutofit/>
          </a:bodyPr>
          <a:lstStyle/>
          <a:p>
            <a:pPr marL="82296" indent="0">
              <a:buNone/>
            </a:pPr>
            <a:r>
              <a:rPr lang="en-US" sz="1800" dirty="0">
                <a:latin typeface="Courier"/>
                <a:cs typeface="Courier"/>
              </a:rPr>
              <a:t>import sys, </a:t>
            </a:r>
            <a:r>
              <a:rPr lang="en-US" sz="1800" dirty="0" err="1">
                <a:latin typeface="Courier"/>
                <a:cs typeface="Courier"/>
              </a:rPr>
              <a:t>traceback</a:t>
            </a:r>
            <a:r>
              <a:rPr lang="en-US" sz="1800" dirty="0">
                <a:latin typeface="Courier"/>
                <a:cs typeface="Courier"/>
              </a:rPr>
              <a:t> </a:t>
            </a:r>
            <a:endParaRPr lang="en-US" sz="1800" dirty="0" smtClean="0">
              <a:latin typeface="Courier"/>
              <a:cs typeface="Courier"/>
            </a:endParaRPr>
          </a:p>
          <a:p>
            <a:pPr marL="82296" indent="0">
              <a:buNone/>
            </a:pPr>
            <a:r>
              <a:rPr lang="en-US" sz="1800" dirty="0" err="1" smtClean="0">
                <a:latin typeface="Courier"/>
                <a:cs typeface="Courier"/>
              </a:rPr>
              <a:t>def</a:t>
            </a:r>
            <a:r>
              <a:rPr lang="en-US" sz="1800" dirty="0" smtClean="0">
                <a:latin typeface="Courier"/>
                <a:cs typeface="Courier"/>
              </a:rPr>
              <a:t> </a:t>
            </a:r>
            <a:r>
              <a:rPr lang="en-US" sz="1800" dirty="0" err="1">
                <a:latin typeface="Courier"/>
                <a:cs typeface="Courier"/>
              </a:rPr>
              <a:t>run_user_code</a:t>
            </a:r>
            <a:r>
              <a:rPr lang="en-US" sz="1800" dirty="0">
                <a:latin typeface="Courier"/>
                <a:cs typeface="Courier"/>
              </a:rPr>
              <a:t>(</a:t>
            </a:r>
            <a:r>
              <a:rPr lang="en-US" sz="1800" dirty="0" err="1">
                <a:latin typeface="Courier"/>
                <a:cs typeface="Courier"/>
              </a:rPr>
              <a:t>envdir</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source </a:t>
            </a:r>
            <a:r>
              <a:rPr lang="en-US" sz="1800" dirty="0">
                <a:latin typeface="Courier"/>
                <a:cs typeface="Courier"/>
              </a:rPr>
              <a:t>= </a:t>
            </a:r>
            <a:r>
              <a:rPr lang="en-US" sz="1800" dirty="0" smtClean="0">
                <a:latin typeface="Courier"/>
                <a:cs typeface="Courier"/>
              </a:rPr>
              <a:t>input</a:t>
            </a:r>
            <a:r>
              <a:rPr lang="en-US" sz="1800" dirty="0">
                <a:latin typeface="Courier"/>
                <a:cs typeface="Courier"/>
              </a:rPr>
              <a:t>("&gt;&gt;&gt; ")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try</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exec (</a:t>
            </a:r>
            <a:r>
              <a:rPr lang="en-US" sz="1800" dirty="0" err="1" smtClean="0">
                <a:latin typeface="Courier"/>
                <a:cs typeface="Courier"/>
              </a:rPr>
              <a:t>source,envdir</a:t>
            </a:r>
            <a:r>
              <a:rPr lang="en-US" sz="1800" dirty="0" smtClean="0">
                <a:latin typeface="Courier"/>
                <a:cs typeface="Courier"/>
              </a:rPr>
              <a:t>) </a:t>
            </a:r>
          </a:p>
          <a:p>
            <a:pPr marL="82296" indent="0">
              <a:buNone/>
            </a:pPr>
            <a:r>
              <a:rPr lang="en-US" sz="1800" dirty="0">
                <a:latin typeface="Courier"/>
                <a:cs typeface="Courier"/>
              </a:rPr>
              <a:t>	</a:t>
            </a:r>
            <a:r>
              <a:rPr lang="en-US" sz="1800" dirty="0" smtClean="0">
                <a:latin typeface="Courier"/>
                <a:cs typeface="Courier"/>
              </a:rPr>
              <a:t>except</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Exception in user code</a:t>
            </a:r>
            <a:r>
              <a:rPr lang="en-US" sz="1800" dirty="0" smtClean="0">
                <a:latin typeface="Courier"/>
                <a:cs typeface="Courier"/>
              </a:rPr>
              <a:t>:”)</a:t>
            </a: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a:t>
            </a:r>
            <a:r>
              <a:rPr lang="en-US" sz="1800" dirty="0" smtClean="0">
                <a:latin typeface="Courier"/>
                <a:cs typeface="Courier"/>
              </a:rPr>
              <a:t>60)</a:t>
            </a:r>
          </a:p>
          <a:p>
            <a:pPr marL="82296" indent="0">
              <a:buNone/>
            </a:pPr>
            <a:r>
              <a:rPr lang="en-US" sz="1800" dirty="0">
                <a:latin typeface="Courier"/>
                <a:cs typeface="Courier"/>
              </a:rPr>
              <a:t>		</a:t>
            </a:r>
            <a:r>
              <a:rPr lang="en-US" sz="1800" dirty="0" err="1" smtClean="0">
                <a:latin typeface="Courier"/>
                <a:cs typeface="Courier"/>
              </a:rPr>
              <a:t>traceback.print_exc</a:t>
            </a:r>
            <a:r>
              <a:rPr lang="en-US" sz="1800" dirty="0" smtClean="0">
                <a:latin typeface="Courier"/>
                <a:cs typeface="Courier"/>
              </a:rPr>
              <a:t>(</a:t>
            </a:r>
            <a:r>
              <a:rPr lang="en-US" sz="1800" dirty="0">
                <a:latin typeface="Courier"/>
                <a:cs typeface="Courier"/>
              </a:rPr>
              <a:t>file=</a:t>
            </a:r>
            <a:r>
              <a:rPr lang="en-US" sz="1800" dirty="0" err="1">
                <a:latin typeface="Courier"/>
                <a:cs typeface="Courier"/>
              </a:rPr>
              <a:t>sys.stdout</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a:t>
            </a:r>
            <a:r>
              <a:rPr lang="en-US" sz="1800" dirty="0" smtClean="0">
                <a:latin typeface="Courier"/>
                <a:cs typeface="Courier"/>
              </a:rPr>
              <a:t>60)</a:t>
            </a:r>
          </a:p>
          <a:p>
            <a:pPr marL="82296" indent="0">
              <a:buNone/>
            </a:pPr>
            <a:r>
              <a:rPr lang="en-US" sz="1800" dirty="0" err="1" smtClean="0">
                <a:latin typeface="Courier"/>
                <a:cs typeface="Courier"/>
              </a:rPr>
              <a:t>envdir</a:t>
            </a:r>
            <a:r>
              <a:rPr lang="en-US" sz="1800" dirty="0" smtClean="0">
                <a:latin typeface="Courier"/>
                <a:cs typeface="Courier"/>
              </a:rPr>
              <a:t> </a:t>
            </a:r>
            <a:r>
              <a:rPr lang="en-US" sz="1800" dirty="0">
                <a:latin typeface="Courier"/>
                <a:cs typeface="Courier"/>
              </a:rPr>
              <a:t>= {} </a:t>
            </a:r>
            <a:endParaRPr lang="en-US" sz="1800" dirty="0" smtClean="0">
              <a:latin typeface="Courier"/>
              <a:cs typeface="Courier"/>
            </a:endParaRPr>
          </a:p>
          <a:p>
            <a:pPr marL="82296" indent="0">
              <a:buNone/>
            </a:pPr>
            <a:r>
              <a:rPr lang="en-US" sz="1800" dirty="0" smtClean="0">
                <a:latin typeface="Courier"/>
                <a:cs typeface="Courier"/>
              </a:rPr>
              <a:t>while </a:t>
            </a:r>
            <a:r>
              <a:rPr lang="en-US" sz="1800" dirty="0">
                <a:latin typeface="Courier"/>
                <a:cs typeface="Courier"/>
              </a:rPr>
              <a:t>1: </a:t>
            </a:r>
            <a:endParaRPr lang="en-US" sz="1800" dirty="0" smtClean="0">
              <a:latin typeface="Courier"/>
              <a:cs typeface="Courier"/>
            </a:endParaRPr>
          </a:p>
          <a:p>
            <a:pPr marL="82296" indent="0">
              <a:buNone/>
            </a:pPr>
            <a:r>
              <a:rPr lang="en-US" sz="1800" dirty="0">
                <a:latin typeface="Courier"/>
                <a:cs typeface="Courier"/>
              </a:rPr>
              <a:t>	</a:t>
            </a:r>
            <a:r>
              <a:rPr lang="en-US" sz="1800" dirty="0" err="1" smtClean="0">
                <a:latin typeface="Courier"/>
                <a:cs typeface="Courier"/>
              </a:rPr>
              <a:t>run_user_code</a:t>
            </a:r>
            <a:r>
              <a:rPr lang="en-US" sz="1800" dirty="0">
                <a:latin typeface="Courier"/>
                <a:cs typeface="Courier"/>
              </a:rPr>
              <a:t>(</a:t>
            </a:r>
            <a:r>
              <a:rPr lang="en-US" sz="1800" dirty="0" err="1">
                <a:latin typeface="Courier"/>
                <a:cs typeface="Courier"/>
              </a:rPr>
              <a:t>envdir</a:t>
            </a:r>
            <a:r>
              <a:rPr lang="en-US" sz="1800" dirty="0">
                <a:latin typeface="Courier"/>
                <a:cs typeface="Courier"/>
              </a:rPr>
              <a:t>)</a:t>
            </a:r>
          </a:p>
        </p:txBody>
      </p:sp>
    </p:spTree>
    <p:extLst>
      <p:ext uri="{BB962C8B-B14F-4D97-AF65-F5344CB8AC3E}">
        <p14:creationId xmlns:p14="http://schemas.microsoft.com/office/powerpoint/2010/main" val="1691215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r</a:t>
            </a:r>
            <a:r>
              <a:rPr lang="en-US" dirty="0" err="1" smtClean="0">
                <a:latin typeface="Courier"/>
                <a:cs typeface="Courier"/>
              </a:rPr>
              <a:t>eadlines</a:t>
            </a:r>
            <a:r>
              <a:rPr lang="en-US" dirty="0" smtClean="0">
                <a:latin typeface="Courier"/>
                <a:cs typeface="Courier"/>
              </a:rPr>
              <a:t>()</a:t>
            </a:r>
            <a:r>
              <a:rPr lang="en-US" dirty="0" smtClean="0"/>
              <a:t> method</a:t>
            </a:r>
            <a:endParaRPr lang="en-US" dirty="0"/>
          </a:p>
        </p:txBody>
      </p:sp>
      <p:sp>
        <p:nvSpPr>
          <p:cNvPr id="3" name="Content Placeholder 2"/>
          <p:cNvSpPr>
            <a:spLocks noGrp="1"/>
          </p:cNvSpPr>
          <p:nvPr>
            <p:ph idx="1"/>
          </p:nvPr>
        </p:nvSpPr>
        <p:spPr/>
        <p:txBody>
          <a:bodyPr/>
          <a:lstStyle/>
          <a:p>
            <a:r>
              <a:rPr lang="en-US" dirty="0" err="1">
                <a:latin typeface="Courier"/>
                <a:cs typeface="Courier"/>
              </a:rPr>
              <a:t>readlines</a:t>
            </a:r>
            <a:r>
              <a:rPr lang="en-US" dirty="0"/>
              <a:t> </a:t>
            </a:r>
            <a:r>
              <a:rPr lang="en-US" dirty="0" smtClean="0"/>
              <a:t>method </a:t>
            </a:r>
            <a:r>
              <a:rPr lang="en-US" dirty="0"/>
              <a:t>reads </a:t>
            </a:r>
            <a:r>
              <a:rPr lang="en-US" i="1" dirty="0"/>
              <a:t>all </a:t>
            </a:r>
            <a:r>
              <a:rPr lang="en-US" dirty="0"/>
              <a:t>the lines in a file and returns them as a list of strings, one string per line (with trailing newlines still included) </a:t>
            </a:r>
          </a:p>
          <a:p>
            <a:pPr marL="82296" indent="0">
              <a:buNone/>
            </a:pPr>
            <a:r>
              <a:rPr lang="en-US" sz="2800" dirty="0" err="1" smtClean="0">
                <a:latin typeface="Courier"/>
                <a:cs typeface="Courier"/>
              </a:rPr>
              <a:t>file_obj</a:t>
            </a:r>
            <a:r>
              <a:rPr lang="en-US" sz="2800" dirty="0" smtClean="0">
                <a:latin typeface="Courier"/>
                <a:cs typeface="Courier"/>
              </a:rPr>
              <a:t> = open</a:t>
            </a:r>
            <a:r>
              <a:rPr lang="en-US" sz="2800" dirty="0">
                <a:latin typeface="Courier"/>
                <a:cs typeface="Courier"/>
              </a:rPr>
              <a:t>("</a:t>
            </a:r>
            <a:r>
              <a:rPr lang="en-US" sz="2800" dirty="0" err="1">
                <a:latin typeface="Courier"/>
                <a:cs typeface="Courier"/>
              </a:rPr>
              <a:t>myfile</a:t>
            </a:r>
            <a:r>
              <a:rPr lang="en-US" sz="2800" dirty="0">
                <a:latin typeface="Courier"/>
                <a:cs typeface="Courier"/>
              </a:rPr>
              <a:t>", 'r') print(</a:t>
            </a:r>
            <a:r>
              <a:rPr lang="en-US" sz="2800" dirty="0" err="1">
                <a:latin typeface="Courier"/>
                <a:cs typeface="Courier"/>
              </a:rPr>
              <a:t>len</a:t>
            </a:r>
            <a:r>
              <a:rPr lang="en-US" sz="2800" dirty="0">
                <a:latin typeface="Courier"/>
                <a:cs typeface="Courier"/>
              </a:rPr>
              <a:t>(</a:t>
            </a:r>
            <a:r>
              <a:rPr lang="en-US" sz="2800" dirty="0" err="1" smtClean="0">
                <a:latin typeface="Courier"/>
                <a:cs typeface="Courier"/>
              </a:rPr>
              <a:t>file_obj.readlines</a:t>
            </a:r>
            <a:r>
              <a:rPr lang="en-US" sz="2800" dirty="0">
                <a:latin typeface="Courier"/>
                <a:cs typeface="Courier"/>
              </a:rPr>
              <a:t>())) </a:t>
            </a:r>
            <a:endParaRPr lang="en-US" sz="2800" dirty="0" smtClean="0">
              <a:latin typeface="Courier"/>
              <a:cs typeface="Courier"/>
            </a:endParaRPr>
          </a:p>
          <a:p>
            <a:pPr marL="82296" indent="0">
              <a:buNone/>
            </a:pPr>
            <a:r>
              <a:rPr lang="en-US" sz="2800" dirty="0" err="1" smtClean="0">
                <a:latin typeface="Courier"/>
                <a:cs typeface="Courier"/>
              </a:rPr>
              <a:t>file_obj.close</a:t>
            </a:r>
            <a:r>
              <a:rPr lang="en-US" sz="2800" dirty="0">
                <a:latin typeface="Courier"/>
                <a:cs typeface="Courier"/>
              </a:rPr>
              <a:t>() </a:t>
            </a:r>
          </a:p>
          <a:p>
            <a:r>
              <a:rPr lang="en-US" dirty="0" smtClean="0"/>
              <a:t>What will the above code print?</a:t>
            </a:r>
            <a:endParaRPr lang="en-US" dirty="0"/>
          </a:p>
        </p:txBody>
      </p:sp>
    </p:spTree>
    <p:extLst>
      <p:ext uri="{BB962C8B-B14F-4D97-AF65-F5344CB8AC3E}">
        <p14:creationId xmlns:p14="http://schemas.microsoft.com/office/powerpoint/2010/main" val="2413070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method to iterate over the file</a:t>
            </a:r>
            <a:endParaRPr lang="en-US" dirty="0"/>
          </a:p>
        </p:txBody>
      </p:sp>
      <p:sp>
        <p:nvSpPr>
          <p:cNvPr id="3" name="Content Placeholder 2"/>
          <p:cNvSpPr>
            <a:spLocks noGrp="1"/>
          </p:cNvSpPr>
          <p:nvPr>
            <p:ph idx="1"/>
          </p:nvPr>
        </p:nvSpPr>
        <p:spPr/>
        <p:txBody>
          <a:bodyPr>
            <a:normAutofit/>
          </a:bodyPr>
          <a:lstStyle/>
          <a:p>
            <a:r>
              <a:rPr lang="en-US" dirty="0" smtClean="0"/>
              <a:t>Another way to iterate over the lines in the file is </a:t>
            </a:r>
            <a:r>
              <a:rPr lang="en-US" dirty="0"/>
              <a:t>to treat the file object as an iterator in a for loop: </a:t>
            </a:r>
          </a:p>
          <a:p>
            <a:pPr marL="82296" indent="0">
              <a:buNone/>
            </a:pPr>
            <a:r>
              <a:rPr lang="en-US" sz="2000" dirty="0" err="1">
                <a:latin typeface="Courier"/>
                <a:cs typeface="Courier"/>
              </a:rPr>
              <a:t>file_object</a:t>
            </a:r>
            <a:r>
              <a:rPr lang="en-US" sz="2000" dirty="0">
                <a:latin typeface="Courier"/>
                <a:cs typeface="Courier"/>
              </a:rPr>
              <a:t> = open("</a:t>
            </a:r>
            <a:r>
              <a:rPr lang="en-US" sz="2000" dirty="0" err="1">
                <a:latin typeface="Courier"/>
                <a:cs typeface="Courier"/>
              </a:rPr>
              <a:t>myfile</a:t>
            </a:r>
            <a:r>
              <a:rPr lang="en-US" sz="2000" dirty="0">
                <a:latin typeface="Courier"/>
                <a:cs typeface="Courier"/>
              </a:rPr>
              <a:t>", 'r') </a:t>
            </a:r>
            <a:endParaRPr lang="en-US" sz="2000" dirty="0" smtClean="0">
              <a:latin typeface="Courier"/>
              <a:cs typeface="Courier"/>
            </a:endParaRPr>
          </a:p>
          <a:p>
            <a:pPr marL="82296" indent="0">
              <a:buNone/>
            </a:pPr>
            <a:r>
              <a:rPr lang="en-US" sz="2000" dirty="0" smtClean="0">
                <a:latin typeface="Courier"/>
                <a:cs typeface="Courier"/>
              </a:rPr>
              <a:t>count </a:t>
            </a:r>
            <a:r>
              <a:rPr lang="en-US" sz="2000" dirty="0">
                <a:latin typeface="Courier"/>
                <a:cs typeface="Courier"/>
              </a:rPr>
              <a:t>= 0</a:t>
            </a:r>
            <a:br>
              <a:rPr lang="en-US" sz="2000" dirty="0">
                <a:latin typeface="Courier"/>
                <a:cs typeface="Courier"/>
              </a:rPr>
            </a:br>
            <a:r>
              <a:rPr lang="en-US" sz="2000" dirty="0">
                <a:latin typeface="Courier"/>
                <a:cs typeface="Courier"/>
              </a:rPr>
              <a:t>for line in </a:t>
            </a:r>
            <a:r>
              <a:rPr lang="en-US" sz="2000" dirty="0" err="1">
                <a:latin typeface="Courier"/>
                <a:cs typeface="Courier"/>
              </a:rPr>
              <a:t>file_object</a:t>
            </a:r>
            <a:r>
              <a:rPr lang="en-US" sz="2000" dirty="0">
                <a:latin typeface="Courier"/>
                <a:cs typeface="Courier"/>
              </a:rPr>
              <a:t>: </a:t>
            </a:r>
          </a:p>
          <a:p>
            <a:pPr marL="402336" lvl="1" indent="0">
              <a:buNone/>
            </a:pPr>
            <a:r>
              <a:rPr lang="en-US" sz="2000" dirty="0">
                <a:latin typeface="Courier"/>
                <a:cs typeface="Courier"/>
              </a:rPr>
              <a:t>count = count + 1 </a:t>
            </a:r>
            <a:endParaRPr lang="en-US" sz="2000" dirty="0" smtClean="0">
              <a:latin typeface="Courier"/>
              <a:cs typeface="Courier"/>
            </a:endParaRPr>
          </a:p>
          <a:p>
            <a:pPr marL="82296" indent="0">
              <a:buNone/>
            </a:pPr>
            <a:r>
              <a:rPr lang="en-US" sz="2000" dirty="0" smtClean="0">
                <a:latin typeface="Courier"/>
                <a:cs typeface="Courier"/>
              </a:rPr>
              <a:t>print</a:t>
            </a:r>
            <a:r>
              <a:rPr lang="en-US" sz="2000" dirty="0">
                <a:latin typeface="Courier"/>
                <a:cs typeface="Courier"/>
              </a:rPr>
              <a:t>(count) </a:t>
            </a:r>
          </a:p>
          <a:p>
            <a:pPr marL="82296" indent="0">
              <a:buNone/>
            </a:pPr>
            <a:r>
              <a:rPr lang="en-US" sz="2000" dirty="0" err="1">
                <a:latin typeface="Courier"/>
                <a:cs typeface="Courier"/>
              </a:rPr>
              <a:t>file_object.close</a:t>
            </a:r>
            <a:r>
              <a:rPr lang="en-US" sz="2000" dirty="0">
                <a:latin typeface="Courier"/>
                <a:cs typeface="Courier"/>
              </a:rPr>
              <a:t>()</a:t>
            </a:r>
            <a:r>
              <a:rPr lang="en-US" dirty="0"/>
              <a:t> </a:t>
            </a:r>
          </a:p>
          <a:p>
            <a:endParaRPr lang="en-US" dirty="0"/>
          </a:p>
        </p:txBody>
      </p:sp>
    </p:spTree>
    <p:extLst>
      <p:ext uri="{BB962C8B-B14F-4D97-AF65-F5344CB8AC3E}">
        <p14:creationId xmlns:p14="http://schemas.microsoft.com/office/powerpoint/2010/main" val="1655397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method to iterate over the file</a:t>
            </a:r>
          </a:p>
        </p:txBody>
      </p:sp>
      <p:sp>
        <p:nvSpPr>
          <p:cNvPr id="3" name="Content Placeholder 2"/>
          <p:cNvSpPr>
            <a:spLocks noGrp="1"/>
          </p:cNvSpPr>
          <p:nvPr>
            <p:ph idx="1"/>
          </p:nvPr>
        </p:nvSpPr>
        <p:spPr/>
        <p:txBody>
          <a:bodyPr/>
          <a:lstStyle/>
          <a:p>
            <a:r>
              <a:rPr lang="en-US" dirty="0"/>
              <a:t>This method reads in the file one line at a </a:t>
            </a:r>
            <a:r>
              <a:rPr lang="en-US" dirty="0" smtClean="0"/>
              <a:t>time, </a:t>
            </a:r>
            <a:r>
              <a:rPr lang="en-US" dirty="0"/>
              <a:t>instead of </a:t>
            </a:r>
            <a:r>
              <a:rPr lang="en-US" dirty="0" err="1"/>
              <a:t>readlines</a:t>
            </a:r>
            <a:r>
              <a:rPr lang="en-US" dirty="0"/>
              <a:t> which reads in the entire file in one go, and thus consumes less memory.</a:t>
            </a:r>
          </a:p>
          <a:p>
            <a:endParaRPr lang="en-US" dirty="0"/>
          </a:p>
        </p:txBody>
      </p:sp>
    </p:spTree>
    <p:extLst>
      <p:ext uri="{BB962C8B-B14F-4D97-AF65-F5344CB8AC3E}">
        <p14:creationId xmlns:p14="http://schemas.microsoft.com/office/powerpoint/2010/main" val="8697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urier"/>
                <a:cs typeface="Courier"/>
              </a:rPr>
              <a:t>write()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latin typeface="Courier"/>
                <a:cs typeface="Courier"/>
              </a:rPr>
              <a:t>write()</a:t>
            </a:r>
            <a:r>
              <a:rPr lang="en-US" dirty="0" smtClean="0"/>
              <a:t> </a:t>
            </a:r>
            <a:r>
              <a:rPr lang="en-US" dirty="0"/>
              <a:t>writes a single </a:t>
            </a:r>
            <a:r>
              <a:rPr lang="en-US" dirty="0" smtClean="0"/>
              <a:t>string to a file. </a:t>
            </a:r>
          </a:p>
          <a:p>
            <a:r>
              <a:rPr lang="en-US" dirty="0" smtClean="0"/>
              <a:t>It does not add new lines. (But if the argument itself has newline characters, it writes them)</a:t>
            </a:r>
            <a:endParaRPr lang="en-US" dirty="0"/>
          </a:p>
          <a:p>
            <a:r>
              <a:rPr lang="en-US" dirty="0" err="1">
                <a:latin typeface="Courier"/>
                <a:cs typeface="Courier"/>
              </a:rPr>
              <a:t>myfile.write</a:t>
            </a:r>
            <a:r>
              <a:rPr lang="en-US" dirty="0">
                <a:latin typeface="Courier"/>
                <a:cs typeface="Courier"/>
              </a:rPr>
              <a:t>("Hello")</a:t>
            </a:r>
            <a:r>
              <a:rPr lang="en-US" dirty="0"/>
              <a:t> </a:t>
            </a:r>
            <a:endParaRPr lang="en-US" dirty="0" smtClean="0"/>
          </a:p>
          <a:p>
            <a:endParaRPr lang="en-US" dirty="0"/>
          </a:p>
          <a:p>
            <a:endParaRPr lang="en-US" dirty="0"/>
          </a:p>
        </p:txBody>
      </p:sp>
    </p:spTree>
    <p:extLst>
      <p:ext uri="{BB962C8B-B14F-4D97-AF65-F5344CB8AC3E}">
        <p14:creationId xmlns:p14="http://schemas.microsoft.com/office/powerpoint/2010/main" val="249560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writelines</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a:cs typeface="Courier"/>
              </a:rPr>
              <a:t>writelines</a:t>
            </a:r>
            <a:r>
              <a:rPr lang="en-US" dirty="0" smtClean="0"/>
              <a:t>() </a:t>
            </a:r>
            <a:r>
              <a:rPr lang="en-US" dirty="0"/>
              <a:t>-</a:t>
            </a:r>
            <a:r>
              <a:rPr lang="en-US" dirty="0" smtClean="0"/>
              <a:t> </a:t>
            </a:r>
            <a:r>
              <a:rPr lang="en-US" dirty="0"/>
              <a:t>takes a list of strings as an argument and writes them, one after the other, to the given file object, without writing newlines. If the strings in the list end with newlines, they’re written as lines; otherwise, they’re effectively concatenated together in the file. </a:t>
            </a:r>
            <a:endParaRPr lang="en-US" dirty="0" smtClean="0"/>
          </a:p>
          <a:p>
            <a:r>
              <a:rPr lang="en-US" dirty="0" err="1">
                <a:latin typeface="Courier"/>
                <a:cs typeface="Courier"/>
              </a:rPr>
              <a:t>writelines</a:t>
            </a:r>
            <a:r>
              <a:rPr lang="en-US" dirty="0"/>
              <a:t> is a precise inverse of </a:t>
            </a:r>
            <a:r>
              <a:rPr lang="en-US" dirty="0" err="1"/>
              <a:t>readlines</a:t>
            </a:r>
            <a:r>
              <a:rPr lang="en-US" dirty="0"/>
              <a:t> in that it can be used on the list returned by </a:t>
            </a:r>
            <a:r>
              <a:rPr lang="en-US" dirty="0" err="1"/>
              <a:t>readlines</a:t>
            </a:r>
            <a:r>
              <a:rPr lang="en-US" dirty="0"/>
              <a:t> to write a file identical to the file </a:t>
            </a:r>
            <a:r>
              <a:rPr lang="en-US" dirty="0" err="1"/>
              <a:t>readlines</a:t>
            </a:r>
            <a:r>
              <a:rPr lang="en-US" dirty="0"/>
              <a:t> read </a:t>
            </a:r>
            <a:r>
              <a:rPr lang="en-US" dirty="0" smtClean="0"/>
              <a:t>from. </a:t>
            </a:r>
          </a:p>
          <a:p>
            <a:endParaRPr lang="en-US" dirty="0" smtClean="0"/>
          </a:p>
          <a:p>
            <a:endParaRPr lang="en-US" dirty="0"/>
          </a:p>
        </p:txBody>
      </p:sp>
    </p:spTree>
    <p:extLst>
      <p:ext uri="{BB962C8B-B14F-4D97-AF65-F5344CB8AC3E}">
        <p14:creationId xmlns:p14="http://schemas.microsoft.com/office/powerpoint/2010/main" val="505055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Solstice.thmx</Template>
  <TotalTime>6277</TotalTime>
  <Words>2791</Words>
  <Application>Microsoft Office PowerPoint</Application>
  <PresentationFormat>On-screen Show (4:3)</PresentationFormat>
  <Paragraphs>354</Paragraphs>
  <Slides>48</Slides>
  <Notes>0</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Courier</vt:lpstr>
      <vt:lpstr>Courier New</vt:lpstr>
      <vt:lpstr>Verdana</vt:lpstr>
      <vt:lpstr>Wingdings 2</vt:lpstr>
      <vt:lpstr>Solstice</vt:lpstr>
      <vt:lpstr>Introduction to Python programming language</vt:lpstr>
      <vt:lpstr>Agenda</vt:lpstr>
      <vt:lpstr>Using the File System</vt:lpstr>
      <vt:lpstr>Open the file for writing</vt:lpstr>
      <vt:lpstr>readlines() method</vt:lpstr>
      <vt:lpstr>Another method to iterate over the file</vt:lpstr>
      <vt:lpstr>Another method to iterate over the file</vt:lpstr>
      <vt:lpstr>write() method</vt:lpstr>
      <vt:lpstr>writelines() method</vt:lpstr>
      <vt:lpstr>writelines() example</vt:lpstr>
      <vt:lpstr>How to read in binary files</vt:lpstr>
      <vt:lpstr>Stdin, stdout and stderr</vt:lpstr>
      <vt:lpstr>Stdin, stdout, and stderr</vt:lpstr>
      <vt:lpstr>Stdin, stdout, and stderr</vt:lpstr>
      <vt:lpstr>Stdin, stdout, and stderr</vt:lpstr>
      <vt:lpstr>print</vt:lpstr>
      <vt:lpstr>os module</vt:lpstr>
      <vt:lpstr>os module</vt:lpstr>
      <vt:lpstr>os.path.split</vt:lpstr>
      <vt:lpstr>os.path.basename and os.path.dirname</vt:lpstr>
      <vt:lpstr>os.path.splitext</vt:lpstr>
      <vt:lpstr>os.path.isdir, os.path.isfile, os.path.exists</vt:lpstr>
      <vt:lpstr>os.walk</vt:lpstr>
      <vt:lpstr>os module</vt:lpstr>
      <vt:lpstr>subprocess</vt:lpstr>
      <vt:lpstr>subprocess</vt:lpstr>
      <vt:lpstr>subprocess</vt:lpstr>
      <vt:lpstr>subprocess</vt:lpstr>
      <vt:lpstr>Exercises</vt:lpstr>
      <vt:lpstr>Exercise</vt:lpstr>
      <vt:lpstr>Exercise</vt:lpstr>
      <vt:lpstr>Exercise</vt:lpstr>
      <vt:lpstr>Exercise</vt:lpstr>
      <vt:lpstr>Exercise</vt:lpstr>
      <vt:lpstr>Exercise</vt:lpstr>
      <vt:lpstr>Project Exercise</vt:lpstr>
      <vt:lpstr>Project Exercise</vt:lpstr>
      <vt:lpstr>Advanced topics</vt:lpstr>
      <vt:lpstr>Pickling (advanced topic)</vt:lpstr>
      <vt:lpstr>Pickling</vt:lpstr>
      <vt:lpstr>Pickling</vt:lpstr>
      <vt:lpstr>Pickling</vt:lpstr>
      <vt:lpstr>Shelve (advanced topic)</vt:lpstr>
      <vt:lpstr>Shelve - Example</vt:lpstr>
      <vt:lpstr>Shelving</vt:lpstr>
      <vt:lpstr>traceback module</vt:lpstr>
      <vt:lpstr>traceback module</vt:lpstr>
      <vt:lpstr>Example using traceback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Luis</cp:lastModifiedBy>
  <cp:revision>618</cp:revision>
  <dcterms:created xsi:type="dcterms:W3CDTF">2012-03-16T15:14:48Z</dcterms:created>
  <dcterms:modified xsi:type="dcterms:W3CDTF">2017-10-30T02:58:29Z</dcterms:modified>
</cp:coreProperties>
</file>