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F20B-0A3D-4576-84BA-2851CA18573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5E6-8D67-48B7-8DEE-6BBBFF5E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F20B-0A3D-4576-84BA-2851CA18573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5E6-8D67-48B7-8DEE-6BBBFF5E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F20B-0A3D-4576-84BA-2851CA18573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5E6-8D67-48B7-8DEE-6BBBFF5E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5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F20B-0A3D-4576-84BA-2851CA18573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5E6-8D67-48B7-8DEE-6BBBFF5E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9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F20B-0A3D-4576-84BA-2851CA18573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5E6-8D67-48B7-8DEE-6BBBFF5E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3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F20B-0A3D-4576-84BA-2851CA18573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5E6-8D67-48B7-8DEE-6BBBFF5E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F20B-0A3D-4576-84BA-2851CA18573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5E6-8D67-48B7-8DEE-6BBBFF5E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F20B-0A3D-4576-84BA-2851CA18573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5E6-8D67-48B7-8DEE-6BBBFF5E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2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F20B-0A3D-4576-84BA-2851CA18573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5E6-8D67-48B7-8DEE-6BBBFF5E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F20B-0A3D-4576-84BA-2851CA18573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5E6-8D67-48B7-8DEE-6BBBFF5E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F20B-0A3D-4576-84BA-2851CA18573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5E6-8D67-48B7-8DEE-6BBBFF5E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6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F20B-0A3D-4576-84BA-2851CA18573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B25E6-8D67-48B7-8DEE-6BBBFF5E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1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7, 8, 5, 4, 9 , </a:t>
            </a:r>
            <a:r>
              <a:rPr lang="en-US" dirty="0" smtClean="0"/>
              <a:t>2</a:t>
            </a:r>
          </a:p>
          <a:p>
            <a:r>
              <a:rPr lang="en-US" dirty="0"/>
              <a:t>Two loops needed   </a:t>
            </a:r>
            <a:r>
              <a:rPr lang="en-US" dirty="0">
                <a:solidFill>
                  <a:srgbClr val="FF0000"/>
                </a:solidFill>
              </a:rPr>
              <a:t>O(n2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Select every position on array.        for(i…n)</a:t>
            </a:r>
          </a:p>
          <a:p>
            <a:pPr marL="514350" indent="-514350">
              <a:buAutoNum type="arabicParenR"/>
            </a:pPr>
            <a:r>
              <a:rPr lang="en-US" dirty="0" smtClean="0"/>
              <a:t>Search for min.                                  for(j=i+1…n) </a:t>
            </a:r>
          </a:p>
          <a:p>
            <a:pPr marL="514350" indent="-514350">
              <a:buAutoNum type="arabicParenR"/>
            </a:pPr>
            <a:r>
              <a:rPr lang="en-US" dirty="0" smtClean="0"/>
              <a:t>Once min is found swap with value at A[i]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5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32" y="186996"/>
            <a:ext cx="10515600" cy="1095540"/>
          </a:xfrm>
        </p:spPr>
        <p:txBody>
          <a:bodyPr/>
          <a:lstStyle/>
          <a:p>
            <a:r>
              <a:rPr lang="en-US" dirty="0" smtClean="0"/>
              <a:t>Selection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32" y="1175657"/>
            <a:ext cx="3526972" cy="55576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 Iteration i=0:</a:t>
            </a:r>
          </a:p>
          <a:p>
            <a:pPr marL="0" indent="0">
              <a:buNone/>
            </a:pPr>
            <a:r>
              <a:rPr lang="en-US" sz="2000" dirty="0" smtClean="0"/>
              <a:t>Min= A[0] = 7</a:t>
            </a:r>
          </a:p>
          <a:p>
            <a:r>
              <a:rPr lang="en-US" sz="2000" dirty="0" smtClean="0"/>
              <a:t>i=0, j = 1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7, 8, 5, 4, 9 , 2</a:t>
            </a:r>
          </a:p>
          <a:p>
            <a:pPr marL="0" indent="0">
              <a:buNone/>
            </a:pPr>
            <a:r>
              <a:rPr lang="en-US" sz="2000" dirty="0" smtClean="0"/>
              <a:t>A[i=0]=7  A[j=1]=8   min = 7 </a:t>
            </a:r>
          </a:p>
          <a:p>
            <a:r>
              <a:rPr lang="en-US" sz="2000" dirty="0" smtClean="0"/>
              <a:t>i=0, j = 2</a:t>
            </a:r>
          </a:p>
          <a:p>
            <a:pPr marL="0" indent="0">
              <a:buNone/>
            </a:pPr>
            <a:r>
              <a:rPr lang="en-US" sz="2000" dirty="0" smtClean="0"/>
              <a:t>7, 8, 5, 4, 9 , 2</a:t>
            </a:r>
          </a:p>
          <a:p>
            <a:pPr marL="0" indent="0">
              <a:buNone/>
            </a:pPr>
            <a:r>
              <a:rPr lang="en-US" sz="2000" dirty="0" smtClean="0"/>
              <a:t>A[i=0]=7  A[j=2]=</a:t>
            </a:r>
            <a:r>
              <a:rPr lang="en-US" sz="2000" dirty="0"/>
              <a:t>5</a:t>
            </a:r>
            <a:r>
              <a:rPr lang="en-US" sz="2000" dirty="0" smtClean="0"/>
              <a:t>   min = 5  </a:t>
            </a:r>
          </a:p>
          <a:p>
            <a:r>
              <a:rPr lang="en-US" sz="2000" dirty="0" smtClean="0"/>
              <a:t>i=0, j = 3</a:t>
            </a:r>
          </a:p>
          <a:p>
            <a:pPr marL="0" indent="0">
              <a:buNone/>
            </a:pPr>
            <a:r>
              <a:rPr lang="en-US" sz="2000" dirty="0" smtClean="0"/>
              <a:t>7, 8, 5, 4, 9 , 2</a:t>
            </a:r>
          </a:p>
          <a:p>
            <a:pPr marL="0" indent="0">
              <a:buNone/>
            </a:pPr>
            <a:r>
              <a:rPr lang="en-US" sz="2000" dirty="0" smtClean="0"/>
              <a:t>A[i=0]=7  A[j=3]=</a:t>
            </a:r>
            <a:r>
              <a:rPr lang="en-US" sz="2000" dirty="0"/>
              <a:t>4</a:t>
            </a:r>
            <a:r>
              <a:rPr lang="en-US" sz="2000" dirty="0" smtClean="0"/>
              <a:t>   min = 4</a:t>
            </a:r>
          </a:p>
          <a:p>
            <a:pPr marL="0" indent="0">
              <a:buNone/>
            </a:pPr>
            <a:r>
              <a:rPr lang="en-US" sz="2000" dirty="0" smtClean="0"/>
              <a:t>…. All the way to “n”</a:t>
            </a:r>
          </a:p>
          <a:p>
            <a:pPr marL="0" indent="0">
              <a:buNone/>
            </a:pPr>
            <a:r>
              <a:rPr lang="en-US" sz="2000" dirty="0" smtClean="0"/>
              <a:t>Min = 2 in A[5] position 5</a:t>
            </a:r>
          </a:p>
          <a:p>
            <a:pPr marL="0" indent="0">
              <a:buNone/>
            </a:pPr>
            <a:r>
              <a:rPr lang="en-US" sz="2000" dirty="0" smtClean="0"/>
              <a:t>Now swap A[0] </a:t>
            </a:r>
            <a:r>
              <a:rPr lang="en-US" sz="2000" dirty="0" smtClean="0">
                <a:sym typeface="Wingdings" panose="05000000000000000000" pitchFamily="2" charset="2"/>
              </a:rPr>
              <a:t></a:t>
            </a:r>
            <a:r>
              <a:rPr lang="en-US" sz="2000" dirty="0" smtClean="0"/>
              <a:t> A[5] </a:t>
            </a:r>
          </a:p>
          <a:p>
            <a:pPr marL="0" indent="0">
              <a:buNone/>
            </a:pPr>
            <a:r>
              <a:rPr lang="en-US" sz="2000" b="1" dirty="0" smtClean="0"/>
              <a:t>2</a:t>
            </a:r>
            <a:r>
              <a:rPr lang="en-US" sz="2000" b="1" dirty="0" smtClean="0">
                <a:solidFill>
                  <a:srgbClr val="FF0000"/>
                </a:solidFill>
              </a:rPr>
              <a:t>, 8, 5, 4, 9 , 7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05151" y="1175657"/>
            <a:ext cx="3526972" cy="5557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 Iteration i=1: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Min= A[1] = 8</a:t>
            </a:r>
          </a:p>
          <a:p>
            <a:r>
              <a:rPr lang="en-US" sz="2000" dirty="0" smtClean="0"/>
              <a:t>i=1, j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2</a:t>
            </a:r>
            <a:r>
              <a:rPr lang="en-US" sz="2000" dirty="0" smtClean="0"/>
              <a:t>, 8, 5, 4, 9 ,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A[i=1]=</a:t>
            </a:r>
            <a:r>
              <a:rPr lang="en-US" sz="2000" dirty="0"/>
              <a:t>8</a:t>
            </a:r>
            <a:r>
              <a:rPr lang="en-US" sz="2000" dirty="0" smtClean="0"/>
              <a:t>  A[j=2]=</a:t>
            </a:r>
            <a:r>
              <a:rPr lang="en-US" sz="2000" dirty="0"/>
              <a:t>5</a:t>
            </a:r>
            <a:r>
              <a:rPr lang="en-US" sz="2000" dirty="0" smtClean="0"/>
              <a:t>   min = 5 </a:t>
            </a:r>
          </a:p>
          <a:p>
            <a:r>
              <a:rPr lang="en-US" sz="2000" dirty="0" smtClean="0"/>
              <a:t>i=1, j = 3</a:t>
            </a:r>
          </a:p>
          <a:p>
            <a:pPr marL="0" indent="0">
              <a:buNone/>
            </a:pPr>
            <a:r>
              <a:rPr lang="en-US" sz="2000" dirty="0" smtClean="0"/>
              <a:t>2, 8, 5, 4, 9 , 7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A[i=1]=7  A[j=3]=4   min = 4  </a:t>
            </a:r>
          </a:p>
          <a:p>
            <a:r>
              <a:rPr lang="en-US" sz="2000" dirty="0" smtClean="0"/>
              <a:t>i=1, j = 3</a:t>
            </a:r>
          </a:p>
          <a:p>
            <a:pPr marL="0" indent="0">
              <a:buNone/>
            </a:pPr>
            <a:r>
              <a:rPr lang="en-US" sz="2000" dirty="0" smtClean="0"/>
              <a:t>2, 8, 5, 4, 9 , 7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A[i=1]=7  A[j=4]=9   min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…. All the way to “n”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Min = 4 in A[3] position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Now swap A[1] </a:t>
            </a:r>
            <a:r>
              <a:rPr lang="en-US" sz="2000" dirty="0" smtClean="0">
                <a:sym typeface="Wingdings" panose="05000000000000000000" pitchFamily="2" charset="2"/>
              </a:rPr>
              <a:t></a:t>
            </a:r>
            <a:r>
              <a:rPr lang="en-US" sz="2000" dirty="0" smtClean="0"/>
              <a:t> A[3] </a:t>
            </a:r>
          </a:p>
          <a:p>
            <a:pPr marL="0" indent="0">
              <a:buNone/>
            </a:pPr>
            <a:r>
              <a:rPr lang="en-US" sz="2000" b="1" dirty="0" smtClean="0"/>
              <a:t>2, 4</a:t>
            </a:r>
            <a:r>
              <a:rPr lang="en-US" sz="2000" b="1" dirty="0" smtClean="0">
                <a:solidFill>
                  <a:srgbClr val="FF0000"/>
                </a:solidFill>
              </a:rPr>
              <a:t>, 5, 8, 9 , 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37170" y="1181597"/>
            <a:ext cx="3526972" cy="5557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 Iteration i=2: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Min= A[2] = 5</a:t>
            </a:r>
          </a:p>
          <a:p>
            <a:r>
              <a:rPr lang="en-US" sz="2000" dirty="0" smtClean="0"/>
              <a:t>i=2, j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2</a:t>
            </a:r>
            <a:r>
              <a:rPr lang="en-US" sz="2000" dirty="0" smtClean="0"/>
              <a:t>, 4, 5, 8, 9 ,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A[i=2]=5  A[j=3]=8   min = 5 </a:t>
            </a:r>
          </a:p>
          <a:p>
            <a:r>
              <a:rPr lang="en-US" sz="2000" dirty="0" smtClean="0"/>
              <a:t>i=1, j = 3</a:t>
            </a:r>
          </a:p>
          <a:p>
            <a:pPr marL="0" indent="0">
              <a:buNone/>
            </a:pPr>
            <a:r>
              <a:rPr lang="en-US" sz="2000" dirty="0" smtClean="0"/>
              <a:t>2, 4, 5, 8, 9 , 7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A[i=2]=7  A[j=4]=9   min = 5  </a:t>
            </a:r>
          </a:p>
          <a:p>
            <a:r>
              <a:rPr lang="en-US" sz="2000" dirty="0" smtClean="0"/>
              <a:t>i=1, j = 3</a:t>
            </a:r>
          </a:p>
          <a:p>
            <a:pPr marL="0" indent="0">
              <a:buNone/>
            </a:pPr>
            <a:r>
              <a:rPr lang="en-US" sz="2000" dirty="0" smtClean="0"/>
              <a:t>2, 4, 5, 8, 9 , 7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A[i=2]=7  A[j=5]=7   min =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Min = 4 in A[3] position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No</a:t>
            </a:r>
            <a:r>
              <a:rPr lang="en-US" sz="2000" dirty="0" smtClean="0"/>
              <a:t> swap A[1] </a:t>
            </a:r>
            <a:r>
              <a:rPr lang="en-US" sz="2000" dirty="0" smtClean="0">
                <a:sym typeface="Wingdings" panose="05000000000000000000" pitchFamily="2" charset="2"/>
              </a:rPr>
              <a:t></a:t>
            </a:r>
            <a:r>
              <a:rPr lang="en-US" sz="2000" dirty="0" smtClean="0"/>
              <a:t> A[3] </a:t>
            </a:r>
          </a:p>
          <a:p>
            <a:pPr marL="0" indent="0">
              <a:buNone/>
            </a:pPr>
            <a:r>
              <a:rPr lang="en-US" sz="2000" b="1" dirty="0" smtClean="0"/>
              <a:t>2, 4, 5</a:t>
            </a:r>
            <a:r>
              <a:rPr lang="en-US" sz="2000" b="1" dirty="0" smtClean="0">
                <a:solidFill>
                  <a:srgbClr val="FF0000"/>
                </a:solidFill>
              </a:rPr>
              <a:t>, 8, 9 , 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161"/>
            <a:ext cx="10515600" cy="4858802"/>
          </a:xfrm>
        </p:spPr>
        <p:txBody>
          <a:bodyPr/>
          <a:lstStyle/>
          <a:p>
            <a:r>
              <a:rPr lang="en-US" dirty="0" smtClean="0"/>
              <a:t>7, 8, 5, 4, 9 , 2</a:t>
            </a:r>
          </a:p>
          <a:p>
            <a:r>
              <a:rPr lang="en-US" dirty="0" smtClean="0"/>
              <a:t>Two loops needed   </a:t>
            </a:r>
            <a:r>
              <a:rPr lang="en-US" dirty="0" smtClean="0">
                <a:solidFill>
                  <a:srgbClr val="FF0000"/>
                </a:solidFill>
              </a:rPr>
              <a:t>O(n2)</a:t>
            </a:r>
          </a:p>
          <a:p>
            <a:pPr marL="514350" indent="-514350">
              <a:buAutoNum type="arabicParenR"/>
            </a:pPr>
            <a:r>
              <a:rPr lang="en-US" dirty="0" smtClean="0"/>
              <a:t>Select every position on array.        for(i…n)   </a:t>
            </a:r>
            <a:r>
              <a:rPr lang="en-US" dirty="0" smtClean="0">
                <a:solidFill>
                  <a:srgbClr val="FF0000"/>
                </a:solidFill>
              </a:rPr>
              <a:t>starts i=1</a:t>
            </a:r>
          </a:p>
          <a:p>
            <a:pPr marL="514350" indent="-514350">
              <a:buAutoNum type="arabicParenR"/>
            </a:pPr>
            <a:r>
              <a:rPr lang="en-US" dirty="0" smtClean="0"/>
              <a:t>Search for min.                                  for(j=i-1…0)  </a:t>
            </a:r>
            <a:r>
              <a:rPr lang="en-US" dirty="0" smtClean="0">
                <a:solidFill>
                  <a:srgbClr val="FF0000"/>
                </a:solidFill>
              </a:rPr>
              <a:t>reverse</a:t>
            </a:r>
          </a:p>
          <a:p>
            <a:pPr marL="514350" indent="-514350">
              <a:buAutoNum type="arabicParenR"/>
            </a:pPr>
            <a:r>
              <a:rPr lang="en-US" dirty="0" smtClean="0"/>
              <a:t>First element considered “sorted”</a:t>
            </a:r>
          </a:p>
          <a:p>
            <a:pPr lvl="1"/>
            <a:r>
              <a:rPr lang="en-US" i="1" dirty="0" smtClean="0"/>
              <a:t>“Sorted” in this case means no element on the left is less than on that position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Set K = A[i]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Search for A[j]  and compare with K        for(j=i-1…0) </a:t>
            </a:r>
            <a:r>
              <a:rPr lang="en-US" dirty="0" smtClean="0">
                <a:solidFill>
                  <a:srgbClr val="FF0000"/>
                </a:solidFill>
              </a:rPr>
              <a:t>reverse</a:t>
            </a:r>
          </a:p>
          <a:p>
            <a:pPr marL="514350" indent="-514350">
              <a:buAutoNum type="arabicParenR"/>
            </a:pPr>
            <a:r>
              <a:rPr lang="en-US" dirty="0" smtClean="0"/>
              <a:t>If K &gt; A[j]      swap    A[j+1] </a:t>
            </a:r>
            <a:r>
              <a:rPr lang="en-US" dirty="0" smtClean="0">
                <a:sym typeface="Wingdings" panose="05000000000000000000" pitchFamily="2" charset="2"/>
              </a:rPr>
              <a:t> A[j</a:t>
            </a:r>
            <a:r>
              <a:rPr lang="en-US" dirty="0" smtClean="0">
                <a:sym typeface="Wingdings" panose="05000000000000000000" pitchFamily="2" charset="2"/>
              </a:rPr>
              <a:t>], back to 4)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487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Sort Algorithm</vt:lpstr>
      <vt:lpstr>Selection Sort</vt:lpstr>
      <vt:lpstr>Selection Sort Example</vt:lpstr>
      <vt:lpstr>Code </vt:lpstr>
      <vt:lpstr>Insertion Sort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 Algorithm</dc:title>
  <dc:creator>Castro Salas, Carlos L</dc:creator>
  <cp:keywords>CTPClassification=CTP_IC:VisualMarkings=</cp:keywords>
  <cp:lastModifiedBy>Vargas, Luis A</cp:lastModifiedBy>
  <cp:revision>13</cp:revision>
  <dcterms:created xsi:type="dcterms:W3CDTF">2017-10-21T01:33:59Z</dcterms:created>
  <dcterms:modified xsi:type="dcterms:W3CDTF">2017-10-21T03:04:05Z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16de8b5d-e1f6-4678-bbe9-5280d3bee4a3</vt:lpwstr>
  </property>
  <property fmtid="{D5CDD505-2E9C-101B-9397-08002B2CF9AE}" pid="3" name="CTP_BU">
    <vt:lpwstr>MFG VALIDATION ENG GROUP</vt:lpwstr>
  </property>
  <property fmtid="{D5CDD505-2E9C-101B-9397-08002B2CF9AE}" pid="4" name="CTP_TimeStamp">
    <vt:lpwstr>2017-10-21 03:04:05Z</vt:lpwstr>
  </property>
  <property fmtid="{D5CDD505-2E9C-101B-9397-08002B2CF9AE}" pid="5" name="CTPClassification">
    <vt:lpwstr>CTP_IC</vt:lpwstr>
  </property>
</Properties>
</file>