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15969-6FD9-4D97-BBB5-C02BA1BFE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381CB-00DD-47DB-95E8-2580187F2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E5680-E0DB-4066-B90C-4CA3B210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1727-1FB6-46E7-9821-60D6C5993FF9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89064-914F-4EA2-BF2E-EF9C6E9D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FBA360-FC5A-4B45-A33F-DD04385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4DF8-0FC9-4055-A124-8B756BF12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17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57D24-3978-4D5D-BAE1-60708675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1CDD28-DCEB-477B-A74E-5309FDC1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1413F-6391-4F2A-9F20-302C3A50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1727-1FB6-46E7-9821-60D6C5993FF9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4011D0-8980-4A60-A09B-56131B4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E8BD5-EF14-4309-A4FE-43C9E4AF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4DF8-0FC9-4055-A124-8B756BF12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2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8D498F-55C1-42DD-A1B9-C35A8876C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701758-DFA9-45C0-913B-86FA6240D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E0CA3-8654-47FC-B515-3C50B1F8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1727-1FB6-46E7-9821-60D6C5993FF9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63E1-3B01-44DD-A569-DBFDF1B7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D6F205-F380-4C03-9FAB-456CAFCD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4DF8-0FC9-4055-A124-8B756BF12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89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DA91F-55EE-40B2-9EB8-1F1CF0E3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A1094-7381-43C4-8AD3-0E570602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49FC27-330A-46FE-B3BE-58841EAD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1727-1FB6-46E7-9821-60D6C5993FF9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F4C2AC-3AE6-4CA7-907B-1D0126A3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85780-2FB6-45B4-B7DD-1D9E0D0A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4DF8-0FC9-4055-A124-8B756BF12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22AF7-2537-4B8E-87CE-59C97EDB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F5C999-9BEB-45E9-ACA3-EA8D0C145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DAA0B8-B3D0-4F4B-8712-E754B164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1727-1FB6-46E7-9821-60D6C5993FF9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062091-ADDF-4E6E-A774-D8A171A1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8F86F1-7D50-41E1-99BF-48606350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4DF8-0FC9-4055-A124-8B756BF12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84CCD-4BED-4451-B5D6-227A6F8E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21B60F-5AAC-4D31-AEE8-F0A02EE24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872E9-CF58-45EC-9FF7-D53D01AD5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8BD111-515A-46A4-A6B9-65015A15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1727-1FB6-46E7-9821-60D6C5993FF9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A5E2F5-29C0-4681-84DC-00250041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7191AF-5636-49FC-8EBA-EC33055D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4DF8-0FC9-4055-A124-8B756BF12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23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F8238-32DB-4D85-BAB5-3AAF28B1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5F5518-A17C-4816-8443-231E114BC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B3B601-C250-4DE1-A076-95BC34096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30D720-69F4-46E5-9854-2B61C5634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C23C69-C68D-443E-86FB-8C339ACFB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B2156F-6688-4E52-B328-C12034F4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1727-1FB6-46E7-9821-60D6C5993FF9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705894-A422-4F03-928F-541D9A49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32811C-3454-4BD1-AEF3-980B7378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4DF8-0FC9-4055-A124-8B756BF12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94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58DB3-D61D-48EB-B806-F0ECDAA4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2E08C1-C845-491C-A3D4-D23ACA5C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1727-1FB6-46E7-9821-60D6C5993FF9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F68FCD-89F6-496A-9825-03C719DE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4509DE-8740-49D9-B2BF-E918696B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4DF8-0FC9-4055-A124-8B756BF12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6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506DEF-6828-4634-8942-EB902837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1727-1FB6-46E7-9821-60D6C5993FF9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74A350-BB9E-4706-A22B-223E804E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A1E873-FAAC-4D3F-86AD-2815360F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4DF8-0FC9-4055-A124-8B756BF12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03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D1BF1-579A-4EB8-BE8E-E4B58FA1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9ED50-F84F-4CBF-B52C-64BF998F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D895BC-A747-464C-82A9-56E0C0FE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6C25C1-162C-404C-8EB9-8DB57E9B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1727-1FB6-46E7-9821-60D6C5993FF9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1F9540-428A-4C79-837E-75FC1693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6C99E9-F94C-4505-BC5B-262BAA93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4DF8-0FC9-4055-A124-8B756BF12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64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34A39-8D3D-464A-B615-50B84544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63DF12-0525-4C2B-9AC0-522CF967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BC9E97-E838-4A23-8448-9E96B9A5D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1123F6-31A8-42FE-92B6-3CCD2C1F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1727-1FB6-46E7-9821-60D6C5993FF9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009E23-3DCD-44C2-9CAF-D87FF139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18E389-EDC0-4F96-823A-00C38E36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4DF8-0FC9-4055-A124-8B756BF12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9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FDFE43-A071-440A-B70A-CBA03AA5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563E66-974D-428C-B09C-C82DCE99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008F4B-63BA-4206-98C8-E973D761B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1727-1FB6-46E7-9821-60D6C5993FF9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50B7D-5059-48EC-AD53-24B0924FB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568C1F-D9AD-4F76-AB9B-571F2F65D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C4DF8-0FC9-4055-A124-8B756BF12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06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3B941-75D6-440B-A961-645CA844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O que explica o acesso à internet via celular.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43F29-88E3-44CC-8BB5-383BD5D1E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Uma análise da PNAD 2015 modificada</a:t>
            </a:r>
          </a:p>
          <a:p>
            <a:pPr algn="l"/>
            <a:r>
              <a:rPr lang="pt-BR" dirty="0"/>
              <a:t>Maio/2019</a:t>
            </a:r>
          </a:p>
        </p:txBody>
      </p:sp>
    </p:spTree>
    <p:extLst>
      <p:ext uri="{BB962C8B-B14F-4D97-AF65-F5344CB8AC3E}">
        <p14:creationId xmlns:p14="http://schemas.microsoft.com/office/powerpoint/2010/main" val="323337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D7F3BBA-D851-4EF6-8A65-CBB9006D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significância via regressão </a:t>
            </a:r>
            <a:r>
              <a:rPr lang="pt-BR" dirty="0" err="1"/>
              <a:t>Logit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AD41EC-07BA-4B02-8645-9584E1632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Pacote </a:t>
            </a:r>
            <a:r>
              <a:rPr lang="pt-BR" dirty="0" err="1"/>
              <a:t>statsmodels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6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A605A52-A304-4541-9FD5-56167D54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"/>
          <a:stretch/>
        </p:blipFill>
        <p:spPr>
          <a:xfrm>
            <a:off x="530087" y="282304"/>
            <a:ext cx="10797081" cy="62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1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EF897-3B5C-4B80-83E9-BE2FC908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de previsão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8BCF9B-294E-4ED8-A3AA-E3E6EA3EA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Pacote </a:t>
            </a:r>
            <a:r>
              <a:rPr lang="pt-BR" dirty="0" err="1"/>
              <a:t>scikit-learn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40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08AD64-CBE1-49E1-979F-A2A5C1D9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1D70F2C-8C49-46B6-AEFB-E5E36B58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43" y="1410126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Mundo da econometria/análise de regressões (</a:t>
            </a:r>
            <a:r>
              <a:rPr lang="pt-BR" sz="2000" dirty="0" err="1"/>
              <a:t>Logit</a:t>
            </a:r>
            <a:r>
              <a:rPr lang="pt-BR" sz="2000" dirty="0"/>
              <a:t>) </a:t>
            </a:r>
            <a:r>
              <a:rPr lang="pt-BR" sz="2000" dirty="0" err="1"/>
              <a:t>vs</a:t>
            </a:r>
            <a:r>
              <a:rPr lang="pt-BR" sz="2000" dirty="0"/>
              <a:t> Mundo do </a:t>
            </a:r>
            <a:r>
              <a:rPr lang="pt-BR" sz="2000" dirty="0" err="1"/>
              <a:t>Machine</a:t>
            </a:r>
            <a:r>
              <a:rPr lang="pt-BR" sz="2000" dirty="0"/>
              <a:t> Learning (Regressão Logística)</a:t>
            </a:r>
          </a:p>
          <a:p>
            <a:r>
              <a:rPr lang="pt-BR" sz="2000" dirty="0"/>
              <a:t>Penalização l2 calibrado via </a:t>
            </a:r>
            <a:r>
              <a:rPr lang="pt-BR" sz="2000" dirty="0" err="1"/>
              <a:t>cross</a:t>
            </a:r>
            <a:r>
              <a:rPr lang="pt-BR" sz="2000" dirty="0"/>
              <a:t> </a:t>
            </a:r>
            <a:r>
              <a:rPr lang="pt-BR" sz="2000" dirty="0" err="1"/>
              <a:t>validation</a:t>
            </a:r>
            <a:r>
              <a:rPr lang="pt-BR" sz="2000" dirty="0"/>
              <a:t> k-</a:t>
            </a:r>
            <a:r>
              <a:rPr lang="pt-BR" sz="2000" dirty="0" err="1"/>
              <a:t>folds</a:t>
            </a:r>
            <a:r>
              <a:rPr lang="pt-BR" sz="2000" dirty="0"/>
              <a:t> com 3 splits.</a:t>
            </a:r>
          </a:p>
          <a:p>
            <a:r>
              <a:rPr lang="pt-BR" sz="2000" dirty="0"/>
              <a:t>Test set de 1/3 da amostra</a:t>
            </a:r>
          </a:p>
          <a:p>
            <a:r>
              <a:rPr lang="pt-BR" sz="2000" dirty="0"/>
              <a:t>Matriz de erros e acertos:</a:t>
            </a:r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1368F0D-48CF-48EC-948F-9CABCB94D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55717"/>
              </p:ext>
            </p:extLst>
          </p:nvPr>
        </p:nvGraphicFramePr>
        <p:xfrm>
          <a:off x="4102465" y="4001294"/>
          <a:ext cx="3438021" cy="87249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688735">
                  <a:extLst>
                    <a:ext uri="{9D8B030D-6E8A-4147-A177-3AD203B41FA5}">
                      <a16:colId xmlns:a16="http://schemas.microsoft.com/office/drawing/2014/main" val="1087963545"/>
                    </a:ext>
                  </a:extLst>
                </a:gridCol>
                <a:gridCol w="1749286">
                  <a:extLst>
                    <a:ext uri="{9D8B030D-6E8A-4147-A177-3AD203B41FA5}">
                      <a16:colId xmlns:a16="http://schemas.microsoft.com/office/drawing/2014/main" val="2258249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35692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8581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58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12178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42347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22110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C6C86674-066C-4335-A550-1FF29F80583F}"/>
              </a:ext>
            </a:extLst>
          </p:cNvPr>
          <p:cNvSpPr txBox="1"/>
          <p:nvPr/>
        </p:nvSpPr>
        <p:spPr>
          <a:xfrm>
            <a:off x="4102465" y="5278084"/>
            <a:ext cx="2724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Falso positivo:</a:t>
            </a:r>
          </a:p>
          <a:p>
            <a:r>
              <a:rPr lang="pt-BR" dirty="0"/>
              <a:t>Pessoas que não tem acesso a internet mas o modelo disse o contrário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29ECBA-D54F-4D92-B795-EB1A817FC963}"/>
              </a:ext>
            </a:extLst>
          </p:cNvPr>
          <p:cNvSpPr txBox="1"/>
          <p:nvPr/>
        </p:nvSpPr>
        <p:spPr>
          <a:xfrm>
            <a:off x="8126895" y="3585795"/>
            <a:ext cx="3226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Falso negativo: </a:t>
            </a:r>
            <a:r>
              <a:rPr lang="pt-BR" dirty="0"/>
              <a:t>Pessoas que tem acesso a internet mas  o modelo disse o contrário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B34F52-0051-487B-BF36-5968B59010AB}"/>
              </a:ext>
            </a:extLst>
          </p:cNvPr>
          <p:cNvSpPr txBox="1"/>
          <p:nvPr/>
        </p:nvSpPr>
        <p:spPr>
          <a:xfrm>
            <a:off x="285838" y="4001294"/>
            <a:ext cx="381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Previu que não tem acesso a internet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4DF7E9-EE2F-4B9A-B73D-760BD00958D4}"/>
              </a:ext>
            </a:extLst>
          </p:cNvPr>
          <p:cNvSpPr txBox="1"/>
          <p:nvPr/>
        </p:nvSpPr>
        <p:spPr>
          <a:xfrm>
            <a:off x="664443" y="4444663"/>
            <a:ext cx="34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Previu que tem acesso a internet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657293-259E-48F1-B1C4-0996771B4BDE}"/>
              </a:ext>
            </a:extLst>
          </p:cNvPr>
          <p:cNvSpPr txBox="1"/>
          <p:nvPr/>
        </p:nvSpPr>
        <p:spPr>
          <a:xfrm>
            <a:off x="4065106" y="3540030"/>
            <a:ext cx="172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 fato não tem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B3ED6BE-1071-40AA-9843-BC559236B268}"/>
              </a:ext>
            </a:extLst>
          </p:cNvPr>
          <p:cNvSpPr txBox="1"/>
          <p:nvPr/>
        </p:nvSpPr>
        <p:spPr>
          <a:xfrm>
            <a:off x="5964937" y="3540030"/>
            <a:ext cx="131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 fato tem</a:t>
            </a:r>
          </a:p>
        </p:txBody>
      </p:sp>
    </p:spTree>
    <p:extLst>
      <p:ext uri="{BB962C8B-B14F-4D97-AF65-F5344CB8AC3E}">
        <p14:creationId xmlns:p14="http://schemas.microsoft.com/office/powerpoint/2010/main" val="248937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B2F6F-B660-4E60-A74F-FB3D11BE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0FFAF-41E9-4AC5-A24E-1A07104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Muitas variáveis não numéricas, implicou no uso de muitas </a:t>
            </a:r>
            <a:r>
              <a:rPr lang="pt-BR" dirty="0" err="1"/>
              <a:t>dummies</a:t>
            </a: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Variáveis com erros de mensuração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r>
              <a:rPr lang="pt-BR" dirty="0"/>
              <a:t>Futuros exercícios: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Utilizar outros modelos de </a:t>
            </a:r>
            <a:r>
              <a:rPr lang="pt-BR" dirty="0" err="1"/>
              <a:t>Machine</a:t>
            </a:r>
            <a:r>
              <a:rPr lang="pt-BR" dirty="0"/>
              <a:t> Learning (</a:t>
            </a:r>
            <a:r>
              <a:rPr lang="pt-BR" dirty="0" err="1"/>
              <a:t>Random</a:t>
            </a:r>
            <a:r>
              <a:rPr lang="pt-BR" dirty="0"/>
              <a:t> Forest, SVM,...)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Fazer um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selection</a:t>
            </a:r>
            <a:r>
              <a:rPr lang="pt-BR" dirty="0"/>
              <a:t> fazendo uso de mais significância estatística e menos análise humana</a:t>
            </a:r>
          </a:p>
        </p:txBody>
      </p:sp>
    </p:spTree>
    <p:extLst>
      <p:ext uri="{BB962C8B-B14F-4D97-AF65-F5344CB8AC3E}">
        <p14:creationId xmlns:p14="http://schemas.microsoft.com/office/powerpoint/2010/main" val="42871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C11F7-F3AD-4B10-B6D5-D7FBADA5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disponíveis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BD35F-930B-48E8-8783-A1BF0B4E5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410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A PNAD possui muitas variáveis categóricas (não numéricas)</a:t>
            </a:r>
          </a:p>
          <a:p>
            <a:r>
              <a:rPr lang="pt-BR" sz="2000" dirty="0"/>
              <a:t>Muitas variáveis trazem informações parecidas dada suas correlações</a:t>
            </a:r>
          </a:p>
          <a:p>
            <a:endParaRPr lang="pt-BR" sz="20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A3E5E90-B64B-40CB-8656-9633F4520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70293"/>
              </p:ext>
            </p:extLst>
          </p:nvPr>
        </p:nvGraphicFramePr>
        <p:xfrm>
          <a:off x="2047461" y="2623244"/>
          <a:ext cx="8097078" cy="386963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605069">
                  <a:extLst>
                    <a:ext uri="{9D8B030D-6E8A-4147-A177-3AD203B41FA5}">
                      <a16:colId xmlns:a16="http://schemas.microsoft.com/office/drawing/2014/main" val="3354297762"/>
                    </a:ext>
                  </a:extLst>
                </a:gridCol>
                <a:gridCol w="3182456">
                  <a:extLst>
                    <a:ext uri="{9D8B030D-6E8A-4147-A177-3AD203B41FA5}">
                      <a16:colId xmlns:a16="http://schemas.microsoft.com/office/drawing/2014/main" val="586637122"/>
                    </a:ext>
                  </a:extLst>
                </a:gridCol>
                <a:gridCol w="2309553">
                  <a:extLst>
                    <a:ext uri="{9D8B030D-6E8A-4147-A177-3AD203B41FA5}">
                      <a16:colId xmlns:a16="http://schemas.microsoft.com/office/drawing/2014/main" val="2968063163"/>
                    </a:ext>
                  </a:extLst>
                </a:gridCol>
              </a:tblGrid>
              <a:tr h="4299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effectLst/>
                          <a:latin typeface="+mn-lt"/>
                        </a:rPr>
                        <a:t>'uf'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'sexo'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'idade'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7282960"/>
                  </a:ext>
                </a:extLst>
              </a:tr>
              <a:tr h="4299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'alfabetizado'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+mn-lt"/>
                        </a:rPr>
                        <a:t> 'estuda'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+mn-lt"/>
                        </a:rPr>
                        <a:t> '</a:t>
                      </a:r>
                      <a:r>
                        <a:rPr lang="pt-BR" sz="1600" b="1" u="none" strike="noStrike" dirty="0" err="1">
                          <a:effectLst/>
                          <a:latin typeface="+mn-lt"/>
                        </a:rPr>
                        <a:t>internet_via_celular</a:t>
                      </a:r>
                      <a:r>
                        <a:rPr lang="pt-BR" sz="1600" b="1" u="none" strike="noStrike" dirty="0">
                          <a:effectLst/>
                          <a:latin typeface="+mn-lt"/>
                        </a:rPr>
                        <a:t>'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2723624"/>
                  </a:ext>
                </a:extLst>
              </a:tr>
              <a:tr h="4299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'idade_inicio_trabalho'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'responsavel_afazeres_domesticos'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'ocupado'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7553768"/>
                  </a:ext>
                </a:extLst>
              </a:tr>
              <a:tr h="4299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'horas_semanais_trabalho'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'ativo_economicamente'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'ocupacao'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0823630"/>
                  </a:ext>
                </a:extLst>
              </a:tr>
              <a:tr h="4299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'posicao_trabalho'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'atividade'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'componentes_domicilio'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1504734"/>
                  </a:ext>
                </a:extLst>
              </a:tr>
              <a:tr h="4299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'situacao_censitaria'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'anos_de_estudo'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'atividade_agricola'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3135232"/>
                  </a:ext>
                </a:extLst>
              </a:tr>
              <a:tr h="4299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'rendimento_mensal'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'nivel_de_instrucao'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'tipo_familia'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1288737"/>
                  </a:ext>
                </a:extLst>
              </a:tr>
              <a:tr h="4299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'inss'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'condicao_domiciliar'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'estado_civil'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6546275"/>
                  </a:ext>
                </a:extLst>
              </a:tr>
              <a:tr h="4299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'trabalha'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  <a:latin typeface="+mn-lt"/>
                        </a:rPr>
                        <a:t> 'raca'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981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63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DF137A7-15A2-4174-945D-040E85D8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variáveis escolher?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54D8B2-A24C-432C-A85F-5E1FEF029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Quantidade de informações disponíveis</a:t>
            </a:r>
          </a:p>
          <a:p>
            <a:r>
              <a:rPr lang="pt-BR" dirty="0"/>
              <a:t>Variabilidade da informação</a:t>
            </a:r>
          </a:p>
          <a:p>
            <a:r>
              <a:rPr lang="pt-BR" dirty="0"/>
              <a:t>Correlação com a variável de interesse</a:t>
            </a:r>
          </a:p>
          <a:p>
            <a:r>
              <a:rPr lang="pt-BR" dirty="0"/>
              <a:t>Trade-off entre viés e variância</a:t>
            </a:r>
          </a:p>
        </p:txBody>
      </p:sp>
    </p:spTree>
    <p:extLst>
      <p:ext uri="{BB962C8B-B14F-4D97-AF65-F5344CB8AC3E}">
        <p14:creationId xmlns:p14="http://schemas.microsoft.com/office/powerpoint/2010/main" val="52205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EF7A5D7-B36A-4135-BCCA-9609487B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Quantidade de informações disponíveis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01B38CF-0D04-4469-9454-40729BAAA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Analisando a quantidade de valores vazios em cada variável disponível</a:t>
            </a:r>
          </a:p>
          <a:p>
            <a:r>
              <a:rPr lang="pt-BR" sz="2000" dirty="0"/>
              <a:t>Tabela com a proporção de dados vazios por variáveis</a:t>
            </a:r>
          </a:p>
          <a:p>
            <a:pPr marL="0" indent="0">
              <a:buNone/>
            </a:pPr>
            <a:endParaRPr lang="pt-BR" sz="20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73EBD79-21EF-4829-91DD-376E4784B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42761"/>
              </p:ext>
            </p:extLst>
          </p:nvPr>
        </p:nvGraphicFramePr>
        <p:xfrm>
          <a:off x="838200" y="2912012"/>
          <a:ext cx="10515600" cy="358086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727676">
                  <a:extLst>
                    <a:ext uri="{9D8B030D-6E8A-4147-A177-3AD203B41FA5}">
                      <a16:colId xmlns:a16="http://schemas.microsoft.com/office/drawing/2014/main" val="2718267827"/>
                    </a:ext>
                  </a:extLst>
                </a:gridCol>
                <a:gridCol w="2525435">
                  <a:extLst>
                    <a:ext uri="{9D8B030D-6E8A-4147-A177-3AD203B41FA5}">
                      <a16:colId xmlns:a16="http://schemas.microsoft.com/office/drawing/2014/main" val="2585194721"/>
                    </a:ext>
                  </a:extLst>
                </a:gridCol>
                <a:gridCol w="3225061">
                  <a:extLst>
                    <a:ext uri="{9D8B030D-6E8A-4147-A177-3AD203B41FA5}">
                      <a16:colId xmlns:a16="http://schemas.microsoft.com/office/drawing/2014/main" val="1583942534"/>
                    </a:ext>
                  </a:extLst>
                </a:gridCol>
                <a:gridCol w="2037428">
                  <a:extLst>
                    <a:ext uri="{9D8B030D-6E8A-4147-A177-3AD203B41FA5}">
                      <a16:colId xmlns:a16="http://schemas.microsoft.com/office/drawing/2014/main" val="3291575648"/>
                    </a:ext>
                  </a:extLst>
                </a:gridCol>
              </a:tblGrid>
              <a:tr h="2754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horas_semanais_trabalho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0.53715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condicao_domiciliar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896327"/>
                  </a:ext>
                </a:extLst>
              </a:tr>
              <a:tr h="2754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ocupacao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0.496136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raca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950703"/>
                  </a:ext>
                </a:extLst>
              </a:tr>
              <a:tr h="2754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idade_inicio_trabalho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0.496136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80473"/>
                  </a:ext>
                </a:extLst>
              </a:tr>
              <a:tr h="2754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atividade_agricola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0.496136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alfabetizado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54612"/>
                  </a:ext>
                </a:extLst>
              </a:tr>
              <a:tr h="2754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posicao_trabalho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0.496136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sexo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825681"/>
                  </a:ext>
                </a:extLst>
              </a:tr>
              <a:tr h="2754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atividade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0.496136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inss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965058"/>
                  </a:ext>
                </a:extLst>
              </a:tr>
              <a:tr h="2754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ocupado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0.459448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estuda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0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836"/>
                  </a:ext>
                </a:extLst>
              </a:tr>
              <a:tr h="2754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estado_civil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0.395863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internet_via_celular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48227"/>
                  </a:ext>
                </a:extLst>
              </a:tr>
              <a:tr h="2754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ativo_economicamente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0.135345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tipo_familia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474295"/>
                  </a:ext>
                </a:extLst>
              </a:tr>
              <a:tr h="2754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responsavel_afazeres_domesticos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0.135345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situacao_censitaria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880628"/>
                  </a:ext>
                </a:extLst>
              </a:tr>
              <a:tr h="2754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trabalha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0.135345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anos_de_estudo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908590"/>
                  </a:ext>
                </a:extLst>
              </a:tr>
              <a:tr h="2754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componentes_domicilio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0.001659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nivel_de_instrucao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60330"/>
                  </a:ext>
                </a:extLst>
              </a:tr>
              <a:tr h="2754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rendimento_mensal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0.001659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uf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1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87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AB321-4CAD-4644-9898-53A500CB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lidar com variáveis vazias?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E19EEA-84A8-4F85-8C39-17471D757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61577"/>
              </p:ext>
            </p:extLst>
          </p:nvPr>
        </p:nvGraphicFramePr>
        <p:xfrm>
          <a:off x="5310809" y="2235200"/>
          <a:ext cx="6042991" cy="42576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720058">
                  <a:extLst>
                    <a:ext uri="{9D8B030D-6E8A-4147-A177-3AD203B41FA5}">
                      <a16:colId xmlns:a16="http://schemas.microsoft.com/office/drawing/2014/main" val="2079974445"/>
                    </a:ext>
                  </a:extLst>
                </a:gridCol>
                <a:gridCol w="3322933">
                  <a:extLst>
                    <a:ext uri="{9D8B030D-6E8A-4147-A177-3AD203B41FA5}">
                      <a16:colId xmlns:a16="http://schemas.microsoft.com/office/drawing/2014/main" val="1050431117"/>
                    </a:ext>
                  </a:extLst>
                </a:gridCol>
              </a:tblGrid>
              <a:tr h="269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>
                          <a:effectLst/>
                        </a:rPr>
                        <a:t>horas_semanais_trabalho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0.53715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688405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>
                          <a:effectLst/>
                        </a:rPr>
                        <a:t>ocupacao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0.496136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31482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>
                          <a:effectLst/>
                        </a:rPr>
                        <a:t>idade_inicio_trabalho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0.496136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87591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>
                          <a:effectLst/>
                        </a:rPr>
                        <a:t>atividade_agricola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0.496136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87920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 err="1">
                          <a:effectLst/>
                        </a:rPr>
                        <a:t>posicao_trabalho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0.496136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19136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>
                          <a:effectLst/>
                        </a:rPr>
                        <a:t>atividade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0.496136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030113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>
                          <a:effectLst/>
                        </a:rPr>
                        <a:t>ocupado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0.459448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14259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>
                          <a:effectLst/>
                        </a:rPr>
                        <a:t>estado_civil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0.395863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36047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b"/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673794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 err="1">
                          <a:effectLst/>
                        </a:rPr>
                        <a:t>ativo_economicamente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0.135345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40119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>
                          <a:effectLst/>
                        </a:rPr>
                        <a:t>responsavel_afazeres_domesticos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0.135345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528913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>
                          <a:effectLst/>
                        </a:rPr>
                        <a:t>trabalha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0.135345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45923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b"/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197676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 err="1">
                          <a:effectLst/>
                        </a:rPr>
                        <a:t>componentes_domicilio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0.001659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40575"/>
                  </a:ext>
                </a:extLst>
              </a:tr>
              <a:tr h="2694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u="none" strike="noStrike" dirty="0" err="1">
                          <a:effectLst/>
                        </a:rPr>
                        <a:t>rendimento_mensal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0.001659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718145"/>
                  </a:ext>
                </a:extLst>
              </a:tr>
            </a:tbl>
          </a:graphicData>
        </a:graphic>
      </p:graphicFrame>
      <p:sp>
        <p:nvSpPr>
          <p:cNvPr id="5" name="Chave Esquerda 4">
            <a:extLst>
              <a:ext uri="{FF2B5EF4-FFF2-40B4-BE49-F238E27FC236}">
                <a16:creationId xmlns:a16="http://schemas.microsoft.com/office/drawing/2014/main" id="{A71DB5B0-09A4-42CC-A8A8-C5E31D040B24}"/>
              </a:ext>
            </a:extLst>
          </p:cNvPr>
          <p:cNvSpPr/>
          <p:nvPr/>
        </p:nvSpPr>
        <p:spPr>
          <a:xfrm>
            <a:off x="4572000" y="2235200"/>
            <a:ext cx="622852" cy="2270539"/>
          </a:xfrm>
          <a:prstGeom prst="lef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8C4BD6F3-1553-48B6-9161-8171E2D4B192}"/>
              </a:ext>
            </a:extLst>
          </p:cNvPr>
          <p:cNvSpPr/>
          <p:nvPr/>
        </p:nvSpPr>
        <p:spPr>
          <a:xfrm>
            <a:off x="4572000" y="4784035"/>
            <a:ext cx="622852" cy="848139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DBCDB93B-D6C7-4008-A5B9-88DE1BB41696}"/>
              </a:ext>
            </a:extLst>
          </p:cNvPr>
          <p:cNvSpPr/>
          <p:nvPr/>
        </p:nvSpPr>
        <p:spPr>
          <a:xfrm>
            <a:off x="4572000" y="5897217"/>
            <a:ext cx="622852" cy="595658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8DAE83C-9B9B-44E0-8071-F6F6FEB884EC}"/>
              </a:ext>
            </a:extLst>
          </p:cNvPr>
          <p:cNvSpPr txBox="1"/>
          <p:nvPr/>
        </p:nvSpPr>
        <p:spPr>
          <a:xfrm>
            <a:off x="838200" y="3047303"/>
            <a:ext cx="3415748" cy="64633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Deletar as variáveis sabendo do possível viés de variável omitida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87BAD3-69D0-4402-8B94-9BD0D01BE1FE}"/>
              </a:ext>
            </a:extLst>
          </p:cNvPr>
          <p:cNvSpPr txBox="1"/>
          <p:nvPr/>
        </p:nvSpPr>
        <p:spPr>
          <a:xfrm>
            <a:off x="838200" y="4746439"/>
            <a:ext cx="3415748" cy="923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Deletar as observações sabendo do possível de viés de não aleatoriedade da amostra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2160B5-68D4-4A0A-8FE4-B741AADCA5A7}"/>
              </a:ext>
            </a:extLst>
          </p:cNvPr>
          <p:cNvSpPr txBox="1"/>
          <p:nvPr/>
        </p:nvSpPr>
        <p:spPr>
          <a:xfrm>
            <a:off x="838200" y="5733381"/>
            <a:ext cx="3415748" cy="92333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Deletar as observações devido o baixíssimo número de observações vazia</a:t>
            </a:r>
          </a:p>
        </p:txBody>
      </p:sp>
    </p:spTree>
    <p:extLst>
      <p:ext uri="{BB962C8B-B14F-4D97-AF65-F5344CB8AC3E}">
        <p14:creationId xmlns:p14="http://schemas.microsoft.com/office/powerpoint/2010/main" val="116525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7C82D-0CA0-4B89-874F-D8C01455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Variabilidade das variáveis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E51A8DC-DF1B-4914-8976-F9463C11A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" t="7482" r="9153" b="9012"/>
          <a:stretch/>
        </p:blipFill>
        <p:spPr>
          <a:xfrm>
            <a:off x="742969" y="1313550"/>
            <a:ext cx="10375605" cy="5272780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1B22CFB6-DBFF-41B7-BA1B-C9040242EAB5}"/>
              </a:ext>
            </a:extLst>
          </p:cNvPr>
          <p:cNvSpPr/>
          <p:nvPr/>
        </p:nvSpPr>
        <p:spPr>
          <a:xfrm>
            <a:off x="9210261" y="4572000"/>
            <a:ext cx="2143539" cy="2160104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1D92316-6623-4A29-9609-9E2D3795625C}"/>
              </a:ext>
            </a:extLst>
          </p:cNvPr>
          <p:cNvSpPr/>
          <p:nvPr/>
        </p:nvSpPr>
        <p:spPr>
          <a:xfrm>
            <a:off x="838200" y="4572000"/>
            <a:ext cx="2143539" cy="2160104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E07A2D-3FBA-42D8-B400-11697F78ECD6}"/>
              </a:ext>
            </a:extLst>
          </p:cNvPr>
          <p:cNvSpPr/>
          <p:nvPr/>
        </p:nvSpPr>
        <p:spPr>
          <a:xfrm>
            <a:off x="9210261" y="1268896"/>
            <a:ext cx="2143539" cy="2160104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99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751A6-5233-4E37-B078-525B835C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947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Baixa variância e </a:t>
            </a:r>
            <a:r>
              <a:rPr lang="pt-BR" dirty="0" err="1"/>
              <a:t>multicolinearidade</a:t>
            </a:r>
            <a:r>
              <a:rPr lang="pt-BR" dirty="0"/>
              <a:t> não causam viés mas diminuem a significância dos estimadores caso não tenham impacto forte o suficiente. Isso é preocupação pois o nosso objetivo final é um modelo de previsão. Vamos escolher as melhores variáveis que atendam essa limitação.</a:t>
            </a:r>
          </a:p>
          <a:p>
            <a:pPr algn="just"/>
            <a:r>
              <a:rPr lang="pt-BR" dirty="0"/>
              <a:t>Deletado: INSS, alfabetizado, </a:t>
            </a:r>
            <a:r>
              <a:rPr lang="pt-BR" dirty="0" err="1"/>
              <a:t>anos_de_estudo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0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3D15C5-52B5-4716-9706-3CDFB9AF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Relação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com a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variável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interesse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6DC39B7-2030-4CB3-8B1D-8DCE04EA9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1742"/>
              </p:ext>
            </p:extLst>
          </p:nvPr>
        </p:nvGraphicFramePr>
        <p:xfrm>
          <a:off x="4985241" y="643466"/>
          <a:ext cx="6364851" cy="556875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703246">
                  <a:extLst>
                    <a:ext uri="{9D8B030D-6E8A-4147-A177-3AD203B41FA5}">
                      <a16:colId xmlns:a16="http://schemas.microsoft.com/office/drawing/2014/main" val="2314429872"/>
                    </a:ext>
                  </a:extLst>
                </a:gridCol>
                <a:gridCol w="1661605">
                  <a:extLst>
                    <a:ext uri="{9D8B030D-6E8A-4147-A177-3AD203B41FA5}">
                      <a16:colId xmlns:a16="http://schemas.microsoft.com/office/drawing/2014/main" val="4174187841"/>
                    </a:ext>
                  </a:extLst>
                </a:gridCol>
              </a:tblGrid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 dirty="0">
                          <a:effectLst/>
                        </a:rPr>
                        <a:t>idade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0.290444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76364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>
                          <a:effectLst/>
                        </a:rPr>
                        <a:t>nivel_de_instrucao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0.276516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831110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>
                          <a:effectLst/>
                        </a:rPr>
                        <a:t>situacao_censitaria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0.26091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78600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>
                          <a:effectLst/>
                        </a:rPr>
                        <a:t>raca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0.228861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10739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>
                          <a:effectLst/>
                        </a:rPr>
                        <a:t>rendimento_mensal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0.172414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723624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>
                          <a:effectLst/>
                        </a:rPr>
                        <a:t>estuda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0.167023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874691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>
                          <a:effectLst/>
                        </a:rPr>
                        <a:t>ativo_economicamente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0.137284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1194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 dirty="0" err="1">
                          <a:effectLst/>
                        </a:rPr>
                        <a:t>componentes_domicilio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0.131103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92498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 dirty="0">
                          <a:effectLst/>
                        </a:rPr>
                        <a:t>trabalha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0.112054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75483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 dirty="0" err="1">
                          <a:effectLst/>
                        </a:rPr>
                        <a:t>condicao_domiciliar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0.105946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862053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 dirty="0">
                          <a:effectLst/>
                        </a:rPr>
                        <a:t>uf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0.091006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075995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 dirty="0" err="1">
                          <a:effectLst/>
                        </a:rPr>
                        <a:t>tipo_familia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0.088783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5707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 dirty="0" err="1">
                          <a:effectLst/>
                        </a:rPr>
                        <a:t>responsavel_afazeres_domesticos</a:t>
                      </a:r>
                      <a:endParaRPr lang="pt-BR" sz="19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0.025899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137957"/>
                  </a:ext>
                </a:extLst>
              </a:tr>
              <a:tr h="3977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900" u="none" strike="noStrike">
                          <a:effectLst/>
                        </a:rPr>
                        <a:t>sexo</a:t>
                      </a:r>
                      <a:endParaRPr lang="pt-BR" sz="19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7726" marR="17726" marT="1772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0.014907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26" marR="17726" marT="1772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2097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DD226CA2-AD8E-4462-A322-C55137D4C32C}"/>
              </a:ext>
            </a:extLst>
          </p:cNvPr>
          <p:cNvSpPr txBox="1"/>
          <p:nvPr/>
        </p:nvSpPr>
        <p:spPr>
          <a:xfrm>
            <a:off x="717422" y="6451576"/>
            <a:ext cx="1170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Relação determinada tomando o desvio padrão das frequência de ter acesso à internet via celular controlado por cada variável</a:t>
            </a:r>
          </a:p>
        </p:txBody>
      </p:sp>
    </p:spTree>
    <p:extLst>
      <p:ext uri="{BB962C8B-B14F-4D97-AF65-F5344CB8AC3E}">
        <p14:creationId xmlns:p14="http://schemas.microsoft.com/office/powerpoint/2010/main" val="400879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4BE06-C00B-42E9-8CCB-F030CE07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685CC-3BD5-487D-9953-1661E166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Dummy</a:t>
            </a:r>
            <a:r>
              <a:rPr lang="pt-BR" dirty="0"/>
              <a:t> para se a pessoa é branca ao invés da variável </a:t>
            </a:r>
            <a:r>
              <a:rPr lang="pt-BR" dirty="0" err="1"/>
              <a:t>raca</a:t>
            </a:r>
            <a:endParaRPr lang="pt-BR" dirty="0"/>
          </a:p>
          <a:p>
            <a:r>
              <a:rPr lang="pt-BR" dirty="0" err="1"/>
              <a:t>Dummy</a:t>
            </a:r>
            <a:r>
              <a:rPr lang="pt-BR" dirty="0"/>
              <a:t> para se a família possui filhos ao invés da variável </a:t>
            </a:r>
            <a:r>
              <a:rPr lang="pt-BR" dirty="0" err="1"/>
              <a:t>componentes_domicilio</a:t>
            </a:r>
            <a:endParaRPr lang="pt-BR" dirty="0">
              <a:solidFill>
                <a:srgbClr val="000000"/>
              </a:solidFill>
              <a:latin typeface="Var(--jp-code-font-family)"/>
            </a:endParaRPr>
          </a:p>
          <a:p>
            <a:r>
              <a:rPr lang="pt-BR" dirty="0"/>
              <a:t>Deletaremos as observações onde: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/>
              <a:t>rendimento_mensal</a:t>
            </a:r>
            <a:r>
              <a:rPr lang="pt-BR" dirty="0"/>
              <a:t> = 'Sem </a:t>
            </a:r>
            <a:r>
              <a:rPr lang="pt-BR" dirty="0" err="1"/>
              <a:t>declaracao</a:t>
            </a:r>
            <a:r>
              <a:rPr lang="pt-BR" dirty="0"/>
              <a:t>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/>
              <a:t>rendimento_mensal</a:t>
            </a:r>
            <a:r>
              <a:rPr lang="pt-BR" dirty="0"/>
              <a:t> = 'Sem rendimento’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/>
              <a:t>nivel_de_instrução</a:t>
            </a:r>
            <a:r>
              <a:rPr lang="pt-BR" dirty="0"/>
              <a:t> = '</a:t>
            </a:r>
            <a:r>
              <a:rPr lang="pt-BR" dirty="0" err="1"/>
              <a:t>Nao</a:t>
            </a:r>
            <a:r>
              <a:rPr lang="pt-BR" dirty="0"/>
              <a:t> determinado'</a:t>
            </a:r>
          </a:p>
        </p:txBody>
      </p:sp>
    </p:spTree>
    <p:extLst>
      <p:ext uri="{BB962C8B-B14F-4D97-AF65-F5344CB8AC3E}">
        <p14:creationId xmlns:p14="http://schemas.microsoft.com/office/powerpoint/2010/main" val="391771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736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Var(--jp-code-font-family)</vt:lpstr>
      <vt:lpstr>Tema do Office</vt:lpstr>
      <vt:lpstr>O que explica o acesso à internet via celular.</vt:lpstr>
      <vt:lpstr>Variáveis disponíveis</vt:lpstr>
      <vt:lpstr>Quais variáveis escolher?</vt:lpstr>
      <vt:lpstr>Quantidade de informações disponíveis</vt:lpstr>
      <vt:lpstr>Como lidar com variáveis vazias?</vt:lpstr>
      <vt:lpstr>Variabilidade das variáveis</vt:lpstr>
      <vt:lpstr>Apresentação do PowerPoint</vt:lpstr>
      <vt:lpstr>Relação com a variável de interesse</vt:lpstr>
      <vt:lpstr>Transformações adicionais</vt:lpstr>
      <vt:lpstr>Análise de significância via regressão Logit</vt:lpstr>
      <vt:lpstr>Apresentação do PowerPoint</vt:lpstr>
      <vt:lpstr>Um modelo de previsão</vt:lpstr>
      <vt:lpstr>Regressão Logística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explica o acesso à internet via celular.</dc:title>
  <dc:creator>Luis Vendramin</dc:creator>
  <cp:lastModifiedBy>Luis Vendramin</cp:lastModifiedBy>
  <cp:revision>7</cp:revision>
  <dcterms:created xsi:type="dcterms:W3CDTF">2019-05-26T16:44:48Z</dcterms:created>
  <dcterms:modified xsi:type="dcterms:W3CDTF">2019-05-26T17:39:43Z</dcterms:modified>
</cp:coreProperties>
</file>