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7" r:id="rId2"/>
    <p:sldId id="256" r:id="rId3"/>
    <p:sldId id="258" r:id="rId4"/>
    <p:sldId id="264" r:id="rId5"/>
    <p:sldId id="260" r:id="rId6"/>
    <p:sldId id="277" r:id="rId7"/>
    <p:sldId id="274" r:id="rId8"/>
    <p:sldId id="261" r:id="rId9"/>
    <p:sldId id="262" r:id="rId10"/>
    <p:sldId id="263" r:id="rId11"/>
    <p:sldId id="265" r:id="rId12"/>
    <p:sldId id="266" r:id="rId13"/>
    <p:sldId id="267" r:id="rId14"/>
    <p:sldId id="268" r:id="rId15"/>
    <p:sldId id="279" r:id="rId16"/>
    <p:sldId id="269" r:id="rId17"/>
    <p:sldId id="278" r:id="rId18"/>
    <p:sldId id="280" r:id="rId19"/>
    <p:sldId id="271" r:id="rId20"/>
    <p:sldId id="272" r:id="rId21"/>
    <p:sldId id="276" r:id="rId22"/>
    <p:sldId id="273" r:id="rId23"/>
  </p:sldIdLst>
  <p:sldSz cx="9144000" cy="5143500" type="screen16x9"/>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5" autoAdjust="0"/>
    <p:restoredTop sz="73588" autoAdjust="0"/>
  </p:normalViewPr>
  <p:slideViewPr>
    <p:cSldViewPr>
      <p:cViewPr varScale="1">
        <p:scale>
          <a:sx n="69" d="100"/>
          <a:sy n="69" d="100"/>
        </p:scale>
        <p:origin x="-636" y="-9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Macintosh%20HD:Users:luisv:Dropbox:pptVivo!:NEXT%20BsAs:Market%20size%20estimat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smtClean="0"/>
              <a:t>US Meeting </a:t>
            </a:r>
            <a:r>
              <a:rPr lang="en-US" dirty="0"/>
              <a:t>Industry Direct Impact</a:t>
            </a:r>
          </a:p>
        </c:rich>
      </c:tx>
      <c:layout/>
      <c:overlay val="0"/>
    </c:title>
    <c:autoTitleDeleted val="0"/>
    <c:plotArea>
      <c:layout/>
      <c:barChart>
        <c:barDir val="col"/>
        <c:grouping val="clustered"/>
        <c:varyColors val="0"/>
        <c:ser>
          <c:idx val="0"/>
          <c:order val="0"/>
          <c:tx>
            <c:strRef>
              <c:f>Sheet3!$C$3</c:f>
              <c:strCache>
                <c:ptCount val="1"/>
                <c:pt idx="0">
                  <c:v>2009</c:v>
                </c:pt>
              </c:strCache>
            </c:strRef>
          </c:tx>
          <c:invertIfNegative val="0"/>
          <c:cat>
            <c:strRef>
              <c:f>Sheet3!$B$4:$B$7</c:f>
              <c:strCache>
                <c:ptCount val="4"/>
                <c:pt idx="0">
                  <c:v>Meeting Participants (millions) </c:v>
                </c:pt>
                <c:pt idx="1">
                  <c:v>Participant Spending (billions)</c:v>
                </c:pt>
                <c:pt idx="2">
                  <c:v>Direct Spending (billions) </c:v>
                </c:pt>
                <c:pt idx="3">
                  <c:v>Meeting Planning &amp; Production (billions)</c:v>
                </c:pt>
              </c:strCache>
            </c:strRef>
          </c:cat>
          <c:val>
            <c:numRef>
              <c:f>Sheet3!$C$4:$C$7</c:f>
              <c:numCache>
                <c:formatCode>General</c:formatCode>
                <c:ptCount val="4"/>
                <c:pt idx="0">
                  <c:v>204.72</c:v>
                </c:pt>
                <c:pt idx="1">
                  <c:v>144.76</c:v>
                </c:pt>
                <c:pt idx="2">
                  <c:v>263.44</c:v>
                </c:pt>
                <c:pt idx="3">
                  <c:v>108.98</c:v>
                </c:pt>
              </c:numCache>
            </c:numRef>
          </c:val>
        </c:ser>
        <c:ser>
          <c:idx val="1"/>
          <c:order val="1"/>
          <c:tx>
            <c:strRef>
              <c:f>Sheet3!$D$3</c:f>
              <c:strCache>
                <c:ptCount val="1"/>
                <c:pt idx="0">
                  <c:v>2012</c:v>
                </c:pt>
              </c:strCache>
            </c:strRef>
          </c:tx>
          <c:invertIfNegative val="0"/>
          <c:cat>
            <c:strRef>
              <c:f>Sheet3!$B$4:$B$7</c:f>
              <c:strCache>
                <c:ptCount val="4"/>
                <c:pt idx="0">
                  <c:v>Meeting Participants (millions) </c:v>
                </c:pt>
                <c:pt idx="1">
                  <c:v>Participant Spending (billions)</c:v>
                </c:pt>
                <c:pt idx="2">
                  <c:v>Direct Spending (billions) </c:v>
                </c:pt>
                <c:pt idx="3">
                  <c:v>Meeting Planning &amp; Production (billions)</c:v>
                </c:pt>
              </c:strCache>
            </c:strRef>
          </c:cat>
          <c:val>
            <c:numRef>
              <c:f>Sheet3!$D$4:$D$7</c:f>
              <c:numCache>
                <c:formatCode>General</c:formatCode>
                <c:ptCount val="4"/>
                <c:pt idx="0">
                  <c:v>224.94</c:v>
                </c:pt>
                <c:pt idx="1">
                  <c:v>164.15</c:v>
                </c:pt>
                <c:pt idx="2">
                  <c:v>280.39999999999992</c:v>
                </c:pt>
                <c:pt idx="3" formatCode="0.00">
                  <c:v>116</c:v>
                </c:pt>
              </c:numCache>
            </c:numRef>
          </c:val>
        </c:ser>
        <c:dLbls>
          <c:showLegendKey val="0"/>
          <c:showVal val="1"/>
          <c:showCatName val="0"/>
          <c:showSerName val="0"/>
          <c:showPercent val="0"/>
          <c:showBubbleSize val="0"/>
        </c:dLbls>
        <c:gapWidth val="150"/>
        <c:overlap val="-25"/>
        <c:axId val="213488384"/>
        <c:axId val="213489920"/>
      </c:barChart>
      <c:catAx>
        <c:axId val="213488384"/>
        <c:scaling>
          <c:orientation val="minMax"/>
        </c:scaling>
        <c:delete val="0"/>
        <c:axPos val="b"/>
        <c:majorTickMark val="none"/>
        <c:minorTickMark val="none"/>
        <c:tickLblPos val="nextTo"/>
        <c:crossAx val="213489920"/>
        <c:crosses val="autoZero"/>
        <c:auto val="1"/>
        <c:lblAlgn val="ctr"/>
        <c:lblOffset val="100"/>
        <c:noMultiLvlLbl val="0"/>
      </c:catAx>
      <c:valAx>
        <c:axId val="213489920"/>
        <c:scaling>
          <c:orientation val="minMax"/>
        </c:scaling>
        <c:delete val="1"/>
        <c:axPos val="l"/>
        <c:numFmt formatCode="General" sourceLinked="1"/>
        <c:majorTickMark val="out"/>
        <c:minorTickMark val="none"/>
        <c:tickLblPos val="nextTo"/>
        <c:crossAx val="213488384"/>
        <c:crosses val="autoZero"/>
        <c:crossBetween val="between"/>
      </c:valAx>
    </c:plotArea>
    <c:legend>
      <c:legendPos val="t"/>
      <c:layout/>
      <c:overlay val="0"/>
    </c:legend>
    <c:plotVisOnly val="1"/>
    <c:dispBlanksAs val="gap"/>
    <c:showDLblsOverMax val="0"/>
  </c:chart>
  <c:externalData r:id="rId1">
    <c:autoUpdate val="0"/>
  </c:externalData>
  <c:userShapes r:id="rId2"/>
</c:chartSpace>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807809-4577-444C-A418-F42CFB4D159F}" type="doc">
      <dgm:prSet loTypeId="urn:microsoft.com/office/officeart/2005/8/layout/target3" loCatId="" qsTypeId="urn:microsoft.com/office/officeart/2005/8/quickstyle/simple4" qsCatId="simple" csTypeId="urn:microsoft.com/office/officeart/2005/8/colors/accent1_4" csCatId="accent1" phldr="1"/>
      <dgm:spPr/>
      <dgm:t>
        <a:bodyPr/>
        <a:lstStyle/>
        <a:p>
          <a:endParaRPr lang="en-US"/>
        </a:p>
      </dgm:t>
    </dgm:pt>
    <dgm:pt modelId="{85730CCF-00E7-924C-AF6B-D58CF6B7BE4F}">
      <dgm:prSet phldrT="[Text]"/>
      <dgm:spPr/>
      <dgm:t>
        <a:bodyPr/>
        <a:lstStyle/>
        <a:p>
          <a:r>
            <a:rPr lang="en-US" dirty="0" smtClean="0"/>
            <a:t>US Meeting Industry</a:t>
          </a:r>
          <a:endParaRPr lang="en-US" dirty="0"/>
        </a:p>
      </dgm:t>
    </dgm:pt>
    <dgm:pt modelId="{88160E24-17DC-DC41-BA45-74907A718591}" type="parTrans" cxnId="{19D3A3E1-4423-D04E-81B5-384FD079E683}">
      <dgm:prSet/>
      <dgm:spPr/>
      <dgm:t>
        <a:bodyPr/>
        <a:lstStyle/>
        <a:p>
          <a:endParaRPr lang="en-US"/>
        </a:p>
      </dgm:t>
    </dgm:pt>
    <dgm:pt modelId="{A6D20687-3BDA-BF4E-A5BB-94FF6AB93D74}" type="sibTrans" cxnId="{19D3A3E1-4423-D04E-81B5-384FD079E683}">
      <dgm:prSet/>
      <dgm:spPr/>
      <dgm:t>
        <a:bodyPr/>
        <a:lstStyle/>
        <a:p>
          <a:endParaRPr lang="en-US"/>
        </a:p>
      </dgm:t>
    </dgm:pt>
    <dgm:pt modelId="{5241C2A4-C368-0D48-9E5F-73809281410C}">
      <dgm:prSet phldrT="[Text]"/>
      <dgm:spPr/>
      <dgm:t>
        <a:bodyPr/>
        <a:lstStyle/>
        <a:p>
          <a:r>
            <a:rPr lang="en-US" dirty="0" smtClean="0"/>
            <a:t>1.7M jobs</a:t>
          </a:r>
          <a:endParaRPr lang="en-US" dirty="0"/>
        </a:p>
      </dgm:t>
    </dgm:pt>
    <dgm:pt modelId="{2CB0869D-A97C-174E-A603-04D05D163919}" type="parTrans" cxnId="{E7B5666C-6F75-0241-A949-C2900DFC75BC}">
      <dgm:prSet/>
      <dgm:spPr/>
      <dgm:t>
        <a:bodyPr/>
        <a:lstStyle/>
        <a:p>
          <a:endParaRPr lang="en-US"/>
        </a:p>
      </dgm:t>
    </dgm:pt>
    <dgm:pt modelId="{647FB754-A3B4-8842-AE0C-CE6683D7A144}" type="sibTrans" cxnId="{E7B5666C-6F75-0241-A949-C2900DFC75BC}">
      <dgm:prSet/>
      <dgm:spPr/>
      <dgm:t>
        <a:bodyPr/>
        <a:lstStyle/>
        <a:p>
          <a:endParaRPr lang="en-US"/>
        </a:p>
      </dgm:t>
    </dgm:pt>
    <dgm:pt modelId="{3DA3FF49-E0A0-7048-BFD7-48D9E55BAE9C}">
      <dgm:prSet phldrT="[Text]"/>
      <dgm:spPr/>
      <dgm:t>
        <a:bodyPr/>
        <a:lstStyle/>
        <a:p>
          <a:r>
            <a:rPr lang="en-US" dirty="0" smtClean="0"/>
            <a:t>$280B Direct Spending</a:t>
          </a:r>
          <a:endParaRPr lang="en-US" dirty="0"/>
        </a:p>
      </dgm:t>
    </dgm:pt>
    <dgm:pt modelId="{A95D8D1C-11B1-F840-BBBE-C3FC86FBA08D}" type="parTrans" cxnId="{8990DBF3-D75E-E840-B364-5EA697993BD3}">
      <dgm:prSet/>
      <dgm:spPr/>
      <dgm:t>
        <a:bodyPr/>
        <a:lstStyle/>
        <a:p>
          <a:endParaRPr lang="en-US"/>
        </a:p>
      </dgm:t>
    </dgm:pt>
    <dgm:pt modelId="{3B8DFFF4-7406-3C41-A743-5AAFB1C6C870}" type="sibTrans" cxnId="{8990DBF3-D75E-E840-B364-5EA697993BD3}">
      <dgm:prSet/>
      <dgm:spPr/>
      <dgm:t>
        <a:bodyPr/>
        <a:lstStyle/>
        <a:p>
          <a:endParaRPr lang="en-US"/>
        </a:p>
      </dgm:t>
    </dgm:pt>
    <dgm:pt modelId="{E1828E00-5FA9-764D-888B-5E963B065503}">
      <dgm:prSet phldrT="[Text]"/>
      <dgm:spPr/>
      <dgm:t>
        <a:bodyPr/>
        <a:lstStyle/>
        <a:p>
          <a:r>
            <a:rPr lang="en-US" dirty="0" smtClean="0"/>
            <a:t>Meeting Planning</a:t>
          </a:r>
          <a:endParaRPr lang="en-US" dirty="0"/>
        </a:p>
      </dgm:t>
    </dgm:pt>
    <dgm:pt modelId="{821B20C3-E431-4848-BC63-DBAC3F5C9B86}" type="parTrans" cxnId="{5CD83444-78F0-2741-9FE9-BB8C22F01B1A}">
      <dgm:prSet/>
      <dgm:spPr/>
      <dgm:t>
        <a:bodyPr/>
        <a:lstStyle/>
        <a:p>
          <a:endParaRPr lang="en-US"/>
        </a:p>
      </dgm:t>
    </dgm:pt>
    <dgm:pt modelId="{B7D7B303-2E6E-4442-8E7A-E75FD295F167}" type="sibTrans" cxnId="{5CD83444-78F0-2741-9FE9-BB8C22F01B1A}">
      <dgm:prSet/>
      <dgm:spPr/>
      <dgm:t>
        <a:bodyPr/>
        <a:lstStyle/>
        <a:p>
          <a:endParaRPr lang="en-US"/>
        </a:p>
      </dgm:t>
    </dgm:pt>
    <dgm:pt modelId="{960797CA-0279-D14B-A0F0-D548F67E0537}">
      <dgm:prSet phldrT="[Text]"/>
      <dgm:spPr/>
      <dgm:t>
        <a:bodyPr/>
        <a:lstStyle/>
        <a:p>
          <a:r>
            <a:rPr lang="en-US" dirty="0" smtClean="0"/>
            <a:t>6% (102K) jobs</a:t>
          </a:r>
          <a:endParaRPr lang="en-US" dirty="0"/>
        </a:p>
      </dgm:t>
    </dgm:pt>
    <dgm:pt modelId="{A2111369-4CC9-B74B-88EA-70A68A356F29}" type="parTrans" cxnId="{A36AA0E7-391B-AF46-B813-1DA6AF30E4DF}">
      <dgm:prSet/>
      <dgm:spPr/>
      <dgm:t>
        <a:bodyPr/>
        <a:lstStyle/>
        <a:p>
          <a:endParaRPr lang="en-US"/>
        </a:p>
      </dgm:t>
    </dgm:pt>
    <dgm:pt modelId="{32A8B3E9-A9A8-7846-8430-F75FBEC7040B}" type="sibTrans" cxnId="{A36AA0E7-391B-AF46-B813-1DA6AF30E4DF}">
      <dgm:prSet/>
      <dgm:spPr/>
      <dgm:t>
        <a:bodyPr/>
        <a:lstStyle/>
        <a:p>
          <a:endParaRPr lang="en-US"/>
        </a:p>
      </dgm:t>
    </dgm:pt>
    <dgm:pt modelId="{77A9326A-5DA2-3742-B8E5-12EC48995DDC}">
      <dgm:prSet phldrT="[Text]"/>
      <dgm:spPr/>
      <dgm:t>
        <a:bodyPr/>
        <a:lstStyle/>
        <a:p>
          <a:r>
            <a:rPr lang="en-US" dirty="0" smtClean="0"/>
            <a:t>$116B Direct Spending</a:t>
          </a:r>
          <a:endParaRPr lang="en-US" dirty="0"/>
        </a:p>
      </dgm:t>
    </dgm:pt>
    <dgm:pt modelId="{C548C24E-B285-264D-87C0-761DDBAB041A}" type="parTrans" cxnId="{3E2C36D5-C9E4-5442-920D-2E6BD707E4A5}">
      <dgm:prSet/>
      <dgm:spPr/>
      <dgm:t>
        <a:bodyPr/>
        <a:lstStyle/>
        <a:p>
          <a:endParaRPr lang="en-US"/>
        </a:p>
      </dgm:t>
    </dgm:pt>
    <dgm:pt modelId="{E8F657AF-E388-654D-8F2E-5BD42FE24CDC}" type="sibTrans" cxnId="{3E2C36D5-C9E4-5442-920D-2E6BD707E4A5}">
      <dgm:prSet/>
      <dgm:spPr/>
      <dgm:t>
        <a:bodyPr/>
        <a:lstStyle/>
        <a:p>
          <a:endParaRPr lang="en-US"/>
        </a:p>
      </dgm:t>
    </dgm:pt>
    <dgm:pt modelId="{FA40137B-2112-8542-B3DD-6C56A426C6DC}">
      <dgm:prSet phldrT="[Text]"/>
      <dgm:spPr/>
      <dgm:t>
        <a:bodyPr/>
        <a:lstStyle/>
        <a:p>
          <a:r>
            <a:rPr lang="en-US" b="0" dirty="0" smtClean="0"/>
            <a:t>Target Market</a:t>
          </a:r>
          <a:endParaRPr lang="en-US" b="0" dirty="0"/>
        </a:p>
      </dgm:t>
    </dgm:pt>
    <dgm:pt modelId="{2340A24E-F2B8-E245-945D-B60AA6A3C7AB}" type="parTrans" cxnId="{0C02EE32-53AC-BC41-9712-92F49682AA25}">
      <dgm:prSet/>
      <dgm:spPr/>
      <dgm:t>
        <a:bodyPr/>
        <a:lstStyle/>
        <a:p>
          <a:endParaRPr lang="en-US"/>
        </a:p>
      </dgm:t>
    </dgm:pt>
    <dgm:pt modelId="{78651AF3-8170-DB4B-9CF2-2951513D1B74}" type="sibTrans" cxnId="{0C02EE32-53AC-BC41-9712-92F49682AA25}">
      <dgm:prSet/>
      <dgm:spPr/>
      <dgm:t>
        <a:bodyPr/>
        <a:lstStyle/>
        <a:p>
          <a:endParaRPr lang="en-US"/>
        </a:p>
      </dgm:t>
    </dgm:pt>
    <dgm:pt modelId="{65027DBD-92B9-DF49-8831-568845AE95D4}">
      <dgm:prSet phldrT="[Text]"/>
      <dgm:spPr/>
      <dgm:t>
        <a:bodyPr/>
        <a:lstStyle/>
        <a:p>
          <a:r>
            <a:rPr lang="en-US" b="0" dirty="0" smtClean="0"/>
            <a:t>54% (55K) Meet. Pro.</a:t>
          </a:r>
          <a:endParaRPr lang="en-US" b="0" dirty="0"/>
        </a:p>
      </dgm:t>
    </dgm:pt>
    <dgm:pt modelId="{F38BDABA-054E-D741-939F-4CBAD33C8E3B}" type="parTrans" cxnId="{7009B4CE-3D1D-8445-AC7E-79C54931A6BA}">
      <dgm:prSet/>
      <dgm:spPr/>
      <dgm:t>
        <a:bodyPr/>
        <a:lstStyle/>
        <a:p>
          <a:endParaRPr lang="en-US"/>
        </a:p>
      </dgm:t>
    </dgm:pt>
    <dgm:pt modelId="{1FEABCA6-CBC7-A54A-9458-F61907A583EB}" type="sibTrans" cxnId="{7009B4CE-3D1D-8445-AC7E-79C54931A6BA}">
      <dgm:prSet/>
      <dgm:spPr/>
      <dgm:t>
        <a:bodyPr/>
        <a:lstStyle/>
        <a:p>
          <a:endParaRPr lang="en-US"/>
        </a:p>
      </dgm:t>
    </dgm:pt>
    <dgm:pt modelId="{DD40A7EA-6C74-AE47-BCEF-6754B60A99AE}">
      <dgm:prSet phldrT="[Text]"/>
      <dgm:spPr/>
      <dgm:t>
        <a:bodyPr/>
        <a:lstStyle/>
        <a:p>
          <a:r>
            <a:rPr lang="en-US" b="0" dirty="0" smtClean="0"/>
            <a:t>62.7B Direct Spending</a:t>
          </a:r>
          <a:endParaRPr lang="en-US" b="0" dirty="0"/>
        </a:p>
      </dgm:t>
    </dgm:pt>
    <dgm:pt modelId="{A65D6A10-1C5D-6445-B421-4636FDCA972B}" type="parTrans" cxnId="{0FDAEAFE-67E6-1240-9C6A-A6134442ABC1}">
      <dgm:prSet/>
      <dgm:spPr/>
      <dgm:t>
        <a:bodyPr/>
        <a:lstStyle/>
        <a:p>
          <a:endParaRPr lang="en-US"/>
        </a:p>
      </dgm:t>
    </dgm:pt>
    <dgm:pt modelId="{843A6711-E28A-094D-B427-CBCFE040F37D}" type="sibTrans" cxnId="{0FDAEAFE-67E6-1240-9C6A-A6134442ABC1}">
      <dgm:prSet/>
      <dgm:spPr/>
      <dgm:t>
        <a:bodyPr/>
        <a:lstStyle/>
        <a:p>
          <a:endParaRPr lang="en-US"/>
        </a:p>
      </dgm:t>
    </dgm:pt>
    <dgm:pt modelId="{3E612D5E-7857-594A-9DC3-A2EBD5157F48}" type="pres">
      <dgm:prSet presAssocID="{80807809-4577-444C-A418-F42CFB4D159F}" presName="Name0" presStyleCnt="0">
        <dgm:presLayoutVars>
          <dgm:chMax val="7"/>
          <dgm:dir/>
          <dgm:animLvl val="lvl"/>
          <dgm:resizeHandles val="exact"/>
        </dgm:presLayoutVars>
      </dgm:prSet>
      <dgm:spPr/>
      <dgm:t>
        <a:bodyPr/>
        <a:lstStyle/>
        <a:p>
          <a:endParaRPr lang="es-AR"/>
        </a:p>
      </dgm:t>
    </dgm:pt>
    <dgm:pt modelId="{4A8FDC43-558A-DA4B-87CB-E803AE6D6F71}" type="pres">
      <dgm:prSet presAssocID="{85730CCF-00E7-924C-AF6B-D58CF6B7BE4F}" presName="circle1" presStyleLbl="node1" presStyleIdx="0" presStyleCnt="3"/>
      <dgm:spPr/>
    </dgm:pt>
    <dgm:pt modelId="{F54A3D10-5C89-7D42-87DF-5BE82E8BFE07}" type="pres">
      <dgm:prSet presAssocID="{85730CCF-00E7-924C-AF6B-D58CF6B7BE4F}" presName="space" presStyleCnt="0"/>
      <dgm:spPr/>
    </dgm:pt>
    <dgm:pt modelId="{1206AE0A-61B7-5846-9D07-62583663B9C8}" type="pres">
      <dgm:prSet presAssocID="{85730CCF-00E7-924C-AF6B-D58CF6B7BE4F}" presName="rect1" presStyleLbl="alignAcc1" presStyleIdx="0" presStyleCnt="3" custLinFactNeighborY="-390"/>
      <dgm:spPr/>
      <dgm:t>
        <a:bodyPr/>
        <a:lstStyle/>
        <a:p>
          <a:endParaRPr lang="en-US"/>
        </a:p>
      </dgm:t>
    </dgm:pt>
    <dgm:pt modelId="{12FD89DB-36CB-9A4A-90C5-FC6958388780}" type="pres">
      <dgm:prSet presAssocID="{E1828E00-5FA9-764D-888B-5E963B065503}" presName="vertSpace2" presStyleLbl="node1" presStyleIdx="0" presStyleCnt="3"/>
      <dgm:spPr/>
    </dgm:pt>
    <dgm:pt modelId="{33BABDBB-47D5-2748-B837-DE4B8D1C6DB3}" type="pres">
      <dgm:prSet presAssocID="{E1828E00-5FA9-764D-888B-5E963B065503}" presName="circle2" presStyleLbl="node1" presStyleIdx="1" presStyleCnt="3"/>
      <dgm:spPr/>
    </dgm:pt>
    <dgm:pt modelId="{5600376D-E439-A446-8E51-0A3A28A39232}" type="pres">
      <dgm:prSet presAssocID="{E1828E00-5FA9-764D-888B-5E963B065503}" presName="rect2" presStyleLbl="alignAcc1" presStyleIdx="1" presStyleCnt="3"/>
      <dgm:spPr/>
      <dgm:t>
        <a:bodyPr/>
        <a:lstStyle/>
        <a:p>
          <a:endParaRPr lang="en-US"/>
        </a:p>
      </dgm:t>
    </dgm:pt>
    <dgm:pt modelId="{8735124D-F390-C645-BF9F-BC0572F1811F}" type="pres">
      <dgm:prSet presAssocID="{FA40137B-2112-8542-B3DD-6C56A426C6DC}" presName="vertSpace3" presStyleLbl="node1" presStyleIdx="1" presStyleCnt="3"/>
      <dgm:spPr/>
    </dgm:pt>
    <dgm:pt modelId="{6090FB0F-D35C-7A4A-B844-304C8ADDA2B0}" type="pres">
      <dgm:prSet presAssocID="{FA40137B-2112-8542-B3DD-6C56A426C6DC}" presName="circle3" presStyleLbl="node1" presStyleIdx="2" presStyleCnt="3"/>
      <dgm:spPr/>
    </dgm:pt>
    <dgm:pt modelId="{861FE940-FFEC-1A42-937A-F14A2F56019F}" type="pres">
      <dgm:prSet presAssocID="{FA40137B-2112-8542-B3DD-6C56A426C6DC}" presName="rect3" presStyleLbl="alignAcc1" presStyleIdx="2" presStyleCnt="3"/>
      <dgm:spPr/>
      <dgm:t>
        <a:bodyPr/>
        <a:lstStyle/>
        <a:p>
          <a:endParaRPr lang="es-AR"/>
        </a:p>
      </dgm:t>
    </dgm:pt>
    <dgm:pt modelId="{5DEFD941-755F-324F-A2BF-9D0C740348A5}" type="pres">
      <dgm:prSet presAssocID="{85730CCF-00E7-924C-AF6B-D58CF6B7BE4F}" presName="rect1ParTx" presStyleLbl="alignAcc1" presStyleIdx="2" presStyleCnt="3">
        <dgm:presLayoutVars>
          <dgm:chMax val="1"/>
          <dgm:bulletEnabled val="1"/>
        </dgm:presLayoutVars>
      </dgm:prSet>
      <dgm:spPr/>
      <dgm:t>
        <a:bodyPr/>
        <a:lstStyle/>
        <a:p>
          <a:endParaRPr lang="en-US"/>
        </a:p>
      </dgm:t>
    </dgm:pt>
    <dgm:pt modelId="{A46F9469-F5AE-E44F-9025-0B7E89375411}" type="pres">
      <dgm:prSet presAssocID="{85730CCF-00E7-924C-AF6B-D58CF6B7BE4F}" presName="rect1ChTx" presStyleLbl="alignAcc1" presStyleIdx="2" presStyleCnt="3">
        <dgm:presLayoutVars>
          <dgm:bulletEnabled val="1"/>
        </dgm:presLayoutVars>
      </dgm:prSet>
      <dgm:spPr/>
      <dgm:t>
        <a:bodyPr/>
        <a:lstStyle/>
        <a:p>
          <a:endParaRPr lang="en-US"/>
        </a:p>
      </dgm:t>
    </dgm:pt>
    <dgm:pt modelId="{1A19D883-C92A-1B4F-A4FB-54D411F0F2C1}" type="pres">
      <dgm:prSet presAssocID="{E1828E00-5FA9-764D-888B-5E963B065503}" presName="rect2ParTx" presStyleLbl="alignAcc1" presStyleIdx="2" presStyleCnt="3">
        <dgm:presLayoutVars>
          <dgm:chMax val="1"/>
          <dgm:bulletEnabled val="1"/>
        </dgm:presLayoutVars>
      </dgm:prSet>
      <dgm:spPr/>
      <dgm:t>
        <a:bodyPr/>
        <a:lstStyle/>
        <a:p>
          <a:endParaRPr lang="en-US"/>
        </a:p>
      </dgm:t>
    </dgm:pt>
    <dgm:pt modelId="{D6700112-0E01-CE4C-BB2F-9CB643D24212}" type="pres">
      <dgm:prSet presAssocID="{E1828E00-5FA9-764D-888B-5E963B065503}" presName="rect2ChTx" presStyleLbl="alignAcc1" presStyleIdx="2" presStyleCnt="3">
        <dgm:presLayoutVars>
          <dgm:bulletEnabled val="1"/>
        </dgm:presLayoutVars>
      </dgm:prSet>
      <dgm:spPr/>
      <dgm:t>
        <a:bodyPr/>
        <a:lstStyle/>
        <a:p>
          <a:endParaRPr lang="en-US"/>
        </a:p>
      </dgm:t>
    </dgm:pt>
    <dgm:pt modelId="{2C1D698A-BD4E-E946-924B-223E4B28505B}" type="pres">
      <dgm:prSet presAssocID="{FA40137B-2112-8542-B3DD-6C56A426C6DC}" presName="rect3ParTx" presStyleLbl="alignAcc1" presStyleIdx="2" presStyleCnt="3">
        <dgm:presLayoutVars>
          <dgm:chMax val="1"/>
          <dgm:bulletEnabled val="1"/>
        </dgm:presLayoutVars>
      </dgm:prSet>
      <dgm:spPr/>
      <dgm:t>
        <a:bodyPr/>
        <a:lstStyle/>
        <a:p>
          <a:endParaRPr lang="es-AR"/>
        </a:p>
      </dgm:t>
    </dgm:pt>
    <dgm:pt modelId="{E4C88D2B-F3AB-8C4F-8B4A-7659DD84FF59}" type="pres">
      <dgm:prSet presAssocID="{FA40137B-2112-8542-B3DD-6C56A426C6DC}" presName="rect3ChTx" presStyleLbl="alignAcc1" presStyleIdx="2" presStyleCnt="3">
        <dgm:presLayoutVars>
          <dgm:bulletEnabled val="1"/>
        </dgm:presLayoutVars>
      </dgm:prSet>
      <dgm:spPr/>
      <dgm:t>
        <a:bodyPr/>
        <a:lstStyle/>
        <a:p>
          <a:endParaRPr lang="en-US"/>
        </a:p>
      </dgm:t>
    </dgm:pt>
  </dgm:ptLst>
  <dgm:cxnLst>
    <dgm:cxn modelId="{3E2C36D5-C9E4-5442-920D-2E6BD707E4A5}" srcId="{E1828E00-5FA9-764D-888B-5E963B065503}" destId="{77A9326A-5DA2-3742-B8E5-12EC48995DDC}" srcOrd="1" destOrd="0" parTransId="{C548C24E-B285-264D-87C0-761DDBAB041A}" sibTransId="{E8F657AF-E388-654D-8F2E-5BD42FE24CDC}"/>
    <dgm:cxn modelId="{F4006B91-CC49-47E3-A387-98915052B845}" type="presOf" srcId="{5241C2A4-C368-0D48-9E5F-73809281410C}" destId="{A46F9469-F5AE-E44F-9025-0B7E89375411}" srcOrd="0" destOrd="0" presId="urn:microsoft.com/office/officeart/2005/8/layout/target3"/>
    <dgm:cxn modelId="{B5B5C583-BC7B-426F-B162-7C037E59C575}" type="presOf" srcId="{65027DBD-92B9-DF49-8831-568845AE95D4}" destId="{E4C88D2B-F3AB-8C4F-8B4A-7659DD84FF59}" srcOrd="0" destOrd="0" presId="urn:microsoft.com/office/officeart/2005/8/layout/target3"/>
    <dgm:cxn modelId="{48AA411C-92E1-49F6-8027-D00BAB2427F6}" type="presOf" srcId="{E1828E00-5FA9-764D-888B-5E963B065503}" destId="{1A19D883-C92A-1B4F-A4FB-54D411F0F2C1}" srcOrd="1" destOrd="0" presId="urn:microsoft.com/office/officeart/2005/8/layout/target3"/>
    <dgm:cxn modelId="{0C02EE32-53AC-BC41-9712-92F49682AA25}" srcId="{80807809-4577-444C-A418-F42CFB4D159F}" destId="{FA40137B-2112-8542-B3DD-6C56A426C6DC}" srcOrd="2" destOrd="0" parTransId="{2340A24E-F2B8-E245-945D-B60AA6A3C7AB}" sibTransId="{78651AF3-8170-DB4B-9CF2-2951513D1B74}"/>
    <dgm:cxn modelId="{5CD83444-78F0-2741-9FE9-BB8C22F01B1A}" srcId="{80807809-4577-444C-A418-F42CFB4D159F}" destId="{E1828E00-5FA9-764D-888B-5E963B065503}" srcOrd="1" destOrd="0" parTransId="{821B20C3-E431-4848-BC63-DBAC3F5C9B86}" sibTransId="{B7D7B303-2E6E-4442-8E7A-E75FD295F167}"/>
    <dgm:cxn modelId="{5078D9D5-D559-4F5F-B053-6E415B501E60}" type="presOf" srcId="{77A9326A-5DA2-3742-B8E5-12EC48995DDC}" destId="{D6700112-0E01-CE4C-BB2F-9CB643D24212}" srcOrd="0" destOrd="1" presId="urn:microsoft.com/office/officeart/2005/8/layout/target3"/>
    <dgm:cxn modelId="{0775DBFC-8382-498D-AC35-B1B9C9F3F133}" type="presOf" srcId="{DD40A7EA-6C74-AE47-BCEF-6754B60A99AE}" destId="{E4C88D2B-F3AB-8C4F-8B4A-7659DD84FF59}" srcOrd="0" destOrd="1" presId="urn:microsoft.com/office/officeart/2005/8/layout/target3"/>
    <dgm:cxn modelId="{8990DBF3-D75E-E840-B364-5EA697993BD3}" srcId="{85730CCF-00E7-924C-AF6B-D58CF6B7BE4F}" destId="{3DA3FF49-E0A0-7048-BFD7-48D9E55BAE9C}" srcOrd="1" destOrd="0" parTransId="{A95D8D1C-11B1-F840-BBBE-C3FC86FBA08D}" sibTransId="{3B8DFFF4-7406-3C41-A743-5AAFB1C6C870}"/>
    <dgm:cxn modelId="{7009B4CE-3D1D-8445-AC7E-79C54931A6BA}" srcId="{FA40137B-2112-8542-B3DD-6C56A426C6DC}" destId="{65027DBD-92B9-DF49-8831-568845AE95D4}" srcOrd="0" destOrd="0" parTransId="{F38BDABA-054E-D741-939F-4CBAD33C8E3B}" sibTransId="{1FEABCA6-CBC7-A54A-9458-F61907A583EB}"/>
    <dgm:cxn modelId="{A36AA0E7-391B-AF46-B813-1DA6AF30E4DF}" srcId="{E1828E00-5FA9-764D-888B-5E963B065503}" destId="{960797CA-0279-D14B-A0F0-D548F67E0537}" srcOrd="0" destOrd="0" parTransId="{A2111369-4CC9-B74B-88EA-70A68A356F29}" sibTransId="{32A8B3E9-A9A8-7846-8430-F75FBEC7040B}"/>
    <dgm:cxn modelId="{5261EB47-61AB-428B-80F3-4B7D0091C817}" type="presOf" srcId="{FA40137B-2112-8542-B3DD-6C56A426C6DC}" destId="{861FE940-FFEC-1A42-937A-F14A2F56019F}" srcOrd="0" destOrd="0" presId="urn:microsoft.com/office/officeart/2005/8/layout/target3"/>
    <dgm:cxn modelId="{0FDAEAFE-67E6-1240-9C6A-A6134442ABC1}" srcId="{FA40137B-2112-8542-B3DD-6C56A426C6DC}" destId="{DD40A7EA-6C74-AE47-BCEF-6754B60A99AE}" srcOrd="1" destOrd="0" parTransId="{A65D6A10-1C5D-6445-B421-4636FDCA972B}" sibTransId="{843A6711-E28A-094D-B427-CBCFE040F37D}"/>
    <dgm:cxn modelId="{B2D84477-09B7-423D-9FC2-D7B8AEAF4F98}" type="presOf" srcId="{85730CCF-00E7-924C-AF6B-D58CF6B7BE4F}" destId="{1206AE0A-61B7-5846-9D07-62583663B9C8}" srcOrd="0" destOrd="0" presId="urn:microsoft.com/office/officeart/2005/8/layout/target3"/>
    <dgm:cxn modelId="{E4618100-31F2-44EA-B027-AC00123FD097}" type="presOf" srcId="{3DA3FF49-E0A0-7048-BFD7-48D9E55BAE9C}" destId="{A46F9469-F5AE-E44F-9025-0B7E89375411}" srcOrd="0" destOrd="1" presId="urn:microsoft.com/office/officeart/2005/8/layout/target3"/>
    <dgm:cxn modelId="{E7B5666C-6F75-0241-A949-C2900DFC75BC}" srcId="{85730CCF-00E7-924C-AF6B-D58CF6B7BE4F}" destId="{5241C2A4-C368-0D48-9E5F-73809281410C}" srcOrd="0" destOrd="0" parTransId="{2CB0869D-A97C-174E-A603-04D05D163919}" sibTransId="{647FB754-A3B4-8842-AE0C-CE6683D7A144}"/>
    <dgm:cxn modelId="{19D3A3E1-4423-D04E-81B5-384FD079E683}" srcId="{80807809-4577-444C-A418-F42CFB4D159F}" destId="{85730CCF-00E7-924C-AF6B-D58CF6B7BE4F}" srcOrd="0" destOrd="0" parTransId="{88160E24-17DC-DC41-BA45-74907A718591}" sibTransId="{A6D20687-3BDA-BF4E-A5BB-94FF6AB93D74}"/>
    <dgm:cxn modelId="{DCA22102-FEF3-4B35-8936-D05CA84A71ED}" type="presOf" srcId="{E1828E00-5FA9-764D-888B-5E963B065503}" destId="{5600376D-E439-A446-8E51-0A3A28A39232}" srcOrd="0" destOrd="0" presId="urn:microsoft.com/office/officeart/2005/8/layout/target3"/>
    <dgm:cxn modelId="{C8569E39-ED14-4A8D-8B5C-E4505E3F965D}" type="presOf" srcId="{80807809-4577-444C-A418-F42CFB4D159F}" destId="{3E612D5E-7857-594A-9DC3-A2EBD5157F48}" srcOrd="0" destOrd="0" presId="urn:microsoft.com/office/officeart/2005/8/layout/target3"/>
    <dgm:cxn modelId="{137796B7-165F-4391-80F0-498E5FAAAAC2}" type="presOf" srcId="{85730CCF-00E7-924C-AF6B-D58CF6B7BE4F}" destId="{5DEFD941-755F-324F-A2BF-9D0C740348A5}" srcOrd="1" destOrd="0" presId="urn:microsoft.com/office/officeart/2005/8/layout/target3"/>
    <dgm:cxn modelId="{10681255-EB53-44DE-B7A8-F507051C3B41}" type="presOf" srcId="{FA40137B-2112-8542-B3DD-6C56A426C6DC}" destId="{2C1D698A-BD4E-E946-924B-223E4B28505B}" srcOrd="1" destOrd="0" presId="urn:microsoft.com/office/officeart/2005/8/layout/target3"/>
    <dgm:cxn modelId="{72025450-B2C1-4370-84C1-F36E34C1E63F}" type="presOf" srcId="{960797CA-0279-D14B-A0F0-D548F67E0537}" destId="{D6700112-0E01-CE4C-BB2F-9CB643D24212}" srcOrd="0" destOrd="0" presId="urn:microsoft.com/office/officeart/2005/8/layout/target3"/>
    <dgm:cxn modelId="{952AC356-46B1-4D8E-9285-9D7FE56AC80A}" type="presParOf" srcId="{3E612D5E-7857-594A-9DC3-A2EBD5157F48}" destId="{4A8FDC43-558A-DA4B-87CB-E803AE6D6F71}" srcOrd="0" destOrd="0" presId="urn:microsoft.com/office/officeart/2005/8/layout/target3"/>
    <dgm:cxn modelId="{0F64483D-3841-4956-8A71-A16B4952941C}" type="presParOf" srcId="{3E612D5E-7857-594A-9DC3-A2EBD5157F48}" destId="{F54A3D10-5C89-7D42-87DF-5BE82E8BFE07}" srcOrd="1" destOrd="0" presId="urn:microsoft.com/office/officeart/2005/8/layout/target3"/>
    <dgm:cxn modelId="{F438ACF7-23DF-468F-8721-27F7CEEE39B8}" type="presParOf" srcId="{3E612D5E-7857-594A-9DC3-A2EBD5157F48}" destId="{1206AE0A-61B7-5846-9D07-62583663B9C8}" srcOrd="2" destOrd="0" presId="urn:microsoft.com/office/officeart/2005/8/layout/target3"/>
    <dgm:cxn modelId="{0FA825B5-BA9D-46B7-94EF-B220B0EF247E}" type="presParOf" srcId="{3E612D5E-7857-594A-9DC3-A2EBD5157F48}" destId="{12FD89DB-36CB-9A4A-90C5-FC6958388780}" srcOrd="3" destOrd="0" presId="urn:microsoft.com/office/officeart/2005/8/layout/target3"/>
    <dgm:cxn modelId="{8B0E474A-32BE-4093-B08C-0755B633D0AF}" type="presParOf" srcId="{3E612D5E-7857-594A-9DC3-A2EBD5157F48}" destId="{33BABDBB-47D5-2748-B837-DE4B8D1C6DB3}" srcOrd="4" destOrd="0" presId="urn:microsoft.com/office/officeart/2005/8/layout/target3"/>
    <dgm:cxn modelId="{1D57F098-63E0-447E-849D-0247AA5374A4}" type="presParOf" srcId="{3E612D5E-7857-594A-9DC3-A2EBD5157F48}" destId="{5600376D-E439-A446-8E51-0A3A28A39232}" srcOrd="5" destOrd="0" presId="urn:microsoft.com/office/officeart/2005/8/layout/target3"/>
    <dgm:cxn modelId="{EFB73186-EB16-49E6-A464-D2C5818D9485}" type="presParOf" srcId="{3E612D5E-7857-594A-9DC3-A2EBD5157F48}" destId="{8735124D-F390-C645-BF9F-BC0572F1811F}" srcOrd="6" destOrd="0" presId="urn:microsoft.com/office/officeart/2005/8/layout/target3"/>
    <dgm:cxn modelId="{F0F48EE3-E0D6-494C-B2E2-D0755C6177A5}" type="presParOf" srcId="{3E612D5E-7857-594A-9DC3-A2EBD5157F48}" destId="{6090FB0F-D35C-7A4A-B844-304C8ADDA2B0}" srcOrd="7" destOrd="0" presId="urn:microsoft.com/office/officeart/2005/8/layout/target3"/>
    <dgm:cxn modelId="{098D24B7-DB07-473D-83C5-D79FA674274C}" type="presParOf" srcId="{3E612D5E-7857-594A-9DC3-A2EBD5157F48}" destId="{861FE940-FFEC-1A42-937A-F14A2F56019F}" srcOrd="8" destOrd="0" presId="urn:microsoft.com/office/officeart/2005/8/layout/target3"/>
    <dgm:cxn modelId="{79C85566-31B6-42C1-A052-8654F3AF19CC}" type="presParOf" srcId="{3E612D5E-7857-594A-9DC3-A2EBD5157F48}" destId="{5DEFD941-755F-324F-A2BF-9D0C740348A5}" srcOrd="9" destOrd="0" presId="urn:microsoft.com/office/officeart/2005/8/layout/target3"/>
    <dgm:cxn modelId="{8063AE14-0F8E-4505-BFD4-77DEEA5F0F3E}" type="presParOf" srcId="{3E612D5E-7857-594A-9DC3-A2EBD5157F48}" destId="{A46F9469-F5AE-E44F-9025-0B7E89375411}" srcOrd="10" destOrd="0" presId="urn:microsoft.com/office/officeart/2005/8/layout/target3"/>
    <dgm:cxn modelId="{6B9C26C5-8C2A-4B10-A768-ACCD09A2DE28}" type="presParOf" srcId="{3E612D5E-7857-594A-9DC3-A2EBD5157F48}" destId="{1A19D883-C92A-1B4F-A4FB-54D411F0F2C1}" srcOrd="11" destOrd="0" presId="urn:microsoft.com/office/officeart/2005/8/layout/target3"/>
    <dgm:cxn modelId="{BA56F15D-4BDB-456D-A16F-6586C07C634C}" type="presParOf" srcId="{3E612D5E-7857-594A-9DC3-A2EBD5157F48}" destId="{D6700112-0E01-CE4C-BB2F-9CB643D24212}" srcOrd="12" destOrd="0" presId="urn:microsoft.com/office/officeart/2005/8/layout/target3"/>
    <dgm:cxn modelId="{4E9AE63C-BAB5-4912-944A-1BCF0B847B82}" type="presParOf" srcId="{3E612D5E-7857-594A-9DC3-A2EBD5157F48}" destId="{2C1D698A-BD4E-E946-924B-223E4B28505B}" srcOrd="13" destOrd="0" presId="urn:microsoft.com/office/officeart/2005/8/layout/target3"/>
    <dgm:cxn modelId="{402133A9-6190-4E94-89A9-9BBAA25C86CE}" type="presParOf" srcId="{3E612D5E-7857-594A-9DC3-A2EBD5157F48}" destId="{E4C88D2B-F3AB-8C4F-8B4A-7659DD84FF59}" srcOrd="1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8FDC43-558A-DA4B-87CB-E803AE6D6F71}">
      <dsp:nvSpPr>
        <dsp:cNvPr id="0" name=""/>
        <dsp:cNvSpPr/>
      </dsp:nvSpPr>
      <dsp:spPr>
        <a:xfrm>
          <a:off x="0" y="0"/>
          <a:ext cx="3394472" cy="3394472"/>
        </a:xfrm>
        <a:prstGeom prst="pie">
          <a:avLst>
            <a:gd name="adj1" fmla="val 5400000"/>
            <a:gd name="adj2" fmla="val 16200000"/>
          </a:avLst>
        </a:prstGeom>
        <a:gradFill rotWithShape="0">
          <a:gsLst>
            <a:gs pos="0">
              <a:schemeClr val="accent1">
                <a:shade val="50000"/>
                <a:hueOff val="0"/>
                <a:satOff val="0"/>
                <a:lumOff val="0"/>
                <a:alphaOff val="0"/>
                <a:shade val="51000"/>
                <a:satMod val="130000"/>
              </a:schemeClr>
            </a:gs>
            <a:gs pos="80000">
              <a:schemeClr val="accent1">
                <a:shade val="50000"/>
                <a:hueOff val="0"/>
                <a:satOff val="0"/>
                <a:lumOff val="0"/>
                <a:alphaOff val="0"/>
                <a:shade val="93000"/>
                <a:satMod val="130000"/>
              </a:schemeClr>
            </a:gs>
            <a:gs pos="100000">
              <a:schemeClr val="accent1">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206AE0A-61B7-5846-9D07-62583663B9C8}">
      <dsp:nvSpPr>
        <dsp:cNvPr id="0" name=""/>
        <dsp:cNvSpPr/>
      </dsp:nvSpPr>
      <dsp:spPr>
        <a:xfrm>
          <a:off x="1697236" y="0"/>
          <a:ext cx="6532363" cy="3394472"/>
        </a:xfrm>
        <a:prstGeom prst="rect">
          <a:avLst/>
        </a:prstGeom>
        <a:solidFill>
          <a:schemeClr val="lt1">
            <a:alpha val="90000"/>
            <a:hueOff val="0"/>
            <a:satOff val="0"/>
            <a:lumOff val="0"/>
            <a:alphaOff val="0"/>
          </a:schemeClr>
        </a:solidFill>
        <a:ln w="9525" cap="flat" cmpd="sng" algn="ctr">
          <a:solidFill>
            <a:schemeClr val="accent1">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US Meeting Industry</a:t>
          </a:r>
          <a:endParaRPr lang="en-US" sz="2800" kern="1200" dirty="0"/>
        </a:p>
      </dsp:txBody>
      <dsp:txXfrm>
        <a:off x="1697236" y="0"/>
        <a:ext cx="3266181" cy="1018343"/>
      </dsp:txXfrm>
    </dsp:sp>
    <dsp:sp modelId="{33BABDBB-47D5-2748-B837-DE4B8D1C6DB3}">
      <dsp:nvSpPr>
        <dsp:cNvPr id="0" name=""/>
        <dsp:cNvSpPr/>
      </dsp:nvSpPr>
      <dsp:spPr>
        <a:xfrm>
          <a:off x="594033" y="1018343"/>
          <a:ext cx="2206404" cy="2206404"/>
        </a:xfrm>
        <a:prstGeom prst="pie">
          <a:avLst>
            <a:gd name="adj1" fmla="val 5400000"/>
            <a:gd name="adj2" fmla="val 16200000"/>
          </a:avLst>
        </a:prstGeom>
        <a:gradFill rotWithShape="0">
          <a:gsLst>
            <a:gs pos="0">
              <a:schemeClr val="accent1">
                <a:shade val="50000"/>
                <a:hueOff val="240958"/>
                <a:satOff val="-5040"/>
                <a:lumOff val="28042"/>
                <a:alphaOff val="0"/>
                <a:shade val="51000"/>
                <a:satMod val="130000"/>
              </a:schemeClr>
            </a:gs>
            <a:gs pos="80000">
              <a:schemeClr val="accent1">
                <a:shade val="50000"/>
                <a:hueOff val="240958"/>
                <a:satOff val="-5040"/>
                <a:lumOff val="28042"/>
                <a:alphaOff val="0"/>
                <a:shade val="93000"/>
                <a:satMod val="130000"/>
              </a:schemeClr>
            </a:gs>
            <a:gs pos="100000">
              <a:schemeClr val="accent1">
                <a:shade val="50000"/>
                <a:hueOff val="240958"/>
                <a:satOff val="-5040"/>
                <a:lumOff val="2804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600376D-E439-A446-8E51-0A3A28A39232}">
      <dsp:nvSpPr>
        <dsp:cNvPr id="0" name=""/>
        <dsp:cNvSpPr/>
      </dsp:nvSpPr>
      <dsp:spPr>
        <a:xfrm>
          <a:off x="1697236" y="1018343"/>
          <a:ext cx="6532363" cy="2206404"/>
        </a:xfrm>
        <a:prstGeom prst="rect">
          <a:avLst/>
        </a:prstGeom>
        <a:solidFill>
          <a:schemeClr val="lt1">
            <a:alpha val="90000"/>
            <a:hueOff val="0"/>
            <a:satOff val="0"/>
            <a:lumOff val="0"/>
            <a:alphaOff val="0"/>
          </a:schemeClr>
        </a:solidFill>
        <a:ln w="9525" cap="flat" cmpd="sng" algn="ctr">
          <a:solidFill>
            <a:schemeClr val="accent1">
              <a:shade val="50000"/>
              <a:hueOff val="240958"/>
              <a:satOff val="-5040"/>
              <a:lumOff val="2804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Meeting Planning</a:t>
          </a:r>
          <a:endParaRPr lang="en-US" sz="2800" kern="1200" dirty="0"/>
        </a:p>
      </dsp:txBody>
      <dsp:txXfrm>
        <a:off x="1697236" y="1018343"/>
        <a:ext cx="3266181" cy="1018340"/>
      </dsp:txXfrm>
    </dsp:sp>
    <dsp:sp modelId="{6090FB0F-D35C-7A4A-B844-304C8ADDA2B0}">
      <dsp:nvSpPr>
        <dsp:cNvPr id="0" name=""/>
        <dsp:cNvSpPr/>
      </dsp:nvSpPr>
      <dsp:spPr>
        <a:xfrm>
          <a:off x="1188065" y="2036684"/>
          <a:ext cx="1018340" cy="1018340"/>
        </a:xfrm>
        <a:prstGeom prst="pie">
          <a:avLst>
            <a:gd name="adj1" fmla="val 5400000"/>
            <a:gd name="adj2" fmla="val 16200000"/>
          </a:avLst>
        </a:prstGeom>
        <a:gradFill rotWithShape="0">
          <a:gsLst>
            <a:gs pos="0">
              <a:schemeClr val="accent1">
                <a:shade val="50000"/>
                <a:hueOff val="240958"/>
                <a:satOff val="-5040"/>
                <a:lumOff val="28042"/>
                <a:alphaOff val="0"/>
                <a:shade val="51000"/>
                <a:satMod val="130000"/>
              </a:schemeClr>
            </a:gs>
            <a:gs pos="80000">
              <a:schemeClr val="accent1">
                <a:shade val="50000"/>
                <a:hueOff val="240958"/>
                <a:satOff val="-5040"/>
                <a:lumOff val="28042"/>
                <a:alphaOff val="0"/>
                <a:shade val="93000"/>
                <a:satMod val="130000"/>
              </a:schemeClr>
            </a:gs>
            <a:gs pos="100000">
              <a:schemeClr val="accent1">
                <a:shade val="50000"/>
                <a:hueOff val="240958"/>
                <a:satOff val="-5040"/>
                <a:lumOff val="2804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61FE940-FFEC-1A42-937A-F14A2F56019F}">
      <dsp:nvSpPr>
        <dsp:cNvPr id="0" name=""/>
        <dsp:cNvSpPr/>
      </dsp:nvSpPr>
      <dsp:spPr>
        <a:xfrm>
          <a:off x="1697236" y="2036684"/>
          <a:ext cx="6532363" cy="1018340"/>
        </a:xfrm>
        <a:prstGeom prst="rect">
          <a:avLst/>
        </a:prstGeom>
        <a:solidFill>
          <a:schemeClr val="lt1">
            <a:alpha val="90000"/>
            <a:hueOff val="0"/>
            <a:satOff val="0"/>
            <a:lumOff val="0"/>
            <a:alphaOff val="0"/>
          </a:schemeClr>
        </a:solidFill>
        <a:ln w="9525" cap="flat" cmpd="sng" algn="ctr">
          <a:solidFill>
            <a:schemeClr val="accent1">
              <a:shade val="50000"/>
              <a:hueOff val="240958"/>
              <a:satOff val="-5040"/>
              <a:lumOff val="2804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0" kern="1200" dirty="0" smtClean="0"/>
            <a:t>Target Market</a:t>
          </a:r>
          <a:endParaRPr lang="en-US" sz="2800" b="0" kern="1200" dirty="0"/>
        </a:p>
      </dsp:txBody>
      <dsp:txXfrm>
        <a:off x="1697236" y="2036684"/>
        <a:ext cx="3266181" cy="1018340"/>
      </dsp:txXfrm>
    </dsp:sp>
    <dsp:sp modelId="{A46F9469-F5AE-E44F-9025-0B7E89375411}">
      <dsp:nvSpPr>
        <dsp:cNvPr id="0" name=""/>
        <dsp:cNvSpPr/>
      </dsp:nvSpPr>
      <dsp:spPr>
        <a:xfrm>
          <a:off x="4963418" y="0"/>
          <a:ext cx="3266181" cy="1018343"/>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1.7M jobs</a:t>
          </a:r>
          <a:endParaRPr lang="en-US" sz="2200" kern="1200" dirty="0"/>
        </a:p>
        <a:p>
          <a:pPr marL="228600" lvl="1" indent="-228600" algn="l" defTabSz="977900">
            <a:lnSpc>
              <a:spcPct val="90000"/>
            </a:lnSpc>
            <a:spcBef>
              <a:spcPct val="0"/>
            </a:spcBef>
            <a:spcAft>
              <a:spcPct val="15000"/>
            </a:spcAft>
            <a:buChar char="••"/>
          </a:pPr>
          <a:r>
            <a:rPr lang="en-US" sz="2200" kern="1200" dirty="0" smtClean="0"/>
            <a:t>$280B Direct Spending</a:t>
          </a:r>
          <a:endParaRPr lang="en-US" sz="2200" kern="1200" dirty="0"/>
        </a:p>
      </dsp:txBody>
      <dsp:txXfrm>
        <a:off x="4963418" y="0"/>
        <a:ext cx="3266181" cy="1018343"/>
      </dsp:txXfrm>
    </dsp:sp>
    <dsp:sp modelId="{D6700112-0E01-CE4C-BB2F-9CB643D24212}">
      <dsp:nvSpPr>
        <dsp:cNvPr id="0" name=""/>
        <dsp:cNvSpPr/>
      </dsp:nvSpPr>
      <dsp:spPr>
        <a:xfrm>
          <a:off x="4963418" y="1018343"/>
          <a:ext cx="3266181" cy="1018340"/>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6% (102K) jobs</a:t>
          </a:r>
          <a:endParaRPr lang="en-US" sz="2200" kern="1200" dirty="0"/>
        </a:p>
        <a:p>
          <a:pPr marL="228600" lvl="1" indent="-228600" algn="l" defTabSz="977900">
            <a:lnSpc>
              <a:spcPct val="90000"/>
            </a:lnSpc>
            <a:spcBef>
              <a:spcPct val="0"/>
            </a:spcBef>
            <a:spcAft>
              <a:spcPct val="15000"/>
            </a:spcAft>
            <a:buChar char="••"/>
          </a:pPr>
          <a:r>
            <a:rPr lang="en-US" sz="2200" kern="1200" dirty="0" smtClean="0"/>
            <a:t>$116B Direct Spending</a:t>
          </a:r>
          <a:endParaRPr lang="en-US" sz="2200" kern="1200" dirty="0"/>
        </a:p>
      </dsp:txBody>
      <dsp:txXfrm>
        <a:off x="4963418" y="1018343"/>
        <a:ext cx="3266181" cy="1018340"/>
      </dsp:txXfrm>
    </dsp:sp>
    <dsp:sp modelId="{E4C88D2B-F3AB-8C4F-8B4A-7659DD84FF59}">
      <dsp:nvSpPr>
        <dsp:cNvPr id="0" name=""/>
        <dsp:cNvSpPr/>
      </dsp:nvSpPr>
      <dsp:spPr>
        <a:xfrm>
          <a:off x="4963418" y="2036684"/>
          <a:ext cx="3266181" cy="1018340"/>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228600" lvl="1" indent="-228600" algn="l" defTabSz="977900">
            <a:lnSpc>
              <a:spcPct val="90000"/>
            </a:lnSpc>
            <a:spcBef>
              <a:spcPct val="0"/>
            </a:spcBef>
            <a:spcAft>
              <a:spcPct val="15000"/>
            </a:spcAft>
            <a:buChar char="••"/>
          </a:pPr>
          <a:r>
            <a:rPr lang="en-US" sz="2200" b="0" kern="1200" dirty="0" smtClean="0"/>
            <a:t>54% (55K) Meet. Pro.</a:t>
          </a:r>
          <a:endParaRPr lang="en-US" sz="2200" b="0" kern="1200" dirty="0"/>
        </a:p>
        <a:p>
          <a:pPr marL="228600" lvl="1" indent="-228600" algn="l" defTabSz="977900">
            <a:lnSpc>
              <a:spcPct val="90000"/>
            </a:lnSpc>
            <a:spcBef>
              <a:spcPct val="0"/>
            </a:spcBef>
            <a:spcAft>
              <a:spcPct val="15000"/>
            </a:spcAft>
            <a:buChar char="••"/>
          </a:pPr>
          <a:r>
            <a:rPr lang="en-US" sz="2200" b="0" kern="1200" dirty="0" smtClean="0"/>
            <a:t>62.7B Direct Spending</a:t>
          </a:r>
          <a:endParaRPr lang="en-US" sz="2200" b="0" kern="1200" dirty="0"/>
        </a:p>
      </dsp:txBody>
      <dsp:txXfrm>
        <a:off x="4963418" y="2036684"/>
        <a:ext cx="3266181" cy="101834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0.86066</cdr:x>
      <cdr:y>0.19196</cdr:y>
    </cdr:from>
    <cdr:to>
      <cdr:x>0.97177</cdr:x>
      <cdr:y>0.27682</cdr:y>
    </cdr:to>
    <cdr:sp macro="" textlink="">
      <cdr:nvSpPr>
        <cdr:cNvPr id="2" name="1 CuadroTexto"/>
        <cdr:cNvSpPr txBox="1"/>
      </cdr:nvSpPr>
      <cdr:spPr>
        <a:xfrm xmlns:a="http://schemas.openxmlformats.org/drawingml/2006/main">
          <a:off x="7082906" y="651520"/>
          <a:ext cx="914400" cy="2880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s-AR" sz="1600" b="1" dirty="0" smtClean="0"/>
            <a:t>pptVivo!</a:t>
          </a:r>
          <a:endParaRPr lang="es-AR" sz="1600" b="1"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AB1E54-EBED-4170-B316-FF639A50FD1B}" type="datetimeFigureOut">
              <a:rPr lang="es-AR" smtClean="0"/>
              <a:t>27/05/2015</a:t>
            </a:fld>
            <a:endParaRPr lang="es-AR"/>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D12896E-1350-497D-AB0A-D71320428E8D}" type="slidenum">
              <a:rPr lang="es-AR" smtClean="0"/>
              <a:t>‹Nº›</a:t>
            </a:fld>
            <a:endParaRPr lang="es-AR"/>
          </a:p>
        </p:txBody>
      </p:sp>
    </p:spTree>
    <p:extLst>
      <p:ext uri="{BB962C8B-B14F-4D97-AF65-F5344CB8AC3E}">
        <p14:creationId xmlns:p14="http://schemas.microsoft.com/office/powerpoint/2010/main" val="21179513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9289F1-573B-4EDB-A14C-70D6BBFFA51C}" type="datetimeFigureOut">
              <a:rPr lang="es-AR" smtClean="0"/>
              <a:t>27/05/2015</a:t>
            </a:fld>
            <a:endParaRPr lang="es-AR"/>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2545F0-677E-4376-95CC-2ED40C8EB8C8}" type="slidenum">
              <a:rPr lang="es-AR" smtClean="0"/>
              <a:t>‹Nº›</a:t>
            </a:fld>
            <a:endParaRPr lang="es-AR"/>
          </a:p>
        </p:txBody>
      </p:sp>
    </p:spTree>
    <p:extLst>
      <p:ext uri="{BB962C8B-B14F-4D97-AF65-F5344CB8AC3E}">
        <p14:creationId xmlns:p14="http://schemas.microsoft.com/office/powerpoint/2010/main" val="2523616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 </a:t>
            </a:r>
            <a:endParaRPr lang="es-AR" dirty="0"/>
          </a:p>
        </p:txBody>
      </p:sp>
      <p:sp>
        <p:nvSpPr>
          <p:cNvPr id="4" name="3 Marcador de número de diapositiva"/>
          <p:cNvSpPr>
            <a:spLocks noGrp="1"/>
          </p:cNvSpPr>
          <p:nvPr>
            <p:ph type="sldNum" sz="quarter" idx="10"/>
          </p:nvPr>
        </p:nvSpPr>
        <p:spPr/>
        <p:txBody>
          <a:bodyPr/>
          <a:lstStyle/>
          <a:p>
            <a:fld id="{332545F0-677E-4376-95CC-2ED40C8EB8C8}" type="slidenum">
              <a:rPr lang="es-AR" smtClean="0"/>
              <a:t>1</a:t>
            </a:fld>
            <a:endParaRPr lang="es-AR" dirty="0"/>
          </a:p>
        </p:txBody>
      </p:sp>
    </p:spTree>
    <p:extLst>
      <p:ext uri="{BB962C8B-B14F-4D97-AF65-F5344CB8AC3E}">
        <p14:creationId xmlns:p14="http://schemas.microsoft.com/office/powerpoint/2010/main" val="4071602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kern="1200" dirty="0" smtClean="0">
                <a:solidFill>
                  <a:schemeClr val="tx1"/>
                </a:solidFill>
                <a:effectLst/>
                <a:latin typeface="+mn-lt"/>
                <a:ea typeface="+mn-ea"/>
                <a:cs typeface="+mn-cs"/>
              </a:rPr>
              <a:t>2009-2012: Direct Spending 6.4%,</a:t>
            </a:r>
          </a:p>
          <a:p>
            <a:r>
              <a:rPr lang="en-US" sz="1200" kern="1200" dirty="0" smtClean="0">
                <a:solidFill>
                  <a:schemeClr val="tx1"/>
                </a:solidFill>
                <a:effectLst/>
                <a:latin typeface="+mn-lt"/>
                <a:ea typeface="+mn-ea"/>
                <a:cs typeface="+mn-cs"/>
              </a:rPr>
              <a:t>	 Participants 10%, </a:t>
            </a:r>
          </a:p>
          <a:p>
            <a:r>
              <a:rPr lang="en-US" sz="1200" kern="1200" dirty="0" smtClean="0">
                <a:solidFill>
                  <a:schemeClr val="tx1"/>
                </a:solidFill>
                <a:effectLst/>
                <a:latin typeface="+mn-lt"/>
                <a:ea typeface="+mn-ea"/>
                <a:cs typeface="+mn-cs"/>
              </a:rPr>
              <a:t>	participants spending 11.8%, </a:t>
            </a:r>
          </a:p>
          <a:p>
            <a:r>
              <a:rPr lang="en-US" sz="1200" kern="1200" dirty="0" smtClean="0">
                <a:solidFill>
                  <a:schemeClr val="tx1"/>
                </a:solidFill>
                <a:effectLst/>
                <a:latin typeface="+mn-lt"/>
                <a:ea typeface="+mn-ea"/>
                <a:cs typeface="+mn-cs"/>
              </a:rPr>
              <a:t>	Jobs  8.3% </a:t>
            </a:r>
            <a:endParaRPr lang="es-A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2014: increase in attendance 3.9%  </a:t>
            </a:r>
          </a:p>
          <a:p>
            <a:r>
              <a:rPr lang="en-US" sz="1200" kern="1200" dirty="0" smtClean="0">
                <a:solidFill>
                  <a:schemeClr val="tx1"/>
                </a:solidFill>
                <a:effectLst/>
                <a:latin typeface="+mn-lt"/>
                <a:ea typeface="+mn-ea"/>
                <a:cs typeface="+mn-cs"/>
              </a:rPr>
              <a:t>	in budgets 2.4% </a:t>
            </a:r>
          </a:p>
          <a:p>
            <a:endParaRPr lang="es-A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Event Planner profession is projected to grow 33% from 2012-2022</a:t>
            </a:r>
            <a:endParaRPr lang="es-AR" sz="1200" kern="1200" dirty="0" smtClean="0">
              <a:solidFill>
                <a:schemeClr val="tx1"/>
              </a:solidFill>
              <a:effectLst/>
              <a:latin typeface="+mn-lt"/>
              <a:ea typeface="+mn-ea"/>
              <a:cs typeface="+mn-cs"/>
            </a:endParaRPr>
          </a:p>
          <a:p>
            <a:endParaRPr lang="es-AR" dirty="0"/>
          </a:p>
        </p:txBody>
      </p:sp>
      <p:sp>
        <p:nvSpPr>
          <p:cNvPr id="4" name="3 Marcador de número de diapositiva"/>
          <p:cNvSpPr>
            <a:spLocks noGrp="1"/>
          </p:cNvSpPr>
          <p:nvPr>
            <p:ph type="sldNum" sz="quarter" idx="10"/>
          </p:nvPr>
        </p:nvSpPr>
        <p:spPr/>
        <p:txBody>
          <a:bodyPr/>
          <a:lstStyle/>
          <a:p>
            <a:fld id="{332545F0-677E-4376-95CC-2ED40C8EB8C8}" type="slidenum">
              <a:rPr lang="es-AR" smtClean="0"/>
              <a:t>10</a:t>
            </a:fld>
            <a:endParaRPr lang="es-AR"/>
          </a:p>
        </p:txBody>
      </p:sp>
    </p:spTree>
    <p:extLst>
      <p:ext uri="{BB962C8B-B14F-4D97-AF65-F5344CB8AC3E}">
        <p14:creationId xmlns:p14="http://schemas.microsoft.com/office/powerpoint/2010/main" val="3704608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kern="1200" dirty="0" smtClean="0">
                <a:solidFill>
                  <a:schemeClr val="tx1"/>
                </a:solidFill>
                <a:effectLst/>
                <a:latin typeface="+mn-lt"/>
                <a:ea typeface="+mn-ea"/>
                <a:cs typeface="+mn-cs"/>
              </a:rPr>
              <a:t>We have a B2B business model.</a:t>
            </a:r>
            <a:endParaRPr lang="es-AR"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pptVivo!'s</a:t>
            </a:r>
            <a:r>
              <a:rPr lang="en-US" sz="1200" kern="1200" dirty="0" smtClean="0">
                <a:solidFill>
                  <a:schemeClr val="tx1"/>
                </a:solidFill>
                <a:effectLst/>
                <a:latin typeface="+mn-lt"/>
                <a:ea typeface="+mn-ea"/>
                <a:cs typeface="+mn-cs"/>
              </a:rPr>
              <a:t> users are Professional Speakers to whom we provide a second screen to PowerPoint and a communication channel to increase engagement and feedback, and attendees who can follow the presentation from their devices and interact with the presenter and other attendees.</a:t>
            </a:r>
            <a:endParaRPr lang="es-A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Our customers are Event Planners who hire Speakers and need more engagement and participation from audience to afford quality metrics to measure the success of the event and to generate more leads and conversions.</a:t>
            </a:r>
            <a:endParaRPr lang="es-A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s-AR" sz="1200" kern="1200" dirty="0" smtClean="0">
              <a:solidFill>
                <a:schemeClr val="tx1"/>
              </a:solidFill>
              <a:effectLst/>
              <a:latin typeface="+mn-lt"/>
              <a:ea typeface="+mn-ea"/>
              <a:cs typeface="+mn-cs"/>
            </a:endParaRPr>
          </a:p>
          <a:p>
            <a:endParaRPr lang="es-AR" dirty="0"/>
          </a:p>
        </p:txBody>
      </p:sp>
      <p:sp>
        <p:nvSpPr>
          <p:cNvPr id="4" name="3 Marcador de número de diapositiva"/>
          <p:cNvSpPr>
            <a:spLocks noGrp="1"/>
          </p:cNvSpPr>
          <p:nvPr>
            <p:ph type="sldNum" sz="quarter" idx="10"/>
          </p:nvPr>
        </p:nvSpPr>
        <p:spPr/>
        <p:txBody>
          <a:bodyPr/>
          <a:lstStyle/>
          <a:p>
            <a:fld id="{332545F0-677E-4376-95CC-2ED40C8EB8C8}" type="slidenum">
              <a:rPr lang="es-AR" smtClean="0"/>
              <a:t>11</a:t>
            </a:fld>
            <a:endParaRPr lang="es-AR"/>
          </a:p>
        </p:txBody>
      </p:sp>
    </p:spTree>
    <p:extLst>
      <p:ext uri="{BB962C8B-B14F-4D97-AF65-F5344CB8AC3E}">
        <p14:creationId xmlns:p14="http://schemas.microsoft.com/office/powerpoint/2010/main" val="341486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kern="1200" dirty="0" smtClean="0">
                <a:solidFill>
                  <a:schemeClr val="tx1"/>
                </a:solidFill>
                <a:effectLst/>
                <a:latin typeface="+mn-lt"/>
                <a:ea typeface="+mn-ea"/>
                <a:cs typeface="+mn-cs"/>
              </a:rPr>
              <a:t>Revenue model:</a:t>
            </a:r>
            <a:endParaRPr lang="es-A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want to address events in all shapes and sizes, so we are going to offer a 30 days free trial for one event of up to 50 people, no strings attached. A layered pricing model based in attendee number, support type, advance features and metrics and a Multi-Event Custom Branded version for sponsors.</a:t>
            </a:r>
            <a:endParaRPr lang="es-AR" sz="1200" kern="120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332545F0-677E-4376-95CC-2ED40C8EB8C8}" type="slidenum">
              <a:rPr lang="es-AR" smtClean="0"/>
              <a:t>12</a:t>
            </a:fld>
            <a:endParaRPr lang="es-AR"/>
          </a:p>
        </p:txBody>
      </p:sp>
    </p:spTree>
    <p:extLst>
      <p:ext uri="{BB962C8B-B14F-4D97-AF65-F5344CB8AC3E}">
        <p14:creationId xmlns:p14="http://schemas.microsoft.com/office/powerpoint/2010/main" val="958195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Underlying Magic</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We fully integrate with PowerPoint and provide a 2</a:t>
            </a:r>
            <a:r>
              <a:rPr lang="en-US" sz="1200" kern="1200" baseline="30000" dirty="0"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screen for it, sharing slides to mobile devices and provide statistics for speakers and planners.</a:t>
            </a:r>
          </a:p>
          <a:p>
            <a:r>
              <a:rPr lang="en-US" sz="1200" kern="1200" dirty="0" smtClean="0">
                <a:solidFill>
                  <a:schemeClr val="tx1"/>
                </a:solidFill>
                <a:effectLst/>
                <a:latin typeface="+mn-lt"/>
                <a:ea typeface="+mn-ea"/>
                <a:cs typeface="+mn-cs"/>
              </a:rPr>
              <a:t>We deliver a simpler solution that does not overwhelm users with complicated features and that allows a seamless networking among attendees</a:t>
            </a:r>
          </a:p>
          <a:p>
            <a:r>
              <a:rPr lang="en-US" sz="1200" kern="1200" dirty="0" smtClean="0">
                <a:solidFill>
                  <a:schemeClr val="tx1"/>
                </a:solidFill>
                <a:effectLst/>
                <a:latin typeface="+mn-lt"/>
                <a:ea typeface="+mn-ea"/>
                <a:cs typeface="+mn-cs"/>
              </a:rPr>
              <a:t>We offer a 30 days free trial for one event, no strings attached and a Multi-Event Custom Branded version for sponsors.</a:t>
            </a:r>
          </a:p>
          <a:p>
            <a:r>
              <a:rPr lang="en-US" sz="1200" kern="1200" dirty="0" smtClean="0">
                <a:solidFill>
                  <a:schemeClr val="tx1"/>
                </a:solidFill>
                <a:effectLst/>
                <a:latin typeface="+mn-lt"/>
                <a:ea typeface="+mn-ea"/>
                <a:cs typeface="+mn-cs"/>
              </a:rPr>
              <a:t>No extra custom hardware needed.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32545F0-677E-4376-95CC-2ED40C8EB8C8}" type="slidenum">
              <a:rPr lang="es-AR" smtClean="0"/>
              <a:t>13</a:t>
            </a:fld>
            <a:endParaRPr lang="es-AR"/>
          </a:p>
        </p:txBody>
      </p:sp>
    </p:spTree>
    <p:extLst>
      <p:ext uri="{BB962C8B-B14F-4D97-AF65-F5344CB8AC3E}">
        <p14:creationId xmlns:p14="http://schemas.microsoft.com/office/powerpoint/2010/main" val="19371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plan to contact influential professionals to show a demo and convert them in early adopters and evangelists of pptVivo!, we also plan to organize event technology workshops and consultancy sessions for event organizers and agencies looking for technology available for events, conferences and exhibitions.</a:t>
            </a:r>
          </a:p>
          <a:p>
            <a:r>
              <a:rPr lang="en-US" sz="1200" kern="1200" dirty="0" smtClean="0">
                <a:solidFill>
                  <a:schemeClr val="tx1"/>
                </a:solidFill>
                <a:effectLst/>
                <a:latin typeface="+mn-lt"/>
                <a:ea typeface="+mn-ea"/>
                <a:cs typeface="+mn-cs"/>
              </a:rPr>
              <a:t>It is important to establish alliances with communities of professional event and meeting planners to advertise our product, offer special promo discount or event sponsorship to increase traction.</a:t>
            </a:r>
          </a:p>
          <a:p>
            <a:endParaRPr lang="en-US" dirty="0"/>
          </a:p>
        </p:txBody>
      </p:sp>
      <p:sp>
        <p:nvSpPr>
          <p:cNvPr id="4" name="Slide Number Placeholder 3"/>
          <p:cNvSpPr>
            <a:spLocks noGrp="1"/>
          </p:cNvSpPr>
          <p:nvPr>
            <p:ph type="sldNum" sz="quarter" idx="10"/>
          </p:nvPr>
        </p:nvSpPr>
        <p:spPr/>
        <p:txBody>
          <a:bodyPr/>
          <a:lstStyle/>
          <a:p>
            <a:fld id="{332545F0-677E-4376-95CC-2ED40C8EB8C8}" type="slidenum">
              <a:rPr lang="es-AR" smtClean="0"/>
              <a:t>14</a:t>
            </a:fld>
            <a:endParaRPr lang="es-AR"/>
          </a:p>
        </p:txBody>
      </p:sp>
    </p:spTree>
    <p:extLst>
      <p:ext uri="{BB962C8B-B14F-4D97-AF65-F5344CB8AC3E}">
        <p14:creationId xmlns:p14="http://schemas.microsoft.com/office/powerpoint/2010/main" val="2067707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2545F0-677E-4376-95CC-2ED40C8EB8C8}" type="slidenum">
              <a:rPr lang="es-AR" smtClean="0"/>
              <a:t>15</a:t>
            </a:fld>
            <a:endParaRPr lang="es-AR"/>
          </a:p>
        </p:txBody>
      </p:sp>
    </p:spTree>
    <p:extLst>
      <p:ext uri="{BB962C8B-B14F-4D97-AF65-F5344CB8AC3E}">
        <p14:creationId xmlns:p14="http://schemas.microsoft.com/office/powerpoint/2010/main" val="2067707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SlideKlowd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slideklowd.com</a:t>
            </a:r>
            <a:r>
              <a:rPr lang="en-US" sz="1200" kern="1200" dirty="0" smtClean="0">
                <a:solidFill>
                  <a:schemeClr val="tx1"/>
                </a:solidFill>
                <a:effectLst/>
                <a:latin typeface="+mn-lt"/>
                <a:ea typeface="+mn-ea"/>
                <a:cs typeface="+mn-cs"/>
              </a:rPr>
              <a:t>) &amp;  </a:t>
            </a:r>
            <a:r>
              <a:rPr lang="en-US" sz="1200" kern="1200" dirty="0" err="1" smtClean="0">
                <a:solidFill>
                  <a:schemeClr val="tx1"/>
                </a:solidFill>
                <a:effectLst/>
                <a:latin typeface="+mn-lt"/>
                <a:ea typeface="+mn-ea"/>
                <a:cs typeface="+mn-cs"/>
              </a:rPr>
              <a:t>Presentain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presentain.com</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Share slides to mobile devices. Capture audience responses. Monitor attention levels. Follow-up with participants. Statistics for speakers and planners.</a:t>
            </a:r>
          </a:p>
          <a:p>
            <a:r>
              <a:rPr lang="en-US" sz="1200" kern="1200" dirty="0" smtClean="0">
                <a:solidFill>
                  <a:schemeClr val="tx1"/>
                </a:solidFill>
                <a:effectLst/>
                <a:latin typeface="+mn-lt"/>
                <a:ea typeface="+mn-ea"/>
                <a:cs typeface="+mn-cs"/>
              </a:rPr>
              <a:t>No integration with PowerPoint, </a:t>
            </a:r>
            <a:r>
              <a:rPr lang="en-US" sz="1200" kern="1200" dirty="0" err="1" smtClean="0">
                <a:solidFill>
                  <a:schemeClr val="tx1"/>
                </a:solidFill>
                <a:effectLst/>
                <a:latin typeface="+mn-lt"/>
                <a:ea typeface="+mn-ea"/>
                <a:cs typeface="+mn-cs"/>
              </a:rPr>
              <a:t>ppt</a:t>
            </a:r>
            <a:r>
              <a:rPr lang="en-US" sz="1200" kern="1200" dirty="0" smtClean="0">
                <a:solidFill>
                  <a:schemeClr val="tx1"/>
                </a:solidFill>
                <a:effectLst/>
                <a:latin typeface="+mn-lt"/>
                <a:ea typeface="+mn-ea"/>
                <a:cs typeface="+mn-cs"/>
              </a:rPr>
              <a:t> files must be converted; own app to present. Lack of features for Networking among assistants and a Custom Branded version for sponsors.</a:t>
            </a: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Presentation.io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presentation.io</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Share slides to mobile devices. Capture audience responses. Monitor attention levels. Follow-up with participants. Statistics for speakers and planners.</a:t>
            </a:r>
          </a:p>
          <a:p>
            <a:r>
              <a:rPr lang="en-US" sz="1200" kern="1200" dirty="0" smtClean="0">
                <a:solidFill>
                  <a:schemeClr val="tx1"/>
                </a:solidFill>
                <a:effectLst/>
                <a:latin typeface="+mn-lt"/>
                <a:ea typeface="+mn-ea"/>
                <a:cs typeface="+mn-cs"/>
              </a:rPr>
              <a:t>No integration with PowerPoint, </a:t>
            </a:r>
            <a:r>
              <a:rPr lang="en-US" sz="1200" kern="1200" dirty="0" err="1" smtClean="0">
                <a:solidFill>
                  <a:schemeClr val="tx1"/>
                </a:solidFill>
                <a:effectLst/>
                <a:latin typeface="+mn-lt"/>
                <a:ea typeface="+mn-ea"/>
                <a:cs typeface="+mn-cs"/>
              </a:rPr>
              <a:t>ppt</a:t>
            </a:r>
            <a:r>
              <a:rPr lang="en-US" sz="1200" kern="1200" dirty="0" smtClean="0">
                <a:solidFill>
                  <a:schemeClr val="tx1"/>
                </a:solidFill>
                <a:effectLst/>
                <a:latin typeface="+mn-lt"/>
                <a:ea typeface="+mn-ea"/>
                <a:cs typeface="+mn-cs"/>
              </a:rPr>
              <a:t> files must be converted; own app to present. Lack of features for Networking among assistants and requires a list of attendants</a:t>
            </a: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Lintelus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nicemeeting.com</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Share slides to mobile devices. Capture audience responses. Monitor attention levels. Follow-up with participants. Statistics for speakers and planners. Networking among assistants.</a:t>
            </a:r>
          </a:p>
          <a:p>
            <a:r>
              <a:rPr lang="en-US" sz="1200" kern="1200" dirty="0" smtClean="0">
                <a:solidFill>
                  <a:schemeClr val="tx1"/>
                </a:solidFill>
                <a:effectLst/>
                <a:latin typeface="+mn-lt"/>
                <a:ea typeface="+mn-ea"/>
                <a:cs typeface="+mn-cs"/>
              </a:rPr>
              <a:t>No integration with PowerPoint, </a:t>
            </a:r>
            <a:r>
              <a:rPr lang="en-US" sz="1200" kern="1200" dirty="0" err="1" smtClean="0">
                <a:solidFill>
                  <a:schemeClr val="tx1"/>
                </a:solidFill>
                <a:effectLst/>
                <a:latin typeface="+mn-lt"/>
                <a:ea typeface="+mn-ea"/>
                <a:cs typeface="+mn-cs"/>
              </a:rPr>
              <a:t>ppt</a:t>
            </a:r>
            <a:r>
              <a:rPr lang="en-US" sz="1200" kern="1200" dirty="0" smtClean="0">
                <a:solidFill>
                  <a:schemeClr val="tx1"/>
                </a:solidFill>
                <a:effectLst/>
                <a:latin typeface="+mn-lt"/>
                <a:ea typeface="+mn-ea"/>
                <a:cs typeface="+mn-cs"/>
              </a:rPr>
              <a:t> files must be converted; own app to present. Lack of a Custom Branded version. Event technology installed onsite required.</a:t>
            </a: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PowerVote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powervote.com</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Share slides to mobile devices. Capture audience responses. Monitor attention levels. Statistics for speakers and planners. </a:t>
            </a:r>
          </a:p>
          <a:p>
            <a:r>
              <a:rPr lang="en-US" sz="1200" kern="1200" dirty="0" smtClean="0">
                <a:solidFill>
                  <a:schemeClr val="tx1"/>
                </a:solidFill>
                <a:effectLst/>
                <a:latin typeface="+mn-lt"/>
                <a:ea typeface="+mn-ea"/>
                <a:cs typeface="+mn-cs"/>
              </a:rPr>
              <a:t>PowerPoint Integration only for polls. Lack of a Custom Branded version. Voting system requirement to buy or rent custom hardware</a:t>
            </a: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cvent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cvent.com</a:t>
            </a:r>
            <a:r>
              <a:rPr lang="en-US" sz="1200" kern="1200" dirty="0" smtClean="0">
                <a:solidFill>
                  <a:schemeClr val="tx1"/>
                </a:solidFill>
                <a:effectLst/>
                <a:latin typeface="+mn-lt"/>
                <a:ea typeface="+mn-ea"/>
                <a:cs typeface="+mn-cs"/>
              </a:rPr>
              <a:t>) &amp; </a:t>
            </a:r>
            <a:r>
              <a:rPr lang="en-US" sz="1200" kern="1200" dirty="0" err="1" smtClean="0">
                <a:solidFill>
                  <a:schemeClr val="tx1"/>
                </a:solidFill>
                <a:effectLst/>
                <a:latin typeface="+mn-lt"/>
                <a:ea typeface="+mn-ea"/>
                <a:cs typeface="+mn-cs"/>
              </a:rPr>
              <a:t>BusyEvent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busyevent.com</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Both are complete event management platform that also provide a mobile app to engage assistants and allow networking, collect leads, provide statistics for planner and custom branded version of the app.</a:t>
            </a:r>
          </a:p>
          <a:p>
            <a:r>
              <a:rPr lang="en-US" sz="1200" kern="1200" dirty="0" smtClean="0">
                <a:solidFill>
                  <a:schemeClr val="tx1"/>
                </a:solidFill>
                <a:effectLst/>
                <a:latin typeface="+mn-lt"/>
                <a:ea typeface="+mn-ea"/>
                <a:cs typeface="+mn-cs"/>
              </a:rPr>
              <a:t>No integration with PowerPoint and no sharing slides to mobile devices. Lack of statistics for speakers.</a:t>
            </a:r>
          </a:p>
          <a:p>
            <a:endParaRPr lang="en-US" dirty="0"/>
          </a:p>
        </p:txBody>
      </p:sp>
      <p:sp>
        <p:nvSpPr>
          <p:cNvPr id="4" name="Slide Number Placeholder 3"/>
          <p:cNvSpPr>
            <a:spLocks noGrp="1"/>
          </p:cNvSpPr>
          <p:nvPr>
            <p:ph type="sldNum" sz="quarter" idx="10"/>
          </p:nvPr>
        </p:nvSpPr>
        <p:spPr/>
        <p:txBody>
          <a:bodyPr/>
          <a:lstStyle/>
          <a:p>
            <a:fld id="{332545F0-677E-4376-95CC-2ED40C8EB8C8}" type="slidenum">
              <a:rPr lang="es-AR" smtClean="0"/>
              <a:t>16</a:t>
            </a:fld>
            <a:endParaRPr lang="es-AR"/>
          </a:p>
        </p:txBody>
      </p:sp>
    </p:spTree>
    <p:extLst>
      <p:ext uri="{BB962C8B-B14F-4D97-AF65-F5344CB8AC3E}">
        <p14:creationId xmlns:p14="http://schemas.microsoft.com/office/powerpoint/2010/main" val="1474606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332545F0-677E-4376-95CC-2ED40C8EB8C8}" type="slidenum">
              <a:rPr lang="es-AR" smtClean="0"/>
              <a:t>17</a:t>
            </a:fld>
            <a:endParaRPr lang="es-AR"/>
          </a:p>
        </p:txBody>
      </p:sp>
    </p:spTree>
    <p:extLst>
      <p:ext uri="{BB962C8B-B14F-4D97-AF65-F5344CB8AC3E}">
        <p14:creationId xmlns:p14="http://schemas.microsoft.com/office/powerpoint/2010/main" val="1664777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noProof="0" dirty="0"/>
          </a:p>
        </p:txBody>
      </p:sp>
      <p:sp>
        <p:nvSpPr>
          <p:cNvPr id="4" name="3 Marcador de número de diapositiva"/>
          <p:cNvSpPr>
            <a:spLocks noGrp="1"/>
          </p:cNvSpPr>
          <p:nvPr>
            <p:ph type="sldNum" sz="quarter" idx="10"/>
          </p:nvPr>
        </p:nvSpPr>
        <p:spPr/>
        <p:txBody>
          <a:bodyPr/>
          <a:lstStyle/>
          <a:p>
            <a:fld id="{332545F0-677E-4376-95CC-2ED40C8EB8C8}" type="slidenum">
              <a:rPr lang="es-AR" smtClean="0"/>
              <a:t>18</a:t>
            </a:fld>
            <a:endParaRPr lang="es-AR"/>
          </a:p>
        </p:txBody>
      </p:sp>
    </p:spTree>
    <p:extLst>
      <p:ext uri="{BB962C8B-B14F-4D97-AF65-F5344CB8AC3E}">
        <p14:creationId xmlns:p14="http://schemas.microsoft.com/office/powerpoint/2010/main" val="1664777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2545F0-677E-4376-95CC-2ED40C8EB8C8}" type="slidenum">
              <a:rPr lang="es-AR" smtClean="0"/>
              <a:t>19</a:t>
            </a:fld>
            <a:endParaRPr lang="es-AR"/>
          </a:p>
        </p:txBody>
      </p:sp>
    </p:spTree>
    <p:extLst>
      <p:ext uri="{BB962C8B-B14F-4D97-AF65-F5344CB8AC3E}">
        <p14:creationId xmlns:p14="http://schemas.microsoft.com/office/powerpoint/2010/main" val="2318767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Get metrics to measure the event´s success with the 2nd screen for Presentations!</a:t>
            </a:r>
            <a:endParaRPr lang="es-AR" sz="1200" kern="1200" dirty="0" smtClean="0">
              <a:solidFill>
                <a:schemeClr val="tx1"/>
              </a:solidFill>
              <a:effectLst/>
              <a:latin typeface="+mn-lt"/>
              <a:ea typeface="+mn-ea"/>
              <a:cs typeface="+mn-cs"/>
            </a:endParaRPr>
          </a:p>
          <a:p>
            <a:r>
              <a:rPr lang="en-US" dirty="0" smtClean="0"/>
              <a:t>Overview: </a:t>
            </a:r>
          </a:p>
          <a:p>
            <a:r>
              <a:rPr lang="en-US" sz="1200" kern="1200" dirty="0" smtClean="0">
                <a:solidFill>
                  <a:schemeClr val="tx1"/>
                </a:solidFill>
                <a:effectLst/>
                <a:latin typeface="+mn-lt"/>
                <a:ea typeface="+mn-ea"/>
                <a:cs typeface="+mn-cs"/>
              </a:rPr>
              <a:t>For speakers it is increasingly difficult to deal with a multitasking audience.</a:t>
            </a:r>
            <a:endParaRPr lang="es-A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Event planners look for more engagement in order to obtain quality metrics and participants’ data.</a:t>
            </a:r>
            <a:endParaRPr lang="es-A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pptVivo! provides a 2nd screen to presentations and creates a channel between speaker and audience. The main beneficiary of this increased participation and engagement are the event’s organizers since they obtain the necessary metrics to measure the success of the event and the participants’ data to follow-up and generate leads for upcoming events.</a:t>
            </a:r>
            <a:endParaRPr lang="es-A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Unlike existing solutions pptVivo! fully integrates with PowerPoint, preferred tool for professional speakers, creating less friction in its adoption.</a:t>
            </a:r>
            <a:endParaRPr lang="es-AR" sz="120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332545F0-677E-4376-95CC-2ED40C8EB8C8}" type="slidenum">
              <a:rPr lang="es-AR" smtClean="0"/>
              <a:t>2</a:t>
            </a:fld>
            <a:endParaRPr lang="es-AR" dirty="0"/>
          </a:p>
        </p:txBody>
      </p:sp>
    </p:spTree>
    <p:extLst>
      <p:ext uri="{BB962C8B-B14F-4D97-AF65-F5344CB8AC3E}">
        <p14:creationId xmlns:p14="http://schemas.microsoft.com/office/powerpoint/2010/main" val="1182432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Accomplishments to Date, Timeline and Use of Funds</a:t>
            </a:r>
            <a:r>
              <a:rPr lang="en-US" dirty="0" smtClean="0">
                <a:effectLst/>
              </a:rPr>
              <a:t> </a:t>
            </a:r>
          </a:p>
          <a:p>
            <a:endParaRPr lang="en-US" dirty="0" smtClean="0">
              <a:effectLst/>
            </a:endParaRPr>
          </a:p>
          <a:p>
            <a:r>
              <a:rPr lang="en-US" sz="1200" kern="1200" noProof="0" dirty="0" smtClean="0">
                <a:solidFill>
                  <a:schemeClr val="tx1"/>
                </a:solidFill>
                <a:effectLst/>
                <a:latin typeface="+mn-lt"/>
                <a:ea typeface="+mn-ea"/>
                <a:cs typeface="+mn-cs"/>
              </a:rPr>
              <a:t>The Functional Prototype milestone led us to the customer validation, where we found that the speaker wasn't our customer, but the event planner</a:t>
            </a:r>
          </a:p>
          <a:p>
            <a:endParaRPr lang="es-A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are pivoting from a speaker centric service to an event planner´s tool that, besides engagement, also provides quality metrics. So after testing these new features with early adopters in a closed beta, our next milestone will be launching a commercial beta in five months and get our first twenty paying customers in two months after the commercial beta launching.</a:t>
            </a:r>
            <a:endParaRPr lang="es-AR" sz="1200" kern="1200" dirty="0" smtClean="0">
              <a:solidFill>
                <a:schemeClr val="tx1"/>
              </a:solidFill>
              <a:effectLst/>
              <a:latin typeface="+mn-lt"/>
              <a:ea typeface="+mn-ea"/>
              <a:cs typeface="+mn-cs"/>
            </a:endParaRPr>
          </a:p>
          <a:p>
            <a:endParaRPr lang="en-US" dirty="0" smtClean="0">
              <a:effectLst/>
            </a:endParaRPr>
          </a:p>
          <a:p>
            <a:r>
              <a:rPr lang="en-US" sz="1200" kern="1200" dirty="0" smtClean="0">
                <a:solidFill>
                  <a:schemeClr val="tx1"/>
                </a:solidFill>
                <a:effectLst/>
                <a:latin typeface="+mn-lt"/>
                <a:ea typeface="+mn-ea"/>
                <a:cs typeface="+mn-cs"/>
              </a:rPr>
              <a:t>We plan to raise money by the second quarter of 2015. We think that it'll be good moment because in the while we plan to get enough traction and revenue needed to be more appealing to investors.</a:t>
            </a:r>
            <a:endParaRPr lang="es-A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expect to raise $250,000 that will be put toward sales, marketing and future enhancements of the service.</a:t>
            </a:r>
            <a:endParaRPr lang="es-AR" sz="1200" kern="1200" dirty="0" smtClean="0">
              <a:solidFill>
                <a:schemeClr val="tx1"/>
              </a:solidFill>
              <a:effectLst/>
              <a:latin typeface="+mn-lt"/>
              <a:ea typeface="+mn-ea"/>
              <a:cs typeface="+mn-cs"/>
            </a:endParaRPr>
          </a:p>
          <a:p>
            <a:endParaRPr lang="en-US" dirty="0" smtClean="0">
              <a:effectLst/>
            </a:endParaRPr>
          </a:p>
          <a:p>
            <a:r>
              <a:rPr lang="en-US" sz="1200" kern="1200" dirty="0" smtClean="0">
                <a:solidFill>
                  <a:schemeClr val="tx1"/>
                </a:solidFill>
                <a:effectLst/>
                <a:latin typeface="+mn-lt"/>
                <a:ea typeface="+mn-ea"/>
                <a:cs typeface="+mn-cs"/>
              </a:rPr>
              <a:t>In 3 years, we expect to get a significant participation in the Meeting Industry being an alternative to existing solution.</a:t>
            </a:r>
            <a:endParaRPr lang="es-A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can be attractive for bigger companies in the meeting industry like </a:t>
            </a:r>
            <a:r>
              <a:rPr lang="en-US" sz="1200" kern="1200" dirty="0" err="1" smtClean="0">
                <a:solidFill>
                  <a:schemeClr val="tx1"/>
                </a:solidFill>
                <a:effectLst/>
                <a:latin typeface="+mn-lt"/>
                <a:ea typeface="+mn-ea"/>
                <a:cs typeface="+mn-cs"/>
              </a:rPr>
              <a:t>BusyEvent</a:t>
            </a:r>
            <a:r>
              <a:rPr lang="en-US" sz="1200" kern="1200" dirty="0" smtClean="0">
                <a:solidFill>
                  <a:schemeClr val="tx1"/>
                </a:solidFill>
                <a:effectLst/>
                <a:latin typeface="+mn-lt"/>
                <a:ea typeface="+mn-ea"/>
                <a:cs typeface="+mn-cs"/>
              </a:rPr>
              <a:t> that is raising money for acquisitions, or </a:t>
            </a:r>
            <a:r>
              <a:rPr lang="en-US" sz="1200" kern="1200" dirty="0" err="1" smtClean="0">
                <a:solidFill>
                  <a:schemeClr val="tx1"/>
                </a:solidFill>
                <a:effectLst/>
                <a:latin typeface="+mn-lt"/>
                <a:ea typeface="+mn-ea"/>
                <a:cs typeface="+mn-cs"/>
              </a:rPr>
              <a:t>Cvent</a:t>
            </a:r>
            <a:r>
              <a:rPr lang="en-US" sz="1200" kern="1200" dirty="0" smtClean="0">
                <a:solidFill>
                  <a:schemeClr val="tx1"/>
                </a:solidFill>
                <a:effectLst/>
                <a:latin typeface="+mn-lt"/>
                <a:ea typeface="+mn-ea"/>
                <a:cs typeface="+mn-cs"/>
              </a:rPr>
              <a:t> that went public in 2013 ($1.5 billion valuation) and already bought 2 companies, or by Microsoft, because pptVivo! is the only solution that gives a 2nd screen to PowerPoint, a very useful feature, especially to strengthen its Office 365 strategy</a:t>
            </a:r>
            <a:endParaRPr lang="es-AR"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32545F0-677E-4376-95CC-2ED40C8EB8C8}" type="slidenum">
              <a:rPr lang="es-AR" smtClean="0"/>
              <a:t>20</a:t>
            </a:fld>
            <a:endParaRPr lang="es-AR"/>
          </a:p>
        </p:txBody>
      </p:sp>
    </p:spTree>
    <p:extLst>
      <p:ext uri="{BB962C8B-B14F-4D97-AF65-F5344CB8AC3E}">
        <p14:creationId xmlns:p14="http://schemas.microsoft.com/office/powerpoint/2010/main" val="3825917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332545F0-677E-4376-95CC-2ED40C8EB8C8}" type="slidenum">
              <a:rPr lang="es-AR" smtClean="0"/>
              <a:t>22</a:t>
            </a:fld>
            <a:endParaRPr lang="es-AR"/>
          </a:p>
        </p:txBody>
      </p:sp>
    </p:spTree>
    <p:extLst>
      <p:ext uri="{BB962C8B-B14F-4D97-AF65-F5344CB8AC3E}">
        <p14:creationId xmlns:p14="http://schemas.microsoft.com/office/powerpoint/2010/main" val="4235021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Problem:</a:t>
            </a:r>
          </a:p>
          <a:p>
            <a:r>
              <a:rPr lang="en-US" dirty="0" smtClean="0"/>
              <a:t>For speakers it is increasingly difficult to deal with a multitasking audience.</a:t>
            </a:r>
          </a:p>
          <a:p>
            <a:r>
              <a:rPr lang="en-US" dirty="0" smtClean="0"/>
              <a:t>Event planner looks for more engagement in order to obtain quality metrics to measure the success of the event and the participants’ data to follow-up and generate leads.</a:t>
            </a:r>
          </a:p>
          <a:p>
            <a:r>
              <a:rPr lang="en-US" dirty="0" smtClean="0"/>
              <a:t>Event planners need to encourage networking among participants.</a:t>
            </a:r>
          </a:p>
          <a:p>
            <a:r>
              <a:rPr lang="en-US" dirty="0" smtClean="0"/>
              <a:t>Currently event planners use different tools: desktop, web apps, apps mobile, to accomplish these tasks</a:t>
            </a:r>
          </a:p>
          <a:p>
            <a:endParaRPr lang="es-AR" dirty="0" smtClean="0"/>
          </a:p>
          <a:p>
            <a:endParaRPr lang="es-AR" dirty="0"/>
          </a:p>
        </p:txBody>
      </p:sp>
      <p:sp>
        <p:nvSpPr>
          <p:cNvPr id="4" name="3 Marcador de número de diapositiva"/>
          <p:cNvSpPr>
            <a:spLocks noGrp="1"/>
          </p:cNvSpPr>
          <p:nvPr>
            <p:ph type="sldNum" sz="quarter" idx="10"/>
          </p:nvPr>
        </p:nvSpPr>
        <p:spPr/>
        <p:txBody>
          <a:bodyPr/>
          <a:lstStyle/>
          <a:p>
            <a:fld id="{332545F0-677E-4376-95CC-2ED40C8EB8C8}" type="slidenum">
              <a:rPr lang="es-AR" smtClean="0"/>
              <a:t>3</a:t>
            </a:fld>
            <a:endParaRPr lang="es-AR" dirty="0"/>
          </a:p>
        </p:txBody>
      </p:sp>
    </p:spTree>
    <p:extLst>
      <p:ext uri="{BB962C8B-B14F-4D97-AF65-F5344CB8AC3E}">
        <p14:creationId xmlns:p14="http://schemas.microsoft.com/office/powerpoint/2010/main" val="1504519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kern="1200" dirty="0" smtClean="0">
                <a:solidFill>
                  <a:schemeClr val="tx1"/>
                </a:solidFill>
                <a:effectLst/>
                <a:latin typeface="+mn-lt"/>
                <a:ea typeface="+mn-ea"/>
                <a:cs typeface="+mn-cs"/>
              </a:rPr>
              <a:t>We fully integrate with PowerPoint, preferred tool by professional speakers, creating less friction in its adoption: 80% of professional speakers use PowerPoint in its version for Windows and OSX. </a:t>
            </a:r>
            <a:endParaRPr lang="es-A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deliver a simple solution that does not overwhelm users with complicated features and allows a seamless networking among attendees</a:t>
            </a:r>
            <a:endParaRPr lang="es-A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offer a 30 days free trial for one event, no strings attached, and a multi-event custom branded version for sponsors.</a:t>
            </a:r>
            <a:endParaRPr lang="es-A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 extra custom hardware needed.</a:t>
            </a:r>
            <a:endParaRPr lang="es-AR" sz="1200" kern="1200" dirty="0" smtClean="0">
              <a:solidFill>
                <a:schemeClr val="tx1"/>
              </a:solidFill>
              <a:effectLst/>
              <a:latin typeface="+mn-lt"/>
              <a:ea typeface="+mn-ea"/>
              <a:cs typeface="+mn-cs"/>
            </a:endParaRPr>
          </a:p>
          <a:p>
            <a:endParaRPr lang="es-AR" dirty="0" smtClean="0"/>
          </a:p>
          <a:p>
            <a:endParaRPr lang="es-AR" dirty="0"/>
          </a:p>
        </p:txBody>
      </p:sp>
      <p:sp>
        <p:nvSpPr>
          <p:cNvPr id="4" name="3 Marcador de número de diapositiva"/>
          <p:cNvSpPr>
            <a:spLocks noGrp="1"/>
          </p:cNvSpPr>
          <p:nvPr>
            <p:ph type="sldNum" sz="quarter" idx="10"/>
          </p:nvPr>
        </p:nvSpPr>
        <p:spPr/>
        <p:txBody>
          <a:bodyPr/>
          <a:lstStyle/>
          <a:p>
            <a:fld id="{332545F0-677E-4376-95CC-2ED40C8EB8C8}" type="slidenum">
              <a:rPr lang="es-AR" smtClean="0"/>
              <a:t>4</a:t>
            </a:fld>
            <a:endParaRPr lang="es-AR" dirty="0"/>
          </a:p>
        </p:txBody>
      </p:sp>
    </p:spTree>
    <p:extLst>
      <p:ext uri="{BB962C8B-B14F-4D97-AF65-F5344CB8AC3E}">
        <p14:creationId xmlns:p14="http://schemas.microsoft.com/office/powerpoint/2010/main" val="1504519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Source:</a:t>
            </a:r>
          </a:p>
          <a:p>
            <a:r>
              <a:rPr lang="es-AR" dirty="0" smtClean="0"/>
              <a:t>Meeting Professionals International (MPI) OUTLOOK: 2014 Winter Edition </a:t>
            </a:r>
          </a:p>
          <a:p>
            <a:r>
              <a:rPr lang="es-AR" dirty="0" smtClean="0"/>
              <a:t>Meeting </a:t>
            </a:r>
            <a:r>
              <a:rPr lang="es-AR" dirty="0" err="1" smtClean="0"/>
              <a:t>Professionals</a:t>
            </a:r>
            <a:r>
              <a:rPr lang="es-AR" dirty="0" smtClean="0"/>
              <a:t> International (MPI) Business </a:t>
            </a:r>
            <a:r>
              <a:rPr lang="es-AR" dirty="0" err="1" smtClean="0"/>
              <a:t>Barometer</a:t>
            </a:r>
            <a:endParaRPr lang="es-AR" dirty="0" smtClean="0"/>
          </a:p>
          <a:p>
            <a:endParaRPr lang="es-AR" sz="120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332545F0-677E-4376-95CC-2ED40C8EB8C8}" type="slidenum">
              <a:rPr lang="es-AR" smtClean="0"/>
              <a:t>5</a:t>
            </a:fld>
            <a:endParaRPr lang="es-AR"/>
          </a:p>
        </p:txBody>
      </p:sp>
    </p:spTree>
    <p:extLst>
      <p:ext uri="{BB962C8B-B14F-4D97-AF65-F5344CB8AC3E}">
        <p14:creationId xmlns:p14="http://schemas.microsoft.com/office/powerpoint/2010/main" val="70449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Source:</a:t>
            </a:r>
          </a:p>
          <a:p>
            <a:r>
              <a:rPr lang="es-AR" dirty="0" smtClean="0"/>
              <a:t>Meeting Professionals International (MPI) MPI UK &amp; </a:t>
            </a:r>
            <a:r>
              <a:rPr lang="es-AR" dirty="0" err="1" smtClean="0"/>
              <a:t>Ireland</a:t>
            </a:r>
            <a:r>
              <a:rPr lang="es-AR" dirty="0" smtClean="0"/>
              <a:t> </a:t>
            </a:r>
            <a:r>
              <a:rPr lang="es-AR" dirty="0" err="1" smtClean="0"/>
              <a:t>Report</a:t>
            </a:r>
            <a:endParaRPr lang="es-AR" dirty="0" smtClean="0"/>
          </a:p>
          <a:p>
            <a:endParaRPr lang="es-AR" sz="120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332545F0-677E-4376-95CC-2ED40C8EB8C8}" type="slidenum">
              <a:rPr lang="es-AR" smtClean="0"/>
              <a:t>6</a:t>
            </a:fld>
            <a:endParaRPr lang="es-AR"/>
          </a:p>
        </p:txBody>
      </p:sp>
    </p:spTree>
    <p:extLst>
      <p:ext uri="{BB962C8B-B14F-4D97-AF65-F5344CB8AC3E}">
        <p14:creationId xmlns:p14="http://schemas.microsoft.com/office/powerpoint/2010/main" val="70449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There is no doubt that China’s meetings industry has huge potential with predictions that the sector is a </a:t>
            </a:r>
          </a:p>
          <a:p>
            <a:r>
              <a:rPr lang="en-US" dirty="0" smtClean="0"/>
              <a:t>$150 billion market with annual growth of 20% (</a:t>
            </a:r>
            <a:r>
              <a:rPr lang="en-US" dirty="0" err="1" smtClean="0"/>
              <a:t>HelmsBriscoe</a:t>
            </a:r>
            <a:r>
              <a:rPr lang="en-US" dirty="0" smtClean="0"/>
              <a:t> April 2011).</a:t>
            </a:r>
          </a:p>
          <a:p>
            <a:endParaRPr lang="en-US" dirty="0" smtClean="0"/>
          </a:p>
          <a:p>
            <a:r>
              <a:rPr lang="en-US" dirty="0" smtClean="0"/>
              <a:t>Asia takes 23.7% of the world’s total international meetings</a:t>
            </a:r>
          </a:p>
          <a:p>
            <a:r>
              <a:rPr lang="en-US" dirty="0" smtClean="0"/>
              <a:t>The results of the fifth IBTM Global Meetings Industry Research China and Asia have been launched at CIBTM 2013 (www.cibtm.com) and the research is promising, indicating that Asian economies continue to show higher growth figures than elsewhere in the world.</a:t>
            </a:r>
          </a:p>
          <a:p>
            <a:r>
              <a:rPr lang="en-US" dirty="0" smtClean="0"/>
              <a:t>The findings state that ‘the top three countries from Asia are taking 23.7% of the world’s total international meetings and Singapore is at number one position with 10% of the world share.’ Japan follows with 7.4% and Korea Republic third with 6.3%. </a:t>
            </a:r>
          </a:p>
          <a:p>
            <a:endParaRPr lang="en-US" dirty="0" smtClean="0"/>
          </a:p>
          <a:p>
            <a:r>
              <a:rPr lang="en-US" dirty="0" smtClean="0"/>
              <a:t>Event planners organize an average of 44 events each, a much higher figure than last year. </a:t>
            </a:r>
          </a:p>
          <a:p>
            <a:r>
              <a:rPr lang="en-US" dirty="0" smtClean="0"/>
              <a:t>The average spend per buyer on events in China was $818,038 with overall spend on events in Asia </a:t>
            </a:r>
          </a:p>
          <a:p>
            <a:r>
              <a:rPr lang="en-US" dirty="0" smtClean="0"/>
              <a:t>by all buyers in the sample $207,075,000</a:t>
            </a:r>
          </a:p>
        </p:txBody>
      </p:sp>
      <p:sp>
        <p:nvSpPr>
          <p:cNvPr id="4" name="3 Marcador de número de diapositiva"/>
          <p:cNvSpPr>
            <a:spLocks noGrp="1"/>
          </p:cNvSpPr>
          <p:nvPr>
            <p:ph type="sldNum" sz="quarter" idx="10"/>
          </p:nvPr>
        </p:nvSpPr>
        <p:spPr/>
        <p:txBody>
          <a:bodyPr/>
          <a:lstStyle/>
          <a:p>
            <a:fld id="{332545F0-677E-4376-95CC-2ED40C8EB8C8}" type="slidenum">
              <a:rPr lang="es-AR" smtClean="0"/>
              <a:t>7</a:t>
            </a:fld>
            <a:endParaRPr lang="es-AR"/>
          </a:p>
        </p:txBody>
      </p:sp>
    </p:spTree>
    <p:extLst>
      <p:ext uri="{BB962C8B-B14F-4D97-AF65-F5344CB8AC3E}">
        <p14:creationId xmlns:p14="http://schemas.microsoft.com/office/powerpoint/2010/main" val="70449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ES_tradnl" sz="1200" kern="1200" noProof="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CEEC050-6081-974E-9789-B877AA16C7A4}" type="slidenum">
              <a:rPr lang="en-US" smtClean="0"/>
              <a:pPr/>
              <a:t>8</a:t>
            </a:fld>
            <a:endParaRPr lang="en-US"/>
          </a:p>
        </p:txBody>
      </p:sp>
    </p:spTree>
    <p:extLst>
      <p:ext uri="{BB962C8B-B14F-4D97-AF65-F5344CB8AC3E}">
        <p14:creationId xmlns:p14="http://schemas.microsoft.com/office/powerpoint/2010/main" val="1597390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US Meeting Industry involves 1.7M jobs and Direct Spending for $280B</a:t>
            </a:r>
            <a:endParaRPr lang="es-A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6% (102K) of the jobs correspond to Event Organizers with Direct Spending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of $116B.</a:t>
            </a:r>
            <a:endParaRPr lang="es-A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Our Target Market is the 54% (55K) of those Event Planners with Direct Spending of $62,76B. </a:t>
            </a:r>
            <a:endParaRPr lang="es-A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According to reports those amounts of professionals are relying upon ongoing education to stay current with the last technology and are more likely to use new technology to improve their business.</a:t>
            </a:r>
          </a:p>
          <a:p>
            <a:endParaRPr lang="en-US" sz="1200" kern="1200" dirty="0" smtClean="0">
              <a:solidFill>
                <a:schemeClr val="tx1"/>
              </a:solidFill>
              <a:effectLst/>
              <a:latin typeface="+mn-lt"/>
              <a:ea typeface="+mn-ea"/>
              <a:cs typeface="+mn-cs"/>
            </a:endParaRPr>
          </a:p>
          <a:p>
            <a:r>
              <a:rPr lang="en-US" noProof="0" dirty="0" smtClean="0"/>
              <a:t>Meeting Professionals International (MPI) OUTLOOK: 2014 Winter Edition </a:t>
            </a:r>
          </a:p>
          <a:p>
            <a:r>
              <a:rPr lang="en-US" noProof="0" dirty="0" smtClean="0"/>
              <a:t>Meeting Professionals International (MPI) Business Barometer</a:t>
            </a:r>
          </a:p>
          <a:p>
            <a:endParaRPr lang="en-US" dirty="0"/>
          </a:p>
        </p:txBody>
      </p:sp>
      <p:sp>
        <p:nvSpPr>
          <p:cNvPr id="4" name="Slide Number Placeholder 3"/>
          <p:cNvSpPr>
            <a:spLocks noGrp="1"/>
          </p:cNvSpPr>
          <p:nvPr>
            <p:ph type="sldNum" sz="quarter" idx="10"/>
          </p:nvPr>
        </p:nvSpPr>
        <p:spPr/>
        <p:txBody>
          <a:bodyPr/>
          <a:lstStyle/>
          <a:p>
            <a:fld id="{1CEEC050-6081-974E-9789-B877AA16C7A4}" type="slidenum">
              <a:rPr lang="en-US" smtClean="0"/>
              <a:pPr/>
              <a:t>9</a:t>
            </a:fld>
            <a:endParaRPr lang="en-US"/>
          </a:p>
        </p:txBody>
      </p:sp>
    </p:spTree>
    <p:extLst>
      <p:ext uri="{BB962C8B-B14F-4D97-AF65-F5344CB8AC3E}">
        <p14:creationId xmlns:p14="http://schemas.microsoft.com/office/powerpoint/2010/main" val="3386029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597819"/>
            <a:ext cx="7772400" cy="1102519"/>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069FCF13-1183-41E8-8E1A-71B248B1669A}" type="datetimeFigureOut">
              <a:rPr lang="es-AR" smtClean="0"/>
              <a:t>27/05/2015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18A3ACB-8F67-4BA0-92A1-BBE2A6BF453D}" type="slidenum">
              <a:rPr lang="es-AR" smtClean="0"/>
              <a:t>‹Nº›</a:t>
            </a:fld>
            <a:endParaRPr lang="es-AR"/>
          </a:p>
        </p:txBody>
      </p:sp>
    </p:spTree>
    <p:extLst>
      <p:ext uri="{BB962C8B-B14F-4D97-AF65-F5344CB8AC3E}">
        <p14:creationId xmlns:p14="http://schemas.microsoft.com/office/powerpoint/2010/main" val="5526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069FCF13-1183-41E8-8E1A-71B248B1669A}" type="datetimeFigureOut">
              <a:rPr lang="es-AR" smtClean="0"/>
              <a:t>27/05/2015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18A3ACB-8F67-4BA0-92A1-BBE2A6BF453D}" type="slidenum">
              <a:rPr lang="es-AR" smtClean="0"/>
              <a:t>‹Nº›</a:t>
            </a:fld>
            <a:endParaRPr lang="es-AR"/>
          </a:p>
        </p:txBody>
      </p:sp>
    </p:spTree>
    <p:extLst>
      <p:ext uri="{BB962C8B-B14F-4D97-AF65-F5344CB8AC3E}">
        <p14:creationId xmlns:p14="http://schemas.microsoft.com/office/powerpoint/2010/main" val="1854323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154781"/>
            <a:ext cx="2057400" cy="3290888"/>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154781"/>
            <a:ext cx="6019800" cy="329088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069FCF13-1183-41E8-8E1A-71B248B1669A}" type="datetimeFigureOut">
              <a:rPr lang="es-AR" smtClean="0"/>
              <a:t>27/05/2015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18A3ACB-8F67-4BA0-92A1-BBE2A6BF453D}" type="slidenum">
              <a:rPr lang="es-AR" smtClean="0"/>
              <a:t>‹Nº›</a:t>
            </a:fld>
            <a:endParaRPr lang="es-AR"/>
          </a:p>
        </p:txBody>
      </p:sp>
    </p:spTree>
    <p:extLst>
      <p:ext uri="{BB962C8B-B14F-4D97-AF65-F5344CB8AC3E}">
        <p14:creationId xmlns:p14="http://schemas.microsoft.com/office/powerpoint/2010/main" val="995327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069FCF13-1183-41E8-8E1A-71B248B1669A}" type="datetimeFigureOut">
              <a:rPr lang="es-AR" smtClean="0"/>
              <a:t>27/05/2015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18A3ACB-8F67-4BA0-92A1-BBE2A6BF453D}" type="slidenum">
              <a:rPr lang="es-AR" smtClean="0"/>
              <a:t>‹Nº›</a:t>
            </a:fld>
            <a:endParaRPr lang="es-AR"/>
          </a:p>
        </p:txBody>
      </p:sp>
    </p:spTree>
    <p:extLst>
      <p:ext uri="{BB962C8B-B14F-4D97-AF65-F5344CB8AC3E}">
        <p14:creationId xmlns:p14="http://schemas.microsoft.com/office/powerpoint/2010/main" val="829661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3305176"/>
            <a:ext cx="7772400" cy="1021556"/>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69FCF13-1183-41E8-8E1A-71B248B1669A}" type="datetimeFigureOut">
              <a:rPr lang="es-AR" smtClean="0"/>
              <a:t>27/05/2015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18A3ACB-8F67-4BA0-92A1-BBE2A6BF453D}" type="slidenum">
              <a:rPr lang="es-AR" smtClean="0"/>
              <a:t>‹Nº›</a:t>
            </a:fld>
            <a:endParaRPr lang="es-AR"/>
          </a:p>
        </p:txBody>
      </p:sp>
    </p:spTree>
    <p:extLst>
      <p:ext uri="{BB962C8B-B14F-4D97-AF65-F5344CB8AC3E}">
        <p14:creationId xmlns:p14="http://schemas.microsoft.com/office/powerpoint/2010/main" val="726085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069FCF13-1183-41E8-8E1A-71B248B1669A}" type="datetimeFigureOut">
              <a:rPr lang="es-AR" smtClean="0"/>
              <a:t>27/05/2015</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B18A3ACB-8F67-4BA0-92A1-BBE2A6BF453D}" type="slidenum">
              <a:rPr lang="es-AR" smtClean="0"/>
              <a:t>‹Nº›</a:t>
            </a:fld>
            <a:endParaRPr lang="es-AR"/>
          </a:p>
        </p:txBody>
      </p:sp>
    </p:spTree>
    <p:extLst>
      <p:ext uri="{BB962C8B-B14F-4D97-AF65-F5344CB8AC3E}">
        <p14:creationId xmlns:p14="http://schemas.microsoft.com/office/powerpoint/2010/main" val="1440600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05979"/>
            <a:ext cx="8229600" cy="85725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069FCF13-1183-41E8-8E1A-71B248B1669A}" type="datetimeFigureOut">
              <a:rPr lang="es-AR" smtClean="0"/>
              <a:t>27/05/2015</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B18A3ACB-8F67-4BA0-92A1-BBE2A6BF453D}" type="slidenum">
              <a:rPr lang="es-AR" smtClean="0"/>
              <a:t>‹Nº›</a:t>
            </a:fld>
            <a:endParaRPr lang="es-AR"/>
          </a:p>
        </p:txBody>
      </p:sp>
    </p:spTree>
    <p:extLst>
      <p:ext uri="{BB962C8B-B14F-4D97-AF65-F5344CB8AC3E}">
        <p14:creationId xmlns:p14="http://schemas.microsoft.com/office/powerpoint/2010/main" val="1900367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069FCF13-1183-41E8-8E1A-71B248B1669A}" type="datetimeFigureOut">
              <a:rPr lang="es-AR" smtClean="0"/>
              <a:t>27/05/2015</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B18A3ACB-8F67-4BA0-92A1-BBE2A6BF453D}" type="slidenum">
              <a:rPr lang="es-AR" smtClean="0"/>
              <a:t>‹Nº›</a:t>
            </a:fld>
            <a:endParaRPr lang="es-AR"/>
          </a:p>
        </p:txBody>
      </p:sp>
    </p:spTree>
    <p:extLst>
      <p:ext uri="{BB962C8B-B14F-4D97-AF65-F5344CB8AC3E}">
        <p14:creationId xmlns:p14="http://schemas.microsoft.com/office/powerpoint/2010/main" val="444442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69FCF13-1183-41E8-8E1A-71B248B1669A}" type="datetimeFigureOut">
              <a:rPr lang="es-AR" smtClean="0"/>
              <a:t>27/05/2015</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B18A3ACB-8F67-4BA0-92A1-BBE2A6BF453D}" type="slidenum">
              <a:rPr lang="es-AR" smtClean="0"/>
              <a:t>‹Nº›</a:t>
            </a:fld>
            <a:endParaRPr lang="es-AR"/>
          </a:p>
        </p:txBody>
      </p:sp>
    </p:spTree>
    <p:extLst>
      <p:ext uri="{BB962C8B-B14F-4D97-AF65-F5344CB8AC3E}">
        <p14:creationId xmlns:p14="http://schemas.microsoft.com/office/powerpoint/2010/main" val="128748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04787"/>
            <a:ext cx="3008313" cy="871538"/>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69FCF13-1183-41E8-8E1A-71B248B1669A}" type="datetimeFigureOut">
              <a:rPr lang="es-AR" smtClean="0"/>
              <a:t>27/05/2015</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B18A3ACB-8F67-4BA0-92A1-BBE2A6BF453D}" type="slidenum">
              <a:rPr lang="es-AR" smtClean="0"/>
              <a:t>‹Nº›</a:t>
            </a:fld>
            <a:endParaRPr lang="es-AR"/>
          </a:p>
        </p:txBody>
      </p:sp>
    </p:spTree>
    <p:extLst>
      <p:ext uri="{BB962C8B-B14F-4D97-AF65-F5344CB8AC3E}">
        <p14:creationId xmlns:p14="http://schemas.microsoft.com/office/powerpoint/2010/main" val="3980034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3600450"/>
            <a:ext cx="5486400" cy="425054"/>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69FCF13-1183-41E8-8E1A-71B248B1669A}" type="datetimeFigureOut">
              <a:rPr lang="es-AR" smtClean="0"/>
              <a:t>27/05/2015</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B18A3ACB-8F67-4BA0-92A1-BBE2A6BF453D}" type="slidenum">
              <a:rPr lang="es-AR" smtClean="0"/>
              <a:t>‹Nº›</a:t>
            </a:fld>
            <a:endParaRPr lang="es-AR"/>
          </a:p>
        </p:txBody>
      </p:sp>
    </p:spTree>
    <p:extLst>
      <p:ext uri="{BB962C8B-B14F-4D97-AF65-F5344CB8AC3E}">
        <p14:creationId xmlns:p14="http://schemas.microsoft.com/office/powerpoint/2010/main" val="2655009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69FCF13-1183-41E8-8E1A-71B248B1669A}" type="datetimeFigureOut">
              <a:rPr lang="es-AR" smtClean="0"/>
              <a:t>27/05/2015</a:t>
            </a:fld>
            <a:endParaRPr lang="es-AR"/>
          </a:p>
        </p:txBody>
      </p:sp>
      <p:sp>
        <p:nvSpPr>
          <p:cNvPr id="5" name="4 Marcador de pie de página"/>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18A3ACB-8F67-4BA0-92A1-BBE2A6BF453D}" type="slidenum">
              <a:rPr lang="es-AR" smtClean="0"/>
              <a:t>‹Nº›</a:t>
            </a:fld>
            <a:endParaRPr lang="es-AR"/>
          </a:p>
        </p:txBody>
      </p:sp>
    </p:spTree>
    <p:extLst>
      <p:ext uri="{BB962C8B-B14F-4D97-AF65-F5344CB8AC3E}">
        <p14:creationId xmlns:p14="http://schemas.microsoft.com/office/powerpoint/2010/main" val="3414880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mailto:luis.videla@pptvivo.com" TargetMode="External"/><Relationship Id="rId5" Type="http://schemas.openxmlformats.org/officeDocument/2006/relationships/hyperlink" Target="mailto:belen.fernandez@pptvivo.com"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4.png"/><Relationship Id="rId4" Type="http://schemas.openxmlformats.org/officeDocument/2006/relationships/image" Target="../media/image9.jp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3203848" cy="2135296"/>
          </a:xfrm>
          <a:prstGeom prst="rect">
            <a:avLst/>
          </a:prstGeom>
        </p:spPr>
      </p:pic>
      <p:pic>
        <p:nvPicPr>
          <p:cNvPr id="4" name="3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2368" y="1491630"/>
            <a:ext cx="5580112" cy="3058693"/>
          </a:xfrm>
          <a:prstGeom prst="rect">
            <a:avLst/>
          </a:prstGeom>
        </p:spPr>
      </p:pic>
      <p:sp>
        <p:nvSpPr>
          <p:cNvPr id="5" name="4 CuadroTexto"/>
          <p:cNvSpPr txBox="1"/>
          <p:nvPr/>
        </p:nvSpPr>
        <p:spPr>
          <a:xfrm>
            <a:off x="179512" y="3121680"/>
            <a:ext cx="3168352" cy="1754326"/>
          </a:xfrm>
          <a:prstGeom prst="rect">
            <a:avLst/>
          </a:prstGeom>
          <a:noFill/>
        </p:spPr>
        <p:txBody>
          <a:bodyPr wrap="square" rtlCol="0">
            <a:spAutoFit/>
          </a:bodyPr>
          <a:lstStyle/>
          <a:p>
            <a:r>
              <a:rPr lang="es-AR" dirty="0" smtClean="0"/>
              <a:t>Belen Fernandez</a:t>
            </a:r>
          </a:p>
          <a:p>
            <a:r>
              <a:rPr lang="es-AR" dirty="0" smtClean="0">
                <a:hlinkClick r:id="rId5"/>
              </a:rPr>
              <a:t>belen.fernandez@pptvivo.com</a:t>
            </a:r>
            <a:endParaRPr lang="es-AR" dirty="0" smtClean="0"/>
          </a:p>
          <a:p>
            <a:endParaRPr lang="es-AR" dirty="0"/>
          </a:p>
          <a:p>
            <a:r>
              <a:rPr lang="es-AR" dirty="0" smtClean="0"/>
              <a:t>Luis Videla</a:t>
            </a:r>
          </a:p>
          <a:p>
            <a:r>
              <a:rPr lang="es-AR" dirty="0" smtClean="0">
                <a:hlinkClick r:id="rId6"/>
              </a:rPr>
              <a:t>luis.videla@pptvivo.com</a:t>
            </a:r>
            <a:endParaRPr lang="es-AR" dirty="0" smtClean="0"/>
          </a:p>
          <a:p>
            <a:endParaRPr lang="es-AR" dirty="0" smtClean="0"/>
          </a:p>
        </p:txBody>
      </p:sp>
    </p:spTree>
    <p:extLst>
      <p:ext uri="{BB962C8B-B14F-4D97-AF65-F5344CB8AC3E}">
        <p14:creationId xmlns:p14="http://schemas.microsoft.com/office/powerpoint/2010/main" val="1327810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s-AR" dirty="0" smtClean="0"/>
              <a:t>Market Growth </a:t>
            </a:r>
            <a:r>
              <a:rPr lang="es-AR" dirty="0"/>
              <a:t>perspectives </a:t>
            </a:r>
          </a:p>
        </p:txBody>
      </p:sp>
      <p:pic>
        <p:nvPicPr>
          <p:cNvPr id="5" name="4 Marcador de contenido"/>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762" y="1200150"/>
            <a:ext cx="7886475" cy="3394075"/>
          </a:xfrm>
        </p:spPr>
      </p:pic>
      <p:pic>
        <p:nvPicPr>
          <p:cNvPr id="4" name="3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8306" y="1"/>
            <a:ext cx="1265693" cy="843557"/>
          </a:xfrm>
          <a:prstGeom prst="rect">
            <a:avLst/>
          </a:prstGeom>
        </p:spPr>
      </p:pic>
    </p:spTree>
    <p:extLst>
      <p:ext uri="{BB962C8B-B14F-4D97-AF65-F5344CB8AC3E}">
        <p14:creationId xmlns:p14="http://schemas.microsoft.com/office/powerpoint/2010/main" val="671458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n-US" dirty="0"/>
              <a:t>Business Model</a:t>
            </a:r>
            <a:endParaRPr lang="es-AR" dirty="0"/>
          </a:p>
        </p:txBody>
      </p:sp>
      <p:sp>
        <p:nvSpPr>
          <p:cNvPr id="3" name="2 Marcador de contenido"/>
          <p:cNvSpPr>
            <a:spLocks noGrp="1"/>
          </p:cNvSpPr>
          <p:nvPr>
            <p:ph idx="1"/>
          </p:nvPr>
        </p:nvSpPr>
        <p:spPr/>
        <p:txBody>
          <a:bodyPr/>
          <a:lstStyle/>
          <a:p>
            <a:r>
              <a:rPr lang="en-US" dirty="0"/>
              <a:t>B2B business </a:t>
            </a:r>
            <a:r>
              <a:rPr lang="en-US" dirty="0" smtClean="0"/>
              <a:t>model</a:t>
            </a:r>
          </a:p>
          <a:p>
            <a:r>
              <a:rPr lang="en-US" dirty="0" smtClean="0"/>
              <a:t>Users: Professional </a:t>
            </a:r>
            <a:r>
              <a:rPr lang="en-US" dirty="0"/>
              <a:t>Speakers </a:t>
            </a:r>
            <a:r>
              <a:rPr lang="en-US" dirty="0" smtClean="0"/>
              <a:t>&amp; Attendees</a:t>
            </a:r>
          </a:p>
          <a:p>
            <a:r>
              <a:rPr lang="en-US" dirty="0" smtClean="0"/>
              <a:t>Customers: Event </a:t>
            </a:r>
            <a:r>
              <a:rPr lang="en-US" dirty="0"/>
              <a:t>Planners</a:t>
            </a:r>
            <a:endParaRPr lang="es-AR" dirty="0"/>
          </a:p>
        </p:txBody>
      </p:sp>
      <p:pic>
        <p:nvPicPr>
          <p:cNvPr id="4" name="3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8306" y="1"/>
            <a:ext cx="1265693" cy="843557"/>
          </a:xfrm>
          <a:prstGeom prst="rect">
            <a:avLst/>
          </a:prstGeom>
        </p:spPr>
      </p:pic>
    </p:spTree>
    <p:extLst>
      <p:ext uri="{BB962C8B-B14F-4D97-AF65-F5344CB8AC3E}">
        <p14:creationId xmlns:p14="http://schemas.microsoft.com/office/powerpoint/2010/main" val="30284386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n-US" dirty="0" smtClean="0"/>
              <a:t>Revenue Model</a:t>
            </a:r>
            <a:endParaRPr lang="en-US" dirty="0"/>
          </a:p>
        </p:txBody>
      </p:sp>
      <p:pic>
        <p:nvPicPr>
          <p:cNvPr id="4" name="3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8306" y="1"/>
            <a:ext cx="1265693" cy="843557"/>
          </a:xfrm>
          <a:prstGeom prst="rect">
            <a:avLst/>
          </a:prstGeom>
        </p:spPr>
      </p:pic>
      <p:pic>
        <p:nvPicPr>
          <p:cNvPr id="5" name="Content Placeholder 4" descr="Plans.png"/>
          <p:cNvPicPr>
            <a:picLocks noGrp="1" noChangeAspect="1"/>
          </p:cNvPicPr>
          <p:nvPr>
            <p:ph idx="1"/>
          </p:nvPr>
        </p:nvPicPr>
        <p:blipFill>
          <a:blip r:embed="rId4">
            <a:extLst>
              <a:ext uri="{28A0092B-C50C-407E-A947-70E740481C1C}">
                <a14:useLocalDpi xmlns:a14="http://schemas.microsoft.com/office/drawing/2010/main" val="0"/>
              </a:ext>
            </a:extLst>
          </a:blip>
          <a:srcRect l="-3055" r="-3055"/>
          <a:stretch>
            <a:fillRect/>
          </a:stretch>
        </p:blipFill>
        <p:spPr/>
      </p:pic>
    </p:spTree>
    <p:extLst>
      <p:ext uri="{BB962C8B-B14F-4D97-AF65-F5344CB8AC3E}">
        <p14:creationId xmlns:p14="http://schemas.microsoft.com/office/powerpoint/2010/main" val="2238630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Differentiation</a:t>
            </a:r>
            <a:endParaRPr lang="en-US" dirty="0"/>
          </a:p>
        </p:txBody>
      </p:sp>
      <p:sp>
        <p:nvSpPr>
          <p:cNvPr id="3" name="Content Placeholder 2"/>
          <p:cNvSpPr>
            <a:spLocks noGrp="1"/>
          </p:cNvSpPr>
          <p:nvPr>
            <p:ph idx="1"/>
          </p:nvPr>
        </p:nvSpPr>
        <p:spPr/>
        <p:txBody>
          <a:bodyPr>
            <a:normAutofit/>
          </a:bodyPr>
          <a:lstStyle/>
          <a:p>
            <a:r>
              <a:rPr lang="en-US" dirty="0" smtClean="0"/>
              <a:t>The 2</a:t>
            </a:r>
            <a:r>
              <a:rPr lang="en-US" baseline="30000" dirty="0" smtClean="0"/>
              <a:t>nd</a:t>
            </a:r>
            <a:r>
              <a:rPr lang="en-US" dirty="0" smtClean="0"/>
              <a:t> screen for </a:t>
            </a:r>
            <a:r>
              <a:rPr lang="en-US" dirty="0" smtClean="0"/>
              <a:t>presentations.</a:t>
            </a:r>
          </a:p>
          <a:p>
            <a:r>
              <a:rPr lang="en-US" dirty="0"/>
              <a:t>Integration with speakers' </a:t>
            </a:r>
            <a:r>
              <a:rPr lang="en-US" dirty="0" smtClean="0"/>
              <a:t>favorite </a:t>
            </a:r>
            <a:r>
              <a:rPr lang="en-US" dirty="0"/>
              <a:t>tools</a:t>
            </a:r>
            <a:endParaRPr lang="en-US" dirty="0" smtClean="0"/>
          </a:p>
          <a:p>
            <a:r>
              <a:rPr lang="en-US" dirty="0"/>
              <a:t>Seamless networking among attendees</a:t>
            </a:r>
            <a:r>
              <a:rPr lang="en-US" dirty="0" smtClean="0"/>
              <a:t>.</a:t>
            </a:r>
          </a:p>
          <a:p>
            <a:r>
              <a:rPr lang="en-US" dirty="0" smtClean="0"/>
              <a:t>Statistics </a:t>
            </a:r>
            <a:r>
              <a:rPr lang="en-US" dirty="0"/>
              <a:t>for speakers and planners</a:t>
            </a:r>
            <a:r>
              <a:rPr lang="en-US" dirty="0" smtClean="0"/>
              <a:t>.</a:t>
            </a:r>
          </a:p>
          <a:p>
            <a:r>
              <a:rPr lang="en-US" dirty="0" smtClean="0"/>
              <a:t>No </a:t>
            </a:r>
            <a:r>
              <a:rPr lang="en-US" dirty="0"/>
              <a:t>extra custom hardware </a:t>
            </a:r>
            <a:r>
              <a:rPr lang="en-US" dirty="0" smtClean="0"/>
              <a:t>needed.</a:t>
            </a:r>
            <a:endParaRPr lang="en-US" dirty="0"/>
          </a:p>
        </p:txBody>
      </p:sp>
      <p:pic>
        <p:nvPicPr>
          <p:cNvPr id="4" name="3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8306" y="1"/>
            <a:ext cx="1265693" cy="843557"/>
          </a:xfrm>
          <a:prstGeom prst="rect">
            <a:avLst/>
          </a:prstGeom>
        </p:spPr>
      </p:pic>
    </p:spTree>
    <p:extLst>
      <p:ext uri="{BB962C8B-B14F-4D97-AF65-F5344CB8AC3E}">
        <p14:creationId xmlns:p14="http://schemas.microsoft.com/office/powerpoint/2010/main" val="3174886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s-AR" dirty="0"/>
              <a:t>Marketing and Sales</a:t>
            </a:r>
            <a:r>
              <a:rPr lang="en-US" dirty="0"/>
              <a:t> </a:t>
            </a:r>
          </a:p>
        </p:txBody>
      </p:sp>
      <p:sp>
        <p:nvSpPr>
          <p:cNvPr id="3" name="Content Placeholder 2"/>
          <p:cNvSpPr>
            <a:spLocks noGrp="1"/>
          </p:cNvSpPr>
          <p:nvPr>
            <p:ph idx="1"/>
          </p:nvPr>
        </p:nvSpPr>
        <p:spPr/>
        <p:txBody>
          <a:bodyPr/>
          <a:lstStyle/>
          <a:p>
            <a:r>
              <a:rPr lang="en-US" dirty="0" smtClean="0"/>
              <a:t>Influential </a:t>
            </a:r>
            <a:r>
              <a:rPr lang="en-US" dirty="0"/>
              <a:t>professionals </a:t>
            </a:r>
            <a:r>
              <a:rPr lang="en-US" dirty="0" smtClean="0"/>
              <a:t>as evangelists.</a:t>
            </a:r>
          </a:p>
          <a:p>
            <a:r>
              <a:rPr lang="en-US" dirty="0" smtClean="0"/>
              <a:t>Event </a:t>
            </a:r>
            <a:r>
              <a:rPr lang="en-US" dirty="0"/>
              <a:t>technology workshops </a:t>
            </a:r>
            <a:r>
              <a:rPr lang="en-US" dirty="0" smtClean="0"/>
              <a:t>for organizers.</a:t>
            </a:r>
          </a:p>
          <a:p>
            <a:r>
              <a:rPr lang="en-US" dirty="0" smtClean="0"/>
              <a:t>Alliances </a:t>
            </a:r>
            <a:r>
              <a:rPr lang="en-US" dirty="0"/>
              <a:t>with communities of professional event and meeting </a:t>
            </a:r>
            <a:r>
              <a:rPr lang="en-US" dirty="0" smtClean="0"/>
              <a:t>planners</a:t>
            </a:r>
          </a:p>
          <a:p>
            <a:r>
              <a:rPr lang="en-US" dirty="0" smtClean="0"/>
              <a:t>Promo </a:t>
            </a:r>
            <a:r>
              <a:rPr lang="en-US" dirty="0"/>
              <a:t>discount </a:t>
            </a:r>
            <a:r>
              <a:rPr lang="en-US" dirty="0" smtClean="0"/>
              <a:t>and </a:t>
            </a:r>
            <a:r>
              <a:rPr lang="en-US" dirty="0"/>
              <a:t>event </a:t>
            </a:r>
            <a:r>
              <a:rPr lang="en-US" dirty="0" smtClean="0"/>
              <a:t>sponsorship.</a:t>
            </a:r>
            <a:endParaRPr lang="en-US" dirty="0"/>
          </a:p>
        </p:txBody>
      </p:sp>
      <p:pic>
        <p:nvPicPr>
          <p:cNvPr id="4" name="3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8306" y="1"/>
            <a:ext cx="1265693" cy="843557"/>
          </a:xfrm>
          <a:prstGeom prst="rect">
            <a:avLst/>
          </a:prstGeom>
        </p:spPr>
      </p:pic>
    </p:spTree>
    <p:extLst>
      <p:ext uri="{BB962C8B-B14F-4D97-AF65-F5344CB8AC3E}">
        <p14:creationId xmlns:p14="http://schemas.microsoft.com/office/powerpoint/2010/main" val="2454228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Traction</a:t>
            </a:r>
            <a:r>
              <a:rPr lang="es-AR" dirty="0" smtClean="0"/>
              <a:t>		</a:t>
            </a:r>
            <a:endParaRPr lang="en-US" dirty="0"/>
          </a:p>
        </p:txBody>
      </p:sp>
      <p:sp>
        <p:nvSpPr>
          <p:cNvPr id="3" name="Content Placeholder 2"/>
          <p:cNvSpPr>
            <a:spLocks noGrp="1"/>
          </p:cNvSpPr>
          <p:nvPr>
            <p:ph idx="1"/>
          </p:nvPr>
        </p:nvSpPr>
        <p:spPr>
          <a:xfrm>
            <a:off x="457200" y="1200150"/>
            <a:ext cx="8229600" cy="3747863"/>
          </a:xfrm>
        </p:spPr>
        <p:txBody>
          <a:bodyPr>
            <a:normAutofit lnSpcReduction="10000"/>
          </a:bodyPr>
          <a:lstStyle/>
          <a:p>
            <a:r>
              <a:rPr lang="en-US" dirty="0" err="1" smtClean="0"/>
              <a:t>pptVivo</a:t>
            </a:r>
            <a:r>
              <a:rPr lang="en-US" dirty="0" smtClean="0"/>
              <a:t>! has been used in 2014 by speakers in more than 50 events in Mendoza</a:t>
            </a:r>
          </a:p>
          <a:p>
            <a:r>
              <a:rPr lang="en-US" dirty="0" smtClean="0"/>
              <a:t>75% of  speakers have used it more than once</a:t>
            </a:r>
          </a:p>
          <a:p>
            <a:r>
              <a:rPr lang="en-US" dirty="0" smtClean="0"/>
              <a:t>80% of event organizers have shown interest in continuing using when finished the app</a:t>
            </a:r>
          </a:p>
          <a:p>
            <a:r>
              <a:rPr lang="en-US" dirty="0" smtClean="0"/>
              <a:t>The attendees have shown their satisfaction with the tool</a:t>
            </a:r>
          </a:p>
        </p:txBody>
      </p:sp>
      <p:pic>
        <p:nvPicPr>
          <p:cNvPr id="4" name="3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8306" y="1"/>
            <a:ext cx="1265693" cy="843557"/>
          </a:xfrm>
          <a:prstGeom prst="rect">
            <a:avLst/>
          </a:prstGeom>
        </p:spPr>
      </p:pic>
    </p:spTree>
    <p:extLst>
      <p:ext uri="{BB962C8B-B14F-4D97-AF65-F5344CB8AC3E}">
        <p14:creationId xmlns:p14="http://schemas.microsoft.com/office/powerpoint/2010/main" val="1860802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s-AR" dirty="0"/>
              <a:t>Competition</a:t>
            </a:r>
            <a:r>
              <a:rPr lang="en-US" dirty="0"/>
              <a:t> </a:t>
            </a:r>
          </a:p>
        </p:txBody>
      </p:sp>
      <p:pic>
        <p:nvPicPr>
          <p:cNvPr id="4" name="3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8306" y="1"/>
            <a:ext cx="1265693" cy="843557"/>
          </a:xfrm>
          <a:prstGeom prst="rect">
            <a:avLst/>
          </a:prstGeom>
        </p:spPr>
      </p:pic>
      <p:pic>
        <p:nvPicPr>
          <p:cNvPr id="5" name="4 Marcador de contenido"/>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7200" y="1629384"/>
            <a:ext cx="8229600" cy="2535606"/>
          </a:xfrm>
        </p:spPr>
      </p:pic>
    </p:spTree>
    <p:extLst>
      <p:ext uri="{BB962C8B-B14F-4D97-AF65-F5344CB8AC3E}">
        <p14:creationId xmlns:p14="http://schemas.microsoft.com/office/powerpoint/2010/main" val="3046045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Team</a:t>
            </a:r>
            <a:endParaRPr lang="en-US" dirty="0"/>
          </a:p>
        </p:txBody>
      </p:sp>
      <p:pic>
        <p:nvPicPr>
          <p:cNvPr id="4" name="6 Marcador de posición de imagen"/>
          <p:cNvPicPr>
            <a:picLocks noChangeAspect="1"/>
          </p:cNvPicPr>
          <p:nvPr/>
        </p:nvPicPr>
        <p:blipFill>
          <a:blip r:embed="rId3">
            <a:extLst>
              <a:ext uri="{28A0092B-C50C-407E-A947-70E740481C1C}">
                <a14:useLocalDpi xmlns:a14="http://schemas.microsoft.com/office/drawing/2010/main" val="0"/>
              </a:ext>
            </a:extLst>
          </a:blip>
          <a:srcRect l="11938" r="11938"/>
          <a:stretch>
            <a:fillRect/>
          </a:stretch>
        </p:blipFill>
        <p:spPr>
          <a:xfrm>
            <a:off x="639285" y="1059581"/>
            <a:ext cx="872973" cy="1163965"/>
          </a:xfrm>
          <a:prstGeom prst="rect">
            <a:avLst/>
          </a:prstGeom>
        </p:spPr>
      </p:pic>
      <p:pic>
        <p:nvPicPr>
          <p:cNvPr id="5" name="5 Marcador de posición de imagen"/>
          <p:cNvPicPr>
            <a:picLocks noChangeAspect="1"/>
          </p:cNvPicPr>
          <p:nvPr/>
        </p:nvPicPr>
        <p:blipFill>
          <a:blip r:embed="rId4">
            <a:extLst>
              <a:ext uri="{28A0092B-C50C-407E-A947-70E740481C1C}">
                <a14:useLocalDpi xmlns:a14="http://schemas.microsoft.com/office/drawing/2010/main" val="0"/>
              </a:ext>
            </a:extLst>
          </a:blip>
          <a:srcRect l="1299" r="1299"/>
          <a:stretch>
            <a:fillRect/>
          </a:stretch>
        </p:blipFill>
        <p:spPr>
          <a:xfrm>
            <a:off x="638934" y="2415430"/>
            <a:ext cx="873324" cy="1164432"/>
          </a:xfrm>
          <a:prstGeom prst="rect">
            <a:avLst/>
          </a:prstGeom>
        </p:spPr>
      </p:pic>
      <p:pic>
        <p:nvPicPr>
          <p:cNvPr id="6" name="5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78306" y="1"/>
            <a:ext cx="1265693" cy="843557"/>
          </a:xfrm>
          <a:prstGeom prst="rect">
            <a:avLst/>
          </a:prstGeom>
        </p:spPr>
      </p:pic>
      <p:pic>
        <p:nvPicPr>
          <p:cNvPr id="1026" name="Picture 2" descr="D:\Dropbox\BusinessPlan\BBVA Open Talent\Team.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5704" y="3783582"/>
            <a:ext cx="980134" cy="1164432"/>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1754643" y="843558"/>
            <a:ext cx="6341929" cy="1323439"/>
          </a:xfrm>
          <a:prstGeom prst="rect">
            <a:avLst/>
          </a:prstGeom>
          <a:noFill/>
        </p:spPr>
        <p:txBody>
          <a:bodyPr wrap="square" rtlCol="0">
            <a:spAutoFit/>
          </a:bodyPr>
          <a:lstStyle/>
          <a:p>
            <a:r>
              <a:rPr lang="en-US" sz="1600" b="1" dirty="0" smtClean="0"/>
              <a:t>Belen Fernandez</a:t>
            </a:r>
            <a:r>
              <a:rPr lang="en-US" sz="1600" dirty="0" smtClean="0"/>
              <a:t>: CEO, Project idea. </a:t>
            </a:r>
          </a:p>
          <a:p>
            <a:r>
              <a:rPr lang="en-US" sz="1600" dirty="0"/>
              <a:t>MBA candidate Universidad Francisco de Vitoria, Madrid, Spain. Postgraduate courses in HR and New Technologies for Education. </a:t>
            </a:r>
          </a:p>
          <a:p>
            <a:r>
              <a:rPr lang="en-US" sz="1600" dirty="0" err="1" smtClean="0"/>
              <a:t>Universitary</a:t>
            </a:r>
            <a:r>
              <a:rPr lang="en-US" sz="1600" dirty="0" smtClean="0"/>
              <a:t> Professor in English </a:t>
            </a:r>
            <a:r>
              <a:rPr lang="en-US" sz="1600" dirty="0" err="1" smtClean="0"/>
              <a:t>UNCuyo</a:t>
            </a:r>
            <a:r>
              <a:rPr lang="en-US" sz="1600" dirty="0" smtClean="0"/>
              <a:t>. +10 years teaching experience.  As entrepreneur: </a:t>
            </a:r>
            <a:r>
              <a:rPr lang="en-US" sz="1600" dirty="0" err="1" smtClean="0"/>
              <a:t>Valores</a:t>
            </a:r>
            <a:r>
              <a:rPr lang="en-US" sz="1600" dirty="0" smtClean="0"/>
              <a:t> </a:t>
            </a:r>
            <a:r>
              <a:rPr lang="en-US" sz="1600" dirty="0" err="1" smtClean="0"/>
              <a:t>Hoteleros</a:t>
            </a:r>
            <a:r>
              <a:rPr lang="en-US" sz="1600" dirty="0" smtClean="0"/>
              <a:t>: HR startup for hotels</a:t>
            </a:r>
            <a:endParaRPr lang="en-US" sz="1600" dirty="0"/>
          </a:p>
        </p:txBody>
      </p:sp>
      <p:sp>
        <p:nvSpPr>
          <p:cNvPr id="9" name="8 CuadroTexto"/>
          <p:cNvSpPr txBox="1"/>
          <p:nvPr/>
        </p:nvSpPr>
        <p:spPr>
          <a:xfrm>
            <a:off x="1766903" y="2594450"/>
            <a:ext cx="5654048" cy="830997"/>
          </a:xfrm>
          <a:prstGeom prst="rect">
            <a:avLst/>
          </a:prstGeom>
          <a:noFill/>
        </p:spPr>
        <p:txBody>
          <a:bodyPr wrap="none" rtlCol="0">
            <a:spAutoFit/>
          </a:bodyPr>
          <a:lstStyle/>
          <a:p>
            <a:r>
              <a:rPr lang="en-US" sz="1600" b="1" dirty="0" smtClean="0"/>
              <a:t>Luis Videla: </a:t>
            </a:r>
            <a:r>
              <a:rPr lang="en-US" sz="1600" dirty="0" smtClean="0"/>
              <a:t>CTO. </a:t>
            </a:r>
          </a:p>
          <a:p>
            <a:r>
              <a:rPr lang="en-US" sz="1600" dirty="0" smtClean="0"/>
              <a:t>Software Developer +15 year experience. Desktop, Web &amp; Mobile</a:t>
            </a:r>
          </a:p>
          <a:p>
            <a:r>
              <a:rPr lang="en-US" sz="1600" dirty="0" smtClean="0"/>
              <a:t>As entrepreneur: Aria TI: Software Development &amp; IT Services</a:t>
            </a:r>
            <a:endParaRPr lang="en-US" sz="1600" dirty="0"/>
          </a:p>
        </p:txBody>
      </p:sp>
      <p:sp>
        <p:nvSpPr>
          <p:cNvPr id="10" name="9 CuadroTexto"/>
          <p:cNvSpPr txBox="1"/>
          <p:nvPr/>
        </p:nvSpPr>
        <p:spPr>
          <a:xfrm>
            <a:off x="1766903" y="3798788"/>
            <a:ext cx="7200800" cy="1077218"/>
          </a:xfrm>
          <a:prstGeom prst="rect">
            <a:avLst/>
          </a:prstGeom>
          <a:noFill/>
        </p:spPr>
        <p:txBody>
          <a:bodyPr wrap="square" rtlCol="0">
            <a:spAutoFit/>
          </a:bodyPr>
          <a:lstStyle/>
          <a:p>
            <a:r>
              <a:rPr lang="en-US" sz="1600" dirty="0" smtClean="0"/>
              <a:t>Since 2010 as a Team: </a:t>
            </a:r>
          </a:p>
          <a:p>
            <a:r>
              <a:rPr lang="en-US" sz="1600" b="1" dirty="0" err="1" smtClean="0"/>
              <a:t>KloudCatch</a:t>
            </a:r>
            <a:r>
              <a:rPr lang="en-US" sz="1600" dirty="0" smtClean="0"/>
              <a:t>: Secure cloud storage service, selected Start-Up Chile 1st round.</a:t>
            </a:r>
          </a:p>
          <a:p>
            <a:r>
              <a:rPr lang="en-US" sz="1600" b="1" dirty="0" err="1" smtClean="0"/>
              <a:t>i</a:t>
            </a:r>
            <a:r>
              <a:rPr lang="en-US" sz="1600" b="1" dirty="0" smtClean="0"/>
              <a:t>-meet</a:t>
            </a:r>
            <a:r>
              <a:rPr lang="en-US" sz="1600" dirty="0" smtClean="0"/>
              <a:t>: English teaching platform, Finalist at TIC Americas.</a:t>
            </a:r>
          </a:p>
          <a:p>
            <a:r>
              <a:rPr lang="en-US" sz="1600" b="1" dirty="0" smtClean="0"/>
              <a:t>pptVivo!</a:t>
            </a:r>
            <a:r>
              <a:rPr lang="en-US" sz="1600" dirty="0" smtClean="0"/>
              <a:t>: Economic Entrepreneur Award at TIC Americas 2013.</a:t>
            </a:r>
            <a:endParaRPr lang="en-US" sz="1600" dirty="0"/>
          </a:p>
        </p:txBody>
      </p:sp>
    </p:spTree>
    <p:extLst>
      <p:ext uri="{BB962C8B-B14F-4D97-AF65-F5344CB8AC3E}">
        <p14:creationId xmlns:p14="http://schemas.microsoft.com/office/powerpoint/2010/main" val="321463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Advisors</a:t>
            </a:r>
            <a:endParaRPr lang="en-US" dirty="0"/>
          </a:p>
        </p:txBody>
      </p:sp>
      <p:pic>
        <p:nvPicPr>
          <p:cNvPr id="6" name="5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8306" y="1"/>
            <a:ext cx="1265693" cy="843557"/>
          </a:xfrm>
          <a:prstGeom prst="rect">
            <a:avLst/>
          </a:prstGeom>
        </p:spPr>
      </p:pic>
      <p:sp>
        <p:nvSpPr>
          <p:cNvPr id="8" name="7 CuadroTexto"/>
          <p:cNvSpPr txBox="1"/>
          <p:nvPr/>
        </p:nvSpPr>
        <p:spPr>
          <a:xfrm>
            <a:off x="2339752" y="1403776"/>
            <a:ext cx="5981889" cy="830997"/>
          </a:xfrm>
          <a:prstGeom prst="rect">
            <a:avLst/>
          </a:prstGeom>
          <a:noFill/>
        </p:spPr>
        <p:txBody>
          <a:bodyPr wrap="square" rtlCol="0">
            <a:spAutoFit/>
          </a:bodyPr>
          <a:lstStyle/>
          <a:p>
            <a:r>
              <a:rPr lang="en-US" sz="1600" b="1" dirty="0" smtClean="0"/>
              <a:t>Pablo </a:t>
            </a:r>
            <a:r>
              <a:rPr lang="en-US" sz="1600" b="1" dirty="0" err="1" smtClean="0"/>
              <a:t>Aquistapace</a:t>
            </a:r>
            <a:endParaRPr lang="en-US" sz="1600" dirty="0" smtClean="0"/>
          </a:p>
          <a:p>
            <a:r>
              <a:rPr lang="en-US" sz="1600" dirty="0"/>
              <a:t>Founder and CEO of </a:t>
            </a:r>
            <a:r>
              <a:rPr lang="en-US" sz="1600" dirty="0" err="1"/>
              <a:t>Eventioz</a:t>
            </a:r>
            <a:r>
              <a:rPr lang="en-US" sz="1600" dirty="0"/>
              <a:t> (Acquired by </a:t>
            </a:r>
            <a:r>
              <a:rPr lang="en-US" sz="1600" dirty="0" err="1"/>
              <a:t>Evenbrite</a:t>
            </a:r>
            <a:r>
              <a:rPr lang="en-US" sz="1600" dirty="0"/>
              <a:t> in 2013). Expert in the event industry. Endeavor entrepreneur.</a:t>
            </a:r>
            <a:endParaRPr lang="es-AR" sz="1600" dirty="0"/>
          </a:p>
        </p:txBody>
      </p:sp>
      <p:pic>
        <p:nvPicPr>
          <p:cNvPr id="3" name="2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778" y="1066800"/>
            <a:ext cx="1440000" cy="1440000"/>
          </a:xfrm>
          <a:prstGeom prst="rect">
            <a:avLst/>
          </a:prstGeom>
        </p:spPr>
      </p:pic>
      <p:sp>
        <p:nvSpPr>
          <p:cNvPr id="7" name="6 CuadroTexto"/>
          <p:cNvSpPr txBox="1"/>
          <p:nvPr/>
        </p:nvSpPr>
        <p:spPr>
          <a:xfrm>
            <a:off x="2329167" y="2950537"/>
            <a:ext cx="5981889" cy="1323439"/>
          </a:xfrm>
          <a:prstGeom prst="rect">
            <a:avLst/>
          </a:prstGeom>
          <a:noFill/>
        </p:spPr>
        <p:txBody>
          <a:bodyPr wrap="square" rtlCol="0">
            <a:spAutoFit/>
          </a:bodyPr>
          <a:lstStyle/>
          <a:p>
            <a:r>
              <a:rPr lang="en-US" sz="1600" b="1" dirty="0" smtClean="0"/>
              <a:t>Marisol </a:t>
            </a:r>
            <a:r>
              <a:rPr lang="en-US" sz="1600" b="1" dirty="0" err="1" smtClean="0"/>
              <a:t>Biaggi</a:t>
            </a:r>
            <a:endParaRPr lang="en-US" sz="1600" dirty="0" smtClean="0"/>
          </a:p>
          <a:p>
            <a:r>
              <a:rPr lang="en-US" sz="1600" dirty="0"/>
              <a:t>International speaker, consultant and </a:t>
            </a:r>
            <a:r>
              <a:rPr lang="en-US" sz="1600" dirty="0" smtClean="0"/>
              <a:t>communication skills </a:t>
            </a:r>
            <a:r>
              <a:rPr lang="en-US" sz="1600" dirty="0"/>
              <a:t>trainer</a:t>
            </a:r>
            <a:r>
              <a:rPr lang="en-US" sz="1600" dirty="0" smtClean="0"/>
              <a:t>.</a:t>
            </a:r>
            <a:endParaRPr lang="en-US" sz="1600" dirty="0"/>
          </a:p>
          <a:p>
            <a:r>
              <a:rPr lang="en-US" sz="1600" dirty="0" smtClean="0"/>
              <a:t>Founder of Marisol </a:t>
            </a:r>
            <a:r>
              <a:rPr lang="en-US" sz="1600" dirty="0" err="1"/>
              <a:t>Biaggi</a:t>
            </a:r>
            <a:r>
              <a:rPr lang="en-US" sz="1600" dirty="0"/>
              <a:t> Corporate Communications.</a:t>
            </a:r>
          </a:p>
          <a:p>
            <a:r>
              <a:rPr lang="en-US" sz="1600" dirty="0"/>
              <a:t>Member the Professional Council of Public Relations of Argentina.</a:t>
            </a:r>
          </a:p>
          <a:p>
            <a:r>
              <a:rPr lang="en-US" sz="1600" dirty="0"/>
              <a:t>University and Business School teacher.</a:t>
            </a:r>
            <a:endParaRPr lang="en-US" sz="1600" dirty="0"/>
          </a:p>
        </p:txBody>
      </p:sp>
      <p:pic>
        <p:nvPicPr>
          <p:cNvPr id="4" name="3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778" y="2831206"/>
            <a:ext cx="1440000" cy="1440000"/>
          </a:xfrm>
          <a:prstGeom prst="rect">
            <a:avLst/>
          </a:prstGeom>
        </p:spPr>
      </p:pic>
    </p:spTree>
    <p:extLst>
      <p:ext uri="{BB962C8B-B14F-4D97-AF65-F5344CB8AC3E}">
        <p14:creationId xmlns:p14="http://schemas.microsoft.com/office/powerpoint/2010/main" val="4179159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Financial </a:t>
            </a:r>
            <a:r>
              <a:rPr lang="en-US" dirty="0" smtClean="0"/>
              <a:t>Projections</a:t>
            </a:r>
            <a:endParaRPr lang="en-US" dirty="0"/>
          </a:p>
        </p:txBody>
      </p:sp>
      <p:pic>
        <p:nvPicPr>
          <p:cNvPr id="4" name="3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8306" y="1"/>
            <a:ext cx="1265693" cy="843557"/>
          </a:xfrm>
          <a:prstGeom prst="rect">
            <a:avLst/>
          </a:prstGeom>
        </p:spPr>
      </p:pic>
      <p:pic>
        <p:nvPicPr>
          <p:cNvPr id="6" name="5 Marcador de contenido"/>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7200" y="1597399"/>
            <a:ext cx="8229600" cy="2599577"/>
          </a:xfrm>
        </p:spPr>
      </p:pic>
    </p:spTree>
    <p:extLst>
      <p:ext uri="{BB962C8B-B14F-4D97-AF65-F5344CB8AC3E}">
        <p14:creationId xmlns:p14="http://schemas.microsoft.com/office/powerpoint/2010/main" val="2124242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0272" y="4406"/>
            <a:ext cx="2051720" cy="1367427"/>
          </a:xfrm>
          <a:prstGeom prst="rect">
            <a:avLst/>
          </a:prstGeom>
        </p:spPr>
      </p:pic>
      <p:sp>
        <p:nvSpPr>
          <p:cNvPr id="5" name="4 CuadroTexto"/>
          <p:cNvSpPr txBox="1"/>
          <p:nvPr/>
        </p:nvSpPr>
        <p:spPr>
          <a:xfrm>
            <a:off x="251520" y="1851670"/>
            <a:ext cx="8640960" cy="1446550"/>
          </a:xfrm>
          <a:prstGeom prst="rect">
            <a:avLst/>
          </a:prstGeom>
          <a:noFill/>
        </p:spPr>
        <p:txBody>
          <a:bodyPr wrap="square" rtlCol="0">
            <a:spAutoFit/>
          </a:bodyPr>
          <a:lstStyle/>
          <a:p>
            <a:pPr algn="ctr"/>
            <a:r>
              <a:rPr lang="en-US" sz="4400" dirty="0" smtClean="0"/>
              <a:t>Engage the audience and get metrics to measure the event´s success.</a:t>
            </a:r>
            <a:endParaRPr lang="es-AR" sz="4400" dirty="0"/>
          </a:p>
        </p:txBody>
      </p:sp>
    </p:spTree>
    <p:extLst>
      <p:ext uri="{BB962C8B-B14F-4D97-AF65-F5344CB8AC3E}">
        <p14:creationId xmlns:p14="http://schemas.microsoft.com/office/powerpoint/2010/main" val="25999315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Current </a:t>
            </a:r>
            <a:r>
              <a:rPr lang="en-US" dirty="0" smtClean="0"/>
              <a:t>Status</a:t>
            </a:r>
            <a:endParaRPr lang="en-US" dirty="0"/>
          </a:p>
        </p:txBody>
      </p:sp>
      <p:pic>
        <p:nvPicPr>
          <p:cNvPr id="4" name="3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8306" y="1"/>
            <a:ext cx="1265693" cy="843557"/>
          </a:xfrm>
          <a:prstGeom prst="rect">
            <a:avLst/>
          </a:prstGeom>
        </p:spPr>
      </p:pic>
      <p:pic>
        <p:nvPicPr>
          <p:cNvPr id="5" name="4 Marcador de contenido"/>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83114" y="1200150"/>
            <a:ext cx="6377771" cy="3394075"/>
          </a:xfrm>
        </p:spPr>
      </p:pic>
    </p:spTree>
    <p:extLst>
      <p:ext uri="{BB962C8B-B14F-4D97-AF65-F5344CB8AC3E}">
        <p14:creationId xmlns:p14="http://schemas.microsoft.com/office/powerpoint/2010/main" val="1144051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200151"/>
            <a:ext cx="8229600" cy="2332491"/>
          </a:xfrm>
        </p:spPr>
        <p:txBody>
          <a:bodyPr>
            <a:normAutofit/>
          </a:bodyPr>
          <a:lstStyle/>
          <a:p>
            <a:pPr marL="0" indent="0" algn="ctr">
              <a:buNone/>
            </a:pPr>
            <a:r>
              <a:rPr lang="en-US" sz="2800" dirty="0" smtClean="0"/>
              <a:t>“Mobile </a:t>
            </a:r>
            <a:r>
              <a:rPr lang="en-US" sz="2800" dirty="0"/>
              <a:t>audience engagement technology will dramatically change the quality and impact of live meetings. The live event industry is going through a mobile transformation – practically everybody these days bring a smartphone or a tablet to a conference</a:t>
            </a:r>
            <a:r>
              <a:rPr lang="en-US" sz="2800" dirty="0" smtClean="0"/>
              <a:t>.”</a:t>
            </a:r>
            <a:endParaRPr lang="en-US" sz="2800" dirty="0"/>
          </a:p>
        </p:txBody>
      </p:sp>
      <p:sp>
        <p:nvSpPr>
          <p:cNvPr id="8" name="TextBox 7"/>
          <p:cNvSpPr txBox="1"/>
          <p:nvPr/>
        </p:nvSpPr>
        <p:spPr>
          <a:xfrm>
            <a:off x="471005" y="4030600"/>
            <a:ext cx="4540162" cy="646331"/>
          </a:xfrm>
          <a:prstGeom prst="rect">
            <a:avLst/>
          </a:prstGeom>
          <a:noFill/>
        </p:spPr>
        <p:txBody>
          <a:bodyPr wrap="square" rtlCol="0">
            <a:spAutoFit/>
          </a:bodyPr>
          <a:lstStyle/>
          <a:p>
            <a:r>
              <a:rPr lang="en-US" sz="1200" dirty="0" smtClean="0"/>
              <a:t>Corbin Ball</a:t>
            </a:r>
          </a:p>
          <a:p>
            <a:r>
              <a:rPr lang="en-US" sz="1200" dirty="0" smtClean="0"/>
              <a:t>International </a:t>
            </a:r>
            <a:r>
              <a:rPr lang="en-US" sz="1200" dirty="0"/>
              <a:t>Speaker, technology consultant, five times named as one of The 25 Most Influential People in the Meetings Industry</a:t>
            </a:r>
            <a:r>
              <a:rPr lang="en-US" sz="1200" dirty="0" smtClean="0"/>
              <a:t>.</a:t>
            </a:r>
            <a:endParaRPr lang="en-US" sz="1200" dirty="0"/>
          </a:p>
        </p:txBody>
      </p:sp>
    </p:spTree>
    <p:extLst>
      <p:ext uri="{BB962C8B-B14F-4D97-AF65-F5344CB8AC3E}">
        <p14:creationId xmlns:p14="http://schemas.microsoft.com/office/powerpoint/2010/main" val="34430072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Thanks!</a:t>
            </a:r>
            <a:endParaRPr lang="en-US" dirty="0"/>
          </a:p>
        </p:txBody>
      </p:sp>
      <p:pic>
        <p:nvPicPr>
          <p:cNvPr id="6" name="5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1920" y="557359"/>
            <a:ext cx="2571577" cy="2174709"/>
          </a:xfrm>
          <a:prstGeom prst="rect">
            <a:avLst/>
          </a:prstGeom>
        </p:spPr>
      </p:pic>
      <p:pic>
        <p:nvPicPr>
          <p:cNvPr id="7" name="6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2200" y="1560052"/>
            <a:ext cx="2771800" cy="2344032"/>
          </a:xfrm>
          <a:prstGeom prst="rect">
            <a:avLst/>
          </a:prstGeom>
        </p:spPr>
      </p:pic>
      <p:pic>
        <p:nvPicPr>
          <p:cNvPr id="8" name="7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520" y="3147862"/>
            <a:ext cx="4740566" cy="1816835"/>
          </a:xfrm>
          <a:prstGeom prst="rect">
            <a:avLst/>
          </a:prstGeom>
        </p:spPr>
      </p:pic>
      <p:pic>
        <p:nvPicPr>
          <p:cNvPr id="9" name="8 Image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78306" y="1"/>
            <a:ext cx="1265693" cy="843557"/>
          </a:xfrm>
          <a:prstGeom prst="rect">
            <a:avLst/>
          </a:prstGeom>
        </p:spPr>
      </p:pic>
    </p:spTree>
    <p:extLst>
      <p:ext uri="{BB962C8B-B14F-4D97-AF65-F5344CB8AC3E}">
        <p14:creationId xmlns:p14="http://schemas.microsoft.com/office/powerpoint/2010/main" val="1486137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s-AR" dirty="0" smtClean="0"/>
              <a:t>Problem</a:t>
            </a:r>
            <a:endParaRPr lang="es-AR" dirty="0"/>
          </a:p>
        </p:txBody>
      </p:sp>
      <p:sp>
        <p:nvSpPr>
          <p:cNvPr id="3" name="2 Marcador de contenido"/>
          <p:cNvSpPr>
            <a:spLocks noGrp="1"/>
          </p:cNvSpPr>
          <p:nvPr>
            <p:ph idx="1"/>
          </p:nvPr>
        </p:nvSpPr>
        <p:spPr/>
        <p:txBody>
          <a:bodyPr vert="horz" lIns="91440" tIns="45720" rIns="91440" bIns="45720" rtlCol="0">
            <a:normAutofit lnSpcReduction="10000"/>
          </a:bodyPr>
          <a:lstStyle/>
          <a:p>
            <a:r>
              <a:rPr lang="en-US" dirty="0"/>
              <a:t>Deal with a multitasking audience</a:t>
            </a:r>
          </a:p>
          <a:p>
            <a:r>
              <a:rPr lang="en-US" dirty="0"/>
              <a:t>Lack of feedback (Questions &amp; polls).</a:t>
            </a:r>
          </a:p>
          <a:p>
            <a:r>
              <a:rPr lang="en-US" dirty="0"/>
              <a:t>Bad quality metrics to measure event ROI.</a:t>
            </a:r>
          </a:p>
          <a:p>
            <a:r>
              <a:rPr lang="en-US" dirty="0"/>
              <a:t>Lack of attendees info to lead generation</a:t>
            </a:r>
            <a:r>
              <a:rPr lang="en-US" dirty="0" smtClean="0"/>
              <a:t>.</a:t>
            </a:r>
          </a:p>
          <a:p>
            <a:r>
              <a:rPr lang="en-US" dirty="0" smtClean="0"/>
              <a:t>Lack of direct communication between speaker and attendees</a:t>
            </a:r>
            <a:endParaRPr lang="en-US" dirty="0"/>
          </a:p>
        </p:txBody>
      </p:sp>
      <p:pic>
        <p:nvPicPr>
          <p:cNvPr id="4" name="3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8306" y="1"/>
            <a:ext cx="1265693" cy="843557"/>
          </a:xfrm>
          <a:prstGeom prst="rect">
            <a:avLst/>
          </a:prstGeom>
        </p:spPr>
      </p:pic>
    </p:spTree>
    <p:extLst>
      <p:ext uri="{BB962C8B-B14F-4D97-AF65-F5344CB8AC3E}">
        <p14:creationId xmlns:p14="http://schemas.microsoft.com/office/powerpoint/2010/main" val="1153103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n-US" dirty="0" smtClean="0"/>
              <a:t>Value</a:t>
            </a:r>
            <a:r>
              <a:rPr lang="es-AR" dirty="0" smtClean="0"/>
              <a:t> </a:t>
            </a:r>
            <a:r>
              <a:rPr lang="en-US" dirty="0" smtClean="0"/>
              <a:t>proposition</a:t>
            </a:r>
            <a:endParaRPr lang="en-US" dirty="0"/>
          </a:p>
        </p:txBody>
      </p:sp>
      <p:sp>
        <p:nvSpPr>
          <p:cNvPr id="3" name="2 Marcador de contenido"/>
          <p:cNvSpPr>
            <a:spLocks noGrp="1"/>
          </p:cNvSpPr>
          <p:nvPr>
            <p:ph idx="1"/>
          </p:nvPr>
        </p:nvSpPr>
        <p:spPr/>
        <p:txBody>
          <a:bodyPr vert="horz" lIns="91440" tIns="45720" rIns="91440" bIns="45720" rtlCol="0">
            <a:normAutofit lnSpcReduction="10000"/>
          </a:bodyPr>
          <a:lstStyle/>
          <a:p>
            <a:r>
              <a:rPr lang="en-US" dirty="0"/>
              <a:t>Live </a:t>
            </a:r>
            <a:r>
              <a:rPr lang="en-US" dirty="0" smtClean="0"/>
              <a:t>slide sharing </a:t>
            </a:r>
            <a:r>
              <a:rPr lang="en-US" dirty="0"/>
              <a:t>and interaction tool for events</a:t>
            </a:r>
            <a:endParaRPr lang="es-ES" dirty="0"/>
          </a:p>
          <a:p>
            <a:r>
              <a:rPr lang="en-US" dirty="0" smtClean="0"/>
              <a:t>The </a:t>
            </a:r>
            <a:r>
              <a:rPr lang="en-US" dirty="0"/>
              <a:t>second screen for </a:t>
            </a:r>
            <a:r>
              <a:rPr lang="en-US" dirty="0" smtClean="0"/>
              <a:t>Presentations</a:t>
            </a:r>
            <a:endParaRPr lang="en-US" dirty="0"/>
          </a:p>
          <a:p>
            <a:r>
              <a:rPr lang="en-US" dirty="0"/>
              <a:t>Increase </a:t>
            </a:r>
            <a:r>
              <a:rPr lang="en-US" dirty="0" smtClean="0"/>
              <a:t>engagement </a:t>
            </a:r>
            <a:r>
              <a:rPr lang="en-US" dirty="0"/>
              <a:t>rates</a:t>
            </a:r>
          </a:p>
          <a:p>
            <a:r>
              <a:rPr lang="en-US" dirty="0"/>
              <a:t>Better event metrics</a:t>
            </a:r>
          </a:p>
          <a:p>
            <a:r>
              <a:rPr lang="en-US" dirty="0"/>
              <a:t>Increase leads &amp; conversions</a:t>
            </a:r>
          </a:p>
        </p:txBody>
      </p:sp>
      <p:pic>
        <p:nvPicPr>
          <p:cNvPr id="4" name="3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8306" y="1"/>
            <a:ext cx="1265693" cy="843557"/>
          </a:xfrm>
          <a:prstGeom prst="rect">
            <a:avLst/>
          </a:prstGeom>
        </p:spPr>
      </p:pic>
    </p:spTree>
    <p:extLst>
      <p:ext uri="{BB962C8B-B14F-4D97-AF65-F5344CB8AC3E}">
        <p14:creationId xmlns:p14="http://schemas.microsoft.com/office/powerpoint/2010/main" val="1263292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n-US" dirty="0" smtClean="0"/>
              <a:t>Market Analysis</a:t>
            </a:r>
            <a:endParaRPr lang="en-US" dirty="0"/>
          </a:p>
        </p:txBody>
      </p:sp>
      <p:sp>
        <p:nvSpPr>
          <p:cNvPr id="3" name="2 Marcador de contenido"/>
          <p:cNvSpPr>
            <a:spLocks noGrp="1"/>
          </p:cNvSpPr>
          <p:nvPr>
            <p:ph idx="1"/>
          </p:nvPr>
        </p:nvSpPr>
        <p:spPr/>
        <p:txBody>
          <a:bodyPr vert="horz" lIns="91440" tIns="45720" rIns="91440" bIns="45720" rtlCol="0">
            <a:noAutofit/>
          </a:bodyPr>
          <a:lstStyle/>
          <a:p>
            <a:pPr marL="0" indent="0">
              <a:buNone/>
            </a:pPr>
            <a:r>
              <a:rPr lang="en-US" sz="2400" i="1" u="sng" dirty="0"/>
              <a:t>US Meetings Industry:</a:t>
            </a:r>
          </a:p>
          <a:p>
            <a:r>
              <a:rPr lang="en-US" sz="2400" dirty="0"/>
              <a:t>1.83M meetings were held during 2012 attended by 225M</a:t>
            </a:r>
            <a:r>
              <a:rPr lang="en-US" sz="2400" dirty="0" smtClean="0"/>
              <a:t>.</a:t>
            </a:r>
          </a:p>
          <a:p>
            <a:r>
              <a:rPr lang="en-US" sz="2400" dirty="0" smtClean="0"/>
              <a:t>Employs </a:t>
            </a:r>
            <a:r>
              <a:rPr lang="en-US" sz="2400" dirty="0"/>
              <a:t>1.7M people</a:t>
            </a:r>
          </a:p>
          <a:p>
            <a:r>
              <a:rPr lang="en-US" sz="2400" dirty="0" smtClean="0"/>
              <a:t>6</a:t>
            </a:r>
            <a:r>
              <a:rPr lang="en-US" sz="2400" dirty="0"/>
              <a:t>% (102K) jobs specific to meeting planners and venues. </a:t>
            </a:r>
          </a:p>
          <a:p>
            <a:r>
              <a:rPr lang="en-US" sz="2400" dirty="0" smtClean="0"/>
              <a:t>Event </a:t>
            </a:r>
            <a:r>
              <a:rPr lang="en-US" sz="2400" dirty="0"/>
              <a:t>planner profession projected grow 33%  2012-2022.</a:t>
            </a:r>
          </a:p>
          <a:p>
            <a:r>
              <a:rPr lang="en-US" sz="2400" dirty="0" smtClean="0"/>
              <a:t>US </a:t>
            </a:r>
            <a:r>
              <a:rPr lang="en-US" sz="2400" dirty="0"/>
              <a:t>GDP contribution: more than the air transportation</a:t>
            </a:r>
            <a:r>
              <a:rPr lang="en-US" sz="2400" dirty="0" smtClean="0"/>
              <a:t>, motion </a:t>
            </a:r>
            <a:r>
              <a:rPr lang="en-US" sz="2400" dirty="0"/>
              <a:t>picture, sound recording</a:t>
            </a:r>
            <a:r>
              <a:rPr lang="en-US" sz="2400" dirty="0" smtClean="0"/>
              <a:t>.</a:t>
            </a:r>
            <a:endParaRPr lang="en-US" sz="2400" dirty="0"/>
          </a:p>
        </p:txBody>
      </p:sp>
      <p:pic>
        <p:nvPicPr>
          <p:cNvPr id="4" name="3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8306" y="1"/>
            <a:ext cx="1265693" cy="843557"/>
          </a:xfrm>
          <a:prstGeom prst="rect">
            <a:avLst/>
          </a:prstGeom>
        </p:spPr>
      </p:pic>
    </p:spTree>
    <p:extLst>
      <p:ext uri="{BB962C8B-B14F-4D97-AF65-F5344CB8AC3E}">
        <p14:creationId xmlns:p14="http://schemas.microsoft.com/office/powerpoint/2010/main" val="141970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n-US" dirty="0" smtClean="0"/>
              <a:t>Market Analysis</a:t>
            </a:r>
            <a:endParaRPr lang="en-US" dirty="0"/>
          </a:p>
        </p:txBody>
      </p:sp>
      <p:sp>
        <p:nvSpPr>
          <p:cNvPr id="3" name="2 Marcador de contenido"/>
          <p:cNvSpPr>
            <a:spLocks noGrp="1"/>
          </p:cNvSpPr>
          <p:nvPr>
            <p:ph idx="1"/>
          </p:nvPr>
        </p:nvSpPr>
        <p:spPr/>
        <p:txBody>
          <a:bodyPr vert="horz" lIns="91440" tIns="45720" rIns="91440" bIns="45720" rtlCol="0">
            <a:noAutofit/>
          </a:bodyPr>
          <a:lstStyle/>
          <a:p>
            <a:pPr marL="0" indent="0">
              <a:buNone/>
            </a:pPr>
            <a:r>
              <a:rPr lang="en-US" sz="2400" i="1" u="sng" dirty="0"/>
              <a:t> UK &amp; Ireland Meetings Industry:</a:t>
            </a:r>
          </a:p>
          <a:p>
            <a:r>
              <a:rPr lang="en-US" sz="2400" dirty="0"/>
              <a:t>1.3M meetings in 2011 in 10,000 venues</a:t>
            </a:r>
          </a:p>
          <a:p>
            <a:r>
              <a:rPr lang="en-US" sz="2400" dirty="0" smtClean="0"/>
              <a:t>Attendees spent £40B</a:t>
            </a:r>
          </a:p>
          <a:p>
            <a:r>
              <a:rPr lang="en-US" sz="2400" dirty="0" smtClean="0"/>
              <a:t>Organizers </a:t>
            </a:r>
            <a:r>
              <a:rPr lang="en-US" sz="2400" dirty="0"/>
              <a:t>staged </a:t>
            </a:r>
            <a:r>
              <a:rPr lang="en-US" sz="2400" dirty="0" smtClean="0"/>
              <a:t>on average 147 events per year </a:t>
            </a:r>
            <a:r>
              <a:rPr lang="en-US" sz="2400" dirty="0"/>
              <a:t>and received £11B from meetings in the </a:t>
            </a:r>
            <a:r>
              <a:rPr lang="en-US" sz="2400" dirty="0" smtClean="0"/>
              <a:t>UK.</a:t>
            </a:r>
          </a:p>
          <a:p>
            <a:r>
              <a:rPr lang="en-US" sz="2400" dirty="0" smtClean="0"/>
              <a:t>UK </a:t>
            </a:r>
            <a:r>
              <a:rPr lang="en-US" sz="2400" dirty="0"/>
              <a:t>GDP contribution: £58.4B in 2011. </a:t>
            </a:r>
            <a:endParaRPr lang="en-US" sz="2400" dirty="0" smtClean="0"/>
          </a:p>
          <a:p>
            <a:r>
              <a:rPr lang="en-US" sz="2400" dirty="0" smtClean="0"/>
              <a:t>Rated </a:t>
            </a:r>
            <a:r>
              <a:rPr lang="en-US" sz="2400" dirty="0"/>
              <a:t>17th </a:t>
            </a:r>
            <a:r>
              <a:rPr lang="en-US" sz="2400" dirty="0" smtClean="0"/>
              <a:t>industry </a:t>
            </a:r>
            <a:r>
              <a:rPr lang="en-US" sz="2400" dirty="0"/>
              <a:t>the UK.</a:t>
            </a:r>
            <a:endParaRPr lang="es-AR" sz="2400" dirty="0"/>
          </a:p>
        </p:txBody>
      </p:sp>
      <p:pic>
        <p:nvPicPr>
          <p:cNvPr id="4" name="3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8306" y="1"/>
            <a:ext cx="1265693" cy="843557"/>
          </a:xfrm>
          <a:prstGeom prst="rect">
            <a:avLst/>
          </a:prstGeom>
        </p:spPr>
      </p:pic>
    </p:spTree>
    <p:extLst>
      <p:ext uri="{BB962C8B-B14F-4D97-AF65-F5344CB8AC3E}">
        <p14:creationId xmlns:p14="http://schemas.microsoft.com/office/powerpoint/2010/main" val="825375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n-US" dirty="0" smtClean="0"/>
              <a:t>Market Analysis</a:t>
            </a:r>
            <a:endParaRPr lang="en-US" dirty="0"/>
          </a:p>
        </p:txBody>
      </p:sp>
      <p:sp>
        <p:nvSpPr>
          <p:cNvPr id="3" name="2 Marcador de contenido"/>
          <p:cNvSpPr>
            <a:spLocks noGrp="1"/>
          </p:cNvSpPr>
          <p:nvPr>
            <p:ph idx="1"/>
          </p:nvPr>
        </p:nvSpPr>
        <p:spPr/>
        <p:txBody>
          <a:bodyPr vert="horz" lIns="91440" tIns="45720" rIns="91440" bIns="45720" rtlCol="0">
            <a:noAutofit/>
          </a:bodyPr>
          <a:lstStyle/>
          <a:p>
            <a:pPr marL="0" indent="0">
              <a:buNone/>
            </a:pPr>
            <a:r>
              <a:rPr lang="en-US" sz="2400" i="1" u="sng" dirty="0"/>
              <a:t> </a:t>
            </a:r>
            <a:r>
              <a:rPr lang="en-US" sz="2400" i="1" u="sng" dirty="0" smtClean="0"/>
              <a:t>Asia Meetings </a:t>
            </a:r>
            <a:r>
              <a:rPr lang="en-US" sz="2400" i="1" u="sng" dirty="0"/>
              <a:t>Industry:</a:t>
            </a:r>
          </a:p>
          <a:p>
            <a:r>
              <a:rPr lang="en-US" sz="2400" dirty="0"/>
              <a:t>China Meeting Industry $</a:t>
            </a:r>
            <a:r>
              <a:rPr lang="en-US" sz="2400" dirty="0" smtClean="0"/>
              <a:t>150B market </a:t>
            </a:r>
            <a:r>
              <a:rPr lang="en-US" sz="2400" dirty="0"/>
              <a:t>with annual growth of 20</a:t>
            </a:r>
            <a:r>
              <a:rPr lang="en-US" sz="2400" dirty="0" smtClean="0"/>
              <a:t>%</a:t>
            </a:r>
          </a:p>
          <a:p>
            <a:r>
              <a:rPr lang="en-US" sz="2400" dirty="0" smtClean="0"/>
              <a:t>Asia </a:t>
            </a:r>
            <a:r>
              <a:rPr lang="en-US" sz="2400" dirty="0"/>
              <a:t>takes 23.7% of the world’s total international meetings: Singapore 10%, Japan 7.4% &amp; Korea 6.3</a:t>
            </a:r>
            <a:r>
              <a:rPr lang="en-US" sz="2400" dirty="0" smtClean="0"/>
              <a:t>%</a:t>
            </a:r>
          </a:p>
          <a:p>
            <a:r>
              <a:rPr lang="en-US" sz="2400" dirty="0"/>
              <a:t>Organizers staged on average 44 events per year and spent average $818K per event in China.</a:t>
            </a:r>
          </a:p>
          <a:p>
            <a:pPr marL="0" indent="0">
              <a:buNone/>
            </a:pPr>
            <a:endParaRPr lang="en-US" sz="2400" dirty="0" smtClean="0"/>
          </a:p>
        </p:txBody>
      </p:sp>
      <p:pic>
        <p:nvPicPr>
          <p:cNvPr id="4" name="3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8306" y="1"/>
            <a:ext cx="1265693" cy="843557"/>
          </a:xfrm>
          <a:prstGeom prst="rect">
            <a:avLst/>
          </a:prstGeom>
        </p:spPr>
      </p:pic>
    </p:spTree>
    <p:extLst>
      <p:ext uri="{BB962C8B-B14F-4D97-AF65-F5344CB8AC3E}">
        <p14:creationId xmlns:p14="http://schemas.microsoft.com/office/powerpoint/2010/main" val="678158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28501" y="344443"/>
            <a:ext cx="7906132" cy="769441"/>
          </a:xfrm>
          <a:prstGeom prst="rect">
            <a:avLst/>
          </a:prstGeom>
          <a:noFill/>
        </p:spPr>
        <p:txBody>
          <a:bodyPr wrap="square" rtlCol="0">
            <a:spAutoFit/>
          </a:bodyPr>
          <a:lstStyle/>
          <a:p>
            <a:r>
              <a:rPr lang="en-US" sz="4400" dirty="0" smtClean="0">
                <a:solidFill>
                  <a:srgbClr val="182937"/>
                </a:solidFill>
                <a:latin typeface="ITC Avant Garde Pro Bold"/>
                <a:cs typeface="ITC Avant Garde Pro Bold"/>
              </a:rPr>
              <a:t>US Market Analysis</a:t>
            </a:r>
            <a:endParaRPr lang="en-US" sz="4400" dirty="0">
              <a:solidFill>
                <a:srgbClr val="182937"/>
              </a:solidFill>
              <a:latin typeface="ITC Avant Garde Pro Md"/>
              <a:cs typeface="ITC Avant Garde Pro Md"/>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58934742"/>
              </p:ext>
            </p:extLst>
          </p:nvPr>
        </p:nvGraphicFramePr>
        <p:xfrm>
          <a:off x="457200" y="1200150"/>
          <a:ext cx="8229600" cy="3394075"/>
        </p:xfrm>
        <a:graphic>
          <a:graphicData uri="http://schemas.openxmlformats.org/drawingml/2006/chart">
            <c:chart xmlns:c="http://schemas.openxmlformats.org/drawingml/2006/chart" xmlns:r="http://schemas.openxmlformats.org/officeDocument/2006/relationships" r:id="rId3"/>
          </a:graphicData>
        </a:graphic>
      </p:graphicFrame>
      <p:sp>
        <p:nvSpPr>
          <p:cNvPr id="3" name="2 Lágrima"/>
          <p:cNvSpPr/>
          <p:nvPr/>
        </p:nvSpPr>
        <p:spPr>
          <a:xfrm rot="19956592">
            <a:off x="6459986" y="2607442"/>
            <a:ext cx="2160240" cy="2160240"/>
          </a:xfrm>
          <a:prstGeom prst="teardrop">
            <a:avLst>
              <a:gd name="adj" fmla="val 105497"/>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5" name="4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8306" y="1"/>
            <a:ext cx="1265693" cy="843557"/>
          </a:xfrm>
          <a:prstGeom prst="rect">
            <a:avLst/>
          </a:prstGeom>
        </p:spPr>
      </p:pic>
    </p:spTree>
    <p:extLst>
      <p:ext uri="{BB962C8B-B14F-4D97-AF65-F5344CB8AC3E}">
        <p14:creationId xmlns:p14="http://schemas.microsoft.com/office/powerpoint/2010/main" val="4004372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solidFill>
                  <a:srgbClr val="182937"/>
                </a:solidFill>
                <a:latin typeface="ITC Avant Garde Pro Bold"/>
                <a:cs typeface="ITC Avant Garde Pro Bold"/>
              </a:rPr>
              <a:t>US Market Analysis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1126505"/>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495409" y="4589502"/>
            <a:ext cx="4019049" cy="400110"/>
          </a:xfrm>
          <a:prstGeom prst="rect">
            <a:avLst/>
          </a:prstGeom>
          <a:noFill/>
        </p:spPr>
        <p:txBody>
          <a:bodyPr wrap="none" rtlCol="0">
            <a:spAutoFit/>
          </a:bodyPr>
          <a:lstStyle/>
          <a:p>
            <a:r>
              <a:rPr lang="en-US" sz="1000" dirty="0"/>
              <a:t>Meeting Professionals International (MPI) OUTLOOK: 2014 Winter Edition </a:t>
            </a:r>
          </a:p>
          <a:p>
            <a:r>
              <a:rPr lang="en-US" sz="1000" dirty="0"/>
              <a:t>Meeting Professionals International (MPI) Business Barometer </a:t>
            </a:r>
          </a:p>
        </p:txBody>
      </p:sp>
      <p:pic>
        <p:nvPicPr>
          <p:cNvPr id="5" name="4 Imagen"/>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78306" y="1"/>
            <a:ext cx="1265693" cy="843557"/>
          </a:xfrm>
          <a:prstGeom prst="rect">
            <a:avLst/>
          </a:prstGeom>
        </p:spPr>
      </p:pic>
    </p:spTree>
    <p:extLst>
      <p:ext uri="{BB962C8B-B14F-4D97-AF65-F5344CB8AC3E}">
        <p14:creationId xmlns:p14="http://schemas.microsoft.com/office/powerpoint/2010/main" val="94601155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1281</TotalTime>
  <Words>1946</Words>
  <Application>Microsoft Office PowerPoint</Application>
  <PresentationFormat>Presentación en pantalla (16:9)</PresentationFormat>
  <Paragraphs>210</Paragraphs>
  <Slides>22</Slides>
  <Notes>21</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Tema de Office</vt:lpstr>
      <vt:lpstr>Presentación de PowerPoint</vt:lpstr>
      <vt:lpstr>Presentación de PowerPoint</vt:lpstr>
      <vt:lpstr>Problem</vt:lpstr>
      <vt:lpstr>Value proposition</vt:lpstr>
      <vt:lpstr>Market Analysis</vt:lpstr>
      <vt:lpstr>Market Analysis</vt:lpstr>
      <vt:lpstr>Market Analysis</vt:lpstr>
      <vt:lpstr>Presentación de PowerPoint</vt:lpstr>
      <vt:lpstr>US Market Analysis</vt:lpstr>
      <vt:lpstr>Market Growth perspectives </vt:lpstr>
      <vt:lpstr>Business Model</vt:lpstr>
      <vt:lpstr>Revenue Model</vt:lpstr>
      <vt:lpstr>Differentiation</vt:lpstr>
      <vt:lpstr>Marketing and Sales </vt:lpstr>
      <vt:lpstr>Traction  </vt:lpstr>
      <vt:lpstr>Competition </vt:lpstr>
      <vt:lpstr>Team</vt:lpstr>
      <vt:lpstr>Advisors</vt:lpstr>
      <vt:lpstr>Financial Projections</vt:lpstr>
      <vt:lpstr>Current Status</vt:lpstr>
      <vt:lpstr>Presentación de PowerPoint</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Videla</dc:creator>
  <cp:lastModifiedBy>Luis Videla</cp:lastModifiedBy>
  <cp:revision>95</cp:revision>
  <cp:lastPrinted>2014-07-07T11:54:37Z</cp:lastPrinted>
  <dcterms:created xsi:type="dcterms:W3CDTF">2014-06-23T12:10:38Z</dcterms:created>
  <dcterms:modified xsi:type="dcterms:W3CDTF">2015-05-27T16:18:04Z</dcterms:modified>
</cp:coreProperties>
</file>