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807" r:id="rId2"/>
    <p:sldId id="797" r:id="rId3"/>
    <p:sldId id="814" r:id="rId4"/>
    <p:sldId id="815" r:id="rId5"/>
    <p:sldId id="801" r:id="rId6"/>
    <p:sldId id="808" r:id="rId7"/>
    <p:sldId id="803" r:id="rId8"/>
    <p:sldId id="802" r:id="rId9"/>
    <p:sldId id="707" r:id="rId10"/>
    <p:sldId id="675" r:id="rId11"/>
    <p:sldId id="816" r:id="rId12"/>
    <p:sldId id="817" r:id="rId13"/>
    <p:sldId id="818" r:id="rId14"/>
    <p:sldId id="756" r:id="rId15"/>
    <p:sldId id="757" r:id="rId16"/>
    <p:sldId id="758" r:id="rId17"/>
    <p:sldId id="759" r:id="rId18"/>
    <p:sldId id="819" r:id="rId19"/>
    <p:sldId id="676" r:id="rId20"/>
    <p:sldId id="730" r:id="rId21"/>
    <p:sldId id="753" r:id="rId22"/>
    <p:sldId id="754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</p:sldIdLst>
  <p:sldSz cx="9906000" cy="6858000" type="A4"/>
  <p:notesSz cx="6934200" cy="93964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5352" autoAdjust="0"/>
  </p:normalViewPr>
  <p:slideViewPr>
    <p:cSldViewPr snapToGrid="0">
      <p:cViewPr varScale="1">
        <p:scale>
          <a:sx n="82" d="100"/>
          <a:sy n="82" d="100"/>
        </p:scale>
        <p:origin x="97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806" y="-90"/>
      </p:cViewPr>
      <p:guideLst>
        <p:guide orient="horz" pos="2959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6C057BC-8372-45C2-803B-36E4768848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67225"/>
            <a:ext cx="5086350" cy="395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343" tIns="43888" rIns="89343" bIns="438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FC3C429-9325-4EE8-9D27-E67B0CCBC3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025" y="819150"/>
            <a:ext cx="4757738" cy="329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BA9C2E80-F3F1-49C0-9EFA-B3640CC51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FAE765B-6D01-4948-B551-35EA4187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0891537-B93E-45D1-BD06-CC14EAA73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FB96B0-DE56-4B91-A879-ED2F9CB6A5AD}" type="slidenum">
              <a:rPr lang="zh-CN" altLang="en-US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1286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en-US" altLang="zh-CN" dirty="0">
                <a:latin typeface="Arial" panose="020B0604020202020204" pitchFamily="34" charset="0"/>
              </a:rPr>
              <a:t>Maya</a:t>
            </a:r>
            <a:r>
              <a:rPr lang="zh-CN" altLang="en-US" dirty="0">
                <a:latin typeface="Arial" panose="020B0604020202020204" pitchFamily="34" charset="0"/>
              </a:rPr>
              <a:t>来引出内容</a:t>
            </a:r>
          </a:p>
        </p:txBody>
      </p:sp>
    </p:spTree>
    <p:extLst>
      <p:ext uri="{BB962C8B-B14F-4D97-AF65-F5344CB8AC3E}">
        <p14:creationId xmlns:p14="http://schemas.microsoft.com/office/powerpoint/2010/main" val="80007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en-US" altLang="zh-CN" dirty="0">
                <a:latin typeface="Arial" panose="020B0604020202020204" pitchFamily="34" charset="0"/>
              </a:rPr>
              <a:t>Maya</a:t>
            </a:r>
            <a:r>
              <a:rPr lang="zh-CN" altLang="en-US" dirty="0">
                <a:latin typeface="Arial" panose="020B0604020202020204" pitchFamily="34" charset="0"/>
              </a:rPr>
              <a:t>来引出内容</a:t>
            </a:r>
          </a:p>
        </p:txBody>
      </p:sp>
    </p:spTree>
    <p:extLst>
      <p:ext uri="{BB962C8B-B14F-4D97-AF65-F5344CB8AC3E}">
        <p14:creationId xmlns:p14="http://schemas.microsoft.com/office/powerpoint/2010/main" val="9995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9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  <p:extLst>
      <p:ext uri="{BB962C8B-B14F-4D97-AF65-F5344CB8AC3E}">
        <p14:creationId xmlns:p14="http://schemas.microsoft.com/office/powerpoint/2010/main" val="411310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5B376A6-BEF5-4E79-9A71-7312DEDEE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AA3646D-3657-4DF2-8542-8944A2A74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>
                <a:latin typeface="Arial" panose="020B0604020202020204" pitchFamily="34" charset="0"/>
              </a:rPr>
              <a:t>Flash</a:t>
            </a:r>
            <a:r>
              <a:rPr lang="zh-CN" altLang="en-US">
                <a:latin typeface="Arial" panose="020B0604020202020204" pitchFamily="34" charset="0"/>
              </a:rPr>
              <a:t>演示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</a:t>
            </a:r>
            <a:r>
              <a:rPr lang="en-US" altLang="zh-CN" dirty="0"/>
              <a:t>if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76295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BD1764B-C421-4B44-B5E2-0FA76BF4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48078A2-C696-4867-8CCB-FE98DDB2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利用</a:t>
            </a:r>
            <a:r>
              <a:rPr lang="en-US" altLang="zh-CN">
                <a:latin typeface="Arial" panose="020B0604020202020204" pitchFamily="34" charset="0"/>
              </a:rPr>
              <a:t>Maya</a:t>
            </a:r>
            <a:r>
              <a:rPr lang="zh-CN" altLang="en-US">
                <a:latin typeface="Arial" panose="020B0604020202020204" pitchFamily="34" charset="0"/>
              </a:rPr>
              <a:t>来介绍</a:t>
            </a:r>
          </a:p>
        </p:txBody>
      </p:sp>
    </p:spTree>
    <p:extLst>
      <p:ext uri="{BB962C8B-B14F-4D97-AF65-F5344CB8AC3E}">
        <p14:creationId xmlns:p14="http://schemas.microsoft.com/office/powerpoint/2010/main" val="196076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A99400-A4EC-47E1-9C63-9E5059C938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A8738-0964-4768-908E-08CF9F5C0AAD}" type="datetime10">
              <a:rPr lang="zh-CN" altLang="en-US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19C386-91A7-4300-9CF3-AA18BF8148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1D75F-8303-46BC-AE2A-D6EF59C46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E10E3-2553-45DA-978B-B1DBCA95FD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9C7B56-E76A-43A1-B904-1435F9E7D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499D2-35F5-4FD3-8ED0-706F2140FCA3}" type="datetime10">
              <a:rPr lang="zh-CN" altLang="en-US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1DB6E1-33A0-484B-9B33-835F1C528D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DC49D0-3B0D-42BD-8BD5-9836756DD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7DEB0-D11C-4208-AF79-69536C4C58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4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75A61-9895-4640-9AB3-4DA274AB0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415DB-5BDD-444E-849A-3739BAEDD28A}" type="datetime10">
              <a:rPr lang="zh-CN" altLang="en-US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8BBCF-4675-42E3-801D-C9E560101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A869C-858E-485B-B9A2-9341E37D6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2B8F-1B13-4A3C-A731-A803CECC7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56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0475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4C706-A5B3-4BFC-A75D-E21AA442C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4BCE0-4057-441C-8C69-F6F8C2AA1E32}" type="datetime10">
              <a:rPr lang="zh-CN" altLang="en-US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D5BB0-501E-4D91-A302-F6359ACB2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A8E0E-3DEA-48C1-8A4C-69CD818EE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2270F-2932-45A2-9E2C-5E582FB74B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6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76200"/>
            <a:ext cx="949325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7650" y="1219200"/>
            <a:ext cx="46704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70475" y="1219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70475" y="3886200"/>
            <a:ext cx="4670425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02F72BC-BB0B-485F-A9AE-8F47660F6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31E8-115A-41C9-8E4A-1B06271E6387}" type="datetime10">
              <a:rPr lang="zh-CN" altLang="en-US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E4ABFC-1834-4B29-BAD8-4B3FF8AED7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EEF5BF-9705-4C79-9E76-089040D85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C374E-2E91-46E3-8364-4DBF1AAE3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81C0F5-2B2A-4973-BC95-E4D376A8D8A4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DA058-0290-40C9-9605-BA10B45A75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7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B9103D-5218-451E-B7A4-D8D031165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2BA3EB-CC99-495A-8E54-3F9385955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19200"/>
            <a:ext cx="9493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DB5523B9-ACF0-418D-B17E-DA94E544EB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481C0F5-2B2A-4973-BC95-E4D376A8D8A4}" type="datetime10">
              <a:rPr lang="zh-CN" altLang="en-US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4AE992D0-42F8-4317-88AA-35CBE51468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61125"/>
            <a:ext cx="3136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8C78160A-2421-4B74-9841-04C3BF1AFD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611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6DA058-0290-40C9-9605-BA10B45A75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889C3CB4-3C68-44C1-BC3D-88209F2A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"/>
            <a:ext cx="1155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360C4C05-F238-421B-B622-EAC46381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" y="990600"/>
            <a:ext cx="66865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0.e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1B143FDD-E19B-4E68-BD7C-1F1E96679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1600200"/>
          <a:ext cx="58610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Image" r:id="rId4" imgW="7047619" imgH="3974603" progId="Photoshop.Image.7">
                  <p:embed/>
                </p:oleObj>
              </mc:Choice>
              <mc:Fallback>
                <p:oleObj name="Image" r:id="rId4" imgW="7047619" imgH="3974603" progId="Photoshop.Image.7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1B143FDD-E19B-4E68-BD7C-1F1E96679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600200"/>
                        <a:ext cx="58610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>
            <a:extLst>
              <a:ext uri="{FF2B5EF4-FFF2-40B4-BE49-F238E27FC236}">
                <a16:creationId xmlns:a16="http://schemas.microsoft.com/office/drawing/2014/main" id="{6C9D8658-CAF8-4335-A167-EC2CC27AB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2400"/>
            <a:ext cx="49530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图形变换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F67EB888-4AC4-4131-8DC9-EA98719A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1066801"/>
            <a:ext cx="3732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Rendering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D43540C-34EC-4FE8-BC88-3C6133C3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5228544"/>
            <a:ext cx="44958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sz="2800" b="0" kern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步行者</a:t>
            </a:r>
            <a:endParaRPr lang="en-US" altLang="zh-CN" sz="2800" b="0" kern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 eaLnBrk="1" hangingPunct="1">
              <a:defRPr/>
            </a:pPr>
            <a:r>
              <a:rPr lang="en-US" altLang="zh-CN" sz="2800" b="0" u="sng" kern="0" dirty="0">
                <a:solidFill>
                  <a:srgbClr val="0000FF"/>
                </a:solidFill>
                <a:latin typeface="Calibri"/>
                <a:ea typeface="华文隶书" panose="02010800040101010101" pitchFamily="2" charset="-122"/>
              </a:rPr>
              <a:t>blog.csdn.net/wpxu08</a:t>
            </a:r>
          </a:p>
          <a:p>
            <a:pPr algn="r" eaLnBrk="1" hangingPunct="1">
              <a:defRPr/>
            </a:pPr>
            <a:r>
              <a:rPr lang="en-US" altLang="zh-CN" sz="2800" b="0" u="sng" kern="0" dirty="0">
                <a:solidFill>
                  <a:srgbClr val="0000FF"/>
                </a:solidFill>
                <a:latin typeface="Calibri"/>
                <a:ea typeface="华文隶书" panose="02010800040101010101" pitchFamily="2" charset="-122"/>
              </a:rPr>
              <a:t>wpxu@outlook.com</a:t>
            </a: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0C93EF8D-E6E9-4A6E-9536-3EE17127F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991" y="96312"/>
            <a:ext cx="1455126" cy="148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0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7">
            <a:extLst>
              <a:ext uri="{FF2B5EF4-FFF2-40B4-BE49-F238E27FC236}">
                <a16:creationId xmlns:a16="http://schemas.microsoft.com/office/drawing/2014/main" id="{28A884A7-BA24-48BF-A737-6D90E534316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921375" y="1127125"/>
          <a:ext cx="3984625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Visio" r:id="rId3" imgW="2338626" imgH="2144851" progId="Visio.Drawing.11">
                  <p:embed/>
                </p:oleObj>
              </mc:Choice>
              <mc:Fallback>
                <p:oleObj name="Visio" r:id="rId3" imgW="2338626" imgH="2144851" progId="Visio.Drawing.11">
                  <p:embed/>
                  <p:pic>
                    <p:nvPicPr>
                      <p:cNvPr id="7170" name="Object 7">
                        <a:extLst>
                          <a:ext uri="{FF2B5EF4-FFF2-40B4-BE49-F238E27FC236}">
                            <a16:creationId xmlns:a16="http://schemas.microsoft.com/office/drawing/2014/main" id="{28A884A7-BA24-48BF-A737-6D90E5343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127125"/>
                        <a:ext cx="3984625" cy="365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D7412A1D-9FF2-4F4B-9B9E-7EE7DB77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C46D1-EB4C-4544-8694-0CF3E77601C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B83F8DD5-FDCC-406A-9757-425E62BEF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" y="1125538"/>
            <a:ext cx="9493250" cy="9144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1.  平移变换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10442B0-84A5-4014-AC72-F0584536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Translation</a:t>
            </a:r>
            <a:endParaRPr lang="zh-CN" altLang="en-US" sz="4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4" name="Object 9">
            <a:extLst>
              <a:ext uri="{FF2B5EF4-FFF2-40B4-BE49-F238E27FC236}">
                <a16:creationId xmlns:a16="http://schemas.microsoft.com/office/drawing/2014/main" id="{F39E38DD-EA39-4759-AC33-E11313153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1830388"/>
          <a:ext cx="21463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5" imgW="762000" imgH="736600" progId="Equation.DSMT4">
                  <p:embed/>
                </p:oleObj>
              </mc:Choice>
              <mc:Fallback>
                <p:oleObj name="Equation" r:id="rId5" imgW="762000" imgH="736600" progId="Equation.DSMT4">
                  <p:embed/>
                  <p:pic>
                    <p:nvPicPr>
                      <p:cNvPr id="7174" name="Object 9">
                        <a:extLst>
                          <a:ext uri="{FF2B5EF4-FFF2-40B4-BE49-F238E27FC236}">
                            <a16:creationId xmlns:a16="http://schemas.microsoft.com/office/drawing/2014/main" id="{F39E38DD-EA39-4759-AC33-E11313153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830388"/>
                        <a:ext cx="21463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0">
            <a:extLst>
              <a:ext uri="{FF2B5EF4-FFF2-40B4-BE49-F238E27FC236}">
                <a16:creationId xmlns:a16="http://schemas.microsoft.com/office/drawing/2014/main" id="{9A8D99A5-CF50-4D1B-8F44-A9750C4B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日期占位符 1">
            <a:extLst>
              <a:ext uri="{FF2B5EF4-FFF2-40B4-BE49-F238E27FC236}">
                <a16:creationId xmlns:a16="http://schemas.microsoft.com/office/drawing/2014/main" id="{4C97F81B-2F97-4B94-8748-8B01D9CD1E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14481-1066-4089-9C48-3B2D0D002933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7177" name="对象 1">
            <a:extLst>
              <a:ext uri="{FF2B5EF4-FFF2-40B4-BE49-F238E27FC236}">
                <a16:creationId xmlns:a16="http://schemas.microsoft.com/office/drawing/2014/main" id="{D90982AD-0A3D-45E7-9440-1F666CC55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3967163"/>
          <a:ext cx="2989262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7" imgW="952500" imgH="914400" progId="Equation.3">
                  <p:embed/>
                </p:oleObj>
              </mc:Choice>
              <mc:Fallback>
                <p:oleObj name="Equation" r:id="rId7" imgW="952500" imgH="914400" progId="Equation.3">
                  <p:embed/>
                  <p:pic>
                    <p:nvPicPr>
                      <p:cNvPr id="7177" name="对象 1">
                        <a:extLst>
                          <a:ext uri="{FF2B5EF4-FFF2-40B4-BE49-F238E27FC236}">
                            <a16:creationId xmlns:a16="http://schemas.microsoft.com/office/drawing/2014/main" id="{D90982AD-0A3D-45E7-9440-1F666CC55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967163"/>
                        <a:ext cx="2989262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9862E75-42AC-4032-B2B0-81F35F5B9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旋转变换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74F91A5C-4376-449D-8680-C6A788E1E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2D7D4192-8F4B-4DC8-A98D-CE034A4CD3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313A6-AAD3-45CA-BC5C-09D856BE8653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4303BF64-2195-4398-8E73-D3427CF9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EABC8-B6A4-42A6-B7BA-CB02FB2CF605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E2E0FB33-7269-41FB-91C9-581B6EA3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2287588"/>
            <a:ext cx="7615237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81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0E4EE47F-298B-46EF-BF26-64A2BCE4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307EA2-289B-4DA2-8844-8F8C8ABCFBF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DC698186-92A6-45F1-992F-12F712E5F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03300"/>
            <a:ext cx="9382125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n-cs"/>
              </a:rPr>
              <a:t>将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n-cs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n-cs"/>
              </a:rPr>
              <a:t>点绕坐标原点转动某个角度（逆时针为正，顺时针为负）得到新的点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n-cs"/>
              </a:rPr>
              <a:t>p’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n-cs"/>
              </a:rPr>
              <a:t>的过程</a:t>
            </a:r>
            <a:endParaRPr lang="zh-CN" altLang="en-US" sz="3200" dirty="0">
              <a:ea typeface="黑体" pitchFamily="2" charset="-122"/>
            </a:endParaRP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B1923B97-2C21-4203-929A-B09A957F2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2044700"/>
          <a:ext cx="5589588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r:id="rId3" imgW="2132076" imgH="1892808" progId="Visio.Drawing.11">
                  <p:embed/>
                </p:oleObj>
              </mc:Choice>
              <mc:Fallback>
                <p:oleObj r:id="rId3" imgW="2132076" imgH="1892808" progId="Visio.Drawing.11">
                  <p:embed/>
                  <p:pic>
                    <p:nvPicPr>
                      <p:cNvPr id="14340" name="Object 2">
                        <a:extLst>
                          <a:ext uri="{FF2B5EF4-FFF2-40B4-BE49-F238E27FC236}">
                            <a16:creationId xmlns:a16="http://schemas.microsoft.com/office/drawing/2014/main" id="{B1923B97-2C21-4203-929A-B09A957F2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044700"/>
                        <a:ext cx="5589588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>
            <a:extLst>
              <a:ext uri="{FF2B5EF4-FFF2-40B4-BE49-F238E27FC236}">
                <a16:creationId xmlns:a16="http://schemas.microsoft.com/office/drawing/2014/main" id="{168B204D-07E1-4BD8-BDD3-28FC85F3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旋转变换</a:t>
            </a:r>
          </a:p>
        </p:txBody>
      </p:sp>
      <p:sp>
        <p:nvSpPr>
          <p:cNvPr id="14342" name="日期占位符 1">
            <a:extLst>
              <a:ext uri="{FF2B5EF4-FFF2-40B4-BE49-F238E27FC236}">
                <a16:creationId xmlns:a16="http://schemas.microsoft.com/office/drawing/2014/main" id="{5A2CC31E-4386-4F21-B6DD-D76305F776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DCD1B-CAA2-47E5-A74F-348D481D78CA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8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7">
            <a:extLst>
              <a:ext uri="{FF2B5EF4-FFF2-40B4-BE49-F238E27FC236}">
                <a16:creationId xmlns:a16="http://schemas.microsoft.com/office/drawing/2014/main" id="{99EE7EF2-3554-42C8-A1E0-2883721A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5B28C-72B3-496D-8606-CADA204E70A5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5AE57A4-71A8-4D26-B295-F280F87D0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旋转变换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B989EAF-A6CF-4C1F-A765-986321291E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990600"/>
            <a:ext cx="9347200" cy="54102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向量表示：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B4A92135-5E34-441D-93F8-D62175C8BD6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7325" y="4941888"/>
          <a:ext cx="39497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3" imgW="1016000" imgH="381000" progId="Equation.DSMT4">
                  <p:embed/>
                </p:oleObj>
              </mc:Choice>
              <mc:Fallback>
                <p:oleObj name="Equation" r:id="rId3" imgW="1016000" imgH="381000" progId="Equation.DSMT4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B4A92135-5E34-441D-93F8-D62175C8B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4941888"/>
                        <a:ext cx="394970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1F211252-8638-4DFB-AAE4-A755E7440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4986338"/>
          <a:ext cx="45624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5" imgW="1269449" imgH="520474" progId="Equation.DSMT4">
                  <p:embed/>
                </p:oleObj>
              </mc:Choice>
              <mc:Fallback>
                <p:oleObj name="Equation" r:id="rId5" imgW="1269449" imgH="520474" progId="Equation.DSMT4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1F211252-8638-4DFB-AAE4-A755E7440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986338"/>
                        <a:ext cx="456247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D50D2A89-68DE-4AB4-812C-CE6AA447AD1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24513" y="903288"/>
          <a:ext cx="4281487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r:id="rId7" imgW="2132076" imgH="1892808" progId="Visio.Drawing.11">
                  <p:embed/>
                </p:oleObj>
              </mc:Choice>
              <mc:Fallback>
                <p:oleObj r:id="rId7" imgW="2132076" imgH="1892808" progId="Visio.Drawing.11">
                  <p:embed/>
                  <p:pic>
                    <p:nvPicPr>
                      <p:cNvPr id="15367" name="Object 4">
                        <a:extLst>
                          <a:ext uri="{FF2B5EF4-FFF2-40B4-BE49-F238E27FC236}">
                            <a16:creationId xmlns:a16="http://schemas.microsoft.com/office/drawing/2014/main" id="{D50D2A89-68DE-4AB4-812C-CE6AA447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903288"/>
                        <a:ext cx="4281487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CDA66083-DC1F-442E-B09E-8E37FAAFF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1503363"/>
          <a:ext cx="3257550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9" imgW="850531" imgH="380835" progId="Equation.DSMT4">
                  <p:embed/>
                </p:oleObj>
              </mc:Choice>
              <mc:Fallback>
                <p:oleObj name="Equation" r:id="rId9" imgW="850531" imgH="380835" progId="Equation.DSMT4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CDA66083-DC1F-442E-B09E-8E37FAAFF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503363"/>
                        <a:ext cx="3257550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76CBF900-DA6E-4245-96DA-05790E698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90863"/>
          <a:ext cx="5691188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11" imgW="1485900" imgH="381000" progId="Equation.DSMT4">
                  <p:embed/>
                </p:oleObj>
              </mc:Choice>
              <mc:Fallback>
                <p:oleObj name="Equation" r:id="rId11" imgW="1485900" imgH="381000" progId="Equation.DSMT4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76CBF900-DA6E-4245-96DA-05790E698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90863"/>
                        <a:ext cx="5691188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日期占位符 1">
            <a:extLst>
              <a:ext uri="{FF2B5EF4-FFF2-40B4-BE49-F238E27FC236}">
                <a16:creationId xmlns:a16="http://schemas.microsoft.com/office/drawing/2014/main" id="{6EFAC3FF-12DF-4BAB-94A5-49D6EB38AF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E54CEA-63B6-4408-A31D-283013BA9E5A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DFF3E607-7965-4E9E-842A-77198F97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63CF2-4E7B-4DE8-8D25-3EE289D1305E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B9B10B-FD2A-4394-8666-68B43C1D0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1090613"/>
            <a:ext cx="8832850" cy="990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.  旋转变换</a:t>
            </a: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2F202ABA-89DB-457F-8B7B-FF24A4CED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1714500"/>
          <a:ext cx="4729163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Visio" r:id="rId3" imgW="2386965" imgH="2289870" progId="Visio.Drawing.11">
                  <p:embed/>
                </p:oleObj>
              </mc:Choice>
              <mc:Fallback>
                <p:oleObj name="Visio" r:id="rId3" imgW="2386965" imgH="2289870" progId="Visio.Drawing.11">
                  <p:embed/>
                  <p:pic>
                    <p:nvPicPr>
                      <p:cNvPr id="8196" name="Object 3">
                        <a:extLst>
                          <a:ext uri="{FF2B5EF4-FFF2-40B4-BE49-F238E27FC236}">
                            <a16:creationId xmlns:a16="http://schemas.microsoft.com/office/drawing/2014/main" id="{2F202ABA-89DB-457F-8B7B-FF24A4CED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714500"/>
                        <a:ext cx="4729163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>
            <a:extLst>
              <a:ext uri="{FF2B5EF4-FFF2-40B4-BE49-F238E27FC236}">
                <a16:creationId xmlns:a16="http://schemas.microsoft.com/office/drawing/2014/main" id="{303ABE9A-CF8C-40C0-AD67-32A333D1F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旋转变换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AFD10D6-21B6-402D-B08A-5BD2D796C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4613" y="1681163"/>
          <a:ext cx="472757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Visio" r:id="rId5" imgW="2386965" imgH="2289870" progId="Visio.Drawing.11">
                  <p:embed/>
                </p:oleObj>
              </mc:Choice>
              <mc:Fallback>
                <p:oleObj name="Visio" r:id="rId5" imgW="2386965" imgH="2289870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2AFD10D6-21B6-402D-B08A-5BD2D796C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681163"/>
                        <a:ext cx="4727575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日期占位符 1">
            <a:extLst>
              <a:ext uri="{FF2B5EF4-FFF2-40B4-BE49-F238E27FC236}">
                <a16:creationId xmlns:a16="http://schemas.microsoft.com/office/drawing/2014/main" id="{F9B3D0B1-F63D-4938-9A0D-548E566D17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B7EC5-5512-4A3C-8589-0063783F912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E1EC2985-947C-4EA6-AFF0-1C365A89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643D5-23FF-469E-8CB7-3041809A4828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247891E-7D89-4812-8C58-7583F153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575" y="944563"/>
            <a:ext cx="8420100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(1)绕</a:t>
            </a:r>
            <a:r>
              <a:rPr lang="en-US" altLang="zh-CN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z</a:t>
            </a: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轴旋转</a:t>
            </a:r>
          </a:p>
        </p:txBody>
      </p:sp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46F9CC05-11CF-4428-A3F9-82B75DA27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109788"/>
          <a:ext cx="49530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3" imgW="1816100" imgH="914400" progId="Equation.DSMT4">
                  <p:embed/>
                </p:oleObj>
              </mc:Choice>
              <mc:Fallback>
                <p:oleObj name="Equation" r:id="rId3" imgW="1816100" imgH="914400" progId="Equation.DSMT4">
                  <p:embed/>
                  <p:pic>
                    <p:nvPicPr>
                      <p:cNvPr id="9220" name="Object 3">
                        <a:extLst>
                          <a:ext uri="{FF2B5EF4-FFF2-40B4-BE49-F238E27FC236}">
                            <a16:creationId xmlns:a16="http://schemas.microsoft.com/office/drawing/2014/main" id="{46F9CC05-11CF-4428-A3F9-82B75DA27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109788"/>
                        <a:ext cx="49530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24587ECC-3BED-4507-84B0-BEEF091C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0850" y="2947988"/>
          <a:ext cx="3879850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Visio" r:id="rId5" imgW="1975680" imgH="1873440" progId="Visio.Drawing.11">
                  <p:embed/>
                </p:oleObj>
              </mc:Choice>
              <mc:Fallback>
                <p:oleObj name="Visio" r:id="rId5" imgW="1975680" imgH="1873440" progId="Visio.Drawing.11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24587ECC-3BED-4507-84B0-BEEF091CF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947988"/>
                        <a:ext cx="3879850" cy="339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5">
            <a:extLst>
              <a:ext uri="{FF2B5EF4-FFF2-40B4-BE49-F238E27FC236}">
                <a16:creationId xmlns:a16="http://schemas.microsoft.com/office/drawing/2014/main" id="{C124401F-D3A7-4C7B-88DE-D27F6FFA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旋转变换</a:t>
            </a:r>
          </a:p>
        </p:txBody>
      </p:sp>
      <p:sp>
        <p:nvSpPr>
          <p:cNvPr id="9223" name="日期占位符 1">
            <a:extLst>
              <a:ext uri="{FF2B5EF4-FFF2-40B4-BE49-F238E27FC236}">
                <a16:creationId xmlns:a16="http://schemas.microsoft.com/office/drawing/2014/main" id="{3659F02C-A14C-4610-9F25-9B6D84149F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6E371B-CBF9-47D5-895F-1A9CDE6C080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9ACA7A8C-2079-4437-B0D4-1D056A9A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81241-28B5-403D-9CB7-4D12A1EB0E9F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9679E6DF-BEC9-4249-B19A-D082D3AE3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850" y="885825"/>
            <a:ext cx="8420100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(2)绕</a:t>
            </a:r>
            <a:r>
              <a:rPr lang="en-US" altLang="zh-CN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轴旋转 </a:t>
            </a: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BAA2366C-1F0B-47A8-9092-928BB830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248025"/>
          <a:ext cx="3797300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Visio" r:id="rId3" imgW="1975680" imgH="1873440" progId="Visio.Drawing.11">
                  <p:embed/>
                </p:oleObj>
              </mc:Choice>
              <mc:Fallback>
                <p:oleObj name="Visio" r:id="rId3" imgW="1975680" imgH="1873440" progId="Visio.Drawing.11">
                  <p:embed/>
                  <p:pic>
                    <p:nvPicPr>
                      <p:cNvPr id="10244" name="Object 3">
                        <a:extLst>
                          <a:ext uri="{FF2B5EF4-FFF2-40B4-BE49-F238E27FC236}">
                            <a16:creationId xmlns:a16="http://schemas.microsoft.com/office/drawing/2014/main" id="{BAA2366C-1F0B-47A8-9092-928BB8300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248025"/>
                        <a:ext cx="3797300" cy="332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CCD54B71-3BB1-4739-86FB-4225EDA54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105025"/>
          <a:ext cx="484663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5" imgW="1816100" imgH="914400" progId="Equation.DSMT4">
                  <p:embed/>
                </p:oleObj>
              </mc:Choice>
              <mc:Fallback>
                <p:oleObj name="Equation" r:id="rId5" imgW="1816100" imgH="914400" progId="Equation.DSMT4">
                  <p:embed/>
                  <p:pic>
                    <p:nvPicPr>
                      <p:cNvPr id="10245" name="Object 4">
                        <a:extLst>
                          <a:ext uri="{FF2B5EF4-FFF2-40B4-BE49-F238E27FC236}">
                            <a16:creationId xmlns:a16="http://schemas.microsoft.com/office/drawing/2014/main" id="{CCD54B71-3BB1-4739-86FB-4225EDA54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105025"/>
                        <a:ext cx="4846638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>
            <a:extLst>
              <a:ext uri="{FF2B5EF4-FFF2-40B4-BE49-F238E27FC236}">
                <a16:creationId xmlns:a16="http://schemas.microsoft.com/office/drawing/2014/main" id="{E5DE6829-41D5-4B99-A3CE-E7225BDB7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84138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旋转变换</a:t>
            </a:r>
          </a:p>
        </p:txBody>
      </p:sp>
      <p:sp>
        <p:nvSpPr>
          <p:cNvPr id="10247" name="日期占位符 1">
            <a:extLst>
              <a:ext uri="{FF2B5EF4-FFF2-40B4-BE49-F238E27FC236}">
                <a16:creationId xmlns:a16="http://schemas.microsoft.com/office/drawing/2014/main" id="{64000B01-8CC7-4DFE-90C8-6ADB7C329A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4987E-7F32-455C-AFCD-E26B9788922E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42E1B543-A645-4502-A643-F4C9E48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56050-F2C5-45A8-9B1B-C51384A5DF3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3B94C7BC-E504-48C9-933E-5DAC56403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900113"/>
            <a:ext cx="8420100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(3)绕</a:t>
            </a:r>
            <a:r>
              <a:rPr lang="en-US" altLang="zh-CN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y</a:t>
            </a:r>
            <a:r>
              <a:rPr lang="zh-CN" altLang="en-US" sz="3600" dirty="0">
                <a:solidFill>
                  <a:schemeClr val="tx1"/>
                </a:solidFill>
                <a:latin typeface="华文宋体" pitchFamily="2" charset="-122"/>
                <a:ea typeface="华文宋体" pitchFamily="2" charset="-122"/>
                <a:cs typeface="+mn-cs"/>
              </a:rPr>
              <a:t>轴旋转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5FCB90D4-4E9B-473C-A00A-22F07143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2589213"/>
          <a:ext cx="41275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Visio" r:id="rId4" imgW="1975680" imgH="1873440" progId="Visio.Drawing.11">
                  <p:embed/>
                </p:oleObj>
              </mc:Choice>
              <mc:Fallback>
                <p:oleObj name="Visio" r:id="rId4" imgW="1975680" imgH="1873440" progId="Visio.Drawing.11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5FCB90D4-4E9B-473C-A00A-22F071435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589213"/>
                        <a:ext cx="41275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43641E01-7B6F-4DBE-85E8-2493EC0E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2119313"/>
          <a:ext cx="50355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6" imgW="1816100" imgH="914400" progId="Equation.DSMT4">
                  <p:embed/>
                </p:oleObj>
              </mc:Choice>
              <mc:Fallback>
                <p:oleObj name="Equation" r:id="rId6" imgW="1816100" imgH="914400" progId="Equation.DSMT4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43641E01-7B6F-4DBE-85E8-2493EC0E4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119313"/>
                        <a:ext cx="503555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>
            <a:extLst>
              <a:ext uri="{FF2B5EF4-FFF2-40B4-BE49-F238E27FC236}">
                <a16:creationId xmlns:a16="http://schemas.microsoft.com/office/drawing/2014/main" id="{4D9A322E-DE54-4175-A447-5BF271B8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旋转变换</a:t>
            </a:r>
          </a:p>
        </p:txBody>
      </p:sp>
      <p:sp>
        <p:nvSpPr>
          <p:cNvPr id="11271" name="日期占位符 1">
            <a:extLst>
              <a:ext uri="{FF2B5EF4-FFF2-40B4-BE49-F238E27FC236}">
                <a16:creationId xmlns:a16="http://schemas.microsoft.com/office/drawing/2014/main" id="{BD610066-9636-4903-B160-88334375CC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0C56EE-1691-4EE1-814E-5E4508598CF4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E41012EE-A0A6-4964-B03F-C82682F77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放缩变换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521F0675-1AA4-41C4-8D81-15AAE0EDD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沿每个坐标轴伸展或收缩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原点为不动点）</a:t>
            </a:r>
          </a:p>
        </p:txBody>
      </p:sp>
      <p:sp>
        <p:nvSpPr>
          <p:cNvPr id="23556" name="日期占位符 3">
            <a:extLst>
              <a:ext uri="{FF2B5EF4-FFF2-40B4-BE49-F238E27FC236}">
                <a16:creationId xmlns:a16="http://schemas.microsoft.com/office/drawing/2014/main" id="{4BB58333-ED07-43BE-89BC-B097150DB5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2D405F-D332-431A-819B-40DD53386D87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3557" name="灯片编号占位符 4">
            <a:extLst>
              <a:ext uri="{FF2B5EF4-FFF2-40B4-BE49-F238E27FC236}">
                <a16:creationId xmlns:a16="http://schemas.microsoft.com/office/drawing/2014/main" id="{DEE6D624-CB0E-4422-8314-815FCF56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E84BD9-75FE-4C4E-98D8-71029537DC97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23558" name="Picture 5" descr="\\Angel\BOOK\OpenGL\Paul Final\Art\jpeg\AN04F40.jpg">
            <a:extLst>
              <a:ext uri="{FF2B5EF4-FFF2-40B4-BE49-F238E27FC236}">
                <a16:creationId xmlns:a16="http://schemas.microsoft.com/office/drawing/2014/main" id="{62D2D73A-2A05-46A7-A7D8-E8112C06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324100"/>
            <a:ext cx="32035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C0BADE68-54FE-4FDB-8CB6-A9D7DDA1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7B0C19-AE1D-4EAA-AE26-DE6CBD8CC040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42D76D6-073B-47A2-8AEB-DD5E09474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049338"/>
            <a:ext cx="7346950" cy="977900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3600">
                <a:latin typeface="华文宋体" panose="02010600040101010101" pitchFamily="2" charset="-122"/>
                <a:ea typeface="华文宋体" panose="02010600040101010101" pitchFamily="2" charset="-122"/>
              </a:rPr>
              <a:t>.  放缩变换</a:t>
            </a:r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E31BA9F5-4BD5-455E-AE10-8A66D2F5F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2800350"/>
          <a:ext cx="461010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1333500" imgH="914400" progId="Equation.DSMT4">
                  <p:embed/>
                </p:oleObj>
              </mc:Choice>
              <mc:Fallback>
                <p:oleObj name="Equation" r:id="rId3" imgW="1333500" imgH="914400" progId="Equation.DSMT4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E31BA9F5-4BD5-455E-AE10-8A66D2F5F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800350"/>
                        <a:ext cx="4610100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>
            <a:extLst>
              <a:ext uri="{FF2B5EF4-FFF2-40B4-BE49-F238E27FC236}">
                <a16:creationId xmlns:a16="http://schemas.microsoft.com/office/drawing/2014/main" id="{7B670552-0179-4527-AD15-17FA87A2E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放缩变换</a:t>
            </a:r>
          </a:p>
        </p:txBody>
      </p:sp>
      <p:pic>
        <p:nvPicPr>
          <p:cNvPr id="13318" name="Picture 5">
            <a:extLst>
              <a:ext uri="{FF2B5EF4-FFF2-40B4-BE49-F238E27FC236}">
                <a16:creationId xmlns:a16="http://schemas.microsoft.com/office/drawing/2014/main" id="{EFD2BA10-026C-49B8-8D7A-95660043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1181100"/>
            <a:ext cx="37433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日期占位符 1">
            <a:extLst>
              <a:ext uri="{FF2B5EF4-FFF2-40B4-BE49-F238E27FC236}">
                <a16:creationId xmlns:a16="http://schemas.microsoft.com/office/drawing/2014/main" id="{5469B347-5DF6-460D-A0C9-B607B045D0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5EDF1-B5E3-426E-8460-2E21318D17E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6">
            <a:extLst>
              <a:ext uri="{FF2B5EF4-FFF2-40B4-BE49-F238E27FC236}">
                <a16:creationId xmlns:a16="http://schemas.microsoft.com/office/drawing/2014/main" id="{33B3A4B7-4154-4285-BC7A-37967566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B5DCB-09DE-475E-AA98-96A627510F3A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0BB46F15-07A4-44AD-AA21-6B9AC3F7ED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688" y="1244600"/>
            <a:ext cx="9493250" cy="11604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With them, you can position, reshape, and animate objects, lights, and cameras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07FFAE27-3F61-4426-8661-33407BDE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Transforms</a:t>
            </a:r>
            <a:endParaRPr lang="zh-CN" altLang="en-US" sz="4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91121C62-7F85-4061-A0FF-BA1EE82E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Rectangle 11">
            <a:extLst>
              <a:ext uri="{FF2B5EF4-FFF2-40B4-BE49-F238E27FC236}">
                <a16:creationId xmlns:a16="http://schemas.microsoft.com/office/drawing/2014/main" id="{0E93A75F-56C4-4177-9EB7-537A6DA3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日期占位符 1">
            <a:extLst>
              <a:ext uri="{FF2B5EF4-FFF2-40B4-BE49-F238E27FC236}">
                <a16:creationId xmlns:a16="http://schemas.microsoft.com/office/drawing/2014/main" id="{D2F577AD-1143-4C8A-B359-55B7A1CA29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832D5-B685-4110-8AE2-82E697EB705C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4104" name="Picture 2">
            <a:extLst>
              <a:ext uri="{FF2B5EF4-FFF2-40B4-BE49-F238E27FC236}">
                <a16:creationId xmlns:a16="http://schemas.microsoft.com/office/drawing/2014/main" id="{43137122-6573-42AA-8EEA-B4E2917D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19" y="1824831"/>
            <a:ext cx="7273819" cy="27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F9BF670-85CB-4C8D-9992-E9FDCA95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" y="4346228"/>
            <a:ext cx="5349752" cy="227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7389C053-DFF2-41AD-8213-0C46E6C0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C58A4-35C5-4251-8B9A-9FC0810C7830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B29C29D-84FE-4A68-B9CF-BBB5A3620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075" y="1249363"/>
            <a:ext cx="9385300" cy="1143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用于产生弹性物体的变形处理。在游戏中用它扭曲整个场景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产生虚幻效果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5604" name="Object 2">
            <a:extLst>
              <a:ext uri="{FF2B5EF4-FFF2-40B4-BE49-F238E27FC236}">
                <a16:creationId xmlns:a16="http://schemas.microsoft.com/office/drawing/2014/main" id="{2DECA6B4-0489-4FBD-BCE2-09313EA4D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82863"/>
          <a:ext cx="93853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Visio" r:id="rId3" imgW="6291360" imgH="2602080" progId="Visio.Drawing.11">
                  <p:embed/>
                </p:oleObj>
              </mc:Choice>
              <mc:Fallback>
                <p:oleObj name="Visio" r:id="rId3" imgW="6291360" imgH="260208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2863"/>
                        <a:ext cx="93853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日期占位符 1">
            <a:extLst>
              <a:ext uri="{FF2B5EF4-FFF2-40B4-BE49-F238E27FC236}">
                <a16:creationId xmlns:a16="http://schemas.microsoft.com/office/drawing/2014/main" id="{14BD1951-99DF-43C1-A1DB-64EB4CF87A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A0585-18B5-4B61-BE49-0FDCDB2A3850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5606" name="标题 1">
            <a:extLst>
              <a:ext uri="{FF2B5EF4-FFF2-40B4-BE49-F238E27FC236}">
                <a16:creationId xmlns:a16="http://schemas.microsoft.com/office/drawing/2014/main" id="{C3EAF3AE-1F1C-4DFC-BA97-70DD45DAF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750" y="87313"/>
            <a:ext cx="9493250" cy="9144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错切变换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8693972C-FACD-4D18-BF3B-6CF4594A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ACFF9-3014-4C19-9814-876151729095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4DB5AED-01A5-48D6-B5B2-80DF821D9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175" y="938213"/>
            <a:ext cx="9245600" cy="12763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 (1)</a:t>
            </a:r>
            <a:r>
              <a:rPr lang="zh-CN" altLang="en-US" sz="2800" b="1">
                <a:ea typeface="宋体" panose="02010600030101010101" pitchFamily="2" charset="-122"/>
              </a:rPr>
              <a:t>沿</a:t>
            </a:r>
            <a:r>
              <a:rPr lang="en-US" altLang="zh-CN" sz="2800" b="1">
                <a:ea typeface="宋体" panose="02010600030101010101" pitchFamily="2" charset="-122"/>
              </a:rPr>
              <a:t>x</a:t>
            </a:r>
            <a:r>
              <a:rPr lang="zh-CN" altLang="en-US" sz="2800" b="1">
                <a:ea typeface="宋体" panose="02010600030101010101" pitchFamily="2" charset="-122"/>
              </a:rPr>
              <a:t>方向错切</a:t>
            </a:r>
            <a:endParaRPr lang="en-US" altLang="zh-CN" sz="2800" b="1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每一点的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y</a:t>
            </a: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坐标不变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,x</a:t>
            </a: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坐标平移一个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y</a:t>
            </a: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坐标的线性量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endParaRPr lang="zh-CN" altLang="en-US" sz="280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A42F0FEB-3E45-49EC-8E90-A00A096F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错切变换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3E459164-38AB-4E6B-ABD6-972EBB00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E2716426-B410-47C6-8BF7-7D29E5B4E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3821113"/>
          <a:ext cx="436721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Visio" r:id="rId3" imgW="2685752" imgH="1793141" progId="Visio.Drawing.11">
                  <p:embed/>
                </p:oleObj>
              </mc:Choice>
              <mc:Fallback>
                <p:oleObj name="Visio" r:id="rId3" imgW="2685752" imgH="179314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821113"/>
                        <a:ext cx="4367213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6">
            <a:extLst>
              <a:ext uri="{FF2B5EF4-FFF2-40B4-BE49-F238E27FC236}">
                <a16:creationId xmlns:a16="http://schemas.microsoft.com/office/drawing/2014/main" id="{6FACF568-064A-4C1E-8E3E-BBA8B248F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2282825"/>
          <a:ext cx="2497137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Equation" r:id="rId5" imgW="583947" imgH="368140" progId="Equation.DSMT4">
                  <p:embed/>
                </p:oleObj>
              </mc:Choice>
              <mc:Fallback>
                <p:oleObj name="Equation" r:id="rId5" imgW="583947" imgH="3681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282825"/>
                        <a:ext cx="2497137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4BD8C59D-B710-4F8C-8028-ED01CC25A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1175" y="2163763"/>
          <a:ext cx="38020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Equation" r:id="rId7" imgW="1028254" imgH="545863" progId="Equation.DSMT4">
                  <p:embed/>
                </p:oleObj>
              </mc:Choice>
              <mc:Fallback>
                <p:oleObj name="Equation" r:id="rId7" imgW="1028254" imgH="54586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163763"/>
                        <a:ext cx="3802063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>
            <a:extLst>
              <a:ext uri="{FF2B5EF4-FFF2-40B4-BE49-F238E27FC236}">
                <a16:creationId xmlns:a16="http://schemas.microsoft.com/office/drawing/2014/main" id="{45AE5256-C82F-4FEE-A137-DC922F871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4432300"/>
          <a:ext cx="314483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Equation" r:id="rId9" imgW="850531" imgH="545863" progId="Equation.DSMT4">
                  <p:embed/>
                </p:oleObj>
              </mc:Choice>
              <mc:Fallback>
                <p:oleObj name="Equation" r:id="rId9" imgW="850531" imgH="54586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432300"/>
                        <a:ext cx="314483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日期占位符 1">
            <a:extLst>
              <a:ext uri="{FF2B5EF4-FFF2-40B4-BE49-F238E27FC236}">
                <a16:creationId xmlns:a16="http://schemas.microsoft.com/office/drawing/2014/main" id="{42DD7226-67B3-4CA1-9D1C-49795D3BAA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CFB36-85FA-428D-8BC4-EAEDA466DBCD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93BD2625-BDF3-412F-9503-086ED0D6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C37DC-2A05-4AEF-8739-A44CD158A6FA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8035B9-20AF-4770-A4FF-02CC64775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175" y="938213"/>
            <a:ext cx="9245600" cy="12763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 (</a:t>
            </a:r>
            <a:r>
              <a:rPr lang="en-US" altLang="zh-CN" sz="2800">
                <a:ea typeface="宋体" panose="02010600030101010101" pitchFamily="2" charset="-122"/>
              </a:rPr>
              <a:t>2</a:t>
            </a:r>
            <a:r>
              <a:rPr lang="zh-CN" altLang="en-US" sz="2800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沿</a:t>
            </a:r>
            <a:r>
              <a:rPr lang="en-US" altLang="zh-CN" sz="2800" b="1">
                <a:ea typeface="宋体" panose="02010600030101010101" pitchFamily="2" charset="-122"/>
              </a:rPr>
              <a:t>y</a:t>
            </a:r>
            <a:r>
              <a:rPr lang="zh-CN" altLang="en-US" sz="2800" b="1">
                <a:ea typeface="宋体" panose="02010600030101010101" pitchFamily="2" charset="-122"/>
              </a:rPr>
              <a:t>方向错切</a:t>
            </a:r>
            <a:endParaRPr lang="en-US" altLang="zh-CN" sz="2800" b="1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每一点的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坐标不变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,y</a:t>
            </a: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坐标平移一个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800">
                <a:latin typeface="华文宋体" panose="02010600040101010101" pitchFamily="2" charset="-122"/>
                <a:ea typeface="华文宋体" panose="02010600040101010101" pitchFamily="2" charset="-122"/>
              </a:rPr>
              <a:t>坐标的线性量</a:t>
            </a:r>
            <a:r>
              <a:rPr lang="en-US" altLang="zh-CN" sz="280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endParaRPr lang="zh-CN" altLang="en-US" sz="280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7947C651-66DE-434C-BF27-4633F1E1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错切变换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F24FE37-54A4-47DA-A9A5-AC11E07C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5CBAF1F5-C87B-485F-AA0F-B6B13E0BA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8" y="2265363"/>
          <a:ext cx="2551112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3" imgW="596900" imgH="368300" progId="Equation.DSMT4">
                  <p:embed/>
                </p:oleObj>
              </mc:Choice>
              <mc:Fallback>
                <p:oleObj name="Equation" r:id="rId3" imgW="5969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265363"/>
                        <a:ext cx="2551112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ACF35D75-AC13-49A3-A3EB-8488ED573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2163763"/>
          <a:ext cx="38020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5" imgW="1028254" imgH="545863" progId="Equation.DSMT4">
                  <p:embed/>
                </p:oleObj>
              </mc:Choice>
              <mc:Fallback>
                <p:oleObj name="Equation" r:id="rId5" imgW="1028254" imgH="54586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163763"/>
                        <a:ext cx="3802063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5">
            <a:extLst>
              <a:ext uri="{FF2B5EF4-FFF2-40B4-BE49-F238E27FC236}">
                <a16:creationId xmlns:a16="http://schemas.microsoft.com/office/drawing/2014/main" id="{A204C817-1197-443D-8DB5-29E4B5960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4854575"/>
          <a:ext cx="31448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7" imgW="850531" imgH="545863" progId="Equation.DSMT4">
                  <p:embed/>
                </p:oleObj>
              </mc:Choice>
              <mc:Fallback>
                <p:oleObj name="Equation" r:id="rId7" imgW="850531" imgH="54586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854575"/>
                        <a:ext cx="31448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7">
            <a:extLst>
              <a:ext uri="{FF2B5EF4-FFF2-40B4-BE49-F238E27FC236}">
                <a16:creationId xmlns:a16="http://schemas.microsoft.com/office/drawing/2014/main" id="{1505718B-C52D-4C17-9E79-CEA0D5A1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658" name="Object 6">
            <a:extLst>
              <a:ext uri="{FF2B5EF4-FFF2-40B4-BE49-F238E27FC236}">
                <a16:creationId xmlns:a16="http://schemas.microsoft.com/office/drawing/2014/main" id="{FDF6CA75-197E-4968-87D6-44FC873D6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2897188"/>
          <a:ext cx="260826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Visio" r:id="rId9" imgW="1715631" imgH="2394466" progId="Visio.Drawing.11">
                  <p:embed/>
                </p:oleObj>
              </mc:Choice>
              <mc:Fallback>
                <p:oleObj name="Visio" r:id="rId9" imgW="1715631" imgH="239446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897188"/>
                        <a:ext cx="2608262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日期占位符 1">
            <a:extLst>
              <a:ext uri="{FF2B5EF4-FFF2-40B4-BE49-F238E27FC236}">
                <a16:creationId xmlns:a16="http://schemas.microsoft.com/office/drawing/2014/main" id="{B6C5D2BC-2AF4-4C50-B2D5-AB57A8619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EF928F-C419-4673-A2B2-D382DD0652C2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变换级联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noncommutativity of the multiplication operation on matrices, the order in which the matrices occur matters</a:t>
            </a:r>
          </a:p>
          <a:p>
            <a:r>
              <a:rPr lang="en-US" altLang="zh-CN" dirty="0"/>
              <a:t>Concatenation of transforms is therefore said to be order-dependent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2229B6-B794-4970-A3CA-437590B5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60" y="3429000"/>
            <a:ext cx="5862740" cy="33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7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变换级联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obvious reason to concatenate a sequence of matrices into a single one is to gain efficiency </a:t>
            </a:r>
          </a:p>
          <a:p>
            <a:r>
              <a:rPr lang="en-US" altLang="zh-CN" b="1" dirty="0"/>
              <a:t>C </a:t>
            </a:r>
            <a:r>
              <a:rPr lang="en-US" altLang="zh-CN" dirty="0"/>
              <a:t>= </a:t>
            </a:r>
            <a:r>
              <a:rPr lang="en-US" altLang="zh-CN" b="1" dirty="0"/>
              <a:t>TRS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Instead of multiplying all vertices with each of the three matrices, the three matrices are concatenated into a single matrix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2229B6-B794-4970-A3CA-437590B54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32"/>
          <a:stretch/>
        </p:blipFill>
        <p:spPr>
          <a:xfrm>
            <a:off x="3878160" y="5029200"/>
            <a:ext cx="5862740" cy="17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Rigid-Body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object’s orientation and location change, while the shape of the object generally is not affected</a:t>
            </a:r>
          </a:p>
          <a:p>
            <a:r>
              <a:rPr lang="en-US" altLang="zh-CN" dirty="0"/>
              <a:t>Such a transform, consisting of concatenations of only translations and rotations, is called a rigid-body transform</a:t>
            </a:r>
          </a:p>
          <a:p>
            <a:r>
              <a:rPr lang="en-US" altLang="zh-CN" dirty="0"/>
              <a:t>It has the characteristic of preserving lengths, angles, and handedness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Rigid-Body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rigid-body matrix, </a:t>
            </a:r>
            <a:r>
              <a:rPr lang="en-US" altLang="zh-CN" b="1" dirty="0"/>
              <a:t>X</a:t>
            </a:r>
            <a:r>
              <a:rPr lang="en-US" altLang="zh-CN" dirty="0"/>
              <a:t>, can be written as the concatenation of a translation matrix, </a:t>
            </a:r>
            <a:r>
              <a:rPr lang="en-US" altLang="zh-CN" b="1" dirty="0"/>
              <a:t>T</a:t>
            </a:r>
            <a:r>
              <a:rPr lang="en-US" altLang="zh-CN" dirty="0"/>
              <a:t>(</a:t>
            </a:r>
            <a:r>
              <a:rPr lang="en-US" altLang="zh-CN" b="1" dirty="0"/>
              <a:t>t</a:t>
            </a:r>
            <a:r>
              <a:rPr lang="en-US" altLang="zh-CN" dirty="0"/>
              <a:t>), and a rotation matrix, </a:t>
            </a:r>
            <a:r>
              <a:rPr lang="en-US" altLang="zh-CN" b="1" dirty="0"/>
              <a:t>R</a:t>
            </a:r>
          </a:p>
          <a:p>
            <a:r>
              <a:rPr lang="en-US" altLang="zh-CN" b="1" dirty="0"/>
              <a:t>X </a:t>
            </a:r>
            <a:r>
              <a:rPr lang="en-US" altLang="zh-CN" dirty="0"/>
              <a:t>has the appearance of the matrix in Equation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190762-89B5-4966-88A1-6E7CAD53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707" y="3429000"/>
            <a:ext cx="550164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6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single matrix can be used to consistently transform points, lines, triangles, and other geometry</a:t>
            </a:r>
          </a:p>
          <a:p>
            <a:r>
              <a:rPr lang="en-US" altLang="zh-CN" dirty="0"/>
              <a:t>The same matrix can also transform tangent vectors following along these lines or on the surfaces of triangles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1B45C1-5969-4811-9BFE-72A3F017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0" y="4145249"/>
            <a:ext cx="600000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 this matrix cannot always be used</a:t>
            </a:r>
            <a:br>
              <a:rPr lang="en-US" altLang="zh-CN" dirty="0"/>
            </a:br>
            <a:r>
              <a:rPr lang="en-US" altLang="zh-CN" dirty="0"/>
              <a:t>to transform one important geometric property, the surface normal (and the vertex lighting normal)</a:t>
            </a:r>
          </a:p>
          <a:p>
            <a:r>
              <a:rPr lang="en-US" altLang="zh-CN" dirty="0"/>
              <a:t>Figure 4.6 shows what can happen if this same matrix is used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1B45C1-5969-4811-9BFE-72A3F017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73" y="4115086"/>
            <a:ext cx="600000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multiplying by the matrix itself, the proper method is to use the transpose of the matrix’s adjoint</a:t>
            </a:r>
          </a:p>
          <a:p>
            <a:r>
              <a:rPr lang="en-US" altLang="zh-CN" dirty="0"/>
              <a:t>The traditional answer for transforming the normal is that the transpose of the inverse is computed </a:t>
            </a:r>
          </a:p>
          <a:p>
            <a:r>
              <a:rPr lang="en-US" altLang="zh-CN" dirty="0"/>
              <a:t>This method normally works</a:t>
            </a:r>
          </a:p>
          <a:p>
            <a:r>
              <a:rPr lang="en-US" altLang="zh-CN" dirty="0"/>
              <a:t>The full inverse is not necessary, however, and occasionally cannot be created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6">
            <a:extLst>
              <a:ext uri="{FF2B5EF4-FFF2-40B4-BE49-F238E27FC236}">
                <a16:creationId xmlns:a16="http://schemas.microsoft.com/office/drawing/2014/main" id="{33B3A4B7-4154-4285-BC7A-37967566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B5DCB-09DE-475E-AA98-96A627510F3A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0BB46F15-07A4-44AD-AA21-6B9AC3F7ED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688" y="1244600"/>
            <a:ext cx="9493250" cy="11604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With them, you can position, reshape, and animate objects, lights, and cameras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07FFAE27-3F61-4426-8661-33407BDE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Transforms</a:t>
            </a:r>
            <a:endParaRPr lang="zh-CN" altLang="en-US" sz="4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91121C62-7F85-4061-A0FF-BA1EE82E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Rectangle 11">
            <a:extLst>
              <a:ext uri="{FF2B5EF4-FFF2-40B4-BE49-F238E27FC236}">
                <a16:creationId xmlns:a16="http://schemas.microsoft.com/office/drawing/2014/main" id="{0E93A75F-56C4-4177-9EB7-537A6DA3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日期占位符 1">
            <a:extLst>
              <a:ext uri="{FF2B5EF4-FFF2-40B4-BE49-F238E27FC236}">
                <a16:creationId xmlns:a16="http://schemas.microsoft.com/office/drawing/2014/main" id="{D2F577AD-1143-4C8A-B359-55B7A1CA29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832D5-B685-4110-8AE2-82E697EB705C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BA90219-BCFE-4EAE-8246-5EBC2D61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2757488"/>
            <a:ext cx="6551612" cy="330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139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Inverses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Inverses are needed in many cases, for example, when changing back and forth between coordinate systems.</a:t>
            </a:r>
          </a:p>
          <a:p>
            <a:r>
              <a:rPr lang="en-US" altLang="zh-CN" dirty="0"/>
              <a:t>Depending on the available information about a transform, one of the following three methods of computing the inverse of a matrix can be used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323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Inverses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matrix is a single transform or a sequence of simple transforms with given parameters, then the matrix can be computed easily by inverting the</a:t>
            </a:r>
            <a:br>
              <a:rPr lang="en-US" altLang="zh-CN" dirty="0"/>
            </a:br>
            <a:r>
              <a:rPr lang="en-US" altLang="zh-CN" dirty="0"/>
              <a:t>parameters and the matrix order</a:t>
            </a:r>
          </a:p>
          <a:p>
            <a:r>
              <a:rPr lang="en-US" altLang="zh-CN" dirty="0"/>
              <a:t>For example, if </a:t>
            </a:r>
            <a:r>
              <a:rPr lang="en-US" altLang="zh-CN" b="1" dirty="0"/>
              <a:t>M </a:t>
            </a:r>
            <a:r>
              <a:rPr lang="en-US" altLang="zh-CN" dirty="0"/>
              <a:t>= </a:t>
            </a:r>
            <a:r>
              <a:rPr lang="en-US" altLang="zh-CN" b="1" dirty="0"/>
              <a:t>T</a:t>
            </a:r>
            <a:r>
              <a:rPr lang="en-US" altLang="zh-CN" dirty="0"/>
              <a:t>(</a:t>
            </a:r>
            <a:r>
              <a:rPr lang="en-US" altLang="zh-CN" b="1" dirty="0"/>
              <a:t>t</a:t>
            </a:r>
            <a:r>
              <a:rPr lang="en-US" altLang="zh-CN" dirty="0"/>
              <a:t>)</a:t>
            </a:r>
            <a:r>
              <a:rPr lang="en-US" altLang="zh-CN" b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φ</a:t>
            </a:r>
            <a:r>
              <a:rPr lang="en-US" altLang="zh-CN" dirty="0"/>
              <a:t>),  then </a:t>
            </a:r>
          </a:p>
          <a:p>
            <a:pPr marL="0" indent="0">
              <a:buNone/>
            </a:pPr>
            <a:r>
              <a:rPr lang="en-US" altLang="zh-CN" b="1" dirty="0"/>
              <a:t>                             M</a:t>
            </a:r>
            <a:r>
              <a:rPr lang="en-US" altLang="zh-CN" b="1" i="1" baseline="30000" dirty="0"/>
              <a:t>-</a:t>
            </a:r>
            <a:r>
              <a:rPr lang="en-US" altLang="zh-CN" b="1" baseline="30000" dirty="0"/>
              <a:t>1</a:t>
            </a:r>
            <a:r>
              <a:rPr lang="en-US" altLang="zh-CN" dirty="0"/>
              <a:t> =</a:t>
            </a:r>
            <a:r>
              <a:rPr lang="en-US" altLang="zh-CN" b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-φ</a:t>
            </a:r>
            <a:r>
              <a:rPr lang="en-US" altLang="zh-CN" dirty="0"/>
              <a:t>)</a:t>
            </a:r>
            <a:r>
              <a:rPr lang="en-US" altLang="zh-CN" b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-</a:t>
            </a:r>
            <a:r>
              <a:rPr lang="en-US" altLang="zh-CN" b="1" dirty="0"/>
              <a:t>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2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Inverses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matrix is known to be orthogonal, then </a:t>
            </a:r>
            <a:r>
              <a:rPr lang="en-US" altLang="zh-CN" b="1" dirty="0"/>
              <a:t>M</a:t>
            </a:r>
            <a:r>
              <a:rPr lang="en-US" altLang="zh-CN" b="1" i="1" baseline="30000" dirty="0"/>
              <a:t>-</a:t>
            </a:r>
            <a:r>
              <a:rPr lang="en-US" altLang="zh-CN" b="1" baseline="30000" dirty="0"/>
              <a:t>1</a:t>
            </a:r>
            <a:r>
              <a:rPr lang="en-US" altLang="zh-CN" dirty="0"/>
              <a:t> = </a:t>
            </a:r>
            <a:r>
              <a:rPr lang="en-US" altLang="zh-CN" b="1" dirty="0"/>
              <a:t>M</a:t>
            </a:r>
            <a:r>
              <a:rPr lang="en-US" altLang="zh-CN" b="1" baseline="30000" dirty="0"/>
              <a:t>T</a:t>
            </a:r>
            <a:r>
              <a:rPr lang="en-US" altLang="zh-CN" i="1" dirty="0"/>
              <a:t> </a:t>
            </a:r>
            <a:r>
              <a:rPr lang="en-US" altLang="zh-CN" dirty="0"/>
              <a:t>, i.e., the transpose is the inverse</a:t>
            </a:r>
          </a:p>
          <a:p>
            <a:r>
              <a:rPr lang="en-US" altLang="zh-CN" dirty="0"/>
              <a:t>Any sequence of rotations is a rotation, and so is orthogonal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21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A227-7C13-4AE3-A33E-C38D265B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Inverses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6C64-279B-4ADC-8D89-EE1C4E75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nothing is known, then the adjoint method, Cramer’s rule, LU decomposition, or Gaussian elimination could be used to compute the inverse</a:t>
            </a:r>
          </a:p>
          <a:p>
            <a:r>
              <a:rPr lang="en-US" altLang="zh-CN" dirty="0"/>
              <a:t>Cramer’s rule and the adjoint method are generally preferable, as they have fewer branch operations</a:t>
            </a:r>
          </a:p>
          <a:p>
            <a:r>
              <a:rPr lang="en-US" altLang="zh-CN" dirty="0"/>
              <a:t>“if" tests are good to avoid on modern architectures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DFA17-4E1D-4BF9-BE22-C3DF060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499D2-35F5-4FD3-8ED0-706F2140FCA3}" type="datetime10">
              <a:rPr lang="zh-CN" altLang="en-US" smtClean="0"/>
              <a:pPr>
                <a:defRPr/>
              </a:pPr>
              <a:t>15:56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6B4EF-B5A9-4808-AAE8-A9AE363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DEB0-D11C-4208-AF79-69536C4C580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54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Basic Transforms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平移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旋转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缩放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错切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变换级联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刚体变换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法线变换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逆矩阵</a:t>
            </a: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8" name="Picture 2" descr="https://timgsa.baidu.com/timg?image&amp;quality=80&amp;size=b9999_10000&amp;sec=1513602098746&amp;di=219ec2f7d9f178d7e73ff8ee989b1b5c&amp;imgtype=0&amp;src=http%3A%2F%2Fimgsrc.baidu.com%2Fimgad%2Fpic%2Fitem%2Fa044ad345982b2b7b8dbf0e93aadcbef76099b53.jpg">
            <a:extLst>
              <a:ext uri="{FF2B5EF4-FFF2-40B4-BE49-F238E27FC236}">
                <a16:creationId xmlns:a16="http://schemas.microsoft.com/office/drawing/2014/main" id="{134FD0DE-0694-42EB-B032-C5A3CE9F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14" y="1673452"/>
            <a:ext cx="3663043" cy="25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6">
            <a:extLst>
              <a:ext uri="{FF2B5EF4-FFF2-40B4-BE49-F238E27FC236}">
                <a16:creationId xmlns:a16="http://schemas.microsoft.com/office/drawing/2014/main" id="{33B3A4B7-4154-4285-BC7A-37967566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B5DCB-09DE-475E-AA98-96A627510F3A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0BB46F15-07A4-44AD-AA21-6B9AC3F7ED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688" y="1244600"/>
            <a:ext cx="9493250" cy="11604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With them, you can position, reshape, and animate objects, lights, and cameras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07FFAE27-3F61-4426-8661-33407BDE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76200"/>
            <a:ext cx="949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Transforms</a:t>
            </a:r>
            <a:endParaRPr lang="zh-CN" altLang="en-US" sz="4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91121C62-7F85-4061-A0FF-BA1EE82E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Rectangle 11">
            <a:extLst>
              <a:ext uri="{FF2B5EF4-FFF2-40B4-BE49-F238E27FC236}">
                <a16:creationId xmlns:a16="http://schemas.microsoft.com/office/drawing/2014/main" id="{0E93A75F-56C4-4177-9EB7-537A6DA3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日期占位符 1">
            <a:extLst>
              <a:ext uri="{FF2B5EF4-FFF2-40B4-BE49-F238E27FC236}">
                <a16:creationId xmlns:a16="http://schemas.microsoft.com/office/drawing/2014/main" id="{D2F577AD-1143-4C8A-B359-55B7A1CA29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832D5-B685-4110-8AE2-82E697EB705C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29F526-F703-40C7-B9D3-146DF606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" y="2756257"/>
            <a:ext cx="9800000" cy="28571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14421C-D05F-484F-953D-B44CB72C9A4D}"/>
              </a:ext>
            </a:extLst>
          </p:cNvPr>
          <p:cNvSpPr/>
          <p:nvPr/>
        </p:nvSpPr>
        <p:spPr bwMode="auto">
          <a:xfrm>
            <a:off x="495300" y="3200400"/>
            <a:ext cx="9163050" cy="3282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solidFill>
                  <a:srgbClr val="990033"/>
                </a:solidFill>
              </a:ln>
              <a:solidFill>
                <a:schemeClr val="accent2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9165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Transforms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变换：把点映射为其它点，把向量映射为其它向量</a:t>
            </a: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26BC9A63-1F9A-40CA-946E-0B9C4638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774950"/>
            <a:ext cx="6035675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6">
            <a:extLst>
              <a:ext uri="{FF2B5EF4-FFF2-40B4-BE49-F238E27FC236}">
                <a16:creationId xmlns:a16="http://schemas.microsoft.com/office/drawing/2014/main" id="{B22DCEA6-2171-4B15-8A57-E854C991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Basic Transforms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7">
            <a:extLst>
              <a:ext uri="{FF2B5EF4-FFF2-40B4-BE49-F238E27FC236}">
                <a16:creationId xmlns:a16="http://schemas.microsoft.com/office/drawing/2014/main" id="{62118F31-D15F-41DD-92C6-A8CDDF9B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平移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旋转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缩放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错切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变换级联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刚体变换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法线变换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逆矩阵</a:t>
            </a:r>
          </a:p>
        </p:txBody>
      </p:sp>
      <p:sp>
        <p:nvSpPr>
          <p:cNvPr id="7172" name="日期占位符 4">
            <a:extLst>
              <a:ext uri="{FF2B5EF4-FFF2-40B4-BE49-F238E27FC236}">
                <a16:creationId xmlns:a16="http://schemas.microsoft.com/office/drawing/2014/main" id="{83E77D87-9A84-49E2-8CD7-5AEB89355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E9EC0-0693-4825-8952-86C51D8066D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7173" name="灯片编号占位符 5">
            <a:extLst>
              <a:ext uri="{FF2B5EF4-FFF2-40B4-BE49-F238E27FC236}">
                <a16:creationId xmlns:a16="http://schemas.microsoft.com/office/drawing/2014/main" id="{B99659C2-660E-4DD4-9C70-3F7DCF7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060B9-4045-4BB3-9ABF-5C6287109673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8" name="Picture 2" descr="https://timgsa.baidu.com/timg?image&amp;quality=80&amp;size=b9999_10000&amp;sec=1513602098746&amp;di=219ec2f7d9f178d7e73ff8ee989b1b5c&amp;imgtype=0&amp;src=http%3A%2F%2Fimgsrc.baidu.com%2Fimgad%2Fpic%2Fitem%2Fa044ad345982b2b7b8dbf0e93aadcbef76099b53.jpg">
            <a:extLst>
              <a:ext uri="{FF2B5EF4-FFF2-40B4-BE49-F238E27FC236}">
                <a16:creationId xmlns:a16="http://schemas.microsoft.com/office/drawing/2014/main" id="{134FD0DE-0694-42EB-B032-C5A3CE9F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14" y="1673452"/>
            <a:ext cx="3663043" cy="25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B82F641-E940-4D3C-9D99-7D301710F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A380615-421D-4484-B9E0-43BD5BB5C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把一个对象上的所有点沿同一向量平移</a:t>
            </a:r>
          </a:p>
        </p:txBody>
      </p:sp>
      <p:sp>
        <p:nvSpPr>
          <p:cNvPr id="10244" name="日期占位符 3">
            <a:extLst>
              <a:ext uri="{FF2B5EF4-FFF2-40B4-BE49-F238E27FC236}">
                <a16:creationId xmlns:a16="http://schemas.microsoft.com/office/drawing/2014/main" id="{95B8442B-FA10-450B-B9B2-5BA82B8F0E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6D1B2-E83A-49CF-86BE-6011D5928241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45" name="灯片编号占位符 4">
            <a:extLst>
              <a:ext uri="{FF2B5EF4-FFF2-40B4-BE49-F238E27FC236}">
                <a16:creationId xmlns:a16="http://schemas.microsoft.com/office/drawing/2014/main" id="{724382EA-F22E-4208-BA1F-D25EE597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D10BA-5135-4323-8923-96107AB56762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6" name="Picture 5" descr="C:\BOOK\OpenGL\Paul Final\Art\jpeg\AN04F35a.jpg">
            <a:extLst>
              <a:ext uri="{FF2B5EF4-FFF2-40B4-BE49-F238E27FC236}">
                <a16:creationId xmlns:a16="http://schemas.microsoft.com/office/drawing/2014/main" id="{E9B5A97B-CA19-40D7-8606-AB51B2C5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533650"/>
            <a:ext cx="21113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C:\BOOK\OpenGL\Paul Final\Art\jpeg\AN04F35b.jpg">
            <a:extLst>
              <a:ext uri="{FF2B5EF4-FFF2-40B4-BE49-F238E27FC236}">
                <a16:creationId xmlns:a16="http://schemas.microsoft.com/office/drawing/2014/main" id="{B87A8F84-4A0C-41BB-A12F-07E3939A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2228850"/>
            <a:ext cx="4237038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>
            <a:extLst>
              <a:ext uri="{FF2B5EF4-FFF2-40B4-BE49-F238E27FC236}">
                <a16:creationId xmlns:a16="http://schemas.microsoft.com/office/drawing/2014/main" id="{97A8EB1C-7CFA-4531-A1D2-9671314B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562600"/>
            <a:ext cx="1008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lang="en-US" altLang="zh-CN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A9C851DC-3C8F-42FC-A20D-7D05F7CAF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5562600"/>
            <a:ext cx="26558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平移后的对象</a:t>
            </a:r>
            <a:endParaRPr lang="en-US" altLang="zh-CN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2D31F8E-8ED6-4966-B3B8-EBC254C7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7CE9494D-0C32-4F34-8968-D9FBED85F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把一个点移到新的位置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平移由一个向量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确定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三个自由度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P’= P + 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0" name="日期占位符 3">
            <a:extLst>
              <a:ext uri="{FF2B5EF4-FFF2-40B4-BE49-F238E27FC236}">
                <a16:creationId xmlns:a16="http://schemas.microsoft.com/office/drawing/2014/main" id="{E21731BF-C5B8-466B-A81B-8AFCC08B33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864F81-C2F0-4C69-98D9-3EF9298413B6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9221" name="灯片编号占位符 4">
            <a:extLst>
              <a:ext uri="{FF2B5EF4-FFF2-40B4-BE49-F238E27FC236}">
                <a16:creationId xmlns:a16="http://schemas.microsoft.com/office/drawing/2014/main" id="{4D352851-BC94-4590-AEF5-CADEE5D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569A3-864D-4203-BD20-138B3E4FDF16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id="{9CBF0C85-F8E1-445E-892F-4049F496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3521075"/>
            <a:ext cx="4849812" cy="26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F7EFEEA3-C0DB-4B73-9F87-94FD59C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EAC742-12B8-4049-A608-850A7E6CA278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209C7FE-BE96-4092-9462-68B402866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3800"/>
            <a:ext cx="9404350" cy="524827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平移变换</a:t>
            </a:r>
            <a:r>
              <a:rPr lang="en-US" altLang="zh-CN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点从一个坐标位置移到另一个坐标位置的过程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变换矩阵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1268" name="Object 2">
            <a:extLst>
              <a:ext uri="{FF2B5EF4-FFF2-40B4-BE49-F238E27FC236}">
                <a16:creationId xmlns:a16="http://schemas.microsoft.com/office/drawing/2014/main" id="{0F87D142-2C8D-4BCB-AD6B-CB817C38C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038" y="2620963"/>
          <a:ext cx="49180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Visio" r:id="rId3" imgW="2311908" imgH="2092452" progId="Visio.Drawing.11">
                  <p:embed/>
                </p:oleObj>
              </mc:Choice>
              <mc:Fallback>
                <p:oleObj name="Visio" r:id="rId3" imgW="2311908" imgH="209245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620963"/>
                        <a:ext cx="4918075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>
            <a:extLst>
              <a:ext uri="{FF2B5EF4-FFF2-40B4-BE49-F238E27FC236}">
                <a16:creationId xmlns:a16="http://schemas.microsoft.com/office/drawing/2014/main" id="{9253E4B2-4DD3-4C08-922B-B7E82802A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232CAF0-ACFB-4520-BE43-C292D32B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CE9063F-4AF9-4E69-B859-ABB87DD1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438650"/>
            <a:ext cx="2422525" cy="747713"/>
          </a:xfrm>
          <a:prstGeom prst="wedgeRoundRectCallout">
            <a:avLst>
              <a:gd name="adj1" fmla="val -51709"/>
              <a:gd name="adj2" fmla="val -10468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80000"/>
              <a:defRPr/>
            </a:pPr>
            <a:r>
              <a:rPr kumimoji="1" lang="zh-CN" altLang="en-US" b="0" dirty="0">
                <a:latin typeface="宋体" pitchFamily="2" charset="-122"/>
                <a:ea typeface="宋体" pitchFamily="2" charset="-122"/>
              </a:rPr>
              <a:t>新点坐标？</a:t>
            </a:r>
          </a:p>
        </p:txBody>
      </p:sp>
      <p:sp>
        <p:nvSpPr>
          <p:cNvPr id="11272" name="日期占位符 1">
            <a:extLst>
              <a:ext uri="{FF2B5EF4-FFF2-40B4-BE49-F238E27FC236}">
                <a16:creationId xmlns:a16="http://schemas.microsoft.com/office/drawing/2014/main" id="{FEC810AE-AE29-4D0F-A78E-16C17ED752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7D10F-92EA-4AA0-8CA9-EBAB656E3A95}" type="datetime10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15:56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great-wall</Template>
  <TotalTime>1883489</TotalTime>
  <Pages>8</Pages>
  <Words>896</Words>
  <Application>Microsoft Office PowerPoint</Application>
  <PresentationFormat>A4 纸张(210x297 毫米)</PresentationFormat>
  <Paragraphs>184</Paragraphs>
  <Slides>34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华文宋体</vt:lpstr>
      <vt:lpstr>华文新魏</vt:lpstr>
      <vt:lpstr>宋体</vt:lpstr>
      <vt:lpstr>微软雅黑</vt:lpstr>
      <vt:lpstr>Arial</vt:lpstr>
      <vt:lpstr>Calibri</vt:lpstr>
      <vt:lpstr>Times New Roman</vt:lpstr>
      <vt:lpstr>Default Design</vt:lpstr>
      <vt:lpstr>Image</vt:lpstr>
      <vt:lpstr>Visio</vt:lpstr>
      <vt:lpstr>Equation</vt:lpstr>
      <vt:lpstr>Microsoft Visio 2003-2010 Drawing</vt:lpstr>
      <vt:lpstr>图形变换</vt:lpstr>
      <vt:lpstr>PowerPoint 演示文稿</vt:lpstr>
      <vt:lpstr>PowerPoint 演示文稿</vt:lpstr>
      <vt:lpstr>PowerPoint 演示文稿</vt:lpstr>
      <vt:lpstr>Transforms</vt:lpstr>
      <vt:lpstr>Basic Transforms</vt:lpstr>
      <vt:lpstr>Translation</vt:lpstr>
      <vt:lpstr>Translation</vt:lpstr>
      <vt:lpstr>Translation</vt:lpstr>
      <vt:lpstr>1.  平移变换</vt:lpstr>
      <vt:lpstr>旋转变换</vt:lpstr>
      <vt:lpstr>将p点绕坐标原点转动某个角度（逆时针为正，顺时针为负）得到新的点p’的过程</vt:lpstr>
      <vt:lpstr>旋转变换</vt:lpstr>
      <vt:lpstr>旋转变换</vt:lpstr>
      <vt:lpstr>(1)绕z轴旋转</vt:lpstr>
      <vt:lpstr>(2)绕x轴旋转 </vt:lpstr>
      <vt:lpstr>(3)绕y轴旋转</vt:lpstr>
      <vt:lpstr>放缩变换</vt:lpstr>
      <vt:lpstr>放缩变换</vt:lpstr>
      <vt:lpstr> 错切变换</vt:lpstr>
      <vt:lpstr>PowerPoint 演示文稿</vt:lpstr>
      <vt:lpstr>PowerPoint 演示文稿</vt:lpstr>
      <vt:lpstr>变换级联</vt:lpstr>
      <vt:lpstr>变换级联</vt:lpstr>
      <vt:lpstr>The Rigid-Body Transform</vt:lpstr>
      <vt:lpstr>The Rigid-Body Transform</vt:lpstr>
      <vt:lpstr>Normal Transform</vt:lpstr>
      <vt:lpstr>Normal Transform</vt:lpstr>
      <vt:lpstr>Normal Transform</vt:lpstr>
      <vt:lpstr>Computation of Inverses</vt:lpstr>
      <vt:lpstr>Computation of Inverses</vt:lpstr>
      <vt:lpstr>Computation of Inverses</vt:lpstr>
      <vt:lpstr>Computation of Inverses</vt:lpstr>
      <vt:lpstr>Basic Transforms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subject/>
  <dc:creator/>
  <cp:keywords/>
  <dc:description/>
  <cp:lastModifiedBy>徐 文鹏</cp:lastModifiedBy>
  <cp:revision>388</cp:revision>
  <cp:lastPrinted>1999-10-31T16:31:28Z</cp:lastPrinted>
  <dcterms:created xsi:type="dcterms:W3CDTF">1996-10-25T10:30:52Z</dcterms:created>
  <dcterms:modified xsi:type="dcterms:W3CDTF">2019-09-22T07:57:50Z</dcterms:modified>
</cp:coreProperties>
</file>