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0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7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1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9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0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2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9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5877-102E-492B-A6B6-AC2E913724C5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CBC7-DFA3-4BDC-A70F-248FB00E9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6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8213" y="1861399"/>
            <a:ext cx="8346510" cy="23876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j-ea"/>
              </a:rPr>
              <a:t>The Graphics Rendering </a:t>
            </a:r>
            <a:r>
              <a:rPr lang="en-US" altLang="zh-CN" b="1" dirty="0" err="1" smtClean="0">
                <a:latin typeface="+mj-ea"/>
              </a:rPr>
              <a:t>Pipline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63226" y="4709788"/>
            <a:ext cx="191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3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23" y="694846"/>
            <a:ext cx="6904125" cy="5280402"/>
          </a:xfrm>
        </p:spPr>
      </p:pic>
    </p:spTree>
    <p:extLst>
      <p:ext uri="{BB962C8B-B14F-4D97-AF65-F5344CB8AC3E}">
        <p14:creationId xmlns:p14="http://schemas.microsoft.com/office/powerpoint/2010/main" val="2923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+mn-lt"/>
              </a:rPr>
              <a:t>Model Transform:  Model Space </a:t>
            </a:r>
            <a:r>
              <a:rPr lang="en-US" altLang="zh-CN" sz="3600" b="1" dirty="0" smtClean="0">
                <a:latin typeface="+mn-lt"/>
                <a:sym typeface="Wingdings" panose="05000000000000000000" pitchFamily="2" charset="2"/>
              </a:rPr>
              <a:t>World Space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首先模型处于</a:t>
            </a:r>
            <a:r>
              <a:rPr lang="en-US" altLang="zh-CN" sz="3200" dirty="0" smtClean="0"/>
              <a:t>Model Space</a:t>
            </a:r>
            <a:r>
              <a:rPr lang="zh-CN" altLang="en-US" sz="3200" dirty="0" smtClean="0"/>
              <a:t>，坐标为</a:t>
            </a:r>
            <a:r>
              <a:rPr lang="en-US" altLang="zh-CN" sz="3200" dirty="0" smtClean="0"/>
              <a:t>model coordinates</a:t>
            </a:r>
            <a:r>
              <a:rPr lang="zh-CN" altLang="en-US" sz="3200" dirty="0" smtClean="0"/>
              <a:t>，然后通过</a:t>
            </a:r>
            <a:r>
              <a:rPr lang="en-US" altLang="zh-CN" sz="3200" dirty="0" smtClean="0"/>
              <a:t>Model Matrix</a:t>
            </a:r>
            <a:r>
              <a:rPr lang="zh-CN" altLang="en-US" sz="3200" dirty="0" smtClean="0"/>
              <a:t>来</a:t>
            </a:r>
            <a:r>
              <a:rPr lang="en-US" altLang="zh-CN" sz="3200" dirty="0" smtClean="0"/>
              <a:t>Model</a:t>
            </a:r>
            <a:r>
              <a:rPr lang="zh-CN" altLang="en-US" sz="3200" dirty="0" smtClean="0"/>
              <a:t>变换到</a:t>
            </a:r>
            <a:r>
              <a:rPr lang="en-US" altLang="zh-CN" sz="3200" dirty="0" smtClean="0"/>
              <a:t>World Space </a:t>
            </a:r>
            <a:r>
              <a:rPr lang="zh-CN" altLang="en-US" sz="3200" dirty="0" smtClean="0"/>
              <a:t>，坐标为</a:t>
            </a:r>
            <a:r>
              <a:rPr lang="en-US" altLang="zh-CN" sz="3200" dirty="0" smtClean="0"/>
              <a:t>world coordinates.</a:t>
            </a:r>
          </a:p>
          <a:p>
            <a:endParaRPr lang="en-US" altLang="zh-CN" sz="3200" dirty="0"/>
          </a:p>
          <a:p>
            <a:r>
              <a:rPr lang="zh-CN" altLang="en-US" sz="3200" dirty="0"/>
              <a:t>一</a:t>
            </a:r>
            <a:r>
              <a:rPr lang="zh-CN" altLang="en-US" sz="3200" dirty="0" smtClean="0"/>
              <a:t>个模型可以进行多次</a:t>
            </a:r>
            <a:r>
              <a:rPr lang="en-US" altLang="zh-CN" sz="3200" dirty="0" smtClean="0"/>
              <a:t>Model</a:t>
            </a:r>
            <a:r>
              <a:rPr lang="zh-CN" altLang="en-US" sz="3200" dirty="0" smtClean="0"/>
              <a:t>变换。位置，缩放，旋转都不同，也就是</a:t>
            </a:r>
            <a:r>
              <a:rPr lang="en-US" altLang="zh-CN" sz="3200" dirty="0" smtClean="0"/>
              <a:t>GPU Instance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7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888" y="277442"/>
            <a:ext cx="11136682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+mn-lt"/>
              </a:rPr>
              <a:t>View Transform:  World </a:t>
            </a:r>
            <a:r>
              <a:rPr lang="en-US" altLang="zh-CN" sz="3600" b="1" dirty="0">
                <a:latin typeface="+mn-lt"/>
              </a:rPr>
              <a:t>Space </a:t>
            </a:r>
            <a:r>
              <a:rPr lang="en-US" altLang="zh-CN" sz="3600" b="1" dirty="0" smtClean="0">
                <a:latin typeface="+mn-lt"/>
                <a:sym typeface="Wingdings" panose="05000000000000000000" pitchFamily="2" charset="2"/>
              </a:rPr>
              <a:t>View Space(Camera Space, Eye Space)</a:t>
            </a:r>
            <a:endParaRPr lang="zh-CN" altLang="en-US" sz="36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Camera</a:t>
            </a:r>
            <a:r>
              <a:rPr lang="zh-CN" altLang="en-US" sz="3200" dirty="0" smtClean="0"/>
              <a:t>处于</a:t>
            </a:r>
            <a:r>
              <a:rPr lang="en-US" altLang="zh-CN" sz="3200" dirty="0" smtClean="0"/>
              <a:t>World Space</a:t>
            </a:r>
            <a:r>
              <a:rPr lang="zh-CN" altLang="en-US" sz="3200" dirty="0" smtClean="0"/>
              <a:t>，然后</a:t>
            </a:r>
            <a:r>
              <a:rPr lang="en-US" altLang="zh-CN" sz="3200" dirty="0" smtClean="0"/>
              <a:t>Model</a:t>
            </a:r>
            <a:r>
              <a:rPr lang="zh-CN" altLang="en-US" sz="3200" dirty="0" smtClean="0"/>
              <a:t>从</a:t>
            </a:r>
            <a:r>
              <a:rPr lang="en-US" altLang="zh-CN" sz="3200" dirty="0" smtClean="0"/>
              <a:t>World Space</a:t>
            </a:r>
            <a:r>
              <a:rPr lang="zh-CN" altLang="en-US" sz="3200" dirty="0" smtClean="0"/>
              <a:t>通过</a:t>
            </a:r>
            <a:r>
              <a:rPr lang="en-US" altLang="zh-CN" sz="3200" dirty="0" smtClean="0"/>
              <a:t>View Matrix</a:t>
            </a:r>
            <a:r>
              <a:rPr lang="zh-CN" altLang="en-US" sz="3200" dirty="0" smtClean="0"/>
              <a:t>变换进</a:t>
            </a:r>
            <a:r>
              <a:rPr lang="en-US" altLang="zh-CN" sz="3200" dirty="0" smtClean="0"/>
              <a:t>View Space</a:t>
            </a:r>
            <a:r>
              <a:rPr lang="zh-CN" altLang="en-US" sz="3200" dirty="0" smtClean="0"/>
              <a:t>，以</a:t>
            </a:r>
            <a:r>
              <a:rPr lang="en-US" altLang="zh-CN" sz="3200" dirty="0" smtClean="0"/>
              <a:t>Camera</a:t>
            </a:r>
            <a:r>
              <a:rPr lang="zh-CN" altLang="en-US" sz="3200" dirty="0" smtClean="0"/>
              <a:t>为原点，</a:t>
            </a:r>
            <a:r>
              <a:rPr lang="en-US" altLang="zh-CN" sz="3200" dirty="0" smtClean="0"/>
              <a:t>Camera</a:t>
            </a:r>
            <a:r>
              <a:rPr lang="zh-CN" altLang="en-US" sz="3200" dirty="0" smtClean="0"/>
              <a:t>朝向为</a:t>
            </a:r>
            <a:r>
              <a:rPr lang="en-US" altLang="zh-CN" sz="3200" dirty="0" smtClean="0"/>
              <a:t>-z</a:t>
            </a:r>
            <a:r>
              <a:rPr lang="zh-CN" altLang="en-US" sz="3200" dirty="0" smtClean="0"/>
              <a:t>轴方向。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6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2" y="1560020"/>
            <a:ext cx="9912527" cy="3124715"/>
          </a:xfrm>
        </p:spPr>
      </p:pic>
    </p:spTree>
    <p:extLst>
      <p:ext uri="{BB962C8B-B14F-4D97-AF65-F5344CB8AC3E}">
        <p14:creationId xmlns:p14="http://schemas.microsoft.com/office/powerpoint/2010/main" val="27437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latin typeface="+mn-lt"/>
              </a:rPr>
              <a:t>Projection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Model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View Space</a:t>
            </a:r>
            <a:r>
              <a:rPr lang="zh-CN" altLang="en-US" sz="3200" dirty="0" smtClean="0"/>
              <a:t>通过</a:t>
            </a:r>
            <a:r>
              <a:rPr lang="en-US" altLang="zh-CN" sz="3200" dirty="0" smtClean="0"/>
              <a:t>Projection Matrix</a:t>
            </a:r>
            <a:r>
              <a:rPr lang="zh-CN" altLang="en-US" sz="3200" dirty="0" smtClean="0"/>
              <a:t>转换进</a:t>
            </a:r>
            <a:r>
              <a:rPr lang="en-US" altLang="zh-CN" sz="3200" dirty="0" smtClean="0"/>
              <a:t>unit cube(canonical view volume), </a:t>
            </a:r>
            <a:r>
              <a:rPr lang="zh-CN" altLang="en-US" sz="3200" dirty="0" smtClean="0"/>
              <a:t>此时坐标称为</a:t>
            </a:r>
            <a:r>
              <a:rPr lang="en-US" altLang="zh-CN" sz="3200" dirty="0" smtClean="0"/>
              <a:t>clip coordinates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z</a:t>
            </a:r>
            <a:r>
              <a:rPr lang="zh-CN" altLang="en-US" sz="3200" dirty="0"/>
              <a:t>坐标</a:t>
            </a:r>
            <a:r>
              <a:rPr lang="zh-CN" altLang="en-US" sz="3200" dirty="0" smtClean="0"/>
              <a:t>值会存进</a:t>
            </a:r>
            <a:r>
              <a:rPr lang="en-US" altLang="zh-CN" sz="3200" dirty="0" smtClean="0"/>
              <a:t>z-buffer</a:t>
            </a:r>
            <a:r>
              <a:rPr lang="zh-CN" altLang="en-US" sz="3200" dirty="0" smtClean="0"/>
              <a:t>里面。</a:t>
            </a:r>
            <a:endParaRPr lang="en-US" altLang="zh-CN" sz="3200" dirty="0" smtClean="0"/>
          </a:p>
          <a:p>
            <a:r>
              <a:rPr lang="en-US" altLang="zh-CN" sz="3200" dirty="0"/>
              <a:t>u</a:t>
            </a:r>
            <a:r>
              <a:rPr lang="en-US" altLang="zh-CN" sz="3200" dirty="0" smtClean="0"/>
              <a:t>nit cube: (-1, -1, -1)  (1, 1, 1)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Projection</a:t>
            </a:r>
            <a:r>
              <a:rPr lang="zh-CN" altLang="en-US" sz="3200" dirty="0" smtClean="0"/>
              <a:t>分两种</a:t>
            </a:r>
            <a:endParaRPr lang="en-US" altLang="zh-CN" sz="3200" dirty="0" smtClean="0"/>
          </a:p>
          <a:p>
            <a:r>
              <a:rPr lang="en-US" altLang="zh-CN" sz="3200" dirty="0" smtClean="0"/>
              <a:t>Perspective</a:t>
            </a:r>
          </a:p>
          <a:p>
            <a:r>
              <a:rPr lang="en-US" altLang="zh-CN" sz="3200" dirty="0" err="1" smtClean="0"/>
              <a:t>othographic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42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51" y="513654"/>
            <a:ext cx="6170775" cy="5713413"/>
          </a:xfrm>
        </p:spPr>
      </p:pic>
    </p:spTree>
    <p:extLst>
      <p:ext uri="{BB962C8B-B14F-4D97-AF65-F5344CB8AC3E}">
        <p14:creationId xmlns:p14="http://schemas.microsoft.com/office/powerpoint/2010/main" val="14183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latin typeface="+mn-lt"/>
              </a:rPr>
              <a:t>Optional Vertex Processing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Tessellation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曲面细分，</a:t>
            </a:r>
            <a:r>
              <a:rPr lang="en-US" altLang="zh-CN" dirty="0" smtClean="0"/>
              <a:t>Hull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Tessellator</a:t>
            </a:r>
            <a:r>
              <a:rPr lang="en-US" altLang="zh-CN" dirty="0" smtClean="0"/>
              <a:t>, Domain 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  <a:p>
            <a:r>
              <a:rPr lang="en-US" altLang="zh-CN" sz="3200" dirty="0" smtClean="0"/>
              <a:t>Geometry </a:t>
            </a:r>
            <a:r>
              <a:rPr lang="en-US" altLang="zh-CN" sz="3200" dirty="0" err="1" smtClean="0"/>
              <a:t>Shader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	</a:t>
            </a:r>
            <a:r>
              <a:rPr lang="zh-CN" altLang="en-US" sz="2800" dirty="0" smtClean="0"/>
              <a:t>生成粒子特效</a:t>
            </a:r>
            <a:endParaRPr lang="en-US" altLang="zh-CN" sz="2800" dirty="0" smtClean="0"/>
          </a:p>
          <a:p>
            <a:r>
              <a:rPr lang="en-US" altLang="zh-CN" sz="3200" dirty="0" smtClean="0"/>
              <a:t>Stream Output</a:t>
            </a:r>
          </a:p>
          <a:p>
            <a:pPr lvl="1"/>
            <a:r>
              <a:rPr lang="zh-CN" altLang="en-US" sz="2800" dirty="0" smtClean="0"/>
              <a:t>将几何数据输出到数组，在</a:t>
            </a:r>
            <a:r>
              <a:rPr lang="en-US" altLang="zh-CN" sz="2800" dirty="0" smtClean="0"/>
              <a:t>GPU</a:t>
            </a:r>
            <a:r>
              <a:rPr lang="zh-CN" altLang="en-US" sz="2800" dirty="0" smtClean="0"/>
              <a:t>上使用，或者传到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38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latin typeface="+mn-lt"/>
              </a:rPr>
              <a:t>Clipping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unit cube</a:t>
            </a:r>
            <a:r>
              <a:rPr lang="zh-CN" altLang="en-US" dirty="0" smtClean="0"/>
              <a:t>进行裁剪，处于</a:t>
            </a:r>
            <a:r>
              <a:rPr lang="en-US" altLang="zh-CN" dirty="0" smtClean="0"/>
              <a:t>unit cube</a:t>
            </a:r>
            <a:r>
              <a:rPr lang="zh-CN" altLang="en-US" dirty="0" smtClean="0"/>
              <a:t>外面的就抛弃掉，有交叉的就剪掉一部分。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Clipping</a:t>
            </a:r>
            <a:r>
              <a:rPr lang="zh-CN" altLang="en-US" dirty="0" smtClean="0"/>
              <a:t>之前进行</a:t>
            </a:r>
            <a:r>
              <a:rPr lang="en-US" altLang="zh-CN" dirty="0" smtClean="0"/>
              <a:t>View</a:t>
            </a:r>
            <a:r>
              <a:rPr lang="zh-CN" altLang="en-US" dirty="0"/>
              <a:t> 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Projection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Clipping</a:t>
            </a:r>
            <a:r>
              <a:rPr lang="zh-CN" altLang="en-US" dirty="0" smtClean="0"/>
              <a:t>问题变得简单，只用关心</a:t>
            </a:r>
            <a:r>
              <a:rPr lang="en-US" altLang="zh-CN" dirty="0" smtClean="0"/>
              <a:t>Model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unit cube</a:t>
            </a:r>
            <a:r>
              <a:rPr lang="zh-CN" altLang="en-US" dirty="0" smtClean="0"/>
              <a:t>的裁剪就好了。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98" y="1662244"/>
            <a:ext cx="8826501" cy="2759443"/>
          </a:xfrm>
        </p:spPr>
      </p:pic>
    </p:spTree>
    <p:extLst>
      <p:ext uri="{BB962C8B-B14F-4D97-AF65-F5344CB8AC3E}">
        <p14:creationId xmlns:p14="http://schemas.microsoft.com/office/powerpoint/2010/main" val="2871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latin typeface="+mn-lt"/>
              </a:rPr>
              <a:t>Screen Mapping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unit cube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screen space</a:t>
            </a:r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坐标映射到</a:t>
            </a:r>
            <a:r>
              <a:rPr lang="en-US" altLang="zh-CN" dirty="0" smtClean="0"/>
              <a:t>(X1, X2)</a:t>
            </a:r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坐标映射到</a:t>
            </a:r>
            <a:r>
              <a:rPr lang="en-US" altLang="zh-CN" dirty="0" smtClean="0"/>
              <a:t>(Y1, Y2)</a:t>
            </a:r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坐标映射到</a:t>
            </a:r>
            <a:r>
              <a:rPr lang="en-US" altLang="zh-CN" dirty="0" smtClean="0"/>
              <a:t>(Z1, Z2)</a:t>
            </a:r>
          </a:p>
          <a:p>
            <a:r>
              <a:rPr lang="en-US" altLang="zh-CN" dirty="0" smtClean="0"/>
              <a:t>X, Y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screen coordinates</a:t>
            </a:r>
          </a:p>
          <a:p>
            <a:r>
              <a:rPr lang="en-US" altLang="zh-CN" dirty="0" smtClean="0"/>
              <a:t>X, Y, Z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window coordinates</a:t>
            </a:r>
          </a:p>
          <a:p>
            <a:r>
              <a:rPr lang="en-US" altLang="zh-CN" dirty="0" smtClean="0"/>
              <a:t>OpenGL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DirectX</a:t>
            </a:r>
            <a:r>
              <a:rPr lang="zh-CN" altLang="en-US" dirty="0" smtClean="0"/>
              <a:t>会有所不同，例如造成图片上下颠倒。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3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2" y="1702834"/>
            <a:ext cx="9476796" cy="2965018"/>
          </a:xfrm>
        </p:spPr>
      </p:pic>
    </p:spTree>
    <p:extLst>
      <p:ext uri="{BB962C8B-B14F-4D97-AF65-F5344CB8AC3E}">
        <p14:creationId xmlns:p14="http://schemas.microsoft.com/office/powerpoint/2010/main" val="5693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8" y="1835253"/>
            <a:ext cx="8856941" cy="2561382"/>
          </a:xfrm>
        </p:spPr>
      </p:pic>
    </p:spTree>
    <p:extLst>
      <p:ext uri="{BB962C8B-B14F-4D97-AF65-F5344CB8AC3E}">
        <p14:creationId xmlns:p14="http://schemas.microsoft.com/office/powerpoint/2010/main" val="37381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1249"/>
            <a:ext cx="10515600" cy="55757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像素的坐标问题</a:t>
            </a:r>
            <a:endParaRPr lang="en-US" altLang="zh-CN" dirty="0" smtClean="0"/>
          </a:p>
          <a:p>
            <a:r>
              <a:rPr lang="en-US" altLang="zh-CN" dirty="0" smtClean="0"/>
              <a:t>d = floor(c),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 = d + 0.5,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659682" y="2029216"/>
            <a:ext cx="12526" cy="273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84734" y="4754443"/>
            <a:ext cx="3043825" cy="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39643" y="4906127"/>
            <a:ext cx="62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07485" y="4914428"/>
            <a:ext cx="48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649233" y="4906127"/>
            <a:ext cx="48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027116" y="3567213"/>
            <a:ext cx="62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027116" y="2601432"/>
            <a:ext cx="62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21" idx="3"/>
          </p:cNvCxnSpPr>
          <p:nvPr/>
        </p:nvCxnSpPr>
        <p:spPr>
          <a:xfrm flipV="1">
            <a:off x="4647155" y="2780778"/>
            <a:ext cx="2246335" cy="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93490" y="2786098"/>
            <a:ext cx="6262" cy="196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3"/>
          </p:cNvCxnSpPr>
          <p:nvPr/>
        </p:nvCxnSpPr>
        <p:spPr>
          <a:xfrm>
            <a:off x="4647155" y="3751879"/>
            <a:ext cx="2246335" cy="1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782849" y="2780778"/>
            <a:ext cx="12526" cy="197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93074" y="4226464"/>
            <a:ext cx="65770" cy="71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324074" y="4226464"/>
            <a:ext cx="65770" cy="71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196213" y="3224520"/>
            <a:ext cx="65770" cy="71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314686" y="3224520"/>
            <a:ext cx="65770" cy="71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4" y="1450080"/>
            <a:ext cx="9168837" cy="3723169"/>
          </a:xfrm>
        </p:spPr>
      </p:pic>
    </p:spTree>
    <p:extLst>
      <p:ext uri="{BB962C8B-B14F-4D97-AF65-F5344CB8AC3E}">
        <p14:creationId xmlns:p14="http://schemas.microsoft.com/office/powerpoint/2010/main" val="37179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latin typeface="+mn-lt"/>
              </a:rPr>
              <a:t>Rasterization (Scan Conversion)</a:t>
            </a:r>
            <a:endParaRPr lang="zh-CN" altLang="en-US" sz="4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Find all pixels—short for picture elements—that are inside the primitive.</a:t>
            </a:r>
          </a:p>
          <a:p>
            <a:r>
              <a:rPr lang="en-US" altLang="zh-CN" sz="3200" dirty="0" smtClean="0"/>
              <a:t>Sampling: </a:t>
            </a:r>
            <a:r>
              <a:rPr lang="en-US" altLang="zh-CN" sz="3200" dirty="0" err="1" smtClean="0"/>
              <a:t>supersampling</a:t>
            </a:r>
            <a:r>
              <a:rPr lang="en-US" altLang="zh-CN" sz="3200" dirty="0" smtClean="0"/>
              <a:t>, multisampling antialiasing.</a:t>
            </a:r>
          </a:p>
          <a:p>
            <a:r>
              <a:rPr lang="en-US" altLang="zh-CN" sz="3200" dirty="0" smtClean="0"/>
              <a:t>Triangle Setup(primitive assembly)</a:t>
            </a:r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Interpolation of various shading data produced by 	the geometry stage.</a:t>
            </a:r>
          </a:p>
          <a:p>
            <a:r>
              <a:rPr lang="en-US" altLang="zh-CN" sz="3200" dirty="0" smtClean="0"/>
              <a:t>Triangle Traversal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Finding Which samples or pixels are inside a triangle.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978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67" y="2480754"/>
            <a:ext cx="8746091" cy="1815674"/>
          </a:xfrm>
        </p:spPr>
      </p:pic>
    </p:spTree>
    <p:extLst>
      <p:ext uri="{BB962C8B-B14F-4D97-AF65-F5344CB8AC3E}">
        <p14:creationId xmlns:p14="http://schemas.microsoft.com/office/powerpoint/2010/main" val="331792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latin typeface="+mn-lt"/>
              </a:rPr>
              <a:t>Pixel Processing</a:t>
            </a:r>
            <a:endParaRPr lang="zh-CN" altLang="en-US" sz="4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Per-pixel or per-sample computations and </a:t>
            </a:r>
            <a:r>
              <a:rPr lang="en-US" altLang="zh-CN" dirty="0" smtClean="0"/>
              <a:t>operations</a:t>
            </a:r>
          </a:p>
          <a:p>
            <a:r>
              <a:rPr lang="en-US" altLang="zh-CN" dirty="0" smtClean="0"/>
              <a:t>Pixel Shading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Pixel 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  <a:p>
            <a:r>
              <a:rPr lang="en-US" altLang="zh-CN" dirty="0" smtClean="0"/>
              <a:t>Merging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16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latin typeface="+mn-lt"/>
              </a:rPr>
              <a:t>Merging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Also called ROP(raster operations(</a:t>
            </a:r>
            <a:r>
              <a:rPr lang="en-US" altLang="zh-CN" dirty="0" err="1" smtClean="0"/>
              <a:t>pipline</a:t>
            </a:r>
            <a:r>
              <a:rPr lang="en-US" altLang="zh-CN" dirty="0" smtClean="0"/>
              <a:t>) or render output unit)</a:t>
            </a:r>
          </a:p>
          <a:p>
            <a:r>
              <a:rPr lang="en-US" altLang="zh-CN" dirty="0" smtClean="0"/>
              <a:t>Color Buffer: 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Pixels (r, g, b)</a:t>
            </a:r>
            <a:r>
              <a:rPr lang="zh-CN" altLang="en-US" dirty="0" smtClean="0"/>
              <a:t>，屏幕上最终显示的就是</a:t>
            </a:r>
            <a:r>
              <a:rPr lang="en-US" altLang="zh-CN" dirty="0" smtClean="0"/>
              <a:t>Color Buffer</a:t>
            </a:r>
            <a:r>
              <a:rPr lang="zh-CN" altLang="en-US" dirty="0" smtClean="0"/>
              <a:t>里面的值。</a:t>
            </a:r>
            <a:endParaRPr lang="en-US" altLang="zh-CN" dirty="0" smtClean="0"/>
          </a:p>
          <a:p>
            <a:r>
              <a:rPr lang="en-US" altLang="zh-CN" dirty="0" smtClean="0"/>
              <a:t>Z-Buffer(Depth buffer):  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的深度，每一个</a:t>
            </a:r>
            <a:r>
              <a:rPr lang="en-US" altLang="zh-CN" dirty="0" smtClean="0"/>
              <a:t>Color Buffer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都对应着一个</a:t>
            </a:r>
            <a:r>
              <a:rPr lang="en-US" altLang="zh-CN" dirty="0" smtClean="0"/>
              <a:t>Z-Buffer</a:t>
            </a:r>
            <a:r>
              <a:rPr lang="zh-CN" altLang="en-US" dirty="0" smtClean="0"/>
              <a:t>中的值。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值越小，则代表像素里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越近，若当前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值比</a:t>
            </a:r>
            <a:r>
              <a:rPr lang="en-US" altLang="zh-CN" dirty="0" smtClean="0"/>
              <a:t>Z-Buffer</a:t>
            </a:r>
            <a:r>
              <a:rPr lang="zh-CN" altLang="en-US" dirty="0" smtClean="0"/>
              <a:t>中对应值小，则替换，</a:t>
            </a:r>
            <a:r>
              <a:rPr lang="en-US" altLang="zh-CN" dirty="0" smtClean="0"/>
              <a:t>Color Buffer</a:t>
            </a:r>
            <a:r>
              <a:rPr lang="zh-CN" altLang="en-US" dirty="0" smtClean="0"/>
              <a:t>中的 像素值也一起替换掉，否则则抛弃当前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值和对应像素值。此操作即</a:t>
            </a:r>
            <a:r>
              <a:rPr lang="en-US" altLang="zh-CN" dirty="0" smtClean="0"/>
              <a:t>Z-Test</a:t>
            </a:r>
            <a:r>
              <a:rPr lang="zh-CN" altLang="en-US" dirty="0" smtClean="0"/>
              <a:t>深度测试。缺点是不能处理半透明物体。</a:t>
            </a:r>
            <a:endParaRPr lang="en-US" altLang="zh-CN" dirty="0" smtClean="0"/>
          </a:p>
          <a:p>
            <a:r>
              <a:rPr lang="en-US" altLang="zh-CN" dirty="0" smtClean="0"/>
              <a:t>Alpha Channel: 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值，先渲染所有不透明</a:t>
            </a:r>
            <a:r>
              <a:rPr lang="en-US" altLang="zh-CN" dirty="0" smtClean="0"/>
              <a:t>Primitives</a:t>
            </a:r>
            <a:r>
              <a:rPr lang="zh-CN" altLang="en-US" dirty="0" smtClean="0"/>
              <a:t>，再从后往前渲染所有透明</a:t>
            </a:r>
            <a:r>
              <a:rPr lang="en-US" altLang="zh-CN" dirty="0"/>
              <a:t>Primitives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017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0937"/>
            <a:ext cx="10515600" cy="5726026"/>
          </a:xfrm>
        </p:spPr>
        <p:txBody>
          <a:bodyPr/>
          <a:lstStyle/>
          <a:p>
            <a:r>
              <a:rPr lang="en-US" altLang="zh-CN" dirty="0" smtClean="0"/>
              <a:t>Alpha Test: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值来抛弃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Stencil Buffer: </a:t>
            </a:r>
            <a:r>
              <a:rPr lang="en-US" altLang="zh-CN" dirty="0" err="1" smtClean="0"/>
              <a:t>offscreen</a:t>
            </a:r>
            <a:r>
              <a:rPr lang="en-US" altLang="zh-CN" dirty="0" smtClean="0"/>
              <a:t> buffer, 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Primitive</a:t>
            </a:r>
            <a:r>
              <a:rPr lang="zh-CN" altLang="en-US" dirty="0" smtClean="0"/>
              <a:t>的位置，</a:t>
            </a:r>
            <a:r>
              <a:rPr lang="en-US" altLang="zh-CN" dirty="0" smtClean="0"/>
              <a:t>8bits</a:t>
            </a:r>
            <a:r>
              <a:rPr lang="zh-CN" altLang="en-US" dirty="0" smtClean="0"/>
              <a:t>。可以用来控制</a:t>
            </a:r>
            <a:r>
              <a:rPr lang="en-US" altLang="zh-CN" dirty="0" smtClean="0"/>
              <a:t>Color Buffer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Z-Buffer</a:t>
            </a:r>
            <a:r>
              <a:rPr lang="zh-CN" altLang="en-US" dirty="0" smtClean="0"/>
              <a:t>的写入。实现一些效果</a:t>
            </a:r>
            <a:r>
              <a:rPr lang="en-US" altLang="zh-CN" dirty="0" smtClean="0"/>
              <a:t>, </a:t>
            </a:r>
            <a:r>
              <a:rPr lang="zh-CN" altLang="en-US" dirty="0" smtClean="0"/>
              <a:t>例如圆形效果。</a:t>
            </a:r>
            <a:endParaRPr lang="en-US" altLang="zh-CN" dirty="0" smtClean="0"/>
          </a:p>
          <a:p>
            <a:r>
              <a:rPr lang="en-US" altLang="zh-CN" dirty="0" smtClean="0"/>
              <a:t>Framebuffer: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Buffers</a:t>
            </a:r>
            <a:r>
              <a:rPr lang="zh-CN" altLang="en-US" dirty="0" smtClean="0"/>
              <a:t>的统称。</a:t>
            </a:r>
            <a:endParaRPr lang="en-US" altLang="zh-CN" dirty="0" smtClean="0"/>
          </a:p>
          <a:p>
            <a:r>
              <a:rPr lang="en-US" altLang="zh-CN" dirty="0" smtClean="0"/>
              <a:t>Double Buffering: front buffer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back buffer</a:t>
            </a:r>
            <a:r>
              <a:rPr lang="zh-CN" altLang="en-US" dirty="0" smtClean="0"/>
              <a:t>交换以保证屏幕上显示的是渲染完全的内容。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73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984" y="0"/>
            <a:ext cx="1063981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3600" b="1" dirty="0" smtClean="0"/>
              <a:t>Architecture</a:t>
            </a:r>
          </a:p>
          <a:p>
            <a:pPr marL="0" indent="0">
              <a:buNone/>
            </a:pPr>
            <a:endParaRPr lang="en-US" altLang="zh-CN" sz="4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/>
              <a:t>Four Main Stages</a:t>
            </a:r>
          </a:p>
          <a:p>
            <a:r>
              <a:rPr lang="en-US" altLang="zh-CN" sz="3200" dirty="0" smtClean="0"/>
              <a:t>Application </a:t>
            </a:r>
            <a:r>
              <a:rPr lang="en-US" altLang="zh-CN" sz="3200" dirty="0" smtClean="0"/>
              <a:t>- CPU</a:t>
            </a:r>
          </a:p>
          <a:p>
            <a:r>
              <a:rPr lang="en-US" altLang="zh-CN" sz="3200" dirty="0" smtClean="0"/>
              <a:t>Geometry Processing</a:t>
            </a:r>
          </a:p>
          <a:p>
            <a:r>
              <a:rPr lang="en-US" altLang="zh-CN" sz="3200" dirty="0" smtClean="0"/>
              <a:t>Rasterization</a:t>
            </a:r>
          </a:p>
          <a:p>
            <a:r>
              <a:rPr lang="en-US" altLang="zh-CN" sz="3200" dirty="0" smtClean="0"/>
              <a:t>Pixel Processing</a:t>
            </a:r>
          </a:p>
        </p:txBody>
      </p:sp>
    </p:spTree>
    <p:extLst>
      <p:ext uri="{BB962C8B-B14F-4D97-AF65-F5344CB8AC3E}">
        <p14:creationId xmlns:p14="http://schemas.microsoft.com/office/powerpoint/2010/main" val="34704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9" y="1957762"/>
            <a:ext cx="11537281" cy="2576660"/>
          </a:xfrm>
        </p:spPr>
      </p:pic>
    </p:spTree>
    <p:extLst>
      <p:ext uri="{BB962C8B-B14F-4D97-AF65-F5344CB8AC3E}">
        <p14:creationId xmlns:p14="http://schemas.microsoft.com/office/powerpoint/2010/main" val="18113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888" y="8611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/>
              <a:t>Rendering Speed</a:t>
            </a:r>
          </a:p>
          <a:p>
            <a:r>
              <a:rPr lang="en-US" altLang="zh-CN" sz="3200" dirty="0" smtClean="0"/>
              <a:t>FPS(frames of second)</a:t>
            </a:r>
          </a:p>
          <a:p>
            <a:r>
              <a:rPr lang="en-US" altLang="zh-CN" sz="3200" dirty="0" smtClean="0"/>
              <a:t>Hertz</a:t>
            </a:r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73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latin typeface="+mn-lt"/>
              </a:rPr>
              <a:t>Application</a:t>
            </a:r>
            <a:endParaRPr lang="zh-CN" altLang="en-US" sz="4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Collision detection, global acceleration algorithms, animation, physics simulation.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处理用户的输入操作</a:t>
            </a:r>
            <a:r>
              <a:rPr lang="en-US" altLang="zh-CN" sz="3200" dirty="0" smtClean="0"/>
              <a:t>: keyboard, mouse, head-mounted display. 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传输</a:t>
            </a:r>
            <a:r>
              <a:rPr lang="en-US" altLang="zh-CN" sz="3200" dirty="0" smtClean="0"/>
              <a:t>rendering primitives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Geometry Processing</a:t>
            </a:r>
            <a:r>
              <a:rPr lang="zh-CN" altLang="en-US" sz="3200" dirty="0" smtClean="0"/>
              <a:t>阶段，这是最重要的操作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25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latin typeface="+mn-lt"/>
              </a:rPr>
              <a:t>Geometry Processing</a:t>
            </a:r>
            <a:endParaRPr lang="zh-CN" altLang="en-US" sz="4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Vertex Shading</a:t>
            </a:r>
          </a:p>
          <a:p>
            <a:r>
              <a:rPr lang="en-US" altLang="zh-CN" sz="3200" dirty="0" smtClean="0"/>
              <a:t>Projection</a:t>
            </a:r>
          </a:p>
          <a:p>
            <a:r>
              <a:rPr lang="en-US" altLang="zh-CN" sz="3200" dirty="0" smtClean="0"/>
              <a:t>Clipping</a:t>
            </a:r>
          </a:p>
          <a:p>
            <a:r>
              <a:rPr lang="en-US" altLang="zh-CN" sz="3200" dirty="0" smtClean="0"/>
              <a:t>Screen Mapping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0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9" y="2300692"/>
            <a:ext cx="11097691" cy="1557324"/>
          </a:xfrm>
        </p:spPr>
      </p:pic>
    </p:spTree>
    <p:extLst>
      <p:ext uri="{BB962C8B-B14F-4D97-AF65-F5344CB8AC3E}">
        <p14:creationId xmlns:p14="http://schemas.microsoft.com/office/powerpoint/2010/main" val="34979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latin typeface="+mn-lt"/>
              </a:rPr>
              <a:t>Vertex Shading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Compute the position for a vertex</a:t>
            </a:r>
          </a:p>
          <a:p>
            <a:r>
              <a:rPr lang="en-US" altLang="zh-CN" sz="3200" dirty="0" smtClean="0"/>
              <a:t>Evaluate whatever the programmer may like to have as vertex output data, such as normal and texture coordinates.</a:t>
            </a:r>
          </a:p>
          <a:p>
            <a:r>
              <a:rPr lang="zh-CN" altLang="en-US" sz="3200" dirty="0" smtClean="0"/>
              <a:t>计算光照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以上通过写</a:t>
            </a:r>
            <a:r>
              <a:rPr lang="en-US" altLang="zh-CN" sz="3200" dirty="0" smtClean="0"/>
              <a:t>Vertex </a:t>
            </a:r>
            <a:r>
              <a:rPr lang="en-US" altLang="zh-CN" sz="3200" dirty="0" err="1" smtClean="0"/>
              <a:t>Shader</a:t>
            </a:r>
            <a:r>
              <a:rPr lang="zh-CN" altLang="en-US" sz="3200" dirty="0" smtClean="0"/>
              <a:t>代码来实现</a:t>
            </a:r>
            <a:r>
              <a:rPr lang="en-US" altLang="zh-CN" sz="3200" dirty="0"/>
              <a:t>.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3952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655</Words>
  <Application>Microsoft Office PowerPoint</Application>
  <PresentationFormat>宽屏</PresentationFormat>
  <Paragraphs>90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Wingdings</vt:lpstr>
      <vt:lpstr>Office 主题​​</vt:lpstr>
      <vt:lpstr>The Graphics Rendering Pipline</vt:lpstr>
      <vt:lpstr>PowerPoint 演示文稿</vt:lpstr>
      <vt:lpstr>PowerPoint 演示文稿</vt:lpstr>
      <vt:lpstr>PowerPoint 演示文稿</vt:lpstr>
      <vt:lpstr>PowerPoint 演示文稿</vt:lpstr>
      <vt:lpstr>Application</vt:lpstr>
      <vt:lpstr>Geometry Processing</vt:lpstr>
      <vt:lpstr>PowerPoint 演示文稿</vt:lpstr>
      <vt:lpstr>Vertex Shading</vt:lpstr>
      <vt:lpstr>PowerPoint 演示文稿</vt:lpstr>
      <vt:lpstr>Model Transform:  Model Space World Space</vt:lpstr>
      <vt:lpstr>View Transform:  World Space View Space(Camera Space, Eye Space)</vt:lpstr>
      <vt:lpstr>PowerPoint 演示文稿</vt:lpstr>
      <vt:lpstr>Projection</vt:lpstr>
      <vt:lpstr>PowerPoint 演示文稿</vt:lpstr>
      <vt:lpstr>Optional Vertex Processing</vt:lpstr>
      <vt:lpstr>Clipping</vt:lpstr>
      <vt:lpstr>PowerPoint 演示文稿</vt:lpstr>
      <vt:lpstr>Screen Mapping</vt:lpstr>
      <vt:lpstr>PowerPoint 演示文稿</vt:lpstr>
      <vt:lpstr>PowerPoint 演示文稿</vt:lpstr>
      <vt:lpstr>PowerPoint 演示文稿</vt:lpstr>
      <vt:lpstr>Rasterization (Scan Conversion)</vt:lpstr>
      <vt:lpstr>PowerPoint 演示文稿</vt:lpstr>
      <vt:lpstr>Pixel Processing</vt:lpstr>
      <vt:lpstr>Merging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Graphics Rendering Pipline</dc:title>
  <dc:creator>SEELE</dc:creator>
  <cp:lastModifiedBy>SEELE</cp:lastModifiedBy>
  <cp:revision>45</cp:revision>
  <dcterms:created xsi:type="dcterms:W3CDTF">2019-08-31T04:03:41Z</dcterms:created>
  <dcterms:modified xsi:type="dcterms:W3CDTF">2019-08-31T20:03:21Z</dcterms:modified>
</cp:coreProperties>
</file>