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3"/>
  </p:notesMasterIdLst>
  <p:sldIdLst>
    <p:sldId id="828" r:id="rId2"/>
    <p:sldId id="831" r:id="rId3"/>
    <p:sldId id="832" r:id="rId4"/>
    <p:sldId id="834" r:id="rId5"/>
    <p:sldId id="835" r:id="rId6"/>
    <p:sldId id="836" r:id="rId7"/>
    <p:sldId id="837" r:id="rId8"/>
    <p:sldId id="838" r:id="rId9"/>
    <p:sldId id="839" r:id="rId10"/>
    <p:sldId id="840" r:id="rId11"/>
    <p:sldId id="841" r:id="rId12"/>
    <p:sldId id="842" r:id="rId13"/>
    <p:sldId id="843" r:id="rId14"/>
    <p:sldId id="844" r:id="rId15"/>
    <p:sldId id="845" r:id="rId16"/>
    <p:sldId id="847" r:id="rId17"/>
    <p:sldId id="848" r:id="rId18"/>
    <p:sldId id="849" r:id="rId19"/>
    <p:sldId id="850" r:id="rId20"/>
    <p:sldId id="851" r:id="rId21"/>
    <p:sldId id="853" r:id="rId22"/>
    <p:sldId id="854" r:id="rId23"/>
    <p:sldId id="911" r:id="rId24"/>
    <p:sldId id="873" r:id="rId25"/>
    <p:sldId id="855" r:id="rId26"/>
    <p:sldId id="856" r:id="rId27"/>
    <p:sldId id="857" r:id="rId28"/>
    <p:sldId id="858" r:id="rId29"/>
    <p:sldId id="859" r:id="rId30"/>
    <p:sldId id="860" r:id="rId31"/>
    <p:sldId id="861" r:id="rId32"/>
    <p:sldId id="864" r:id="rId33"/>
    <p:sldId id="865" r:id="rId34"/>
    <p:sldId id="866" r:id="rId35"/>
    <p:sldId id="867" r:id="rId36"/>
    <p:sldId id="868" r:id="rId37"/>
    <p:sldId id="869" r:id="rId38"/>
    <p:sldId id="872" r:id="rId39"/>
    <p:sldId id="874" r:id="rId40"/>
    <p:sldId id="895" r:id="rId41"/>
    <p:sldId id="875" r:id="rId42"/>
    <p:sldId id="876" r:id="rId43"/>
    <p:sldId id="877" r:id="rId44"/>
    <p:sldId id="878" r:id="rId45"/>
    <p:sldId id="879" r:id="rId46"/>
    <p:sldId id="880" r:id="rId47"/>
    <p:sldId id="881" r:id="rId48"/>
    <p:sldId id="886" r:id="rId49"/>
    <p:sldId id="896" r:id="rId50"/>
    <p:sldId id="887" r:id="rId51"/>
    <p:sldId id="888" r:id="rId52"/>
    <p:sldId id="897" r:id="rId53"/>
    <p:sldId id="899" r:id="rId54"/>
    <p:sldId id="889" r:id="rId55"/>
    <p:sldId id="900" r:id="rId56"/>
    <p:sldId id="910" r:id="rId57"/>
    <p:sldId id="354" r:id="rId58"/>
    <p:sldId id="901" r:id="rId59"/>
    <p:sldId id="902" r:id="rId60"/>
    <p:sldId id="903" r:id="rId61"/>
    <p:sldId id="846" r:id="rId62"/>
  </p:sldIdLst>
  <p:sldSz cx="9144000" cy="6858000" type="screen4x3"/>
  <p:notesSz cx="6858000" cy="9144000"/>
  <p:defaultTextStyle>
    <a:defPPr>
      <a:defRPr lang="zh-CN"/>
    </a:defPPr>
    <a:lvl1pPr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1pPr>
    <a:lvl2pPr marL="4572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2pPr>
    <a:lvl3pPr marL="9144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3pPr>
    <a:lvl4pPr marL="13716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4pPr>
    <a:lvl5pPr marL="18288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5pPr>
    <a:lvl6pPr marL="2286000" algn="l" defTabSz="914400" rtl="0" eaLnBrk="1" latinLnBrk="0" hangingPunct="1">
      <a:defRPr kumimoji="1" sz="2400" b="1" kern="1200">
        <a:solidFill>
          <a:schemeClr val="tx1"/>
        </a:solidFill>
        <a:latin typeface="宋体" pitchFamily="2" charset="-122"/>
        <a:ea typeface="宋体" pitchFamily="2" charset="-122"/>
        <a:cs typeface="+mn-cs"/>
      </a:defRPr>
    </a:lvl6pPr>
    <a:lvl7pPr marL="2743200" algn="l" defTabSz="914400" rtl="0" eaLnBrk="1" latinLnBrk="0" hangingPunct="1">
      <a:defRPr kumimoji="1" sz="2400" b="1" kern="1200">
        <a:solidFill>
          <a:schemeClr val="tx1"/>
        </a:solidFill>
        <a:latin typeface="宋体" pitchFamily="2" charset="-122"/>
        <a:ea typeface="宋体" pitchFamily="2" charset="-122"/>
        <a:cs typeface="+mn-cs"/>
      </a:defRPr>
    </a:lvl7pPr>
    <a:lvl8pPr marL="3200400" algn="l" defTabSz="914400" rtl="0" eaLnBrk="1" latinLnBrk="0" hangingPunct="1">
      <a:defRPr kumimoji="1" sz="2400" b="1" kern="1200">
        <a:solidFill>
          <a:schemeClr val="tx1"/>
        </a:solidFill>
        <a:latin typeface="宋体" pitchFamily="2" charset="-122"/>
        <a:ea typeface="宋体" pitchFamily="2" charset="-122"/>
        <a:cs typeface="+mn-cs"/>
      </a:defRPr>
    </a:lvl8pPr>
    <a:lvl9pPr marL="3657600" algn="l" defTabSz="914400" rtl="0" eaLnBrk="1" latinLnBrk="0" hangingPunct="1">
      <a:defRPr kumimoji="1" sz="2400" b="1" kern="1200">
        <a:solidFill>
          <a:schemeClr val="tx1"/>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008000"/>
    <a:srgbClr val="FFFFFF"/>
    <a:srgbClr val="A50021"/>
    <a:srgbClr val="009900"/>
    <a:srgbClr val="33CC33"/>
    <a:srgbClr val="FF505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7774" autoAdjust="0"/>
  </p:normalViewPr>
  <p:slideViewPr>
    <p:cSldViewPr>
      <p:cViewPr varScale="1">
        <p:scale>
          <a:sx n="79" d="100"/>
          <a:sy n="79" d="100"/>
        </p:scale>
        <p:origin x="108" y="8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33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emf"/><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10" Type="http://schemas.openxmlformats.org/officeDocument/2006/relationships/image" Target="../media/image99.wmf"/><Relationship Id="rId4" Type="http://schemas.openxmlformats.org/officeDocument/2006/relationships/image" Target="../media/image93.wmf"/><Relationship Id="rId9"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e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5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New Roman" pitchFamily="18" charset="0"/>
              </a:defRPr>
            </a:lvl1pPr>
          </a:lstStyle>
          <a:p>
            <a:endParaRPr lang="en-US" altLang="zh-CN"/>
          </a:p>
        </p:txBody>
      </p:sp>
      <p:sp>
        <p:nvSpPr>
          <p:cNvPr id="4659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New Roman" pitchFamily="18" charset="0"/>
              </a:defRPr>
            </a:lvl1pPr>
          </a:lstStyle>
          <a:p>
            <a:endParaRPr lang="en-US" altLang="zh-CN"/>
          </a:p>
        </p:txBody>
      </p:sp>
      <p:sp>
        <p:nvSpPr>
          <p:cNvPr id="465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59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59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New Roman" pitchFamily="18" charset="0"/>
              </a:defRPr>
            </a:lvl1pPr>
          </a:lstStyle>
          <a:p>
            <a:endParaRPr lang="en-US" altLang="zh-CN"/>
          </a:p>
        </p:txBody>
      </p:sp>
      <p:sp>
        <p:nvSpPr>
          <p:cNvPr id="4659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New Roman" pitchFamily="18" charset="0"/>
              </a:defRPr>
            </a:lvl1pPr>
          </a:lstStyle>
          <a:p>
            <a:fld id="{E0F37DA1-AC86-40B6-8AFF-AE550B148A77}" type="slidenum">
              <a:rPr lang="en-US" altLang="zh-CN"/>
              <a:pPr/>
              <a:t>‹#›</a:t>
            </a:fld>
            <a:endParaRPr lang="en-US" altLang="zh-CN"/>
          </a:p>
        </p:txBody>
      </p:sp>
    </p:spTree>
    <p:extLst>
      <p:ext uri="{BB962C8B-B14F-4D97-AF65-F5344CB8AC3E}">
        <p14:creationId xmlns:p14="http://schemas.microsoft.com/office/powerpoint/2010/main" val="3744376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5F3ACB-434C-4A3D-97B0-CC6B66392A26}" type="slidenum">
              <a:rPr lang="en-US" altLang="zh-CN"/>
              <a:pPr/>
              <a:t>3</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5176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0F37DA1-AC86-40B6-8AFF-AE550B148A77}" type="slidenum">
              <a:rPr lang="en-US" altLang="zh-CN" smtClean="0"/>
              <a:pPr/>
              <a:t>31</a:t>
            </a:fld>
            <a:endParaRPr lang="en-US" altLang="zh-CN"/>
          </a:p>
        </p:txBody>
      </p:sp>
    </p:spTree>
    <p:extLst>
      <p:ext uri="{BB962C8B-B14F-4D97-AF65-F5344CB8AC3E}">
        <p14:creationId xmlns:p14="http://schemas.microsoft.com/office/powerpoint/2010/main" val="346672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0F37DA1-AC86-40B6-8AFF-AE550B148A77}" type="slidenum">
              <a:rPr lang="en-US" altLang="zh-CN" smtClean="0"/>
              <a:pPr/>
              <a:t>32</a:t>
            </a:fld>
            <a:endParaRPr lang="en-US" altLang="zh-CN"/>
          </a:p>
        </p:txBody>
      </p:sp>
    </p:spTree>
    <p:extLst>
      <p:ext uri="{BB962C8B-B14F-4D97-AF65-F5344CB8AC3E}">
        <p14:creationId xmlns:p14="http://schemas.microsoft.com/office/powerpoint/2010/main" val="3797881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Users\p\Desktop\PPT改.jpg"/>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F626363E-C5A5-4EDE-BEC5-71C1C24F9FB4}"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6FF1C68-908B-4981-991A-CADDF7D48550}"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0207825-4F0F-4F34-BFBA-7881C3F36BCF}"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533E415-85CB-44D8-A3D5-7E72C1BCA28B}"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040F74B-2059-4A9A-9B20-ABED1EE7B60B}"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4FA3560F-6435-49CB-898F-DD429DAED73A}"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8F2A286-51AA-432F-B674-F3938B4ED421}"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4995087-029E-4411-A96B-9F90891BBC7F}"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pPr>
              <a:defRPr/>
            </a:pPr>
            <a:fld id="{EB5039B2-F93D-4C42-B6D5-8A00BC8D7B7B}" type="datetimeFigureOut">
              <a:rPr lang="zh-CN" altLang="en-US">
                <a:solidFill>
                  <a:prstClr val="black">
                    <a:tint val="75000"/>
                  </a:prstClr>
                </a:solidFill>
              </a:rPr>
              <a:pPr>
                <a:defRPr/>
              </a:pPr>
              <a:t>2020/6/23</a:t>
            </a:fld>
            <a:endParaRPr lang="en-US" altLang="zh-CN">
              <a:solidFill>
                <a:prstClr val="black">
                  <a:tint val="75000"/>
                </a:prstClr>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BDA85D38-CE72-4383-89AF-5AA7FD815170}" type="slidenum">
              <a:rPr lang="zh-CN" altLang="en-US">
                <a:solidFill>
                  <a:prstClr val="black">
                    <a:tint val="75000"/>
                  </a:prstClr>
                </a:solidFill>
              </a:rPr>
              <a:pPr>
                <a:defRPr/>
              </a:pPr>
              <a:t>‹#›</a:t>
            </a:fld>
            <a:endParaRPr lang="en-US" altLang="zh-C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981200"/>
            <a:ext cx="8229600" cy="3886200"/>
          </a:xfrm>
          <a:prstGeom prst="rect">
            <a:avLst/>
          </a:prstGeo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CN">
              <a:solidFill>
                <a:prstClr val="black">
                  <a:tint val="75000"/>
                </a:prstClr>
              </a:solidFill>
            </a:endParaRPr>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6845D795-5D6B-499B-8CB6-D2037079A048}" type="slidenum">
              <a:rPr lang="zh-CN" altLang="en-US">
                <a:solidFill>
                  <a:prstClr val="black">
                    <a:tint val="75000"/>
                  </a:prstClr>
                </a:solidFill>
              </a:rPr>
              <a:pPr/>
              <a:t>‹#›</a:t>
            </a:fld>
            <a:endParaRPr lang="en-US" altLang="zh-CN">
              <a:solidFill>
                <a:prstClr val="black">
                  <a:tint val="75000"/>
                </a:prstClr>
              </a:solidFill>
            </a:endParaRPr>
          </a:p>
        </p:txBody>
      </p:sp>
      <p:sp>
        <p:nvSpPr>
          <p:cNvPr id="6" name="日期占位符 5"/>
          <p:cNvSpPr>
            <a:spLocks noGrp="1"/>
          </p:cNvSpPr>
          <p:nvPr>
            <p:ph type="dt" sz="half" idx="12"/>
          </p:nvPr>
        </p:nvSpPr>
        <p:spPr>
          <a:xfrm>
            <a:off x="457200" y="6245225"/>
            <a:ext cx="2133600" cy="476250"/>
          </a:xfrm>
        </p:spPr>
        <p:txBody>
          <a:bodyPr/>
          <a:lstStyle>
            <a:lvl1pPr>
              <a:defRPr/>
            </a:lvl1pPr>
          </a:lstStyle>
          <a:p>
            <a:endParaRPr lang="en-US" altLang="zh-CN">
              <a:solidFill>
                <a:prstClr val="black">
                  <a:tint val="75000"/>
                </a:prstClr>
              </a:solidFill>
            </a:endParaRPr>
          </a:p>
        </p:txBody>
      </p:sp>
    </p:spTree>
  </p:cSld>
  <p:clrMapOvr>
    <a:masterClrMapping/>
  </p:clrMapOvr>
  <p:transition>
    <p:zoom dir="in"/>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BF57EDE6-22BE-4C7D-A1BB-12F29324FB6B}"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206CB57-408C-4F8B-A744-7C5BDEFC1C12}"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E21C8141-C4DE-416D-9189-46D7C2C07DAE}"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19BDA2E-EE59-4B8A-9211-1BC8F01C2D52}"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91421BC-5978-4DDA-9E7E-9C311D27540D}"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B8E1C73-A4C3-435D-81E7-7630AB4045FB}"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380332A-327B-4B93-9622-A4D6AFE330FA}"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637DD1F-C955-41D9-9215-CAF4B4743C81}"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3EA27D52-6B0F-4D0E-BD92-2BE8B7ADE73C}"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082D593-8A12-4F8D-BF2F-1F81B4C32EA6}"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072DBCF-9B8A-4667-B9E7-3B4CC230DEEC}"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7E19DC4-63CB-4A54-BE97-89C0B700DC7A}"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5736BC92-DC32-425D-A133-F377B48D2F92}"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C5B4921-31FA-4155-A1E2-9116128E06F2}"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4BA87AF-4B73-41CD-8069-D223EA8F9CB3}"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429440E-AF27-4C67-A5CF-2BA1C22F9C9E}" type="datetimeFigureOut">
              <a:rPr lang="zh-CN" altLang="en-US">
                <a:solidFill>
                  <a:prstClr val="black">
                    <a:tint val="75000"/>
                  </a:prstClr>
                </a:solidFill>
              </a:rPr>
              <a:pPr>
                <a:defRPr/>
              </a:pPr>
              <a:t>2020/6/23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88458F1-9DE0-4F48-9D13-32DD81303F1B}"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descr="C:\Users\Administrator\Desktop\最后了.jpg"/>
          <p:cNvPicPr>
            <a:picLocks noChangeAspect="1" noChangeArrowheads="1"/>
          </p:cNvPicPr>
          <p:nvPr userDrawn="1"/>
        </p:nvPicPr>
        <p:blipFill>
          <a:blip r:embed="rId17" cstate="print"/>
          <a:srcRect/>
          <a:stretch>
            <a:fillRect/>
          </a:stretch>
        </p:blipFill>
        <p:spPr bwMode="auto">
          <a:xfrm>
            <a:off x="0" y="0"/>
            <a:ext cx="9144000" cy="6858000"/>
          </a:xfrm>
          <a:prstGeom prst="rect">
            <a:avLst/>
          </a:prstGeom>
          <a:noFill/>
          <a:ln w="9525">
            <a:noFill/>
            <a:miter lim="800000"/>
            <a:headEnd/>
            <a:tailEnd/>
          </a:ln>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buFont typeface="Wingdings" pitchFamily="2" charset="2"/>
              <a:buNone/>
              <a:defRPr/>
            </a:pPr>
            <a:fld id="{D11B09EF-7851-4B62-8B5F-89A8A64BFBAB}" type="datetimeFigureOut">
              <a:rPr kumimoji="0" lang="zh-CN" altLang="en-US" b="0">
                <a:solidFill>
                  <a:prstClr val="black">
                    <a:tint val="75000"/>
                  </a:prstClr>
                </a:solidFill>
                <a:effectLst>
                  <a:outerShdw blurRad="38100" dist="38100" dir="2700000" algn="tl">
                    <a:srgbClr val="000000">
                      <a:alpha val="43137"/>
                    </a:srgbClr>
                  </a:outerShdw>
                </a:effectLst>
              </a:rPr>
              <a:pPr>
                <a:buFont typeface="Wingdings" pitchFamily="2" charset="2"/>
                <a:buNone/>
                <a:defRPr/>
              </a:pPr>
              <a:t>2020/6/23</a:t>
            </a:fld>
            <a:endParaRPr kumimoji="0" lang="zh-CN" altLang="en-US" b="0">
              <a:solidFill>
                <a:prstClr val="black">
                  <a:tint val="75000"/>
                </a:prstClr>
              </a:solidFill>
              <a:effectLst>
                <a:outerShdw blurRad="38100" dist="38100" dir="2700000" algn="tl">
                  <a:srgbClr val="000000">
                    <a:alpha val="43137"/>
                  </a:srgbClr>
                </a:outerShdw>
              </a:effectLst>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buFont typeface="Wingdings" pitchFamily="2" charset="2"/>
              <a:buNone/>
              <a:defRPr/>
            </a:pPr>
            <a:endParaRPr kumimoji="0" lang="zh-CN" altLang="en-US" b="0">
              <a:solidFill>
                <a:prstClr val="black">
                  <a:tint val="75000"/>
                </a:prstClr>
              </a:solidFill>
              <a:effectLst>
                <a:outerShdw blurRad="38100" dist="38100" dir="2700000" algn="tl">
                  <a:srgbClr val="000000">
                    <a:alpha val="43137"/>
                  </a:srgbClr>
                </a:outerShdw>
              </a:effectLst>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buFont typeface="Wingdings" pitchFamily="2" charset="2"/>
              <a:buNone/>
              <a:defRPr/>
            </a:pPr>
            <a:fld id="{41775709-A9DF-4E44-9DBD-2593747F5696}" type="slidenum">
              <a:rPr kumimoji="0" lang="zh-CN" altLang="en-US" b="0">
                <a:solidFill>
                  <a:prstClr val="black">
                    <a:tint val="75000"/>
                  </a:prstClr>
                </a:solidFill>
                <a:effectLst>
                  <a:outerShdw blurRad="38100" dist="38100" dir="2700000" algn="tl">
                    <a:srgbClr val="000000">
                      <a:alpha val="43137"/>
                    </a:srgbClr>
                  </a:outerShdw>
                </a:effectLst>
              </a:rPr>
              <a:pPr>
                <a:buFont typeface="Wingdings" pitchFamily="2" charset="2"/>
                <a:buNone/>
                <a:defRPr/>
              </a:pPr>
              <a:t>‹#›</a:t>
            </a:fld>
            <a:endParaRPr kumimoji="0" lang="zh-CN" altLang="en-US" b="0">
              <a:solidFill>
                <a:prstClr val="black">
                  <a:tint val="75000"/>
                </a:prstClr>
              </a:solidFill>
              <a:effectLst>
                <a:outerShdw blurRad="38100" dist="38100" dir="2700000" algn="tl">
                  <a:srgbClr val="000000">
                    <a:alpha val="43137"/>
                  </a:srgbClr>
                </a:outerShdw>
              </a:effectLst>
            </a:endParaRPr>
          </a:p>
        </p:txBody>
      </p:sp>
      <p:pic>
        <p:nvPicPr>
          <p:cNvPr id="1030" name="Picture 4"/>
          <p:cNvPicPr>
            <a:picLocks noChangeAspect="1" noChangeArrowheads="1"/>
          </p:cNvPicPr>
          <p:nvPr userDrawn="1"/>
        </p:nvPicPr>
        <p:blipFill>
          <a:blip r:embed="rId18" cstate="print"/>
          <a:srcRect/>
          <a:stretch>
            <a:fillRect/>
          </a:stretch>
        </p:blipFill>
        <p:spPr bwMode="auto">
          <a:xfrm>
            <a:off x="2339975" y="6350"/>
            <a:ext cx="6804025" cy="725488"/>
          </a:xfrm>
          <a:prstGeom prst="rect">
            <a:avLst/>
          </a:prstGeom>
          <a:noFill/>
          <a:ln w="9525">
            <a:noFill/>
            <a:miter lim="800000"/>
            <a:headEnd/>
            <a:tailEnd/>
          </a:ln>
        </p:spPr>
      </p:pic>
      <p:pic>
        <p:nvPicPr>
          <p:cNvPr id="1031" name="Picture 5"/>
          <p:cNvPicPr>
            <a:picLocks noChangeAspect="1" noChangeArrowheads="1"/>
          </p:cNvPicPr>
          <p:nvPr userDrawn="1"/>
        </p:nvPicPr>
        <p:blipFill>
          <a:blip r:embed="rId19" cstate="print"/>
          <a:srcRect/>
          <a:stretch>
            <a:fillRect/>
          </a:stretch>
        </p:blipFill>
        <p:spPr bwMode="auto">
          <a:xfrm>
            <a:off x="25400" y="22225"/>
            <a:ext cx="1809750" cy="3762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7.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7.bin"/><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6.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3.bin"/><Relationship Id="rId1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9.emf"/><Relationship Id="rId5" Type="http://schemas.openxmlformats.org/officeDocument/2006/relationships/oleObject" Target="../embeddings/oleObject17.bin"/><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32.wmf"/></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22.bin"/><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24.bin"/><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9.emf"/><Relationship Id="rId5" Type="http://schemas.openxmlformats.org/officeDocument/2006/relationships/oleObject" Target="../embeddings/oleObject26.bin"/><Relationship Id="rId4" Type="http://schemas.openxmlformats.org/officeDocument/2006/relationships/image" Target="../media/image38.emf"/></Relationships>
</file>

<file path=ppt/slides/_rels/slide2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42.wmf"/><Relationship Id="rId5" Type="http://schemas.openxmlformats.org/officeDocument/2006/relationships/oleObject" Target="../embeddings/oleObject29.bin"/><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5.emf"/><Relationship Id="rId5" Type="http://schemas.openxmlformats.org/officeDocument/2006/relationships/oleObject" Target="../embeddings/oleObject32.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34.bin"/></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3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6.wmf"/><Relationship Id="rId3" Type="http://schemas.openxmlformats.org/officeDocument/2006/relationships/notesSlide" Target="../notesSlides/notesSlide2.xml"/><Relationship Id="rId7" Type="http://schemas.openxmlformats.org/officeDocument/2006/relationships/image" Target="../media/image53.wmf"/><Relationship Id="rId12"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40.bin"/><Relationship Id="rId11" Type="http://schemas.openxmlformats.org/officeDocument/2006/relationships/image" Target="../media/image55.wmf"/><Relationship Id="rId5" Type="http://schemas.openxmlformats.org/officeDocument/2006/relationships/image" Target="../media/image52.wmf"/><Relationship Id="rId15" Type="http://schemas.openxmlformats.org/officeDocument/2006/relationships/image" Target="../media/image57.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4.wmf"/><Relationship Id="rId1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62.wmf"/><Relationship Id="rId3" Type="http://schemas.openxmlformats.org/officeDocument/2006/relationships/notesSlide" Target="../notesSlides/notesSlide3.xml"/><Relationship Id="rId7" Type="http://schemas.openxmlformats.org/officeDocument/2006/relationships/image" Target="../media/image59.wmf"/><Relationship Id="rId12"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46.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60.wmf"/><Relationship Id="rId14" Type="http://schemas.openxmlformats.org/officeDocument/2006/relationships/oleObject" Target="../embeddings/oleObject50.bin"/></Relationships>
</file>

<file path=ppt/slides/_rels/slide3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5.wmf"/><Relationship Id="rId5" Type="http://schemas.openxmlformats.org/officeDocument/2006/relationships/oleObject" Target="../embeddings/oleObject52.bin"/><Relationship Id="rId4" Type="http://schemas.openxmlformats.org/officeDocument/2006/relationships/image" Target="../media/image64.wmf"/></Relationships>
</file>

<file path=ppt/slides/_rels/slide34.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8.wmf"/><Relationship Id="rId5" Type="http://schemas.openxmlformats.org/officeDocument/2006/relationships/oleObject" Target="../embeddings/oleObject55.bin"/><Relationship Id="rId4" Type="http://schemas.openxmlformats.org/officeDocument/2006/relationships/image" Target="../media/image67.wmf"/></Relationships>
</file>

<file path=ppt/slides/_rels/slide35.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74.wmf"/><Relationship Id="rId2" Type="http://schemas.openxmlformats.org/officeDocument/2006/relationships/slideLayout" Target="../slideLayouts/slideLayout15.xml"/><Relationship Id="rId16" Type="http://schemas.openxmlformats.org/officeDocument/2006/relationships/image" Target="../media/image76.wmf"/><Relationship Id="rId1" Type="http://schemas.openxmlformats.org/officeDocument/2006/relationships/vmlDrawing" Target="../drawings/vmlDrawing18.vml"/><Relationship Id="rId6" Type="http://schemas.openxmlformats.org/officeDocument/2006/relationships/image" Target="../media/image71.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60.bin"/><Relationship Id="rId14" Type="http://schemas.openxmlformats.org/officeDocument/2006/relationships/image" Target="../media/image75.wmf"/></Relationships>
</file>

<file path=ppt/slides/_rels/slide36.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15.xml"/><Relationship Id="rId1" Type="http://schemas.openxmlformats.org/officeDocument/2006/relationships/vmlDrawing" Target="../drawings/vmlDrawing19.vml"/><Relationship Id="rId6" Type="http://schemas.openxmlformats.org/officeDocument/2006/relationships/image" Target="../media/image78.wmf"/><Relationship Id="rId5" Type="http://schemas.openxmlformats.org/officeDocument/2006/relationships/oleObject" Target="../embeddings/oleObject65.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67.bin"/></Relationships>
</file>

<file path=ppt/slides/_rels/slide37.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82.wmf"/><Relationship Id="rId5" Type="http://schemas.openxmlformats.org/officeDocument/2006/relationships/oleObject" Target="../embeddings/oleObject69.bin"/><Relationship Id="rId4" Type="http://schemas.openxmlformats.org/officeDocument/2006/relationships/image" Target="../media/image8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8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89.png"/><Relationship Id="rId4" Type="http://schemas.openxmlformats.org/officeDocument/2006/relationships/image" Target="../media/image8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92.png"/><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770.bin"/><Relationship Id="rId11" Type="http://schemas.openxmlformats.org/officeDocument/2006/relationships/image" Target="../media/image87.wmf"/><Relationship Id="rId5" Type="http://schemas.openxmlformats.org/officeDocument/2006/relationships/image" Target="../media/image86.wmf"/><Relationship Id="rId10" Type="http://schemas.openxmlformats.org/officeDocument/2006/relationships/oleObject" Target="../embeddings/oleObject780.bin"/><Relationship Id="rId4" Type="http://schemas.openxmlformats.org/officeDocument/2006/relationships/oleObject" Target="../embeddings/oleObject73.bin"/><Relationship Id="rId9" Type="http://schemas.openxmlformats.org/officeDocument/2006/relationships/image" Target="../media/image87.wmf"/></Relationships>
</file>

<file path=ppt/slides/_rels/slide44.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80.bin"/><Relationship Id="rId18" Type="http://schemas.openxmlformats.org/officeDocument/2006/relationships/image" Target="../media/image97.wmf"/><Relationship Id="rId3" Type="http://schemas.openxmlformats.org/officeDocument/2006/relationships/oleObject" Target="../embeddings/oleObject75.bin"/><Relationship Id="rId21" Type="http://schemas.openxmlformats.org/officeDocument/2006/relationships/image" Target="../media/image98.wmf"/><Relationship Id="rId7" Type="http://schemas.openxmlformats.org/officeDocument/2006/relationships/oleObject" Target="../embeddings/oleObject77.bin"/><Relationship Id="rId12" Type="http://schemas.openxmlformats.org/officeDocument/2006/relationships/image" Target="../media/image94.wmf"/><Relationship Id="rId17" Type="http://schemas.openxmlformats.org/officeDocument/2006/relationships/oleObject" Target="../embeddings/oleObject82.bin"/><Relationship Id="rId2" Type="http://schemas.openxmlformats.org/officeDocument/2006/relationships/slideLayout" Target="../slideLayouts/slideLayout7.xml"/><Relationship Id="rId16" Type="http://schemas.openxmlformats.org/officeDocument/2006/relationships/image" Target="../media/image96.wmf"/><Relationship Id="rId20" Type="http://schemas.openxmlformats.org/officeDocument/2006/relationships/oleObject" Target="../embeddings/oleObject84.bin"/><Relationship Id="rId1" Type="http://schemas.openxmlformats.org/officeDocument/2006/relationships/vmlDrawing" Target="../drawings/vmlDrawing24.vml"/><Relationship Id="rId6" Type="http://schemas.openxmlformats.org/officeDocument/2006/relationships/image" Target="../media/image91.wmf"/><Relationship Id="rId11" Type="http://schemas.openxmlformats.org/officeDocument/2006/relationships/oleObject" Target="../embeddings/oleObject79.bin"/><Relationship Id="rId24" Type="http://schemas.openxmlformats.org/officeDocument/2006/relationships/image" Target="../media/image102.png"/><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image" Target="../media/image99.wmf"/><Relationship Id="rId10" Type="http://schemas.openxmlformats.org/officeDocument/2006/relationships/image" Target="../media/image93.wmf"/><Relationship Id="rId19" Type="http://schemas.openxmlformats.org/officeDocument/2006/relationships/oleObject" Target="../embeddings/oleObject83.bin"/><Relationship Id="rId4" Type="http://schemas.openxmlformats.org/officeDocument/2006/relationships/image" Target="../media/image90.wmf"/><Relationship Id="rId9" Type="http://schemas.openxmlformats.org/officeDocument/2006/relationships/oleObject" Target="../embeddings/oleObject78.bin"/><Relationship Id="rId14" Type="http://schemas.openxmlformats.org/officeDocument/2006/relationships/image" Target="../media/image95.wmf"/><Relationship Id="rId22" Type="http://schemas.openxmlformats.org/officeDocument/2006/relationships/oleObject" Target="../embeddings/oleObject8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0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105.wmf"/><Relationship Id="rId2" Type="http://schemas.openxmlformats.org/officeDocument/2006/relationships/slideLayout" Target="../slideLayouts/slideLayout7.xml"/><Relationship Id="rId16" Type="http://schemas.openxmlformats.org/officeDocument/2006/relationships/image" Target="../media/image107.wmf"/><Relationship Id="rId1" Type="http://schemas.openxmlformats.org/officeDocument/2006/relationships/vmlDrawing" Target="../drawings/vmlDrawing26.vml"/><Relationship Id="rId6" Type="http://schemas.openxmlformats.org/officeDocument/2006/relationships/image" Target="../media/image102.wmf"/><Relationship Id="rId11" Type="http://schemas.openxmlformats.org/officeDocument/2006/relationships/oleObject" Target="../embeddings/oleObject91.bin"/><Relationship Id="rId5" Type="http://schemas.openxmlformats.org/officeDocument/2006/relationships/oleObject" Target="../embeddings/oleObject88.bin"/><Relationship Id="rId15" Type="http://schemas.openxmlformats.org/officeDocument/2006/relationships/oleObject" Target="../embeddings/oleObject93.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90.bin"/><Relationship Id="rId14" Type="http://schemas.openxmlformats.org/officeDocument/2006/relationships/image" Target="../media/image10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7.vml"/><Relationship Id="rId10" Type="http://schemas.openxmlformats.org/officeDocument/2006/relationships/image" Target="../media/image111.png"/><Relationship Id="rId4" Type="http://schemas.openxmlformats.org/officeDocument/2006/relationships/image" Target="../media/image108.emf"/><Relationship Id="rId9" Type="http://schemas.openxmlformats.org/officeDocument/2006/relationships/image" Target="../media/image114.png"/></Relationships>
</file>

<file path=ppt/slides/_rels/slide4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09.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6.bin"/><Relationship Id="rId7"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97.bin"/><Relationship Id="rId5" Type="http://schemas.openxmlformats.org/officeDocument/2006/relationships/image" Target="../media/image117.png"/><Relationship Id="rId4" Type="http://schemas.openxmlformats.org/officeDocument/2006/relationships/image" Target="../media/image110.wmf"/></Relationships>
</file>

<file path=ppt/slides/_rels/slide52.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3.wmf"/><Relationship Id="rId5" Type="http://schemas.openxmlformats.org/officeDocument/2006/relationships/oleObject" Target="../embeddings/oleObject99.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1.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14.wmf"/><Relationship Id="rId5" Type="http://schemas.openxmlformats.org/officeDocument/2006/relationships/oleObject" Target="../embeddings/oleObject103.bin"/><Relationship Id="rId4" Type="http://schemas.openxmlformats.org/officeDocument/2006/relationships/image" Target="../media/image113.wmf"/></Relationships>
</file>

<file path=ppt/slides/_rels/slide5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116.e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73089"/>
            <a:ext cx="7772400" cy="1470025"/>
          </a:xfrm>
        </p:spPr>
        <p:txBody>
          <a:bodyPr/>
          <a:lstStyle/>
          <a:p>
            <a:pPr eaLnBrk="1" hangingPunct="1">
              <a:defRPr/>
            </a:pPr>
            <a:r>
              <a:rPr lang="zh-CN" altLang="en-US" dirty="0"/>
              <a:t>概率论与数理统计</a:t>
            </a:r>
          </a:p>
        </p:txBody>
      </p:sp>
      <p:sp>
        <p:nvSpPr>
          <p:cNvPr id="4" name="Rectangle 2"/>
          <p:cNvSpPr txBox="1">
            <a:spLocks noChangeArrowheads="1"/>
          </p:cNvSpPr>
          <p:nvPr/>
        </p:nvSpPr>
        <p:spPr>
          <a:xfrm>
            <a:off x="2483768" y="3471664"/>
            <a:ext cx="4248472" cy="605408"/>
          </a:xfrm>
          <a:prstGeom prst="rect">
            <a:avLst/>
          </a:prstGeom>
        </p:spPr>
        <p:txBody>
          <a:bodyPr vert="horz" rtlCol="0" anchor="b">
            <a:normAutofit fontScale="60000" lnSpcReduction="20000"/>
          </a:bodyPr>
          <a:lstStyle/>
          <a:p>
            <a:pPr algn="ctr" fontAlgn="auto">
              <a:spcBef>
                <a:spcPct val="0"/>
              </a:spcBef>
              <a:spcAft>
                <a:spcPts val="0"/>
              </a:spcAft>
              <a:defRPr/>
            </a:pPr>
            <a:r>
              <a:rPr kumimoji="0" lang="zh-CN" altLang="en-US" sz="4400" dirty="0">
                <a:solidFill>
                  <a:srgbClr val="1F497D"/>
                </a:solidFill>
                <a:latin typeface="Calibri"/>
                <a:ea typeface="宋体"/>
              </a:rPr>
              <a:t>第一章 概率论的基本概念</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8" name="Rectangle 14"/>
          <p:cNvSpPr>
            <a:spLocks noChangeArrowheads="1"/>
          </p:cNvSpPr>
          <p:nvPr/>
        </p:nvSpPr>
        <p:spPr bwMode="auto">
          <a:xfrm>
            <a:off x="1887538" y="1052513"/>
            <a:ext cx="3754437" cy="647700"/>
          </a:xfrm>
          <a:prstGeom prst="rect">
            <a:avLst/>
          </a:prstGeom>
          <a:noFill/>
          <a:ln w="9525">
            <a:noFill/>
            <a:miter lim="800000"/>
            <a:headEnd/>
            <a:tailEnd/>
          </a:ln>
          <a:effectLst/>
        </p:spPr>
        <p:txBody>
          <a:bodyPr>
            <a:spAutoFit/>
          </a:bodyPr>
          <a:lstStyle/>
          <a:p>
            <a:pPr>
              <a:lnSpc>
                <a:spcPct val="130000"/>
              </a:lnSpc>
              <a:spcBef>
                <a:spcPct val="0"/>
              </a:spcBef>
            </a:pPr>
            <a:r>
              <a:rPr lang="en-US" altLang="zh-CN" sz="2800" i="1">
                <a:latin typeface="Times New Roman" pitchFamily="18" charset="0"/>
              </a:rPr>
              <a:t>S</a:t>
            </a:r>
            <a:r>
              <a:rPr lang="en-US" altLang="zh-CN" sz="2800" baseline="-25000">
                <a:latin typeface="Times New Roman" pitchFamily="18" charset="0"/>
              </a:rPr>
              <a:t>3</a:t>
            </a:r>
            <a:r>
              <a:rPr lang="en-US" altLang="zh-CN" sz="2800">
                <a:latin typeface="Times New Roman" pitchFamily="18" charset="0"/>
              </a:rPr>
              <a:t>={0,1,2,3} </a:t>
            </a:r>
          </a:p>
        </p:txBody>
      </p:sp>
      <p:sp>
        <p:nvSpPr>
          <p:cNvPr id="26639" name="Rectangle 15"/>
          <p:cNvSpPr>
            <a:spLocks noChangeArrowheads="1"/>
          </p:cNvSpPr>
          <p:nvPr/>
        </p:nvSpPr>
        <p:spPr bwMode="auto">
          <a:xfrm>
            <a:off x="539750" y="692150"/>
            <a:ext cx="7010400" cy="519113"/>
          </a:xfrm>
          <a:prstGeom prst="rect">
            <a:avLst/>
          </a:prstGeom>
          <a:noFill/>
          <a:ln w="9525">
            <a:noFill/>
            <a:miter lim="800000"/>
            <a:headEnd/>
            <a:tailEnd/>
          </a:ln>
          <a:effectLst/>
        </p:spPr>
        <p:txBody>
          <a:bodyPr wrap="none">
            <a:spAutoFit/>
          </a:bodyPr>
          <a:lstStyle/>
          <a:p>
            <a:r>
              <a:rPr lang="zh-CN" altLang="en-US" sz="2800">
                <a:solidFill>
                  <a:srgbClr val="0000FF"/>
                </a:solidFill>
                <a:latin typeface="Times New Roman" pitchFamily="18" charset="0"/>
              </a:rPr>
              <a:t>试验</a:t>
            </a:r>
            <a:r>
              <a:rPr lang="en-US" altLang="zh-CN" sz="2800">
                <a:solidFill>
                  <a:srgbClr val="0000FF"/>
                </a:solidFill>
                <a:latin typeface="Times New Roman" pitchFamily="18" charset="0"/>
              </a:rPr>
              <a:t>E</a:t>
            </a:r>
            <a:r>
              <a:rPr lang="en-US" altLang="zh-CN" sz="2800" baseline="-25000">
                <a:solidFill>
                  <a:srgbClr val="0000FF"/>
                </a:solidFill>
                <a:latin typeface="Times New Roman" pitchFamily="18" charset="0"/>
              </a:rPr>
              <a:t>3</a:t>
            </a:r>
            <a:r>
              <a:rPr lang="en-US" altLang="zh-CN" sz="2800">
                <a:latin typeface="Times New Roman" pitchFamily="18" charset="0"/>
              </a:rPr>
              <a:t>:</a:t>
            </a:r>
            <a:r>
              <a:rPr lang="zh-CN" altLang="en-US">
                <a:latin typeface="Times New Roman" pitchFamily="18" charset="0"/>
              </a:rPr>
              <a:t>将一枚硬币抛掷三次</a:t>
            </a:r>
            <a:r>
              <a:rPr lang="en-US" altLang="zh-CN">
                <a:latin typeface="Times New Roman" pitchFamily="18" charset="0"/>
              </a:rPr>
              <a:t>,</a:t>
            </a:r>
            <a:r>
              <a:rPr lang="zh-CN" altLang="en-US">
                <a:latin typeface="Times New Roman" pitchFamily="18" charset="0"/>
              </a:rPr>
              <a:t>观察反面出现的次数</a:t>
            </a:r>
            <a:r>
              <a:rPr lang="en-US" altLang="zh-CN">
                <a:latin typeface="Times New Roman" pitchFamily="18" charset="0"/>
              </a:rPr>
              <a:t>.</a:t>
            </a:r>
          </a:p>
        </p:txBody>
      </p:sp>
      <p:sp>
        <p:nvSpPr>
          <p:cNvPr id="26642" name="Text Box 18"/>
          <p:cNvSpPr txBox="1">
            <a:spLocks noChangeArrowheads="1"/>
          </p:cNvSpPr>
          <p:nvPr/>
        </p:nvSpPr>
        <p:spPr bwMode="auto">
          <a:xfrm>
            <a:off x="539750" y="3716338"/>
            <a:ext cx="8458200" cy="647700"/>
          </a:xfrm>
          <a:prstGeom prst="rect">
            <a:avLst/>
          </a:prstGeom>
          <a:noFill/>
          <a:ln w="9525">
            <a:noFill/>
            <a:miter lim="800000"/>
            <a:headEnd/>
            <a:tailEnd/>
          </a:ln>
          <a:effectLst/>
        </p:spPr>
        <p:txBody>
          <a:bodyPr>
            <a:spAutoFit/>
          </a:bodyPr>
          <a:lstStyle/>
          <a:p>
            <a:pPr algn="just">
              <a:lnSpc>
                <a:spcPct val="130000"/>
              </a:lnSpc>
              <a:spcBef>
                <a:spcPct val="0"/>
              </a:spcBef>
            </a:pPr>
            <a:r>
              <a:rPr lang="zh-CN" altLang="en-US" sz="2800">
                <a:solidFill>
                  <a:srgbClr val="0000FF"/>
                </a:solidFill>
                <a:latin typeface="Times New Roman" pitchFamily="18" charset="0"/>
              </a:rPr>
              <a:t>试验</a:t>
            </a:r>
            <a:r>
              <a:rPr lang="en-US" altLang="zh-CN" sz="2800">
                <a:solidFill>
                  <a:srgbClr val="0000FF"/>
                </a:solidFill>
                <a:latin typeface="Times New Roman" pitchFamily="18" charset="0"/>
              </a:rPr>
              <a:t>E</a:t>
            </a:r>
            <a:r>
              <a:rPr lang="en-US" altLang="zh-CN" sz="2800" baseline="-25000">
                <a:solidFill>
                  <a:srgbClr val="0000FF"/>
                </a:solidFill>
                <a:latin typeface="Times New Roman" pitchFamily="18" charset="0"/>
              </a:rPr>
              <a:t>6</a:t>
            </a:r>
            <a:r>
              <a:rPr lang="en-US" altLang="zh-CN" sz="2800">
                <a:latin typeface="Times New Roman" pitchFamily="18" charset="0"/>
              </a:rPr>
              <a:t>:</a:t>
            </a:r>
            <a:r>
              <a:rPr lang="zh-CN" altLang="en-US">
                <a:latin typeface="Times New Roman" pitchFamily="18" charset="0"/>
              </a:rPr>
              <a:t>在一批灯泡中任意抽取一只</a:t>
            </a:r>
            <a:r>
              <a:rPr lang="en-US" altLang="zh-CN">
                <a:latin typeface="Times New Roman" pitchFamily="18" charset="0"/>
              </a:rPr>
              <a:t>,  </a:t>
            </a:r>
            <a:r>
              <a:rPr lang="zh-CN" altLang="en-US">
                <a:latin typeface="Times New Roman" pitchFamily="18" charset="0"/>
              </a:rPr>
              <a:t>测试其寿命</a:t>
            </a:r>
            <a:r>
              <a:rPr lang="en-US" altLang="zh-CN">
                <a:latin typeface="Times New Roman" pitchFamily="18" charset="0"/>
              </a:rPr>
              <a:t>.</a:t>
            </a:r>
            <a:r>
              <a:rPr lang="en-US" altLang="zh-CN" sz="2800">
                <a:latin typeface="Times New Roman" pitchFamily="18" charset="0"/>
              </a:rPr>
              <a:t> </a:t>
            </a:r>
          </a:p>
        </p:txBody>
      </p:sp>
      <p:sp>
        <p:nvSpPr>
          <p:cNvPr id="26643" name="Text Box 19"/>
          <p:cNvSpPr txBox="1">
            <a:spLocks noChangeArrowheads="1"/>
          </p:cNvSpPr>
          <p:nvPr/>
        </p:nvSpPr>
        <p:spPr bwMode="auto">
          <a:xfrm>
            <a:off x="539750" y="1700213"/>
            <a:ext cx="7848600" cy="519112"/>
          </a:xfrm>
          <a:prstGeom prst="rect">
            <a:avLst/>
          </a:prstGeom>
          <a:noFill/>
          <a:ln w="9525">
            <a:noFill/>
            <a:miter lim="800000"/>
            <a:headEnd/>
            <a:tailEnd/>
          </a:ln>
          <a:effectLst/>
        </p:spPr>
        <p:txBody>
          <a:bodyPr>
            <a:spAutoFit/>
          </a:bodyPr>
          <a:lstStyle/>
          <a:p>
            <a:r>
              <a:rPr lang="zh-CN" altLang="en-US" sz="2800">
                <a:solidFill>
                  <a:srgbClr val="0000FF"/>
                </a:solidFill>
                <a:latin typeface="Times New Roman" pitchFamily="18" charset="0"/>
              </a:rPr>
              <a:t>试验</a:t>
            </a:r>
            <a:r>
              <a:rPr lang="en-US" altLang="zh-CN" sz="2800">
                <a:solidFill>
                  <a:srgbClr val="0000FF"/>
                </a:solidFill>
                <a:latin typeface="Times New Roman" pitchFamily="18" charset="0"/>
              </a:rPr>
              <a:t>E</a:t>
            </a:r>
            <a:r>
              <a:rPr lang="en-US" altLang="zh-CN" sz="2800" baseline="-25000">
                <a:solidFill>
                  <a:srgbClr val="0000FF"/>
                </a:solidFill>
                <a:latin typeface="Times New Roman" pitchFamily="18" charset="0"/>
              </a:rPr>
              <a:t>4</a:t>
            </a:r>
            <a:r>
              <a:rPr lang="en-US" altLang="zh-CN" sz="2800">
                <a:latin typeface="Times New Roman" pitchFamily="18" charset="0"/>
              </a:rPr>
              <a:t>:</a:t>
            </a:r>
            <a:r>
              <a:rPr lang="zh-CN" altLang="en-US">
                <a:latin typeface="Times New Roman" pitchFamily="18" charset="0"/>
              </a:rPr>
              <a:t>抛掷一枚骰子</a:t>
            </a:r>
            <a:r>
              <a:rPr lang="en-US" altLang="zh-CN">
                <a:latin typeface="Times New Roman" pitchFamily="18" charset="0"/>
              </a:rPr>
              <a:t>,  </a:t>
            </a:r>
            <a:r>
              <a:rPr lang="zh-CN" altLang="en-US">
                <a:latin typeface="Times New Roman" pitchFamily="18" charset="0"/>
              </a:rPr>
              <a:t>观察出现的点数</a:t>
            </a:r>
            <a:r>
              <a:rPr lang="en-US" altLang="zh-CN">
                <a:latin typeface="Times New Roman" pitchFamily="18" charset="0"/>
              </a:rPr>
              <a:t>.</a:t>
            </a:r>
          </a:p>
        </p:txBody>
      </p:sp>
      <p:sp>
        <p:nvSpPr>
          <p:cNvPr id="26644" name="Rectangle 20"/>
          <p:cNvSpPr>
            <a:spLocks noChangeArrowheads="1"/>
          </p:cNvSpPr>
          <p:nvPr/>
        </p:nvSpPr>
        <p:spPr bwMode="auto">
          <a:xfrm>
            <a:off x="1887538" y="2060575"/>
            <a:ext cx="2497137" cy="647700"/>
          </a:xfrm>
          <a:prstGeom prst="rect">
            <a:avLst/>
          </a:prstGeom>
          <a:noFill/>
          <a:ln w="9525">
            <a:noFill/>
            <a:miter lim="800000"/>
            <a:headEnd/>
            <a:tailEnd/>
          </a:ln>
          <a:effectLst/>
        </p:spPr>
        <p:txBody>
          <a:bodyPr wrap="none">
            <a:spAutoFit/>
          </a:bodyPr>
          <a:lstStyle/>
          <a:p>
            <a:pPr>
              <a:lnSpc>
                <a:spcPct val="130000"/>
              </a:lnSpc>
              <a:spcBef>
                <a:spcPct val="0"/>
              </a:spcBef>
            </a:pPr>
            <a:r>
              <a:rPr lang="en-US" altLang="zh-CN" sz="2800" i="1">
                <a:latin typeface="Times New Roman" pitchFamily="18" charset="0"/>
              </a:rPr>
              <a:t>S</a:t>
            </a:r>
            <a:r>
              <a:rPr lang="en-US" altLang="zh-CN" sz="2800" baseline="-25000">
                <a:latin typeface="Times New Roman" pitchFamily="18" charset="0"/>
              </a:rPr>
              <a:t>4</a:t>
            </a:r>
            <a:r>
              <a:rPr lang="en-US" altLang="zh-CN" sz="2800">
                <a:latin typeface="Times New Roman" pitchFamily="18" charset="0"/>
              </a:rPr>
              <a:t>={1,2,3,4,5,6}</a:t>
            </a:r>
          </a:p>
        </p:txBody>
      </p:sp>
      <p:sp>
        <p:nvSpPr>
          <p:cNvPr id="26645" name="Rectangle 21"/>
          <p:cNvSpPr>
            <a:spLocks noChangeArrowheads="1"/>
          </p:cNvSpPr>
          <p:nvPr/>
        </p:nvSpPr>
        <p:spPr bwMode="auto">
          <a:xfrm>
            <a:off x="539750" y="2636838"/>
            <a:ext cx="7442200" cy="647700"/>
          </a:xfrm>
          <a:prstGeom prst="rect">
            <a:avLst/>
          </a:prstGeom>
          <a:noFill/>
          <a:ln w="9525">
            <a:noFill/>
            <a:miter lim="800000"/>
            <a:headEnd/>
            <a:tailEnd/>
          </a:ln>
          <a:effectLst/>
        </p:spPr>
        <p:txBody>
          <a:bodyPr wrap="none">
            <a:spAutoFit/>
          </a:bodyPr>
          <a:lstStyle/>
          <a:p>
            <a:pPr>
              <a:lnSpc>
                <a:spcPct val="130000"/>
              </a:lnSpc>
              <a:spcBef>
                <a:spcPct val="0"/>
              </a:spcBef>
            </a:pPr>
            <a:r>
              <a:rPr lang="zh-CN" altLang="en-US" sz="2800">
                <a:solidFill>
                  <a:srgbClr val="0000FF"/>
                </a:solidFill>
                <a:latin typeface="Times New Roman" pitchFamily="18" charset="0"/>
              </a:rPr>
              <a:t>试验</a:t>
            </a:r>
            <a:r>
              <a:rPr lang="en-US" altLang="zh-CN" sz="2800">
                <a:solidFill>
                  <a:srgbClr val="0000FF"/>
                </a:solidFill>
                <a:latin typeface="Times New Roman" pitchFamily="18" charset="0"/>
              </a:rPr>
              <a:t>E</a:t>
            </a:r>
            <a:r>
              <a:rPr lang="en-US" altLang="zh-CN" sz="2800" baseline="-25000">
                <a:solidFill>
                  <a:srgbClr val="0000FF"/>
                </a:solidFill>
                <a:latin typeface="Times New Roman" pitchFamily="18" charset="0"/>
              </a:rPr>
              <a:t>5</a:t>
            </a:r>
            <a:r>
              <a:rPr lang="en-US" altLang="zh-CN" sz="2800">
                <a:latin typeface="Times New Roman" pitchFamily="18" charset="0"/>
              </a:rPr>
              <a:t>:</a:t>
            </a:r>
            <a:r>
              <a:rPr lang="zh-CN" altLang="en-US">
                <a:latin typeface="Times New Roman" pitchFamily="18" charset="0"/>
              </a:rPr>
              <a:t>记录电话台</a:t>
            </a:r>
            <a:r>
              <a:rPr lang="en-US" altLang="zh-CN">
                <a:latin typeface="Times New Roman" pitchFamily="18" charset="0"/>
              </a:rPr>
              <a:t>(</a:t>
            </a:r>
            <a:r>
              <a:rPr lang="zh-CN" altLang="en-US">
                <a:latin typeface="Times New Roman" pitchFamily="18" charset="0"/>
              </a:rPr>
              <a:t>某固定</a:t>
            </a:r>
            <a:r>
              <a:rPr lang="en-US" altLang="zh-CN">
                <a:latin typeface="Times New Roman" pitchFamily="18" charset="0"/>
              </a:rPr>
              <a:t>)</a:t>
            </a:r>
            <a:r>
              <a:rPr lang="zh-CN" altLang="en-US">
                <a:latin typeface="Times New Roman" pitchFamily="18" charset="0"/>
              </a:rPr>
              <a:t>一分钟内接到的呼叫次数</a:t>
            </a:r>
            <a:r>
              <a:rPr lang="en-US" altLang="zh-CN">
                <a:latin typeface="Times New Roman" pitchFamily="18" charset="0"/>
              </a:rPr>
              <a:t>.</a:t>
            </a:r>
          </a:p>
        </p:txBody>
      </p:sp>
      <p:sp>
        <p:nvSpPr>
          <p:cNvPr id="26646" name="Rectangle 22"/>
          <p:cNvSpPr>
            <a:spLocks noChangeArrowheads="1"/>
          </p:cNvSpPr>
          <p:nvPr/>
        </p:nvSpPr>
        <p:spPr bwMode="auto">
          <a:xfrm>
            <a:off x="1887538" y="3284538"/>
            <a:ext cx="2141537" cy="519112"/>
          </a:xfrm>
          <a:prstGeom prst="rect">
            <a:avLst/>
          </a:prstGeom>
          <a:noFill/>
          <a:ln w="9525">
            <a:noFill/>
            <a:miter lim="800000"/>
            <a:headEnd/>
            <a:tailEnd/>
          </a:ln>
          <a:effectLst/>
        </p:spPr>
        <p:txBody>
          <a:bodyPr wrap="none">
            <a:spAutoFit/>
          </a:bodyPr>
          <a:lstStyle/>
          <a:p>
            <a:r>
              <a:rPr lang="en-US" altLang="zh-CN" sz="2800" i="1">
                <a:latin typeface="Times New Roman" pitchFamily="18" charset="0"/>
              </a:rPr>
              <a:t>S</a:t>
            </a:r>
            <a:r>
              <a:rPr lang="en-US" altLang="zh-CN" sz="2800" baseline="-25000">
                <a:latin typeface="Times New Roman" pitchFamily="18" charset="0"/>
              </a:rPr>
              <a:t>5</a:t>
            </a:r>
            <a:r>
              <a:rPr lang="en-US" altLang="zh-CN" sz="2800">
                <a:latin typeface="Times New Roman" pitchFamily="18" charset="0"/>
              </a:rPr>
              <a:t>={0,1,2,</a:t>
            </a:r>
            <a:r>
              <a:rPr lang="en-US" altLang="zh-CN" sz="2800">
                <a:latin typeface="Times New Roman"/>
              </a:rPr>
              <a:t>…</a:t>
            </a:r>
            <a:r>
              <a:rPr lang="en-US" altLang="zh-CN" sz="2800">
                <a:latin typeface="Times New Roman" pitchFamily="18" charset="0"/>
              </a:rPr>
              <a:t>}</a:t>
            </a:r>
          </a:p>
        </p:txBody>
      </p:sp>
      <p:sp>
        <p:nvSpPr>
          <p:cNvPr id="26647" name="Rectangle 23"/>
          <p:cNvSpPr>
            <a:spLocks noChangeArrowheads="1"/>
          </p:cNvSpPr>
          <p:nvPr/>
        </p:nvSpPr>
        <p:spPr bwMode="auto">
          <a:xfrm>
            <a:off x="1887538" y="4292600"/>
            <a:ext cx="5375275" cy="647700"/>
          </a:xfrm>
          <a:prstGeom prst="rect">
            <a:avLst/>
          </a:prstGeom>
          <a:noFill/>
          <a:ln w="9525">
            <a:noFill/>
            <a:miter lim="800000"/>
            <a:headEnd/>
            <a:tailEnd/>
          </a:ln>
          <a:effectLst/>
        </p:spPr>
        <p:txBody>
          <a:bodyPr wrap="none">
            <a:spAutoFit/>
          </a:bodyPr>
          <a:lstStyle/>
          <a:p>
            <a:pPr>
              <a:lnSpc>
                <a:spcPct val="130000"/>
              </a:lnSpc>
              <a:spcBef>
                <a:spcPct val="0"/>
              </a:spcBef>
            </a:pPr>
            <a:r>
              <a:rPr lang="en-US" altLang="zh-CN" sz="2800" i="1">
                <a:latin typeface="Times New Roman" pitchFamily="18" charset="0"/>
              </a:rPr>
              <a:t>S</a:t>
            </a:r>
            <a:r>
              <a:rPr lang="en-US" altLang="zh-CN" sz="2800" baseline="-25000">
                <a:latin typeface="Times New Roman" pitchFamily="18" charset="0"/>
              </a:rPr>
              <a:t>6</a:t>
            </a:r>
            <a:r>
              <a:rPr lang="en-US" altLang="zh-CN" sz="2800">
                <a:latin typeface="Times New Roman" pitchFamily="18" charset="0"/>
              </a:rPr>
              <a:t>={</a:t>
            </a:r>
            <a:r>
              <a:rPr lang="en-US" altLang="zh-CN" sz="2800" i="1">
                <a:latin typeface="Times New Roman" pitchFamily="18" charset="0"/>
              </a:rPr>
              <a:t>t</a:t>
            </a:r>
            <a:r>
              <a:rPr lang="en-US" altLang="zh-CN" sz="2800">
                <a:latin typeface="Times New Roman" pitchFamily="18" charset="0"/>
              </a:rPr>
              <a:t> | </a:t>
            </a:r>
            <a:r>
              <a:rPr lang="en-US" altLang="zh-CN" sz="2800" i="1">
                <a:latin typeface="Times New Roman" pitchFamily="18" charset="0"/>
              </a:rPr>
              <a:t>t</a:t>
            </a:r>
            <a:r>
              <a:rPr lang="en-US" altLang="zh-CN" sz="2800">
                <a:latin typeface="Times New Roman" pitchFamily="18" charset="0"/>
              </a:rPr>
              <a:t>≥0} </a:t>
            </a:r>
            <a:r>
              <a:rPr lang="zh-CN" altLang="en-US" sz="2800">
                <a:latin typeface="Times New Roman" pitchFamily="18" charset="0"/>
              </a:rPr>
              <a:t>（</a:t>
            </a:r>
            <a:r>
              <a:rPr lang="en-US" altLang="zh-CN" sz="2800" i="1">
                <a:latin typeface="Times New Roman" pitchFamily="18" charset="0"/>
              </a:rPr>
              <a:t>t</a:t>
            </a:r>
            <a:r>
              <a:rPr lang="zh-CN" altLang="en-US" sz="2800">
                <a:latin typeface="Times New Roman" pitchFamily="18" charset="0"/>
              </a:rPr>
              <a:t>表示灯泡的寿命）</a:t>
            </a:r>
          </a:p>
        </p:txBody>
      </p:sp>
      <p:sp>
        <p:nvSpPr>
          <p:cNvPr id="26648" name="Text Box 24"/>
          <p:cNvSpPr txBox="1">
            <a:spLocks noChangeArrowheads="1"/>
          </p:cNvSpPr>
          <p:nvPr/>
        </p:nvSpPr>
        <p:spPr bwMode="auto">
          <a:xfrm>
            <a:off x="611188" y="4941888"/>
            <a:ext cx="7845425" cy="1289050"/>
          </a:xfrm>
          <a:prstGeom prst="rect">
            <a:avLst/>
          </a:prstGeom>
          <a:noFill/>
          <a:ln w="9525">
            <a:noFill/>
            <a:miter lim="800000"/>
            <a:headEnd/>
            <a:tailEnd/>
          </a:ln>
          <a:effectLst/>
        </p:spPr>
        <p:txBody>
          <a:bodyPr>
            <a:spAutoFit/>
          </a:bodyPr>
          <a:lstStyle/>
          <a:p>
            <a:pPr algn="just">
              <a:lnSpc>
                <a:spcPct val="140000"/>
              </a:lnSpc>
              <a:spcBef>
                <a:spcPct val="0"/>
              </a:spcBef>
            </a:pPr>
            <a:r>
              <a:rPr lang="en-US" altLang="zh-CN" sz="2800" dirty="0">
                <a:latin typeface="楷体_GB2312" pitchFamily="49" charset="-122"/>
                <a:ea typeface="楷体_GB2312" pitchFamily="49" charset="-122"/>
              </a:rPr>
              <a:t>     </a:t>
            </a:r>
            <a:r>
              <a:rPr lang="zh-CN" altLang="en-US" sz="2800">
                <a:solidFill>
                  <a:srgbClr val="0000FF"/>
                </a:solidFill>
                <a:latin typeface="楷体_GB2312" pitchFamily="49" charset="-122"/>
                <a:ea typeface="楷体_GB2312" pitchFamily="49" charset="-122"/>
              </a:rPr>
              <a:t>样本空间是相对于某个随机试验而言，而其元素取决于试验的内容和目的．</a:t>
            </a:r>
          </a:p>
        </p:txBody>
      </p:sp>
      <p:sp>
        <p:nvSpPr>
          <p:cNvPr id="26649" name="Rectangle 25"/>
          <p:cNvSpPr>
            <a:spLocks noChangeArrowheads="1"/>
          </p:cNvSpPr>
          <p:nvPr/>
        </p:nvSpPr>
        <p:spPr bwMode="auto">
          <a:xfrm>
            <a:off x="582613" y="5000625"/>
            <a:ext cx="1001712" cy="579438"/>
          </a:xfrm>
          <a:prstGeom prst="rect">
            <a:avLst/>
          </a:prstGeom>
          <a:noFill/>
          <a:ln w="9525">
            <a:noFill/>
            <a:miter lim="800000"/>
            <a:headEnd/>
            <a:tailEnd/>
          </a:ln>
          <a:effectLst/>
        </p:spPr>
        <p:txBody>
          <a:bodyPr wrap="none">
            <a:spAutoFit/>
          </a:bodyPr>
          <a:lstStyle/>
          <a:p>
            <a:pPr>
              <a:spcBef>
                <a:spcPct val="0"/>
              </a:spcBef>
            </a:pPr>
            <a:r>
              <a:rPr lang="en-US" altLang="zh-CN" sz="3200">
                <a:solidFill>
                  <a:srgbClr val="CC0000"/>
                </a:solidFill>
                <a:latin typeface="黑体" pitchFamily="49" charset="-122"/>
                <a:ea typeface="黑体" pitchFamily="49" charset="-122"/>
              </a:rPr>
              <a:t>[</a:t>
            </a:r>
            <a:r>
              <a:rPr lang="zh-CN" altLang="en-US" sz="3200">
                <a:solidFill>
                  <a:srgbClr val="CC0000"/>
                </a:solidFill>
                <a:latin typeface="黑体" pitchFamily="49" charset="-122"/>
                <a:ea typeface="黑体" pitchFamily="49" charset="-122"/>
              </a:rPr>
              <a:t>注</a:t>
            </a:r>
            <a:r>
              <a:rPr lang="en-US" altLang="zh-CN" sz="3200">
                <a:solidFill>
                  <a:srgbClr val="CC0000"/>
                </a:solidFill>
                <a:latin typeface="黑体" pitchFamily="49" charset="-122"/>
                <a:ea typeface="黑体" pitchFamily="49" charset="-122"/>
              </a:rPr>
              <a:t>]</a:t>
            </a:r>
          </a:p>
        </p:txBody>
      </p:sp>
      <p:pic>
        <p:nvPicPr>
          <p:cNvPr id="26650" name="Picture 26" descr="骰子"/>
          <p:cNvPicPr>
            <a:picLocks noChangeAspect="1" noChangeArrowheads="1"/>
          </p:cNvPicPr>
          <p:nvPr/>
        </p:nvPicPr>
        <p:blipFill>
          <a:blip r:embed="rId2" cstate="print"/>
          <a:srcRect/>
          <a:stretch>
            <a:fillRect/>
          </a:stretch>
        </p:blipFill>
        <p:spPr bwMode="auto">
          <a:xfrm>
            <a:off x="5029200" y="2133600"/>
            <a:ext cx="4114800" cy="685800"/>
          </a:xfrm>
          <a:prstGeom prst="rect">
            <a:avLst/>
          </a:prstGeom>
          <a:solidFill>
            <a:srgbClr val="993366"/>
          </a:solidFill>
        </p:spPr>
      </p:pic>
      <p:pic>
        <p:nvPicPr>
          <p:cNvPr id="26651" name="Picture 27"/>
          <p:cNvPicPr>
            <a:picLocks noChangeAspect="1" noChangeArrowheads="1"/>
          </p:cNvPicPr>
          <p:nvPr/>
        </p:nvPicPr>
        <p:blipFill>
          <a:blip r:embed="rId3" cstate="print"/>
          <a:srcRect/>
          <a:stretch>
            <a:fillRect/>
          </a:stretch>
        </p:blipFill>
        <p:spPr bwMode="auto">
          <a:xfrm>
            <a:off x="7524750" y="3789363"/>
            <a:ext cx="1225550" cy="987425"/>
          </a:xfrm>
          <a:prstGeom prst="rect">
            <a:avLst/>
          </a:prstGeom>
          <a:solidFill>
            <a:srgbClr val="FF5050"/>
          </a:solid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6639"/>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75"/>
                                  </p:iterate>
                                  <p:childTnLst>
                                    <p:set>
                                      <p:cBhvr>
                                        <p:cTn id="8" dur="1" fill="hold">
                                          <p:stCondLst>
                                            <p:cond delay="74"/>
                                          </p:stCondLst>
                                        </p:cTn>
                                        <p:tgtEl>
                                          <p:spTgt spid="26643"/>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75"/>
                                  </p:iterate>
                                  <p:childTnLst>
                                    <p:set>
                                      <p:cBhvr>
                                        <p:cTn id="10" dur="1" fill="hold">
                                          <p:stCondLst>
                                            <p:cond delay="74"/>
                                          </p:stCondLst>
                                        </p:cTn>
                                        <p:tgtEl>
                                          <p:spTgt spid="26645"/>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75"/>
                                  </p:iterate>
                                  <p:childTnLst>
                                    <p:set>
                                      <p:cBhvr>
                                        <p:cTn id="12" dur="1" fill="hold">
                                          <p:stCondLst>
                                            <p:cond delay="74"/>
                                          </p:stCondLst>
                                        </p:cTn>
                                        <p:tgtEl>
                                          <p:spTgt spid="266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266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6650"/>
                                        </p:tgtEl>
                                        <p:attrNameLst>
                                          <p:attrName>style.visibility</p:attrName>
                                        </p:attrNameLst>
                                      </p:cBhvr>
                                      <p:to>
                                        <p:strVal val="visible"/>
                                      </p:to>
                                    </p:set>
                                    <p:animEffect transition="in" filter="wipe(down)">
                                      <p:cBhvr>
                                        <p:cTn id="21" dur="500"/>
                                        <p:tgtEl>
                                          <p:spTgt spid="2665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2664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lt">
                                    <p:tmAbs val="75"/>
                                  </p:iterate>
                                  <p:childTnLst>
                                    <p:set>
                                      <p:cBhvr>
                                        <p:cTn id="29" dur="1" fill="hold">
                                          <p:stCondLst>
                                            <p:cond delay="74"/>
                                          </p:stCondLst>
                                        </p:cTn>
                                        <p:tgtEl>
                                          <p:spTgt spid="2664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75"/>
                                  </p:iterate>
                                  <p:childTnLst>
                                    <p:set>
                                      <p:cBhvr>
                                        <p:cTn id="33" dur="1" fill="hold">
                                          <p:stCondLst>
                                            <p:cond delay="74"/>
                                          </p:stCondLst>
                                        </p:cTn>
                                        <p:tgtEl>
                                          <p:spTgt spid="26647"/>
                                        </p:tgtEl>
                                        <p:attrNameLst>
                                          <p:attrName>style.visibility</p:attrName>
                                        </p:attrNameLst>
                                      </p:cBhvr>
                                      <p:to>
                                        <p:strVal val="visible"/>
                                      </p:to>
                                    </p:set>
                                  </p:childTnLst>
                                </p:cTn>
                              </p:par>
                              <p:par>
                                <p:cTn id="34" presetID="22" presetClass="entr" presetSubtype="4" fill="hold" nodeType="withEffect">
                                  <p:stCondLst>
                                    <p:cond delay="0"/>
                                  </p:stCondLst>
                                  <p:childTnLst>
                                    <p:set>
                                      <p:cBhvr>
                                        <p:cTn id="35" dur="1" fill="hold">
                                          <p:stCondLst>
                                            <p:cond delay="0"/>
                                          </p:stCondLst>
                                        </p:cTn>
                                        <p:tgtEl>
                                          <p:spTgt spid="26651"/>
                                        </p:tgtEl>
                                        <p:attrNameLst>
                                          <p:attrName>style.visibility</p:attrName>
                                        </p:attrNameLst>
                                      </p:cBhvr>
                                      <p:to>
                                        <p:strVal val="visible"/>
                                      </p:to>
                                    </p:set>
                                    <p:animEffect transition="in" filter="wipe(down)">
                                      <p:cBhvr>
                                        <p:cTn id="36" dur="500"/>
                                        <p:tgtEl>
                                          <p:spTgt spid="266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648"/>
                                        </p:tgtEl>
                                        <p:attrNameLst>
                                          <p:attrName>style.visibility</p:attrName>
                                        </p:attrNameLst>
                                      </p:cBhvr>
                                      <p:to>
                                        <p:strVal val="visible"/>
                                      </p:to>
                                    </p:set>
                                    <p:animEffect transition="in" filter="wipe(left)">
                                      <p:cBhvr>
                                        <p:cTn id="41" dur="500"/>
                                        <p:tgtEl>
                                          <p:spTgt spid="2664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6649"/>
                                        </p:tgtEl>
                                        <p:attrNameLst>
                                          <p:attrName>style.visibility</p:attrName>
                                        </p:attrNameLst>
                                      </p:cBhvr>
                                      <p:to>
                                        <p:strVal val="visible"/>
                                      </p:to>
                                    </p:set>
                                    <p:animEffect transition="in" filter="wipe(left)">
                                      <p:cBhvr>
                                        <p:cTn id="44" dur="500"/>
                                        <p:tgtEl>
                                          <p:spTgt spid="26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autoUpdateAnimBg="0"/>
      <p:bldP spid="26639" grpId="0" autoUpdateAnimBg="0"/>
      <p:bldP spid="26642" grpId="0" autoUpdateAnimBg="0"/>
      <p:bldP spid="26643" grpId="0" autoUpdateAnimBg="0"/>
      <p:bldP spid="26644" grpId="0" autoUpdateAnimBg="0"/>
      <p:bldP spid="26645" grpId="0" autoUpdateAnimBg="0"/>
      <p:bldP spid="26646" grpId="0" autoUpdateAnimBg="0"/>
      <p:bldP spid="26647" grpId="0" autoUpdateAnimBg="0"/>
      <p:bldP spid="26648" grpId="0"/>
      <p:bldP spid="266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Text Box 1027"/>
          <p:cNvSpPr txBox="1">
            <a:spLocks noChangeArrowheads="1"/>
          </p:cNvSpPr>
          <p:nvPr/>
        </p:nvSpPr>
        <p:spPr bwMode="auto">
          <a:xfrm>
            <a:off x="537841" y="5105995"/>
            <a:ext cx="8353425" cy="1203325"/>
          </a:xfrm>
          <a:prstGeom prst="rect">
            <a:avLst/>
          </a:prstGeom>
          <a:noFill/>
          <a:ln w="9525">
            <a:noFill/>
            <a:miter lim="800000"/>
            <a:headEnd/>
            <a:tailEnd/>
          </a:ln>
          <a:effectLst/>
        </p:spPr>
        <p:txBody>
          <a:bodyPr>
            <a:spAutoFit/>
          </a:bodyPr>
          <a:lstStyle/>
          <a:p>
            <a:pPr>
              <a:lnSpc>
                <a:spcPct val="130000"/>
              </a:lnSpc>
              <a:spcBef>
                <a:spcPct val="0"/>
              </a:spcBef>
            </a:pPr>
            <a:r>
              <a:rPr lang="en-US" altLang="zh-CN" sz="2800">
                <a:solidFill>
                  <a:srgbClr val="CC0000"/>
                </a:solidFill>
                <a:latin typeface="黑体" pitchFamily="49" charset="-122"/>
                <a:ea typeface="黑体" pitchFamily="49" charset="-122"/>
              </a:rPr>
              <a:t>5.</a:t>
            </a:r>
            <a:r>
              <a:rPr lang="zh-CN" altLang="en-US" sz="2800">
                <a:solidFill>
                  <a:srgbClr val="CC0000"/>
                </a:solidFill>
                <a:latin typeface="黑体" pitchFamily="49" charset="-122"/>
                <a:ea typeface="黑体" pitchFamily="49" charset="-122"/>
              </a:rPr>
              <a:t>不可能事件</a:t>
            </a:r>
            <a:r>
              <a:rPr lang="en-US" altLang="zh-CN" sz="2800">
                <a:solidFill>
                  <a:srgbClr val="CC0000"/>
                </a:solidFill>
                <a:latin typeface="黑体" pitchFamily="49" charset="-122"/>
                <a:ea typeface="黑体" pitchFamily="49" charset="-122"/>
              </a:rPr>
              <a:t>:</a:t>
            </a:r>
            <a:r>
              <a:rPr lang="en-US" altLang="zh-CN" sz="2800">
                <a:solidFill>
                  <a:srgbClr val="FF0066"/>
                </a:solidFill>
              </a:rPr>
              <a:t> </a:t>
            </a:r>
            <a:r>
              <a:rPr lang="zh-CN" altLang="en-US" sz="2800">
                <a:solidFill>
                  <a:srgbClr val="0000FF"/>
                </a:solidFill>
                <a:latin typeface="Times New Roman" pitchFamily="18" charset="0"/>
                <a:ea typeface="黑体" pitchFamily="49" charset="-122"/>
              </a:rPr>
              <a:t>空集</a:t>
            </a:r>
            <a:r>
              <a:rPr lang="zh-CN" altLang="en-US" sz="2800">
                <a:solidFill>
                  <a:srgbClr val="0000FF"/>
                </a:solidFill>
                <a:sym typeface="Symbol" pitchFamily="18" charset="2"/>
              </a:rPr>
              <a:t></a:t>
            </a:r>
            <a:r>
              <a:rPr lang="zh-CN" altLang="en-US" sz="2800">
                <a:latin typeface="Times New Roman" pitchFamily="18" charset="0"/>
              </a:rPr>
              <a:t>称为</a:t>
            </a:r>
            <a:r>
              <a:rPr lang="zh-CN" altLang="en-US" sz="2800">
                <a:solidFill>
                  <a:srgbClr val="0000FF"/>
                </a:solidFill>
                <a:latin typeface="Times New Roman" pitchFamily="18" charset="0"/>
                <a:ea typeface="黑体" pitchFamily="49" charset="-122"/>
              </a:rPr>
              <a:t>不可能事</a:t>
            </a:r>
            <a:r>
              <a:rPr lang="zh-CN" altLang="en-US" sz="2800">
                <a:solidFill>
                  <a:srgbClr val="0000FF"/>
                </a:solidFill>
                <a:ea typeface="黑体" pitchFamily="49" charset="-122"/>
              </a:rPr>
              <a:t>件</a:t>
            </a:r>
            <a:r>
              <a:rPr lang="en-US" altLang="zh-CN" sz="2800">
                <a:solidFill>
                  <a:srgbClr val="0000FF"/>
                </a:solidFill>
                <a:ea typeface="黑体" pitchFamily="49" charset="-122"/>
              </a:rPr>
              <a:t>.</a:t>
            </a:r>
            <a:r>
              <a:rPr lang="en-US" altLang="zh-CN" sz="2800">
                <a:latin typeface="Times New Roman" pitchFamily="18" charset="0"/>
              </a:rPr>
              <a:t> </a:t>
            </a:r>
            <a:r>
              <a:rPr lang="zh-CN" altLang="en-US" sz="2800">
                <a:latin typeface="Times New Roman" pitchFamily="18" charset="0"/>
              </a:rPr>
              <a:t>在每次试验</a:t>
            </a:r>
          </a:p>
          <a:p>
            <a:pPr>
              <a:lnSpc>
                <a:spcPct val="130000"/>
              </a:lnSpc>
              <a:spcBef>
                <a:spcPct val="0"/>
              </a:spcBef>
            </a:pPr>
            <a:r>
              <a:rPr lang="zh-CN" altLang="en-US" sz="2800">
                <a:latin typeface="Times New Roman" pitchFamily="18" charset="0"/>
              </a:rPr>
              <a:t>                            中它都不发生</a:t>
            </a:r>
            <a:r>
              <a:rPr lang="zh-CN" altLang="en-US" sz="2800">
                <a:latin typeface="黑体" pitchFamily="49" charset="-122"/>
                <a:ea typeface="黑体" pitchFamily="49" charset="-122"/>
              </a:rPr>
              <a:t>．</a:t>
            </a:r>
          </a:p>
        </p:txBody>
      </p:sp>
      <p:sp>
        <p:nvSpPr>
          <p:cNvPr id="495621" name="Rectangle 1029"/>
          <p:cNvSpPr>
            <a:spLocks noChangeArrowheads="1"/>
          </p:cNvSpPr>
          <p:nvPr/>
        </p:nvSpPr>
        <p:spPr bwMode="auto">
          <a:xfrm>
            <a:off x="537841" y="1053108"/>
            <a:ext cx="8532812" cy="1117600"/>
          </a:xfrm>
          <a:prstGeom prst="rect">
            <a:avLst/>
          </a:prstGeom>
          <a:noFill/>
          <a:ln w="9525">
            <a:noFill/>
            <a:miter lim="800000"/>
            <a:headEnd/>
            <a:tailEnd/>
          </a:ln>
          <a:effectLst/>
        </p:spPr>
        <p:txBody>
          <a:bodyPr>
            <a:spAutoFit/>
          </a:bodyPr>
          <a:lstStyle/>
          <a:p>
            <a:pPr>
              <a:lnSpc>
                <a:spcPct val="120000"/>
              </a:lnSpc>
              <a:spcBef>
                <a:spcPct val="0"/>
              </a:spcBef>
            </a:pPr>
            <a:r>
              <a:rPr lang="en-US" altLang="zh-CN" sz="2800">
                <a:solidFill>
                  <a:srgbClr val="CC0000"/>
                </a:solidFill>
                <a:latin typeface="黑体" pitchFamily="49" charset="-122"/>
                <a:ea typeface="黑体" pitchFamily="49" charset="-122"/>
              </a:rPr>
              <a:t>1.</a:t>
            </a:r>
            <a:r>
              <a:rPr lang="zh-CN" altLang="en-US" sz="2800">
                <a:solidFill>
                  <a:srgbClr val="CC0000"/>
                </a:solidFill>
                <a:latin typeface="黑体" pitchFamily="49" charset="-122"/>
                <a:ea typeface="黑体" pitchFamily="49" charset="-122"/>
              </a:rPr>
              <a:t>随机事件</a:t>
            </a:r>
            <a:r>
              <a:rPr lang="en-US" altLang="zh-CN" sz="2800">
                <a:solidFill>
                  <a:srgbClr val="CC0000"/>
                </a:solidFill>
                <a:latin typeface="黑体" pitchFamily="49" charset="-122"/>
                <a:ea typeface="黑体" pitchFamily="49" charset="-122"/>
              </a:rPr>
              <a:t>:</a:t>
            </a:r>
            <a:r>
              <a:rPr lang="en-US" altLang="zh-CN" sz="2800">
                <a:solidFill>
                  <a:srgbClr val="FF0066"/>
                </a:solidFill>
                <a:latin typeface="Times New Roman" pitchFamily="18" charset="0"/>
              </a:rPr>
              <a:t> </a:t>
            </a:r>
            <a:r>
              <a:rPr lang="zh-CN" altLang="en-US" sz="2800">
                <a:latin typeface="Times New Roman" pitchFamily="18" charset="0"/>
              </a:rPr>
              <a:t>试验</a:t>
            </a:r>
            <a:r>
              <a:rPr lang="en-US" altLang="zh-CN" sz="2800" i="1">
                <a:latin typeface="Times New Roman" pitchFamily="18" charset="0"/>
              </a:rPr>
              <a:t>E</a:t>
            </a:r>
            <a:r>
              <a:rPr lang="zh-CN" altLang="en-US" sz="2800">
                <a:latin typeface="Times New Roman" pitchFamily="18" charset="0"/>
              </a:rPr>
              <a:t>的</a:t>
            </a:r>
            <a:r>
              <a:rPr lang="zh-CN" altLang="en-US" sz="2800">
                <a:solidFill>
                  <a:srgbClr val="0000FF"/>
                </a:solidFill>
                <a:latin typeface="Times New Roman" pitchFamily="18" charset="0"/>
              </a:rPr>
              <a:t>样本空间</a:t>
            </a:r>
            <a:r>
              <a:rPr lang="en-US" altLang="zh-CN" sz="2800" i="1">
                <a:solidFill>
                  <a:srgbClr val="0000FF"/>
                </a:solidFill>
                <a:latin typeface="Times New Roman" pitchFamily="18" charset="0"/>
              </a:rPr>
              <a:t>S</a:t>
            </a:r>
            <a:r>
              <a:rPr lang="zh-CN" altLang="en-US" sz="2800">
                <a:solidFill>
                  <a:srgbClr val="0000FF"/>
                </a:solidFill>
                <a:latin typeface="Times New Roman" pitchFamily="18" charset="0"/>
              </a:rPr>
              <a:t>的</a:t>
            </a:r>
            <a:r>
              <a:rPr lang="zh-CN" altLang="en-US" sz="2800">
                <a:solidFill>
                  <a:srgbClr val="0000FF"/>
                </a:solidFill>
                <a:latin typeface="Times New Roman" pitchFamily="18" charset="0"/>
                <a:ea typeface="黑体" pitchFamily="49" charset="-122"/>
              </a:rPr>
              <a:t>子集</a:t>
            </a:r>
            <a:r>
              <a:rPr lang="en-US" altLang="zh-CN" sz="2800">
                <a:latin typeface="Times New Roman" pitchFamily="18" charset="0"/>
              </a:rPr>
              <a:t>. </a:t>
            </a:r>
            <a:r>
              <a:rPr lang="zh-CN" altLang="en-US" sz="2800">
                <a:latin typeface="Times New Roman" pitchFamily="18" charset="0"/>
              </a:rPr>
              <a:t>简称</a:t>
            </a:r>
            <a:r>
              <a:rPr lang="zh-CN" altLang="en-US" sz="2800">
                <a:solidFill>
                  <a:srgbClr val="0000FF"/>
                </a:solidFill>
                <a:latin typeface="Times New Roman" pitchFamily="18" charset="0"/>
                <a:ea typeface="黑体" pitchFamily="49" charset="-122"/>
              </a:rPr>
              <a:t>事件</a:t>
            </a:r>
            <a:r>
              <a:rPr lang="zh-CN" altLang="en-US" sz="2800">
                <a:latin typeface="Times New Roman" pitchFamily="18" charset="0"/>
              </a:rPr>
              <a:t>．</a:t>
            </a:r>
          </a:p>
          <a:p>
            <a:pPr>
              <a:lnSpc>
                <a:spcPct val="120000"/>
              </a:lnSpc>
              <a:spcBef>
                <a:spcPct val="0"/>
              </a:spcBef>
            </a:pPr>
            <a:r>
              <a:rPr lang="zh-CN" altLang="en-US" sz="2800">
                <a:latin typeface="Times New Roman" pitchFamily="18" charset="0"/>
              </a:rPr>
              <a:t>                       通常用字母</a:t>
            </a:r>
            <a:r>
              <a:rPr lang="en-US" altLang="zh-CN" sz="2800" i="1">
                <a:latin typeface="Times New Roman" pitchFamily="18" charset="0"/>
              </a:rPr>
              <a:t>A</a:t>
            </a:r>
            <a:r>
              <a:rPr lang="zh-CN" altLang="en-US" sz="2800">
                <a:latin typeface="Times New Roman" pitchFamily="18" charset="0"/>
              </a:rPr>
              <a:t>，</a:t>
            </a:r>
            <a:r>
              <a:rPr lang="en-US" altLang="zh-CN" sz="2800" i="1">
                <a:latin typeface="Times New Roman" pitchFamily="18" charset="0"/>
              </a:rPr>
              <a:t>B</a:t>
            </a:r>
            <a:r>
              <a:rPr lang="zh-CN" altLang="en-US" sz="2800">
                <a:latin typeface="Times New Roman" pitchFamily="18" charset="0"/>
              </a:rPr>
              <a:t>，</a:t>
            </a:r>
            <a:r>
              <a:rPr lang="en-US" altLang="zh-CN" sz="2800" i="1">
                <a:latin typeface="Times New Roman" pitchFamily="18" charset="0"/>
              </a:rPr>
              <a:t>C</a:t>
            </a:r>
            <a:r>
              <a:rPr lang="zh-CN" altLang="en-US" sz="2800">
                <a:latin typeface="Times New Roman" pitchFamily="18" charset="0"/>
              </a:rPr>
              <a:t>表示</a:t>
            </a:r>
            <a:r>
              <a:rPr lang="en-US" altLang="zh-CN" sz="2800">
                <a:latin typeface="Times New Roman" pitchFamily="18" charset="0"/>
              </a:rPr>
              <a:t>.</a:t>
            </a:r>
          </a:p>
        </p:txBody>
      </p:sp>
      <p:sp>
        <p:nvSpPr>
          <p:cNvPr id="495623" name="Rectangle 1031"/>
          <p:cNvSpPr>
            <a:spLocks noChangeArrowheads="1"/>
          </p:cNvSpPr>
          <p:nvPr/>
        </p:nvSpPr>
        <p:spPr bwMode="auto">
          <a:xfrm>
            <a:off x="537841" y="2142133"/>
            <a:ext cx="8353425" cy="1203325"/>
          </a:xfrm>
          <a:prstGeom prst="rect">
            <a:avLst/>
          </a:prstGeom>
          <a:noFill/>
          <a:ln w="9525">
            <a:noFill/>
            <a:miter lim="800000"/>
            <a:headEnd/>
            <a:tailEnd/>
          </a:ln>
          <a:effectLst/>
        </p:spPr>
        <p:txBody>
          <a:bodyPr>
            <a:spAutoFit/>
          </a:bodyPr>
          <a:lstStyle/>
          <a:p>
            <a:pPr>
              <a:lnSpc>
                <a:spcPct val="130000"/>
              </a:lnSpc>
              <a:spcBef>
                <a:spcPct val="0"/>
              </a:spcBef>
            </a:pPr>
            <a:r>
              <a:rPr lang="en-US" altLang="zh-CN" sz="2800">
                <a:solidFill>
                  <a:srgbClr val="CC0000"/>
                </a:solidFill>
                <a:latin typeface="黑体" pitchFamily="49" charset="-122"/>
                <a:ea typeface="黑体" pitchFamily="49" charset="-122"/>
              </a:rPr>
              <a:t>2.</a:t>
            </a:r>
            <a:r>
              <a:rPr lang="zh-CN" altLang="en-US" sz="2800">
                <a:solidFill>
                  <a:srgbClr val="CC0000"/>
                </a:solidFill>
                <a:latin typeface="黑体" pitchFamily="49" charset="-122"/>
                <a:ea typeface="黑体" pitchFamily="49" charset="-122"/>
              </a:rPr>
              <a:t>事件发生</a:t>
            </a:r>
            <a:r>
              <a:rPr lang="en-US" altLang="zh-CN" sz="2800">
                <a:solidFill>
                  <a:srgbClr val="CC0000"/>
                </a:solidFill>
                <a:latin typeface="黑体" pitchFamily="49" charset="-122"/>
                <a:ea typeface="黑体" pitchFamily="49" charset="-122"/>
              </a:rPr>
              <a:t>:</a:t>
            </a:r>
            <a:r>
              <a:rPr lang="en-US" altLang="zh-CN" sz="2800">
                <a:solidFill>
                  <a:srgbClr val="FF0066"/>
                </a:solidFill>
                <a:latin typeface="Times New Roman" pitchFamily="18" charset="0"/>
              </a:rPr>
              <a:t> </a:t>
            </a:r>
            <a:r>
              <a:rPr lang="zh-CN" altLang="en-US" sz="2800">
                <a:latin typeface="Times New Roman" pitchFamily="18" charset="0"/>
              </a:rPr>
              <a:t>在每次试验中</a:t>
            </a:r>
            <a:r>
              <a:rPr lang="en-US" altLang="zh-CN" sz="2800">
                <a:latin typeface="Times New Roman" pitchFamily="18" charset="0"/>
              </a:rPr>
              <a:t>,</a:t>
            </a:r>
            <a:r>
              <a:rPr lang="zh-CN" altLang="en-US" sz="2800">
                <a:latin typeface="Times New Roman" pitchFamily="18" charset="0"/>
              </a:rPr>
              <a:t>当且仅当事件</a:t>
            </a:r>
            <a:r>
              <a:rPr lang="en-US" altLang="zh-CN" sz="2800" i="1">
                <a:latin typeface="Times New Roman" pitchFamily="18" charset="0"/>
              </a:rPr>
              <a:t>A</a:t>
            </a:r>
            <a:r>
              <a:rPr lang="zh-CN" altLang="en-US" sz="2800">
                <a:latin typeface="Times New Roman" pitchFamily="18" charset="0"/>
              </a:rPr>
              <a:t>中的</a:t>
            </a:r>
            <a:r>
              <a:rPr lang="zh-CN" altLang="en-US" sz="2800">
                <a:solidFill>
                  <a:srgbClr val="0000FF"/>
                </a:solidFill>
                <a:latin typeface="黑体" pitchFamily="49" charset="-122"/>
                <a:ea typeface="黑体" pitchFamily="49" charset="-122"/>
              </a:rPr>
              <a:t>一个 </a:t>
            </a:r>
          </a:p>
          <a:p>
            <a:pPr>
              <a:lnSpc>
                <a:spcPct val="130000"/>
              </a:lnSpc>
              <a:spcBef>
                <a:spcPct val="0"/>
              </a:spcBef>
            </a:pPr>
            <a:r>
              <a:rPr lang="zh-CN" altLang="en-US" sz="2800">
                <a:solidFill>
                  <a:srgbClr val="0000FF"/>
                </a:solidFill>
                <a:latin typeface="黑体" pitchFamily="49" charset="-122"/>
                <a:ea typeface="黑体" pitchFamily="49" charset="-122"/>
              </a:rPr>
              <a:t>           样本点</a:t>
            </a:r>
            <a:r>
              <a:rPr lang="zh-CN" altLang="en-US" sz="2800">
                <a:solidFill>
                  <a:srgbClr val="0000FF"/>
                </a:solidFill>
                <a:latin typeface="Times New Roman" pitchFamily="18" charset="0"/>
                <a:ea typeface="黑体" pitchFamily="49" charset="-122"/>
              </a:rPr>
              <a:t>出现时</a:t>
            </a:r>
            <a:r>
              <a:rPr lang="zh-CN" altLang="en-US" sz="2800">
                <a:latin typeface="Times New Roman" pitchFamily="18" charset="0"/>
              </a:rPr>
              <a:t>，称这一</a:t>
            </a:r>
            <a:r>
              <a:rPr lang="zh-CN" altLang="en-US" sz="2800">
                <a:solidFill>
                  <a:srgbClr val="0000FF"/>
                </a:solidFill>
                <a:latin typeface="黑体" pitchFamily="49" charset="-122"/>
                <a:ea typeface="黑体" pitchFamily="49" charset="-122"/>
              </a:rPr>
              <a:t>事件</a:t>
            </a:r>
            <a:r>
              <a:rPr lang="en-US" altLang="zh-CN" sz="2800" i="1">
                <a:solidFill>
                  <a:srgbClr val="0000FF"/>
                </a:solidFill>
                <a:latin typeface="黑体" pitchFamily="49" charset="-122"/>
                <a:ea typeface="黑体" pitchFamily="49" charset="-122"/>
              </a:rPr>
              <a:t>A</a:t>
            </a:r>
            <a:r>
              <a:rPr lang="zh-CN" altLang="en-US" sz="2800">
                <a:solidFill>
                  <a:srgbClr val="0000FF"/>
                </a:solidFill>
                <a:latin typeface="黑体" pitchFamily="49" charset="-122"/>
                <a:ea typeface="黑体" pitchFamily="49" charset="-122"/>
              </a:rPr>
              <a:t>发生</a:t>
            </a:r>
            <a:r>
              <a:rPr lang="zh-CN" altLang="en-US" sz="2800">
                <a:latin typeface="黑体" pitchFamily="49" charset="-122"/>
                <a:ea typeface="黑体" pitchFamily="49" charset="-122"/>
              </a:rPr>
              <a:t>．</a:t>
            </a:r>
          </a:p>
        </p:txBody>
      </p:sp>
      <p:sp>
        <p:nvSpPr>
          <p:cNvPr id="495624" name="Rectangle 1032"/>
          <p:cNvSpPr>
            <a:spLocks noChangeArrowheads="1"/>
          </p:cNvSpPr>
          <p:nvPr/>
        </p:nvSpPr>
        <p:spPr bwMode="auto">
          <a:xfrm>
            <a:off x="537841" y="3315295"/>
            <a:ext cx="8382000" cy="647700"/>
          </a:xfrm>
          <a:prstGeom prst="rect">
            <a:avLst/>
          </a:prstGeom>
          <a:noFill/>
          <a:ln w="9525">
            <a:noFill/>
            <a:miter lim="800000"/>
            <a:headEnd/>
            <a:tailEnd/>
          </a:ln>
          <a:effectLst/>
        </p:spPr>
        <p:txBody>
          <a:bodyPr>
            <a:spAutoFit/>
          </a:bodyPr>
          <a:lstStyle/>
          <a:p>
            <a:pPr>
              <a:lnSpc>
                <a:spcPct val="130000"/>
              </a:lnSpc>
              <a:spcBef>
                <a:spcPct val="0"/>
              </a:spcBef>
            </a:pPr>
            <a:r>
              <a:rPr lang="en-US" altLang="zh-CN" sz="2800">
                <a:solidFill>
                  <a:srgbClr val="CC0000"/>
                </a:solidFill>
                <a:latin typeface="黑体" pitchFamily="49" charset="-122"/>
                <a:ea typeface="黑体" pitchFamily="49" charset="-122"/>
              </a:rPr>
              <a:t>3.</a:t>
            </a:r>
            <a:r>
              <a:rPr lang="zh-CN" altLang="en-US" sz="2800">
                <a:solidFill>
                  <a:srgbClr val="CC0000"/>
                </a:solidFill>
                <a:latin typeface="黑体" pitchFamily="49" charset="-122"/>
                <a:ea typeface="黑体" pitchFamily="49" charset="-122"/>
              </a:rPr>
              <a:t>基本事件</a:t>
            </a:r>
            <a:r>
              <a:rPr lang="en-US" altLang="zh-CN" sz="2800">
                <a:solidFill>
                  <a:srgbClr val="CC0000"/>
                </a:solidFill>
                <a:latin typeface="黑体" pitchFamily="49" charset="-122"/>
                <a:ea typeface="黑体" pitchFamily="49" charset="-122"/>
              </a:rPr>
              <a:t>:</a:t>
            </a:r>
            <a:r>
              <a:rPr lang="en-US" altLang="zh-CN" sz="2800">
                <a:solidFill>
                  <a:srgbClr val="FF0066"/>
                </a:solidFill>
                <a:latin typeface="Times New Roman" pitchFamily="18" charset="0"/>
              </a:rPr>
              <a:t> </a:t>
            </a:r>
            <a:r>
              <a:rPr lang="zh-CN" altLang="en-US" sz="2800">
                <a:latin typeface="Times New Roman" pitchFamily="18" charset="0"/>
              </a:rPr>
              <a:t>由一个样本点组成的单点集</a:t>
            </a:r>
            <a:r>
              <a:rPr lang="en-US" altLang="zh-CN" sz="2800">
                <a:latin typeface="Times New Roman" pitchFamily="18" charset="0"/>
              </a:rPr>
              <a:t>.                  </a:t>
            </a:r>
          </a:p>
        </p:txBody>
      </p:sp>
      <p:sp>
        <p:nvSpPr>
          <p:cNvPr id="495625" name="Rectangle 1033"/>
          <p:cNvSpPr>
            <a:spLocks noChangeArrowheads="1"/>
          </p:cNvSpPr>
          <p:nvPr/>
        </p:nvSpPr>
        <p:spPr bwMode="auto">
          <a:xfrm>
            <a:off x="537841" y="3932833"/>
            <a:ext cx="8281987" cy="1203325"/>
          </a:xfrm>
          <a:prstGeom prst="rect">
            <a:avLst/>
          </a:prstGeom>
          <a:noFill/>
          <a:ln w="9525">
            <a:noFill/>
            <a:miter lim="800000"/>
            <a:headEnd/>
            <a:tailEnd/>
          </a:ln>
          <a:effectLst/>
        </p:spPr>
        <p:txBody>
          <a:bodyPr>
            <a:spAutoFit/>
          </a:bodyPr>
          <a:lstStyle/>
          <a:p>
            <a:pPr>
              <a:lnSpc>
                <a:spcPct val="130000"/>
              </a:lnSpc>
              <a:spcBef>
                <a:spcPct val="0"/>
              </a:spcBef>
            </a:pPr>
            <a:r>
              <a:rPr lang="en-US" altLang="zh-CN" sz="2800">
                <a:solidFill>
                  <a:srgbClr val="CC0000"/>
                </a:solidFill>
                <a:latin typeface="黑体" pitchFamily="49" charset="-122"/>
                <a:ea typeface="黑体" pitchFamily="49" charset="-122"/>
              </a:rPr>
              <a:t>4.</a:t>
            </a:r>
            <a:r>
              <a:rPr lang="zh-CN" altLang="en-US" sz="2800">
                <a:solidFill>
                  <a:srgbClr val="CC0000"/>
                </a:solidFill>
                <a:latin typeface="黑体" pitchFamily="49" charset="-122"/>
                <a:ea typeface="黑体" pitchFamily="49" charset="-122"/>
              </a:rPr>
              <a:t>必然事件</a:t>
            </a:r>
            <a:r>
              <a:rPr lang="en-US" altLang="zh-CN" sz="2800">
                <a:solidFill>
                  <a:srgbClr val="CC0000"/>
                </a:solidFill>
                <a:latin typeface="黑体" pitchFamily="49" charset="-122"/>
                <a:ea typeface="黑体" pitchFamily="49" charset="-122"/>
              </a:rPr>
              <a:t>:</a:t>
            </a:r>
            <a:r>
              <a:rPr lang="en-US" altLang="zh-CN" sz="2800">
                <a:solidFill>
                  <a:srgbClr val="FF0066"/>
                </a:solidFill>
                <a:latin typeface="Times New Roman" pitchFamily="18" charset="0"/>
              </a:rPr>
              <a:t> </a:t>
            </a:r>
            <a:r>
              <a:rPr lang="zh-CN" altLang="en-US" sz="2800">
                <a:solidFill>
                  <a:srgbClr val="0000FF"/>
                </a:solidFill>
                <a:latin typeface="Times New Roman" pitchFamily="18" charset="0"/>
                <a:ea typeface="黑体" pitchFamily="49" charset="-122"/>
              </a:rPr>
              <a:t>样本空间 </a:t>
            </a:r>
            <a:r>
              <a:rPr lang="en-US" altLang="zh-CN" sz="2800" i="1">
                <a:solidFill>
                  <a:srgbClr val="0000FF"/>
                </a:solidFill>
                <a:latin typeface="Times New Roman" pitchFamily="18" charset="0"/>
                <a:ea typeface="黑体" pitchFamily="49" charset="-122"/>
              </a:rPr>
              <a:t>S</a:t>
            </a:r>
            <a:r>
              <a:rPr lang="zh-CN" altLang="en-US" sz="2800">
                <a:latin typeface="Times New Roman" pitchFamily="18" charset="0"/>
              </a:rPr>
              <a:t>称为</a:t>
            </a:r>
            <a:r>
              <a:rPr lang="zh-CN" altLang="en-US" sz="2800">
                <a:solidFill>
                  <a:srgbClr val="0000FF"/>
                </a:solidFill>
                <a:latin typeface="Times New Roman" pitchFamily="18" charset="0"/>
                <a:ea typeface="黑体" pitchFamily="49" charset="-122"/>
              </a:rPr>
              <a:t>必然事件</a:t>
            </a:r>
            <a:r>
              <a:rPr lang="zh-CN" altLang="en-US" sz="2800">
                <a:latin typeface="黑体" pitchFamily="49" charset="-122"/>
                <a:ea typeface="黑体" pitchFamily="49" charset="-122"/>
              </a:rPr>
              <a:t>．</a:t>
            </a:r>
            <a:r>
              <a:rPr lang="zh-CN" altLang="en-US" sz="2800">
                <a:latin typeface="Times New Roman" pitchFamily="18" charset="0"/>
              </a:rPr>
              <a:t>在每次试验</a:t>
            </a:r>
          </a:p>
          <a:p>
            <a:pPr>
              <a:lnSpc>
                <a:spcPct val="130000"/>
              </a:lnSpc>
              <a:spcBef>
                <a:spcPct val="0"/>
              </a:spcBef>
            </a:pPr>
            <a:r>
              <a:rPr lang="zh-CN" altLang="en-US" sz="2800">
                <a:latin typeface="Times New Roman" pitchFamily="18" charset="0"/>
              </a:rPr>
              <a:t>                       中它总是发生的</a:t>
            </a:r>
            <a:r>
              <a:rPr lang="en-US" altLang="zh-CN" sz="2800">
                <a:latin typeface="Times New Roman" pitchFamily="18" charset="0"/>
              </a:rPr>
              <a:t>. </a:t>
            </a:r>
          </a:p>
        </p:txBody>
      </p:sp>
      <p:sp>
        <p:nvSpPr>
          <p:cNvPr id="495626" name="Rectangle 1034"/>
          <p:cNvSpPr>
            <a:spLocks noChangeArrowheads="1"/>
          </p:cNvSpPr>
          <p:nvPr/>
        </p:nvSpPr>
        <p:spPr bwMode="auto">
          <a:xfrm>
            <a:off x="323528" y="405408"/>
            <a:ext cx="3598863" cy="579437"/>
          </a:xfrm>
          <a:prstGeom prst="rect">
            <a:avLst/>
          </a:prstGeom>
          <a:noFill/>
          <a:ln w="9525">
            <a:noFill/>
            <a:miter lim="800000"/>
            <a:headEnd/>
            <a:tailEnd/>
          </a:ln>
          <a:effectLst/>
        </p:spPr>
        <p:txBody>
          <a:bodyPr>
            <a:spAutoFit/>
          </a:bodyPr>
          <a:lstStyle/>
          <a:p>
            <a:pPr>
              <a:spcBef>
                <a:spcPct val="0"/>
              </a:spcBef>
            </a:pPr>
            <a:r>
              <a:rPr lang="zh-CN" altLang="en-US" sz="3200">
                <a:solidFill>
                  <a:srgbClr val="0000FF"/>
                </a:solidFill>
                <a:ea typeface="黑体" pitchFamily="49" charset="-122"/>
              </a:rPr>
              <a:t>二、</a:t>
            </a:r>
            <a:r>
              <a:rPr lang="zh-CN" altLang="en-US" sz="3200">
                <a:solidFill>
                  <a:srgbClr val="0000FF"/>
                </a:solidFill>
                <a:latin typeface="黑体" pitchFamily="49" charset="-122"/>
                <a:ea typeface="黑体" pitchFamily="49" charset="-122"/>
              </a:rPr>
              <a:t>随机事件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95621"/>
                                        </p:tgtEl>
                                        <p:attrNameLst>
                                          <p:attrName>style.visibility</p:attrName>
                                        </p:attrNameLst>
                                      </p:cBhvr>
                                      <p:to>
                                        <p:strVal val="visible"/>
                                      </p:to>
                                    </p:set>
                                    <p:animEffect transition="in" filter="wipe(left)">
                                      <p:cBhvr>
                                        <p:cTn id="7" dur="75"/>
                                        <p:tgtEl>
                                          <p:spTgt spid="4956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95623"/>
                                        </p:tgtEl>
                                        <p:attrNameLst>
                                          <p:attrName>style.visibility</p:attrName>
                                        </p:attrNameLst>
                                      </p:cBhvr>
                                      <p:to>
                                        <p:strVal val="visible"/>
                                      </p:to>
                                    </p:set>
                                    <p:animEffect transition="in" filter="wipe(left)">
                                      <p:cBhvr>
                                        <p:cTn id="12" dur="75"/>
                                        <p:tgtEl>
                                          <p:spTgt spid="4956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95624"/>
                                        </p:tgtEl>
                                        <p:attrNameLst>
                                          <p:attrName>style.visibility</p:attrName>
                                        </p:attrNameLst>
                                      </p:cBhvr>
                                      <p:to>
                                        <p:strVal val="visible"/>
                                      </p:to>
                                    </p:set>
                                    <p:animEffect transition="in" filter="wipe(left)">
                                      <p:cBhvr>
                                        <p:cTn id="17" dur="75"/>
                                        <p:tgtEl>
                                          <p:spTgt spid="4956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95625"/>
                                        </p:tgtEl>
                                        <p:attrNameLst>
                                          <p:attrName>style.visibility</p:attrName>
                                        </p:attrNameLst>
                                      </p:cBhvr>
                                      <p:to>
                                        <p:strVal val="visible"/>
                                      </p:to>
                                    </p:set>
                                    <p:animEffect transition="in" filter="wipe(left)">
                                      <p:cBhvr>
                                        <p:cTn id="22" dur="75"/>
                                        <p:tgtEl>
                                          <p:spTgt spid="4956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495619"/>
                                        </p:tgtEl>
                                        <p:attrNameLst>
                                          <p:attrName>style.visibility</p:attrName>
                                        </p:attrNameLst>
                                      </p:cBhvr>
                                      <p:to>
                                        <p:strVal val="visible"/>
                                      </p:to>
                                    </p:set>
                                    <p:animEffect transition="in" filter="wipe(left)">
                                      <p:cBhvr>
                                        <p:cTn id="27" dur="75"/>
                                        <p:tgtEl>
                                          <p:spTgt spid="495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autoUpdateAnimBg="0"/>
      <p:bldP spid="495621" grpId="0" autoUpdateAnimBg="0"/>
      <p:bldP spid="495623" grpId="0" autoUpdateAnimBg="0"/>
      <p:bldP spid="495624" grpId="0" autoUpdateAnimBg="0"/>
      <p:bldP spid="49562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Text Box 2"/>
          <p:cNvSpPr txBox="1">
            <a:spLocks noChangeArrowheads="1"/>
          </p:cNvSpPr>
          <p:nvPr/>
        </p:nvSpPr>
        <p:spPr bwMode="auto">
          <a:xfrm>
            <a:off x="542354" y="720750"/>
            <a:ext cx="1600200" cy="519112"/>
          </a:xfrm>
          <a:prstGeom prst="rect">
            <a:avLst/>
          </a:prstGeom>
          <a:noFill/>
          <a:ln w="9525">
            <a:noFill/>
            <a:miter lim="800000"/>
            <a:headEnd/>
            <a:tailEnd/>
          </a:ln>
          <a:effectLst/>
        </p:spPr>
        <p:txBody>
          <a:bodyPr>
            <a:spAutoFit/>
          </a:bodyPr>
          <a:lstStyle/>
          <a:p>
            <a:r>
              <a:rPr lang="zh-CN" altLang="en-US" sz="2800">
                <a:solidFill>
                  <a:srgbClr val="0000FF"/>
                </a:solidFill>
                <a:latin typeface="黑体" pitchFamily="49" charset="-122"/>
                <a:ea typeface="黑体" pitchFamily="49" charset="-122"/>
              </a:rPr>
              <a:t>例</a:t>
            </a:r>
            <a:r>
              <a:rPr lang="en-US" altLang="zh-CN" sz="2800">
                <a:solidFill>
                  <a:srgbClr val="0000FF"/>
                </a:solidFill>
                <a:latin typeface="黑体" pitchFamily="49" charset="-122"/>
                <a:ea typeface="黑体" pitchFamily="49" charset="-122"/>
              </a:rPr>
              <a:t>1</a:t>
            </a:r>
            <a:endParaRPr lang="en-US" altLang="zh-CN" b="0">
              <a:solidFill>
                <a:srgbClr val="0000FF"/>
              </a:solidFill>
              <a:latin typeface="黑体" pitchFamily="49" charset="-122"/>
              <a:ea typeface="黑体" pitchFamily="49" charset="-122"/>
            </a:endParaRPr>
          </a:p>
        </p:txBody>
      </p:sp>
      <p:sp>
        <p:nvSpPr>
          <p:cNvPr id="496643" name="Text Box 3"/>
          <p:cNvSpPr txBox="1">
            <a:spLocks noChangeArrowheads="1"/>
          </p:cNvSpPr>
          <p:nvPr/>
        </p:nvSpPr>
        <p:spPr bwMode="auto">
          <a:xfrm>
            <a:off x="1259904" y="598512"/>
            <a:ext cx="7848600" cy="690563"/>
          </a:xfrm>
          <a:prstGeom prst="rect">
            <a:avLst/>
          </a:prstGeom>
          <a:noFill/>
          <a:ln w="9525">
            <a:noFill/>
            <a:miter lim="800000"/>
            <a:headEnd/>
            <a:tailEnd/>
          </a:ln>
          <a:effectLst/>
        </p:spPr>
        <p:txBody>
          <a:bodyPr>
            <a:spAutoFit/>
          </a:bodyPr>
          <a:lstStyle/>
          <a:p>
            <a:pPr>
              <a:lnSpc>
                <a:spcPct val="140000"/>
              </a:lnSpc>
            </a:pPr>
            <a:r>
              <a:rPr lang="en-US" altLang="zh-CN" sz="2800">
                <a:latin typeface="Times New Roman" pitchFamily="18" charset="0"/>
              </a:rPr>
              <a:t>E</a:t>
            </a:r>
            <a:r>
              <a:rPr lang="en-US" altLang="zh-CN" sz="2800" baseline="-25000">
                <a:latin typeface="Times New Roman" pitchFamily="18" charset="0"/>
              </a:rPr>
              <a:t>2</a:t>
            </a:r>
            <a:r>
              <a:rPr lang="en-US" altLang="zh-CN" sz="2800">
                <a:latin typeface="Times New Roman" pitchFamily="18" charset="0"/>
              </a:rPr>
              <a:t>:</a:t>
            </a:r>
            <a:r>
              <a:rPr lang="zh-CN" altLang="en-US" sz="2800">
                <a:latin typeface="Times New Roman" pitchFamily="18" charset="0"/>
              </a:rPr>
              <a:t>抛硬币三次</a:t>
            </a:r>
            <a:r>
              <a:rPr lang="en-US" altLang="zh-CN" sz="2800">
                <a:latin typeface="Times New Roman" pitchFamily="18" charset="0"/>
              </a:rPr>
              <a:t>,</a:t>
            </a:r>
            <a:r>
              <a:rPr lang="zh-CN" altLang="en-US" sz="2800">
                <a:latin typeface="Times New Roman" pitchFamily="18" charset="0"/>
              </a:rPr>
              <a:t>观察正面</a:t>
            </a:r>
            <a:r>
              <a:rPr lang="en-US" altLang="zh-CN" sz="2800">
                <a:latin typeface="Times New Roman" pitchFamily="18" charset="0"/>
              </a:rPr>
              <a:t>H</a:t>
            </a:r>
            <a:r>
              <a:rPr lang="zh-CN" altLang="en-US" sz="2800">
                <a:latin typeface="Times New Roman" pitchFamily="18" charset="0"/>
              </a:rPr>
              <a:t>、反面</a:t>
            </a:r>
            <a:r>
              <a:rPr lang="en-US" altLang="zh-CN" sz="2800">
                <a:latin typeface="Times New Roman" pitchFamily="18" charset="0"/>
              </a:rPr>
              <a:t>T</a:t>
            </a:r>
            <a:r>
              <a:rPr lang="zh-CN" altLang="en-US" sz="2800">
                <a:latin typeface="Times New Roman" pitchFamily="18" charset="0"/>
              </a:rPr>
              <a:t>出现的情况</a:t>
            </a:r>
            <a:r>
              <a:rPr lang="en-US" altLang="zh-CN" sz="2800">
                <a:latin typeface="Times New Roman" pitchFamily="18" charset="0"/>
              </a:rPr>
              <a:t>.</a:t>
            </a:r>
          </a:p>
        </p:txBody>
      </p:sp>
      <p:sp>
        <p:nvSpPr>
          <p:cNvPr id="496644" name="Text Box 4"/>
          <p:cNvSpPr txBox="1">
            <a:spLocks noChangeArrowheads="1"/>
          </p:cNvSpPr>
          <p:nvPr/>
        </p:nvSpPr>
        <p:spPr bwMode="auto">
          <a:xfrm>
            <a:off x="1196404" y="1479575"/>
            <a:ext cx="7696200" cy="903287"/>
          </a:xfrm>
          <a:prstGeom prst="rect">
            <a:avLst/>
          </a:prstGeom>
          <a:noFill/>
          <a:ln w="9525">
            <a:noFill/>
            <a:miter lim="800000"/>
            <a:headEnd/>
            <a:tailEnd/>
          </a:ln>
          <a:effectLst/>
        </p:spPr>
        <p:txBody>
          <a:bodyPr>
            <a:spAutoFit/>
          </a:bodyPr>
          <a:lstStyle/>
          <a:p>
            <a:pPr>
              <a:lnSpc>
                <a:spcPct val="70000"/>
              </a:lnSpc>
            </a:pPr>
            <a:r>
              <a:rPr lang="zh-CN" altLang="en-US" sz="2800">
                <a:latin typeface="Times New Roman" pitchFamily="18" charset="0"/>
              </a:rPr>
              <a:t>事件</a:t>
            </a:r>
            <a:r>
              <a:rPr lang="en-US" altLang="zh-CN" sz="2800">
                <a:solidFill>
                  <a:srgbClr val="0000FF"/>
                </a:solidFill>
                <a:latin typeface="Times New Roman" pitchFamily="18" charset="0"/>
              </a:rPr>
              <a:t>A</a:t>
            </a:r>
            <a:r>
              <a:rPr lang="en-US" altLang="zh-CN" sz="2800" baseline="-25000">
                <a:solidFill>
                  <a:srgbClr val="0000FF"/>
                </a:solidFill>
                <a:latin typeface="Times New Roman" pitchFamily="18" charset="0"/>
              </a:rPr>
              <a:t>1</a:t>
            </a:r>
            <a:r>
              <a:rPr lang="zh-CN" altLang="en-US" sz="2800">
                <a:latin typeface="Times New Roman" pitchFamily="18" charset="0"/>
              </a:rPr>
              <a:t>：“第一次出现的是</a:t>
            </a:r>
            <a:r>
              <a:rPr lang="en-US" altLang="zh-CN" sz="2800">
                <a:latin typeface="Times New Roman" pitchFamily="18" charset="0"/>
              </a:rPr>
              <a:t>T”</a:t>
            </a:r>
            <a:r>
              <a:rPr lang="zh-CN" altLang="en-US" sz="2800">
                <a:latin typeface="Times New Roman" pitchFamily="18" charset="0"/>
              </a:rPr>
              <a:t>，即</a:t>
            </a:r>
          </a:p>
          <a:p>
            <a:pPr>
              <a:lnSpc>
                <a:spcPct val="70000"/>
              </a:lnSpc>
            </a:pPr>
            <a:r>
              <a:rPr lang="zh-CN" altLang="en-US" sz="2800">
                <a:latin typeface="Times New Roman" pitchFamily="18" charset="0"/>
              </a:rPr>
              <a:t>        </a:t>
            </a:r>
            <a:r>
              <a:rPr lang="en-US" altLang="zh-CN" sz="2800">
                <a:latin typeface="Times New Roman" pitchFamily="18" charset="0"/>
              </a:rPr>
              <a:t>A</a:t>
            </a:r>
            <a:r>
              <a:rPr lang="en-US" altLang="zh-CN" sz="2800" baseline="-25000">
                <a:latin typeface="Times New Roman" pitchFamily="18" charset="0"/>
              </a:rPr>
              <a:t>1</a:t>
            </a:r>
            <a:r>
              <a:rPr lang="en-US" altLang="zh-CN" sz="2800">
                <a:latin typeface="Times New Roman" pitchFamily="18" charset="0"/>
              </a:rPr>
              <a:t>={THH</a:t>
            </a:r>
            <a:r>
              <a:rPr lang="zh-CN" altLang="en-US" sz="2800">
                <a:latin typeface="Times New Roman" pitchFamily="18" charset="0"/>
              </a:rPr>
              <a:t>，</a:t>
            </a:r>
            <a:r>
              <a:rPr lang="en-US" altLang="zh-CN" sz="2800">
                <a:latin typeface="Times New Roman" pitchFamily="18" charset="0"/>
              </a:rPr>
              <a:t>THT</a:t>
            </a:r>
            <a:r>
              <a:rPr lang="zh-CN" altLang="en-US" sz="2800">
                <a:latin typeface="Times New Roman" pitchFamily="18" charset="0"/>
              </a:rPr>
              <a:t>，</a:t>
            </a:r>
            <a:r>
              <a:rPr lang="en-US" altLang="zh-CN" sz="2800">
                <a:latin typeface="Times New Roman" pitchFamily="18" charset="0"/>
              </a:rPr>
              <a:t>TTH</a:t>
            </a:r>
            <a:r>
              <a:rPr lang="zh-CN" altLang="en-US" sz="2800">
                <a:latin typeface="Times New Roman" pitchFamily="18" charset="0"/>
              </a:rPr>
              <a:t>，</a:t>
            </a:r>
            <a:r>
              <a:rPr lang="en-US" altLang="zh-CN" sz="2800">
                <a:latin typeface="Times New Roman" pitchFamily="18" charset="0"/>
              </a:rPr>
              <a:t>TTT}</a:t>
            </a:r>
            <a:endParaRPr lang="en-US" altLang="zh-CN" sz="2800" baseline="-25000">
              <a:latin typeface="Times New Roman" pitchFamily="18" charset="0"/>
            </a:endParaRPr>
          </a:p>
        </p:txBody>
      </p:sp>
      <p:sp>
        <p:nvSpPr>
          <p:cNvPr id="496645" name="Text Box 5"/>
          <p:cNvSpPr txBox="1">
            <a:spLocks noChangeArrowheads="1"/>
          </p:cNvSpPr>
          <p:nvPr/>
        </p:nvSpPr>
        <p:spPr bwMode="auto">
          <a:xfrm>
            <a:off x="1380554" y="2687662"/>
            <a:ext cx="6705600" cy="989013"/>
          </a:xfrm>
          <a:prstGeom prst="rect">
            <a:avLst/>
          </a:prstGeom>
          <a:noFill/>
          <a:ln w="9525">
            <a:noFill/>
            <a:miter lim="800000"/>
            <a:headEnd/>
            <a:tailEnd/>
          </a:ln>
          <a:effectLst/>
        </p:spPr>
        <p:txBody>
          <a:bodyPr>
            <a:spAutoFit/>
          </a:bodyPr>
          <a:lstStyle/>
          <a:p>
            <a:pPr>
              <a:lnSpc>
                <a:spcPct val="80000"/>
              </a:lnSpc>
            </a:pPr>
            <a:r>
              <a:rPr lang="zh-CN" altLang="en-US" sz="2800">
                <a:latin typeface="Times New Roman" pitchFamily="18" charset="0"/>
              </a:rPr>
              <a:t>事件</a:t>
            </a:r>
            <a:r>
              <a:rPr lang="en-US" altLang="zh-CN" sz="2800">
                <a:solidFill>
                  <a:srgbClr val="0000FF"/>
                </a:solidFill>
                <a:latin typeface="Times New Roman" pitchFamily="18" charset="0"/>
              </a:rPr>
              <a:t>A</a:t>
            </a:r>
            <a:r>
              <a:rPr lang="en-US" altLang="zh-CN" sz="2800" baseline="-25000">
                <a:solidFill>
                  <a:srgbClr val="0000FF"/>
                </a:solidFill>
                <a:latin typeface="Times New Roman" pitchFamily="18" charset="0"/>
              </a:rPr>
              <a:t>2</a:t>
            </a:r>
            <a:r>
              <a:rPr lang="en-US" altLang="zh-CN" sz="2800">
                <a:latin typeface="Times New Roman" pitchFamily="18" charset="0"/>
              </a:rPr>
              <a:t> </a:t>
            </a:r>
            <a:r>
              <a:rPr lang="zh-CN" altLang="en-US" sz="2800">
                <a:latin typeface="Times New Roman" pitchFamily="18" charset="0"/>
              </a:rPr>
              <a:t>：“三次出现同一面”，即</a:t>
            </a:r>
          </a:p>
          <a:p>
            <a:pPr>
              <a:lnSpc>
                <a:spcPct val="80000"/>
              </a:lnSpc>
            </a:pPr>
            <a:r>
              <a:rPr lang="zh-CN" altLang="en-US" sz="2800">
                <a:solidFill>
                  <a:srgbClr val="FF0066"/>
                </a:solidFill>
                <a:latin typeface="Times New Roman" pitchFamily="18" charset="0"/>
              </a:rPr>
              <a:t>        </a:t>
            </a:r>
            <a:r>
              <a:rPr lang="en-US" altLang="zh-CN" sz="2800">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 ={TTT</a:t>
            </a:r>
            <a:r>
              <a:rPr lang="zh-CN" altLang="en-US" sz="2800">
                <a:latin typeface="Times New Roman" pitchFamily="18" charset="0"/>
              </a:rPr>
              <a:t>，</a:t>
            </a:r>
            <a:r>
              <a:rPr lang="en-US" altLang="zh-CN" sz="2800">
                <a:latin typeface="Times New Roman" pitchFamily="18" charset="0"/>
              </a:rPr>
              <a:t>HHH}</a:t>
            </a:r>
            <a:endParaRPr lang="en-US" altLang="zh-CN" sz="2800" b="0">
              <a:latin typeface="Times New Roman" pitchFamily="18" charset="0"/>
            </a:endParaRPr>
          </a:p>
        </p:txBody>
      </p:sp>
      <p:sp>
        <p:nvSpPr>
          <p:cNvPr id="496647" name="Text Box 7"/>
          <p:cNvSpPr txBox="1">
            <a:spLocks noChangeArrowheads="1"/>
          </p:cNvSpPr>
          <p:nvPr/>
        </p:nvSpPr>
        <p:spPr bwMode="auto">
          <a:xfrm>
            <a:off x="542354" y="3906862"/>
            <a:ext cx="8229600" cy="989013"/>
          </a:xfrm>
          <a:prstGeom prst="rect">
            <a:avLst/>
          </a:prstGeom>
          <a:noFill/>
          <a:ln w="9525">
            <a:noFill/>
            <a:miter lim="800000"/>
            <a:headEnd/>
            <a:tailEnd/>
          </a:ln>
          <a:effectLst/>
        </p:spPr>
        <p:txBody>
          <a:bodyPr>
            <a:spAutoFit/>
          </a:bodyPr>
          <a:lstStyle/>
          <a:p>
            <a:pPr>
              <a:lnSpc>
                <a:spcPct val="80000"/>
              </a:lnSpc>
            </a:pPr>
            <a:r>
              <a:rPr lang="zh-CN" altLang="en-US" sz="2800">
                <a:solidFill>
                  <a:srgbClr val="0000FF"/>
                </a:solidFill>
                <a:effectLst>
                  <a:outerShdw blurRad="38100" dist="38100" dir="2700000" algn="tl">
                    <a:srgbClr val="C0C0C0"/>
                  </a:outerShdw>
                </a:effectLst>
                <a:latin typeface="黑体" pitchFamily="49" charset="-122"/>
                <a:ea typeface="黑体" pitchFamily="49" charset="-122"/>
              </a:rPr>
              <a:t>例</a:t>
            </a:r>
            <a:r>
              <a:rPr lang="en-US" altLang="zh-CN" sz="2800">
                <a:solidFill>
                  <a:srgbClr val="0000FF"/>
                </a:solidFill>
                <a:effectLst>
                  <a:outerShdw blurRad="38100" dist="38100" dir="2700000" algn="tl">
                    <a:srgbClr val="C0C0C0"/>
                  </a:outerShdw>
                </a:effectLst>
                <a:latin typeface="黑体" pitchFamily="49" charset="-122"/>
                <a:ea typeface="黑体" pitchFamily="49" charset="-122"/>
              </a:rPr>
              <a:t>2</a:t>
            </a:r>
            <a:r>
              <a:rPr lang="en-US" altLang="zh-CN" sz="2800">
                <a:solidFill>
                  <a:srgbClr val="0000FF"/>
                </a:solidFill>
              </a:rPr>
              <a:t> </a:t>
            </a:r>
            <a:r>
              <a:rPr lang="zh-CN" altLang="en-US" sz="2800"/>
              <a:t>试验</a:t>
            </a:r>
            <a:r>
              <a:rPr lang="en-US" altLang="zh-CN" sz="2800"/>
              <a:t>E:</a:t>
            </a:r>
            <a:r>
              <a:rPr lang="en-US" altLang="zh-CN" sz="2800">
                <a:latin typeface="Times New Roman"/>
              </a:rPr>
              <a:t>“</a:t>
            </a:r>
            <a:r>
              <a:rPr lang="zh-CN" altLang="en-US" sz="2800"/>
              <a:t>从</a:t>
            </a:r>
            <a:r>
              <a:rPr lang="en-US" altLang="zh-CN" sz="2800"/>
              <a:t>4</a:t>
            </a:r>
            <a:r>
              <a:rPr lang="zh-CN" altLang="en-US" sz="2800"/>
              <a:t>件产品中（</a:t>
            </a:r>
            <a:r>
              <a:rPr lang="en-US" altLang="zh-CN" sz="2800"/>
              <a:t>2</a:t>
            </a:r>
            <a:r>
              <a:rPr lang="zh-CN" altLang="en-US" sz="2800"/>
              <a:t>件正品，</a:t>
            </a:r>
            <a:r>
              <a:rPr lang="en-US" altLang="zh-CN" sz="2800"/>
              <a:t>2</a:t>
            </a:r>
            <a:r>
              <a:rPr lang="zh-CN" altLang="en-US" sz="2800"/>
              <a:t>件次品）任</a:t>
            </a:r>
          </a:p>
          <a:p>
            <a:pPr>
              <a:lnSpc>
                <a:spcPct val="80000"/>
              </a:lnSpc>
            </a:pPr>
            <a:r>
              <a:rPr lang="zh-CN" altLang="en-US" sz="2800"/>
              <a:t>    取两件，观察产品情况</a:t>
            </a:r>
            <a:r>
              <a:rPr lang="zh-CN" altLang="en-US" sz="2800">
                <a:latin typeface="Times New Roman"/>
              </a:rPr>
              <a:t>”</a:t>
            </a:r>
            <a:r>
              <a:rPr lang="zh-CN" altLang="en-US" sz="2800"/>
              <a:t>。</a:t>
            </a:r>
          </a:p>
        </p:txBody>
      </p:sp>
      <p:sp>
        <p:nvSpPr>
          <p:cNvPr id="496648" name="Rectangle 8"/>
          <p:cNvSpPr>
            <a:spLocks noChangeArrowheads="1"/>
          </p:cNvSpPr>
          <p:nvPr/>
        </p:nvSpPr>
        <p:spPr bwMode="auto">
          <a:xfrm>
            <a:off x="1304354" y="5076850"/>
            <a:ext cx="4532313" cy="1160462"/>
          </a:xfrm>
          <a:prstGeom prst="rect">
            <a:avLst/>
          </a:prstGeom>
          <a:noFill/>
          <a:ln w="9525">
            <a:noFill/>
            <a:miter lim="800000"/>
            <a:headEnd/>
            <a:tailEnd/>
          </a:ln>
          <a:effectLst/>
        </p:spPr>
        <p:txBody>
          <a:bodyPr wrap="none">
            <a:spAutoFit/>
          </a:bodyPr>
          <a:lstStyle/>
          <a:p>
            <a:r>
              <a:rPr lang="zh-CN" altLang="zh-CN" sz="2800"/>
              <a:t>事件</a:t>
            </a:r>
            <a:r>
              <a:rPr lang="zh-CN" altLang="en-US" sz="2800"/>
              <a:t> </a:t>
            </a:r>
            <a:r>
              <a:rPr lang="en-US" altLang="zh-CN" sz="2800">
                <a:latin typeface="Times New Roman" pitchFamily="18" charset="0"/>
              </a:rPr>
              <a:t>A</a:t>
            </a:r>
            <a:r>
              <a:rPr lang="en-US" altLang="zh-CN" sz="2800"/>
              <a:t>: </a:t>
            </a:r>
            <a:r>
              <a:rPr lang="en-US" altLang="zh-CN" sz="2800">
                <a:latin typeface="Times New Roman"/>
              </a:rPr>
              <a:t>“</a:t>
            </a:r>
            <a:r>
              <a:rPr lang="zh-CN" altLang="en-US" sz="2800"/>
              <a:t>两件都是正品</a:t>
            </a:r>
            <a:r>
              <a:rPr lang="zh-CN" altLang="en-US" sz="2800">
                <a:latin typeface="Times New Roman"/>
              </a:rPr>
              <a:t>”</a:t>
            </a:r>
            <a:endParaRPr lang="zh-CN" altLang="en-US" sz="2800"/>
          </a:p>
          <a:p>
            <a:r>
              <a:rPr lang="zh-CN" altLang="en-US" sz="2800"/>
              <a:t>     </a:t>
            </a:r>
            <a:r>
              <a:rPr lang="en-US" altLang="zh-CN" sz="2800">
                <a:latin typeface="Times New Roman" pitchFamily="18" charset="0"/>
              </a:rPr>
              <a:t>B</a:t>
            </a:r>
            <a:r>
              <a:rPr lang="en-US" altLang="zh-CN" sz="2800"/>
              <a:t>: </a:t>
            </a:r>
            <a:r>
              <a:rPr lang="en-US" altLang="zh-CN" sz="2800">
                <a:latin typeface="Times New Roman"/>
              </a:rPr>
              <a:t>“</a:t>
            </a:r>
            <a:r>
              <a:rPr lang="zh-CN" altLang="en-US" sz="2800"/>
              <a:t>至少有一件次品</a:t>
            </a:r>
            <a:r>
              <a:rPr lang="zh-CN" altLang="en-US" sz="2800">
                <a:latin typeface="Times New Roman"/>
              </a:rPr>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6642"/>
                                        </p:tgtEl>
                                        <p:attrNameLst>
                                          <p:attrName>style.visibility</p:attrName>
                                        </p:attrNameLst>
                                      </p:cBhvr>
                                      <p:to>
                                        <p:strVal val="visible"/>
                                      </p:to>
                                    </p:set>
                                    <p:animEffect transition="in" filter="wipe(left)">
                                      <p:cBhvr>
                                        <p:cTn id="7" dur="500"/>
                                        <p:tgtEl>
                                          <p:spTgt spid="4966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6643"/>
                                        </p:tgtEl>
                                        <p:attrNameLst>
                                          <p:attrName>style.visibility</p:attrName>
                                        </p:attrNameLst>
                                      </p:cBhvr>
                                      <p:to>
                                        <p:strVal val="visible"/>
                                      </p:to>
                                    </p:set>
                                    <p:animEffect transition="in" filter="wipe(left)">
                                      <p:cBhvr>
                                        <p:cTn id="12" dur="500"/>
                                        <p:tgtEl>
                                          <p:spTgt spid="4966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6644"/>
                                        </p:tgtEl>
                                        <p:attrNameLst>
                                          <p:attrName>style.visibility</p:attrName>
                                        </p:attrNameLst>
                                      </p:cBhvr>
                                      <p:to>
                                        <p:strVal val="visible"/>
                                      </p:to>
                                    </p:set>
                                    <p:animEffect transition="in" filter="wipe(left)">
                                      <p:cBhvr>
                                        <p:cTn id="17" dur="500"/>
                                        <p:tgtEl>
                                          <p:spTgt spid="4966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6645"/>
                                        </p:tgtEl>
                                        <p:attrNameLst>
                                          <p:attrName>style.visibility</p:attrName>
                                        </p:attrNameLst>
                                      </p:cBhvr>
                                      <p:to>
                                        <p:strVal val="visible"/>
                                      </p:to>
                                    </p:set>
                                    <p:animEffect transition="in" filter="wipe(left)">
                                      <p:cBhvr>
                                        <p:cTn id="22" dur="500"/>
                                        <p:tgtEl>
                                          <p:spTgt spid="4966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6647"/>
                                        </p:tgtEl>
                                        <p:attrNameLst>
                                          <p:attrName>style.visibility</p:attrName>
                                        </p:attrNameLst>
                                      </p:cBhvr>
                                      <p:to>
                                        <p:strVal val="visible"/>
                                      </p:to>
                                    </p:set>
                                    <p:animEffect transition="in" filter="wipe(left)">
                                      <p:cBhvr>
                                        <p:cTn id="27" dur="500"/>
                                        <p:tgtEl>
                                          <p:spTgt spid="4966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6648"/>
                                        </p:tgtEl>
                                        <p:attrNameLst>
                                          <p:attrName>style.visibility</p:attrName>
                                        </p:attrNameLst>
                                      </p:cBhvr>
                                      <p:to>
                                        <p:strVal val="visible"/>
                                      </p:to>
                                    </p:set>
                                    <p:animEffect transition="in" filter="wipe(left)">
                                      <p:cBhvr>
                                        <p:cTn id="32" dur="500"/>
                                        <p:tgtEl>
                                          <p:spTgt spid="496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autoUpdateAnimBg="0"/>
      <p:bldP spid="496643" grpId="0" autoUpdateAnimBg="0"/>
      <p:bldP spid="496644" grpId="0" autoUpdateAnimBg="0"/>
      <p:bldP spid="496645" grpId="0" autoUpdateAnimBg="0"/>
      <p:bldP spid="496647" grpId="0" autoUpdateAnimBg="0"/>
      <p:bldP spid="49664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7" name="Rectangle 33"/>
          <p:cNvSpPr>
            <a:spLocks noChangeArrowheads="1"/>
          </p:cNvSpPr>
          <p:nvPr/>
        </p:nvSpPr>
        <p:spPr bwMode="auto">
          <a:xfrm>
            <a:off x="7380288" y="3644900"/>
            <a:ext cx="1584325" cy="1284288"/>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52232" name="Rectangle 8"/>
          <p:cNvSpPr>
            <a:spLocks noChangeArrowheads="1"/>
          </p:cNvSpPr>
          <p:nvPr/>
        </p:nvSpPr>
        <p:spPr bwMode="auto">
          <a:xfrm>
            <a:off x="476250" y="188913"/>
            <a:ext cx="5895975" cy="579437"/>
          </a:xfrm>
          <a:prstGeom prst="rect">
            <a:avLst/>
          </a:prstGeom>
          <a:noFill/>
          <a:ln w="9525">
            <a:noFill/>
            <a:miter lim="800000"/>
            <a:headEnd/>
            <a:tailEnd/>
          </a:ln>
          <a:effectLst/>
        </p:spPr>
        <p:txBody>
          <a:bodyPr wrap="none">
            <a:spAutoFit/>
          </a:bodyPr>
          <a:lstStyle/>
          <a:p>
            <a:pPr>
              <a:spcBef>
                <a:spcPct val="0"/>
              </a:spcBef>
            </a:pPr>
            <a:r>
              <a:rPr lang="zh-CN" altLang="en-US" sz="3200">
                <a:solidFill>
                  <a:srgbClr val="0000FF"/>
                </a:solidFill>
                <a:effectLst>
                  <a:outerShdw blurRad="38100" dist="38100" dir="2700000" algn="tl">
                    <a:srgbClr val="C0C0C0"/>
                  </a:outerShdw>
                </a:effectLst>
                <a:latin typeface="黑体" pitchFamily="49" charset="-122"/>
                <a:ea typeface="黑体" pitchFamily="49" charset="-122"/>
              </a:rPr>
              <a:t>三、事件间的关系与事件的运算</a:t>
            </a:r>
          </a:p>
        </p:txBody>
      </p:sp>
      <p:sp>
        <p:nvSpPr>
          <p:cNvPr id="52233" name="Text Box 9"/>
          <p:cNvSpPr txBox="1">
            <a:spLocks noChangeArrowheads="1"/>
          </p:cNvSpPr>
          <p:nvPr/>
        </p:nvSpPr>
        <p:spPr bwMode="auto">
          <a:xfrm>
            <a:off x="395288" y="719138"/>
            <a:ext cx="3733800" cy="519112"/>
          </a:xfrm>
          <a:prstGeom prst="rect">
            <a:avLst/>
          </a:prstGeom>
          <a:noFill/>
          <a:ln w="9525">
            <a:noFill/>
            <a:miter lim="800000"/>
            <a:headEnd/>
            <a:tailEnd/>
          </a:ln>
          <a:effectLst/>
        </p:spPr>
        <p:txBody>
          <a:bodyPr>
            <a:spAutoFit/>
          </a:bodyPr>
          <a:lstStyle/>
          <a:p>
            <a:r>
              <a:rPr lang="en-US" altLang="zh-CN" sz="2800">
                <a:solidFill>
                  <a:srgbClr val="0000FF"/>
                </a:solidFill>
                <a:latin typeface="黑体" pitchFamily="49" charset="-122"/>
                <a:ea typeface="黑体" pitchFamily="49" charset="-122"/>
              </a:rPr>
              <a:t>(</a:t>
            </a:r>
            <a:r>
              <a:rPr lang="zh-CN" altLang="en-US" sz="2800">
                <a:solidFill>
                  <a:srgbClr val="0000FF"/>
                </a:solidFill>
                <a:latin typeface="黑体" pitchFamily="49" charset="-122"/>
                <a:ea typeface="黑体" pitchFamily="49" charset="-122"/>
              </a:rPr>
              <a:t>一</a:t>
            </a:r>
            <a:r>
              <a:rPr lang="en-US" altLang="zh-CN" sz="2800">
                <a:solidFill>
                  <a:srgbClr val="0000FF"/>
                </a:solidFill>
                <a:latin typeface="黑体" pitchFamily="49" charset="-122"/>
                <a:ea typeface="黑体" pitchFamily="49" charset="-122"/>
              </a:rPr>
              <a:t>)</a:t>
            </a:r>
            <a:r>
              <a:rPr lang="zh-CN" altLang="en-US" sz="2800">
                <a:solidFill>
                  <a:srgbClr val="0000FF"/>
                </a:solidFill>
                <a:latin typeface="黑体" pitchFamily="49" charset="-122"/>
                <a:ea typeface="黑体" pitchFamily="49" charset="-122"/>
              </a:rPr>
              <a:t>事件间的关系</a:t>
            </a:r>
          </a:p>
        </p:txBody>
      </p:sp>
      <p:sp>
        <p:nvSpPr>
          <p:cNvPr id="52235" name="Text Box 11"/>
          <p:cNvSpPr txBox="1">
            <a:spLocks noChangeArrowheads="1"/>
          </p:cNvSpPr>
          <p:nvPr/>
        </p:nvSpPr>
        <p:spPr bwMode="auto">
          <a:xfrm>
            <a:off x="609600" y="1274763"/>
            <a:ext cx="8534400" cy="785812"/>
          </a:xfrm>
          <a:prstGeom prst="rect">
            <a:avLst/>
          </a:prstGeom>
          <a:noFill/>
          <a:ln w="9525">
            <a:noFill/>
            <a:miter lim="800000"/>
            <a:headEnd/>
            <a:tailEnd/>
          </a:ln>
          <a:effectLst/>
        </p:spPr>
        <p:txBody>
          <a:bodyPr>
            <a:spAutoFit/>
          </a:bodyPr>
          <a:lstStyle/>
          <a:p>
            <a:pPr>
              <a:lnSpc>
                <a:spcPct val="70000"/>
              </a:lnSpc>
            </a:pPr>
            <a:r>
              <a:rPr lang="en-US" altLang="zh-CN">
                <a:solidFill>
                  <a:srgbClr val="FF0000"/>
                </a:solidFill>
                <a:latin typeface="黑体" pitchFamily="49" charset="-122"/>
                <a:ea typeface="黑体" pitchFamily="49" charset="-122"/>
              </a:rPr>
              <a:t>1.</a:t>
            </a:r>
            <a:r>
              <a:rPr lang="zh-CN" altLang="en-US">
                <a:solidFill>
                  <a:srgbClr val="FF0000"/>
                </a:solidFill>
                <a:latin typeface="黑体" pitchFamily="49" charset="-122"/>
                <a:ea typeface="黑体" pitchFamily="49" charset="-122"/>
              </a:rPr>
              <a:t>事件的包含</a:t>
            </a:r>
            <a:r>
              <a:rPr lang="en-US" altLang="zh-CN" i="1">
                <a:solidFill>
                  <a:srgbClr val="FF0000"/>
                </a:solidFill>
                <a:latin typeface="Times New Roman" pitchFamily="18" charset="0"/>
                <a:ea typeface="黑体" pitchFamily="49" charset="-122"/>
              </a:rPr>
              <a:t>A</a:t>
            </a:r>
            <a:r>
              <a:rPr lang="en-US" altLang="zh-CN">
                <a:solidFill>
                  <a:srgbClr val="FF0000"/>
                </a:solidFill>
                <a:latin typeface="Times New Roman" pitchFamily="18" charset="0"/>
                <a:ea typeface="黑体" pitchFamily="49" charset="-122"/>
                <a:sym typeface="Symbol" pitchFamily="18" charset="2"/>
              </a:rPr>
              <a:t></a:t>
            </a:r>
            <a:r>
              <a:rPr lang="en-US" altLang="zh-CN" i="1">
                <a:solidFill>
                  <a:srgbClr val="FF0000"/>
                </a:solidFill>
                <a:latin typeface="Times New Roman" pitchFamily="18" charset="0"/>
                <a:ea typeface="黑体" pitchFamily="49" charset="-122"/>
              </a:rPr>
              <a:t>B</a:t>
            </a:r>
            <a:r>
              <a:rPr lang="en-US" altLang="zh-CN">
                <a:solidFill>
                  <a:srgbClr val="FF0000"/>
                </a:solidFill>
                <a:latin typeface="黑体" pitchFamily="49" charset="-122"/>
                <a:ea typeface="黑体" pitchFamily="49" charset="-122"/>
              </a:rPr>
              <a:t>:</a:t>
            </a:r>
            <a:r>
              <a:rPr lang="en-US" altLang="zh-CN">
                <a:latin typeface="Times New Roman" pitchFamily="18" charset="0"/>
              </a:rPr>
              <a:t> </a:t>
            </a:r>
            <a:r>
              <a:rPr lang="zh-CN" altLang="en-US">
                <a:latin typeface="Times New Roman" pitchFamily="18" charset="0"/>
              </a:rPr>
              <a:t>称</a:t>
            </a:r>
            <a:r>
              <a:rPr lang="zh-CN" altLang="en-US" u="sng">
                <a:solidFill>
                  <a:srgbClr val="0000FF"/>
                </a:solidFill>
                <a:latin typeface="Times New Roman" pitchFamily="18" charset="0"/>
                <a:ea typeface="黑体" pitchFamily="49" charset="-122"/>
              </a:rPr>
              <a:t>事件</a:t>
            </a:r>
            <a:r>
              <a:rPr lang="en-US" altLang="zh-CN" i="1" u="sng">
                <a:solidFill>
                  <a:srgbClr val="0000FF"/>
                </a:solidFill>
                <a:latin typeface="Times New Roman" pitchFamily="18" charset="0"/>
                <a:ea typeface="黑体" pitchFamily="49" charset="-122"/>
              </a:rPr>
              <a:t>B</a:t>
            </a:r>
            <a:r>
              <a:rPr lang="zh-CN" altLang="en-US" u="sng">
                <a:solidFill>
                  <a:srgbClr val="0000FF"/>
                </a:solidFill>
                <a:latin typeface="Times New Roman" pitchFamily="18" charset="0"/>
                <a:ea typeface="黑体" pitchFamily="49" charset="-122"/>
              </a:rPr>
              <a:t>包含事件</a:t>
            </a:r>
            <a:r>
              <a:rPr lang="en-US" altLang="zh-CN" i="1" u="sng">
                <a:solidFill>
                  <a:srgbClr val="0000FF"/>
                </a:solidFill>
                <a:latin typeface="Times New Roman" pitchFamily="18" charset="0"/>
                <a:ea typeface="黑体" pitchFamily="49" charset="-122"/>
              </a:rPr>
              <a:t>A</a:t>
            </a:r>
            <a:r>
              <a:rPr lang="zh-CN" altLang="en-US">
                <a:latin typeface="Times New Roman" pitchFamily="18" charset="0"/>
              </a:rPr>
              <a:t>，或</a:t>
            </a:r>
            <a:r>
              <a:rPr lang="en-US" altLang="zh-CN" i="1">
                <a:latin typeface="Times New Roman" pitchFamily="18" charset="0"/>
              </a:rPr>
              <a:t>A</a:t>
            </a:r>
            <a:r>
              <a:rPr lang="zh-CN" altLang="en-US">
                <a:latin typeface="Times New Roman" pitchFamily="18" charset="0"/>
              </a:rPr>
              <a:t>是</a:t>
            </a:r>
            <a:r>
              <a:rPr lang="en-US" altLang="zh-CN" i="1">
                <a:latin typeface="Times New Roman" pitchFamily="18" charset="0"/>
              </a:rPr>
              <a:t>B</a:t>
            </a:r>
            <a:r>
              <a:rPr lang="zh-CN" altLang="en-US">
                <a:latin typeface="Times New Roman" pitchFamily="18" charset="0"/>
              </a:rPr>
              <a:t>的</a:t>
            </a:r>
            <a:r>
              <a:rPr lang="zh-CN" altLang="en-US" u="sng">
                <a:solidFill>
                  <a:srgbClr val="0000FF"/>
                </a:solidFill>
                <a:latin typeface="Times New Roman" pitchFamily="18" charset="0"/>
                <a:ea typeface="黑体" pitchFamily="49" charset="-122"/>
              </a:rPr>
              <a:t>子事件</a:t>
            </a:r>
            <a:r>
              <a:rPr lang="en-US" altLang="zh-CN" u="sng">
                <a:solidFill>
                  <a:srgbClr val="0000FF"/>
                </a:solidFill>
                <a:latin typeface="Times New Roman" pitchFamily="18" charset="0"/>
                <a:ea typeface="黑体" pitchFamily="49" charset="-122"/>
              </a:rPr>
              <a:t>.</a:t>
            </a:r>
          </a:p>
          <a:p>
            <a:pPr>
              <a:lnSpc>
                <a:spcPct val="70000"/>
              </a:lnSpc>
            </a:pPr>
            <a:r>
              <a:rPr lang="en-US" altLang="zh-CN">
                <a:solidFill>
                  <a:srgbClr val="0000FF"/>
                </a:solidFill>
                <a:latin typeface="Times New Roman" pitchFamily="18" charset="0"/>
                <a:ea typeface="黑体" pitchFamily="49" charset="-122"/>
              </a:rPr>
              <a:t>   </a:t>
            </a:r>
            <a:r>
              <a:rPr lang="zh-CN" altLang="en-US">
                <a:latin typeface="Times New Roman" pitchFamily="18" charset="0"/>
                <a:ea typeface="黑体" pitchFamily="49" charset="-122"/>
              </a:rPr>
              <a:t>其含义是</a:t>
            </a:r>
            <a:r>
              <a:rPr lang="en-US" altLang="zh-CN">
                <a:latin typeface="Times New Roman" pitchFamily="18" charset="0"/>
              </a:rPr>
              <a:t>:</a:t>
            </a:r>
            <a:r>
              <a:rPr lang="en-US" altLang="zh-CN">
                <a:solidFill>
                  <a:srgbClr val="0000FF"/>
                </a:solidFill>
                <a:latin typeface="Times New Roman" pitchFamily="18" charset="0"/>
              </a:rPr>
              <a:t>  </a:t>
            </a:r>
            <a:r>
              <a:rPr lang="zh-CN" altLang="en-US">
                <a:solidFill>
                  <a:srgbClr val="0000FF"/>
                </a:solidFill>
                <a:latin typeface="Times New Roman" pitchFamily="18" charset="0"/>
                <a:ea typeface="黑体" pitchFamily="49" charset="-122"/>
              </a:rPr>
              <a:t>事件</a:t>
            </a:r>
            <a:r>
              <a:rPr lang="en-US" altLang="zh-CN" i="1">
                <a:solidFill>
                  <a:srgbClr val="0000FF"/>
                </a:solidFill>
                <a:latin typeface="Times New Roman" pitchFamily="18" charset="0"/>
                <a:ea typeface="黑体" pitchFamily="49" charset="-122"/>
              </a:rPr>
              <a:t>A</a:t>
            </a:r>
            <a:r>
              <a:rPr lang="zh-CN" altLang="en-US">
                <a:solidFill>
                  <a:srgbClr val="0000FF"/>
                </a:solidFill>
                <a:latin typeface="Times New Roman" pitchFamily="18" charset="0"/>
                <a:ea typeface="黑体" pitchFamily="49" charset="-122"/>
              </a:rPr>
              <a:t>发生必导致事件</a:t>
            </a:r>
            <a:r>
              <a:rPr lang="en-US" altLang="zh-CN" i="1">
                <a:solidFill>
                  <a:srgbClr val="0000FF"/>
                </a:solidFill>
                <a:latin typeface="Times New Roman" pitchFamily="18" charset="0"/>
                <a:ea typeface="黑体" pitchFamily="49" charset="-122"/>
              </a:rPr>
              <a:t>B </a:t>
            </a:r>
            <a:r>
              <a:rPr lang="zh-CN" altLang="en-US">
                <a:solidFill>
                  <a:srgbClr val="0000FF"/>
                </a:solidFill>
                <a:latin typeface="Times New Roman" pitchFamily="18" charset="0"/>
                <a:ea typeface="黑体" pitchFamily="49" charset="-122"/>
              </a:rPr>
              <a:t>发生</a:t>
            </a:r>
            <a:r>
              <a:rPr lang="en-US" altLang="zh-CN">
                <a:latin typeface="Times New Roman" pitchFamily="18" charset="0"/>
              </a:rPr>
              <a:t>. </a:t>
            </a:r>
          </a:p>
        </p:txBody>
      </p:sp>
      <p:sp>
        <p:nvSpPr>
          <p:cNvPr id="52239" name="Text Box 15"/>
          <p:cNvSpPr txBox="1">
            <a:spLocks noChangeArrowheads="1"/>
          </p:cNvSpPr>
          <p:nvPr/>
        </p:nvSpPr>
        <p:spPr bwMode="auto">
          <a:xfrm>
            <a:off x="838200" y="1989138"/>
            <a:ext cx="7315200" cy="457200"/>
          </a:xfrm>
          <a:prstGeom prst="rect">
            <a:avLst/>
          </a:prstGeom>
          <a:noFill/>
          <a:ln w="9525">
            <a:noFill/>
            <a:miter lim="800000"/>
            <a:headEnd/>
            <a:tailEnd/>
          </a:ln>
          <a:effectLst/>
        </p:spPr>
        <p:txBody>
          <a:bodyPr>
            <a:spAutoFit/>
          </a:bodyPr>
          <a:lstStyle/>
          <a:p>
            <a:r>
              <a:rPr lang="zh-CN" altLang="en-US">
                <a:latin typeface="Times New Roman" pitchFamily="18" charset="0"/>
              </a:rPr>
              <a:t>显然，  对于任何事件</a:t>
            </a:r>
            <a:r>
              <a:rPr lang="en-US" altLang="zh-CN" i="1">
                <a:latin typeface="Times New Roman" pitchFamily="18" charset="0"/>
              </a:rPr>
              <a:t>A</a:t>
            </a:r>
            <a:r>
              <a:rPr lang="zh-CN" altLang="en-US">
                <a:latin typeface="Times New Roman" pitchFamily="18" charset="0"/>
              </a:rPr>
              <a:t>有  </a:t>
            </a:r>
            <a:r>
              <a:rPr lang="zh-CN" altLang="en-US">
                <a:latin typeface="Times New Roman" pitchFamily="18" charset="0"/>
                <a:sym typeface="Symbol" pitchFamily="18" charset="2"/>
              </a:rPr>
              <a:t></a:t>
            </a:r>
            <a:r>
              <a:rPr lang="zh-CN" altLang="en-US" i="1">
                <a:latin typeface="Times New Roman" pitchFamily="18" charset="0"/>
                <a:sym typeface="Symbol" pitchFamily="18" charset="2"/>
              </a:rPr>
              <a:t> </a:t>
            </a:r>
            <a:r>
              <a:rPr lang="zh-CN" altLang="en-US">
                <a:latin typeface="Times New Roman" pitchFamily="18" charset="0"/>
                <a:sym typeface="Symbol" pitchFamily="18" charset="2"/>
              </a:rPr>
              <a:t> </a:t>
            </a:r>
            <a:r>
              <a:rPr lang="en-US" altLang="zh-CN" i="1">
                <a:latin typeface="Times New Roman" pitchFamily="18" charset="0"/>
              </a:rPr>
              <a:t>A</a:t>
            </a:r>
            <a:r>
              <a:rPr lang="en-US" altLang="zh-CN">
                <a:latin typeface="Times New Roman" pitchFamily="18" charset="0"/>
              </a:rPr>
              <a:t> </a:t>
            </a:r>
            <a:r>
              <a:rPr lang="en-US" altLang="zh-CN">
                <a:latin typeface="Times New Roman" pitchFamily="18" charset="0"/>
                <a:sym typeface="Symbol" pitchFamily="18" charset="2"/>
              </a:rPr>
              <a:t></a:t>
            </a:r>
            <a:r>
              <a:rPr lang="en-US" altLang="zh-CN">
                <a:latin typeface="Times New Roman" pitchFamily="18" charset="0"/>
              </a:rPr>
              <a:t> </a:t>
            </a:r>
            <a:r>
              <a:rPr lang="en-US" altLang="zh-CN" i="1">
                <a:latin typeface="Times New Roman" pitchFamily="18" charset="0"/>
              </a:rPr>
              <a:t>S</a:t>
            </a:r>
            <a:r>
              <a:rPr lang="zh-CN" altLang="en-US">
                <a:latin typeface="Times New Roman" pitchFamily="18" charset="0"/>
              </a:rPr>
              <a:t>．</a:t>
            </a:r>
          </a:p>
        </p:txBody>
      </p:sp>
      <p:sp>
        <p:nvSpPr>
          <p:cNvPr id="52242" name="Text Box 18"/>
          <p:cNvSpPr txBox="1">
            <a:spLocks noChangeArrowheads="1"/>
          </p:cNvSpPr>
          <p:nvPr/>
        </p:nvSpPr>
        <p:spPr bwMode="auto">
          <a:xfrm>
            <a:off x="857250" y="2276475"/>
            <a:ext cx="6019800" cy="603250"/>
          </a:xfrm>
          <a:prstGeom prst="rect">
            <a:avLst/>
          </a:prstGeom>
          <a:noFill/>
          <a:ln w="9525">
            <a:noFill/>
            <a:miter lim="800000"/>
            <a:headEnd/>
            <a:tailEnd/>
          </a:ln>
          <a:effectLst/>
        </p:spPr>
        <p:txBody>
          <a:bodyPr>
            <a:spAutoFit/>
          </a:bodyPr>
          <a:lstStyle/>
          <a:p>
            <a:pPr>
              <a:lnSpc>
                <a:spcPct val="140000"/>
              </a:lnSpc>
            </a:pPr>
            <a:r>
              <a:rPr lang="zh-CN" altLang="en-US">
                <a:solidFill>
                  <a:srgbClr val="CC0000"/>
                </a:solidFill>
                <a:latin typeface="Times New Roman" pitchFamily="18" charset="0"/>
                <a:ea typeface="黑体" pitchFamily="49" charset="-122"/>
              </a:rPr>
              <a:t>事件的相等</a:t>
            </a:r>
            <a:r>
              <a:rPr lang="en-US" altLang="zh-CN" i="1">
                <a:solidFill>
                  <a:srgbClr val="CC0000"/>
                </a:solidFill>
                <a:latin typeface="Times New Roman" pitchFamily="18" charset="0"/>
              </a:rPr>
              <a:t>A</a:t>
            </a:r>
            <a:r>
              <a:rPr lang="en-US" altLang="zh-CN">
                <a:solidFill>
                  <a:srgbClr val="CC0000"/>
                </a:solidFill>
                <a:latin typeface="Times New Roman" pitchFamily="18" charset="0"/>
              </a:rPr>
              <a:t>=</a:t>
            </a:r>
            <a:r>
              <a:rPr lang="en-US" altLang="zh-CN" i="1">
                <a:solidFill>
                  <a:srgbClr val="CC0000"/>
                </a:solidFill>
                <a:latin typeface="Times New Roman" pitchFamily="18" charset="0"/>
              </a:rPr>
              <a:t>B</a:t>
            </a:r>
            <a:r>
              <a:rPr lang="en-US" altLang="zh-CN">
                <a:solidFill>
                  <a:srgbClr val="CC0000"/>
                </a:solidFill>
                <a:latin typeface="Times New Roman" pitchFamily="18" charset="0"/>
              </a:rPr>
              <a:t> :</a:t>
            </a:r>
            <a:r>
              <a:rPr lang="en-US" altLang="zh-CN">
                <a:latin typeface="Times New Roman" pitchFamily="18" charset="0"/>
              </a:rPr>
              <a:t> </a:t>
            </a:r>
            <a:r>
              <a:rPr lang="zh-CN" altLang="en-US">
                <a:latin typeface="Times New Roman" pitchFamily="18" charset="0"/>
              </a:rPr>
              <a:t>若 </a:t>
            </a:r>
            <a:r>
              <a:rPr lang="en-US" altLang="zh-CN" i="1">
                <a:latin typeface="Times New Roman" pitchFamily="18" charset="0"/>
              </a:rPr>
              <a:t>A</a:t>
            </a:r>
            <a:r>
              <a:rPr lang="en-US" altLang="zh-CN">
                <a:latin typeface="Times New Roman" pitchFamily="18" charset="0"/>
              </a:rPr>
              <a:t> </a:t>
            </a:r>
            <a:r>
              <a:rPr lang="en-US" altLang="zh-CN">
                <a:latin typeface="Times New Roman" pitchFamily="18" charset="0"/>
                <a:sym typeface="Symbol" pitchFamily="18" charset="2"/>
              </a:rPr>
              <a:t> </a:t>
            </a:r>
            <a:r>
              <a:rPr lang="en-US" altLang="zh-CN" i="1">
                <a:latin typeface="Times New Roman" pitchFamily="18" charset="0"/>
              </a:rPr>
              <a:t>B</a:t>
            </a:r>
            <a:r>
              <a:rPr lang="en-US" altLang="zh-CN">
                <a:latin typeface="Times New Roman" pitchFamily="18" charset="0"/>
              </a:rPr>
              <a:t> </a:t>
            </a:r>
            <a:r>
              <a:rPr lang="zh-CN" altLang="en-US">
                <a:latin typeface="Times New Roman" pitchFamily="18" charset="0"/>
              </a:rPr>
              <a:t>且 </a:t>
            </a:r>
            <a:r>
              <a:rPr lang="en-US" altLang="zh-CN" i="1">
                <a:latin typeface="Times New Roman" pitchFamily="18" charset="0"/>
              </a:rPr>
              <a:t>B</a:t>
            </a:r>
            <a:r>
              <a:rPr lang="en-US" altLang="zh-CN">
                <a:latin typeface="Times New Roman" pitchFamily="18" charset="0"/>
              </a:rPr>
              <a:t> </a:t>
            </a:r>
            <a:r>
              <a:rPr lang="en-US" altLang="zh-CN">
                <a:latin typeface="Times New Roman" pitchFamily="18" charset="0"/>
                <a:sym typeface="Symbol" pitchFamily="18" charset="2"/>
              </a:rPr>
              <a:t></a:t>
            </a:r>
            <a:r>
              <a:rPr lang="en-US" altLang="zh-CN">
                <a:latin typeface="Times New Roman" pitchFamily="18" charset="0"/>
              </a:rPr>
              <a:t> </a:t>
            </a:r>
            <a:r>
              <a:rPr lang="en-US" altLang="zh-CN" i="1">
                <a:latin typeface="Times New Roman" pitchFamily="18" charset="0"/>
              </a:rPr>
              <a:t>A</a:t>
            </a:r>
            <a:r>
              <a:rPr lang="en-US" altLang="zh-CN">
                <a:solidFill>
                  <a:srgbClr val="FF0066"/>
                </a:solidFill>
                <a:latin typeface="Times New Roman" pitchFamily="18" charset="0"/>
              </a:rPr>
              <a:t> </a:t>
            </a:r>
            <a:r>
              <a:rPr lang="en-US" altLang="zh-CN">
                <a:latin typeface="Times New Roman" pitchFamily="18" charset="0"/>
              </a:rPr>
              <a:t>.                    </a:t>
            </a:r>
          </a:p>
        </p:txBody>
      </p:sp>
      <p:sp>
        <p:nvSpPr>
          <p:cNvPr id="52244" name="Text Box 20"/>
          <p:cNvSpPr txBox="1">
            <a:spLocks noChangeArrowheads="1"/>
          </p:cNvSpPr>
          <p:nvPr/>
        </p:nvSpPr>
        <p:spPr bwMode="auto">
          <a:xfrm>
            <a:off x="611188" y="3068638"/>
            <a:ext cx="7989887" cy="895350"/>
          </a:xfrm>
          <a:prstGeom prst="rect">
            <a:avLst/>
          </a:prstGeom>
          <a:noFill/>
          <a:ln w="9525">
            <a:noFill/>
            <a:miter lim="800000"/>
            <a:headEnd/>
            <a:tailEnd/>
          </a:ln>
          <a:effectLst/>
        </p:spPr>
        <p:txBody>
          <a:bodyPr>
            <a:spAutoFit/>
          </a:bodyPr>
          <a:lstStyle/>
          <a:p>
            <a:pPr>
              <a:lnSpc>
                <a:spcPct val="110000"/>
              </a:lnSpc>
            </a:pPr>
            <a:r>
              <a:rPr lang="en-US" altLang="zh-CN">
                <a:solidFill>
                  <a:srgbClr val="FF0000"/>
                </a:solidFill>
                <a:latin typeface="黑体" pitchFamily="49" charset="-122"/>
                <a:ea typeface="黑体" pitchFamily="49" charset="-122"/>
              </a:rPr>
              <a:t>2.</a:t>
            </a:r>
            <a:r>
              <a:rPr lang="zh-CN" altLang="en-US">
                <a:solidFill>
                  <a:srgbClr val="FF0000"/>
                </a:solidFill>
                <a:latin typeface="黑体" pitchFamily="49" charset="-122"/>
                <a:ea typeface="黑体" pitchFamily="49" charset="-122"/>
              </a:rPr>
              <a:t>和事件</a:t>
            </a:r>
            <a:r>
              <a:rPr lang="en-US" altLang="zh-CN">
                <a:solidFill>
                  <a:srgbClr val="FF0000"/>
                </a:solidFill>
                <a:latin typeface="黑体" pitchFamily="49" charset="-122"/>
                <a:ea typeface="黑体" pitchFamily="49" charset="-122"/>
              </a:rPr>
              <a:t>: </a:t>
            </a:r>
            <a:r>
              <a:rPr lang="en-US" altLang="zh-CN" i="1">
                <a:solidFill>
                  <a:srgbClr val="FF0000"/>
                </a:solidFill>
                <a:latin typeface="Times New Roman" pitchFamily="18" charset="0"/>
              </a:rPr>
              <a:t>A</a:t>
            </a:r>
            <a:r>
              <a:rPr lang="en-US" altLang="zh-CN">
                <a:solidFill>
                  <a:srgbClr val="FF0000"/>
                </a:solidFill>
                <a:latin typeface="Times New Roman" pitchFamily="18" charset="0"/>
              </a:rPr>
              <a:t>∪</a:t>
            </a:r>
            <a:r>
              <a:rPr lang="en-US" altLang="zh-CN" i="1">
                <a:solidFill>
                  <a:srgbClr val="FF0000"/>
                </a:solidFill>
                <a:latin typeface="Times New Roman" pitchFamily="18" charset="0"/>
              </a:rPr>
              <a:t>B</a:t>
            </a:r>
            <a:r>
              <a:rPr lang="zh-CN" altLang="en-US">
                <a:latin typeface="Times New Roman" pitchFamily="18" charset="0"/>
              </a:rPr>
              <a:t>称为</a:t>
            </a:r>
            <a:r>
              <a:rPr lang="zh-CN" altLang="en-US" u="sng">
                <a:solidFill>
                  <a:srgbClr val="0000FF"/>
                </a:solidFill>
                <a:latin typeface="Times New Roman" pitchFamily="18" charset="0"/>
                <a:ea typeface="黑体" pitchFamily="49" charset="-122"/>
              </a:rPr>
              <a:t>事件</a:t>
            </a:r>
            <a:r>
              <a:rPr lang="en-US" altLang="zh-CN" i="1" u="sng">
                <a:solidFill>
                  <a:srgbClr val="0000FF"/>
                </a:solidFill>
                <a:latin typeface="Times New Roman" pitchFamily="18" charset="0"/>
                <a:ea typeface="黑体" pitchFamily="49" charset="-122"/>
              </a:rPr>
              <a:t>A</a:t>
            </a:r>
            <a:r>
              <a:rPr lang="zh-CN" altLang="en-US" u="sng">
                <a:solidFill>
                  <a:srgbClr val="0000FF"/>
                </a:solidFill>
                <a:latin typeface="Times New Roman" pitchFamily="18" charset="0"/>
                <a:ea typeface="黑体" pitchFamily="49" charset="-122"/>
              </a:rPr>
              <a:t>与</a:t>
            </a:r>
            <a:r>
              <a:rPr lang="en-US" altLang="zh-CN" i="1" u="sng">
                <a:solidFill>
                  <a:srgbClr val="0000FF"/>
                </a:solidFill>
                <a:latin typeface="Times New Roman" pitchFamily="18" charset="0"/>
                <a:ea typeface="黑体" pitchFamily="49" charset="-122"/>
              </a:rPr>
              <a:t>B</a:t>
            </a:r>
            <a:r>
              <a:rPr lang="zh-CN" altLang="en-US" u="sng">
                <a:solidFill>
                  <a:srgbClr val="0000FF"/>
                </a:solidFill>
                <a:latin typeface="Times New Roman" pitchFamily="18" charset="0"/>
                <a:ea typeface="黑体" pitchFamily="49" charset="-122"/>
              </a:rPr>
              <a:t>的和事件</a:t>
            </a:r>
            <a:r>
              <a:rPr lang="en-US" altLang="zh-CN">
                <a:solidFill>
                  <a:srgbClr val="0000FF"/>
                </a:solidFill>
                <a:latin typeface="Times New Roman" pitchFamily="18" charset="0"/>
                <a:ea typeface="黑体" pitchFamily="49" charset="-122"/>
              </a:rPr>
              <a:t>. </a:t>
            </a:r>
            <a:r>
              <a:rPr lang="zh-CN" altLang="en-US">
                <a:latin typeface="黑体" pitchFamily="49" charset="-122"/>
                <a:ea typeface="黑体" pitchFamily="49" charset="-122"/>
              </a:rPr>
              <a:t>其含义是</a:t>
            </a:r>
            <a:r>
              <a:rPr lang="en-US" altLang="zh-CN"/>
              <a:t>:</a:t>
            </a:r>
            <a:r>
              <a:rPr lang="zh-CN" altLang="en-US">
                <a:solidFill>
                  <a:srgbClr val="0000FF"/>
                </a:solidFill>
                <a:latin typeface="Times New Roman" pitchFamily="18" charset="0"/>
                <a:ea typeface="黑体" pitchFamily="49" charset="-122"/>
              </a:rPr>
              <a:t>当且仅当事件</a:t>
            </a:r>
            <a:r>
              <a:rPr lang="en-US" altLang="zh-CN" i="1">
                <a:solidFill>
                  <a:srgbClr val="0000FF"/>
                </a:solidFill>
                <a:latin typeface="Times New Roman" pitchFamily="18" charset="0"/>
                <a:ea typeface="黑体" pitchFamily="49" charset="-122"/>
              </a:rPr>
              <a:t>A</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B</a:t>
            </a:r>
            <a:r>
              <a:rPr lang="en-US" altLang="zh-CN">
                <a:solidFill>
                  <a:srgbClr val="0000FF"/>
                </a:solidFill>
                <a:latin typeface="Times New Roman" pitchFamily="18" charset="0"/>
                <a:ea typeface="黑体" pitchFamily="49" charset="-122"/>
              </a:rPr>
              <a:t> </a:t>
            </a:r>
            <a:r>
              <a:rPr lang="zh-CN" altLang="en-US">
                <a:solidFill>
                  <a:srgbClr val="0000FF"/>
                </a:solidFill>
                <a:latin typeface="Times New Roman" pitchFamily="18" charset="0"/>
                <a:ea typeface="黑体" pitchFamily="49" charset="-122"/>
              </a:rPr>
              <a:t>中至少有一个发生时</a:t>
            </a:r>
            <a:r>
              <a:rPr lang="en-US" altLang="zh-CN">
                <a:solidFill>
                  <a:srgbClr val="0000FF"/>
                </a:solidFill>
                <a:latin typeface="Times New Roman" pitchFamily="18" charset="0"/>
                <a:ea typeface="黑体" pitchFamily="49" charset="-122"/>
              </a:rPr>
              <a:t>,</a:t>
            </a:r>
            <a:r>
              <a:rPr lang="zh-CN" altLang="en-US">
                <a:solidFill>
                  <a:srgbClr val="0000FF"/>
                </a:solidFill>
                <a:latin typeface="Times New Roman" pitchFamily="18" charset="0"/>
                <a:ea typeface="黑体" pitchFamily="49" charset="-122"/>
              </a:rPr>
              <a:t>事件 </a:t>
            </a:r>
            <a:r>
              <a:rPr lang="en-US" altLang="zh-CN" i="1">
                <a:solidFill>
                  <a:srgbClr val="0000FF"/>
                </a:solidFill>
                <a:latin typeface="Times New Roman" pitchFamily="18" charset="0"/>
                <a:ea typeface="黑体" pitchFamily="49" charset="-122"/>
              </a:rPr>
              <a:t>A</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B</a:t>
            </a:r>
            <a:r>
              <a:rPr lang="zh-CN" altLang="en-US">
                <a:solidFill>
                  <a:srgbClr val="0000FF"/>
                </a:solidFill>
                <a:latin typeface="Times New Roman" pitchFamily="18" charset="0"/>
                <a:ea typeface="黑体" pitchFamily="49" charset="-122"/>
              </a:rPr>
              <a:t>发生</a:t>
            </a:r>
            <a:r>
              <a:rPr lang="en-US" altLang="zh-CN">
                <a:latin typeface="Times New Roman" pitchFamily="18" charset="0"/>
              </a:rPr>
              <a:t>.     </a:t>
            </a:r>
          </a:p>
        </p:txBody>
      </p:sp>
      <p:sp>
        <p:nvSpPr>
          <p:cNvPr id="52246" name="Text Box 22"/>
          <p:cNvSpPr txBox="1">
            <a:spLocks noChangeArrowheads="1"/>
          </p:cNvSpPr>
          <p:nvPr/>
        </p:nvSpPr>
        <p:spPr bwMode="auto">
          <a:xfrm>
            <a:off x="539750" y="3860800"/>
            <a:ext cx="8305800" cy="603250"/>
          </a:xfrm>
          <a:prstGeom prst="rect">
            <a:avLst/>
          </a:prstGeom>
          <a:noFill/>
          <a:ln w="9525">
            <a:noFill/>
            <a:miter lim="800000"/>
            <a:headEnd/>
            <a:tailEnd/>
          </a:ln>
          <a:effectLst/>
        </p:spPr>
        <p:txBody>
          <a:bodyPr>
            <a:spAutoFit/>
          </a:bodyPr>
          <a:lstStyle/>
          <a:p>
            <a:pPr>
              <a:lnSpc>
                <a:spcPct val="140000"/>
              </a:lnSpc>
            </a:pPr>
            <a:r>
              <a:rPr lang="zh-CN" altLang="en-US" dirty="0">
                <a:latin typeface="Times New Roman" pitchFamily="18" charset="0"/>
              </a:rPr>
              <a:t>类似地</a:t>
            </a:r>
            <a:r>
              <a:rPr lang="en-US" altLang="zh-CN" dirty="0">
                <a:latin typeface="Times New Roman" pitchFamily="18" charset="0"/>
              </a:rPr>
              <a:t>, (1</a:t>
            </a:r>
            <a:r>
              <a:rPr lang="en-US" altLang="zh-CN" dirty="0" smtClean="0">
                <a:latin typeface="Times New Roman" pitchFamily="18" charset="0"/>
              </a:rPr>
              <a:t>)</a:t>
            </a:r>
            <a:r>
              <a:rPr lang="en-US" altLang="zh-CN" dirty="0" smtClean="0">
                <a:solidFill>
                  <a:srgbClr val="FF0066"/>
                </a:solidFill>
                <a:latin typeface="Times New Roman" pitchFamily="18" charset="0"/>
              </a:rPr>
              <a:t>           </a:t>
            </a:r>
            <a:r>
              <a:rPr lang="en-US" altLang="zh-CN" dirty="0">
                <a:solidFill>
                  <a:srgbClr val="FF0066"/>
                </a:solidFill>
                <a:latin typeface="Times New Roman" pitchFamily="18" charset="0"/>
              </a:rPr>
              <a:t>-----</a:t>
            </a:r>
            <a:r>
              <a:rPr lang="zh-CN" altLang="en-US" dirty="0">
                <a:latin typeface="Times New Roman" pitchFamily="18" charset="0"/>
              </a:rPr>
              <a:t>事件</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 </a:t>
            </a:r>
            <a:r>
              <a:rPr lang="en-US" altLang="zh-CN" i="1" dirty="0">
                <a:latin typeface="Times New Roman" pitchFamily="18" charset="0"/>
              </a:rPr>
              <a:t>A</a:t>
            </a:r>
            <a:r>
              <a:rPr lang="en-US" altLang="zh-CN" baseline="-25000" dirty="0">
                <a:latin typeface="Times New Roman" pitchFamily="18" charset="0"/>
              </a:rPr>
              <a:t>2</a:t>
            </a:r>
            <a:r>
              <a:rPr lang="en-US" altLang="zh-CN" dirty="0">
                <a:latin typeface="Times New Roman" pitchFamily="18" charset="0"/>
              </a:rPr>
              <a:t>,</a:t>
            </a:r>
            <a:r>
              <a:rPr lang="en-US" altLang="zh-CN" dirty="0"/>
              <a:t> </a:t>
            </a:r>
            <a:r>
              <a:rPr lang="en-US" altLang="zh-CN" dirty="0">
                <a:latin typeface="Times New Roman"/>
              </a:rPr>
              <a:t>…</a:t>
            </a:r>
            <a:r>
              <a:rPr lang="zh-CN" altLang="en-US"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lang="zh-CN" altLang="en-US" dirty="0">
                <a:latin typeface="Times New Roman" pitchFamily="18" charset="0"/>
              </a:rPr>
              <a:t>的和事件；</a:t>
            </a:r>
          </a:p>
        </p:txBody>
      </p:sp>
      <p:sp>
        <p:nvSpPr>
          <p:cNvPr id="52249" name="Text Box 25"/>
          <p:cNvSpPr txBox="1">
            <a:spLocks noChangeArrowheads="1"/>
          </p:cNvSpPr>
          <p:nvPr/>
        </p:nvSpPr>
        <p:spPr bwMode="auto">
          <a:xfrm>
            <a:off x="395288" y="4660900"/>
            <a:ext cx="8353425" cy="712788"/>
          </a:xfrm>
          <a:prstGeom prst="rect">
            <a:avLst/>
          </a:prstGeom>
          <a:noFill/>
          <a:ln w="9525">
            <a:noFill/>
            <a:miter lim="800000"/>
            <a:headEnd/>
            <a:tailEnd/>
          </a:ln>
          <a:effectLst/>
        </p:spPr>
        <p:txBody>
          <a:bodyPr>
            <a:spAutoFit/>
          </a:bodyPr>
          <a:lstStyle/>
          <a:p>
            <a:pPr>
              <a:lnSpc>
                <a:spcPct val="170000"/>
              </a:lnSpc>
            </a:pPr>
            <a:r>
              <a:rPr lang="en-US" altLang="zh-CN" dirty="0">
                <a:solidFill>
                  <a:srgbClr val="FF0066"/>
                </a:solidFill>
                <a:latin typeface="Times New Roman" pitchFamily="18" charset="0"/>
              </a:rPr>
              <a:t>                </a:t>
            </a:r>
            <a:r>
              <a:rPr lang="en-US" altLang="zh-CN" dirty="0">
                <a:latin typeface="Times New Roman" pitchFamily="18" charset="0"/>
              </a:rPr>
              <a:t>(2)</a:t>
            </a:r>
            <a:r>
              <a:rPr lang="en-US" altLang="zh-CN" dirty="0">
                <a:solidFill>
                  <a:srgbClr val="FF0066"/>
                </a:solidFill>
                <a:latin typeface="Times New Roman" pitchFamily="18" charset="0"/>
              </a:rPr>
              <a:t>           -----</a:t>
            </a:r>
            <a:r>
              <a:rPr lang="zh-CN" altLang="en-US" dirty="0">
                <a:latin typeface="Times New Roman" pitchFamily="18" charset="0"/>
              </a:rPr>
              <a:t>可列个事件</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 </a:t>
            </a:r>
            <a:r>
              <a:rPr lang="en-US" altLang="zh-CN" i="1" dirty="0">
                <a:latin typeface="Times New Roman" pitchFamily="18" charset="0"/>
              </a:rPr>
              <a:t>A</a:t>
            </a:r>
            <a:r>
              <a:rPr lang="en-US" altLang="zh-CN" baseline="-25000" dirty="0">
                <a:latin typeface="Times New Roman" pitchFamily="18" charset="0"/>
              </a:rPr>
              <a:t>2</a:t>
            </a:r>
            <a:r>
              <a:rPr lang="en-US" altLang="zh-CN" dirty="0">
                <a:latin typeface="Times New Roman" pitchFamily="18" charset="0"/>
              </a:rPr>
              <a:t>,</a:t>
            </a:r>
            <a:r>
              <a:rPr lang="en-US" altLang="zh-CN" dirty="0"/>
              <a:t> </a:t>
            </a:r>
            <a:r>
              <a:rPr lang="en-US" altLang="zh-CN" dirty="0">
                <a:latin typeface="Times New Roman"/>
              </a:rPr>
              <a:t>…</a:t>
            </a:r>
            <a:r>
              <a:rPr lang="zh-CN" altLang="en-US"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lang="en-US" altLang="zh-CN" dirty="0">
                <a:latin typeface="Times New Roman" pitchFamily="18" charset="0"/>
              </a:rPr>
              <a:t>,</a:t>
            </a:r>
            <a:r>
              <a:rPr lang="en-US" altLang="zh-CN" dirty="0"/>
              <a:t> </a:t>
            </a:r>
            <a:r>
              <a:rPr lang="en-US" altLang="zh-CN" dirty="0">
                <a:latin typeface="Times New Roman"/>
              </a:rPr>
              <a:t>…</a:t>
            </a:r>
            <a:r>
              <a:rPr lang="zh-CN" altLang="en-US" dirty="0">
                <a:latin typeface="Times New Roman" pitchFamily="18" charset="0"/>
              </a:rPr>
              <a:t>的和</a:t>
            </a:r>
            <a:r>
              <a:rPr lang="en-US" altLang="zh-CN" dirty="0">
                <a:latin typeface="Times New Roman" pitchFamily="18" charset="0"/>
              </a:rPr>
              <a:t>.</a:t>
            </a:r>
          </a:p>
        </p:txBody>
      </p:sp>
      <p:sp>
        <p:nvSpPr>
          <p:cNvPr id="52251" name="Rectangle 27"/>
          <p:cNvSpPr>
            <a:spLocks noChangeArrowheads="1"/>
          </p:cNvSpPr>
          <p:nvPr/>
        </p:nvSpPr>
        <p:spPr bwMode="auto">
          <a:xfrm>
            <a:off x="7164388" y="1700213"/>
            <a:ext cx="1655762" cy="1223962"/>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52252" name="Oval 28"/>
          <p:cNvSpPr>
            <a:spLocks noChangeArrowheads="1"/>
          </p:cNvSpPr>
          <p:nvPr/>
        </p:nvSpPr>
        <p:spPr bwMode="auto">
          <a:xfrm>
            <a:off x="7308850" y="1844675"/>
            <a:ext cx="1250950" cy="10334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52253" name="Oval 29"/>
          <p:cNvSpPr>
            <a:spLocks noChangeArrowheads="1"/>
          </p:cNvSpPr>
          <p:nvPr/>
        </p:nvSpPr>
        <p:spPr bwMode="auto">
          <a:xfrm>
            <a:off x="7851775" y="2101850"/>
            <a:ext cx="555625" cy="571500"/>
          </a:xfrm>
          <a:prstGeom prst="ellipse">
            <a:avLst/>
          </a:prstGeom>
          <a:solidFill>
            <a:srgbClr val="FFFF00"/>
          </a:solidFill>
          <a:ln w="9525">
            <a:solidFill>
              <a:schemeClr val="tx1"/>
            </a:solidFill>
            <a:round/>
            <a:headEnd/>
            <a:tailEnd/>
          </a:ln>
          <a:effectLst/>
        </p:spPr>
        <p:txBody>
          <a:bodyPr wrap="none" anchor="ctr"/>
          <a:lstStyle/>
          <a:p>
            <a:endParaRPr lang="zh-CN" altLang="en-US"/>
          </a:p>
        </p:txBody>
      </p:sp>
      <p:sp>
        <p:nvSpPr>
          <p:cNvPr id="52254" name="Text Box 30"/>
          <p:cNvSpPr txBox="1">
            <a:spLocks noChangeArrowheads="1"/>
          </p:cNvSpPr>
          <p:nvPr/>
        </p:nvSpPr>
        <p:spPr bwMode="auto">
          <a:xfrm>
            <a:off x="7956550" y="2132013"/>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A</a:t>
            </a:r>
          </a:p>
        </p:txBody>
      </p:sp>
      <p:sp>
        <p:nvSpPr>
          <p:cNvPr id="52255" name="Rectangle 31"/>
          <p:cNvSpPr>
            <a:spLocks noChangeArrowheads="1"/>
          </p:cNvSpPr>
          <p:nvPr/>
        </p:nvSpPr>
        <p:spPr bwMode="auto">
          <a:xfrm>
            <a:off x="7446963" y="2274888"/>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B</a:t>
            </a:r>
          </a:p>
        </p:txBody>
      </p:sp>
      <p:sp>
        <p:nvSpPr>
          <p:cNvPr id="52256" name="Rectangle 32"/>
          <p:cNvSpPr>
            <a:spLocks noChangeArrowheads="1"/>
          </p:cNvSpPr>
          <p:nvPr/>
        </p:nvSpPr>
        <p:spPr bwMode="auto">
          <a:xfrm>
            <a:off x="8388350" y="1700213"/>
            <a:ext cx="354013"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S</a:t>
            </a:r>
          </a:p>
        </p:txBody>
      </p:sp>
      <p:sp>
        <p:nvSpPr>
          <p:cNvPr id="52258" name="Oval 34" descr="宽上对角线"/>
          <p:cNvSpPr>
            <a:spLocks noChangeArrowheads="1"/>
          </p:cNvSpPr>
          <p:nvPr/>
        </p:nvSpPr>
        <p:spPr bwMode="auto">
          <a:xfrm>
            <a:off x="7451725" y="3933825"/>
            <a:ext cx="979488" cy="928688"/>
          </a:xfrm>
          <a:prstGeom prst="ellipse">
            <a:avLst/>
          </a:prstGeom>
          <a:pattFill prst="wdUpDiag">
            <a:fgClr>
              <a:schemeClr val="tx1"/>
            </a:fgClr>
            <a:bgClr>
              <a:schemeClr val="accent1"/>
            </a:bgClr>
          </a:pattFill>
          <a:ln w="19050" algn="ctr">
            <a:solidFill>
              <a:schemeClr val="tx1"/>
            </a:solidFill>
            <a:round/>
            <a:headEnd/>
            <a:tailEnd/>
          </a:ln>
          <a:effectLst/>
        </p:spPr>
        <p:txBody>
          <a:bodyPr wrap="none" anchor="ctr"/>
          <a:lstStyle/>
          <a:p>
            <a:endParaRPr lang="zh-CN" altLang="en-US"/>
          </a:p>
        </p:txBody>
      </p:sp>
      <p:sp>
        <p:nvSpPr>
          <p:cNvPr id="52259" name="Oval 35" descr="宽上对角线"/>
          <p:cNvSpPr>
            <a:spLocks noChangeArrowheads="1"/>
          </p:cNvSpPr>
          <p:nvPr/>
        </p:nvSpPr>
        <p:spPr bwMode="auto">
          <a:xfrm>
            <a:off x="8243888" y="4005263"/>
            <a:ext cx="554037" cy="642937"/>
          </a:xfrm>
          <a:prstGeom prst="ellipse">
            <a:avLst/>
          </a:prstGeom>
          <a:pattFill prst="wdUpDiag">
            <a:fgClr>
              <a:schemeClr val="tx1"/>
            </a:fgClr>
            <a:bgClr>
              <a:schemeClr val="accent1"/>
            </a:bgClr>
          </a:pattFill>
          <a:ln w="19050">
            <a:solidFill>
              <a:schemeClr val="tx1"/>
            </a:solidFill>
            <a:round/>
            <a:headEnd/>
            <a:tailEnd/>
          </a:ln>
          <a:effectLst/>
        </p:spPr>
        <p:txBody>
          <a:bodyPr wrap="none" anchor="ctr"/>
          <a:lstStyle/>
          <a:p>
            <a:endParaRPr lang="zh-CN" altLang="en-US"/>
          </a:p>
        </p:txBody>
      </p:sp>
      <p:sp>
        <p:nvSpPr>
          <p:cNvPr id="52260" name="Text Box 36"/>
          <p:cNvSpPr txBox="1">
            <a:spLocks noChangeArrowheads="1"/>
          </p:cNvSpPr>
          <p:nvPr/>
        </p:nvSpPr>
        <p:spPr bwMode="auto">
          <a:xfrm>
            <a:off x="8316913" y="4005263"/>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A</a:t>
            </a:r>
          </a:p>
        </p:txBody>
      </p:sp>
      <p:sp>
        <p:nvSpPr>
          <p:cNvPr id="52261" name="Rectangle 37"/>
          <p:cNvSpPr>
            <a:spLocks noChangeArrowheads="1"/>
          </p:cNvSpPr>
          <p:nvPr/>
        </p:nvSpPr>
        <p:spPr bwMode="auto">
          <a:xfrm>
            <a:off x="7740650" y="4149725"/>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B</a:t>
            </a:r>
          </a:p>
        </p:txBody>
      </p:sp>
      <p:sp>
        <p:nvSpPr>
          <p:cNvPr id="52262" name="Rectangle 38"/>
          <p:cNvSpPr>
            <a:spLocks noChangeArrowheads="1"/>
          </p:cNvSpPr>
          <p:nvPr/>
        </p:nvSpPr>
        <p:spPr bwMode="auto">
          <a:xfrm>
            <a:off x="8604250" y="3573463"/>
            <a:ext cx="354013"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S</a:t>
            </a:r>
          </a:p>
        </p:txBody>
      </p:sp>
      <p:sp>
        <p:nvSpPr>
          <p:cNvPr id="52264" name="Rectangle 40"/>
          <p:cNvSpPr>
            <a:spLocks noChangeArrowheads="1"/>
          </p:cNvSpPr>
          <p:nvPr/>
        </p:nvSpPr>
        <p:spPr bwMode="auto">
          <a:xfrm>
            <a:off x="1120775" y="5360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68" name="Text Box 44"/>
          <p:cNvSpPr txBox="1">
            <a:spLocks noChangeArrowheads="1"/>
          </p:cNvSpPr>
          <p:nvPr/>
        </p:nvSpPr>
        <p:spPr bwMode="auto">
          <a:xfrm>
            <a:off x="611188" y="5445125"/>
            <a:ext cx="8532812" cy="603250"/>
          </a:xfrm>
          <a:prstGeom prst="rect">
            <a:avLst/>
          </a:prstGeom>
          <a:noFill/>
          <a:ln w="9525">
            <a:noFill/>
            <a:miter lim="800000"/>
            <a:headEnd/>
            <a:tailEnd/>
          </a:ln>
          <a:effectLst/>
        </p:spPr>
        <p:txBody>
          <a:bodyPr>
            <a:spAutoFit/>
          </a:bodyPr>
          <a:lstStyle/>
          <a:p>
            <a:pPr>
              <a:lnSpc>
                <a:spcPct val="140000"/>
              </a:lnSpc>
            </a:pPr>
            <a:r>
              <a:rPr lang="zh-CN" altLang="en-US">
                <a:solidFill>
                  <a:srgbClr val="0000FF"/>
                </a:solidFill>
                <a:latin typeface="Times New Roman" pitchFamily="18" charset="0"/>
                <a:ea typeface="黑体" pitchFamily="49" charset="-122"/>
              </a:rPr>
              <a:t>例如</a:t>
            </a:r>
            <a:r>
              <a:rPr lang="zh-CN" altLang="en-US">
                <a:latin typeface="Times New Roman" pitchFamily="18" charset="0"/>
              </a:rPr>
              <a:t>：在掷骰子试验中</a:t>
            </a:r>
            <a:r>
              <a:rPr lang="en-US" altLang="zh-CN">
                <a:latin typeface="Times New Roman" pitchFamily="18" charset="0"/>
              </a:rPr>
              <a:t>,</a:t>
            </a:r>
            <a:r>
              <a:rPr lang="zh-CN" altLang="en-US">
                <a:latin typeface="Times New Roman" pitchFamily="18" charset="0"/>
              </a:rPr>
              <a:t>记</a:t>
            </a:r>
            <a:r>
              <a:rPr lang="en-US" altLang="zh-CN">
                <a:latin typeface="Times New Roman" pitchFamily="18" charset="0"/>
              </a:rPr>
              <a:t>A:“</a:t>
            </a:r>
            <a:r>
              <a:rPr lang="zh-CN" altLang="en-US">
                <a:latin typeface="Times New Roman" pitchFamily="18" charset="0"/>
              </a:rPr>
              <a:t>点数为奇数”，</a:t>
            </a:r>
            <a:r>
              <a:rPr lang="en-US" altLang="zh-CN">
                <a:latin typeface="Times New Roman" pitchFamily="18" charset="0"/>
              </a:rPr>
              <a:t>B:“</a:t>
            </a:r>
            <a:r>
              <a:rPr lang="zh-CN" altLang="en-US">
                <a:latin typeface="Times New Roman" pitchFamily="18" charset="0"/>
              </a:rPr>
              <a:t>点数小于</a:t>
            </a:r>
            <a:r>
              <a:rPr lang="en-US" altLang="zh-CN">
                <a:latin typeface="Times New Roman" pitchFamily="18" charset="0"/>
              </a:rPr>
              <a:t>5”</a:t>
            </a:r>
            <a:r>
              <a:rPr lang="zh-CN" altLang="en-US">
                <a:latin typeface="Times New Roman" pitchFamily="18" charset="0"/>
              </a:rPr>
              <a:t>， </a:t>
            </a:r>
          </a:p>
        </p:txBody>
      </p:sp>
      <p:sp>
        <p:nvSpPr>
          <p:cNvPr id="52269" name="Rectangle 45"/>
          <p:cNvSpPr>
            <a:spLocks noChangeArrowheads="1"/>
          </p:cNvSpPr>
          <p:nvPr/>
        </p:nvSpPr>
        <p:spPr bwMode="auto">
          <a:xfrm>
            <a:off x="1520825" y="5876925"/>
            <a:ext cx="2935288" cy="603250"/>
          </a:xfrm>
          <a:prstGeom prst="rect">
            <a:avLst/>
          </a:prstGeom>
          <a:noFill/>
          <a:ln w="9525">
            <a:noFill/>
            <a:miter lim="800000"/>
            <a:headEnd/>
            <a:tailEnd/>
          </a:ln>
          <a:effectLst/>
        </p:spPr>
        <p:txBody>
          <a:bodyPr wrap="none">
            <a:spAutoFit/>
          </a:bodyPr>
          <a:lstStyle/>
          <a:p>
            <a:pPr>
              <a:lnSpc>
                <a:spcPct val="140000"/>
              </a:lnSpc>
            </a:pPr>
            <a:r>
              <a:rPr lang="zh-CN" altLang="en-US">
                <a:latin typeface="Times New Roman" pitchFamily="18" charset="0"/>
              </a:rPr>
              <a:t>则    </a:t>
            </a:r>
            <a:r>
              <a:rPr lang="en-US" altLang="zh-CN">
                <a:latin typeface="Times New Roman" pitchFamily="18" charset="0"/>
              </a:rPr>
              <a:t>A</a:t>
            </a:r>
            <a:r>
              <a:rPr lang="en-US" altLang="zh-CN">
                <a:latin typeface="Times New Roman" pitchFamily="18" charset="0"/>
                <a:sym typeface="Symbol" pitchFamily="18" charset="2"/>
              </a:rPr>
              <a:t></a:t>
            </a:r>
            <a:r>
              <a:rPr lang="en-US" altLang="zh-CN">
                <a:latin typeface="Times New Roman" pitchFamily="18" charset="0"/>
              </a:rPr>
              <a:t>B={1,2,3,4,5}</a:t>
            </a:r>
          </a:p>
        </p:txBody>
      </p:sp>
      <mc:AlternateContent xmlns:mc="http://schemas.openxmlformats.org/markup-compatibility/2006" xmlns:a14="http://schemas.microsoft.com/office/drawing/2010/main">
        <mc:Choice Requires="a14">
          <p:sp>
            <p:nvSpPr>
              <p:cNvPr id="3" name="文本框 2"/>
              <p:cNvSpPr txBox="1"/>
              <p:nvPr/>
            </p:nvSpPr>
            <p:spPr>
              <a:xfrm>
                <a:off x="1835696" y="3789054"/>
                <a:ext cx="1296144" cy="93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ea typeface="Cambria Math" panose="02040503050406030204" pitchFamily="18" charset="0"/>
                            </a:rPr>
                            <m:t>𝒏</m:t>
                          </m:r>
                        </m:sup>
                        <m:e>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𝑨</m:t>
                              </m:r>
                            </m:e>
                            <m:sub>
                              <m:r>
                                <a:rPr lang="en-US" altLang="zh-CN" sz="2000" b="1" i="1" smtClean="0">
                                  <a:latin typeface="Cambria Math" panose="02040503050406030204" pitchFamily="18" charset="0"/>
                                </a:rPr>
                                <m:t>𝒊</m:t>
                              </m:r>
                            </m:sub>
                          </m:sSub>
                        </m:e>
                      </m:nary>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835696" y="3789054"/>
                <a:ext cx="1296144" cy="936090"/>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835696" y="4660900"/>
                <a:ext cx="1296144" cy="93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up>
                          <m:r>
                            <a:rPr lang="en-US" altLang="zh-CN" sz="2000" i="1" smtClean="0">
                              <a:latin typeface="Cambria Math" panose="02040503050406030204" pitchFamily="18" charset="0"/>
                              <a:ea typeface="Cambria Math" panose="02040503050406030204" pitchFamily="18" charset="0"/>
                            </a:rPr>
                            <m:t>∞</m:t>
                          </m:r>
                        </m:sup>
                        <m:e>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𝑨</m:t>
                              </m:r>
                            </m:e>
                            <m:sub>
                              <m:r>
                                <a:rPr lang="en-US" altLang="zh-CN" sz="2000" b="1" i="1" smtClean="0">
                                  <a:latin typeface="Cambria Math" panose="02040503050406030204" pitchFamily="18" charset="0"/>
                                </a:rPr>
                                <m:t>𝒊</m:t>
                              </m:r>
                            </m:sub>
                          </m:sSub>
                        </m:e>
                      </m:nary>
                    </m:oMath>
                  </m:oMathPara>
                </a14:m>
                <a:endParaRPr lang="zh-CN" altLang="en-US" sz="20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835696" y="4660900"/>
                <a:ext cx="1296144" cy="936090"/>
              </a:xfrm>
              <a:prstGeom prst="rect">
                <a:avLst/>
              </a:prstGeom>
              <a:blipFill rotWithShape="0">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wipe(left)">
                                      <p:cBhvr>
                                        <p:cTn id="7" dur="500"/>
                                        <p:tgtEl>
                                          <p:spTgt spid="522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35"/>
                                        </p:tgtEl>
                                        <p:attrNameLst>
                                          <p:attrName>style.visibility</p:attrName>
                                        </p:attrNameLst>
                                      </p:cBhvr>
                                      <p:to>
                                        <p:strVal val="visible"/>
                                      </p:to>
                                    </p:set>
                                    <p:animEffect transition="in" filter="wipe(left)">
                                      <p:cBhvr>
                                        <p:cTn id="12" dur="500"/>
                                        <p:tgtEl>
                                          <p:spTgt spid="5223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22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2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22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22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2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2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2239"/>
                                        </p:tgtEl>
                                        <p:attrNameLst>
                                          <p:attrName>style.visibility</p:attrName>
                                        </p:attrNameLst>
                                      </p:cBhvr>
                                      <p:to>
                                        <p:strVal val="visible"/>
                                      </p:to>
                                    </p:set>
                                    <p:animEffect transition="in" filter="wipe(left)">
                                      <p:cBhvr>
                                        <p:cTn id="41" dur="500"/>
                                        <p:tgtEl>
                                          <p:spTgt spid="522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2242"/>
                                        </p:tgtEl>
                                        <p:attrNameLst>
                                          <p:attrName>style.visibility</p:attrName>
                                        </p:attrNameLst>
                                      </p:cBhvr>
                                      <p:to>
                                        <p:strVal val="visible"/>
                                      </p:to>
                                    </p:set>
                                    <p:animEffect transition="in" filter="wipe(left)">
                                      <p:cBhvr>
                                        <p:cTn id="46" dur="500"/>
                                        <p:tgtEl>
                                          <p:spTgt spid="522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2244"/>
                                        </p:tgtEl>
                                        <p:attrNameLst>
                                          <p:attrName>style.visibility</p:attrName>
                                        </p:attrNameLst>
                                      </p:cBhvr>
                                      <p:to>
                                        <p:strVal val="visible"/>
                                      </p:to>
                                    </p:set>
                                    <p:animEffect transition="in" filter="wipe(left)">
                                      <p:cBhvr>
                                        <p:cTn id="51" dur="500"/>
                                        <p:tgtEl>
                                          <p:spTgt spid="5224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522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226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5225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5226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5225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5226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childTnLst>
                                    <p:set>
                                      <p:cBhvr>
                                        <p:cTn id="79" dur="1" fill="hold">
                                          <p:stCondLst>
                                            <p:cond delay="0"/>
                                          </p:stCondLst>
                                        </p:cTn>
                                        <p:tgtEl>
                                          <p:spTgt spid="52258"/>
                                        </p:tgtEl>
                                        <p:attrNameLst>
                                          <p:attrName>style.visibility</p:attrName>
                                        </p:attrNameLst>
                                      </p:cBhvr>
                                      <p:to>
                                        <p:strVal val="visible"/>
                                      </p:to>
                                    </p:set>
                                    <p:animEffect transition="in" filter="blinds(horizontal)">
                                      <p:cBhvr>
                                        <p:cTn id="80" dur="500"/>
                                        <p:tgtEl>
                                          <p:spTgt spid="52258"/>
                                        </p:tgtEl>
                                      </p:cBhvr>
                                    </p:animEffect>
                                  </p:childTnLst>
                                </p:cTn>
                              </p:par>
                              <p:par>
                                <p:cTn id="81" presetID="3" presetClass="entr" presetSubtype="10" fill="hold" grpId="1" nodeType="withEffect">
                                  <p:stCondLst>
                                    <p:cond delay="0"/>
                                  </p:stCondLst>
                                  <p:childTnLst>
                                    <p:set>
                                      <p:cBhvr>
                                        <p:cTn id="82" dur="1" fill="hold">
                                          <p:stCondLst>
                                            <p:cond delay="0"/>
                                          </p:stCondLst>
                                        </p:cTn>
                                        <p:tgtEl>
                                          <p:spTgt spid="52259"/>
                                        </p:tgtEl>
                                        <p:attrNameLst>
                                          <p:attrName>style.visibility</p:attrName>
                                        </p:attrNameLst>
                                      </p:cBhvr>
                                      <p:to>
                                        <p:strVal val="visible"/>
                                      </p:to>
                                    </p:set>
                                    <p:animEffect transition="in" filter="blinds(horizontal)">
                                      <p:cBhvr>
                                        <p:cTn id="83" dur="500"/>
                                        <p:tgtEl>
                                          <p:spTgt spid="5225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2246"/>
                                        </p:tgtEl>
                                        <p:attrNameLst>
                                          <p:attrName>style.visibility</p:attrName>
                                        </p:attrNameLst>
                                      </p:cBhvr>
                                      <p:to>
                                        <p:strVal val="visible"/>
                                      </p:to>
                                    </p:set>
                                    <p:animEffect transition="in" filter="wipe(left)">
                                      <p:cBhvr>
                                        <p:cTn id="88" dur="500"/>
                                        <p:tgtEl>
                                          <p:spTgt spid="52246"/>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2249"/>
                                        </p:tgtEl>
                                        <p:attrNameLst>
                                          <p:attrName>style.visibility</p:attrName>
                                        </p:attrNameLst>
                                      </p:cBhvr>
                                      <p:to>
                                        <p:strVal val="visible"/>
                                      </p:to>
                                    </p:set>
                                    <p:animEffect transition="in" filter="wipe(left)">
                                      <p:cBhvr>
                                        <p:cTn id="97" dur="500"/>
                                        <p:tgtEl>
                                          <p:spTgt spid="52249"/>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2268"/>
                                        </p:tgtEl>
                                        <p:attrNameLst>
                                          <p:attrName>style.visibility</p:attrName>
                                        </p:attrNameLst>
                                      </p:cBhvr>
                                      <p:to>
                                        <p:strVal val="visible"/>
                                      </p:to>
                                    </p:set>
                                    <p:animEffect transition="in" filter="wipe(left)">
                                      <p:cBhvr>
                                        <p:cTn id="106" dur="500"/>
                                        <p:tgtEl>
                                          <p:spTgt spid="5226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52269"/>
                                        </p:tgtEl>
                                        <p:attrNameLst>
                                          <p:attrName>style.visibility</p:attrName>
                                        </p:attrNameLst>
                                      </p:cBhvr>
                                      <p:to>
                                        <p:strVal val="visible"/>
                                      </p:to>
                                    </p:set>
                                    <p:animEffect transition="in" filter="wipe(left)">
                                      <p:cBhvr>
                                        <p:cTn id="111" dur="500"/>
                                        <p:tgtEl>
                                          <p:spTgt spid="52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7" grpId="0" animBg="1"/>
      <p:bldP spid="52233" grpId="0"/>
      <p:bldP spid="52235" grpId="0"/>
      <p:bldP spid="52239" grpId="0"/>
      <p:bldP spid="52242" grpId="0"/>
      <p:bldP spid="52244" grpId="0"/>
      <p:bldP spid="52246" grpId="0"/>
      <p:bldP spid="52249" grpId="0"/>
      <p:bldP spid="52251" grpId="0" animBg="1"/>
      <p:bldP spid="52252" grpId="0" animBg="1"/>
      <p:bldP spid="52253" grpId="0" animBg="1"/>
      <p:bldP spid="52254" grpId="0" autoUpdateAnimBg="0"/>
      <p:bldP spid="52255" grpId="0" autoUpdateAnimBg="0"/>
      <p:bldP spid="52256" grpId="0" autoUpdateAnimBg="0"/>
      <p:bldP spid="52258" grpId="0" animBg="1"/>
      <p:bldP spid="52258" grpId="1" animBg="1"/>
      <p:bldP spid="52259" grpId="0" animBg="1"/>
      <p:bldP spid="52259" grpId="1" animBg="1"/>
      <p:bldP spid="52260" grpId="0" autoUpdateAnimBg="0"/>
      <p:bldP spid="52261" grpId="0" autoUpdateAnimBg="0"/>
      <p:bldP spid="52262" grpId="0" autoUpdateAnimBg="0"/>
      <p:bldP spid="52268" grpId="0"/>
      <p:bldP spid="52269" grpId="0"/>
      <p:bldP spid="3"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47" name="Text Box 7"/>
          <p:cNvSpPr txBox="1">
            <a:spLocks noChangeArrowheads="1"/>
          </p:cNvSpPr>
          <p:nvPr/>
        </p:nvSpPr>
        <p:spPr bwMode="auto">
          <a:xfrm>
            <a:off x="457200" y="627063"/>
            <a:ext cx="8077200" cy="797847"/>
          </a:xfrm>
          <a:prstGeom prst="rect">
            <a:avLst/>
          </a:prstGeom>
          <a:noFill/>
          <a:ln w="9525">
            <a:noFill/>
            <a:miter lim="800000"/>
            <a:headEnd/>
            <a:tailEnd/>
          </a:ln>
          <a:effectLst/>
        </p:spPr>
        <p:txBody>
          <a:bodyPr>
            <a:spAutoFit/>
          </a:bodyPr>
          <a:lstStyle/>
          <a:p>
            <a:pPr>
              <a:lnSpc>
                <a:spcPct val="70000"/>
              </a:lnSpc>
            </a:pPr>
            <a:r>
              <a:rPr lang="en-US" altLang="zh-CN" dirty="0">
                <a:solidFill>
                  <a:srgbClr val="CC0000"/>
                </a:solidFill>
                <a:latin typeface="黑体" pitchFamily="49" charset="-122"/>
                <a:ea typeface="黑体" pitchFamily="49" charset="-122"/>
              </a:rPr>
              <a:t>3.</a:t>
            </a:r>
            <a:r>
              <a:rPr lang="zh-CN" altLang="en-US" dirty="0">
                <a:solidFill>
                  <a:srgbClr val="CC0000"/>
                </a:solidFill>
                <a:latin typeface="黑体" pitchFamily="49" charset="-122"/>
                <a:ea typeface="黑体" pitchFamily="49" charset="-122"/>
              </a:rPr>
              <a:t>积事件</a:t>
            </a:r>
            <a:r>
              <a:rPr lang="en-US" altLang="zh-CN" dirty="0">
                <a:solidFill>
                  <a:srgbClr val="CC0000"/>
                </a:solidFill>
                <a:latin typeface="黑体" pitchFamily="49" charset="-122"/>
                <a:ea typeface="黑体" pitchFamily="49" charset="-122"/>
              </a:rPr>
              <a:t>:</a:t>
            </a:r>
            <a:r>
              <a:rPr lang="en-US" altLang="zh-CN" dirty="0">
                <a:latin typeface="Times New Roman" pitchFamily="18" charset="0"/>
              </a:rPr>
              <a:t>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B</a:t>
            </a:r>
            <a:r>
              <a:rPr lang="zh-CN" altLang="en-US" dirty="0">
                <a:latin typeface="Times New Roman" pitchFamily="18" charset="0"/>
              </a:rPr>
              <a:t>称为</a:t>
            </a:r>
            <a:r>
              <a:rPr lang="zh-CN" altLang="en-US" dirty="0">
                <a:solidFill>
                  <a:srgbClr val="0000FF"/>
                </a:solidFill>
                <a:latin typeface="Times New Roman" pitchFamily="18" charset="0"/>
                <a:ea typeface="黑体" pitchFamily="49" charset="-122"/>
              </a:rPr>
              <a:t>事件</a:t>
            </a:r>
            <a:r>
              <a:rPr lang="en-US" altLang="zh-CN" i="1" dirty="0">
                <a:solidFill>
                  <a:srgbClr val="0000FF"/>
                </a:solidFill>
                <a:latin typeface="Times New Roman" pitchFamily="18" charset="0"/>
                <a:ea typeface="黑体" pitchFamily="49" charset="-122"/>
              </a:rPr>
              <a:t>A</a:t>
            </a:r>
            <a:r>
              <a:rPr lang="zh-CN" altLang="en-US" dirty="0">
                <a:solidFill>
                  <a:srgbClr val="0000FF"/>
                </a:solidFill>
                <a:latin typeface="Times New Roman" pitchFamily="18" charset="0"/>
                <a:ea typeface="黑体" pitchFamily="49" charset="-122"/>
              </a:rPr>
              <a:t>与事件</a:t>
            </a:r>
            <a:r>
              <a:rPr lang="en-US" altLang="zh-CN" i="1" dirty="0">
                <a:solidFill>
                  <a:srgbClr val="0000FF"/>
                </a:solidFill>
                <a:latin typeface="Times New Roman" pitchFamily="18" charset="0"/>
                <a:ea typeface="黑体" pitchFamily="49" charset="-122"/>
              </a:rPr>
              <a:t>B</a:t>
            </a:r>
            <a:r>
              <a:rPr lang="zh-CN" altLang="en-US" b="0" dirty="0">
                <a:solidFill>
                  <a:srgbClr val="0000FF"/>
                </a:solidFill>
                <a:latin typeface="Times New Roman" pitchFamily="18" charset="0"/>
                <a:ea typeface="黑体" pitchFamily="49" charset="-122"/>
              </a:rPr>
              <a:t>的</a:t>
            </a:r>
            <a:r>
              <a:rPr lang="zh-CN" altLang="en-US" dirty="0">
                <a:solidFill>
                  <a:srgbClr val="0000FF"/>
                </a:solidFill>
                <a:latin typeface="Times New Roman" pitchFamily="18" charset="0"/>
                <a:ea typeface="黑体" pitchFamily="49" charset="-122"/>
              </a:rPr>
              <a:t>积事件</a:t>
            </a:r>
            <a:r>
              <a:rPr lang="en-US" altLang="zh-CN" dirty="0">
                <a:solidFill>
                  <a:srgbClr val="0000FF"/>
                </a:solidFill>
                <a:latin typeface="Times New Roman" pitchFamily="18" charset="0"/>
                <a:ea typeface="黑体" pitchFamily="49" charset="-122"/>
              </a:rPr>
              <a:t>.</a:t>
            </a:r>
            <a:r>
              <a:rPr lang="zh-CN" altLang="en-US" dirty="0">
                <a:latin typeface="+mn-ea"/>
              </a:rPr>
              <a:t>简记为</a:t>
            </a:r>
            <a:r>
              <a:rPr lang="en-US" altLang="zh-CN" i="1" dirty="0">
                <a:latin typeface="Times New Roman" pitchFamily="18" charset="0"/>
              </a:rPr>
              <a:t>AB.</a:t>
            </a:r>
          </a:p>
          <a:p>
            <a:pPr>
              <a:lnSpc>
                <a:spcPct val="70000"/>
              </a:lnSpc>
            </a:pPr>
            <a:r>
              <a:rPr lang="zh-CN" altLang="en-US" dirty="0">
                <a:latin typeface="黑体" pitchFamily="49" charset="-122"/>
                <a:ea typeface="黑体" pitchFamily="49" charset="-122"/>
              </a:rPr>
              <a:t>其含义是</a:t>
            </a:r>
            <a:r>
              <a:rPr lang="en-US" altLang="zh-CN" dirty="0">
                <a:latin typeface="黑体" pitchFamily="49" charset="-122"/>
                <a:ea typeface="黑体" pitchFamily="49" charset="-122"/>
              </a:rPr>
              <a:t>:</a:t>
            </a:r>
            <a:r>
              <a:rPr lang="zh-CN" altLang="en-US" dirty="0">
                <a:solidFill>
                  <a:srgbClr val="0000FF"/>
                </a:solidFill>
                <a:latin typeface="Times New Roman" pitchFamily="18" charset="0"/>
                <a:ea typeface="黑体" pitchFamily="49" charset="-122"/>
              </a:rPr>
              <a:t>当且仅当</a:t>
            </a:r>
            <a:r>
              <a:rPr lang="en-US" altLang="zh-CN" i="1" dirty="0">
                <a:solidFill>
                  <a:srgbClr val="0000FF"/>
                </a:solidFill>
                <a:latin typeface="Times New Roman" pitchFamily="18" charset="0"/>
                <a:ea typeface="黑体" pitchFamily="49" charset="-122"/>
              </a:rPr>
              <a:t>A</a:t>
            </a:r>
            <a:r>
              <a:rPr lang="en-US" altLang="zh-CN" dirty="0">
                <a:solidFill>
                  <a:srgbClr val="0000FF"/>
                </a:solidFill>
                <a:latin typeface="Times New Roman" pitchFamily="18" charset="0"/>
                <a:ea typeface="黑体" pitchFamily="49" charset="-122"/>
              </a:rPr>
              <a:t>, </a:t>
            </a:r>
            <a:r>
              <a:rPr lang="en-US" altLang="zh-CN" i="1" dirty="0">
                <a:solidFill>
                  <a:srgbClr val="0000FF"/>
                </a:solidFill>
                <a:latin typeface="Times New Roman" pitchFamily="18" charset="0"/>
                <a:ea typeface="黑体" pitchFamily="49" charset="-122"/>
              </a:rPr>
              <a:t>B</a:t>
            </a:r>
            <a:r>
              <a:rPr lang="zh-CN" altLang="en-US" dirty="0">
                <a:solidFill>
                  <a:srgbClr val="0000FF"/>
                </a:solidFill>
                <a:latin typeface="Times New Roman" pitchFamily="18" charset="0"/>
                <a:ea typeface="黑体" pitchFamily="49" charset="-122"/>
              </a:rPr>
              <a:t>同时发生时，事件</a:t>
            </a:r>
            <a:r>
              <a:rPr lang="en-US" altLang="zh-CN" i="1" dirty="0">
                <a:solidFill>
                  <a:srgbClr val="0000FF"/>
                </a:solidFill>
                <a:latin typeface="Times New Roman" pitchFamily="18" charset="0"/>
              </a:rPr>
              <a:t>AB</a:t>
            </a:r>
            <a:r>
              <a:rPr lang="zh-CN" altLang="en-US" dirty="0">
                <a:solidFill>
                  <a:srgbClr val="0000FF"/>
                </a:solidFill>
                <a:latin typeface="Times New Roman" pitchFamily="18" charset="0"/>
                <a:ea typeface="黑体" pitchFamily="49" charset="-122"/>
              </a:rPr>
              <a:t>发生</a:t>
            </a:r>
            <a:r>
              <a:rPr lang="en-US" altLang="zh-CN" dirty="0">
                <a:solidFill>
                  <a:srgbClr val="0000FF"/>
                </a:solidFill>
                <a:latin typeface="Times New Roman" pitchFamily="18" charset="0"/>
                <a:ea typeface="黑体" pitchFamily="49" charset="-122"/>
              </a:rPr>
              <a:t>.</a:t>
            </a:r>
          </a:p>
        </p:txBody>
      </p:sp>
      <p:grpSp>
        <p:nvGrpSpPr>
          <p:cNvPr id="2" name="Group 16"/>
          <p:cNvGrpSpPr>
            <a:grpSpLocks/>
          </p:cNvGrpSpPr>
          <p:nvPr/>
        </p:nvGrpSpPr>
        <p:grpSpPr bwMode="auto">
          <a:xfrm>
            <a:off x="684213" y="1371600"/>
            <a:ext cx="7620000" cy="838200"/>
            <a:chOff x="384" y="912"/>
            <a:chExt cx="4800" cy="528"/>
          </a:xfrm>
        </p:grpSpPr>
        <p:sp>
          <p:nvSpPr>
            <p:cNvPr id="471051" name="Text Box 11"/>
            <p:cNvSpPr txBox="1">
              <a:spLocks noChangeArrowheads="1"/>
            </p:cNvSpPr>
            <p:nvPr/>
          </p:nvSpPr>
          <p:spPr bwMode="auto">
            <a:xfrm>
              <a:off x="384" y="1019"/>
              <a:ext cx="4800" cy="334"/>
            </a:xfrm>
            <a:prstGeom prst="rect">
              <a:avLst/>
            </a:prstGeom>
            <a:noFill/>
            <a:ln w="9525">
              <a:noFill/>
              <a:miter lim="800000"/>
              <a:headEnd/>
              <a:tailEnd/>
            </a:ln>
            <a:effectLst/>
          </p:spPr>
          <p:txBody>
            <a:bodyPr>
              <a:spAutoFit/>
            </a:bodyPr>
            <a:lstStyle/>
            <a:p>
              <a:pPr>
                <a:lnSpc>
                  <a:spcPct val="120000"/>
                </a:lnSpc>
              </a:pPr>
              <a:r>
                <a:rPr lang="zh-CN" altLang="en-US">
                  <a:latin typeface="Times New Roman" pitchFamily="18" charset="0"/>
                </a:rPr>
                <a:t>类似地</a:t>
              </a:r>
              <a:r>
                <a:rPr lang="en-US" altLang="zh-CN">
                  <a:latin typeface="Times New Roman" pitchFamily="18" charset="0"/>
                </a:rPr>
                <a:t>, (1)         </a:t>
              </a:r>
              <a:r>
                <a:rPr lang="zh-CN" altLang="en-US">
                  <a:latin typeface="Times New Roman" pitchFamily="18" charset="0"/>
                </a:rPr>
                <a:t>：事件</a:t>
              </a:r>
              <a:r>
                <a:rPr lang="en-US" altLang="zh-CN" i="1">
                  <a:latin typeface="Times New Roman" pitchFamily="18" charset="0"/>
                </a:rPr>
                <a:t>A</a:t>
              </a:r>
              <a:r>
                <a:rPr lang="en-US" altLang="zh-CN" baseline="-25000">
                  <a:latin typeface="Times New Roman" pitchFamily="18" charset="0"/>
                </a:rPr>
                <a:t>1</a:t>
              </a:r>
              <a:r>
                <a:rPr lang="en-US" altLang="zh-CN">
                  <a:latin typeface="Times New Roman" pitchFamily="18" charset="0"/>
                </a:rPr>
                <a:t>, </a:t>
              </a:r>
              <a:r>
                <a:rPr lang="en-US" altLang="zh-CN" i="1">
                  <a:latin typeface="Times New Roman" pitchFamily="18" charset="0"/>
                </a:rPr>
                <a:t>A</a:t>
              </a:r>
              <a:r>
                <a:rPr lang="en-US" altLang="zh-CN" baseline="-25000">
                  <a:latin typeface="Times New Roman" pitchFamily="18" charset="0"/>
                </a:rPr>
                <a:t>2</a:t>
              </a:r>
              <a:r>
                <a:rPr lang="en-US" altLang="zh-CN">
                  <a:latin typeface="Times New Roman" pitchFamily="18" charset="0"/>
                </a:rPr>
                <a:t>,</a:t>
              </a:r>
              <a:r>
                <a:rPr lang="en-US" altLang="zh-CN"/>
                <a:t> </a:t>
              </a:r>
              <a:r>
                <a:rPr lang="en-US" altLang="zh-CN">
                  <a:latin typeface="Times New Roman"/>
                </a:rPr>
                <a:t>…</a:t>
              </a:r>
              <a:r>
                <a:rPr lang="en-US" altLang="zh-CN">
                  <a:latin typeface="Times New Roman" pitchFamily="18" charset="0"/>
                </a:rPr>
                <a:t>, </a:t>
              </a:r>
              <a:r>
                <a:rPr lang="en-US" altLang="zh-CN" i="1">
                  <a:latin typeface="Times New Roman" pitchFamily="18" charset="0"/>
                </a:rPr>
                <a:t>A</a:t>
              </a:r>
              <a:r>
                <a:rPr lang="en-US" altLang="zh-CN" i="1" baseline="-25000">
                  <a:latin typeface="Times New Roman" pitchFamily="18" charset="0"/>
                </a:rPr>
                <a:t>n</a:t>
              </a:r>
              <a:r>
                <a:rPr lang="zh-CN" altLang="en-US">
                  <a:latin typeface="Times New Roman" pitchFamily="18" charset="0"/>
                </a:rPr>
                <a:t>积事件；                   </a:t>
              </a:r>
            </a:p>
          </p:txBody>
        </p:sp>
        <p:graphicFrame>
          <p:nvGraphicFramePr>
            <p:cNvPr id="471049" name="Object 9"/>
            <p:cNvGraphicFramePr>
              <a:graphicFrameLocks noChangeAspect="1"/>
            </p:cNvGraphicFramePr>
            <p:nvPr/>
          </p:nvGraphicFramePr>
          <p:xfrm>
            <a:off x="1344" y="912"/>
            <a:ext cx="430" cy="528"/>
          </p:xfrm>
          <a:graphic>
            <a:graphicData uri="http://schemas.openxmlformats.org/presentationml/2006/ole">
              <mc:AlternateContent xmlns:mc="http://schemas.openxmlformats.org/markup-compatibility/2006">
                <mc:Choice xmlns:v="urn:schemas-microsoft-com:vml" Requires="v">
                  <p:oleObj spid="_x0000_s698206" name="公式" r:id="rId3" imgW="393529" imgH="482391" progId="Equations">
                    <p:embed/>
                  </p:oleObj>
                </mc:Choice>
                <mc:Fallback>
                  <p:oleObj name="公式" r:id="rId3" imgW="393529" imgH="482391" progId="Equations">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912"/>
                          <a:ext cx="430"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7"/>
          <p:cNvGrpSpPr>
            <a:grpSpLocks/>
          </p:cNvGrpSpPr>
          <p:nvPr/>
        </p:nvGrpSpPr>
        <p:grpSpPr bwMode="auto">
          <a:xfrm>
            <a:off x="609600" y="2060575"/>
            <a:ext cx="8458200" cy="838200"/>
            <a:chOff x="432" y="1488"/>
            <a:chExt cx="5328" cy="528"/>
          </a:xfrm>
        </p:grpSpPr>
        <p:sp>
          <p:nvSpPr>
            <p:cNvPr id="471052" name="Text Box 12"/>
            <p:cNvSpPr txBox="1">
              <a:spLocks noChangeArrowheads="1"/>
            </p:cNvSpPr>
            <p:nvPr/>
          </p:nvSpPr>
          <p:spPr bwMode="auto">
            <a:xfrm>
              <a:off x="432" y="1584"/>
              <a:ext cx="5328" cy="334"/>
            </a:xfrm>
            <a:prstGeom prst="rect">
              <a:avLst/>
            </a:prstGeom>
            <a:noFill/>
            <a:ln w="9525">
              <a:noFill/>
              <a:miter lim="800000"/>
              <a:headEnd/>
              <a:tailEnd/>
            </a:ln>
            <a:effectLst/>
          </p:spPr>
          <p:txBody>
            <a:bodyPr>
              <a:spAutoFit/>
            </a:bodyPr>
            <a:lstStyle/>
            <a:p>
              <a:pPr>
                <a:lnSpc>
                  <a:spcPct val="120000"/>
                </a:lnSpc>
              </a:pPr>
              <a:r>
                <a:rPr lang="en-US" altLang="zh-CN">
                  <a:solidFill>
                    <a:srgbClr val="FF0066"/>
                  </a:solidFill>
                  <a:latin typeface="Times New Roman" pitchFamily="18" charset="0"/>
                </a:rPr>
                <a:t>               </a:t>
              </a:r>
              <a:r>
                <a:rPr lang="en-US" altLang="zh-CN">
                  <a:latin typeface="Times New Roman" pitchFamily="18" charset="0"/>
                </a:rPr>
                <a:t>(2)          </a:t>
              </a:r>
              <a:r>
                <a:rPr lang="zh-CN" altLang="en-US">
                  <a:latin typeface="Times New Roman" pitchFamily="18" charset="0"/>
                </a:rPr>
                <a:t>：事件</a:t>
              </a:r>
              <a:r>
                <a:rPr lang="en-US" altLang="zh-CN" i="1">
                  <a:latin typeface="Times New Roman" pitchFamily="18" charset="0"/>
                </a:rPr>
                <a:t>A</a:t>
              </a:r>
              <a:r>
                <a:rPr lang="en-US" altLang="zh-CN" baseline="-25000">
                  <a:latin typeface="Times New Roman" pitchFamily="18" charset="0"/>
                </a:rPr>
                <a:t>1</a:t>
              </a:r>
              <a:r>
                <a:rPr lang="en-US" altLang="zh-CN">
                  <a:latin typeface="Times New Roman" pitchFamily="18" charset="0"/>
                </a:rPr>
                <a:t>, </a:t>
              </a:r>
              <a:r>
                <a:rPr lang="en-US" altLang="zh-CN" i="1">
                  <a:latin typeface="Times New Roman" pitchFamily="18" charset="0"/>
                </a:rPr>
                <a:t>A</a:t>
              </a:r>
              <a:r>
                <a:rPr lang="en-US" altLang="zh-CN" baseline="-25000">
                  <a:latin typeface="Times New Roman" pitchFamily="18" charset="0"/>
                </a:rPr>
                <a:t>2</a:t>
              </a:r>
              <a:r>
                <a:rPr lang="en-US" altLang="zh-CN">
                  <a:latin typeface="Times New Roman" pitchFamily="18" charset="0"/>
                </a:rPr>
                <a:t>,</a:t>
              </a:r>
              <a:r>
                <a:rPr lang="en-US" altLang="zh-CN"/>
                <a:t> </a:t>
              </a:r>
              <a:r>
                <a:rPr lang="en-US" altLang="zh-CN">
                  <a:latin typeface="Times New Roman"/>
                </a:rPr>
                <a:t>…</a:t>
              </a:r>
              <a:r>
                <a:rPr lang="zh-CN" altLang="en-US">
                  <a:latin typeface="Times New Roman" pitchFamily="18" charset="0"/>
                </a:rPr>
                <a:t>，</a:t>
              </a:r>
              <a:r>
                <a:rPr lang="en-US" altLang="zh-CN" i="1">
                  <a:latin typeface="Times New Roman" pitchFamily="18" charset="0"/>
                </a:rPr>
                <a:t>A</a:t>
              </a:r>
              <a:r>
                <a:rPr lang="en-US" altLang="zh-CN" i="1" baseline="-25000">
                  <a:latin typeface="Times New Roman" pitchFamily="18" charset="0"/>
                </a:rPr>
                <a:t>n</a:t>
              </a:r>
              <a:r>
                <a:rPr lang="en-US" altLang="zh-CN">
                  <a:latin typeface="Times New Roman" pitchFamily="18" charset="0"/>
                </a:rPr>
                <a:t>,</a:t>
              </a:r>
              <a:r>
                <a:rPr lang="en-US" altLang="zh-CN"/>
                <a:t> </a:t>
              </a:r>
              <a:r>
                <a:rPr lang="en-US" altLang="zh-CN">
                  <a:latin typeface="Times New Roman"/>
                </a:rPr>
                <a:t>…</a:t>
              </a:r>
              <a:r>
                <a:rPr lang="zh-CN" altLang="en-US">
                  <a:latin typeface="Times New Roman" pitchFamily="18" charset="0"/>
                </a:rPr>
                <a:t>积事件。</a:t>
              </a:r>
            </a:p>
          </p:txBody>
        </p:sp>
        <p:graphicFrame>
          <p:nvGraphicFramePr>
            <p:cNvPr id="471050" name="Object 10"/>
            <p:cNvGraphicFramePr>
              <a:graphicFrameLocks noChangeAspect="1"/>
            </p:cNvGraphicFramePr>
            <p:nvPr/>
          </p:nvGraphicFramePr>
          <p:xfrm>
            <a:off x="1440" y="1488"/>
            <a:ext cx="471" cy="528"/>
          </p:xfrm>
          <a:graphic>
            <a:graphicData uri="http://schemas.openxmlformats.org/presentationml/2006/ole">
              <mc:AlternateContent xmlns:mc="http://schemas.openxmlformats.org/markup-compatibility/2006">
                <mc:Choice xmlns:v="urn:schemas-microsoft-com:vml" Requires="v">
                  <p:oleObj spid="_x0000_s698207" name="公式" r:id="rId5" imgW="431613" imgH="482391" progId="Equations">
                    <p:embed/>
                  </p:oleObj>
                </mc:Choice>
                <mc:Fallback>
                  <p:oleObj name="公式" r:id="rId5" imgW="431613" imgH="482391" progId="Equations">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1488"/>
                          <a:ext cx="471"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058" name="Rectangle 18"/>
          <p:cNvSpPr>
            <a:spLocks noGrp="1" noChangeArrowheads="1"/>
          </p:cNvSpPr>
          <p:nvPr>
            <p:ph type="title"/>
          </p:nvPr>
        </p:nvSpPr>
        <p:spPr>
          <a:xfrm>
            <a:off x="468313" y="3716338"/>
            <a:ext cx="8382000" cy="1143000"/>
          </a:xfrm>
          <a:noFill/>
          <a:ln/>
        </p:spPr>
        <p:txBody>
          <a:bodyPr/>
          <a:lstStyle/>
          <a:p>
            <a:pPr algn="l">
              <a:lnSpc>
                <a:spcPct val="120000"/>
              </a:lnSpc>
            </a:pPr>
            <a:r>
              <a:rPr lang="en-US" altLang="zh-CN" sz="2400" b="1" dirty="0">
                <a:solidFill>
                  <a:srgbClr val="CC0000"/>
                </a:solidFill>
                <a:latin typeface="黑体" pitchFamily="49" charset="-122"/>
                <a:ea typeface="黑体" pitchFamily="49" charset="-122"/>
              </a:rPr>
              <a:t>5.</a:t>
            </a:r>
            <a:r>
              <a:rPr lang="zh-CN" altLang="en-US" sz="2400" b="1" dirty="0">
                <a:solidFill>
                  <a:srgbClr val="CC0000"/>
                </a:solidFill>
                <a:latin typeface="黑体" pitchFamily="49" charset="-122"/>
                <a:ea typeface="黑体" pitchFamily="49" charset="-122"/>
              </a:rPr>
              <a:t>互不相容</a:t>
            </a:r>
            <a:r>
              <a:rPr lang="en-US" altLang="zh-CN" sz="2400" b="1" dirty="0">
                <a:solidFill>
                  <a:srgbClr val="CC0000"/>
                </a:solidFill>
                <a:latin typeface="黑体" pitchFamily="49" charset="-122"/>
                <a:ea typeface="黑体" pitchFamily="49" charset="-122"/>
              </a:rPr>
              <a:t>(</a:t>
            </a:r>
            <a:r>
              <a:rPr lang="zh-CN" altLang="en-US" sz="2400" b="1" dirty="0">
                <a:solidFill>
                  <a:srgbClr val="CC0000"/>
                </a:solidFill>
                <a:latin typeface="黑体" pitchFamily="49" charset="-122"/>
                <a:ea typeface="黑体" pitchFamily="49" charset="-122"/>
              </a:rPr>
              <a:t>互斥</a:t>
            </a:r>
            <a:r>
              <a:rPr lang="en-US" altLang="zh-CN" sz="2400" b="1" dirty="0">
                <a:solidFill>
                  <a:srgbClr val="CC0000"/>
                </a:solidFill>
                <a:latin typeface="黑体" pitchFamily="49" charset="-122"/>
                <a:ea typeface="黑体" pitchFamily="49" charset="-122"/>
              </a:rPr>
              <a:t>)</a:t>
            </a:r>
            <a:r>
              <a:rPr lang="zh-CN" altLang="en-US" sz="2400" b="1" dirty="0">
                <a:solidFill>
                  <a:srgbClr val="CC0000"/>
                </a:solidFill>
                <a:latin typeface="黑体" pitchFamily="49" charset="-122"/>
                <a:ea typeface="黑体" pitchFamily="49" charset="-122"/>
              </a:rPr>
              <a:t>的事件</a:t>
            </a:r>
            <a:r>
              <a:rPr lang="en-US" altLang="zh-CN" sz="2400" b="1" dirty="0">
                <a:solidFill>
                  <a:srgbClr val="CC0000"/>
                </a:solidFill>
                <a:latin typeface="黑体" pitchFamily="49" charset="-122"/>
                <a:ea typeface="黑体" pitchFamily="49" charset="-122"/>
              </a:rPr>
              <a:t>:</a:t>
            </a:r>
            <a:r>
              <a:rPr lang="en-US" altLang="zh-CN" sz="2400" b="1" dirty="0">
                <a:solidFill>
                  <a:schemeClr val="tx1"/>
                </a:solidFill>
              </a:rPr>
              <a:t> </a:t>
            </a:r>
            <a:r>
              <a:rPr lang="zh-CN" altLang="en-US" sz="2400" b="1" dirty="0">
                <a:solidFill>
                  <a:schemeClr val="tx1"/>
                </a:solidFill>
              </a:rPr>
              <a:t>若</a:t>
            </a:r>
            <a:r>
              <a:rPr lang="en-US" altLang="zh-CN" sz="2400" b="1" i="1" dirty="0">
                <a:solidFill>
                  <a:schemeClr val="tx1"/>
                </a:solidFill>
              </a:rPr>
              <a:t>A</a:t>
            </a:r>
            <a:r>
              <a:rPr lang="en-US" altLang="zh-CN" sz="2400" b="1" dirty="0">
                <a:solidFill>
                  <a:schemeClr val="tx1"/>
                </a:solidFill>
              </a:rPr>
              <a:t>∩</a:t>
            </a:r>
            <a:r>
              <a:rPr lang="en-US" altLang="zh-CN" sz="2400" b="1" i="1" dirty="0">
                <a:solidFill>
                  <a:schemeClr val="tx1"/>
                </a:solidFill>
              </a:rPr>
              <a:t>B= </a:t>
            </a:r>
            <a:r>
              <a:rPr lang="en-US" altLang="zh-CN" sz="2400" b="1" dirty="0">
                <a:solidFill>
                  <a:schemeClr val="tx1"/>
                </a:solidFill>
                <a:sym typeface="Symbol" pitchFamily="18" charset="2"/>
              </a:rPr>
              <a:t></a:t>
            </a:r>
            <a:r>
              <a:rPr lang="zh-CN" altLang="en-US" sz="2400" dirty="0"/>
              <a:t>，</a:t>
            </a:r>
            <a:r>
              <a:rPr lang="zh-CN" altLang="en-US" sz="2400" b="1" dirty="0">
                <a:solidFill>
                  <a:schemeClr val="tx1"/>
                </a:solidFill>
              </a:rPr>
              <a:t>称事件</a:t>
            </a:r>
            <a:r>
              <a:rPr lang="en-US" altLang="zh-CN" sz="2400" b="1" i="1" dirty="0">
                <a:solidFill>
                  <a:schemeClr val="tx1"/>
                </a:solidFill>
              </a:rPr>
              <a:t>A</a:t>
            </a:r>
            <a:r>
              <a:rPr lang="zh-CN" altLang="en-US" sz="2400" b="1" dirty="0">
                <a:solidFill>
                  <a:schemeClr val="tx1"/>
                </a:solidFill>
              </a:rPr>
              <a:t>与</a:t>
            </a:r>
            <a:r>
              <a:rPr lang="en-US" altLang="zh-CN" sz="2400" b="1" i="1" dirty="0">
                <a:solidFill>
                  <a:schemeClr val="tx1"/>
                </a:solidFill>
              </a:rPr>
              <a:t>B</a:t>
            </a:r>
            <a:r>
              <a:rPr lang="zh-CN" altLang="en-US" sz="2400" b="1" dirty="0">
                <a:solidFill>
                  <a:schemeClr val="tx1"/>
                </a:solidFill>
              </a:rPr>
              <a:t>是互不 </a:t>
            </a:r>
            <a:br>
              <a:rPr lang="zh-CN" altLang="en-US" sz="2400" b="1" dirty="0">
                <a:solidFill>
                  <a:schemeClr val="tx1"/>
                </a:solidFill>
              </a:rPr>
            </a:br>
            <a:r>
              <a:rPr lang="zh-CN" altLang="en-US" sz="2400" b="1" dirty="0">
                <a:solidFill>
                  <a:schemeClr val="tx1"/>
                </a:solidFill>
              </a:rPr>
              <a:t>    相容事件，或互斥事件，指事件</a:t>
            </a:r>
            <a:r>
              <a:rPr lang="en-US" altLang="zh-CN" sz="2400" b="1" i="1" dirty="0">
                <a:solidFill>
                  <a:schemeClr val="tx1"/>
                </a:solidFill>
              </a:rPr>
              <a:t>A</a:t>
            </a:r>
            <a:r>
              <a:rPr lang="zh-CN" altLang="en-US" sz="2400" b="1" dirty="0">
                <a:solidFill>
                  <a:schemeClr val="tx1"/>
                </a:solidFill>
              </a:rPr>
              <a:t>与事件</a:t>
            </a:r>
            <a:r>
              <a:rPr lang="en-US" altLang="zh-CN" sz="2400" b="1" i="1" dirty="0">
                <a:solidFill>
                  <a:schemeClr val="tx1"/>
                </a:solidFill>
              </a:rPr>
              <a:t>B</a:t>
            </a:r>
            <a:r>
              <a:rPr lang="zh-CN" altLang="en-US" sz="2400" b="1" dirty="0">
                <a:solidFill>
                  <a:schemeClr val="tx1"/>
                </a:solidFill>
              </a:rPr>
              <a:t>不能同时发生</a:t>
            </a:r>
            <a:r>
              <a:rPr lang="en-US" altLang="zh-CN" sz="2400" b="1" dirty="0">
                <a:solidFill>
                  <a:schemeClr val="tx1"/>
                </a:solidFill>
              </a:rPr>
              <a:t>.</a:t>
            </a:r>
          </a:p>
        </p:txBody>
      </p:sp>
      <p:sp>
        <p:nvSpPr>
          <p:cNvPr id="471059" name="Text Box 19"/>
          <p:cNvSpPr txBox="1">
            <a:spLocks noChangeArrowheads="1"/>
          </p:cNvSpPr>
          <p:nvPr/>
        </p:nvSpPr>
        <p:spPr bwMode="auto">
          <a:xfrm>
            <a:off x="468313" y="2997200"/>
            <a:ext cx="8077200" cy="858838"/>
          </a:xfrm>
          <a:prstGeom prst="rect">
            <a:avLst/>
          </a:prstGeom>
          <a:noFill/>
          <a:ln w="9525">
            <a:noFill/>
            <a:miter lim="800000"/>
            <a:headEnd/>
            <a:tailEnd/>
          </a:ln>
          <a:effectLst/>
        </p:spPr>
        <p:txBody>
          <a:bodyPr>
            <a:spAutoFit/>
          </a:bodyPr>
          <a:lstStyle/>
          <a:p>
            <a:pPr>
              <a:lnSpc>
                <a:spcPct val="80000"/>
              </a:lnSpc>
            </a:pPr>
            <a:r>
              <a:rPr lang="en-US" altLang="zh-CN">
                <a:solidFill>
                  <a:srgbClr val="CC0000"/>
                </a:solidFill>
                <a:latin typeface="黑体" pitchFamily="49" charset="-122"/>
                <a:ea typeface="黑体" pitchFamily="49" charset="-122"/>
              </a:rPr>
              <a:t>4.</a:t>
            </a:r>
            <a:r>
              <a:rPr lang="zh-CN" altLang="en-US">
                <a:solidFill>
                  <a:srgbClr val="CC0000"/>
                </a:solidFill>
                <a:latin typeface="黑体" pitchFamily="49" charset="-122"/>
                <a:ea typeface="黑体" pitchFamily="49" charset="-122"/>
              </a:rPr>
              <a:t>差事件</a:t>
            </a:r>
            <a:r>
              <a:rPr lang="en-US" altLang="zh-CN">
                <a:solidFill>
                  <a:srgbClr val="CC0000"/>
                </a:solidFill>
                <a:latin typeface="黑体" pitchFamily="49" charset="-122"/>
                <a:ea typeface="黑体" pitchFamily="49" charset="-122"/>
              </a:rPr>
              <a:t>:</a:t>
            </a:r>
            <a:r>
              <a:rPr lang="en-US" altLang="zh-CN">
                <a:latin typeface="Times New Roman" pitchFamily="18" charset="0"/>
              </a:rPr>
              <a:t>  </a:t>
            </a:r>
            <a:r>
              <a:rPr lang="en-US" altLang="zh-CN" i="1">
                <a:latin typeface="Times New Roman" pitchFamily="18" charset="0"/>
              </a:rPr>
              <a:t>A</a:t>
            </a:r>
            <a:r>
              <a:rPr lang="en-US" altLang="zh-CN" i="1">
                <a:latin typeface="Times New Roman" pitchFamily="18" charset="0"/>
                <a:sym typeface="Symbol" pitchFamily="18" charset="2"/>
              </a:rPr>
              <a:t></a:t>
            </a:r>
            <a:r>
              <a:rPr lang="en-US" altLang="zh-CN" i="1">
                <a:latin typeface="Times New Roman" pitchFamily="18" charset="0"/>
              </a:rPr>
              <a:t>B </a:t>
            </a:r>
            <a:r>
              <a:rPr lang="zh-CN" altLang="en-US">
                <a:latin typeface="Times New Roman" pitchFamily="18" charset="0"/>
              </a:rPr>
              <a:t>称为事件</a:t>
            </a:r>
            <a:r>
              <a:rPr lang="en-US" altLang="zh-CN" i="1">
                <a:latin typeface="Times New Roman" pitchFamily="18" charset="0"/>
              </a:rPr>
              <a:t>A</a:t>
            </a:r>
            <a:r>
              <a:rPr lang="zh-CN" altLang="en-US">
                <a:latin typeface="Times New Roman" pitchFamily="18" charset="0"/>
              </a:rPr>
              <a:t>与事件</a:t>
            </a:r>
            <a:r>
              <a:rPr lang="en-US" altLang="zh-CN" i="1">
                <a:latin typeface="Times New Roman" pitchFamily="18" charset="0"/>
              </a:rPr>
              <a:t>B</a:t>
            </a:r>
            <a:r>
              <a:rPr lang="zh-CN" altLang="en-US">
                <a:latin typeface="Times New Roman" pitchFamily="18" charset="0"/>
              </a:rPr>
              <a:t>的</a:t>
            </a:r>
            <a:r>
              <a:rPr lang="zh-CN" altLang="en-US">
                <a:solidFill>
                  <a:srgbClr val="0000FF"/>
                </a:solidFill>
                <a:latin typeface="Times New Roman" pitchFamily="18" charset="0"/>
                <a:ea typeface="黑体" pitchFamily="49" charset="-122"/>
              </a:rPr>
              <a:t>差事件</a:t>
            </a:r>
            <a:r>
              <a:rPr lang="en-US" altLang="zh-CN">
                <a:latin typeface="Times New Roman" pitchFamily="18" charset="0"/>
              </a:rPr>
              <a:t>.</a:t>
            </a:r>
          </a:p>
          <a:p>
            <a:pPr>
              <a:lnSpc>
                <a:spcPct val="80000"/>
              </a:lnSpc>
            </a:pPr>
            <a:r>
              <a:rPr lang="zh-CN" altLang="en-US">
                <a:latin typeface="黑体" pitchFamily="49" charset="-122"/>
                <a:ea typeface="黑体" pitchFamily="49" charset="-122"/>
              </a:rPr>
              <a:t>其含义是</a:t>
            </a:r>
            <a:r>
              <a:rPr lang="en-US" altLang="zh-CN">
                <a:latin typeface="黑体" pitchFamily="49" charset="-122"/>
                <a:ea typeface="黑体" pitchFamily="49" charset="-122"/>
              </a:rPr>
              <a:t>:</a:t>
            </a:r>
            <a:r>
              <a:rPr lang="zh-CN" altLang="en-US">
                <a:solidFill>
                  <a:srgbClr val="0000FF"/>
                </a:solidFill>
                <a:latin typeface="Times New Roman" pitchFamily="18" charset="0"/>
                <a:ea typeface="黑体" pitchFamily="49" charset="-122"/>
              </a:rPr>
              <a:t>当且仅当</a:t>
            </a:r>
            <a:r>
              <a:rPr lang="en-US" altLang="zh-CN" i="1">
                <a:solidFill>
                  <a:srgbClr val="0000FF"/>
                </a:solidFill>
                <a:latin typeface="Times New Roman" pitchFamily="18" charset="0"/>
                <a:ea typeface="黑体" pitchFamily="49" charset="-122"/>
              </a:rPr>
              <a:t>A</a:t>
            </a:r>
            <a:r>
              <a:rPr lang="zh-CN" altLang="en-US">
                <a:solidFill>
                  <a:srgbClr val="0000FF"/>
                </a:solidFill>
                <a:latin typeface="Times New Roman" pitchFamily="18" charset="0"/>
                <a:ea typeface="黑体" pitchFamily="49" charset="-122"/>
              </a:rPr>
              <a:t>发生、</a:t>
            </a:r>
            <a:r>
              <a:rPr lang="en-US" altLang="zh-CN" i="1">
                <a:solidFill>
                  <a:srgbClr val="0000FF"/>
                </a:solidFill>
                <a:latin typeface="Times New Roman" pitchFamily="18" charset="0"/>
                <a:ea typeface="黑体" pitchFamily="49" charset="-122"/>
              </a:rPr>
              <a:t>B</a:t>
            </a:r>
            <a:r>
              <a:rPr lang="zh-CN" altLang="en-US">
                <a:solidFill>
                  <a:srgbClr val="0000FF"/>
                </a:solidFill>
                <a:latin typeface="Times New Roman" pitchFamily="18" charset="0"/>
                <a:ea typeface="黑体" pitchFamily="49" charset="-122"/>
              </a:rPr>
              <a:t>不发生时，事件</a:t>
            </a:r>
            <a:r>
              <a:rPr lang="en-US" altLang="zh-CN" i="1">
                <a:solidFill>
                  <a:srgbClr val="0000FF"/>
                </a:solidFill>
                <a:latin typeface="Times New Roman" pitchFamily="18" charset="0"/>
              </a:rPr>
              <a:t>A</a:t>
            </a:r>
            <a:r>
              <a:rPr lang="en-US" altLang="zh-CN" i="1">
                <a:solidFill>
                  <a:srgbClr val="0000FF"/>
                </a:solidFill>
                <a:latin typeface="Times New Roman" pitchFamily="18" charset="0"/>
                <a:sym typeface="Symbol" pitchFamily="18" charset="2"/>
              </a:rPr>
              <a:t></a:t>
            </a:r>
            <a:r>
              <a:rPr lang="en-US" altLang="zh-CN" i="1">
                <a:solidFill>
                  <a:srgbClr val="0000FF"/>
                </a:solidFill>
                <a:latin typeface="Times New Roman" pitchFamily="18" charset="0"/>
              </a:rPr>
              <a:t>B</a:t>
            </a:r>
            <a:r>
              <a:rPr lang="zh-CN" altLang="en-US">
                <a:solidFill>
                  <a:srgbClr val="0000FF"/>
                </a:solidFill>
                <a:latin typeface="Times New Roman" pitchFamily="18" charset="0"/>
                <a:ea typeface="黑体" pitchFamily="49" charset="-122"/>
              </a:rPr>
              <a:t>发生</a:t>
            </a:r>
            <a:r>
              <a:rPr lang="en-US" altLang="zh-CN">
                <a:solidFill>
                  <a:srgbClr val="0000FF"/>
                </a:solidFill>
                <a:latin typeface="Times New Roman" pitchFamily="18" charset="0"/>
                <a:ea typeface="黑体" pitchFamily="49" charset="-122"/>
              </a:rPr>
              <a:t>.</a:t>
            </a:r>
          </a:p>
        </p:txBody>
      </p:sp>
      <p:sp>
        <p:nvSpPr>
          <p:cNvPr id="471060" name="Text Box 20"/>
          <p:cNvSpPr txBox="1">
            <a:spLocks noChangeArrowheads="1"/>
          </p:cNvSpPr>
          <p:nvPr/>
        </p:nvSpPr>
        <p:spPr bwMode="auto">
          <a:xfrm>
            <a:off x="474663" y="4868863"/>
            <a:ext cx="8153400" cy="931862"/>
          </a:xfrm>
          <a:prstGeom prst="rect">
            <a:avLst/>
          </a:prstGeom>
          <a:noFill/>
          <a:ln w="9525">
            <a:noFill/>
            <a:miter lim="800000"/>
            <a:headEnd/>
            <a:tailEnd/>
          </a:ln>
          <a:effectLst/>
        </p:spPr>
        <p:txBody>
          <a:bodyPr>
            <a:spAutoFit/>
          </a:bodyPr>
          <a:lstStyle/>
          <a:p>
            <a:pPr>
              <a:lnSpc>
                <a:spcPct val="90000"/>
              </a:lnSpc>
            </a:pPr>
            <a:r>
              <a:rPr lang="en-US" altLang="zh-CN" dirty="0">
                <a:solidFill>
                  <a:srgbClr val="CC0000"/>
                </a:solidFill>
                <a:latin typeface="黑体" pitchFamily="49" charset="-122"/>
                <a:ea typeface="黑体" pitchFamily="49" charset="-122"/>
              </a:rPr>
              <a:t>6.</a:t>
            </a:r>
            <a:r>
              <a:rPr lang="zh-CN" altLang="en-US" dirty="0">
                <a:solidFill>
                  <a:srgbClr val="CC0000"/>
                </a:solidFill>
                <a:latin typeface="黑体" pitchFamily="49" charset="-122"/>
                <a:ea typeface="黑体" pitchFamily="49" charset="-122"/>
              </a:rPr>
              <a:t>对立事件</a:t>
            </a:r>
            <a:r>
              <a:rPr lang="en-US" altLang="zh-CN" dirty="0">
                <a:solidFill>
                  <a:srgbClr val="CC0000"/>
                </a:solidFill>
                <a:latin typeface="黑体" pitchFamily="49" charset="-122"/>
                <a:ea typeface="黑体" pitchFamily="49" charset="-122"/>
              </a:rPr>
              <a:t>(</a:t>
            </a:r>
            <a:r>
              <a:rPr lang="zh-CN" altLang="en-US" dirty="0">
                <a:solidFill>
                  <a:srgbClr val="CC0000"/>
                </a:solidFill>
                <a:latin typeface="黑体" pitchFamily="49" charset="-122"/>
                <a:ea typeface="黑体" pitchFamily="49" charset="-122"/>
              </a:rPr>
              <a:t>互逆事件</a:t>
            </a:r>
            <a:r>
              <a:rPr lang="en-US" altLang="zh-CN" dirty="0">
                <a:solidFill>
                  <a:srgbClr val="CC0000"/>
                </a:solidFill>
                <a:latin typeface="黑体" pitchFamily="49" charset="-122"/>
                <a:ea typeface="黑体" pitchFamily="49" charset="-122"/>
              </a:rPr>
              <a:t>):</a:t>
            </a:r>
            <a:r>
              <a:rPr lang="en-US" altLang="zh-CN" dirty="0">
                <a:latin typeface="Times New Roman" pitchFamily="18" charset="0"/>
              </a:rPr>
              <a:t>   </a:t>
            </a:r>
            <a:r>
              <a:rPr lang="zh-CN" altLang="en-US" dirty="0">
                <a:latin typeface="Times New Roman" pitchFamily="18" charset="0"/>
              </a:rPr>
              <a:t>若</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i="1" dirty="0">
                <a:latin typeface="Times New Roman" pitchFamily="18" charset="0"/>
              </a:rPr>
              <a:t>S</a:t>
            </a:r>
            <a:r>
              <a:rPr lang="zh-CN" altLang="en-US" dirty="0">
                <a:latin typeface="Times New Roman" pitchFamily="18" charset="0"/>
              </a:rPr>
              <a:t>且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dirty="0">
                <a:latin typeface="Times New Roman" pitchFamily="18" charset="0"/>
                <a:sym typeface="Symbol" pitchFamily="18" charset="2"/>
              </a:rPr>
              <a:t></a:t>
            </a:r>
            <a:r>
              <a:rPr lang="zh-CN" altLang="en-US" dirty="0">
                <a:latin typeface="Times New Roman" pitchFamily="18" charset="0"/>
                <a:sym typeface="Symbol" pitchFamily="18" charset="2"/>
              </a:rPr>
              <a:t>，</a:t>
            </a:r>
            <a:r>
              <a:rPr lang="zh-CN" altLang="en-US" dirty="0">
                <a:latin typeface="Times New Roman" pitchFamily="18" charset="0"/>
              </a:rPr>
              <a:t>则称事件</a:t>
            </a:r>
          </a:p>
          <a:p>
            <a:pPr>
              <a:lnSpc>
                <a:spcPct val="90000"/>
              </a:lnSpc>
            </a:pPr>
            <a:r>
              <a:rPr lang="zh-CN" altLang="en-US" dirty="0">
                <a:latin typeface="Times New Roman" pitchFamily="18" charset="0"/>
              </a:rPr>
              <a:t>    </a:t>
            </a:r>
            <a:r>
              <a:rPr lang="en-US" altLang="zh-CN" i="1" dirty="0">
                <a:latin typeface="Times New Roman" pitchFamily="18" charset="0"/>
              </a:rPr>
              <a:t>A</a:t>
            </a:r>
            <a:r>
              <a:rPr lang="zh-CN" altLang="en-US" dirty="0">
                <a:latin typeface="Times New Roman" pitchFamily="18" charset="0"/>
              </a:rPr>
              <a:t>与</a:t>
            </a:r>
            <a:r>
              <a:rPr lang="en-US" altLang="zh-CN" i="1" dirty="0">
                <a:latin typeface="Times New Roman" pitchFamily="18" charset="0"/>
              </a:rPr>
              <a:t>B</a:t>
            </a:r>
            <a:r>
              <a:rPr lang="zh-CN" altLang="en-US" dirty="0">
                <a:latin typeface="Times New Roman" pitchFamily="18" charset="0"/>
              </a:rPr>
              <a:t>为互</a:t>
            </a:r>
            <a:r>
              <a:rPr lang="zh-CN" altLang="en-US" dirty="0">
                <a:solidFill>
                  <a:srgbClr val="0000FF"/>
                </a:solidFill>
                <a:latin typeface="Times New Roman" pitchFamily="18" charset="0"/>
                <a:ea typeface="黑体" pitchFamily="49" charset="-122"/>
              </a:rPr>
              <a:t>逆事件</a:t>
            </a:r>
            <a:r>
              <a:rPr lang="en-US" altLang="zh-CN" dirty="0">
                <a:latin typeface="Times New Roman" pitchFamily="18" charset="0"/>
              </a:rPr>
              <a:t>. </a:t>
            </a:r>
            <a:r>
              <a:rPr lang="zh-CN" altLang="en-US" dirty="0">
                <a:latin typeface="Times New Roman" pitchFamily="18" charset="0"/>
              </a:rPr>
              <a:t>又称</a:t>
            </a:r>
            <a:r>
              <a:rPr lang="en-US" altLang="zh-CN" i="1" dirty="0">
                <a:latin typeface="Times New Roman" pitchFamily="18" charset="0"/>
              </a:rPr>
              <a:t>A</a:t>
            </a:r>
            <a:r>
              <a:rPr lang="zh-CN" altLang="en-US" dirty="0">
                <a:latin typeface="Times New Roman" pitchFamily="18" charset="0"/>
              </a:rPr>
              <a:t>与</a:t>
            </a:r>
            <a:r>
              <a:rPr lang="en-US" altLang="zh-CN" i="1" dirty="0">
                <a:latin typeface="Times New Roman" pitchFamily="18" charset="0"/>
              </a:rPr>
              <a:t>B</a:t>
            </a:r>
            <a:r>
              <a:rPr lang="zh-CN" altLang="en-US" dirty="0">
                <a:latin typeface="Times New Roman" pitchFamily="18" charset="0"/>
              </a:rPr>
              <a:t>的互为</a:t>
            </a:r>
            <a:r>
              <a:rPr lang="zh-CN" altLang="en-US" dirty="0">
                <a:solidFill>
                  <a:srgbClr val="0000FF"/>
                </a:solidFill>
                <a:latin typeface="Times New Roman" pitchFamily="18" charset="0"/>
                <a:ea typeface="黑体" pitchFamily="49" charset="-122"/>
              </a:rPr>
              <a:t>对立事件</a:t>
            </a:r>
            <a:r>
              <a:rPr lang="en-US" altLang="zh-CN" dirty="0">
                <a:latin typeface="Times New Roman" pitchFamily="18" charset="0"/>
              </a:rPr>
              <a:t>.</a:t>
            </a:r>
          </a:p>
        </p:txBody>
      </p:sp>
      <p:graphicFrame>
        <p:nvGraphicFramePr>
          <p:cNvPr id="471062" name="Object 22"/>
          <p:cNvGraphicFramePr>
            <a:graphicFrameLocks noChangeAspect="1"/>
          </p:cNvGraphicFramePr>
          <p:nvPr/>
        </p:nvGraphicFramePr>
        <p:xfrm>
          <a:off x="4067175" y="5949950"/>
          <a:ext cx="1800225" cy="531813"/>
        </p:xfrm>
        <a:graphic>
          <a:graphicData uri="http://schemas.openxmlformats.org/presentationml/2006/ole">
            <mc:AlternateContent xmlns:mc="http://schemas.openxmlformats.org/markup-compatibility/2006">
              <mc:Choice xmlns:v="urn:schemas-microsoft-com:vml" Requires="v">
                <p:oleObj spid="_x0000_s698208" name="公式" r:id="rId7" imgW="634725" imgH="190417" progId="Equations">
                  <p:embed/>
                </p:oleObj>
              </mc:Choice>
              <mc:Fallback>
                <p:oleObj name="公式" r:id="rId7" imgW="634725" imgH="190417" progId="Equations">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5949950"/>
                        <a:ext cx="180022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63" name="Object 23"/>
          <p:cNvGraphicFramePr>
            <a:graphicFrameLocks noChangeAspect="1"/>
          </p:cNvGraphicFramePr>
          <p:nvPr/>
        </p:nvGraphicFramePr>
        <p:xfrm>
          <a:off x="3176285" y="5935425"/>
          <a:ext cx="403959" cy="503908"/>
        </p:xfrm>
        <a:graphic>
          <a:graphicData uri="http://schemas.openxmlformats.org/presentationml/2006/ole">
            <mc:AlternateContent xmlns:mc="http://schemas.openxmlformats.org/markup-compatibility/2006">
              <mc:Choice xmlns:v="urn:schemas-microsoft-com:vml" Requires="v">
                <p:oleObj spid="_x0000_s698209" name="公式" r:id="rId9" imgW="152334" imgH="190417" progId="Equations">
                  <p:embed/>
                </p:oleObj>
              </mc:Choice>
              <mc:Fallback>
                <p:oleObj name="公式" r:id="rId9" imgW="152334" imgH="190417" progId="Equations">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6285" y="5935425"/>
                        <a:ext cx="403959" cy="5039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64" name="Rectangle 24"/>
          <p:cNvSpPr>
            <a:spLocks noChangeArrowheads="1"/>
          </p:cNvSpPr>
          <p:nvPr/>
        </p:nvSpPr>
        <p:spPr bwMode="auto">
          <a:xfrm>
            <a:off x="714375" y="5995988"/>
            <a:ext cx="3141663" cy="457200"/>
          </a:xfrm>
          <a:prstGeom prst="rect">
            <a:avLst/>
          </a:prstGeom>
          <a:noFill/>
          <a:ln w="9525">
            <a:noFill/>
            <a:miter lim="800000"/>
            <a:headEnd/>
            <a:tailEnd/>
          </a:ln>
          <a:effectLst/>
        </p:spPr>
        <p:txBody>
          <a:bodyPr wrap="none">
            <a:spAutoFit/>
          </a:bodyPr>
          <a:lstStyle/>
          <a:p>
            <a:r>
              <a:rPr lang="en-US" altLang="zh-CN" i="1" dirty="0">
                <a:latin typeface="Times New Roman" pitchFamily="18" charset="0"/>
              </a:rPr>
              <a:t>A</a:t>
            </a:r>
            <a:r>
              <a:rPr lang="zh-CN" altLang="en-US" dirty="0">
                <a:latin typeface="Times New Roman" pitchFamily="18" charset="0"/>
              </a:rPr>
              <a:t>的对立事件记作       </a:t>
            </a:r>
            <a:r>
              <a:rPr lang="en-US" altLang="zh-CN" dirty="0">
                <a:latin typeface="Times New Roman" pitchFamily="18" charset="0"/>
              </a:rPr>
              <a:t>.</a:t>
            </a:r>
          </a:p>
        </p:txBody>
      </p:sp>
      <p:sp>
        <p:nvSpPr>
          <p:cNvPr id="471065" name="Rectangle 25"/>
          <p:cNvSpPr>
            <a:spLocks noChangeArrowheads="1"/>
          </p:cNvSpPr>
          <p:nvPr/>
        </p:nvSpPr>
        <p:spPr bwMode="auto">
          <a:xfrm>
            <a:off x="7235825" y="981075"/>
            <a:ext cx="1728788" cy="1152525"/>
          </a:xfrm>
          <a:prstGeom prst="rect">
            <a:avLst/>
          </a:prstGeom>
          <a:solidFill>
            <a:srgbClr val="FFCCFF"/>
          </a:solidFill>
          <a:ln w="19050">
            <a:solidFill>
              <a:schemeClr val="tx1"/>
            </a:solidFill>
            <a:miter lim="800000"/>
            <a:headEnd/>
            <a:tailEnd/>
          </a:ln>
          <a:effectLst/>
        </p:spPr>
        <p:txBody>
          <a:bodyPr wrap="none" anchor="ctr"/>
          <a:lstStyle/>
          <a:p>
            <a:endParaRPr lang="zh-CN" altLang="en-US"/>
          </a:p>
        </p:txBody>
      </p:sp>
      <p:sp>
        <p:nvSpPr>
          <p:cNvPr id="471066" name="Oval 26"/>
          <p:cNvSpPr>
            <a:spLocks noChangeArrowheads="1"/>
          </p:cNvSpPr>
          <p:nvPr/>
        </p:nvSpPr>
        <p:spPr bwMode="auto">
          <a:xfrm>
            <a:off x="7307263" y="1128713"/>
            <a:ext cx="1096962" cy="928687"/>
          </a:xfrm>
          <a:prstGeom prst="ellipse">
            <a:avLst/>
          </a:prstGeom>
          <a:solidFill>
            <a:srgbClr val="FFFF00"/>
          </a:solidFill>
          <a:ln w="19050" algn="ctr">
            <a:solidFill>
              <a:schemeClr val="tx1"/>
            </a:solidFill>
            <a:round/>
            <a:headEnd/>
            <a:tailEnd/>
          </a:ln>
          <a:effectLst/>
        </p:spPr>
        <p:txBody>
          <a:bodyPr wrap="none" anchor="ctr"/>
          <a:lstStyle/>
          <a:p>
            <a:endParaRPr lang="zh-CN" altLang="en-US"/>
          </a:p>
        </p:txBody>
      </p:sp>
      <p:sp>
        <p:nvSpPr>
          <p:cNvPr id="471067" name="Oval 27"/>
          <p:cNvSpPr>
            <a:spLocks noChangeArrowheads="1"/>
          </p:cNvSpPr>
          <p:nvPr/>
        </p:nvSpPr>
        <p:spPr bwMode="auto">
          <a:xfrm>
            <a:off x="8101013" y="1206500"/>
            <a:ext cx="768350" cy="714375"/>
          </a:xfrm>
          <a:prstGeom prst="ellipse">
            <a:avLst/>
          </a:prstGeom>
          <a:solidFill>
            <a:srgbClr val="FF5050">
              <a:alpha val="67000"/>
            </a:srgbClr>
          </a:solidFill>
          <a:ln w="19050">
            <a:solidFill>
              <a:schemeClr val="tx1"/>
            </a:solidFill>
            <a:round/>
            <a:headEnd/>
            <a:tailEnd/>
          </a:ln>
          <a:effectLst/>
        </p:spPr>
        <p:txBody>
          <a:bodyPr wrap="none" anchor="ctr"/>
          <a:lstStyle/>
          <a:p>
            <a:endParaRPr lang="zh-CN" altLang="en-US"/>
          </a:p>
        </p:txBody>
      </p:sp>
      <p:sp>
        <p:nvSpPr>
          <p:cNvPr id="471068" name="Text Box 28"/>
          <p:cNvSpPr txBox="1">
            <a:spLocks noChangeArrowheads="1"/>
          </p:cNvSpPr>
          <p:nvPr/>
        </p:nvSpPr>
        <p:spPr bwMode="auto">
          <a:xfrm>
            <a:off x="8459788" y="1341438"/>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A</a:t>
            </a:r>
          </a:p>
        </p:txBody>
      </p:sp>
      <p:sp>
        <p:nvSpPr>
          <p:cNvPr id="471069" name="Rectangle 29"/>
          <p:cNvSpPr>
            <a:spLocks noChangeArrowheads="1"/>
          </p:cNvSpPr>
          <p:nvPr/>
        </p:nvSpPr>
        <p:spPr bwMode="auto">
          <a:xfrm>
            <a:off x="7620000" y="1350963"/>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B</a:t>
            </a:r>
          </a:p>
        </p:txBody>
      </p:sp>
      <p:sp>
        <p:nvSpPr>
          <p:cNvPr id="471070" name="Freeform 30" descr="宽上对角线"/>
          <p:cNvSpPr>
            <a:spLocks/>
          </p:cNvSpPr>
          <p:nvPr/>
        </p:nvSpPr>
        <p:spPr bwMode="auto">
          <a:xfrm>
            <a:off x="8075613" y="1268413"/>
            <a:ext cx="354012" cy="601662"/>
          </a:xfrm>
          <a:custGeom>
            <a:avLst/>
            <a:gdLst/>
            <a:ahLst/>
            <a:cxnLst>
              <a:cxn ang="0">
                <a:pos x="106" y="0"/>
              </a:cxn>
              <a:cxn ang="0">
                <a:pos x="215" y="161"/>
              </a:cxn>
              <a:cxn ang="0">
                <a:pos x="152" y="363"/>
              </a:cxn>
              <a:cxn ang="0">
                <a:pos x="23" y="257"/>
              </a:cxn>
              <a:cxn ang="0">
                <a:pos x="16" y="139"/>
              </a:cxn>
              <a:cxn ang="0">
                <a:pos x="106" y="0"/>
              </a:cxn>
            </a:cxnLst>
            <a:rect l="0" t="0" r="r" b="b"/>
            <a:pathLst>
              <a:path w="223" h="379">
                <a:moveTo>
                  <a:pt x="106" y="0"/>
                </a:moveTo>
                <a:cubicBezTo>
                  <a:pt x="139" y="12"/>
                  <a:pt x="207" y="101"/>
                  <a:pt x="215" y="161"/>
                </a:cubicBezTo>
                <a:cubicBezTo>
                  <a:pt x="223" y="221"/>
                  <a:pt x="184" y="347"/>
                  <a:pt x="152" y="363"/>
                </a:cubicBezTo>
                <a:cubicBezTo>
                  <a:pt x="120" y="379"/>
                  <a:pt x="46" y="294"/>
                  <a:pt x="23" y="257"/>
                </a:cubicBezTo>
                <a:cubicBezTo>
                  <a:pt x="0" y="220"/>
                  <a:pt x="2" y="182"/>
                  <a:pt x="16" y="139"/>
                </a:cubicBezTo>
                <a:cubicBezTo>
                  <a:pt x="30" y="96"/>
                  <a:pt x="87" y="29"/>
                  <a:pt x="106" y="0"/>
                </a:cubicBezTo>
                <a:close/>
              </a:path>
            </a:pathLst>
          </a:custGeom>
          <a:pattFill prst="wdUpDiag">
            <a:fgClr>
              <a:schemeClr val="tx2"/>
            </a:fgClr>
            <a:bgClr>
              <a:schemeClr val="accent1"/>
            </a:bgClr>
          </a:pattFill>
          <a:ln w="9525" cap="flat" cmpd="sng">
            <a:solidFill>
              <a:schemeClr val="tx1"/>
            </a:solidFill>
            <a:prstDash val="solid"/>
            <a:round/>
            <a:headEnd/>
            <a:tailEnd/>
          </a:ln>
          <a:effectLst/>
        </p:spPr>
        <p:txBody>
          <a:bodyPr/>
          <a:lstStyle/>
          <a:p>
            <a:endParaRPr lang="zh-CN" altLang="en-US"/>
          </a:p>
        </p:txBody>
      </p:sp>
      <p:sp>
        <p:nvSpPr>
          <p:cNvPr id="471071" name="Rectangle 31"/>
          <p:cNvSpPr>
            <a:spLocks noChangeArrowheads="1"/>
          </p:cNvSpPr>
          <p:nvPr/>
        </p:nvSpPr>
        <p:spPr bwMode="auto">
          <a:xfrm>
            <a:off x="7235825" y="2205038"/>
            <a:ext cx="1701800" cy="1284287"/>
          </a:xfrm>
          <a:prstGeom prst="rect">
            <a:avLst/>
          </a:prstGeom>
          <a:solidFill>
            <a:srgbClr val="FFCCFF"/>
          </a:solidFill>
          <a:ln w="19050">
            <a:solidFill>
              <a:schemeClr val="tx1"/>
            </a:solidFill>
            <a:miter lim="800000"/>
            <a:headEnd/>
            <a:tailEnd/>
          </a:ln>
          <a:effectLst/>
        </p:spPr>
        <p:txBody>
          <a:bodyPr wrap="none" anchor="ctr"/>
          <a:lstStyle/>
          <a:p>
            <a:endParaRPr lang="zh-CN" altLang="en-US"/>
          </a:p>
        </p:txBody>
      </p:sp>
      <p:sp>
        <p:nvSpPr>
          <p:cNvPr id="471072" name="Oval 32"/>
          <p:cNvSpPr>
            <a:spLocks noChangeArrowheads="1"/>
          </p:cNvSpPr>
          <p:nvPr/>
        </p:nvSpPr>
        <p:spPr bwMode="auto">
          <a:xfrm>
            <a:off x="7307263" y="2352675"/>
            <a:ext cx="1096962" cy="928688"/>
          </a:xfrm>
          <a:prstGeom prst="ellipse">
            <a:avLst/>
          </a:prstGeom>
          <a:solidFill>
            <a:srgbClr val="FFFF00"/>
          </a:solidFill>
          <a:ln w="19050" algn="ctr">
            <a:solidFill>
              <a:schemeClr val="tx1"/>
            </a:solidFill>
            <a:round/>
            <a:headEnd/>
            <a:tailEnd/>
          </a:ln>
          <a:effectLst/>
        </p:spPr>
        <p:txBody>
          <a:bodyPr wrap="none" anchor="ctr"/>
          <a:lstStyle/>
          <a:p>
            <a:endParaRPr lang="zh-CN" altLang="en-US"/>
          </a:p>
        </p:txBody>
      </p:sp>
      <p:sp>
        <p:nvSpPr>
          <p:cNvPr id="471073" name="Oval 33"/>
          <p:cNvSpPr>
            <a:spLocks noChangeArrowheads="1"/>
          </p:cNvSpPr>
          <p:nvPr/>
        </p:nvSpPr>
        <p:spPr bwMode="auto">
          <a:xfrm>
            <a:off x="8101013" y="2430463"/>
            <a:ext cx="768350" cy="714375"/>
          </a:xfrm>
          <a:prstGeom prst="ellipse">
            <a:avLst/>
          </a:prstGeom>
          <a:solidFill>
            <a:srgbClr val="FF5050">
              <a:alpha val="67000"/>
            </a:srgbClr>
          </a:solidFill>
          <a:ln w="19050">
            <a:solidFill>
              <a:schemeClr val="tx1"/>
            </a:solidFill>
            <a:round/>
            <a:headEnd/>
            <a:tailEnd/>
          </a:ln>
          <a:effectLst/>
        </p:spPr>
        <p:txBody>
          <a:bodyPr wrap="none" anchor="ctr"/>
          <a:lstStyle/>
          <a:p>
            <a:endParaRPr lang="zh-CN" altLang="en-US"/>
          </a:p>
        </p:txBody>
      </p:sp>
      <p:sp>
        <p:nvSpPr>
          <p:cNvPr id="471075" name="Rectangle 35"/>
          <p:cNvSpPr>
            <a:spLocks noChangeArrowheads="1"/>
          </p:cNvSpPr>
          <p:nvPr/>
        </p:nvSpPr>
        <p:spPr bwMode="auto">
          <a:xfrm>
            <a:off x="7620000" y="2574925"/>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B</a:t>
            </a:r>
          </a:p>
        </p:txBody>
      </p:sp>
      <p:sp>
        <p:nvSpPr>
          <p:cNvPr id="471076" name="Freeform 36" descr="宽上对角线"/>
          <p:cNvSpPr>
            <a:spLocks/>
          </p:cNvSpPr>
          <p:nvPr/>
        </p:nvSpPr>
        <p:spPr bwMode="auto">
          <a:xfrm>
            <a:off x="8204200" y="2420938"/>
            <a:ext cx="679450" cy="720725"/>
          </a:xfrm>
          <a:custGeom>
            <a:avLst/>
            <a:gdLst/>
            <a:ahLst/>
            <a:cxnLst>
              <a:cxn ang="0">
                <a:pos x="334" y="65"/>
              </a:cxn>
              <a:cxn ang="0">
                <a:pos x="423" y="230"/>
              </a:cxn>
              <a:cxn ang="0">
                <a:pos x="362" y="379"/>
              </a:cxn>
              <a:cxn ang="0">
                <a:pos x="206" y="448"/>
              </a:cxn>
              <a:cxn ang="0">
                <a:pos x="59" y="417"/>
              </a:cxn>
              <a:cxn ang="0">
                <a:pos x="111" y="359"/>
              </a:cxn>
              <a:cxn ang="0">
                <a:pos x="140" y="221"/>
              </a:cxn>
              <a:cxn ang="0">
                <a:pos x="88" y="85"/>
              </a:cxn>
              <a:cxn ang="0">
                <a:pos x="14" y="48"/>
              </a:cxn>
              <a:cxn ang="0">
                <a:pos x="172" y="3"/>
              </a:cxn>
              <a:cxn ang="0">
                <a:pos x="334" y="65"/>
              </a:cxn>
            </a:cxnLst>
            <a:rect l="0" t="0" r="r" b="b"/>
            <a:pathLst>
              <a:path w="428" h="454">
                <a:moveTo>
                  <a:pt x="334" y="65"/>
                </a:moveTo>
                <a:cubicBezTo>
                  <a:pt x="376" y="103"/>
                  <a:pt x="418" y="178"/>
                  <a:pt x="423" y="230"/>
                </a:cubicBezTo>
                <a:cubicBezTo>
                  <a:pt x="428" y="282"/>
                  <a:pt x="398" y="343"/>
                  <a:pt x="362" y="379"/>
                </a:cubicBezTo>
                <a:cubicBezTo>
                  <a:pt x="326" y="415"/>
                  <a:pt x="256" y="442"/>
                  <a:pt x="206" y="448"/>
                </a:cubicBezTo>
                <a:cubicBezTo>
                  <a:pt x="156" y="454"/>
                  <a:pt x="75" y="432"/>
                  <a:pt x="59" y="417"/>
                </a:cubicBezTo>
                <a:cubicBezTo>
                  <a:pt x="43" y="402"/>
                  <a:pt x="98" y="392"/>
                  <a:pt x="111" y="359"/>
                </a:cubicBezTo>
                <a:cubicBezTo>
                  <a:pt x="124" y="326"/>
                  <a:pt x="144" y="267"/>
                  <a:pt x="140" y="221"/>
                </a:cubicBezTo>
                <a:cubicBezTo>
                  <a:pt x="136" y="175"/>
                  <a:pt x="109" y="114"/>
                  <a:pt x="88" y="85"/>
                </a:cubicBezTo>
                <a:cubicBezTo>
                  <a:pt x="67" y="56"/>
                  <a:pt x="0" y="61"/>
                  <a:pt x="14" y="48"/>
                </a:cubicBezTo>
                <a:cubicBezTo>
                  <a:pt x="28" y="35"/>
                  <a:pt x="119" y="0"/>
                  <a:pt x="172" y="3"/>
                </a:cubicBezTo>
                <a:cubicBezTo>
                  <a:pt x="225" y="6"/>
                  <a:pt x="294" y="28"/>
                  <a:pt x="334" y="65"/>
                </a:cubicBezTo>
                <a:close/>
              </a:path>
            </a:pathLst>
          </a:custGeom>
          <a:pattFill prst="wdUpDiag">
            <a:fgClr>
              <a:schemeClr val="tx2"/>
            </a:fgClr>
            <a:bgClr>
              <a:schemeClr val="accent1"/>
            </a:bgClr>
          </a:pattFill>
          <a:ln w="19050" cap="flat" cmpd="sng">
            <a:solidFill>
              <a:schemeClr val="tx1"/>
            </a:solidFill>
            <a:prstDash val="solid"/>
            <a:round/>
            <a:headEnd/>
            <a:tailEnd/>
          </a:ln>
          <a:effectLst/>
        </p:spPr>
        <p:txBody>
          <a:bodyPr/>
          <a:lstStyle/>
          <a:p>
            <a:endParaRPr lang="zh-CN" altLang="en-US"/>
          </a:p>
        </p:txBody>
      </p:sp>
      <p:sp>
        <p:nvSpPr>
          <p:cNvPr id="471074" name="Text Box 34"/>
          <p:cNvSpPr txBox="1">
            <a:spLocks noChangeArrowheads="1"/>
          </p:cNvSpPr>
          <p:nvPr/>
        </p:nvSpPr>
        <p:spPr bwMode="auto">
          <a:xfrm>
            <a:off x="8477250" y="2540000"/>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A</a:t>
            </a:r>
          </a:p>
        </p:txBody>
      </p:sp>
      <p:sp>
        <p:nvSpPr>
          <p:cNvPr id="471077" name="Rectangle 37"/>
          <p:cNvSpPr>
            <a:spLocks noChangeArrowheads="1"/>
          </p:cNvSpPr>
          <p:nvPr/>
        </p:nvSpPr>
        <p:spPr bwMode="auto">
          <a:xfrm>
            <a:off x="7019925" y="5300663"/>
            <a:ext cx="1773238" cy="1223962"/>
          </a:xfrm>
          <a:prstGeom prst="rect">
            <a:avLst/>
          </a:prstGeom>
          <a:solidFill>
            <a:srgbClr val="FFCCFF"/>
          </a:solidFill>
          <a:ln w="19050">
            <a:solidFill>
              <a:schemeClr val="tx1"/>
            </a:solidFill>
            <a:miter lim="800000"/>
            <a:headEnd/>
            <a:tailEnd/>
          </a:ln>
          <a:effectLst/>
        </p:spPr>
        <p:txBody>
          <a:bodyPr wrap="none" anchor="ctr"/>
          <a:lstStyle/>
          <a:p>
            <a:endParaRPr lang="zh-CN" altLang="en-US"/>
          </a:p>
        </p:txBody>
      </p:sp>
      <p:sp>
        <p:nvSpPr>
          <p:cNvPr id="471078" name="Oval 38"/>
          <p:cNvSpPr>
            <a:spLocks noChangeArrowheads="1"/>
          </p:cNvSpPr>
          <p:nvPr/>
        </p:nvSpPr>
        <p:spPr bwMode="auto">
          <a:xfrm>
            <a:off x="7091363" y="5448300"/>
            <a:ext cx="865187" cy="933450"/>
          </a:xfrm>
          <a:prstGeom prst="ellipse">
            <a:avLst/>
          </a:prstGeom>
          <a:solidFill>
            <a:srgbClr val="FFFF00"/>
          </a:solidFill>
          <a:ln w="19050" algn="ctr">
            <a:solidFill>
              <a:schemeClr val="tx1"/>
            </a:solidFill>
            <a:round/>
            <a:headEnd/>
            <a:tailEnd/>
          </a:ln>
          <a:effectLst/>
        </p:spPr>
        <p:txBody>
          <a:bodyPr wrap="none" anchor="ctr"/>
          <a:lstStyle/>
          <a:p>
            <a:endParaRPr lang="zh-CN" altLang="en-US"/>
          </a:p>
        </p:txBody>
      </p:sp>
      <p:sp>
        <p:nvSpPr>
          <p:cNvPr id="471086" name="Rectangle 46" descr="宽上对角线"/>
          <p:cNvSpPr>
            <a:spLocks noChangeArrowheads="1"/>
          </p:cNvSpPr>
          <p:nvPr/>
        </p:nvSpPr>
        <p:spPr bwMode="auto">
          <a:xfrm>
            <a:off x="7019925" y="5300663"/>
            <a:ext cx="1773238" cy="1223962"/>
          </a:xfrm>
          <a:prstGeom prst="rect">
            <a:avLst/>
          </a:prstGeom>
          <a:pattFill prst="wdUpDiag">
            <a:fgClr>
              <a:srgbClr val="0000FF"/>
            </a:fgClr>
            <a:bgClr>
              <a:srgbClr val="FFFFFF"/>
            </a:bgClr>
          </a:pattFill>
          <a:ln w="19050">
            <a:solidFill>
              <a:schemeClr val="tx1"/>
            </a:solidFill>
            <a:miter lim="800000"/>
            <a:headEnd/>
            <a:tailEnd/>
          </a:ln>
          <a:effectLst/>
        </p:spPr>
        <p:txBody>
          <a:bodyPr wrap="none" anchor="ctr"/>
          <a:lstStyle/>
          <a:p>
            <a:endParaRPr lang="zh-CN" altLang="en-US"/>
          </a:p>
        </p:txBody>
      </p:sp>
      <p:sp>
        <p:nvSpPr>
          <p:cNvPr id="471079" name="Oval 39"/>
          <p:cNvSpPr>
            <a:spLocks noChangeArrowheads="1"/>
          </p:cNvSpPr>
          <p:nvPr/>
        </p:nvSpPr>
        <p:spPr bwMode="auto">
          <a:xfrm>
            <a:off x="8027988" y="5526088"/>
            <a:ext cx="720725" cy="782637"/>
          </a:xfrm>
          <a:prstGeom prst="ellipse">
            <a:avLst/>
          </a:prstGeom>
          <a:solidFill>
            <a:srgbClr val="FF5050"/>
          </a:solidFill>
          <a:ln w="19050">
            <a:solidFill>
              <a:schemeClr val="tx1"/>
            </a:solidFill>
            <a:round/>
            <a:headEnd/>
            <a:tailEnd/>
          </a:ln>
          <a:effectLst/>
        </p:spPr>
        <p:txBody>
          <a:bodyPr wrap="none" anchor="ctr"/>
          <a:lstStyle/>
          <a:p>
            <a:endParaRPr lang="zh-CN" altLang="en-US"/>
          </a:p>
        </p:txBody>
      </p:sp>
      <p:sp>
        <p:nvSpPr>
          <p:cNvPr id="471080" name="Rectangle 40"/>
          <p:cNvSpPr>
            <a:spLocks noChangeArrowheads="1"/>
          </p:cNvSpPr>
          <p:nvPr/>
        </p:nvSpPr>
        <p:spPr bwMode="auto">
          <a:xfrm>
            <a:off x="7404100" y="5670550"/>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B</a:t>
            </a:r>
          </a:p>
        </p:txBody>
      </p:sp>
      <p:sp>
        <p:nvSpPr>
          <p:cNvPr id="471082" name="Text Box 42"/>
          <p:cNvSpPr txBox="1">
            <a:spLocks noChangeArrowheads="1"/>
          </p:cNvSpPr>
          <p:nvPr/>
        </p:nvSpPr>
        <p:spPr bwMode="auto">
          <a:xfrm>
            <a:off x="8172450" y="5734050"/>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A</a:t>
            </a:r>
          </a:p>
        </p:txBody>
      </p:sp>
      <p:graphicFrame>
        <p:nvGraphicFramePr>
          <p:cNvPr id="471085" name="Object 45"/>
          <p:cNvGraphicFramePr>
            <a:graphicFrameLocks noChangeAspect="1"/>
          </p:cNvGraphicFramePr>
          <p:nvPr/>
        </p:nvGraphicFramePr>
        <p:xfrm>
          <a:off x="7380288" y="5661025"/>
          <a:ext cx="403225" cy="503238"/>
        </p:xfrm>
        <a:graphic>
          <a:graphicData uri="http://schemas.openxmlformats.org/presentationml/2006/ole">
            <mc:AlternateContent xmlns:mc="http://schemas.openxmlformats.org/markup-compatibility/2006">
              <mc:Choice xmlns:v="urn:schemas-microsoft-com:vml" Requires="v">
                <p:oleObj spid="_x0000_s698210" name="公式" r:id="rId11" imgW="152334" imgH="190417" progId="Equations">
                  <p:embed/>
                </p:oleObj>
              </mc:Choice>
              <mc:Fallback>
                <p:oleObj name="公式" r:id="rId11" imgW="152334" imgH="190417" progId="Equations">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0288" y="5661025"/>
                        <a:ext cx="403225" cy="503238"/>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47"/>
                                        </p:tgtEl>
                                        <p:attrNameLst>
                                          <p:attrName>style.visibility</p:attrName>
                                        </p:attrNameLst>
                                      </p:cBhvr>
                                      <p:to>
                                        <p:strVal val="visible"/>
                                      </p:to>
                                    </p:set>
                                    <p:animEffect transition="in" filter="wipe(left)">
                                      <p:cBhvr>
                                        <p:cTn id="7" dur="500"/>
                                        <p:tgtEl>
                                          <p:spTgt spid="4710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106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710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710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7106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7106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1070"/>
                                        </p:tgtEl>
                                        <p:attrNameLst>
                                          <p:attrName>style.visibility</p:attrName>
                                        </p:attrNameLst>
                                      </p:cBhvr>
                                      <p:to>
                                        <p:strVal val="visible"/>
                                      </p:to>
                                    </p:set>
                                    <p:animEffect transition="in" filter="wipe(down)">
                                      <p:cBhvr>
                                        <p:cTn id="32" dur="500"/>
                                        <p:tgtEl>
                                          <p:spTgt spid="4710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1059"/>
                                        </p:tgtEl>
                                        <p:attrNameLst>
                                          <p:attrName>style.visibility</p:attrName>
                                        </p:attrNameLst>
                                      </p:cBhvr>
                                      <p:to>
                                        <p:strVal val="visible"/>
                                      </p:to>
                                    </p:set>
                                    <p:animEffect transition="in" filter="wipe(left)">
                                      <p:cBhvr>
                                        <p:cTn id="47" dur="500"/>
                                        <p:tgtEl>
                                          <p:spTgt spid="47105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47107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47107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47107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4710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47107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71076"/>
                                        </p:tgtEl>
                                        <p:attrNameLst>
                                          <p:attrName>style.visibility</p:attrName>
                                        </p:attrNameLst>
                                      </p:cBhvr>
                                      <p:to>
                                        <p:strVal val="visible"/>
                                      </p:to>
                                    </p:set>
                                    <p:animEffect transition="in" filter="wipe(down)">
                                      <p:cBhvr>
                                        <p:cTn id="72" dur="500"/>
                                        <p:tgtEl>
                                          <p:spTgt spid="47107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71058"/>
                                        </p:tgtEl>
                                        <p:attrNameLst>
                                          <p:attrName>style.visibility</p:attrName>
                                        </p:attrNameLst>
                                      </p:cBhvr>
                                      <p:to>
                                        <p:strVal val="visible"/>
                                      </p:to>
                                    </p:set>
                                    <p:animEffect transition="in" filter="wipe(left)">
                                      <p:cBhvr>
                                        <p:cTn id="77" dur="500"/>
                                        <p:tgtEl>
                                          <p:spTgt spid="471058"/>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47107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47107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47108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47107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47108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71060"/>
                                        </p:tgtEl>
                                        <p:attrNameLst>
                                          <p:attrName>style.visibility</p:attrName>
                                        </p:attrNameLst>
                                      </p:cBhvr>
                                      <p:to>
                                        <p:strVal val="visible"/>
                                      </p:to>
                                    </p:set>
                                    <p:animEffect transition="in" filter="wipe(left)">
                                      <p:cBhvr>
                                        <p:cTn id="102" dur="500"/>
                                        <p:tgtEl>
                                          <p:spTgt spid="471060"/>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47108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4" presetClass="exit" presetSubtype="16" fill="hold" grpId="1" nodeType="clickEffect">
                                  <p:stCondLst>
                                    <p:cond delay="0"/>
                                  </p:stCondLst>
                                  <p:childTnLst>
                                    <p:animEffect transition="out" filter="box(in)">
                                      <p:cBhvr>
                                        <p:cTn id="110" dur="500"/>
                                        <p:tgtEl>
                                          <p:spTgt spid="471078"/>
                                        </p:tgtEl>
                                      </p:cBhvr>
                                    </p:animEffect>
                                    <p:set>
                                      <p:cBhvr>
                                        <p:cTn id="111" dur="1" fill="hold">
                                          <p:stCondLst>
                                            <p:cond delay="499"/>
                                          </p:stCondLst>
                                        </p:cTn>
                                        <p:tgtEl>
                                          <p:spTgt spid="47107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471064"/>
                                        </p:tgtEl>
                                        <p:attrNameLst>
                                          <p:attrName>style.visibility</p:attrName>
                                        </p:attrNameLst>
                                      </p:cBhvr>
                                      <p:to>
                                        <p:strVal val="visible"/>
                                      </p:to>
                                    </p:set>
                                    <p:animEffect transition="in" filter="wipe(down)">
                                      <p:cBhvr>
                                        <p:cTn id="116" dur="500"/>
                                        <p:tgtEl>
                                          <p:spTgt spid="471064"/>
                                        </p:tgtEl>
                                      </p:cBhvr>
                                    </p:animEffect>
                                  </p:childTnLst>
                                </p:cTn>
                              </p:par>
                            </p:childTnLst>
                          </p:cTn>
                        </p:par>
                        <p:par>
                          <p:cTn id="117" fill="hold">
                            <p:stCondLst>
                              <p:cond delay="500"/>
                            </p:stCondLst>
                            <p:childTnLst>
                              <p:par>
                                <p:cTn id="118" presetID="22" presetClass="entr" presetSubtype="4" fill="hold" nodeType="afterEffect">
                                  <p:stCondLst>
                                    <p:cond delay="0"/>
                                  </p:stCondLst>
                                  <p:childTnLst>
                                    <p:set>
                                      <p:cBhvr>
                                        <p:cTn id="119" dur="1" fill="hold">
                                          <p:stCondLst>
                                            <p:cond delay="0"/>
                                          </p:stCondLst>
                                        </p:cTn>
                                        <p:tgtEl>
                                          <p:spTgt spid="471063"/>
                                        </p:tgtEl>
                                        <p:attrNameLst>
                                          <p:attrName>style.visibility</p:attrName>
                                        </p:attrNameLst>
                                      </p:cBhvr>
                                      <p:to>
                                        <p:strVal val="visible"/>
                                      </p:to>
                                    </p:set>
                                    <p:animEffect transition="in" filter="wipe(down)">
                                      <p:cBhvr>
                                        <p:cTn id="120" dur="500"/>
                                        <p:tgtEl>
                                          <p:spTgt spid="471063"/>
                                        </p:tgtEl>
                                      </p:cBhvr>
                                    </p:animEffect>
                                  </p:childTnLst>
                                </p:cTn>
                              </p:par>
                            </p:childTnLst>
                          </p:cTn>
                        </p:par>
                        <p:par>
                          <p:cTn id="121" fill="hold">
                            <p:stCondLst>
                              <p:cond delay="1000"/>
                            </p:stCondLst>
                            <p:childTnLst>
                              <p:par>
                                <p:cTn id="122" presetID="22" presetClass="entr" presetSubtype="4" fill="hold" nodeType="afterEffect">
                                  <p:stCondLst>
                                    <p:cond delay="0"/>
                                  </p:stCondLst>
                                  <p:childTnLst>
                                    <p:set>
                                      <p:cBhvr>
                                        <p:cTn id="123" dur="1" fill="hold">
                                          <p:stCondLst>
                                            <p:cond delay="0"/>
                                          </p:stCondLst>
                                        </p:cTn>
                                        <p:tgtEl>
                                          <p:spTgt spid="471062"/>
                                        </p:tgtEl>
                                        <p:attrNameLst>
                                          <p:attrName>style.visibility</p:attrName>
                                        </p:attrNameLst>
                                      </p:cBhvr>
                                      <p:to>
                                        <p:strVal val="visible"/>
                                      </p:to>
                                    </p:set>
                                    <p:animEffect transition="in" filter="wipe(down)">
                                      <p:cBhvr>
                                        <p:cTn id="124" dur="500"/>
                                        <p:tgtEl>
                                          <p:spTgt spid="471062"/>
                                        </p:tgtEl>
                                      </p:cBhvr>
                                    </p:animEffect>
                                  </p:childTnLst>
                                </p:cTn>
                              </p:par>
                            </p:childTnLst>
                          </p:cTn>
                        </p:par>
                        <p:par>
                          <p:cTn id="125" fill="hold">
                            <p:stCondLst>
                              <p:cond delay="1500"/>
                            </p:stCondLst>
                            <p:childTnLst>
                              <p:par>
                                <p:cTn id="126" presetID="22" presetClass="entr" presetSubtype="4" fill="hold" nodeType="afterEffect">
                                  <p:stCondLst>
                                    <p:cond delay="0"/>
                                  </p:stCondLst>
                                  <p:childTnLst>
                                    <p:set>
                                      <p:cBhvr>
                                        <p:cTn id="127" dur="1" fill="hold">
                                          <p:stCondLst>
                                            <p:cond delay="0"/>
                                          </p:stCondLst>
                                        </p:cTn>
                                        <p:tgtEl>
                                          <p:spTgt spid="471085"/>
                                        </p:tgtEl>
                                        <p:attrNameLst>
                                          <p:attrName>style.visibility</p:attrName>
                                        </p:attrNameLst>
                                      </p:cBhvr>
                                      <p:to>
                                        <p:strVal val="visible"/>
                                      </p:to>
                                    </p:set>
                                    <p:animEffect transition="in" filter="wipe(down)">
                                      <p:cBhvr>
                                        <p:cTn id="128" dur="500"/>
                                        <p:tgtEl>
                                          <p:spTgt spid="47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7" grpId="0" autoUpdateAnimBg="0"/>
      <p:bldP spid="471058" grpId="0" animBg="1" autoUpdateAnimBg="0"/>
      <p:bldP spid="471059" grpId="0" autoUpdateAnimBg="0"/>
      <p:bldP spid="471060" grpId="0" autoUpdateAnimBg="0"/>
      <p:bldP spid="471064" grpId="0"/>
      <p:bldP spid="471065" grpId="0" animBg="1"/>
      <p:bldP spid="471066" grpId="0" animBg="1"/>
      <p:bldP spid="471067" grpId="0" animBg="1"/>
      <p:bldP spid="471068" grpId="0" autoUpdateAnimBg="0"/>
      <p:bldP spid="471069" grpId="0" autoUpdateAnimBg="0"/>
      <p:bldP spid="471070" grpId="0" animBg="1"/>
      <p:bldP spid="471071" grpId="0" animBg="1"/>
      <p:bldP spid="471072" grpId="0" animBg="1"/>
      <p:bldP spid="471073" grpId="0" animBg="1"/>
      <p:bldP spid="471075" grpId="0" autoUpdateAnimBg="0"/>
      <p:bldP spid="471076" grpId="0" animBg="1"/>
      <p:bldP spid="471074" grpId="0" autoUpdateAnimBg="0"/>
      <p:bldP spid="471077" grpId="0" animBg="1"/>
      <p:bldP spid="471078" grpId="0" animBg="1"/>
      <p:bldP spid="471078" grpId="1" animBg="1"/>
      <p:bldP spid="471086" grpId="0" animBg="1"/>
      <p:bldP spid="471079" grpId="0" animBg="1"/>
      <p:bldP spid="471080" grpId="0" autoUpdateAnimBg="0"/>
      <p:bldP spid="47108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88" name="Object 12"/>
          <p:cNvGraphicFramePr>
            <a:graphicFrameLocks noChangeAspect="1"/>
          </p:cNvGraphicFramePr>
          <p:nvPr/>
        </p:nvGraphicFramePr>
        <p:xfrm>
          <a:off x="2052638" y="4394200"/>
          <a:ext cx="3527425" cy="525463"/>
        </p:xfrm>
        <a:graphic>
          <a:graphicData uri="http://schemas.openxmlformats.org/presentationml/2006/ole">
            <mc:AlternateContent xmlns:mc="http://schemas.openxmlformats.org/markup-compatibility/2006">
              <mc:Choice xmlns:v="urn:schemas-microsoft-com:vml" Requires="v">
                <p:oleObj spid="_x0000_s698886" name="公式" r:id="rId3" imgW="45075600" imgH="6083280" progId="Equations">
                  <p:embed/>
                </p:oleObj>
              </mc:Choice>
              <mc:Fallback>
                <p:oleObj name="公式" r:id="rId3" imgW="45075600" imgH="6083280" progId="Equations">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4394200"/>
                        <a:ext cx="3527425"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7" name="Text Box 11"/>
          <p:cNvSpPr txBox="1">
            <a:spLocks noChangeArrowheads="1"/>
          </p:cNvSpPr>
          <p:nvPr/>
        </p:nvSpPr>
        <p:spPr bwMode="auto">
          <a:xfrm>
            <a:off x="1042988" y="1412875"/>
            <a:ext cx="7924800" cy="604838"/>
          </a:xfrm>
          <a:prstGeom prst="rect">
            <a:avLst/>
          </a:prstGeom>
          <a:noFill/>
          <a:ln w="9525">
            <a:noFill/>
            <a:miter lim="800000"/>
            <a:headEnd/>
            <a:tailEnd/>
          </a:ln>
          <a:effectLst/>
        </p:spPr>
        <p:txBody>
          <a:bodyPr>
            <a:spAutoFit/>
          </a:bodyPr>
          <a:lstStyle/>
          <a:p>
            <a:pPr>
              <a:lnSpc>
                <a:spcPct val="120000"/>
              </a:lnSpc>
            </a:pPr>
            <a:r>
              <a:rPr lang="en-US" altLang="zh-CN" sz="2800">
                <a:solidFill>
                  <a:srgbClr val="0000FF"/>
                </a:solidFill>
                <a:latin typeface="Times New Roman" pitchFamily="18" charset="0"/>
              </a:rPr>
              <a:t>   </a:t>
            </a:r>
            <a:r>
              <a:rPr lang="en-US" altLang="zh-CN" sz="2800">
                <a:latin typeface="Times New Roman" pitchFamily="18" charset="0"/>
              </a:rPr>
              <a:t>(2) </a:t>
            </a:r>
            <a:r>
              <a:rPr lang="zh-CN" altLang="en-US" sz="2800">
                <a:latin typeface="Times New Roman" pitchFamily="18" charset="0"/>
              </a:rPr>
              <a:t>对于任意事件</a:t>
            </a:r>
            <a:r>
              <a:rPr lang="en-US" altLang="zh-CN" sz="2800" i="1">
                <a:latin typeface="Times New Roman" pitchFamily="18" charset="0"/>
              </a:rPr>
              <a:t>A</a:t>
            </a:r>
            <a:r>
              <a:rPr lang="zh-CN" altLang="en-US" sz="2800">
                <a:latin typeface="Times New Roman" pitchFamily="18" charset="0"/>
              </a:rPr>
              <a:t>，显然 </a:t>
            </a:r>
            <a:endParaRPr lang="zh-CN" altLang="en-US" sz="2800"/>
          </a:p>
        </p:txBody>
      </p:sp>
      <p:sp>
        <p:nvSpPr>
          <p:cNvPr id="75799" name="Text Box 23"/>
          <p:cNvSpPr txBox="1">
            <a:spLocks noChangeArrowheads="1"/>
          </p:cNvSpPr>
          <p:nvPr/>
        </p:nvSpPr>
        <p:spPr bwMode="auto">
          <a:xfrm>
            <a:off x="181550" y="549275"/>
            <a:ext cx="8610600" cy="806450"/>
          </a:xfrm>
          <a:prstGeom prst="rect">
            <a:avLst/>
          </a:prstGeom>
          <a:noFill/>
          <a:ln w="9525">
            <a:noFill/>
            <a:miter lim="800000"/>
            <a:headEnd/>
            <a:tailEnd/>
          </a:ln>
          <a:effectLst/>
        </p:spPr>
        <p:txBody>
          <a:bodyPr>
            <a:spAutoFit/>
          </a:bodyPr>
          <a:lstStyle/>
          <a:p>
            <a:pPr>
              <a:lnSpc>
                <a:spcPct val="130000"/>
              </a:lnSpc>
            </a:pPr>
            <a:r>
              <a:rPr lang="en-US" altLang="zh-CN" sz="3600" dirty="0">
                <a:solidFill>
                  <a:srgbClr val="FF5050"/>
                </a:solidFill>
                <a:latin typeface="黑体" pitchFamily="49" charset="-122"/>
                <a:ea typeface="黑体" pitchFamily="49" charset="-122"/>
              </a:rPr>
              <a:t>[</a:t>
            </a:r>
            <a:r>
              <a:rPr lang="zh-CN" altLang="en-US" sz="3600" dirty="0">
                <a:solidFill>
                  <a:srgbClr val="FF5050"/>
                </a:solidFill>
                <a:latin typeface="黑体" pitchFamily="49" charset="-122"/>
                <a:ea typeface="黑体" pitchFamily="49" charset="-122"/>
              </a:rPr>
              <a:t>注</a:t>
            </a:r>
            <a:r>
              <a:rPr lang="en-US" altLang="zh-CN" sz="3600" dirty="0">
                <a:solidFill>
                  <a:srgbClr val="FF5050"/>
                </a:solidFill>
                <a:latin typeface="黑体" pitchFamily="49" charset="-122"/>
                <a:ea typeface="黑体" pitchFamily="49" charset="-122"/>
              </a:rPr>
              <a:t>]</a:t>
            </a:r>
            <a:r>
              <a:rPr lang="en-US" altLang="zh-CN" sz="2800" dirty="0">
                <a:solidFill>
                  <a:srgbClr val="FF0000"/>
                </a:solidFill>
                <a:latin typeface="Times New Roman" pitchFamily="18" charset="0"/>
              </a:rPr>
              <a:t> </a:t>
            </a:r>
            <a:r>
              <a:rPr lang="en-US" altLang="zh-CN" sz="2800" dirty="0">
                <a:solidFill>
                  <a:srgbClr val="0000FF"/>
                </a:solidFill>
                <a:latin typeface="Times New Roman" pitchFamily="18" charset="0"/>
              </a:rPr>
              <a:t> </a:t>
            </a:r>
            <a:r>
              <a:rPr lang="en-US" altLang="zh-CN" sz="2800" dirty="0">
                <a:latin typeface="Times New Roman" pitchFamily="18" charset="0"/>
              </a:rPr>
              <a:t>(1) </a:t>
            </a:r>
            <a:r>
              <a:rPr lang="zh-CN" altLang="en-US" sz="2800" dirty="0">
                <a:latin typeface="Times New Roman" pitchFamily="18" charset="0"/>
              </a:rPr>
              <a:t>事件之间的关系可用文氏图表示；</a:t>
            </a:r>
          </a:p>
        </p:txBody>
      </p:sp>
      <p:sp>
        <p:nvSpPr>
          <p:cNvPr id="75813" name="Rectangle 37"/>
          <p:cNvSpPr>
            <a:spLocks noChangeArrowheads="1"/>
          </p:cNvSpPr>
          <p:nvPr/>
        </p:nvSpPr>
        <p:spPr bwMode="auto">
          <a:xfrm>
            <a:off x="1361785" y="4337050"/>
            <a:ext cx="600075" cy="604838"/>
          </a:xfrm>
          <a:prstGeom prst="rect">
            <a:avLst/>
          </a:prstGeom>
          <a:noFill/>
          <a:ln w="9525">
            <a:noFill/>
            <a:miter lim="800000"/>
            <a:headEnd/>
            <a:tailEnd/>
          </a:ln>
          <a:effectLst/>
        </p:spPr>
        <p:txBody>
          <a:bodyPr wrap="none">
            <a:spAutoFit/>
          </a:bodyPr>
          <a:lstStyle/>
          <a:p>
            <a:pPr>
              <a:lnSpc>
                <a:spcPct val="120000"/>
              </a:lnSpc>
            </a:pPr>
            <a:r>
              <a:rPr lang="en-US" altLang="zh-CN" sz="2800" dirty="0">
                <a:latin typeface="Times New Roman" pitchFamily="18" charset="0"/>
              </a:rPr>
              <a:t>(4)</a:t>
            </a:r>
          </a:p>
        </p:txBody>
      </p:sp>
      <p:sp>
        <p:nvSpPr>
          <p:cNvPr id="75815" name="Rectangle 39"/>
          <p:cNvSpPr>
            <a:spLocks noChangeArrowheads="1"/>
          </p:cNvSpPr>
          <p:nvPr/>
        </p:nvSpPr>
        <p:spPr bwMode="auto">
          <a:xfrm>
            <a:off x="1331913" y="3403600"/>
            <a:ext cx="6985000" cy="817563"/>
          </a:xfrm>
          <a:prstGeom prst="rect">
            <a:avLst/>
          </a:prstGeom>
          <a:noFill/>
          <a:ln w="9525">
            <a:noFill/>
            <a:miter lim="800000"/>
            <a:headEnd/>
            <a:tailEnd/>
          </a:ln>
          <a:effectLst/>
        </p:spPr>
        <p:txBody>
          <a:bodyPr>
            <a:spAutoFit/>
          </a:bodyPr>
          <a:lstStyle/>
          <a:p>
            <a:pPr>
              <a:lnSpc>
                <a:spcPct val="60000"/>
              </a:lnSpc>
            </a:pPr>
            <a:r>
              <a:rPr lang="en-US" altLang="zh-CN" sz="2800">
                <a:latin typeface="Times New Roman" pitchFamily="18" charset="0"/>
              </a:rPr>
              <a:t>(3) </a:t>
            </a:r>
            <a:r>
              <a:rPr kumimoji="0" lang="zh-CN" altLang="en-US" sz="2800"/>
              <a:t>基</a:t>
            </a:r>
            <a:r>
              <a:rPr lang="zh-CN" altLang="en-US" sz="2800"/>
              <a:t>本事件都是互不相容的</a:t>
            </a:r>
            <a:r>
              <a:rPr lang="en-US" altLang="zh-CN" sz="2800">
                <a:latin typeface="Times New Roman" pitchFamily="18" charset="0"/>
              </a:rPr>
              <a:t>;  </a:t>
            </a:r>
          </a:p>
          <a:p>
            <a:pPr>
              <a:lnSpc>
                <a:spcPct val="60000"/>
              </a:lnSpc>
            </a:pPr>
            <a:r>
              <a:rPr lang="en-US" altLang="zh-CN" sz="2800">
                <a:latin typeface="Times New Roman" pitchFamily="18" charset="0"/>
              </a:rPr>
              <a:t>      </a:t>
            </a:r>
            <a:r>
              <a:rPr lang="en-US" altLang="zh-CN" sz="2800" i="1">
                <a:latin typeface="Times New Roman" pitchFamily="18" charset="0"/>
              </a:rPr>
              <a:t>A</a:t>
            </a:r>
            <a:r>
              <a:rPr lang="zh-CN" altLang="en-US" sz="2800">
                <a:latin typeface="Times New Roman" pitchFamily="18" charset="0"/>
              </a:rPr>
              <a:t>与</a:t>
            </a:r>
            <a:r>
              <a:rPr lang="en-US" altLang="zh-CN" sz="2800" i="1">
                <a:latin typeface="Times New Roman" pitchFamily="18" charset="0"/>
              </a:rPr>
              <a:t>B-A</a:t>
            </a:r>
            <a:r>
              <a:rPr lang="zh-CN" altLang="zh-CN" sz="2800"/>
              <a:t>也</a:t>
            </a:r>
            <a:r>
              <a:rPr lang="zh-CN" altLang="en-US" sz="2800"/>
              <a:t>是互不相容的．</a:t>
            </a:r>
          </a:p>
        </p:txBody>
      </p:sp>
      <p:sp>
        <p:nvSpPr>
          <p:cNvPr id="75816" name="Rectangle 40"/>
          <p:cNvSpPr>
            <a:spLocks noChangeArrowheads="1"/>
          </p:cNvSpPr>
          <p:nvPr/>
        </p:nvSpPr>
        <p:spPr bwMode="auto">
          <a:xfrm>
            <a:off x="6372225" y="4076700"/>
            <a:ext cx="2160588" cy="1584325"/>
          </a:xfrm>
          <a:prstGeom prst="rect">
            <a:avLst/>
          </a:prstGeom>
          <a:solidFill>
            <a:srgbClr val="FFCCFF"/>
          </a:solidFill>
          <a:ln w="19050">
            <a:solidFill>
              <a:schemeClr val="tx1"/>
            </a:solidFill>
            <a:miter lim="800000"/>
            <a:headEnd/>
            <a:tailEnd/>
          </a:ln>
          <a:effectLst/>
        </p:spPr>
        <p:txBody>
          <a:bodyPr wrap="none" anchor="ctr"/>
          <a:lstStyle/>
          <a:p>
            <a:endParaRPr lang="zh-CN" altLang="en-US"/>
          </a:p>
        </p:txBody>
      </p:sp>
      <p:sp>
        <p:nvSpPr>
          <p:cNvPr id="75817" name="Oval 41"/>
          <p:cNvSpPr>
            <a:spLocks noChangeArrowheads="1"/>
          </p:cNvSpPr>
          <p:nvPr/>
        </p:nvSpPr>
        <p:spPr bwMode="auto">
          <a:xfrm>
            <a:off x="6516688" y="4306888"/>
            <a:ext cx="1298575" cy="1146175"/>
          </a:xfrm>
          <a:prstGeom prst="ellipse">
            <a:avLst/>
          </a:prstGeom>
          <a:solidFill>
            <a:srgbClr val="FFFF00"/>
          </a:solidFill>
          <a:ln w="19050" algn="ctr">
            <a:solidFill>
              <a:schemeClr val="tx1"/>
            </a:solidFill>
            <a:round/>
            <a:headEnd/>
            <a:tailEnd/>
          </a:ln>
          <a:effectLst/>
        </p:spPr>
        <p:txBody>
          <a:bodyPr wrap="none" anchor="ctr"/>
          <a:lstStyle/>
          <a:p>
            <a:endParaRPr lang="zh-CN" altLang="en-US"/>
          </a:p>
        </p:txBody>
      </p:sp>
      <p:sp>
        <p:nvSpPr>
          <p:cNvPr id="75818" name="Oval 42"/>
          <p:cNvSpPr>
            <a:spLocks noChangeArrowheads="1"/>
          </p:cNvSpPr>
          <p:nvPr/>
        </p:nvSpPr>
        <p:spPr bwMode="auto">
          <a:xfrm>
            <a:off x="7459663" y="4364038"/>
            <a:ext cx="909637" cy="952500"/>
          </a:xfrm>
          <a:prstGeom prst="ellipse">
            <a:avLst/>
          </a:prstGeom>
          <a:solidFill>
            <a:srgbClr val="FF5050">
              <a:alpha val="67000"/>
            </a:srgbClr>
          </a:solidFill>
          <a:ln w="19050">
            <a:solidFill>
              <a:schemeClr val="tx1"/>
            </a:solidFill>
            <a:round/>
            <a:headEnd/>
            <a:tailEnd/>
          </a:ln>
          <a:effectLst/>
        </p:spPr>
        <p:txBody>
          <a:bodyPr wrap="none" anchor="ctr"/>
          <a:lstStyle/>
          <a:p>
            <a:endParaRPr lang="zh-CN" altLang="en-US"/>
          </a:p>
        </p:txBody>
      </p:sp>
      <p:sp>
        <p:nvSpPr>
          <p:cNvPr id="75819" name="Rectangle 43"/>
          <p:cNvSpPr>
            <a:spLocks noChangeArrowheads="1"/>
          </p:cNvSpPr>
          <p:nvPr/>
        </p:nvSpPr>
        <p:spPr bwMode="auto">
          <a:xfrm>
            <a:off x="7013575" y="4640263"/>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B</a:t>
            </a:r>
          </a:p>
        </p:txBody>
      </p:sp>
      <p:sp>
        <p:nvSpPr>
          <p:cNvPr id="75820" name="Freeform 44" descr="宽上对角线"/>
          <p:cNvSpPr>
            <a:spLocks/>
          </p:cNvSpPr>
          <p:nvPr/>
        </p:nvSpPr>
        <p:spPr bwMode="auto">
          <a:xfrm>
            <a:off x="7594600" y="4368800"/>
            <a:ext cx="777875" cy="944563"/>
          </a:xfrm>
          <a:custGeom>
            <a:avLst/>
            <a:gdLst/>
            <a:ahLst/>
            <a:cxnLst>
              <a:cxn ang="0">
                <a:pos x="394" y="69"/>
              </a:cxn>
              <a:cxn ang="0">
                <a:pos x="486" y="300"/>
              </a:cxn>
              <a:cxn ang="0">
                <a:pos x="416" y="496"/>
              </a:cxn>
              <a:cxn ang="0">
                <a:pos x="237" y="587"/>
              </a:cxn>
              <a:cxn ang="0">
                <a:pos x="69" y="546"/>
              </a:cxn>
              <a:cxn ang="0">
                <a:pos x="130" y="447"/>
              </a:cxn>
              <a:cxn ang="0">
                <a:pos x="142" y="303"/>
              </a:cxn>
              <a:cxn ang="0">
                <a:pos x="94" y="123"/>
              </a:cxn>
              <a:cxn ang="0">
                <a:pos x="17" y="60"/>
              </a:cxn>
              <a:cxn ang="0">
                <a:pos x="198" y="1"/>
              </a:cxn>
              <a:cxn ang="0">
                <a:pos x="394" y="69"/>
              </a:cxn>
            </a:cxnLst>
            <a:rect l="0" t="0" r="r" b="b"/>
            <a:pathLst>
              <a:path w="490" h="595">
                <a:moveTo>
                  <a:pt x="394" y="69"/>
                </a:moveTo>
                <a:cubicBezTo>
                  <a:pt x="442" y="119"/>
                  <a:pt x="482" y="229"/>
                  <a:pt x="486" y="300"/>
                </a:cubicBezTo>
                <a:cubicBezTo>
                  <a:pt x="490" y="371"/>
                  <a:pt x="458" y="449"/>
                  <a:pt x="416" y="496"/>
                </a:cubicBezTo>
                <a:cubicBezTo>
                  <a:pt x="375" y="544"/>
                  <a:pt x="295" y="579"/>
                  <a:pt x="237" y="587"/>
                </a:cubicBezTo>
                <a:cubicBezTo>
                  <a:pt x="180" y="595"/>
                  <a:pt x="87" y="569"/>
                  <a:pt x="69" y="546"/>
                </a:cubicBezTo>
                <a:cubicBezTo>
                  <a:pt x="51" y="523"/>
                  <a:pt x="118" y="487"/>
                  <a:pt x="130" y="447"/>
                </a:cubicBezTo>
                <a:cubicBezTo>
                  <a:pt x="142" y="407"/>
                  <a:pt x="148" y="357"/>
                  <a:pt x="142" y="303"/>
                </a:cubicBezTo>
                <a:cubicBezTo>
                  <a:pt x="136" y="249"/>
                  <a:pt x="115" y="163"/>
                  <a:pt x="94" y="123"/>
                </a:cubicBezTo>
                <a:cubicBezTo>
                  <a:pt x="73" y="83"/>
                  <a:pt x="0" y="80"/>
                  <a:pt x="17" y="60"/>
                </a:cubicBezTo>
                <a:cubicBezTo>
                  <a:pt x="34" y="40"/>
                  <a:pt x="135" y="0"/>
                  <a:pt x="198" y="1"/>
                </a:cubicBezTo>
                <a:cubicBezTo>
                  <a:pt x="261" y="2"/>
                  <a:pt x="346" y="19"/>
                  <a:pt x="394" y="69"/>
                </a:cubicBezTo>
                <a:close/>
              </a:path>
            </a:pathLst>
          </a:custGeom>
          <a:pattFill prst="wdUpDiag">
            <a:fgClr>
              <a:schemeClr val="tx2"/>
            </a:fgClr>
            <a:bgClr>
              <a:schemeClr val="accent1"/>
            </a:bgClr>
          </a:pattFill>
          <a:ln w="19050" cap="flat" cmpd="sng">
            <a:solidFill>
              <a:schemeClr val="tx1"/>
            </a:solidFill>
            <a:prstDash val="solid"/>
            <a:round/>
            <a:headEnd/>
            <a:tailEnd/>
          </a:ln>
          <a:effectLst/>
        </p:spPr>
        <p:txBody>
          <a:bodyPr/>
          <a:lstStyle/>
          <a:p>
            <a:endParaRPr lang="zh-CN" altLang="en-US"/>
          </a:p>
        </p:txBody>
      </p:sp>
      <p:sp>
        <p:nvSpPr>
          <p:cNvPr id="75821" name="Text Box 45"/>
          <p:cNvSpPr txBox="1">
            <a:spLocks noChangeArrowheads="1"/>
          </p:cNvSpPr>
          <p:nvPr/>
        </p:nvSpPr>
        <p:spPr bwMode="auto">
          <a:xfrm>
            <a:off x="7870825" y="4605338"/>
            <a:ext cx="38735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A</a:t>
            </a:r>
          </a:p>
        </p:txBody>
      </p:sp>
      <p:graphicFrame>
        <p:nvGraphicFramePr>
          <p:cNvPr id="75822" name="Object 46"/>
          <p:cNvGraphicFramePr>
            <a:graphicFrameLocks noChangeAspect="1"/>
          </p:cNvGraphicFramePr>
          <p:nvPr/>
        </p:nvGraphicFramePr>
        <p:xfrm>
          <a:off x="2700338" y="1989138"/>
          <a:ext cx="3749675" cy="1295400"/>
        </p:xfrm>
        <a:graphic>
          <a:graphicData uri="http://schemas.openxmlformats.org/presentationml/2006/ole">
            <mc:AlternateContent xmlns:mc="http://schemas.openxmlformats.org/markup-compatibility/2006">
              <mc:Choice xmlns:v="urn:schemas-microsoft-com:vml" Requires="v">
                <p:oleObj spid="_x0000_s698887" name="Equation" r:id="rId5" imgW="40201200" imgH="15430680" progId="Equation.DSMT4">
                  <p:embed/>
                </p:oleObj>
              </mc:Choice>
              <mc:Fallback>
                <p:oleObj name="Equation" r:id="rId5" imgW="40201200" imgH="1543068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989138"/>
                        <a:ext cx="37496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23" name="Object 47"/>
          <p:cNvGraphicFramePr>
            <a:graphicFrameLocks noChangeAspect="1"/>
          </p:cNvGraphicFramePr>
          <p:nvPr/>
        </p:nvGraphicFramePr>
        <p:xfrm>
          <a:off x="2051050" y="5157788"/>
          <a:ext cx="3313113" cy="500062"/>
        </p:xfrm>
        <a:graphic>
          <a:graphicData uri="http://schemas.openxmlformats.org/presentationml/2006/ole">
            <mc:AlternateContent xmlns:mc="http://schemas.openxmlformats.org/markup-compatibility/2006">
              <mc:Choice xmlns:v="urn:schemas-microsoft-com:vml" Requires="v">
                <p:oleObj spid="_x0000_s698888" name="公式" r:id="rId7" imgW="68635080" imgH="9740880" progId="Equations">
                  <p:embed/>
                </p:oleObj>
              </mc:Choice>
              <mc:Fallback>
                <p:oleObj name="公式" r:id="rId7" imgW="68635080" imgH="9740880" progId="Equations">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5157788"/>
                        <a:ext cx="331311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99"/>
                                        </p:tgtEl>
                                        <p:attrNameLst>
                                          <p:attrName>style.visibility</p:attrName>
                                        </p:attrNameLst>
                                      </p:cBhvr>
                                      <p:to>
                                        <p:strVal val="visible"/>
                                      </p:to>
                                    </p:set>
                                    <p:animEffect transition="in" filter="wipe(left)">
                                      <p:cBhvr>
                                        <p:cTn id="7" dur="500"/>
                                        <p:tgtEl>
                                          <p:spTgt spid="757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87"/>
                                        </p:tgtEl>
                                        <p:attrNameLst>
                                          <p:attrName>style.visibility</p:attrName>
                                        </p:attrNameLst>
                                      </p:cBhvr>
                                      <p:to>
                                        <p:strVal val="visible"/>
                                      </p:to>
                                    </p:set>
                                    <p:animEffect transition="in" filter="wipe(left)">
                                      <p:cBhvr>
                                        <p:cTn id="12" dur="500"/>
                                        <p:tgtEl>
                                          <p:spTgt spid="75787"/>
                                        </p:tgtEl>
                                      </p:cBhvr>
                                    </p:animEffect>
                                  </p:childTnLst>
                                </p:cTn>
                              </p:par>
                              <p:par>
                                <p:cTn id="13" presetID="22" presetClass="entr" presetSubtype="8" fill="hold" nodeType="withEffect">
                                  <p:stCondLst>
                                    <p:cond delay="0"/>
                                  </p:stCondLst>
                                  <p:childTnLst>
                                    <p:set>
                                      <p:cBhvr>
                                        <p:cTn id="14" dur="1" fill="hold">
                                          <p:stCondLst>
                                            <p:cond delay="0"/>
                                          </p:stCondLst>
                                        </p:cTn>
                                        <p:tgtEl>
                                          <p:spTgt spid="75822"/>
                                        </p:tgtEl>
                                        <p:attrNameLst>
                                          <p:attrName>style.visibility</p:attrName>
                                        </p:attrNameLst>
                                      </p:cBhvr>
                                      <p:to>
                                        <p:strVal val="visible"/>
                                      </p:to>
                                    </p:set>
                                    <p:animEffect transition="in" filter="wipe(left)">
                                      <p:cBhvr>
                                        <p:cTn id="15" dur="500"/>
                                        <p:tgtEl>
                                          <p:spTgt spid="758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5815"/>
                                        </p:tgtEl>
                                        <p:attrNameLst>
                                          <p:attrName>style.visibility</p:attrName>
                                        </p:attrNameLst>
                                      </p:cBhvr>
                                      <p:to>
                                        <p:strVal val="visible"/>
                                      </p:to>
                                    </p:set>
                                    <p:animEffect transition="in" filter="wipe(left)">
                                      <p:cBhvr>
                                        <p:cTn id="20" dur="500"/>
                                        <p:tgtEl>
                                          <p:spTgt spid="758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58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58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58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58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5819"/>
                                        </p:tgtEl>
                                        <p:attrNameLst>
                                          <p:attrName>style.visibility</p:attrName>
                                        </p:attrNameLst>
                                      </p:cBhvr>
                                      <p:to>
                                        <p:strVal val="visible"/>
                                      </p:to>
                                    </p:set>
                                  </p:childTnLst>
                                </p:cTn>
                              </p:par>
                              <p:par>
                                <p:cTn id="33" presetID="22" presetClass="entr" presetSubtype="4" fill="hold" grpId="0" nodeType="withEffect">
                                  <p:stCondLst>
                                    <p:cond delay="0"/>
                                  </p:stCondLst>
                                  <p:childTnLst>
                                    <p:set>
                                      <p:cBhvr>
                                        <p:cTn id="34" dur="1" fill="hold">
                                          <p:stCondLst>
                                            <p:cond delay="0"/>
                                          </p:stCondLst>
                                        </p:cTn>
                                        <p:tgtEl>
                                          <p:spTgt spid="75820"/>
                                        </p:tgtEl>
                                        <p:attrNameLst>
                                          <p:attrName>style.visibility</p:attrName>
                                        </p:attrNameLst>
                                      </p:cBhvr>
                                      <p:to>
                                        <p:strVal val="visible"/>
                                      </p:to>
                                    </p:set>
                                    <p:animEffect transition="in" filter="wipe(down)">
                                      <p:cBhvr>
                                        <p:cTn id="35" dur="500"/>
                                        <p:tgtEl>
                                          <p:spTgt spid="758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5813"/>
                                        </p:tgtEl>
                                        <p:attrNameLst>
                                          <p:attrName>style.visibility</p:attrName>
                                        </p:attrNameLst>
                                      </p:cBhvr>
                                      <p:to>
                                        <p:strVal val="visible"/>
                                      </p:to>
                                    </p:set>
                                    <p:animEffect transition="in" filter="wipe(left)">
                                      <p:cBhvr>
                                        <p:cTn id="40" dur="500"/>
                                        <p:tgtEl>
                                          <p:spTgt spid="75813"/>
                                        </p:tgtEl>
                                      </p:cBhvr>
                                    </p:animEffect>
                                  </p:childTnLst>
                                </p:cTn>
                              </p:par>
                              <p:par>
                                <p:cTn id="41" presetID="22" presetClass="entr" presetSubtype="8" fill="hold" nodeType="withEffect">
                                  <p:stCondLst>
                                    <p:cond delay="0"/>
                                  </p:stCondLst>
                                  <p:childTnLst>
                                    <p:set>
                                      <p:cBhvr>
                                        <p:cTn id="42" dur="1" fill="hold">
                                          <p:stCondLst>
                                            <p:cond delay="0"/>
                                          </p:stCondLst>
                                        </p:cTn>
                                        <p:tgtEl>
                                          <p:spTgt spid="75788"/>
                                        </p:tgtEl>
                                        <p:attrNameLst>
                                          <p:attrName>style.visibility</p:attrName>
                                        </p:attrNameLst>
                                      </p:cBhvr>
                                      <p:to>
                                        <p:strVal val="visible"/>
                                      </p:to>
                                    </p:set>
                                    <p:animEffect transition="in" filter="wipe(left)">
                                      <p:cBhvr>
                                        <p:cTn id="43" dur="500"/>
                                        <p:tgtEl>
                                          <p:spTgt spid="75788"/>
                                        </p:tgtEl>
                                      </p:cBhvr>
                                    </p:animEffect>
                                  </p:childTnLst>
                                </p:cTn>
                              </p:par>
                              <p:par>
                                <p:cTn id="44" presetID="22" presetClass="entr" presetSubtype="8" fill="hold" nodeType="withEffect">
                                  <p:stCondLst>
                                    <p:cond delay="0"/>
                                  </p:stCondLst>
                                  <p:childTnLst>
                                    <p:set>
                                      <p:cBhvr>
                                        <p:cTn id="45" dur="1" fill="hold">
                                          <p:stCondLst>
                                            <p:cond delay="0"/>
                                          </p:stCondLst>
                                        </p:cTn>
                                        <p:tgtEl>
                                          <p:spTgt spid="75823"/>
                                        </p:tgtEl>
                                        <p:attrNameLst>
                                          <p:attrName>style.visibility</p:attrName>
                                        </p:attrNameLst>
                                      </p:cBhvr>
                                      <p:to>
                                        <p:strVal val="visible"/>
                                      </p:to>
                                    </p:set>
                                    <p:animEffect transition="in" filter="wipe(left)">
                                      <p:cBhvr>
                                        <p:cTn id="46" dur="500"/>
                                        <p:tgtEl>
                                          <p:spTgt spid="75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7" grpId="0"/>
      <p:bldP spid="75799" grpId="0" autoUpdateAnimBg="0"/>
      <p:bldP spid="75813" grpId="0"/>
      <p:bldP spid="75815" grpId="0"/>
      <p:bldP spid="75816" grpId="0" animBg="1"/>
      <p:bldP spid="75817" grpId="0" animBg="1"/>
      <p:bldP spid="75818" grpId="0" animBg="1"/>
      <p:bldP spid="75819" grpId="0" autoUpdateAnimBg="0"/>
      <p:bldP spid="75820" grpId="0" animBg="1"/>
      <p:bldP spid="7582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ChangeArrowheads="1"/>
          </p:cNvSpPr>
          <p:nvPr/>
        </p:nvSpPr>
        <p:spPr bwMode="auto">
          <a:xfrm>
            <a:off x="468313" y="404813"/>
            <a:ext cx="3671887" cy="519112"/>
          </a:xfrm>
          <a:prstGeom prst="rect">
            <a:avLst/>
          </a:prstGeom>
          <a:noFill/>
          <a:ln w="9525">
            <a:noFill/>
            <a:miter lim="800000"/>
            <a:headEnd/>
            <a:tailEnd/>
          </a:ln>
          <a:effectLst/>
        </p:spPr>
        <p:txBody>
          <a:bodyPr>
            <a:spAutoFit/>
          </a:bodyPr>
          <a:lstStyle/>
          <a:p>
            <a:pPr>
              <a:spcBef>
                <a:spcPct val="0"/>
              </a:spcBef>
            </a:pPr>
            <a:r>
              <a:rPr lang="en-US" altLang="zh-CN" sz="2800">
                <a:solidFill>
                  <a:srgbClr val="0000FF"/>
                </a:solidFill>
                <a:latin typeface="黑体" pitchFamily="49" charset="-122"/>
                <a:ea typeface="黑体" pitchFamily="49" charset="-122"/>
              </a:rPr>
              <a:t>(</a:t>
            </a:r>
            <a:r>
              <a:rPr lang="zh-CN" altLang="en-US" sz="2800">
                <a:solidFill>
                  <a:srgbClr val="0000FF"/>
                </a:solidFill>
                <a:latin typeface="黑体" pitchFamily="49" charset="-122"/>
                <a:ea typeface="黑体" pitchFamily="49" charset="-122"/>
              </a:rPr>
              <a:t>二</a:t>
            </a:r>
            <a:r>
              <a:rPr lang="en-US" altLang="zh-CN" sz="2800">
                <a:solidFill>
                  <a:srgbClr val="0000FF"/>
                </a:solidFill>
                <a:latin typeface="黑体" pitchFamily="49" charset="-122"/>
                <a:ea typeface="黑体" pitchFamily="49" charset="-122"/>
              </a:rPr>
              <a:t>)</a:t>
            </a:r>
            <a:r>
              <a:rPr lang="zh-CN" altLang="en-US" sz="2800">
                <a:solidFill>
                  <a:srgbClr val="0000FF"/>
                </a:solidFill>
                <a:latin typeface="黑体" pitchFamily="49" charset="-122"/>
                <a:ea typeface="黑体" pitchFamily="49" charset="-122"/>
              </a:rPr>
              <a:t>事件的运算法则</a:t>
            </a:r>
            <a:endParaRPr lang="zh-CN" altLang="en-US" sz="1200" b="0">
              <a:solidFill>
                <a:srgbClr val="FF0066"/>
              </a:solidFill>
              <a:latin typeface="黑体" pitchFamily="49" charset="-122"/>
              <a:ea typeface="黑体" pitchFamily="49" charset="-122"/>
            </a:endParaRPr>
          </a:p>
        </p:txBody>
      </p:sp>
      <p:sp>
        <p:nvSpPr>
          <p:cNvPr id="107526" name="Text Box 6"/>
          <p:cNvSpPr txBox="1">
            <a:spLocks noChangeArrowheads="1"/>
          </p:cNvSpPr>
          <p:nvPr/>
        </p:nvSpPr>
        <p:spPr bwMode="auto">
          <a:xfrm>
            <a:off x="811213" y="765175"/>
            <a:ext cx="8153400" cy="647700"/>
          </a:xfrm>
          <a:prstGeom prst="rect">
            <a:avLst/>
          </a:prstGeom>
          <a:noFill/>
          <a:ln w="9525">
            <a:noFill/>
            <a:miter lim="800000"/>
            <a:headEnd/>
            <a:tailEnd/>
          </a:ln>
          <a:effectLst/>
        </p:spPr>
        <p:txBody>
          <a:bodyPr>
            <a:spAutoFit/>
          </a:bodyPr>
          <a:lstStyle/>
          <a:p>
            <a:pPr>
              <a:lnSpc>
                <a:spcPct val="130000"/>
              </a:lnSpc>
            </a:pPr>
            <a:r>
              <a:rPr lang="en-US" altLang="zh-CN" sz="2800" dirty="0">
                <a:solidFill>
                  <a:srgbClr val="0000FF"/>
                </a:solidFill>
                <a:latin typeface="黑体" pitchFamily="49" charset="-122"/>
                <a:ea typeface="黑体" pitchFamily="49" charset="-122"/>
              </a:rPr>
              <a:t>1.</a:t>
            </a:r>
            <a:r>
              <a:rPr lang="zh-CN" altLang="en-US" sz="2800" dirty="0">
                <a:solidFill>
                  <a:srgbClr val="0000FF"/>
                </a:solidFill>
                <a:latin typeface="黑体" pitchFamily="49" charset="-122"/>
                <a:ea typeface="黑体" pitchFamily="49" charset="-122"/>
              </a:rPr>
              <a:t>交换律</a:t>
            </a:r>
            <a:r>
              <a:rPr lang="zh-CN" altLang="en-US" sz="2800" dirty="0">
                <a:solidFill>
                  <a:srgbClr val="0000FF"/>
                </a:solidFill>
                <a:latin typeface="Times New Roman" pitchFamily="18" charset="0"/>
              </a:rPr>
              <a:t>：</a:t>
            </a:r>
            <a:r>
              <a:rPr lang="en-US" altLang="zh-CN" sz="2800" dirty="0">
                <a:latin typeface="Times New Roman" pitchFamily="18" charset="0"/>
              </a:rPr>
              <a:t>A∪B=B∪A, A∩B=B∩A</a:t>
            </a:r>
            <a:r>
              <a:rPr lang="en-US" altLang="zh-CN" sz="2800" i="1" dirty="0">
                <a:latin typeface="Times New Roman" pitchFamily="18" charset="0"/>
              </a:rPr>
              <a:t> </a:t>
            </a:r>
            <a:r>
              <a:rPr lang="zh-CN" altLang="en-US" sz="2800" dirty="0">
                <a:latin typeface="Times New Roman" pitchFamily="18" charset="0"/>
              </a:rPr>
              <a:t>．</a:t>
            </a:r>
          </a:p>
        </p:txBody>
      </p:sp>
      <p:sp>
        <p:nvSpPr>
          <p:cNvPr id="107540" name="Text Box 20"/>
          <p:cNvSpPr txBox="1">
            <a:spLocks noChangeArrowheads="1"/>
          </p:cNvSpPr>
          <p:nvPr/>
        </p:nvSpPr>
        <p:spPr bwMode="auto">
          <a:xfrm>
            <a:off x="755650" y="3213100"/>
            <a:ext cx="7696200" cy="561975"/>
          </a:xfrm>
          <a:prstGeom prst="rect">
            <a:avLst/>
          </a:prstGeom>
          <a:noFill/>
          <a:ln w="9525">
            <a:noFill/>
            <a:miter lim="800000"/>
            <a:headEnd/>
            <a:tailEnd/>
          </a:ln>
          <a:effectLst/>
        </p:spPr>
        <p:txBody>
          <a:bodyPr>
            <a:spAutoFit/>
          </a:bodyPr>
          <a:lstStyle/>
          <a:p>
            <a:pPr>
              <a:lnSpc>
                <a:spcPct val="110000"/>
              </a:lnSpc>
            </a:pPr>
            <a:r>
              <a:rPr lang="en-US" altLang="zh-CN" sz="2800">
                <a:solidFill>
                  <a:srgbClr val="0000FF"/>
                </a:solidFill>
                <a:latin typeface="黑体" pitchFamily="49" charset="-122"/>
                <a:ea typeface="黑体" pitchFamily="49" charset="-122"/>
              </a:rPr>
              <a:t>4.</a:t>
            </a:r>
            <a:r>
              <a:rPr lang="zh-CN" altLang="en-US" sz="2800">
                <a:solidFill>
                  <a:srgbClr val="0000FF"/>
                </a:solidFill>
                <a:latin typeface="黑体" pitchFamily="49" charset="-122"/>
                <a:ea typeface="黑体" pitchFamily="49" charset="-122"/>
              </a:rPr>
              <a:t>德</a:t>
            </a:r>
            <a:r>
              <a:rPr lang="en-US" altLang="zh-CN" sz="2800">
                <a:solidFill>
                  <a:srgbClr val="0000FF"/>
                </a:solidFill>
                <a:latin typeface="黑体" pitchFamily="49" charset="-122"/>
                <a:ea typeface="黑体" pitchFamily="49" charset="-122"/>
              </a:rPr>
              <a:t>.</a:t>
            </a:r>
            <a:r>
              <a:rPr lang="zh-CN" altLang="en-US" sz="2800">
                <a:solidFill>
                  <a:srgbClr val="0000FF"/>
                </a:solidFill>
                <a:latin typeface="黑体" pitchFamily="49" charset="-122"/>
                <a:ea typeface="黑体" pitchFamily="49" charset="-122"/>
              </a:rPr>
              <a:t>摩根律</a:t>
            </a:r>
            <a:r>
              <a:rPr lang="en-US" altLang="zh-CN" sz="2800">
                <a:solidFill>
                  <a:srgbClr val="0000FF"/>
                </a:solidFill>
                <a:latin typeface="黑体" pitchFamily="49" charset="-122"/>
                <a:ea typeface="黑体" pitchFamily="49" charset="-122"/>
              </a:rPr>
              <a:t>(</a:t>
            </a:r>
            <a:r>
              <a:rPr lang="zh-CN" altLang="en-US" sz="2800">
                <a:solidFill>
                  <a:srgbClr val="0000FF"/>
                </a:solidFill>
                <a:latin typeface="黑体" pitchFamily="49" charset="-122"/>
                <a:ea typeface="黑体" pitchFamily="49" charset="-122"/>
              </a:rPr>
              <a:t>对偶律</a:t>
            </a:r>
            <a:r>
              <a:rPr lang="en-US" altLang="zh-CN" sz="2800">
                <a:solidFill>
                  <a:srgbClr val="0000FF"/>
                </a:solidFill>
                <a:latin typeface="黑体" pitchFamily="49" charset="-122"/>
                <a:ea typeface="黑体" pitchFamily="49" charset="-122"/>
              </a:rPr>
              <a:t>)</a:t>
            </a:r>
            <a:r>
              <a:rPr lang="en-US" altLang="zh-CN" sz="2800">
                <a:solidFill>
                  <a:srgbClr val="0099FF"/>
                </a:solidFill>
                <a:latin typeface="黑体" pitchFamily="49" charset="-122"/>
                <a:ea typeface="黑体" pitchFamily="49" charset="-122"/>
              </a:rPr>
              <a:t> </a:t>
            </a:r>
            <a:r>
              <a:rPr lang="zh-CN" altLang="en-US" sz="2800">
                <a:latin typeface="黑体" pitchFamily="49" charset="-122"/>
                <a:ea typeface="黑体" pitchFamily="49" charset="-122"/>
              </a:rPr>
              <a:t>：</a:t>
            </a:r>
          </a:p>
        </p:txBody>
      </p:sp>
      <p:sp>
        <p:nvSpPr>
          <p:cNvPr id="107538" name="Text Box 18"/>
          <p:cNvSpPr txBox="1">
            <a:spLocks noChangeArrowheads="1"/>
          </p:cNvSpPr>
          <p:nvPr/>
        </p:nvSpPr>
        <p:spPr bwMode="auto">
          <a:xfrm>
            <a:off x="811213" y="1317625"/>
            <a:ext cx="7620000" cy="1031875"/>
          </a:xfrm>
          <a:prstGeom prst="rect">
            <a:avLst/>
          </a:prstGeom>
          <a:noFill/>
          <a:ln w="9525">
            <a:noFill/>
            <a:miter lim="800000"/>
            <a:headEnd/>
            <a:tailEnd/>
          </a:ln>
          <a:effectLst/>
        </p:spPr>
        <p:txBody>
          <a:bodyPr>
            <a:spAutoFit/>
          </a:bodyPr>
          <a:lstStyle/>
          <a:p>
            <a:pPr>
              <a:lnSpc>
                <a:spcPct val="110000"/>
              </a:lnSpc>
            </a:pPr>
            <a:r>
              <a:rPr lang="en-US" altLang="zh-CN" sz="2800" dirty="0">
                <a:solidFill>
                  <a:srgbClr val="0000FF"/>
                </a:solidFill>
                <a:latin typeface="黑体" pitchFamily="49" charset="-122"/>
                <a:ea typeface="黑体" pitchFamily="49" charset="-122"/>
              </a:rPr>
              <a:t>2.</a:t>
            </a:r>
            <a:r>
              <a:rPr lang="zh-CN" altLang="en-US" sz="2800" dirty="0">
                <a:solidFill>
                  <a:srgbClr val="0000FF"/>
                </a:solidFill>
                <a:latin typeface="黑体" pitchFamily="49" charset="-122"/>
                <a:ea typeface="黑体" pitchFamily="49" charset="-122"/>
              </a:rPr>
              <a:t>结合律：</a:t>
            </a:r>
            <a:r>
              <a:rPr lang="en-US" altLang="zh-CN" sz="2800" dirty="0">
                <a:latin typeface="Times New Roman" pitchFamily="18" charset="0"/>
              </a:rPr>
              <a:t>A∪(B∪C)=(A∪B)∪C;</a:t>
            </a:r>
            <a:r>
              <a:rPr lang="en-US" altLang="zh-CN" sz="2800" i="1" dirty="0">
                <a:latin typeface="Times New Roman" pitchFamily="18" charset="0"/>
              </a:rPr>
              <a:t/>
            </a:r>
            <a:br>
              <a:rPr lang="en-US" altLang="zh-CN" sz="2800" i="1" dirty="0">
                <a:latin typeface="Times New Roman" pitchFamily="18" charset="0"/>
              </a:rPr>
            </a:br>
            <a:r>
              <a:rPr lang="en-US" altLang="zh-CN" sz="2800" i="1" dirty="0">
                <a:latin typeface="Times New Roman" pitchFamily="18" charset="0"/>
              </a:rPr>
              <a:t>                    </a:t>
            </a:r>
            <a:r>
              <a:rPr lang="en-US" altLang="zh-CN" sz="2800" dirty="0">
                <a:latin typeface="Times New Roman" pitchFamily="18" charset="0"/>
              </a:rPr>
              <a:t>A∩(B∩C)=(A∩B)∩C</a:t>
            </a:r>
            <a:r>
              <a:rPr lang="en-US" altLang="zh-CN" sz="2800" i="1" dirty="0">
                <a:latin typeface="Times New Roman" pitchFamily="18" charset="0"/>
              </a:rPr>
              <a:t> </a:t>
            </a:r>
            <a:r>
              <a:rPr lang="zh-CN" altLang="en-US" sz="2800" dirty="0">
                <a:latin typeface="Times New Roman" pitchFamily="18" charset="0"/>
              </a:rPr>
              <a:t>．</a:t>
            </a:r>
            <a:endParaRPr lang="zh-CN" altLang="en-US" sz="2800" b="0" dirty="0">
              <a:latin typeface="Times New Roman" pitchFamily="18" charset="0"/>
            </a:endParaRPr>
          </a:p>
        </p:txBody>
      </p:sp>
      <p:sp>
        <p:nvSpPr>
          <p:cNvPr id="107539" name="Text Box 19"/>
          <p:cNvSpPr txBox="1">
            <a:spLocks noChangeArrowheads="1"/>
          </p:cNvSpPr>
          <p:nvPr/>
        </p:nvSpPr>
        <p:spPr bwMode="auto">
          <a:xfrm>
            <a:off x="811213" y="2252663"/>
            <a:ext cx="7391400" cy="1031875"/>
          </a:xfrm>
          <a:prstGeom prst="rect">
            <a:avLst/>
          </a:prstGeom>
          <a:noFill/>
          <a:ln w="9525">
            <a:noFill/>
            <a:miter lim="800000"/>
            <a:headEnd/>
            <a:tailEnd/>
          </a:ln>
          <a:effectLst/>
        </p:spPr>
        <p:txBody>
          <a:bodyPr>
            <a:spAutoFit/>
          </a:bodyPr>
          <a:lstStyle/>
          <a:p>
            <a:pPr>
              <a:lnSpc>
                <a:spcPct val="110000"/>
              </a:lnSpc>
            </a:pPr>
            <a:r>
              <a:rPr lang="en-US" altLang="zh-CN" sz="2800" dirty="0">
                <a:solidFill>
                  <a:srgbClr val="0000FF"/>
                </a:solidFill>
                <a:latin typeface="黑体" pitchFamily="49" charset="-122"/>
                <a:ea typeface="黑体" pitchFamily="49" charset="-122"/>
              </a:rPr>
              <a:t>3.</a:t>
            </a:r>
            <a:r>
              <a:rPr lang="zh-CN" altLang="en-US" sz="2800" dirty="0">
                <a:solidFill>
                  <a:srgbClr val="0000FF"/>
                </a:solidFill>
                <a:latin typeface="黑体" pitchFamily="49" charset="-122"/>
                <a:ea typeface="黑体" pitchFamily="49" charset="-122"/>
              </a:rPr>
              <a:t>分配律：</a:t>
            </a:r>
            <a:r>
              <a:rPr lang="en-US" altLang="zh-CN" sz="2800" dirty="0">
                <a:latin typeface="Times New Roman" pitchFamily="18" charset="0"/>
              </a:rPr>
              <a:t>A∪(B∩C)=(A∪B)∩(A∪C) ;</a:t>
            </a:r>
            <a:br>
              <a:rPr lang="en-US" altLang="zh-CN" sz="2800" dirty="0">
                <a:latin typeface="Times New Roman" pitchFamily="18" charset="0"/>
              </a:rPr>
            </a:br>
            <a:r>
              <a:rPr lang="en-US" altLang="zh-CN" sz="2800" dirty="0">
                <a:latin typeface="Times New Roman" pitchFamily="18" charset="0"/>
              </a:rPr>
              <a:t>                    A∩(B∪C)=(A∩B)∪(A∩C) </a:t>
            </a:r>
            <a:r>
              <a:rPr lang="zh-CN" altLang="en-US" sz="2800" dirty="0">
                <a:latin typeface="Times New Roman" pitchFamily="18" charset="0"/>
              </a:rPr>
              <a:t>．</a:t>
            </a:r>
            <a:endParaRPr lang="zh-CN" altLang="en-US" sz="2800" b="0" dirty="0">
              <a:latin typeface="Times New Roman" pitchFamily="18" charset="0"/>
            </a:endParaRPr>
          </a:p>
        </p:txBody>
      </p:sp>
      <p:sp>
        <p:nvSpPr>
          <p:cNvPr id="107541" name="Text Box 21"/>
          <p:cNvSpPr txBox="1">
            <a:spLocks noChangeArrowheads="1"/>
          </p:cNvSpPr>
          <p:nvPr/>
        </p:nvSpPr>
        <p:spPr bwMode="auto">
          <a:xfrm>
            <a:off x="611188" y="5178425"/>
            <a:ext cx="8332787" cy="1203325"/>
          </a:xfrm>
          <a:prstGeom prst="rect">
            <a:avLst/>
          </a:prstGeom>
          <a:noFill/>
          <a:ln w="9525">
            <a:noFill/>
            <a:miter lim="800000"/>
            <a:headEnd/>
            <a:tailEnd/>
          </a:ln>
          <a:effectLst/>
        </p:spPr>
        <p:txBody>
          <a:bodyPr>
            <a:spAutoFit/>
          </a:bodyPr>
          <a:lstStyle/>
          <a:p>
            <a:pPr>
              <a:lnSpc>
                <a:spcPct val="130000"/>
              </a:lnSpc>
            </a:pPr>
            <a:r>
              <a:rPr lang="en-US" altLang="zh-CN" sz="2800" dirty="0">
                <a:solidFill>
                  <a:srgbClr val="0000FF"/>
                </a:solidFill>
                <a:latin typeface="黑体" pitchFamily="49" charset="-122"/>
                <a:ea typeface="黑体" pitchFamily="49" charset="-122"/>
              </a:rPr>
              <a:t>5.</a:t>
            </a:r>
            <a:r>
              <a:rPr lang="zh-CN" altLang="en-US" sz="2800" dirty="0">
                <a:solidFill>
                  <a:srgbClr val="0000FF"/>
                </a:solidFill>
                <a:latin typeface="黑体" pitchFamily="49" charset="-122"/>
                <a:ea typeface="黑体" pitchFamily="49" charset="-122"/>
              </a:rPr>
              <a:t>对必然事件的运算法则</a:t>
            </a:r>
            <a:r>
              <a:rPr lang="zh-CN" altLang="en-US" sz="2800" dirty="0">
                <a:latin typeface="Times New Roman" pitchFamily="18" charset="0"/>
              </a:rPr>
              <a:t>：</a:t>
            </a:r>
            <a:r>
              <a:rPr lang="en-US" altLang="zh-CN" sz="2800" dirty="0">
                <a:latin typeface="Times New Roman" pitchFamily="18" charset="0"/>
              </a:rPr>
              <a:t>A∪S=S, A∩S=A</a:t>
            </a:r>
            <a:br>
              <a:rPr lang="en-US" altLang="zh-CN" sz="2800" dirty="0">
                <a:latin typeface="Times New Roman" pitchFamily="18" charset="0"/>
              </a:rPr>
            </a:br>
            <a:r>
              <a:rPr lang="en-US" altLang="zh-CN" sz="2800" dirty="0">
                <a:solidFill>
                  <a:srgbClr val="0000FF"/>
                </a:solidFill>
                <a:latin typeface="黑体" pitchFamily="49" charset="-122"/>
                <a:ea typeface="黑体" pitchFamily="49" charset="-122"/>
              </a:rPr>
              <a:t>6.</a:t>
            </a:r>
            <a:r>
              <a:rPr lang="zh-CN" altLang="en-US" sz="2800" dirty="0">
                <a:solidFill>
                  <a:srgbClr val="0000FF"/>
                </a:solidFill>
                <a:latin typeface="黑体" pitchFamily="49" charset="-122"/>
                <a:ea typeface="黑体" pitchFamily="49" charset="-122"/>
              </a:rPr>
              <a:t>对不可能事件的运算法则</a:t>
            </a:r>
            <a:r>
              <a:rPr lang="zh-CN" altLang="en-US" sz="2800" dirty="0">
                <a:latin typeface="Times New Roman" pitchFamily="18" charset="0"/>
              </a:rPr>
              <a:t>：</a:t>
            </a:r>
            <a:r>
              <a:rPr lang="en-US" altLang="zh-CN" sz="2800" dirty="0">
                <a:latin typeface="Times New Roman" pitchFamily="18" charset="0"/>
              </a:rPr>
              <a:t>A∪</a:t>
            </a:r>
            <a:r>
              <a:rPr lang="en-US" altLang="zh-CN" sz="2800" dirty="0">
                <a:sym typeface="Symbol" pitchFamily="18" charset="2"/>
              </a:rPr>
              <a:t></a:t>
            </a:r>
            <a:r>
              <a:rPr lang="en-US" altLang="zh-CN" sz="2800" dirty="0">
                <a:latin typeface="Times New Roman" pitchFamily="18" charset="0"/>
              </a:rPr>
              <a:t>=A</a:t>
            </a:r>
            <a:r>
              <a:rPr lang="en-US" altLang="zh-CN" sz="2800" dirty="0"/>
              <a:t>,</a:t>
            </a:r>
            <a:r>
              <a:rPr lang="en-US" altLang="zh-CN" sz="2800" dirty="0">
                <a:latin typeface="Times New Roman" pitchFamily="18" charset="0"/>
              </a:rPr>
              <a:t>A∩</a:t>
            </a:r>
            <a:r>
              <a:rPr lang="en-US" altLang="zh-CN" sz="2800" dirty="0">
                <a:sym typeface="Symbol" pitchFamily="18" charset="2"/>
              </a:rPr>
              <a:t></a:t>
            </a:r>
            <a:r>
              <a:rPr lang="en-US" altLang="zh-CN" sz="2800" dirty="0">
                <a:latin typeface="Times New Roman" pitchFamily="18" charset="0"/>
              </a:rPr>
              <a:t>=</a:t>
            </a:r>
            <a:r>
              <a:rPr lang="en-US" altLang="zh-CN" sz="2800" dirty="0">
                <a:sym typeface="Symbol" pitchFamily="18" charset="2"/>
              </a:rPr>
              <a:t></a:t>
            </a:r>
            <a:r>
              <a:rPr lang="zh-CN" altLang="en-US" sz="2800" dirty="0">
                <a:latin typeface="Times New Roman" pitchFamily="18" charset="0"/>
              </a:rPr>
              <a:t>．</a:t>
            </a:r>
          </a:p>
        </p:txBody>
      </p:sp>
      <p:sp>
        <p:nvSpPr>
          <p:cNvPr id="107544" name="Line 24"/>
          <p:cNvSpPr>
            <a:spLocks noChangeShapeType="1"/>
          </p:cNvSpPr>
          <p:nvPr/>
        </p:nvSpPr>
        <p:spPr bwMode="auto">
          <a:xfrm>
            <a:off x="2628900" y="3861048"/>
            <a:ext cx="790575" cy="0"/>
          </a:xfrm>
          <a:prstGeom prst="line">
            <a:avLst/>
          </a:prstGeom>
          <a:noFill/>
          <a:ln w="19050">
            <a:solidFill>
              <a:schemeClr val="tx1"/>
            </a:solidFill>
            <a:round/>
            <a:headEnd/>
            <a:tailEnd/>
          </a:ln>
          <a:effectLst/>
        </p:spPr>
        <p:txBody>
          <a:bodyPr/>
          <a:lstStyle/>
          <a:p>
            <a:endParaRPr lang="zh-CN" altLang="en-US"/>
          </a:p>
        </p:txBody>
      </p:sp>
      <p:sp>
        <p:nvSpPr>
          <p:cNvPr id="107545" name="Line 25"/>
          <p:cNvSpPr>
            <a:spLocks noChangeShapeType="1"/>
          </p:cNvSpPr>
          <p:nvPr/>
        </p:nvSpPr>
        <p:spPr bwMode="auto">
          <a:xfrm>
            <a:off x="4788024" y="3887065"/>
            <a:ext cx="801687" cy="0"/>
          </a:xfrm>
          <a:prstGeom prst="line">
            <a:avLst/>
          </a:prstGeom>
          <a:noFill/>
          <a:ln w="19050">
            <a:solidFill>
              <a:schemeClr val="tx1"/>
            </a:solidFill>
            <a:round/>
            <a:headEnd/>
            <a:tailEnd/>
          </a:ln>
          <a:effectLst/>
        </p:spPr>
        <p:txBody>
          <a:bodyPr/>
          <a:lstStyle/>
          <a:p>
            <a:endParaRPr lang="zh-CN" altLang="en-US"/>
          </a:p>
        </p:txBody>
      </p:sp>
      <p:sp>
        <p:nvSpPr>
          <p:cNvPr id="107546" name="Line 26"/>
          <p:cNvSpPr>
            <a:spLocks noChangeShapeType="1"/>
          </p:cNvSpPr>
          <p:nvPr/>
        </p:nvSpPr>
        <p:spPr bwMode="auto">
          <a:xfrm>
            <a:off x="3736932" y="3875562"/>
            <a:ext cx="215900" cy="0"/>
          </a:xfrm>
          <a:prstGeom prst="line">
            <a:avLst/>
          </a:prstGeom>
          <a:noFill/>
          <a:ln w="19050">
            <a:solidFill>
              <a:schemeClr val="tx1"/>
            </a:solidFill>
            <a:round/>
            <a:headEnd/>
            <a:tailEnd/>
          </a:ln>
          <a:effectLst/>
        </p:spPr>
        <p:txBody>
          <a:bodyPr/>
          <a:lstStyle/>
          <a:p>
            <a:endParaRPr lang="zh-CN" altLang="en-US"/>
          </a:p>
        </p:txBody>
      </p:sp>
      <p:sp>
        <p:nvSpPr>
          <p:cNvPr id="107548" name="Line 28"/>
          <p:cNvSpPr>
            <a:spLocks noChangeShapeType="1"/>
          </p:cNvSpPr>
          <p:nvPr/>
        </p:nvSpPr>
        <p:spPr bwMode="auto">
          <a:xfrm>
            <a:off x="5773081" y="3888758"/>
            <a:ext cx="215900" cy="0"/>
          </a:xfrm>
          <a:prstGeom prst="line">
            <a:avLst/>
          </a:prstGeom>
          <a:noFill/>
          <a:ln w="19050">
            <a:solidFill>
              <a:schemeClr val="tx1"/>
            </a:solidFill>
            <a:round/>
            <a:headEnd/>
            <a:tailEnd/>
          </a:ln>
          <a:effectLst/>
        </p:spPr>
        <p:txBody>
          <a:bodyPr/>
          <a:lstStyle/>
          <a:p>
            <a:endParaRPr lang="zh-CN" altLang="en-US"/>
          </a:p>
        </p:txBody>
      </p:sp>
      <p:sp>
        <p:nvSpPr>
          <p:cNvPr id="107549" name="Line 29"/>
          <p:cNvSpPr>
            <a:spLocks noChangeShapeType="1"/>
          </p:cNvSpPr>
          <p:nvPr/>
        </p:nvSpPr>
        <p:spPr bwMode="auto">
          <a:xfrm>
            <a:off x="4269454" y="3861048"/>
            <a:ext cx="215900" cy="0"/>
          </a:xfrm>
          <a:prstGeom prst="line">
            <a:avLst/>
          </a:prstGeom>
          <a:noFill/>
          <a:ln w="19050">
            <a:solidFill>
              <a:schemeClr val="tx1"/>
            </a:solidFill>
            <a:round/>
            <a:headEnd/>
            <a:tailEnd/>
          </a:ln>
          <a:effectLst/>
        </p:spPr>
        <p:txBody>
          <a:bodyPr/>
          <a:lstStyle/>
          <a:p>
            <a:endParaRPr lang="zh-CN" altLang="en-US"/>
          </a:p>
        </p:txBody>
      </p:sp>
      <p:sp>
        <p:nvSpPr>
          <p:cNvPr id="107550" name="Text Box 30"/>
          <p:cNvSpPr txBox="1">
            <a:spLocks noChangeArrowheads="1"/>
          </p:cNvSpPr>
          <p:nvPr/>
        </p:nvSpPr>
        <p:spPr bwMode="auto">
          <a:xfrm>
            <a:off x="2484438" y="3789363"/>
            <a:ext cx="5140325" cy="561975"/>
          </a:xfrm>
          <a:prstGeom prst="rect">
            <a:avLst/>
          </a:prstGeom>
          <a:noFill/>
          <a:ln w="9525">
            <a:noFill/>
            <a:miter lim="800000"/>
            <a:headEnd/>
            <a:tailEnd/>
          </a:ln>
          <a:effectLst/>
        </p:spPr>
        <p:txBody>
          <a:bodyPr>
            <a:spAutoFit/>
          </a:bodyPr>
          <a:lstStyle/>
          <a:p>
            <a:pPr>
              <a:lnSpc>
                <a:spcPct val="110000"/>
              </a:lnSpc>
            </a:pPr>
            <a:r>
              <a:rPr lang="en-US" altLang="zh-CN" sz="2800" dirty="0">
                <a:latin typeface="Times New Roman" pitchFamily="18" charset="0"/>
              </a:rPr>
              <a:t>A∪B =A∩B,   A∩B=A∪B</a:t>
            </a:r>
          </a:p>
        </p:txBody>
      </p:sp>
      <p:graphicFrame>
        <p:nvGraphicFramePr>
          <p:cNvPr id="107553" name="Object 33"/>
          <p:cNvGraphicFramePr>
            <a:graphicFrameLocks noGrp="1" noChangeAspect="1"/>
          </p:cNvGraphicFramePr>
          <p:nvPr>
            <p:ph/>
          </p:nvPr>
        </p:nvGraphicFramePr>
        <p:xfrm>
          <a:off x="2771775" y="4221163"/>
          <a:ext cx="3536950" cy="1046162"/>
        </p:xfrm>
        <a:graphic>
          <a:graphicData uri="http://schemas.openxmlformats.org/presentationml/2006/ole">
            <mc:AlternateContent xmlns:mc="http://schemas.openxmlformats.org/markup-compatibility/2006">
              <mc:Choice xmlns:v="urn:schemas-microsoft-com:vml" Requires="v">
                <p:oleObj spid="_x0000_s699566" name="Equation" r:id="rId3" imgW="1625600" imgH="482600" progId="Equation.DSMT4">
                  <p:embed/>
                </p:oleObj>
              </mc:Choice>
              <mc:Fallback>
                <p:oleObj name="Equation" r:id="rId3" imgW="1625600" imgH="482600" progId="Equation.DSMT4">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221163"/>
                        <a:ext cx="353695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Line 28"/>
          <p:cNvSpPr>
            <a:spLocks noChangeShapeType="1"/>
          </p:cNvSpPr>
          <p:nvPr/>
        </p:nvSpPr>
        <p:spPr bwMode="auto">
          <a:xfrm>
            <a:off x="6410406" y="3888758"/>
            <a:ext cx="215900" cy="0"/>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07524"/>
                                        </p:tgtEl>
                                        <p:attrNameLst>
                                          <p:attrName>style.visibility</p:attrName>
                                        </p:attrNameLst>
                                      </p:cBhvr>
                                      <p:to>
                                        <p:strVal val="visible"/>
                                      </p:to>
                                    </p:set>
                                    <p:anim to="" calcmode="lin" valueType="num">
                                      <p:cBhvr>
                                        <p:cTn id="7" dur="1" fill="hold"/>
                                        <p:tgtEl>
                                          <p:spTgt spid="10752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07526"/>
                                        </p:tgtEl>
                                        <p:attrNameLst>
                                          <p:attrName>style.visibility</p:attrName>
                                        </p:attrNameLst>
                                      </p:cBhvr>
                                      <p:to>
                                        <p:strVal val="visible"/>
                                      </p:to>
                                    </p:set>
                                    <p:anim to="" calcmode="lin" valueType="num">
                                      <p:cBhvr>
                                        <p:cTn id="12" dur="1" fill="hold"/>
                                        <p:tgtEl>
                                          <p:spTgt spid="10752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07538"/>
                                        </p:tgtEl>
                                        <p:attrNameLst>
                                          <p:attrName>style.visibility</p:attrName>
                                        </p:attrNameLst>
                                      </p:cBhvr>
                                      <p:to>
                                        <p:strVal val="visible"/>
                                      </p:to>
                                    </p:set>
                                    <p:anim to="" calcmode="lin" valueType="num">
                                      <p:cBhvr>
                                        <p:cTn id="17" dur="1" fill="hold"/>
                                        <p:tgtEl>
                                          <p:spTgt spid="10753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07539"/>
                                        </p:tgtEl>
                                        <p:attrNameLst>
                                          <p:attrName>style.visibility</p:attrName>
                                        </p:attrNameLst>
                                      </p:cBhvr>
                                      <p:to>
                                        <p:strVal val="visible"/>
                                      </p:to>
                                    </p:set>
                                    <p:anim to="" calcmode="lin" valueType="num">
                                      <p:cBhvr>
                                        <p:cTn id="22" dur="1" fill="hold"/>
                                        <p:tgtEl>
                                          <p:spTgt spid="10753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40"/>
                                        </p:tgtEl>
                                        <p:attrNameLst>
                                          <p:attrName>style.visibility</p:attrName>
                                        </p:attrNameLst>
                                      </p:cBhvr>
                                      <p:to>
                                        <p:strVal val="visible"/>
                                      </p:to>
                                    </p:set>
                                    <p:animEffect transition="in" filter="wipe(left)">
                                      <p:cBhvr>
                                        <p:cTn id="27" dur="500"/>
                                        <p:tgtEl>
                                          <p:spTgt spid="1075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7550"/>
                                        </p:tgtEl>
                                        <p:attrNameLst>
                                          <p:attrName>style.visibility</p:attrName>
                                        </p:attrNameLst>
                                      </p:cBhvr>
                                      <p:to>
                                        <p:strVal val="visible"/>
                                      </p:to>
                                    </p:set>
                                    <p:animEffect transition="in" filter="wipe(left)">
                                      <p:cBhvr>
                                        <p:cTn id="32" dur="500"/>
                                        <p:tgtEl>
                                          <p:spTgt spid="10755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7544"/>
                                        </p:tgtEl>
                                        <p:attrNameLst>
                                          <p:attrName>style.visibility</p:attrName>
                                        </p:attrNameLst>
                                      </p:cBhvr>
                                      <p:to>
                                        <p:strVal val="visible"/>
                                      </p:to>
                                    </p:set>
                                    <p:animEffect transition="in" filter="wipe(left)">
                                      <p:cBhvr>
                                        <p:cTn id="35" dur="500"/>
                                        <p:tgtEl>
                                          <p:spTgt spid="10754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07545"/>
                                        </p:tgtEl>
                                        <p:attrNameLst>
                                          <p:attrName>style.visibility</p:attrName>
                                        </p:attrNameLst>
                                      </p:cBhvr>
                                      <p:to>
                                        <p:strVal val="visible"/>
                                      </p:to>
                                    </p:set>
                                    <p:animEffect transition="in" filter="wipe(left)">
                                      <p:cBhvr>
                                        <p:cTn id="38" dur="500"/>
                                        <p:tgtEl>
                                          <p:spTgt spid="10754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07546"/>
                                        </p:tgtEl>
                                        <p:attrNameLst>
                                          <p:attrName>style.visibility</p:attrName>
                                        </p:attrNameLst>
                                      </p:cBhvr>
                                      <p:to>
                                        <p:strVal val="visible"/>
                                      </p:to>
                                    </p:set>
                                    <p:animEffect transition="in" filter="wipe(left)">
                                      <p:cBhvr>
                                        <p:cTn id="41" dur="500"/>
                                        <p:tgtEl>
                                          <p:spTgt spid="107546"/>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07548"/>
                                        </p:tgtEl>
                                        <p:attrNameLst>
                                          <p:attrName>style.visibility</p:attrName>
                                        </p:attrNameLst>
                                      </p:cBhvr>
                                      <p:to>
                                        <p:strVal val="visible"/>
                                      </p:to>
                                    </p:set>
                                    <p:animEffect transition="in" filter="wipe(left)">
                                      <p:cBhvr>
                                        <p:cTn id="44" dur="500"/>
                                        <p:tgtEl>
                                          <p:spTgt spid="10754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07549"/>
                                        </p:tgtEl>
                                        <p:attrNameLst>
                                          <p:attrName>style.visibility</p:attrName>
                                        </p:attrNameLst>
                                      </p:cBhvr>
                                      <p:to>
                                        <p:strVal val="visible"/>
                                      </p:to>
                                    </p:set>
                                    <p:animEffect transition="in" filter="wipe(left)">
                                      <p:cBhvr>
                                        <p:cTn id="47" dur="500"/>
                                        <p:tgtEl>
                                          <p:spTgt spid="10754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07553"/>
                                        </p:tgtEl>
                                        <p:attrNameLst>
                                          <p:attrName>style.visibility</p:attrName>
                                        </p:attrNameLst>
                                      </p:cBhvr>
                                      <p:to>
                                        <p:strVal val="visible"/>
                                      </p:to>
                                    </p:set>
                                    <p:animEffect transition="in" filter="wipe(left)">
                                      <p:cBhvr>
                                        <p:cTn id="55" dur="500"/>
                                        <p:tgtEl>
                                          <p:spTgt spid="107553"/>
                                        </p:tgtEl>
                                      </p:cBhvr>
                                    </p:animEffect>
                                  </p:childTnLst>
                                </p:cTn>
                              </p:par>
                            </p:childTnLst>
                          </p:cTn>
                        </p:par>
                      </p:childTnLst>
                    </p:cTn>
                  </p:par>
                  <p:par>
                    <p:cTn id="56" fill="hold">
                      <p:stCondLst>
                        <p:cond delay="indefinite"/>
                      </p:stCondLst>
                      <p:childTnLst>
                        <p:par>
                          <p:cTn id="57" fill="hold">
                            <p:stCondLst>
                              <p:cond delay="0"/>
                            </p:stCondLst>
                            <p:childTnLst>
                              <p:par>
                                <p:cTn id="58" presetID="24" presetClass="entr" presetSubtype="0" fill="hold" grpId="0" nodeType="clickEffect">
                                  <p:stCondLst>
                                    <p:cond delay="0"/>
                                  </p:stCondLst>
                                  <p:childTnLst>
                                    <p:set>
                                      <p:cBhvr>
                                        <p:cTn id="59" dur="1" fill="hold">
                                          <p:stCondLst>
                                            <p:cond delay="499"/>
                                          </p:stCondLst>
                                        </p:cTn>
                                        <p:tgtEl>
                                          <p:spTgt spid="107541"/>
                                        </p:tgtEl>
                                        <p:attrNameLst>
                                          <p:attrName>style.visibility</p:attrName>
                                        </p:attrNameLst>
                                      </p:cBhvr>
                                      <p:to>
                                        <p:strVal val="visible"/>
                                      </p:to>
                                    </p:set>
                                    <p:anim to="" calcmode="lin" valueType="num">
                                      <p:cBhvr>
                                        <p:cTn id="60" dur="1" fill="hold"/>
                                        <p:tgtEl>
                                          <p:spTgt spid="10754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utoUpdateAnimBg="0"/>
      <p:bldP spid="107526" grpId="0" autoUpdateAnimBg="0"/>
      <p:bldP spid="107540" grpId="0"/>
      <p:bldP spid="107538" grpId="0" autoUpdateAnimBg="0"/>
      <p:bldP spid="107539" grpId="0" autoUpdateAnimBg="0"/>
      <p:bldP spid="107541" grpId="0" autoUpdateAnimBg="0"/>
      <p:bldP spid="107544" grpId="0" animBg="1"/>
      <p:bldP spid="107545" grpId="0" animBg="1"/>
      <p:bldP spid="107546" grpId="0" animBg="1"/>
      <p:bldP spid="107548" grpId="0" animBg="1"/>
      <p:bldP spid="107549" grpId="0" animBg="1"/>
      <p:bldP spid="107550"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Text Box 5"/>
          <p:cNvSpPr txBox="1">
            <a:spLocks noChangeArrowheads="1"/>
          </p:cNvSpPr>
          <p:nvPr/>
        </p:nvSpPr>
        <p:spPr bwMode="auto">
          <a:xfrm>
            <a:off x="533400" y="457200"/>
            <a:ext cx="8359775" cy="1373188"/>
          </a:xfrm>
          <a:prstGeom prst="rect">
            <a:avLst/>
          </a:prstGeom>
          <a:noFill/>
          <a:ln w="9525">
            <a:noFill/>
            <a:miter lim="800000"/>
            <a:headEnd/>
            <a:tailEnd/>
          </a:ln>
          <a:effectLst/>
        </p:spPr>
        <p:txBody>
          <a:bodyPr>
            <a:spAutoFit/>
          </a:bodyPr>
          <a:lstStyle/>
          <a:p>
            <a:r>
              <a:rPr lang="zh-CN" altLang="en-US" sz="2800" dirty="0">
                <a:solidFill>
                  <a:srgbClr val="0000FF"/>
                </a:solidFill>
                <a:effectLst>
                  <a:outerShdw blurRad="38100" dist="38100" dir="2700000" algn="tl">
                    <a:srgbClr val="C0C0C0"/>
                  </a:outerShdw>
                </a:effectLst>
                <a:latin typeface="Times New Roman" pitchFamily="18" charset="0"/>
                <a:ea typeface="黑体" pitchFamily="49" charset="-122"/>
              </a:rPr>
              <a:t>例</a:t>
            </a:r>
            <a:r>
              <a:rPr lang="en-US" altLang="zh-CN" sz="2800" dirty="0">
                <a:solidFill>
                  <a:srgbClr val="0000FF"/>
                </a:solidFill>
                <a:effectLst>
                  <a:outerShdw blurRad="38100" dist="38100" dir="2700000" algn="tl">
                    <a:srgbClr val="C0C0C0"/>
                  </a:outerShdw>
                </a:effectLst>
                <a:latin typeface="Times New Roman" pitchFamily="18" charset="0"/>
                <a:ea typeface="黑体" pitchFamily="49" charset="-122"/>
              </a:rPr>
              <a:t>3</a:t>
            </a:r>
            <a:r>
              <a:rPr lang="en-US" altLang="zh-CN" sz="2800" dirty="0">
                <a:latin typeface="Times New Roman" pitchFamily="18" charset="0"/>
                <a:ea typeface="黑体" pitchFamily="49" charset="-122"/>
              </a:rPr>
              <a:t>   </a:t>
            </a:r>
            <a:r>
              <a:rPr lang="zh-CN" altLang="en-US" sz="2800" dirty="0">
                <a:latin typeface="Times New Roman" pitchFamily="18" charset="0"/>
              </a:rPr>
              <a:t>从大批产品中取产品检验</a:t>
            </a:r>
            <a:r>
              <a:rPr lang="en-US" altLang="zh-CN" sz="2800" dirty="0">
                <a:latin typeface="Times New Roman" pitchFamily="18" charset="0"/>
              </a:rPr>
              <a:t>,</a:t>
            </a:r>
            <a:r>
              <a:rPr lang="zh-CN" altLang="en-US" sz="2800" dirty="0">
                <a:latin typeface="Times New Roman" pitchFamily="18" charset="0"/>
              </a:rPr>
              <a:t>设事件</a:t>
            </a:r>
            <a:r>
              <a:rPr lang="en-US" altLang="zh-CN" sz="2800" i="1" dirty="0">
                <a:latin typeface="Times New Roman" pitchFamily="18" charset="0"/>
              </a:rPr>
              <a:t>A</a:t>
            </a:r>
            <a:r>
              <a:rPr lang="en-US" altLang="zh-CN" sz="2800" i="1" baseline="-25000" dirty="0">
                <a:latin typeface="Times New Roman" pitchFamily="18" charset="0"/>
              </a:rPr>
              <a:t>k</a:t>
            </a:r>
            <a:r>
              <a:rPr lang="zh-CN" altLang="en-US" sz="2800" dirty="0">
                <a:latin typeface="Times New Roman" pitchFamily="18" charset="0"/>
              </a:rPr>
              <a:t>表示 “第 </a:t>
            </a:r>
            <a:r>
              <a:rPr lang="en-US" altLang="zh-CN" sz="2800" i="1" dirty="0">
                <a:latin typeface="Times New Roman" pitchFamily="18" charset="0"/>
              </a:rPr>
              <a:t>k </a:t>
            </a:r>
            <a:r>
              <a:rPr lang="zh-CN" altLang="en-US" sz="2800" dirty="0">
                <a:latin typeface="Times New Roman" pitchFamily="18" charset="0"/>
              </a:rPr>
              <a:t>次取到合格产品” </a:t>
            </a:r>
            <a:r>
              <a:rPr lang="en-US" altLang="zh-CN" sz="2800" dirty="0">
                <a:latin typeface="Times New Roman" pitchFamily="18" charset="0"/>
              </a:rPr>
              <a:t>(</a:t>
            </a:r>
            <a:r>
              <a:rPr lang="en-US" altLang="zh-CN" sz="2800" i="1" dirty="0">
                <a:latin typeface="Times New Roman" pitchFamily="18" charset="0"/>
              </a:rPr>
              <a:t>k=</a:t>
            </a:r>
            <a:r>
              <a:rPr lang="en-US" altLang="zh-CN" sz="2800" dirty="0">
                <a:latin typeface="Times New Roman" pitchFamily="18" charset="0"/>
              </a:rPr>
              <a:t>1,2,3)</a:t>
            </a:r>
            <a:r>
              <a:rPr lang="zh-CN" altLang="en-US" sz="2800" dirty="0">
                <a:latin typeface="Times New Roman" pitchFamily="18" charset="0"/>
              </a:rPr>
              <a:t>，用</a:t>
            </a:r>
            <a:r>
              <a:rPr lang="en-US" altLang="zh-CN" sz="2800" i="1" dirty="0">
                <a:latin typeface="Times New Roman" pitchFamily="18" charset="0"/>
              </a:rPr>
              <a:t>A</a:t>
            </a:r>
            <a:r>
              <a:rPr lang="en-US" altLang="zh-CN" sz="2800" i="1" baseline="-25000" dirty="0">
                <a:latin typeface="Times New Roman" pitchFamily="18" charset="0"/>
              </a:rPr>
              <a:t>k</a:t>
            </a:r>
            <a:r>
              <a:rPr lang="en-US" altLang="zh-CN" sz="2800" dirty="0">
                <a:latin typeface="Times New Roman" pitchFamily="18" charset="0"/>
              </a:rPr>
              <a:t> </a:t>
            </a:r>
            <a:r>
              <a:rPr lang="zh-CN" altLang="en-US" sz="2800" dirty="0">
                <a:latin typeface="Times New Roman" pitchFamily="18" charset="0"/>
              </a:rPr>
              <a:t>表示下列各事件</a:t>
            </a:r>
            <a:r>
              <a:rPr lang="en-US" altLang="zh-CN" sz="2800" dirty="0">
                <a:latin typeface="Times New Roman" pitchFamily="18" charset="0"/>
              </a:rPr>
              <a:t>:</a:t>
            </a:r>
            <a:br>
              <a:rPr lang="en-US" altLang="zh-CN" sz="2800" dirty="0">
                <a:latin typeface="Times New Roman" pitchFamily="18" charset="0"/>
              </a:rPr>
            </a:br>
            <a:endParaRPr lang="en-US" altLang="zh-CN" sz="2800" dirty="0">
              <a:latin typeface="Times New Roman" pitchFamily="18" charset="0"/>
            </a:endParaRPr>
          </a:p>
        </p:txBody>
      </p:sp>
      <p:sp>
        <p:nvSpPr>
          <p:cNvPr id="118790" name="Text Box 6"/>
          <p:cNvSpPr txBox="1">
            <a:spLocks noChangeArrowheads="1"/>
          </p:cNvSpPr>
          <p:nvPr/>
        </p:nvSpPr>
        <p:spPr bwMode="auto">
          <a:xfrm>
            <a:off x="539750" y="3357563"/>
            <a:ext cx="7010400" cy="647700"/>
          </a:xfrm>
          <a:prstGeom prst="rect">
            <a:avLst/>
          </a:prstGeom>
          <a:noFill/>
          <a:ln w="9525">
            <a:noFill/>
            <a:miter lim="800000"/>
            <a:headEnd/>
            <a:tailEnd/>
          </a:ln>
          <a:effectLst/>
        </p:spPr>
        <p:txBody>
          <a:bodyPr>
            <a:spAutoFit/>
          </a:bodyPr>
          <a:lstStyle/>
          <a:p>
            <a:pPr>
              <a:lnSpc>
                <a:spcPct val="130000"/>
              </a:lnSpc>
            </a:pPr>
            <a:r>
              <a:rPr lang="zh-CN" altLang="zh-CN" sz="2800">
                <a:solidFill>
                  <a:srgbClr val="3333FF"/>
                </a:solidFill>
                <a:latin typeface="黑体" pitchFamily="49" charset="-122"/>
                <a:ea typeface="黑体" pitchFamily="49" charset="-122"/>
              </a:rPr>
              <a:t>解：(1)         </a:t>
            </a:r>
            <a:endParaRPr lang="en-US" altLang="zh-CN" sz="2800">
              <a:solidFill>
                <a:srgbClr val="3333FF"/>
              </a:solidFill>
              <a:latin typeface="黑体" pitchFamily="49" charset="-122"/>
              <a:ea typeface="黑体" pitchFamily="49" charset="-122"/>
            </a:endParaRPr>
          </a:p>
        </p:txBody>
      </p:sp>
      <p:graphicFrame>
        <p:nvGraphicFramePr>
          <p:cNvPr id="118791" name="Object 7"/>
          <p:cNvGraphicFramePr>
            <a:graphicFrameLocks noChangeAspect="1"/>
          </p:cNvGraphicFramePr>
          <p:nvPr/>
        </p:nvGraphicFramePr>
        <p:xfrm>
          <a:off x="1835150" y="3500438"/>
          <a:ext cx="1943100" cy="573087"/>
        </p:xfrm>
        <a:graphic>
          <a:graphicData uri="http://schemas.openxmlformats.org/presentationml/2006/ole">
            <mc:AlternateContent xmlns:mc="http://schemas.openxmlformats.org/markup-compatibility/2006">
              <mc:Choice xmlns:v="urn:schemas-microsoft-com:vml" Requires="v">
                <p:oleObj spid="_x0000_s827408" name="公式" r:id="rId3" imgW="774364" imgH="228501" progId="Equations">
                  <p:embed/>
                </p:oleObj>
              </mc:Choice>
              <mc:Fallback>
                <p:oleObj name="公式" r:id="rId3" imgW="774364" imgH="228501" progId="Equations">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500438"/>
                        <a:ext cx="1943100"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2" name="Object 8"/>
          <p:cNvGraphicFramePr>
            <a:graphicFrameLocks noChangeAspect="1"/>
          </p:cNvGraphicFramePr>
          <p:nvPr/>
        </p:nvGraphicFramePr>
        <p:xfrm>
          <a:off x="1863725" y="4076700"/>
          <a:ext cx="2132013" cy="496888"/>
        </p:xfrm>
        <a:graphic>
          <a:graphicData uri="http://schemas.openxmlformats.org/presentationml/2006/ole">
            <mc:AlternateContent xmlns:mc="http://schemas.openxmlformats.org/markup-compatibility/2006">
              <mc:Choice xmlns:v="urn:schemas-microsoft-com:vml" Requires="v">
                <p:oleObj spid="_x0000_s827409" name="公式" r:id="rId5" imgW="1091726" imgH="228501" progId="Equations">
                  <p:embed/>
                </p:oleObj>
              </mc:Choice>
              <mc:Fallback>
                <p:oleObj name="公式" r:id="rId5" imgW="1091726" imgH="228501" progId="Equations">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3725" y="4076700"/>
                        <a:ext cx="2132013"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93" name="Rectangle 9"/>
          <p:cNvSpPr>
            <a:spLocks noChangeArrowheads="1"/>
          </p:cNvSpPr>
          <p:nvPr/>
        </p:nvSpPr>
        <p:spPr bwMode="auto">
          <a:xfrm>
            <a:off x="1295400" y="4038600"/>
            <a:ext cx="539750" cy="457200"/>
          </a:xfrm>
          <a:prstGeom prst="rect">
            <a:avLst/>
          </a:prstGeom>
          <a:noFill/>
          <a:ln w="9525">
            <a:noFill/>
            <a:miter lim="800000"/>
            <a:headEnd/>
            <a:tailEnd/>
          </a:ln>
          <a:effectLst/>
        </p:spPr>
        <p:txBody>
          <a:bodyPr wrap="none">
            <a:spAutoFit/>
          </a:bodyPr>
          <a:lstStyle/>
          <a:p>
            <a:pPr>
              <a:spcBef>
                <a:spcPct val="0"/>
              </a:spcBef>
            </a:pPr>
            <a:r>
              <a:rPr lang="zh-CN" altLang="zh-CN">
                <a:latin typeface="Times New Roman" pitchFamily="18" charset="0"/>
              </a:rPr>
              <a:t>(2)</a:t>
            </a:r>
            <a:endParaRPr lang="en-US" altLang="zh-CN">
              <a:latin typeface="Times New Roman" pitchFamily="18" charset="0"/>
            </a:endParaRPr>
          </a:p>
        </p:txBody>
      </p:sp>
      <p:sp>
        <p:nvSpPr>
          <p:cNvPr id="118794" name="Rectangle 10"/>
          <p:cNvSpPr>
            <a:spLocks noChangeArrowheads="1"/>
          </p:cNvSpPr>
          <p:nvPr/>
        </p:nvSpPr>
        <p:spPr bwMode="auto">
          <a:xfrm>
            <a:off x="1258888" y="4648200"/>
            <a:ext cx="539750" cy="457200"/>
          </a:xfrm>
          <a:prstGeom prst="rect">
            <a:avLst/>
          </a:prstGeom>
          <a:noFill/>
          <a:ln w="9525">
            <a:noFill/>
            <a:miter lim="800000"/>
            <a:headEnd/>
            <a:tailEnd/>
          </a:ln>
          <a:effectLst/>
        </p:spPr>
        <p:txBody>
          <a:bodyPr wrap="none">
            <a:spAutoFit/>
          </a:bodyPr>
          <a:lstStyle/>
          <a:p>
            <a:pPr>
              <a:spcBef>
                <a:spcPct val="0"/>
              </a:spcBef>
            </a:pPr>
            <a:r>
              <a:rPr lang="zh-CN" altLang="zh-CN">
                <a:latin typeface="Times New Roman" pitchFamily="18" charset="0"/>
              </a:rPr>
              <a:t>(3)</a:t>
            </a:r>
            <a:endParaRPr lang="en-US" altLang="zh-CN">
              <a:latin typeface="Times New Roman" pitchFamily="18" charset="0"/>
            </a:endParaRPr>
          </a:p>
        </p:txBody>
      </p:sp>
      <p:graphicFrame>
        <p:nvGraphicFramePr>
          <p:cNvPr id="118798" name="Object 14"/>
          <p:cNvGraphicFramePr>
            <a:graphicFrameLocks noChangeAspect="1"/>
          </p:cNvGraphicFramePr>
          <p:nvPr/>
        </p:nvGraphicFramePr>
        <p:xfrm>
          <a:off x="1854200" y="4652963"/>
          <a:ext cx="4589463" cy="549275"/>
        </p:xfrm>
        <a:graphic>
          <a:graphicData uri="http://schemas.openxmlformats.org/presentationml/2006/ole">
            <mc:AlternateContent xmlns:mc="http://schemas.openxmlformats.org/markup-compatibility/2006">
              <mc:Choice xmlns:v="urn:schemas-microsoft-com:vml" Requires="v">
                <p:oleObj spid="_x0000_s827410" name="公式" r:id="rId7" imgW="2019300" imgH="241300" progId="Equations">
                  <p:embed/>
                </p:oleObj>
              </mc:Choice>
              <mc:Fallback>
                <p:oleObj name="公式" r:id="rId7" imgW="2019300" imgH="241300" progId="Equations">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4200" y="4652963"/>
                        <a:ext cx="4589463"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95" name="Rectangle 11"/>
          <p:cNvSpPr>
            <a:spLocks noChangeArrowheads="1"/>
          </p:cNvSpPr>
          <p:nvPr/>
        </p:nvSpPr>
        <p:spPr bwMode="auto">
          <a:xfrm>
            <a:off x="1223963" y="5257800"/>
            <a:ext cx="539750" cy="457200"/>
          </a:xfrm>
          <a:prstGeom prst="rect">
            <a:avLst/>
          </a:prstGeom>
          <a:noFill/>
          <a:ln w="9525">
            <a:noFill/>
            <a:miter lim="800000"/>
            <a:headEnd/>
            <a:tailEnd/>
          </a:ln>
          <a:effectLst/>
        </p:spPr>
        <p:txBody>
          <a:bodyPr wrap="none">
            <a:spAutoFit/>
          </a:bodyPr>
          <a:lstStyle/>
          <a:p>
            <a:pPr>
              <a:spcBef>
                <a:spcPct val="0"/>
              </a:spcBef>
            </a:pPr>
            <a:r>
              <a:rPr lang="zh-CN" altLang="zh-CN">
                <a:latin typeface="Times New Roman" pitchFamily="18" charset="0"/>
              </a:rPr>
              <a:t>(4)</a:t>
            </a:r>
            <a:endParaRPr lang="en-US" altLang="zh-CN">
              <a:latin typeface="Times New Roman" pitchFamily="18" charset="0"/>
            </a:endParaRPr>
          </a:p>
        </p:txBody>
      </p:sp>
      <p:graphicFrame>
        <p:nvGraphicFramePr>
          <p:cNvPr id="118804" name="Object 20"/>
          <p:cNvGraphicFramePr>
            <a:graphicFrameLocks noChangeAspect="1"/>
          </p:cNvGraphicFramePr>
          <p:nvPr/>
        </p:nvGraphicFramePr>
        <p:xfrm>
          <a:off x="1836738" y="5267325"/>
          <a:ext cx="5903912" cy="538163"/>
        </p:xfrm>
        <a:graphic>
          <a:graphicData uri="http://schemas.openxmlformats.org/presentationml/2006/ole">
            <mc:AlternateContent xmlns:mc="http://schemas.openxmlformats.org/markup-compatibility/2006">
              <mc:Choice xmlns:v="urn:schemas-microsoft-com:vml" Requires="v">
                <p:oleObj spid="_x0000_s827411" name="公式" r:id="rId9" imgW="2654300" imgH="241300" progId="Equations">
                  <p:embed/>
                </p:oleObj>
              </mc:Choice>
              <mc:Fallback>
                <p:oleObj name="公式" r:id="rId9" imgW="2654300" imgH="241300" progId="Equations">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6738" y="5267325"/>
                        <a:ext cx="5903912"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817" name="Object 33"/>
          <p:cNvGraphicFramePr>
            <a:graphicFrameLocks noChangeAspect="1"/>
          </p:cNvGraphicFramePr>
          <p:nvPr/>
        </p:nvGraphicFramePr>
        <p:xfrm>
          <a:off x="1692275" y="5915025"/>
          <a:ext cx="4248150" cy="538163"/>
        </p:xfrm>
        <a:graphic>
          <a:graphicData uri="http://schemas.openxmlformats.org/presentationml/2006/ole">
            <mc:AlternateContent xmlns:mc="http://schemas.openxmlformats.org/markup-compatibility/2006">
              <mc:Choice xmlns:v="urn:schemas-microsoft-com:vml" Requires="v">
                <p:oleObj spid="_x0000_s827412" name="公式" r:id="rId11" imgW="1688367" imgH="241195" progId="Equations">
                  <p:embed/>
                </p:oleObj>
              </mc:Choice>
              <mc:Fallback>
                <p:oleObj name="公式" r:id="rId11" imgW="1688367" imgH="241195" progId="Equations">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5915025"/>
                        <a:ext cx="424815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826" name="Rectangle 42"/>
          <p:cNvSpPr>
            <a:spLocks noChangeArrowheads="1"/>
          </p:cNvSpPr>
          <p:nvPr/>
        </p:nvSpPr>
        <p:spPr bwMode="auto">
          <a:xfrm>
            <a:off x="827088" y="1809750"/>
            <a:ext cx="7353300" cy="604838"/>
          </a:xfrm>
          <a:prstGeom prst="rect">
            <a:avLst/>
          </a:prstGeom>
          <a:noFill/>
          <a:ln w="9525">
            <a:noFill/>
            <a:miter lim="800000"/>
            <a:headEnd/>
            <a:tailEnd/>
          </a:ln>
          <a:effectLst/>
        </p:spPr>
        <p:txBody>
          <a:bodyPr wrap="none">
            <a:spAutoFit/>
          </a:bodyPr>
          <a:lstStyle/>
          <a:p>
            <a:pPr>
              <a:lnSpc>
                <a:spcPct val="120000"/>
              </a:lnSpc>
            </a:pPr>
            <a:r>
              <a:rPr lang="en-US" altLang="zh-CN" sz="2800">
                <a:latin typeface="Times New Roman" pitchFamily="18" charset="0"/>
              </a:rPr>
              <a:t>(2)</a:t>
            </a:r>
            <a:r>
              <a:rPr lang="en-US" altLang="zh-CN" sz="2800" i="1">
                <a:latin typeface="Times New Roman" pitchFamily="18" charset="0"/>
              </a:rPr>
              <a:t> B</a:t>
            </a:r>
            <a:r>
              <a:rPr lang="zh-CN" altLang="en-US" sz="2800">
                <a:latin typeface="Times New Roman" pitchFamily="18" charset="0"/>
              </a:rPr>
              <a:t>表示“三次中至少有一次取到合格产品”；</a:t>
            </a:r>
          </a:p>
        </p:txBody>
      </p:sp>
      <p:sp>
        <p:nvSpPr>
          <p:cNvPr id="118827" name="Rectangle 43"/>
          <p:cNvSpPr>
            <a:spLocks noChangeArrowheads="1"/>
          </p:cNvSpPr>
          <p:nvPr/>
        </p:nvSpPr>
        <p:spPr bwMode="auto">
          <a:xfrm>
            <a:off x="827088" y="1409700"/>
            <a:ext cx="5567362" cy="519113"/>
          </a:xfrm>
          <a:prstGeom prst="rect">
            <a:avLst/>
          </a:prstGeom>
          <a:noFill/>
          <a:ln w="9525">
            <a:noFill/>
            <a:miter lim="800000"/>
            <a:headEnd/>
            <a:tailEnd/>
          </a:ln>
          <a:effectLst/>
        </p:spPr>
        <p:txBody>
          <a:bodyPr wrap="none">
            <a:spAutoFit/>
          </a:bodyPr>
          <a:lstStyle/>
          <a:p>
            <a:r>
              <a:rPr lang="en-US" altLang="zh-CN" sz="2800">
                <a:latin typeface="Times New Roman" pitchFamily="18" charset="0"/>
              </a:rPr>
              <a:t>(1) </a:t>
            </a:r>
            <a:r>
              <a:rPr lang="en-US" altLang="zh-CN" sz="2800" i="1">
                <a:latin typeface="Times New Roman" pitchFamily="18" charset="0"/>
              </a:rPr>
              <a:t>A</a:t>
            </a:r>
            <a:r>
              <a:rPr lang="zh-CN" altLang="en-US" sz="2800">
                <a:latin typeface="Times New Roman" pitchFamily="18" charset="0"/>
              </a:rPr>
              <a:t>表示“三次都取到合格产品”；</a:t>
            </a:r>
          </a:p>
        </p:txBody>
      </p:sp>
      <p:graphicFrame>
        <p:nvGraphicFramePr>
          <p:cNvPr id="118828" name="Object 44"/>
          <p:cNvGraphicFramePr>
            <a:graphicFrameLocks noChangeAspect="1"/>
          </p:cNvGraphicFramePr>
          <p:nvPr/>
        </p:nvGraphicFramePr>
        <p:xfrm>
          <a:off x="4427538" y="4005263"/>
          <a:ext cx="2087562" cy="595312"/>
        </p:xfrm>
        <a:graphic>
          <a:graphicData uri="http://schemas.openxmlformats.org/presentationml/2006/ole">
            <mc:AlternateContent xmlns:mc="http://schemas.openxmlformats.org/markup-compatibility/2006">
              <mc:Choice xmlns:v="urn:schemas-microsoft-com:vml" Requires="v">
                <p:oleObj spid="_x0000_s827413" name="公式" r:id="rId13" imgW="1384300" imgH="368300" progId="Equations">
                  <p:embed/>
                </p:oleObj>
              </mc:Choice>
              <mc:Fallback>
                <p:oleObj name="公式" r:id="rId13" imgW="1384300" imgH="368300" progId="Equations">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7538" y="4005263"/>
                        <a:ext cx="2087562"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829" name="Rectangle 45"/>
          <p:cNvSpPr>
            <a:spLocks noChangeArrowheads="1"/>
          </p:cNvSpPr>
          <p:nvPr/>
        </p:nvSpPr>
        <p:spPr bwMode="auto">
          <a:xfrm>
            <a:off x="827088" y="2295525"/>
            <a:ext cx="6996112" cy="604838"/>
          </a:xfrm>
          <a:prstGeom prst="rect">
            <a:avLst/>
          </a:prstGeom>
          <a:noFill/>
          <a:ln w="9525">
            <a:noFill/>
            <a:miter lim="800000"/>
            <a:headEnd/>
            <a:tailEnd/>
          </a:ln>
          <a:effectLst/>
        </p:spPr>
        <p:txBody>
          <a:bodyPr wrap="none">
            <a:spAutoFit/>
          </a:bodyPr>
          <a:lstStyle/>
          <a:p>
            <a:pPr>
              <a:lnSpc>
                <a:spcPct val="120000"/>
              </a:lnSpc>
            </a:pPr>
            <a:r>
              <a:rPr lang="en-US" altLang="zh-CN" sz="2800">
                <a:latin typeface="Times New Roman" pitchFamily="18" charset="0"/>
              </a:rPr>
              <a:t>(3) </a:t>
            </a:r>
            <a:r>
              <a:rPr lang="en-US" altLang="zh-CN" sz="2800" i="1">
                <a:latin typeface="Times New Roman" pitchFamily="18" charset="0"/>
              </a:rPr>
              <a:t>C</a:t>
            </a:r>
            <a:r>
              <a:rPr lang="zh-CN" altLang="en-US" sz="2800">
                <a:latin typeface="Times New Roman" pitchFamily="18" charset="0"/>
              </a:rPr>
              <a:t>表示“三次中恰有两次取到合格产品”；</a:t>
            </a:r>
          </a:p>
        </p:txBody>
      </p:sp>
      <p:sp>
        <p:nvSpPr>
          <p:cNvPr id="118831" name="Rectangle 47"/>
          <p:cNvSpPr>
            <a:spLocks noChangeArrowheads="1"/>
          </p:cNvSpPr>
          <p:nvPr/>
        </p:nvSpPr>
        <p:spPr bwMode="auto">
          <a:xfrm>
            <a:off x="827088" y="2781300"/>
            <a:ext cx="7105650" cy="604838"/>
          </a:xfrm>
          <a:prstGeom prst="rect">
            <a:avLst/>
          </a:prstGeom>
          <a:noFill/>
          <a:ln w="9525">
            <a:noFill/>
            <a:miter lim="800000"/>
            <a:headEnd/>
            <a:tailEnd/>
          </a:ln>
          <a:effectLst/>
        </p:spPr>
        <p:txBody>
          <a:bodyPr wrap="none">
            <a:spAutoFit/>
          </a:bodyPr>
          <a:lstStyle/>
          <a:p>
            <a:pPr>
              <a:lnSpc>
                <a:spcPct val="120000"/>
              </a:lnSpc>
            </a:pPr>
            <a:r>
              <a:rPr lang="en-US" altLang="zh-CN" sz="2800" dirty="0">
                <a:latin typeface="Times New Roman" pitchFamily="18" charset="0"/>
              </a:rPr>
              <a:t>(4) </a:t>
            </a:r>
            <a:r>
              <a:rPr lang="en-US" altLang="zh-CN" sz="2800" i="1" dirty="0">
                <a:latin typeface="Times New Roman" pitchFamily="18" charset="0"/>
              </a:rPr>
              <a:t>D</a:t>
            </a:r>
            <a:r>
              <a:rPr lang="zh-CN" altLang="en-US" sz="2800" dirty="0">
                <a:latin typeface="Times New Roman" pitchFamily="18" charset="0"/>
              </a:rPr>
              <a:t>表示“三次中最多有一次取到合格产品”</a:t>
            </a:r>
            <a:r>
              <a:rPr lang="en-US" altLang="zh-CN" sz="280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wipe(left)">
                                      <p:cBhvr>
                                        <p:cTn id="7" dur="500"/>
                                        <p:tgtEl>
                                          <p:spTgt spid="1187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827"/>
                                        </p:tgtEl>
                                        <p:attrNameLst>
                                          <p:attrName>style.visibility</p:attrName>
                                        </p:attrNameLst>
                                      </p:cBhvr>
                                      <p:to>
                                        <p:strVal val="visible"/>
                                      </p:to>
                                    </p:set>
                                    <p:animEffect transition="in" filter="wipe(left)">
                                      <p:cBhvr>
                                        <p:cTn id="12" dur="500"/>
                                        <p:tgtEl>
                                          <p:spTgt spid="1188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90"/>
                                        </p:tgtEl>
                                        <p:attrNameLst>
                                          <p:attrName>style.visibility</p:attrName>
                                        </p:attrNameLst>
                                      </p:cBhvr>
                                      <p:to>
                                        <p:strVal val="visible"/>
                                      </p:to>
                                    </p:set>
                                    <p:animEffect transition="in" filter="wipe(left)">
                                      <p:cBhvr>
                                        <p:cTn id="17" dur="500"/>
                                        <p:tgtEl>
                                          <p:spTgt spid="1187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8791"/>
                                        </p:tgtEl>
                                        <p:attrNameLst>
                                          <p:attrName>style.visibility</p:attrName>
                                        </p:attrNameLst>
                                      </p:cBhvr>
                                      <p:to>
                                        <p:strVal val="visible"/>
                                      </p:to>
                                    </p:set>
                                    <p:animEffect transition="in" filter="wipe(down)">
                                      <p:cBhvr>
                                        <p:cTn id="22" dur="500"/>
                                        <p:tgtEl>
                                          <p:spTgt spid="1187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826"/>
                                        </p:tgtEl>
                                        <p:attrNameLst>
                                          <p:attrName>style.visibility</p:attrName>
                                        </p:attrNameLst>
                                      </p:cBhvr>
                                      <p:to>
                                        <p:strVal val="visible"/>
                                      </p:to>
                                    </p:set>
                                    <p:animEffect transition="in" filter="wipe(left)">
                                      <p:cBhvr>
                                        <p:cTn id="27" dur="500"/>
                                        <p:tgtEl>
                                          <p:spTgt spid="1188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8793"/>
                                        </p:tgtEl>
                                        <p:attrNameLst>
                                          <p:attrName>style.visibility</p:attrName>
                                        </p:attrNameLst>
                                      </p:cBhvr>
                                      <p:to>
                                        <p:strVal val="visible"/>
                                      </p:to>
                                    </p:set>
                                    <p:animEffect transition="in" filter="wipe(down)">
                                      <p:cBhvr>
                                        <p:cTn id="32" dur="500"/>
                                        <p:tgtEl>
                                          <p:spTgt spid="1187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8792"/>
                                        </p:tgtEl>
                                        <p:attrNameLst>
                                          <p:attrName>style.visibility</p:attrName>
                                        </p:attrNameLst>
                                      </p:cBhvr>
                                      <p:to>
                                        <p:strVal val="visible"/>
                                      </p:to>
                                    </p:set>
                                    <p:animEffect transition="in" filter="wipe(down)">
                                      <p:cBhvr>
                                        <p:cTn id="37" dur="500"/>
                                        <p:tgtEl>
                                          <p:spTgt spid="1187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8828"/>
                                        </p:tgtEl>
                                        <p:attrNameLst>
                                          <p:attrName>style.visibility</p:attrName>
                                        </p:attrNameLst>
                                      </p:cBhvr>
                                      <p:to>
                                        <p:strVal val="visible"/>
                                      </p:to>
                                    </p:set>
                                    <p:animEffect transition="in" filter="wipe(down)">
                                      <p:cBhvr>
                                        <p:cTn id="42" dur="500"/>
                                        <p:tgtEl>
                                          <p:spTgt spid="1188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8829"/>
                                        </p:tgtEl>
                                        <p:attrNameLst>
                                          <p:attrName>style.visibility</p:attrName>
                                        </p:attrNameLst>
                                      </p:cBhvr>
                                      <p:to>
                                        <p:strVal val="visible"/>
                                      </p:to>
                                    </p:set>
                                    <p:animEffect transition="in" filter="wipe(left)">
                                      <p:cBhvr>
                                        <p:cTn id="47" dur="500"/>
                                        <p:tgtEl>
                                          <p:spTgt spid="1188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8794"/>
                                        </p:tgtEl>
                                        <p:attrNameLst>
                                          <p:attrName>style.visibility</p:attrName>
                                        </p:attrNameLst>
                                      </p:cBhvr>
                                      <p:to>
                                        <p:strVal val="visible"/>
                                      </p:to>
                                    </p:set>
                                    <p:animEffect transition="in" filter="wipe(down)">
                                      <p:cBhvr>
                                        <p:cTn id="52" dur="500"/>
                                        <p:tgtEl>
                                          <p:spTgt spid="11879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18798"/>
                                        </p:tgtEl>
                                        <p:attrNameLst>
                                          <p:attrName>style.visibility</p:attrName>
                                        </p:attrNameLst>
                                      </p:cBhvr>
                                      <p:to>
                                        <p:strVal val="visible"/>
                                      </p:to>
                                    </p:set>
                                    <p:animEffect transition="in" filter="wipe(down)">
                                      <p:cBhvr>
                                        <p:cTn id="57" dur="500"/>
                                        <p:tgtEl>
                                          <p:spTgt spid="1187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8831"/>
                                        </p:tgtEl>
                                        <p:attrNameLst>
                                          <p:attrName>style.visibility</p:attrName>
                                        </p:attrNameLst>
                                      </p:cBhvr>
                                      <p:to>
                                        <p:strVal val="visible"/>
                                      </p:to>
                                    </p:set>
                                    <p:animEffect transition="in" filter="wipe(left)">
                                      <p:cBhvr>
                                        <p:cTn id="62" dur="500"/>
                                        <p:tgtEl>
                                          <p:spTgt spid="1188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8795"/>
                                        </p:tgtEl>
                                        <p:attrNameLst>
                                          <p:attrName>style.visibility</p:attrName>
                                        </p:attrNameLst>
                                      </p:cBhvr>
                                      <p:to>
                                        <p:strVal val="visible"/>
                                      </p:to>
                                    </p:set>
                                    <p:animEffect transition="in" filter="wipe(down)">
                                      <p:cBhvr>
                                        <p:cTn id="67" dur="500"/>
                                        <p:tgtEl>
                                          <p:spTgt spid="11879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18804"/>
                                        </p:tgtEl>
                                        <p:attrNameLst>
                                          <p:attrName>style.visibility</p:attrName>
                                        </p:attrNameLst>
                                      </p:cBhvr>
                                      <p:to>
                                        <p:strVal val="visible"/>
                                      </p:to>
                                    </p:set>
                                    <p:animEffect transition="in" filter="wipe(down)">
                                      <p:cBhvr>
                                        <p:cTn id="72" dur="500"/>
                                        <p:tgtEl>
                                          <p:spTgt spid="11880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18817"/>
                                        </p:tgtEl>
                                        <p:attrNameLst>
                                          <p:attrName>style.visibility</p:attrName>
                                        </p:attrNameLst>
                                      </p:cBhvr>
                                      <p:to>
                                        <p:strVal val="visible"/>
                                      </p:to>
                                    </p:set>
                                    <p:animEffect transition="in" filter="wipe(down)">
                                      <p:cBhvr>
                                        <p:cTn id="77" dur="500"/>
                                        <p:tgtEl>
                                          <p:spTgt spid="118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P spid="118790" grpId="0"/>
      <p:bldP spid="118793" grpId="0"/>
      <p:bldP spid="118794" grpId="0"/>
      <p:bldP spid="118795" grpId="0"/>
      <p:bldP spid="118826" grpId="0" autoUpdateAnimBg="0"/>
      <p:bldP spid="118827" grpId="0" autoUpdateAnimBg="0"/>
      <p:bldP spid="118829" grpId="0" autoUpdateAnimBg="0"/>
      <p:bldP spid="11883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5" name="Text Box 5"/>
          <p:cNvSpPr txBox="1">
            <a:spLocks noChangeArrowheads="1"/>
          </p:cNvSpPr>
          <p:nvPr/>
        </p:nvSpPr>
        <p:spPr bwMode="auto">
          <a:xfrm>
            <a:off x="609600" y="1196975"/>
            <a:ext cx="7924800" cy="5349157"/>
          </a:xfrm>
          <a:prstGeom prst="rect">
            <a:avLst/>
          </a:prstGeom>
          <a:noFill/>
          <a:ln w="9525">
            <a:noFill/>
            <a:miter lim="800000"/>
            <a:headEnd/>
            <a:tailEnd/>
          </a:ln>
          <a:effectLst/>
        </p:spPr>
        <p:txBody>
          <a:bodyPr>
            <a:spAutoFit/>
          </a:bodyPr>
          <a:lstStyle/>
          <a:p>
            <a:pPr algn="just">
              <a:lnSpc>
                <a:spcPct val="140000"/>
              </a:lnSpc>
            </a:pPr>
            <a:r>
              <a:rPr lang="en-US" altLang="zh-CN" sz="2800" b="0" dirty="0">
                <a:latin typeface="Times New Roman" pitchFamily="18" charset="0"/>
                <a:ea typeface="楷体_GB2312" pitchFamily="49" charset="-122"/>
              </a:rPr>
              <a:t>     </a:t>
            </a:r>
            <a:r>
              <a:rPr lang="zh-CN" altLang="en-US" sz="2800" dirty="0">
                <a:latin typeface="Times New Roman" pitchFamily="18" charset="0"/>
                <a:ea typeface="楷体_GB2312" pitchFamily="49" charset="-122"/>
              </a:rPr>
              <a:t>对于一个随机事件</a:t>
            </a:r>
            <a:r>
              <a:rPr lang="en-US" altLang="zh-CN" sz="2800" i="1" dirty="0">
                <a:latin typeface="Times New Roman" pitchFamily="18" charset="0"/>
                <a:ea typeface="楷体_GB2312" pitchFamily="49" charset="-122"/>
              </a:rPr>
              <a:t>A</a:t>
            </a:r>
            <a:r>
              <a:rPr lang="en-US" altLang="zh-CN" sz="2800" dirty="0">
                <a:latin typeface="Times New Roman" pitchFamily="18" charset="0"/>
                <a:ea typeface="楷体_GB2312" pitchFamily="49" charset="-122"/>
              </a:rPr>
              <a:t>,  </a:t>
            </a:r>
            <a:r>
              <a:rPr lang="zh-CN" altLang="en-US" sz="2800" dirty="0">
                <a:latin typeface="Times New Roman" pitchFamily="18" charset="0"/>
                <a:ea typeface="楷体_GB2312" pitchFamily="49" charset="-122"/>
              </a:rPr>
              <a:t>在一次随机试验中，它是否会发生，事先不能确定</a:t>
            </a:r>
            <a:r>
              <a:rPr lang="en-US" altLang="zh-CN" sz="2800" dirty="0">
                <a:latin typeface="Times New Roman" pitchFamily="18" charset="0"/>
                <a:ea typeface="楷体_GB2312" pitchFamily="49" charset="-122"/>
              </a:rPr>
              <a:t>. </a:t>
            </a:r>
            <a:r>
              <a:rPr lang="zh-CN" altLang="en-US" sz="2800" dirty="0">
                <a:latin typeface="Times New Roman" pitchFamily="18" charset="0"/>
                <a:ea typeface="楷体_GB2312" pitchFamily="49" charset="-122"/>
              </a:rPr>
              <a:t>但我们会问，在一次试验中事件</a:t>
            </a:r>
            <a:r>
              <a:rPr lang="en-US" altLang="zh-CN" sz="2800" i="1" dirty="0">
                <a:latin typeface="Times New Roman" pitchFamily="18" charset="0"/>
                <a:ea typeface="楷体_GB2312" pitchFamily="49" charset="-122"/>
              </a:rPr>
              <a:t>A</a:t>
            </a:r>
            <a:r>
              <a:rPr lang="zh-CN" altLang="en-US" sz="2800" dirty="0">
                <a:latin typeface="Times New Roman" pitchFamily="18" charset="0"/>
                <a:ea typeface="楷体_GB2312" pitchFamily="49" charset="-122"/>
              </a:rPr>
              <a:t>发生的可能性有多大？并希望找到一个合适的数来表示事件在一次试验中发生的可能性大小．为此，首先引入</a:t>
            </a:r>
            <a:r>
              <a:rPr lang="zh-CN" altLang="en-US" sz="2800" dirty="0">
                <a:solidFill>
                  <a:srgbClr val="FF5050"/>
                </a:solidFill>
                <a:latin typeface="Times New Roman" pitchFamily="18" charset="0"/>
                <a:ea typeface="黑体" pitchFamily="49" charset="-122"/>
              </a:rPr>
              <a:t>频率</a:t>
            </a:r>
            <a:r>
              <a:rPr lang="zh-CN" altLang="en-US" sz="2800" dirty="0">
                <a:latin typeface="Times New Roman" pitchFamily="18" charset="0"/>
                <a:ea typeface="楷体_GB2312" pitchFamily="49" charset="-122"/>
              </a:rPr>
              <a:t>的概念，它是通过实验结果来说明事件发生的频繁程度，进而引出</a:t>
            </a:r>
            <a:r>
              <a:rPr lang="zh-CN" altLang="en-US" sz="3600" dirty="0">
                <a:solidFill>
                  <a:srgbClr val="FF0000"/>
                </a:solidFill>
                <a:latin typeface="Times New Roman" pitchFamily="18" charset="0"/>
                <a:ea typeface="楷体_GB2312" pitchFamily="49" charset="-122"/>
              </a:rPr>
              <a:t>度量</a:t>
            </a:r>
            <a:r>
              <a:rPr lang="zh-CN" altLang="en-US" sz="2800" dirty="0">
                <a:solidFill>
                  <a:srgbClr val="0000FF"/>
                </a:solidFill>
                <a:latin typeface="Times New Roman" pitchFamily="18" charset="0"/>
                <a:ea typeface="楷体_GB2312" pitchFamily="49" charset="-122"/>
              </a:rPr>
              <a:t>事件在一次试验中发生的可能性大小的数</a:t>
            </a:r>
            <a:r>
              <a:rPr lang="en-US" altLang="zh-CN" sz="2800" dirty="0">
                <a:solidFill>
                  <a:srgbClr val="0000FF"/>
                </a:solidFill>
                <a:latin typeface="Times New Roman" pitchFamily="18" charset="0"/>
                <a:ea typeface="楷体_GB2312" pitchFamily="49" charset="-122"/>
              </a:rPr>
              <a:t>——</a:t>
            </a:r>
            <a:r>
              <a:rPr lang="zh-CN" altLang="en-US" sz="3200" u="sng" dirty="0">
                <a:solidFill>
                  <a:srgbClr val="FF0000"/>
                </a:solidFill>
                <a:effectLst>
                  <a:outerShdw blurRad="38100" dist="38100" dir="2700000" algn="tl">
                    <a:srgbClr val="C0C0C0"/>
                  </a:outerShdw>
                </a:effectLst>
                <a:latin typeface="Times New Roman" pitchFamily="18" charset="0"/>
                <a:ea typeface="黑体" pitchFamily="49" charset="-122"/>
              </a:rPr>
              <a:t>概率</a:t>
            </a:r>
            <a:r>
              <a:rPr lang="zh-CN" altLang="en-US" sz="2800" dirty="0">
                <a:solidFill>
                  <a:srgbClr val="0000FF"/>
                </a:solidFill>
                <a:latin typeface="Times New Roman" pitchFamily="18" charset="0"/>
                <a:ea typeface="楷体_GB2312" pitchFamily="49" charset="-122"/>
              </a:rPr>
              <a:t>．</a:t>
            </a:r>
            <a:endParaRPr lang="zh-CN" altLang="en-US" sz="2800" dirty="0">
              <a:latin typeface="Times New Roman" pitchFamily="18" charset="0"/>
              <a:ea typeface="楷体_GB2312" pitchFamily="49" charset="-122"/>
            </a:endParaRPr>
          </a:p>
        </p:txBody>
      </p:sp>
      <p:sp>
        <p:nvSpPr>
          <p:cNvPr id="143366" name="Rectangle 6"/>
          <p:cNvSpPr>
            <a:spLocks noChangeArrowheads="1"/>
          </p:cNvSpPr>
          <p:nvPr/>
        </p:nvSpPr>
        <p:spPr bwMode="auto">
          <a:xfrm>
            <a:off x="2058541" y="351061"/>
            <a:ext cx="4276725" cy="701675"/>
          </a:xfrm>
          <a:prstGeom prst="rect">
            <a:avLst/>
          </a:prstGeom>
          <a:noFill/>
          <a:ln w="9525">
            <a:noFill/>
            <a:miter lim="800000"/>
            <a:headEnd/>
            <a:tailEnd/>
          </a:ln>
          <a:effectLst/>
        </p:spPr>
        <p:txBody>
          <a:bodyPr wrap="none">
            <a:spAutoFit/>
          </a:bodyPr>
          <a:lstStyle/>
          <a:p>
            <a:pPr>
              <a:spcBef>
                <a:spcPct val="0"/>
              </a:spcBef>
            </a:pPr>
            <a:r>
              <a:rPr lang="en-US" altLang="zh-CN" sz="4000">
                <a:solidFill>
                  <a:schemeClr val="accent2"/>
                </a:solidFill>
                <a:latin typeface="黑体" pitchFamily="49" charset="-122"/>
                <a:ea typeface="黑体" pitchFamily="49" charset="-122"/>
              </a:rPr>
              <a:t>§1.3 </a:t>
            </a:r>
            <a:r>
              <a:rPr lang="zh-CN" altLang="en-US" sz="4000">
                <a:solidFill>
                  <a:schemeClr val="accent2"/>
                </a:solidFill>
                <a:latin typeface="黑体" pitchFamily="49" charset="-122"/>
                <a:ea typeface="黑体" pitchFamily="49" charset="-122"/>
              </a:rPr>
              <a:t>频率与概率</a:t>
            </a:r>
            <a:endParaRPr lang="zh-CN" altLang="en-US">
              <a:solidFill>
                <a:schemeClr val="accent1"/>
              </a:solidFill>
              <a:latin typeface="黑体" pitchFamily="49" charset="-122"/>
              <a:ea typeface="黑体" pitchFamily="49" charset="-122"/>
            </a:endParaRPr>
          </a:p>
        </p:txBody>
      </p:sp>
      <p:sp>
        <p:nvSpPr>
          <p:cNvPr id="143367" name="Rectangle 7"/>
          <p:cNvSpPr>
            <a:spLocks noChangeArrowheads="1"/>
          </p:cNvSpPr>
          <p:nvPr/>
        </p:nvSpPr>
        <p:spPr bwMode="auto">
          <a:xfrm>
            <a:off x="1066800" y="4419600"/>
            <a:ext cx="7381875" cy="457200"/>
          </a:xfrm>
          <a:prstGeom prst="rect">
            <a:avLst/>
          </a:prstGeom>
          <a:noFill/>
          <a:ln w="9525">
            <a:noFill/>
            <a:miter lim="800000"/>
            <a:headEnd/>
            <a:tailEnd/>
          </a:ln>
          <a:effectLst/>
        </p:spPr>
        <p:txBody>
          <a:bodyPr>
            <a:spAutoFit/>
          </a:bodyPr>
          <a:lstStyle/>
          <a:p>
            <a:endParaRPr lang="zh-CN" altLang="zh-CN">
              <a:latin typeface="Times New Roman" pitchFamily="18" charset="0"/>
            </a:endParaRPr>
          </a:p>
        </p:txBody>
      </p:sp>
      <p:sp>
        <p:nvSpPr>
          <p:cNvPr id="5" name="Line 14"/>
          <p:cNvSpPr>
            <a:spLocks noChangeShapeType="1"/>
          </p:cNvSpPr>
          <p:nvPr/>
        </p:nvSpPr>
        <p:spPr bwMode="auto">
          <a:xfrm>
            <a:off x="467544" y="1018605"/>
            <a:ext cx="8077200" cy="0"/>
          </a:xfrm>
          <a:prstGeom prst="line">
            <a:avLst/>
          </a:prstGeom>
          <a:noFill/>
          <a:ln w="9525">
            <a:solidFill>
              <a:srgbClr val="00FFFF"/>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6"/>
                                        </p:tgtEl>
                                        <p:attrNameLst>
                                          <p:attrName>style.visibility</p:attrName>
                                        </p:attrNameLst>
                                      </p:cBhvr>
                                      <p:to>
                                        <p:strVal val="visible"/>
                                      </p:to>
                                    </p:set>
                                    <p:animEffect transition="in" filter="blinds(horizontal)">
                                      <p:cBhvr>
                                        <p:cTn id="7" dur="500"/>
                                        <p:tgtEl>
                                          <p:spTgt spid="1433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P spid="143366"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468313" y="333375"/>
            <a:ext cx="3309937" cy="579438"/>
          </a:xfrm>
          <a:prstGeom prst="rect">
            <a:avLst/>
          </a:prstGeom>
          <a:noFill/>
          <a:ln w="9525">
            <a:noFill/>
            <a:miter lim="800000"/>
            <a:headEnd/>
            <a:tailEnd/>
          </a:ln>
          <a:effectLst/>
        </p:spPr>
        <p:txBody>
          <a:bodyPr>
            <a:spAutoFit/>
          </a:bodyPr>
          <a:lstStyle/>
          <a:p>
            <a:r>
              <a:rPr lang="zh-CN" altLang="en-US" sz="3200">
                <a:solidFill>
                  <a:srgbClr val="0000FF"/>
                </a:solidFill>
                <a:latin typeface="Times New Roman" pitchFamily="18" charset="0"/>
                <a:ea typeface="黑体" pitchFamily="49" charset="-122"/>
              </a:rPr>
              <a:t>一、频率</a:t>
            </a:r>
            <a:endParaRPr lang="zh-CN" altLang="en-US" sz="3200">
              <a:latin typeface="Times New Roman" pitchFamily="18" charset="0"/>
              <a:ea typeface="黑体" pitchFamily="49" charset="-122"/>
            </a:endParaRPr>
          </a:p>
        </p:txBody>
      </p:sp>
      <p:sp>
        <p:nvSpPr>
          <p:cNvPr id="498698" name="Text Box 10"/>
          <p:cNvSpPr txBox="1">
            <a:spLocks noChangeArrowheads="1"/>
          </p:cNvSpPr>
          <p:nvPr/>
        </p:nvSpPr>
        <p:spPr bwMode="auto">
          <a:xfrm>
            <a:off x="611188" y="981075"/>
            <a:ext cx="8137525" cy="1373188"/>
          </a:xfrm>
          <a:prstGeom prst="rect">
            <a:avLst/>
          </a:prstGeom>
          <a:noFill/>
          <a:ln w="9525">
            <a:noFill/>
            <a:miter lim="800000"/>
            <a:headEnd/>
            <a:tailEnd/>
          </a:ln>
          <a:effectLst/>
        </p:spPr>
        <p:txBody>
          <a:bodyPr>
            <a:spAutoFit/>
          </a:bodyPr>
          <a:lstStyle/>
          <a:p>
            <a:r>
              <a:rPr lang="en-US" altLang="zh-CN" sz="2800" dirty="0">
                <a:solidFill>
                  <a:srgbClr val="0000FF"/>
                </a:solidFill>
                <a:latin typeface="黑体" pitchFamily="49" charset="-122"/>
                <a:ea typeface="黑体" pitchFamily="49" charset="-122"/>
              </a:rPr>
              <a:t>1.</a:t>
            </a:r>
            <a:r>
              <a:rPr lang="zh-CN" altLang="en-US" sz="2800" dirty="0">
                <a:solidFill>
                  <a:srgbClr val="0000FF"/>
                </a:solidFill>
                <a:latin typeface="黑体" pitchFamily="49" charset="-122"/>
                <a:ea typeface="黑体" pitchFamily="49" charset="-122"/>
              </a:rPr>
              <a:t>定义</a:t>
            </a:r>
            <a:r>
              <a:rPr lang="en-US" altLang="zh-CN" sz="2800" dirty="0">
                <a:solidFill>
                  <a:srgbClr val="0000FF"/>
                </a:solidFill>
                <a:latin typeface="Times New Roman" pitchFamily="18" charset="0"/>
              </a:rPr>
              <a:t>:</a:t>
            </a:r>
            <a:r>
              <a:rPr lang="en-US" altLang="zh-CN" sz="2800" dirty="0">
                <a:latin typeface="Times New Roman" pitchFamily="18" charset="0"/>
              </a:rPr>
              <a:t>  </a:t>
            </a:r>
            <a:r>
              <a:rPr lang="zh-CN" altLang="en-US" sz="2800" dirty="0">
                <a:latin typeface="Times New Roman" pitchFamily="18" charset="0"/>
              </a:rPr>
              <a:t>若在相同的条件进行</a:t>
            </a:r>
            <a:r>
              <a:rPr lang="en-US" altLang="zh-CN" sz="2800" i="1" dirty="0">
                <a:solidFill>
                  <a:srgbClr val="FF5050"/>
                </a:solidFill>
                <a:latin typeface="Times New Roman" pitchFamily="18" charset="0"/>
              </a:rPr>
              <a:t>n</a:t>
            </a:r>
            <a:r>
              <a:rPr lang="zh-CN" altLang="en-US" sz="2800" dirty="0">
                <a:latin typeface="Times New Roman" pitchFamily="18" charset="0"/>
              </a:rPr>
              <a:t>次试验</a:t>
            </a:r>
            <a:r>
              <a:rPr lang="en-US" altLang="zh-CN" sz="2800" dirty="0">
                <a:latin typeface="Times New Roman" pitchFamily="18" charset="0"/>
              </a:rPr>
              <a:t>, </a:t>
            </a:r>
            <a:r>
              <a:rPr lang="zh-CN" altLang="en-US" sz="2800" dirty="0">
                <a:latin typeface="Times New Roman" pitchFamily="18" charset="0"/>
              </a:rPr>
              <a:t>其中随机事件</a:t>
            </a:r>
            <a:r>
              <a:rPr lang="en-US" altLang="zh-CN" sz="2800" i="1" dirty="0">
                <a:latin typeface="Times New Roman" pitchFamily="18" charset="0"/>
              </a:rPr>
              <a:t>A</a:t>
            </a:r>
            <a:r>
              <a:rPr lang="zh-CN" altLang="en-US" sz="2800" dirty="0">
                <a:latin typeface="Times New Roman" pitchFamily="18" charset="0"/>
              </a:rPr>
              <a:t>发生的次数为 </a:t>
            </a:r>
            <a:r>
              <a:rPr lang="en-US" altLang="zh-CN" sz="2800" i="1" dirty="0">
                <a:solidFill>
                  <a:srgbClr val="FF5050"/>
                </a:solidFill>
                <a:latin typeface="Times New Roman" pitchFamily="18" charset="0"/>
              </a:rPr>
              <a:t>n</a:t>
            </a:r>
            <a:r>
              <a:rPr lang="zh-CN" altLang="en-US" sz="2800" i="1" baseline="-25000" dirty="0">
                <a:solidFill>
                  <a:srgbClr val="FF5050"/>
                </a:solidFill>
                <a:latin typeface="Times New Roman" pitchFamily="18" charset="0"/>
              </a:rPr>
              <a:t>Ａ</a:t>
            </a:r>
            <a:r>
              <a:rPr lang="zh-CN" altLang="en-US" sz="2800" i="1" baseline="-25000" dirty="0">
                <a:solidFill>
                  <a:srgbClr val="3333FF"/>
                </a:solidFill>
                <a:latin typeface="Times New Roman" pitchFamily="18" charset="0"/>
              </a:rPr>
              <a:t> </a:t>
            </a:r>
            <a:r>
              <a:rPr lang="en-US" altLang="zh-CN" sz="2800" dirty="0">
                <a:latin typeface="Times New Roman" pitchFamily="18" charset="0"/>
              </a:rPr>
              <a:t>( </a:t>
            </a:r>
            <a:r>
              <a:rPr lang="en-US" altLang="zh-CN" sz="2800" i="1" dirty="0">
                <a:latin typeface="Times New Roman" pitchFamily="18" charset="0"/>
              </a:rPr>
              <a:t>A</a:t>
            </a:r>
            <a:r>
              <a:rPr lang="zh-CN" altLang="en-US" sz="2800" dirty="0">
                <a:latin typeface="Times New Roman" pitchFamily="18" charset="0"/>
              </a:rPr>
              <a:t>发生的</a:t>
            </a:r>
            <a:r>
              <a:rPr lang="zh-CN" altLang="en-US" sz="2800" dirty="0">
                <a:solidFill>
                  <a:srgbClr val="FF5050"/>
                </a:solidFill>
                <a:latin typeface="Times New Roman" pitchFamily="18" charset="0"/>
                <a:ea typeface="黑体" pitchFamily="49" charset="-122"/>
              </a:rPr>
              <a:t>频数</a:t>
            </a:r>
            <a:r>
              <a:rPr lang="en-US" altLang="zh-CN" sz="2800" dirty="0">
                <a:latin typeface="Times New Roman" pitchFamily="18" charset="0"/>
              </a:rPr>
              <a:t>)</a:t>
            </a:r>
            <a:r>
              <a:rPr lang="zh-CN" altLang="en-US" sz="2800" dirty="0">
                <a:latin typeface="Times New Roman" pitchFamily="18" charset="0"/>
              </a:rPr>
              <a:t>，则称</a:t>
            </a:r>
            <a:r>
              <a:rPr lang="en-US" altLang="zh-CN" sz="2800" i="1" dirty="0">
                <a:latin typeface="Times New Roman" pitchFamily="18" charset="0"/>
              </a:rPr>
              <a:t>n</a:t>
            </a:r>
            <a:r>
              <a:rPr lang="zh-CN" altLang="en-US" sz="2800" i="1" baseline="-25000" dirty="0">
                <a:latin typeface="Times New Roman" pitchFamily="18" charset="0"/>
              </a:rPr>
              <a:t>Ａ</a:t>
            </a:r>
            <a:r>
              <a:rPr lang="en-US" altLang="zh-CN" sz="2800" i="1" dirty="0">
                <a:latin typeface="Times New Roman" pitchFamily="18" charset="0"/>
              </a:rPr>
              <a:t>/ n</a:t>
            </a:r>
            <a:r>
              <a:rPr lang="zh-CN" altLang="en-US" sz="2800" dirty="0">
                <a:latin typeface="Times New Roman" pitchFamily="18" charset="0"/>
              </a:rPr>
              <a:t>为事件</a:t>
            </a:r>
            <a:r>
              <a:rPr lang="en-US" altLang="zh-CN" sz="2800" i="1" dirty="0">
                <a:latin typeface="Times New Roman" pitchFamily="18" charset="0"/>
              </a:rPr>
              <a:t>A</a:t>
            </a:r>
            <a:r>
              <a:rPr lang="zh-CN" altLang="en-US" sz="2800" dirty="0">
                <a:latin typeface="Times New Roman" pitchFamily="18" charset="0"/>
              </a:rPr>
              <a:t>发生的</a:t>
            </a:r>
            <a:r>
              <a:rPr lang="zh-CN" altLang="en-US" sz="2800" dirty="0">
                <a:solidFill>
                  <a:srgbClr val="0000FF"/>
                </a:solidFill>
                <a:latin typeface="Times New Roman" pitchFamily="18" charset="0"/>
                <a:ea typeface="黑体" pitchFamily="49" charset="-122"/>
              </a:rPr>
              <a:t>频率</a:t>
            </a:r>
            <a:r>
              <a:rPr lang="zh-CN" altLang="en-US" sz="2800" dirty="0">
                <a:latin typeface="Times New Roman" pitchFamily="18" charset="0"/>
              </a:rPr>
              <a:t>，记作　　　，即　　　</a:t>
            </a:r>
          </a:p>
        </p:txBody>
      </p:sp>
      <p:graphicFrame>
        <p:nvGraphicFramePr>
          <p:cNvPr id="498692" name="Object 4"/>
          <p:cNvGraphicFramePr>
            <a:graphicFrameLocks noChangeAspect="1"/>
          </p:cNvGraphicFramePr>
          <p:nvPr/>
        </p:nvGraphicFramePr>
        <p:xfrm>
          <a:off x="4594225" y="1860550"/>
          <a:ext cx="1008063" cy="549275"/>
        </p:xfrm>
        <a:graphic>
          <a:graphicData uri="http://schemas.openxmlformats.org/presentationml/2006/ole">
            <mc:AlternateContent xmlns:mc="http://schemas.openxmlformats.org/markup-compatibility/2006">
              <mc:Choice xmlns:v="urn:schemas-microsoft-com:vml" Requires="v">
                <p:oleObj spid="_x0000_s704006" name="公式" r:id="rId3" imgW="419100" imgH="228600" progId="Equations">
                  <p:embed/>
                </p:oleObj>
              </mc:Choice>
              <mc:Fallback>
                <p:oleObj name="公式" r:id="rId3" imgW="419100" imgH="228600" progId="Equations">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225" y="1860550"/>
                        <a:ext cx="1008063"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693" name="Object 5"/>
          <p:cNvGraphicFramePr>
            <a:graphicFrameLocks noChangeAspect="1"/>
          </p:cNvGraphicFramePr>
          <p:nvPr/>
        </p:nvGraphicFramePr>
        <p:xfrm>
          <a:off x="2933700" y="2276475"/>
          <a:ext cx="2195513" cy="1152525"/>
        </p:xfrm>
        <a:graphic>
          <a:graphicData uri="http://schemas.openxmlformats.org/presentationml/2006/ole">
            <mc:AlternateContent xmlns:mc="http://schemas.openxmlformats.org/markup-compatibility/2006">
              <mc:Choice xmlns:v="urn:schemas-microsoft-com:vml" Requires="v">
                <p:oleObj spid="_x0000_s704007" name="公式" r:id="rId5" imgW="24765480" imgH="12992040" progId="Equations">
                  <p:embed/>
                </p:oleObj>
              </mc:Choice>
              <mc:Fallback>
                <p:oleObj name="公式" r:id="rId5" imgW="24765480" imgH="12992040" progId="Equations">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700" y="2276475"/>
                        <a:ext cx="2195513"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8691" name="Text Box 3"/>
          <p:cNvSpPr txBox="1">
            <a:spLocks noChangeArrowheads="1"/>
          </p:cNvSpPr>
          <p:nvPr/>
        </p:nvSpPr>
        <p:spPr bwMode="auto">
          <a:xfrm>
            <a:off x="611188" y="2997200"/>
            <a:ext cx="7924800" cy="647700"/>
          </a:xfrm>
          <a:prstGeom prst="rect">
            <a:avLst/>
          </a:prstGeom>
          <a:noFill/>
          <a:ln w="9525">
            <a:noFill/>
            <a:miter lim="800000"/>
            <a:headEnd/>
            <a:tailEnd/>
          </a:ln>
          <a:effectLst/>
        </p:spPr>
        <p:txBody>
          <a:bodyPr>
            <a:spAutoFit/>
          </a:bodyPr>
          <a:lstStyle/>
          <a:p>
            <a:pPr>
              <a:lnSpc>
                <a:spcPct val="130000"/>
              </a:lnSpc>
            </a:pPr>
            <a:r>
              <a:rPr lang="en-US" altLang="zh-CN" sz="2800">
                <a:solidFill>
                  <a:srgbClr val="0000FF"/>
                </a:solidFill>
                <a:latin typeface="黑体" pitchFamily="49" charset="-122"/>
                <a:ea typeface="黑体" pitchFamily="49" charset="-122"/>
              </a:rPr>
              <a:t>2.</a:t>
            </a:r>
            <a:r>
              <a:rPr lang="zh-CN" altLang="en-US" sz="2800">
                <a:solidFill>
                  <a:srgbClr val="0000FF"/>
                </a:solidFill>
                <a:latin typeface="黑体" pitchFamily="49" charset="-122"/>
                <a:ea typeface="黑体" pitchFamily="49" charset="-122"/>
              </a:rPr>
              <a:t>性质</a:t>
            </a:r>
            <a:r>
              <a:rPr lang="zh-CN" altLang="en-US" sz="2800">
                <a:latin typeface="黑体" pitchFamily="49" charset="-122"/>
                <a:ea typeface="黑体" pitchFamily="49" charset="-122"/>
              </a:rPr>
              <a:t>     </a:t>
            </a:r>
            <a:endParaRPr lang="zh-CN" altLang="en-US" sz="2800" b="0">
              <a:latin typeface="黑体" pitchFamily="49" charset="-122"/>
              <a:ea typeface="黑体" pitchFamily="49" charset="-122"/>
            </a:endParaRPr>
          </a:p>
        </p:txBody>
      </p:sp>
      <p:graphicFrame>
        <p:nvGraphicFramePr>
          <p:cNvPr id="498697" name="Object 9"/>
          <p:cNvGraphicFramePr>
            <a:graphicFrameLocks noChangeAspect="1"/>
          </p:cNvGraphicFramePr>
          <p:nvPr/>
        </p:nvGraphicFramePr>
        <p:xfrm>
          <a:off x="1331913" y="5456238"/>
          <a:ext cx="6911975" cy="558800"/>
        </p:xfrm>
        <a:graphic>
          <a:graphicData uri="http://schemas.openxmlformats.org/presentationml/2006/ole">
            <mc:AlternateContent xmlns:mc="http://schemas.openxmlformats.org/markup-compatibility/2006">
              <mc:Choice xmlns:v="urn:schemas-microsoft-com:vml" Requires="v">
                <p:oleObj spid="_x0000_s704008" name="公式" r:id="rId7" imgW="3390900" imgH="228600" progId="Equations">
                  <p:embed/>
                </p:oleObj>
              </mc:Choice>
              <mc:Fallback>
                <p:oleObj name="公式" r:id="rId7" imgW="3390900" imgH="228600" progId="Equations">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456238"/>
                        <a:ext cx="691197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8703" name="Text Box 15"/>
          <p:cNvSpPr txBox="1">
            <a:spLocks noChangeArrowheads="1"/>
          </p:cNvSpPr>
          <p:nvPr/>
        </p:nvSpPr>
        <p:spPr bwMode="auto">
          <a:xfrm>
            <a:off x="900113" y="4148138"/>
            <a:ext cx="4175125" cy="647700"/>
          </a:xfrm>
          <a:prstGeom prst="rect">
            <a:avLst/>
          </a:prstGeom>
          <a:noFill/>
          <a:ln w="9525">
            <a:noFill/>
            <a:miter lim="800000"/>
            <a:headEnd/>
            <a:tailEnd/>
          </a:ln>
          <a:effectLst/>
        </p:spPr>
        <p:txBody>
          <a:bodyPr>
            <a:spAutoFit/>
          </a:bodyPr>
          <a:lstStyle/>
          <a:p>
            <a:pPr>
              <a:lnSpc>
                <a:spcPct val="130000"/>
              </a:lnSpc>
            </a:pPr>
            <a:r>
              <a:rPr lang="en-US" altLang="zh-CN" sz="2800">
                <a:latin typeface="Times New Roman" pitchFamily="18" charset="0"/>
              </a:rPr>
              <a:t>(2)  </a:t>
            </a:r>
            <a:r>
              <a:rPr lang="en-US" altLang="zh-CN" sz="2800" i="1">
                <a:latin typeface="Times New Roman" pitchFamily="18" charset="0"/>
              </a:rPr>
              <a:t>f</a:t>
            </a:r>
            <a:r>
              <a:rPr lang="en-US" altLang="zh-CN" sz="2800" i="1" baseline="-25000">
                <a:latin typeface="Times New Roman" pitchFamily="18" charset="0"/>
              </a:rPr>
              <a:t>n</a:t>
            </a:r>
            <a:r>
              <a:rPr lang="en-US" altLang="zh-CN" sz="2800">
                <a:latin typeface="Times New Roman" pitchFamily="18" charset="0"/>
              </a:rPr>
              <a:t>(</a:t>
            </a:r>
            <a:r>
              <a:rPr lang="en-US" altLang="zh-CN" sz="2800" i="1">
                <a:latin typeface="Times New Roman" pitchFamily="18" charset="0"/>
              </a:rPr>
              <a:t>S</a:t>
            </a:r>
            <a:r>
              <a:rPr lang="en-US" altLang="zh-CN" sz="2800">
                <a:latin typeface="Times New Roman" pitchFamily="18" charset="0"/>
              </a:rPr>
              <a:t>)=1</a:t>
            </a:r>
            <a:endParaRPr lang="en-US" altLang="zh-CN" sz="2800" b="0">
              <a:latin typeface="Times New Roman" pitchFamily="18" charset="0"/>
            </a:endParaRPr>
          </a:p>
        </p:txBody>
      </p:sp>
      <p:sp>
        <p:nvSpPr>
          <p:cNvPr id="498704" name="Text Box 16"/>
          <p:cNvSpPr txBox="1">
            <a:spLocks noChangeArrowheads="1"/>
          </p:cNvSpPr>
          <p:nvPr/>
        </p:nvSpPr>
        <p:spPr bwMode="auto">
          <a:xfrm>
            <a:off x="900113" y="3573463"/>
            <a:ext cx="5040312" cy="647700"/>
          </a:xfrm>
          <a:prstGeom prst="rect">
            <a:avLst/>
          </a:prstGeom>
          <a:noFill/>
          <a:ln w="9525">
            <a:noFill/>
            <a:miter lim="800000"/>
            <a:headEnd/>
            <a:tailEnd/>
          </a:ln>
          <a:effectLst/>
        </p:spPr>
        <p:txBody>
          <a:bodyPr>
            <a:spAutoFit/>
          </a:bodyPr>
          <a:lstStyle/>
          <a:p>
            <a:pPr>
              <a:lnSpc>
                <a:spcPct val="130000"/>
              </a:lnSpc>
            </a:pPr>
            <a:r>
              <a:rPr lang="en-US" altLang="zh-CN" sz="2800">
                <a:latin typeface="Times New Roman" pitchFamily="18" charset="0"/>
              </a:rPr>
              <a:t>(1) 0</a:t>
            </a:r>
            <a:r>
              <a:rPr lang="en-US" altLang="zh-CN" sz="2800"/>
              <a:t>≤</a:t>
            </a:r>
            <a:r>
              <a:rPr lang="en-US" altLang="zh-CN" sz="2800" i="1">
                <a:latin typeface="Times New Roman" pitchFamily="18" charset="0"/>
              </a:rPr>
              <a:t>f</a:t>
            </a:r>
            <a:r>
              <a:rPr lang="en-US" altLang="zh-CN" sz="2800" i="1" baseline="-25000">
                <a:latin typeface="Times New Roman" pitchFamily="18" charset="0"/>
              </a:rPr>
              <a:t>n</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rPr>
              <a:t>)</a:t>
            </a:r>
            <a:r>
              <a:rPr lang="en-US" altLang="zh-CN" sz="2800"/>
              <a:t>≤1                          </a:t>
            </a:r>
            <a:endParaRPr lang="en-US" altLang="zh-CN" sz="2800" b="0">
              <a:latin typeface="Times New Roman" pitchFamily="18" charset="0"/>
            </a:endParaRPr>
          </a:p>
        </p:txBody>
      </p:sp>
      <p:sp>
        <p:nvSpPr>
          <p:cNvPr id="498705" name="Text Box 17"/>
          <p:cNvSpPr txBox="1">
            <a:spLocks noChangeArrowheads="1"/>
          </p:cNvSpPr>
          <p:nvPr/>
        </p:nvSpPr>
        <p:spPr bwMode="auto">
          <a:xfrm>
            <a:off x="900113" y="4722813"/>
            <a:ext cx="7924800" cy="647700"/>
          </a:xfrm>
          <a:prstGeom prst="rect">
            <a:avLst/>
          </a:prstGeom>
          <a:noFill/>
          <a:ln w="9525">
            <a:noFill/>
            <a:miter lim="800000"/>
            <a:headEnd/>
            <a:tailEnd/>
          </a:ln>
          <a:effectLst/>
        </p:spPr>
        <p:txBody>
          <a:bodyPr>
            <a:spAutoFit/>
          </a:bodyPr>
          <a:lstStyle/>
          <a:p>
            <a:pPr>
              <a:lnSpc>
                <a:spcPct val="130000"/>
              </a:lnSpc>
            </a:pPr>
            <a:r>
              <a:rPr lang="en-US" altLang="zh-CN" sz="2800">
                <a:latin typeface="Times New Roman" pitchFamily="18" charset="0"/>
              </a:rPr>
              <a:t>(3) </a:t>
            </a:r>
            <a:r>
              <a:rPr lang="zh-CN" altLang="en-US" sz="2800">
                <a:latin typeface="Times New Roman" pitchFamily="18" charset="0"/>
              </a:rPr>
              <a:t>若</a:t>
            </a:r>
            <a:r>
              <a:rPr lang="en-US" altLang="zh-CN" sz="2800" i="1">
                <a:latin typeface="Times New Roman" pitchFamily="18" charset="0"/>
              </a:rPr>
              <a:t>A</a:t>
            </a:r>
            <a:r>
              <a:rPr lang="en-US" altLang="zh-CN" sz="2800" baseline="-25000">
                <a:latin typeface="Times New Roman" pitchFamily="18" charset="0"/>
              </a:rPr>
              <a:t>1</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 …, </a:t>
            </a:r>
            <a:r>
              <a:rPr lang="en-US" altLang="zh-CN" sz="2800" i="1">
                <a:latin typeface="Times New Roman" pitchFamily="18" charset="0"/>
              </a:rPr>
              <a:t>A</a:t>
            </a:r>
            <a:r>
              <a:rPr lang="en-US" altLang="zh-CN" sz="2800" i="1" baseline="-25000">
                <a:latin typeface="Times New Roman" pitchFamily="18" charset="0"/>
              </a:rPr>
              <a:t>k</a:t>
            </a:r>
            <a:r>
              <a:rPr lang="en-US" altLang="zh-CN" sz="2800"/>
              <a:t> </a:t>
            </a:r>
            <a:r>
              <a:rPr lang="zh-CN" altLang="en-US" sz="2800">
                <a:latin typeface="Times New Roman" pitchFamily="18" charset="0"/>
              </a:rPr>
              <a:t>是两两不相容的事件，则</a:t>
            </a:r>
            <a:endParaRPr lang="zh-CN" altLang="en-US" sz="28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98690"/>
                                        </p:tgtEl>
                                        <p:attrNameLst>
                                          <p:attrName>style.visibility</p:attrName>
                                        </p:attrNameLst>
                                      </p:cBhvr>
                                      <p:to>
                                        <p:strVal val="visible"/>
                                      </p:to>
                                    </p:set>
                                    <p:anim to="" calcmode="lin" valueType="num">
                                      <p:cBhvr>
                                        <p:cTn id="7" dur="1" fill="hold"/>
                                        <p:tgtEl>
                                          <p:spTgt spid="49869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8698"/>
                                        </p:tgtEl>
                                        <p:attrNameLst>
                                          <p:attrName>style.visibility</p:attrName>
                                        </p:attrNameLst>
                                      </p:cBhvr>
                                      <p:to>
                                        <p:strVal val="visible"/>
                                      </p:to>
                                    </p:set>
                                    <p:animEffect transition="in" filter="wipe(up)">
                                      <p:cBhvr>
                                        <p:cTn id="12" dur="500"/>
                                        <p:tgtEl>
                                          <p:spTgt spid="4986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8692"/>
                                        </p:tgtEl>
                                        <p:attrNameLst>
                                          <p:attrName>style.visibility</p:attrName>
                                        </p:attrNameLst>
                                      </p:cBhvr>
                                      <p:to>
                                        <p:strVal val="visible"/>
                                      </p:to>
                                    </p:set>
                                    <p:animEffect transition="in" filter="blinds(horizontal)">
                                      <p:cBhvr>
                                        <p:cTn id="17" dur="500"/>
                                        <p:tgtEl>
                                          <p:spTgt spid="49869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98693"/>
                                        </p:tgtEl>
                                        <p:attrNameLst>
                                          <p:attrName>style.visibility</p:attrName>
                                        </p:attrNameLst>
                                      </p:cBhvr>
                                      <p:to>
                                        <p:strVal val="visible"/>
                                      </p:to>
                                    </p:set>
                                    <p:animEffect transition="in" filter="box(in)">
                                      <p:cBhvr>
                                        <p:cTn id="22" dur="500"/>
                                        <p:tgtEl>
                                          <p:spTgt spid="4986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8691"/>
                                        </p:tgtEl>
                                        <p:attrNameLst>
                                          <p:attrName>style.visibility</p:attrName>
                                        </p:attrNameLst>
                                      </p:cBhvr>
                                      <p:to>
                                        <p:strVal val="visible"/>
                                      </p:to>
                                    </p:set>
                                    <p:animEffect transition="in" filter="wipe(left)">
                                      <p:cBhvr>
                                        <p:cTn id="27" dur="500"/>
                                        <p:tgtEl>
                                          <p:spTgt spid="4986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8704"/>
                                        </p:tgtEl>
                                        <p:attrNameLst>
                                          <p:attrName>style.visibility</p:attrName>
                                        </p:attrNameLst>
                                      </p:cBhvr>
                                      <p:to>
                                        <p:strVal val="visible"/>
                                      </p:to>
                                    </p:set>
                                    <p:animEffect transition="in" filter="wipe(left)">
                                      <p:cBhvr>
                                        <p:cTn id="32" dur="500"/>
                                        <p:tgtEl>
                                          <p:spTgt spid="4987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8703"/>
                                        </p:tgtEl>
                                        <p:attrNameLst>
                                          <p:attrName>style.visibility</p:attrName>
                                        </p:attrNameLst>
                                      </p:cBhvr>
                                      <p:to>
                                        <p:strVal val="visible"/>
                                      </p:to>
                                    </p:set>
                                    <p:animEffect transition="in" filter="wipe(left)">
                                      <p:cBhvr>
                                        <p:cTn id="37" dur="500"/>
                                        <p:tgtEl>
                                          <p:spTgt spid="4987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8705"/>
                                        </p:tgtEl>
                                        <p:attrNameLst>
                                          <p:attrName>style.visibility</p:attrName>
                                        </p:attrNameLst>
                                      </p:cBhvr>
                                      <p:to>
                                        <p:strVal val="visible"/>
                                      </p:to>
                                    </p:set>
                                    <p:animEffect transition="in" filter="wipe(left)">
                                      <p:cBhvr>
                                        <p:cTn id="42" dur="500"/>
                                        <p:tgtEl>
                                          <p:spTgt spid="49870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98697"/>
                                        </p:tgtEl>
                                        <p:attrNameLst>
                                          <p:attrName>style.visibility</p:attrName>
                                        </p:attrNameLst>
                                      </p:cBhvr>
                                      <p:to>
                                        <p:strVal val="visible"/>
                                      </p:to>
                                    </p:set>
                                    <p:animEffect transition="in" filter="wipe(left)">
                                      <p:cBhvr>
                                        <p:cTn id="47" dur="500"/>
                                        <p:tgtEl>
                                          <p:spTgt spid="49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utoUpdateAnimBg="0"/>
      <p:bldP spid="498698" grpId="0"/>
      <p:bldP spid="498691" grpId="0"/>
      <p:bldP spid="498703" grpId="0"/>
      <p:bldP spid="498704" grpId="0"/>
      <p:bldP spid="4987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2"/>
          <p:cNvSpPr txBox="1">
            <a:spLocks noChangeArrowheads="1"/>
          </p:cNvSpPr>
          <p:nvPr/>
        </p:nvSpPr>
        <p:spPr bwMode="auto">
          <a:xfrm>
            <a:off x="762000" y="457200"/>
            <a:ext cx="7391400" cy="823913"/>
          </a:xfrm>
          <a:prstGeom prst="rect">
            <a:avLst/>
          </a:prstGeom>
          <a:solidFill>
            <a:schemeClr val="accent1"/>
          </a:solidFill>
          <a:ln w="9525">
            <a:noFill/>
            <a:miter lim="800000"/>
            <a:headEnd/>
            <a:tailEnd/>
          </a:ln>
          <a:effectLst/>
        </p:spPr>
        <p:txBody>
          <a:bodyPr>
            <a:spAutoFit/>
          </a:bodyPr>
          <a:lstStyle/>
          <a:p>
            <a:r>
              <a:rPr lang="zh-CN" altLang="en-US" sz="4800" b="0" dirty="0">
                <a:solidFill>
                  <a:srgbClr val="FF0066"/>
                </a:solidFill>
                <a:effectLst>
                  <a:outerShdw blurRad="38100" dist="38100" dir="2700000" algn="tl">
                    <a:srgbClr val="000000"/>
                  </a:outerShdw>
                </a:effectLst>
                <a:latin typeface="黑体" pitchFamily="49" charset="-122"/>
                <a:ea typeface="黑体" pitchFamily="49" charset="-122"/>
              </a:rPr>
              <a:t>第一章 概率论的基本概念</a:t>
            </a:r>
            <a:endParaRPr lang="zh-CN" altLang="en-US" b="0" dirty="0">
              <a:solidFill>
                <a:srgbClr val="FF0066"/>
              </a:solidFill>
              <a:effectLst>
                <a:outerShdw blurRad="38100" dist="38100" dir="2700000" algn="tl">
                  <a:srgbClr val="000000"/>
                </a:outerShdw>
              </a:effectLst>
              <a:latin typeface="黑体" pitchFamily="49" charset="-122"/>
              <a:ea typeface="黑体" pitchFamily="49" charset="-122"/>
            </a:endParaRPr>
          </a:p>
        </p:txBody>
      </p:sp>
      <p:sp>
        <p:nvSpPr>
          <p:cNvPr id="621571" name="Text Box 3"/>
          <p:cNvSpPr txBox="1">
            <a:spLocks noChangeArrowheads="1"/>
          </p:cNvSpPr>
          <p:nvPr/>
        </p:nvSpPr>
        <p:spPr bwMode="auto">
          <a:xfrm>
            <a:off x="609600" y="1447800"/>
            <a:ext cx="4572000" cy="701675"/>
          </a:xfrm>
          <a:prstGeom prst="rect">
            <a:avLst/>
          </a:prstGeom>
          <a:noFill/>
          <a:ln w="9525">
            <a:noFill/>
            <a:miter lim="800000"/>
            <a:headEnd/>
            <a:tailEnd/>
          </a:ln>
          <a:effectLst/>
        </p:spPr>
        <p:txBody>
          <a:bodyPr>
            <a:spAutoFit/>
          </a:bodyPr>
          <a:lstStyle/>
          <a:p>
            <a:r>
              <a:rPr lang="en-US" altLang="zh-CN" sz="4000">
                <a:solidFill>
                  <a:schemeClr val="accent2"/>
                </a:solidFill>
                <a:latin typeface="黑体" pitchFamily="49" charset="-122"/>
                <a:ea typeface="黑体" pitchFamily="49" charset="-122"/>
              </a:rPr>
              <a:t>§1.1  </a:t>
            </a:r>
            <a:r>
              <a:rPr lang="zh-CN" altLang="en-US" sz="4000">
                <a:solidFill>
                  <a:schemeClr val="accent2"/>
                </a:solidFill>
                <a:latin typeface="黑体" pitchFamily="49" charset="-122"/>
                <a:ea typeface="黑体" pitchFamily="49" charset="-122"/>
              </a:rPr>
              <a:t>随机试验</a:t>
            </a:r>
            <a:endParaRPr lang="zh-CN" altLang="en-US" sz="4000">
              <a:solidFill>
                <a:schemeClr val="accent1"/>
              </a:solidFill>
              <a:latin typeface="黑体" pitchFamily="49" charset="-122"/>
              <a:ea typeface="黑体" pitchFamily="49" charset="-122"/>
            </a:endParaRPr>
          </a:p>
        </p:txBody>
      </p:sp>
      <p:sp>
        <p:nvSpPr>
          <p:cNvPr id="621572" name="Text Box 4"/>
          <p:cNvSpPr txBox="1">
            <a:spLocks noChangeArrowheads="1"/>
          </p:cNvSpPr>
          <p:nvPr/>
        </p:nvSpPr>
        <p:spPr bwMode="auto">
          <a:xfrm>
            <a:off x="609600" y="2133600"/>
            <a:ext cx="6781800" cy="701675"/>
          </a:xfrm>
          <a:prstGeom prst="rect">
            <a:avLst/>
          </a:prstGeom>
          <a:noFill/>
          <a:ln w="9525">
            <a:noFill/>
            <a:miter lim="800000"/>
            <a:headEnd/>
            <a:tailEnd/>
          </a:ln>
          <a:effectLst/>
        </p:spPr>
        <p:txBody>
          <a:bodyPr>
            <a:spAutoFit/>
          </a:bodyPr>
          <a:lstStyle/>
          <a:p>
            <a:r>
              <a:rPr lang="en-US" altLang="zh-CN" sz="4000">
                <a:solidFill>
                  <a:schemeClr val="accent2"/>
                </a:solidFill>
                <a:latin typeface="黑体" pitchFamily="49" charset="-122"/>
                <a:ea typeface="黑体" pitchFamily="49" charset="-122"/>
              </a:rPr>
              <a:t>§1.2</a:t>
            </a:r>
            <a:r>
              <a:rPr lang="zh-CN" altLang="en-US" sz="4000">
                <a:solidFill>
                  <a:schemeClr val="accent2"/>
                </a:solidFill>
                <a:latin typeface="黑体" pitchFamily="49" charset="-122"/>
                <a:ea typeface="黑体" pitchFamily="49" charset="-122"/>
              </a:rPr>
              <a:t>　样本空间、随机事件</a:t>
            </a:r>
            <a:endParaRPr lang="zh-CN" altLang="en-US" sz="2000">
              <a:solidFill>
                <a:schemeClr val="accent2"/>
              </a:solidFill>
            </a:endParaRPr>
          </a:p>
        </p:txBody>
      </p:sp>
      <p:sp>
        <p:nvSpPr>
          <p:cNvPr id="621573" name="Text Box 5"/>
          <p:cNvSpPr txBox="1">
            <a:spLocks noChangeArrowheads="1"/>
          </p:cNvSpPr>
          <p:nvPr/>
        </p:nvSpPr>
        <p:spPr bwMode="auto">
          <a:xfrm>
            <a:off x="609600" y="2895600"/>
            <a:ext cx="4724400" cy="701675"/>
          </a:xfrm>
          <a:prstGeom prst="rect">
            <a:avLst/>
          </a:prstGeom>
          <a:noFill/>
          <a:ln w="9525">
            <a:noFill/>
            <a:miter lim="800000"/>
            <a:headEnd/>
            <a:tailEnd/>
          </a:ln>
          <a:effectLst/>
        </p:spPr>
        <p:txBody>
          <a:bodyPr>
            <a:spAutoFit/>
          </a:bodyPr>
          <a:lstStyle/>
          <a:p>
            <a:r>
              <a:rPr lang="en-US" altLang="zh-CN" sz="4000" dirty="0">
                <a:solidFill>
                  <a:schemeClr val="accent2"/>
                </a:solidFill>
                <a:latin typeface="黑体" pitchFamily="49" charset="-122"/>
                <a:ea typeface="黑体" pitchFamily="49" charset="-122"/>
              </a:rPr>
              <a:t>§1.3  </a:t>
            </a:r>
            <a:r>
              <a:rPr lang="zh-CN" altLang="en-US" sz="4000" dirty="0">
                <a:solidFill>
                  <a:schemeClr val="accent2"/>
                </a:solidFill>
                <a:latin typeface="黑体" pitchFamily="49" charset="-122"/>
                <a:ea typeface="黑体" pitchFamily="49" charset="-122"/>
              </a:rPr>
              <a:t>频率与概率</a:t>
            </a:r>
            <a:endParaRPr lang="zh-CN" altLang="en-US" sz="4000" dirty="0">
              <a:solidFill>
                <a:schemeClr val="accent1"/>
              </a:solidFill>
              <a:latin typeface="黑体" pitchFamily="49" charset="-122"/>
              <a:ea typeface="黑体" pitchFamily="49" charset="-122"/>
            </a:endParaRPr>
          </a:p>
        </p:txBody>
      </p:sp>
      <p:sp>
        <p:nvSpPr>
          <p:cNvPr id="621574" name="Text Box 6"/>
          <p:cNvSpPr txBox="1">
            <a:spLocks noChangeArrowheads="1"/>
          </p:cNvSpPr>
          <p:nvPr/>
        </p:nvSpPr>
        <p:spPr bwMode="auto">
          <a:xfrm>
            <a:off x="609600" y="3581400"/>
            <a:ext cx="8001000" cy="701675"/>
          </a:xfrm>
          <a:prstGeom prst="rect">
            <a:avLst/>
          </a:prstGeom>
          <a:noFill/>
          <a:ln w="9525">
            <a:noFill/>
            <a:miter lim="800000"/>
            <a:headEnd/>
            <a:tailEnd/>
          </a:ln>
          <a:effectLst/>
        </p:spPr>
        <p:txBody>
          <a:bodyPr>
            <a:spAutoFit/>
          </a:bodyPr>
          <a:lstStyle/>
          <a:p>
            <a:pPr>
              <a:spcBef>
                <a:spcPct val="0"/>
              </a:spcBef>
            </a:pPr>
            <a:r>
              <a:rPr lang="en-US" altLang="zh-CN" sz="4000">
                <a:solidFill>
                  <a:schemeClr val="accent2"/>
                </a:solidFill>
                <a:latin typeface="黑体" pitchFamily="49" charset="-122"/>
                <a:ea typeface="黑体" pitchFamily="49" charset="-122"/>
              </a:rPr>
              <a:t>§1.4  </a:t>
            </a:r>
            <a:r>
              <a:rPr lang="zh-CN" altLang="en-US" sz="4000">
                <a:solidFill>
                  <a:schemeClr val="accent2"/>
                </a:solidFill>
                <a:latin typeface="黑体" pitchFamily="49" charset="-122"/>
                <a:ea typeface="黑体" pitchFamily="49" charset="-122"/>
              </a:rPr>
              <a:t>等可能概型</a:t>
            </a:r>
            <a:r>
              <a:rPr lang="en-US" altLang="zh-CN" sz="4000">
                <a:solidFill>
                  <a:schemeClr val="accent2"/>
                </a:solidFill>
                <a:latin typeface="黑体" pitchFamily="49" charset="-122"/>
                <a:ea typeface="黑体" pitchFamily="49" charset="-122"/>
              </a:rPr>
              <a:t>(</a:t>
            </a:r>
            <a:r>
              <a:rPr lang="zh-CN" altLang="en-US" sz="4000">
                <a:solidFill>
                  <a:schemeClr val="accent2"/>
                </a:solidFill>
                <a:latin typeface="黑体" pitchFamily="49" charset="-122"/>
                <a:ea typeface="黑体" pitchFamily="49" charset="-122"/>
              </a:rPr>
              <a:t>古典概型</a:t>
            </a:r>
            <a:r>
              <a:rPr lang="en-US" altLang="zh-CN" sz="4000">
                <a:solidFill>
                  <a:schemeClr val="accent2"/>
                </a:solidFill>
                <a:latin typeface="黑体" pitchFamily="49" charset="-122"/>
                <a:ea typeface="黑体" pitchFamily="49" charset="-122"/>
              </a:rPr>
              <a:t>)</a:t>
            </a:r>
            <a:endParaRPr lang="en-US" altLang="zh-CN" b="0">
              <a:latin typeface="Times New Roman" pitchFamily="18" charset="0"/>
            </a:endParaRPr>
          </a:p>
        </p:txBody>
      </p:sp>
      <p:sp>
        <p:nvSpPr>
          <p:cNvPr id="621575" name="Text Box 7"/>
          <p:cNvSpPr txBox="1">
            <a:spLocks noChangeArrowheads="1"/>
          </p:cNvSpPr>
          <p:nvPr/>
        </p:nvSpPr>
        <p:spPr bwMode="auto">
          <a:xfrm>
            <a:off x="609600" y="4343400"/>
            <a:ext cx="7010400" cy="701675"/>
          </a:xfrm>
          <a:prstGeom prst="rect">
            <a:avLst/>
          </a:prstGeom>
          <a:noFill/>
          <a:ln w="9525">
            <a:noFill/>
            <a:miter lim="800000"/>
            <a:headEnd/>
            <a:tailEnd/>
          </a:ln>
          <a:effectLst/>
        </p:spPr>
        <p:txBody>
          <a:bodyPr>
            <a:spAutoFit/>
          </a:bodyPr>
          <a:lstStyle/>
          <a:p>
            <a:r>
              <a:rPr lang="en-US" altLang="en-US" sz="4000">
                <a:solidFill>
                  <a:schemeClr val="accent2"/>
                </a:solidFill>
                <a:latin typeface="黑体" pitchFamily="49" charset="-122"/>
                <a:ea typeface="黑体" pitchFamily="49" charset="-122"/>
              </a:rPr>
              <a:t>§1.5  条件概率</a:t>
            </a:r>
            <a:endParaRPr lang="zh-CN" altLang="en-US" sz="4000">
              <a:solidFill>
                <a:schemeClr val="accent1"/>
              </a:solidFill>
              <a:latin typeface="黑体" pitchFamily="49" charset="-122"/>
              <a:ea typeface="黑体" pitchFamily="49" charset="-122"/>
            </a:endParaRPr>
          </a:p>
        </p:txBody>
      </p:sp>
      <p:sp>
        <p:nvSpPr>
          <p:cNvPr id="621576" name="Text Box 8"/>
          <p:cNvSpPr txBox="1">
            <a:spLocks noChangeArrowheads="1"/>
          </p:cNvSpPr>
          <p:nvPr/>
        </p:nvSpPr>
        <p:spPr bwMode="auto">
          <a:xfrm>
            <a:off x="685800" y="5105400"/>
            <a:ext cx="7315200" cy="701675"/>
          </a:xfrm>
          <a:prstGeom prst="rect">
            <a:avLst/>
          </a:prstGeom>
          <a:noFill/>
          <a:ln w="9525">
            <a:noFill/>
            <a:miter lim="800000"/>
            <a:headEnd/>
            <a:tailEnd/>
          </a:ln>
          <a:effectLst/>
        </p:spPr>
        <p:txBody>
          <a:bodyPr>
            <a:spAutoFit/>
          </a:bodyPr>
          <a:lstStyle/>
          <a:p>
            <a:pPr>
              <a:spcBef>
                <a:spcPct val="0"/>
              </a:spcBef>
            </a:pPr>
            <a:r>
              <a:rPr lang="en-US" altLang="zh-CN" sz="4000" dirty="0">
                <a:solidFill>
                  <a:schemeClr val="accent2"/>
                </a:solidFill>
                <a:latin typeface="黑体" pitchFamily="49" charset="-122"/>
                <a:ea typeface="黑体" pitchFamily="49" charset="-122"/>
              </a:rPr>
              <a:t>§1.6  </a:t>
            </a:r>
            <a:r>
              <a:rPr lang="en-US" altLang="en-US" sz="4000" dirty="0" err="1">
                <a:solidFill>
                  <a:schemeClr val="accent2"/>
                </a:solidFill>
                <a:latin typeface="黑体" pitchFamily="49" charset="-122"/>
                <a:ea typeface="黑体" pitchFamily="49" charset="-122"/>
              </a:rPr>
              <a:t>独立性</a:t>
            </a:r>
            <a:endParaRPr lang="zh-CN" altLang="en-US" b="0" dirty="0">
              <a:solidFill>
                <a:schemeClr val="accent2"/>
              </a:solidFill>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Text Box 6"/>
          <p:cNvSpPr txBox="1">
            <a:spLocks noChangeArrowheads="1"/>
          </p:cNvSpPr>
          <p:nvPr/>
        </p:nvSpPr>
        <p:spPr bwMode="auto">
          <a:xfrm>
            <a:off x="539750" y="333375"/>
            <a:ext cx="8280400" cy="2282825"/>
          </a:xfrm>
          <a:prstGeom prst="rect">
            <a:avLst/>
          </a:prstGeom>
          <a:noFill/>
          <a:ln w="9525">
            <a:noFill/>
            <a:miter lim="800000"/>
            <a:headEnd/>
            <a:tailEnd/>
          </a:ln>
          <a:effectLst/>
        </p:spPr>
        <p:txBody>
          <a:bodyPr>
            <a:spAutoFit/>
          </a:bodyPr>
          <a:lstStyle/>
          <a:p>
            <a:pPr>
              <a:lnSpc>
                <a:spcPct val="110000"/>
              </a:lnSpc>
            </a:pPr>
            <a:r>
              <a:rPr lang="en-US" altLang="zh-CN">
                <a:solidFill>
                  <a:srgbClr val="990099"/>
                </a:solidFill>
                <a:latin typeface="Times New Roman" pitchFamily="18" charset="0"/>
              </a:rPr>
              <a:t>        </a:t>
            </a:r>
            <a:r>
              <a:rPr lang="zh-CN" altLang="en-US">
                <a:solidFill>
                  <a:srgbClr val="990099"/>
                </a:solidFill>
                <a:latin typeface="黑体" pitchFamily="49" charset="-122"/>
                <a:ea typeface="黑体" pitchFamily="49" charset="-122"/>
              </a:rPr>
              <a:t>由频率的定义可知</a:t>
            </a:r>
            <a:r>
              <a:rPr lang="en-US" altLang="zh-CN">
                <a:solidFill>
                  <a:srgbClr val="990099"/>
                </a:solidFill>
                <a:latin typeface="黑体" pitchFamily="49" charset="-122"/>
                <a:ea typeface="黑体" pitchFamily="49" charset="-122"/>
              </a:rPr>
              <a:t>, </a:t>
            </a:r>
            <a:r>
              <a:rPr lang="zh-CN" altLang="en-US">
                <a:solidFill>
                  <a:srgbClr val="990099"/>
                </a:solidFill>
                <a:latin typeface="黑体" pitchFamily="49" charset="-122"/>
                <a:ea typeface="黑体" pitchFamily="49" charset="-122"/>
              </a:rPr>
              <a:t>频率反映了一个随机事件在大量重复试验中发生的频繁程度</a:t>
            </a:r>
            <a:r>
              <a:rPr lang="en-US" altLang="zh-CN">
                <a:solidFill>
                  <a:srgbClr val="990099"/>
                </a:solidFill>
                <a:latin typeface="黑体" pitchFamily="49" charset="-122"/>
                <a:ea typeface="黑体" pitchFamily="49" charset="-122"/>
              </a:rPr>
              <a:t>.</a:t>
            </a:r>
          </a:p>
          <a:p>
            <a:pPr>
              <a:lnSpc>
                <a:spcPct val="110000"/>
              </a:lnSpc>
            </a:pPr>
            <a:r>
              <a:rPr lang="zh-CN" altLang="en-US">
                <a:solidFill>
                  <a:srgbClr val="0000FF"/>
                </a:solidFill>
                <a:latin typeface="Times New Roman" pitchFamily="18" charset="0"/>
              </a:rPr>
              <a:t>例</a:t>
            </a:r>
            <a:r>
              <a:rPr lang="zh-CN" altLang="en-US">
                <a:latin typeface="Times New Roman" pitchFamily="18" charset="0"/>
              </a:rPr>
              <a:t>  “抛硬币”试验，设</a:t>
            </a:r>
            <a:r>
              <a:rPr lang="en-US" altLang="zh-CN">
                <a:latin typeface="Times New Roman" pitchFamily="18" charset="0"/>
              </a:rPr>
              <a:t>A</a:t>
            </a:r>
            <a:r>
              <a:rPr lang="zh-CN" altLang="en-US">
                <a:latin typeface="Times New Roman" pitchFamily="18" charset="0"/>
              </a:rPr>
              <a:t>表示“抛掷一枚硬币，其结果出现正面”，将一枚硬币抛掷</a:t>
            </a:r>
            <a:r>
              <a:rPr lang="en-US" altLang="zh-CN">
                <a:latin typeface="Times New Roman" pitchFamily="18" charset="0"/>
              </a:rPr>
              <a:t>5</a:t>
            </a:r>
            <a:r>
              <a:rPr lang="zh-CN" altLang="en-US">
                <a:latin typeface="Times New Roman" pitchFamily="18" charset="0"/>
              </a:rPr>
              <a:t>次、</a:t>
            </a:r>
            <a:r>
              <a:rPr lang="en-US" altLang="zh-CN">
                <a:latin typeface="Times New Roman" pitchFamily="18" charset="0"/>
              </a:rPr>
              <a:t>50</a:t>
            </a:r>
            <a:r>
              <a:rPr lang="zh-CN" altLang="en-US">
                <a:latin typeface="Times New Roman" pitchFamily="18" charset="0"/>
              </a:rPr>
              <a:t>次、</a:t>
            </a:r>
            <a:r>
              <a:rPr lang="en-US" altLang="zh-CN">
                <a:latin typeface="Times New Roman" pitchFamily="18" charset="0"/>
              </a:rPr>
              <a:t>500</a:t>
            </a:r>
            <a:r>
              <a:rPr lang="zh-CN" altLang="en-US">
                <a:latin typeface="Times New Roman" pitchFamily="18" charset="0"/>
              </a:rPr>
              <a:t>次，各做</a:t>
            </a:r>
            <a:r>
              <a:rPr lang="en-US" altLang="zh-CN">
                <a:latin typeface="Times New Roman" pitchFamily="18" charset="0"/>
              </a:rPr>
              <a:t>4</a:t>
            </a:r>
            <a:r>
              <a:rPr lang="zh-CN" altLang="en-US">
                <a:latin typeface="Times New Roman" pitchFamily="18" charset="0"/>
              </a:rPr>
              <a:t>遍的结果如下：</a:t>
            </a:r>
          </a:p>
        </p:txBody>
      </p:sp>
      <p:graphicFrame>
        <p:nvGraphicFramePr>
          <p:cNvPr id="150544" name="Object 16"/>
          <p:cNvGraphicFramePr>
            <a:graphicFrameLocks noChangeAspect="1"/>
          </p:cNvGraphicFramePr>
          <p:nvPr/>
        </p:nvGraphicFramePr>
        <p:xfrm>
          <a:off x="1131888" y="2303463"/>
          <a:ext cx="7327900" cy="3357562"/>
        </p:xfrm>
        <a:graphic>
          <a:graphicData uri="http://schemas.openxmlformats.org/presentationml/2006/ole">
            <mc:AlternateContent xmlns:mc="http://schemas.openxmlformats.org/markup-compatibility/2006">
              <mc:Choice xmlns:v="urn:schemas-microsoft-com:vml" Requires="v">
                <p:oleObj spid="_x0000_s704686" name="文档" r:id="rId3" imgW="7615809" imgH="3696614" progId="Word.Document.8">
                  <p:embed/>
                </p:oleObj>
              </mc:Choice>
              <mc:Fallback>
                <p:oleObj name="文档" r:id="rId3" imgW="7615809" imgH="3696614" progId="Word.Documen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888" y="2303463"/>
                        <a:ext cx="7327900" cy="335756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60" name="Text Box 32"/>
          <p:cNvSpPr txBox="1">
            <a:spLocks noChangeArrowheads="1"/>
          </p:cNvSpPr>
          <p:nvPr/>
        </p:nvSpPr>
        <p:spPr bwMode="auto">
          <a:xfrm>
            <a:off x="539750" y="4652963"/>
            <a:ext cx="8208963" cy="1896609"/>
          </a:xfrm>
          <a:prstGeom prst="rect">
            <a:avLst/>
          </a:prstGeom>
          <a:solidFill>
            <a:srgbClr val="FFFF00"/>
          </a:solidFill>
          <a:ln w="9525">
            <a:noFill/>
            <a:miter lim="800000"/>
            <a:headEnd/>
            <a:tailEnd/>
          </a:ln>
          <a:effectLst/>
        </p:spPr>
        <p:txBody>
          <a:bodyPr>
            <a:spAutoFit/>
          </a:bodyPr>
          <a:lstStyle/>
          <a:p>
            <a:pPr>
              <a:lnSpc>
                <a:spcPct val="120000"/>
              </a:lnSpc>
            </a:pPr>
            <a:r>
              <a:rPr lang="en-US" altLang="zh-CN" dirty="0">
                <a:solidFill>
                  <a:srgbClr val="0000FF"/>
                </a:solidFill>
                <a:latin typeface="Times New Roman" pitchFamily="18" charset="0"/>
              </a:rPr>
              <a:t>      </a:t>
            </a:r>
            <a:r>
              <a:rPr lang="zh-CN" altLang="en-US" dirty="0">
                <a:solidFill>
                  <a:srgbClr val="0000FF"/>
                </a:solidFill>
                <a:latin typeface="Times New Roman" pitchFamily="18" charset="0"/>
                <a:ea typeface="黑体" pitchFamily="49" charset="-122"/>
              </a:rPr>
              <a:t>大量实验证实</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当试验次数</a:t>
            </a:r>
            <a:r>
              <a:rPr lang="en-US" altLang="zh-CN" i="1" dirty="0">
                <a:latin typeface="Times New Roman" pitchFamily="18" charset="0"/>
              </a:rPr>
              <a:t>n</a:t>
            </a:r>
            <a:r>
              <a:rPr lang="zh-CN" altLang="en-US" dirty="0">
                <a:solidFill>
                  <a:srgbClr val="0000FF"/>
                </a:solidFill>
                <a:latin typeface="Times New Roman" pitchFamily="18" charset="0"/>
              </a:rPr>
              <a:t>逐渐增大时</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事件</a:t>
            </a:r>
            <a:r>
              <a:rPr lang="en-US" altLang="zh-CN" i="1" dirty="0">
                <a:latin typeface="Times New Roman" pitchFamily="18" charset="0"/>
              </a:rPr>
              <a:t>A</a:t>
            </a:r>
            <a:r>
              <a:rPr lang="zh-CN" altLang="en-US" dirty="0">
                <a:solidFill>
                  <a:srgbClr val="0000FF"/>
                </a:solidFill>
                <a:latin typeface="Times New Roman" pitchFamily="18" charset="0"/>
              </a:rPr>
              <a:t>发生的频率</a:t>
            </a:r>
            <a:r>
              <a:rPr lang="en-US" altLang="zh-CN" i="1" dirty="0">
                <a:latin typeface="Times New Roman" pitchFamily="18" charset="0"/>
              </a:rPr>
              <a:t>f</a:t>
            </a:r>
            <a:r>
              <a:rPr lang="en-US" altLang="zh-CN" i="1" baseline="-25000" dirty="0">
                <a:latin typeface="Times New Roman" pitchFamily="18" charset="0"/>
              </a:rPr>
              <a:t>n</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a:t>
            </a:r>
            <a:r>
              <a:rPr lang="zh-CN" altLang="en-US" dirty="0">
                <a:solidFill>
                  <a:srgbClr val="0000FF"/>
                </a:solidFill>
                <a:latin typeface="Times New Roman" pitchFamily="18" charset="0"/>
              </a:rPr>
              <a:t>呈现出</a:t>
            </a:r>
            <a:r>
              <a:rPr lang="zh-CN" altLang="en-US" sz="2800" dirty="0">
                <a:solidFill>
                  <a:srgbClr val="FF0000"/>
                </a:solidFill>
                <a:latin typeface="Times New Roman" pitchFamily="18" charset="0"/>
              </a:rPr>
              <a:t>稳定性</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逐渐稳定于某个确定的常数</a:t>
            </a:r>
            <a:r>
              <a:rPr lang="en-US" altLang="zh-CN" i="1" dirty="0">
                <a:solidFill>
                  <a:srgbClr val="0000FF"/>
                </a:solidFill>
                <a:latin typeface="Times New Roman" pitchFamily="18" charset="0"/>
              </a:rPr>
              <a:t>p </a:t>
            </a:r>
            <a:r>
              <a:rPr lang="en-US" altLang="zh-CN" dirty="0">
                <a:solidFill>
                  <a:srgbClr val="0000FF"/>
                </a:solidFill>
                <a:latin typeface="Times New Roman" pitchFamily="18" charset="0"/>
              </a:rPr>
              <a:t>----</a:t>
            </a:r>
            <a:r>
              <a:rPr lang="zh-CN" altLang="en-US" dirty="0">
                <a:solidFill>
                  <a:srgbClr val="FF0000"/>
                </a:solidFill>
                <a:latin typeface="黑体" pitchFamily="49" charset="-122"/>
                <a:ea typeface="黑体" pitchFamily="49" charset="-122"/>
              </a:rPr>
              <a:t>频率的稳定性</a:t>
            </a:r>
            <a:r>
              <a:rPr lang="en-US" altLang="zh-CN" dirty="0">
                <a:solidFill>
                  <a:srgbClr val="0000FF"/>
                </a:solidFill>
                <a:latin typeface="Times New Roman" pitchFamily="18" charset="0"/>
              </a:rPr>
              <a:t>.  </a:t>
            </a:r>
            <a:r>
              <a:rPr lang="zh-CN" altLang="en-US" dirty="0">
                <a:solidFill>
                  <a:srgbClr val="0000FF"/>
                </a:solidFill>
              </a:rPr>
              <a:t>频率的稳定性的事实说明了刻画随机事件发生可能性大小的数</a:t>
            </a:r>
            <a:r>
              <a:rPr lang="en-US" altLang="zh-CN" dirty="0">
                <a:solidFill>
                  <a:srgbClr val="0000FF"/>
                </a:solidFill>
                <a:latin typeface="Times New Roman"/>
              </a:rPr>
              <a:t>——</a:t>
            </a:r>
            <a:r>
              <a:rPr lang="zh-CN" altLang="en-US" dirty="0">
                <a:solidFill>
                  <a:srgbClr val="CC0000"/>
                </a:solidFill>
                <a:latin typeface="黑体" pitchFamily="49" charset="-122"/>
                <a:ea typeface="黑体" pitchFamily="49" charset="-122"/>
              </a:rPr>
              <a:t>概率</a:t>
            </a:r>
            <a:r>
              <a:rPr lang="zh-CN" altLang="en-US" dirty="0">
                <a:solidFill>
                  <a:srgbClr val="0000FF"/>
                </a:solidFill>
              </a:rPr>
              <a:t>的客观存在性</a:t>
            </a:r>
            <a:r>
              <a:rPr lang="en-US" altLang="zh-CN" dirty="0">
                <a:solidFill>
                  <a:srgbClr val="0000FF"/>
                </a:solidFill>
              </a:rPr>
              <a:t>.</a:t>
            </a:r>
            <a:r>
              <a:rPr lang="en-US" altLang="zh-CN" dirty="0">
                <a:solidFill>
                  <a:srgbClr val="0000FF"/>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0544"/>
                                        </p:tgtEl>
                                        <p:attrNameLst>
                                          <p:attrName>style.visibility</p:attrName>
                                        </p:attrNameLst>
                                      </p:cBhvr>
                                      <p:to>
                                        <p:strVal val="visible"/>
                                      </p:to>
                                    </p:set>
                                    <p:animEffect transition="in" filter="wipe(up)">
                                      <p:cBhvr>
                                        <p:cTn id="12" dur="500"/>
                                        <p:tgtEl>
                                          <p:spTgt spid="1505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0560"/>
                                        </p:tgtEl>
                                        <p:attrNameLst>
                                          <p:attrName>style.visibility</p:attrName>
                                        </p:attrNameLst>
                                      </p:cBhvr>
                                      <p:to>
                                        <p:strVal val="visible"/>
                                      </p:to>
                                    </p:set>
                                    <p:animEffect transition="in" filter="wipe(up)">
                                      <p:cBhvr>
                                        <p:cTn id="17" dur="500"/>
                                        <p:tgtEl>
                                          <p:spTgt spid="150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468313" y="836613"/>
            <a:ext cx="8131175" cy="4321175"/>
          </a:xfrm>
          <a:prstGeom prst="rect">
            <a:avLst/>
          </a:prstGeom>
          <a:noFill/>
          <a:ln w="9525">
            <a:noFill/>
            <a:miter lim="800000"/>
            <a:headEnd/>
            <a:tailEnd/>
          </a:ln>
          <a:effectLst/>
        </p:spPr>
        <p:txBody>
          <a:bodyPr>
            <a:spAutoFit/>
          </a:bodyPr>
          <a:lstStyle/>
          <a:p>
            <a:pPr>
              <a:lnSpc>
                <a:spcPct val="110000"/>
              </a:lnSpc>
            </a:pPr>
            <a:r>
              <a:rPr lang="en-US" altLang="zh-CN" sz="2800" dirty="0">
                <a:latin typeface="Times New Roman" pitchFamily="18" charset="0"/>
              </a:rPr>
              <a:t>        </a:t>
            </a:r>
            <a:r>
              <a:rPr lang="zh-CN" altLang="en-US" sz="2800" dirty="0">
                <a:latin typeface="Times New Roman" pitchFamily="18" charset="0"/>
              </a:rPr>
              <a:t>从上面的例子可以看出，试验次数</a:t>
            </a:r>
            <a:r>
              <a:rPr lang="en-US" altLang="zh-CN" sz="2800" i="1" dirty="0">
                <a:latin typeface="Times New Roman" pitchFamily="18" charset="0"/>
              </a:rPr>
              <a:t>n</a:t>
            </a:r>
            <a:r>
              <a:rPr lang="zh-CN" altLang="en-US" sz="2800" dirty="0">
                <a:latin typeface="Times New Roman" pitchFamily="18" charset="0"/>
              </a:rPr>
              <a:t>越大，出现正面的频率越接近</a:t>
            </a:r>
            <a:r>
              <a:rPr lang="en-US" altLang="zh-CN" sz="2800" dirty="0">
                <a:latin typeface="Times New Roman" pitchFamily="18" charset="0"/>
              </a:rPr>
              <a:t>0.5</a:t>
            </a:r>
            <a:r>
              <a:rPr lang="zh-CN" altLang="en-US" sz="2800" dirty="0">
                <a:latin typeface="Times New Roman" pitchFamily="18" charset="0"/>
              </a:rPr>
              <a:t>，即频率稳定于</a:t>
            </a:r>
            <a:r>
              <a:rPr lang="en-US" altLang="zh-CN" sz="2800" dirty="0">
                <a:latin typeface="Times New Roman" pitchFamily="18" charset="0"/>
              </a:rPr>
              <a:t>1/2 </a:t>
            </a:r>
            <a:r>
              <a:rPr lang="zh-CN" altLang="en-US" sz="2800" dirty="0">
                <a:latin typeface="Times New Roman" pitchFamily="18" charset="0"/>
              </a:rPr>
              <a:t>．经验表明：</a:t>
            </a:r>
            <a:r>
              <a:rPr lang="zh-CN" altLang="en-US" sz="2800" dirty="0">
                <a:solidFill>
                  <a:srgbClr val="0000FF"/>
                </a:solidFill>
                <a:latin typeface="Times New Roman" pitchFamily="18" charset="0"/>
                <a:ea typeface="黑体" pitchFamily="49" charset="-122"/>
              </a:rPr>
              <a:t>只要试验是在相同的条件下进行的，则随机事件出现的频率稳定于一个固定的常数，常数是事件本身所固有的，是不随人们的意志而改变的一种客观属性，它是对事件出现的可能性大小进行度量的客观基础．</a:t>
            </a:r>
            <a:r>
              <a:rPr lang="zh-CN" altLang="en-US" sz="2800" dirty="0">
                <a:latin typeface="Times New Roman" pitchFamily="18" charset="0"/>
              </a:rPr>
              <a:t>为了理论研究的需要，从</a:t>
            </a:r>
            <a:r>
              <a:rPr lang="zh-CN" altLang="en-US" sz="2800" dirty="0">
                <a:solidFill>
                  <a:srgbClr val="FF0000"/>
                </a:solidFill>
                <a:latin typeface="Times New Roman" pitchFamily="18" charset="0"/>
              </a:rPr>
              <a:t>频率的稳定性</a:t>
            </a:r>
            <a:r>
              <a:rPr lang="zh-CN" altLang="en-US" sz="2800" dirty="0">
                <a:latin typeface="Times New Roman" pitchFamily="18" charset="0"/>
              </a:rPr>
              <a:t>和频率的性质得到启发，给出如下度量事件发生可能性大小的概率的定义</a:t>
            </a:r>
            <a:r>
              <a:rPr lang="en-US" altLang="zh-CN" sz="2800" dirty="0">
                <a:latin typeface="Times New Roman"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9" name="Text Box 7"/>
          <p:cNvSpPr txBox="1">
            <a:spLocks noChangeArrowheads="1"/>
          </p:cNvSpPr>
          <p:nvPr/>
        </p:nvSpPr>
        <p:spPr bwMode="auto">
          <a:xfrm>
            <a:off x="457200" y="411163"/>
            <a:ext cx="5699125" cy="579437"/>
          </a:xfrm>
          <a:prstGeom prst="rect">
            <a:avLst/>
          </a:prstGeom>
          <a:noFill/>
          <a:ln w="9525">
            <a:noFill/>
            <a:miter lim="800000"/>
            <a:headEnd/>
            <a:tailEnd/>
          </a:ln>
          <a:effectLst/>
        </p:spPr>
        <p:txBody>
          <a:bodyPr>
            <a:spAutoFit/>
          </a:bodyPr>
          <a:lstStyle/>
          <a:p>
            <a:r>
              <a:rPr lang="zh-CN" altLang="en-US" sz="3200">
                <a:solidFill>
                  <a:srgbClr val="0000FF"/>
                </a:solidFill>
                <a:latin typeface="Times New Roman" pitchFamily="18" charset="0"/>
                <a:ea typeface="黑体" pitchFamily="49" charset="-122"/>
              </a:rPr>
              <a:t>二、概率</a:t>
            </a:r>
          </a:p>
        </p:txBody>
      </p:sp>
      <p:sp>
        <p:nvSpPr>
          <p:cNvPr id="172038" name="Text Box 6"/>
          <p:cNvSpPr txBox="1">
            <a:spLocks noChangeArrowheads="1"/>
          </p:cNvSpPr>
          <p:nvPr/>
        </p:nvSpPr>
        <p:spPr bwMode="auto">
          <a:xfrm>
            <a:off x="468313" y="1052735"/>
            <a:ext cx="8458200" cy="1501775"/>
          </a:xfrm>
          <a:prstGeom prst="rect">
            <a:avLst/>
          </a:prstGeom>
          <a:noFill/>
          <a:ln w="9525">
            <a:noFill/>
            <a:miter lim="800000"/>
            <a:headEnd/>
            <a:tailEnd/>
          </a:ln>
          <a:effectLst/>
        </p:spPr>
        <p:txBody>
          <a:bodyPr>
            <a:spAutoFit/>
          </a:bodyPr>
          <a:lstStyle/>
          <a:p>
            <a:pPr>
              <a:lnSpc>
                <a:spcPct val="110000"/>
              </a:lnSpc>
            </a:pPr>
            <a:r>
              <a:rPr lang="en-US" altLang="zh-CN" sz="2800">
                <a:solidFill>
                  <a:srgbClr val="0000FF"/>
                </a:solidFill>
                <a:latin typeface="黑体" pitchFamily="49" charset="-122"/>
                <a:ea typeface="黑体" pitchFamily="49" charset="-122"/>
              </a:rPr>
              <a:t>1.</a:t>
            </a:r>
            <a:r>
              <a:rPr lang="zh-CN" altLang="en-US" sz="2800">
                <a:solidFill>
                  <a:srgbClr val="0000FF"/>
                </a:solidFill>
                <a:latin typeface="黑体" pitchFamily="49" charset="-122"/>
                <a:ea typeface="黑体" pitchFamily="49" charset="-122"/>
              </a:rPr>
              <a:t>定义</a:t>
            </a:r>
            <a:r>
              <a:rPr lang="zh-CN" altLang="en-US">
                <a:solidFill>
                  <a:srgbClr val="FF0066"/>
                </a:solidFill>
                <a:latin typeface="Times New Roman" pitchFamily="18" charset="0"/>
              </a:rPr>
              <a:t> </a:t>
            </a:r>
            <a:r>
              <a:rPr lang="en-US" altLang="zh-CN">
                <a:solidFill>
                  <a:srgbClr val="0000FF"/>
                </a:solidFill>
              </a:rPr>
              <a:t>(</a:t>
            </a:r>
            <a:r>
              <a:rPr lang="zh-CN" altLang="en-US" sz="2800">
                <a:solidFill>
                  <a:srgbClr val="FF5050"/>
                </a:solidFill>
                <a:latin typeface="Times New Roman" pitchFamily="18" charset="0"/>
                <a:ea typeface="黑体" pitchFamily="49" charset="-122"/>
              </a:rPr>
              <a:t>概率的</a:t>
            </a:r>
            <a:r>
              <a:rPr lang="zh-CN" altLang="en-US" sz="2800">
                <a:solidFill>
                  <a:srgbClr val="FF5050"/>
                </a:solidFill>
                <a:latin typeface="黑体" pitchFamily="49" charset="-122"/>
                <a:ea typeface="黑体" pitchFamily="49" charset="-122"/>
              </a:rPr>
              <a:t>公理化定义</a:t>
            </a:r>
            <a:r>
              <a:rPr lang="en-US" altLang="zh-CN">
                <a:solidFill>
                  <a:srgbClr val="0000FF"/>
                </a:solidFill>
              </a:rPr>
              <a:t>)</a:t>
            </a:r>
            <a:r>
              <a:rPr lang="zh-CN" altLang="en-US" sz="2800">
                <a:latin typeface="Times New Roman" pitchFamily="18" charset="0"/>
              </a:rPr>
              <a:t>设</a:t>
            </a:r>
            <a:r>
              <a:rPr lang="en-US" altLang="zh-CN" sz="2800" i="1">
                <a:latin typeface="Times New Roman" pitchFamily="18" charset="0"/>
              </a:rPr>
              <a:t>E</a:t>
            </a:r>
            <a:r>
              <a:rPr lang="en-US" altLang="zh-CN" sz="2800">
                <a:latin typeface="Times New Roman" pitchFamily="18" charset="0"/>
              </a:rPr>
              <a:t> </a:t>
            </a:r>
            <a:r>
              <a:rPr lang="zh-CN" altLang="en-US" sz="2800">
                <a:latin typeface="Times New Roman" pitchFamily="18" charset="0"/>
              </a:rPr>
              <a:t>是随机试验</a:t>
            </a:r>
            <a:r>
              <a:rPr lang="en-US" altLang="zh-CN" sz="2800">
                <a:latin typeface="Times New Roman" pitchFamily="18" charset="0"/>
              </a:rPr>
              <a:t>, </a:t>
            </a:r>
            <a:r>
              <a:rPr lang="zh-CN" altLang="en-US" sz="2800">
                <a:latin typeface="Times New Roman" pitchFamily="18" charset="0"/>
              </a:rPr>
              <a:t>其样本空间</a:t>
            </a:r>
            <a:r>
              <a:rPr lang="en-US" altLang="zh-CN" sz="2800" i="1">
                <a:latin typeface="Times New Roman" pitchFamily="18" charset="0"/>
              </a:rPr>
              <a:t>S</a:t>
            </a:r>
            <a:r>
              <a:rPr lang="en-US" altLang="zh-CN" sz="2800">
                <a:latin typeface="Times New Roman" pitchFamily="18" charset="0"/>
              </a:rPr>
              <a:t>.  </a:t>
            </a:r>
            <a:r>
              <a:rPr lang="zh-CN" altLang="en-US" sz="2800">
                <a:latin typeface="Times New Roman" pitchFamily="18" charset="0"/>
              </a:rPr>
              <a:t>对于</a:t>
            </a:r>
            <a:r>
              <a:rPr lang="en-US" altLang="zh-CN" sz="2800" i="1">
                <a:latin typeface="Times New Roman" pitchFamily="18" charset="0"/>
              </a:rPr>
              <a:t>E</a:t>
            </a:r>
            <a:r>
              <a:rPr lang="zh-CN" altLang="en-US" sz="2800">
                <a:latin typeface="Times New Roman" pitchFamily="18" charset="0"/>
              </a:rPr>
              <a:t>的每一 事件</a:t>
            </a:r>
            <a:r>
              <a:rPr lang="en-US" altLang="zh-CN" sz="2800" i="1">
                <a:latin typeface="Times New Roman" pitchFamily="18" charset="0"/>
              </a:rPr>
              <a:t>A</a:t>
            </a:r>
            <a:r>
              <a:rPr lang="en-US" altLang="zh-CN" sz="2800">
                <a:latin typeface="Times New Roman" pitchFamily="18" charset="0"/>
              </a:rPr>
              <a:t> </a:t>
            </a:r>
            <a:r>
              <a:rPr lang="zh-CN" altLang="en-US" sz="2800">
                <a:latin typeface="Times New Roman" pitchFamily="18" charset="0"/>
              </a:rPr>
              <a:t>赋于一个实数</a:t>
            </a:r>
            <a:r>
              <a:rPr lang="en-US" altLang="zh-CN" sz="2800">
                <a:latin typeface="Times New Roman" pitchFamily="18" charset="0"/>
              </a:rPr>
              <a:t>, </a:t>
            </a:r>
            <a:r>
              <a:rPr lang="zh-CN" altLang="en-US" sz="2800">
                <a:latin typeface="Times New Roman" pitchFamily="18" charset="0"/>
              </a:rPr>
              <a:t>记为</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rPr>
              <a:t>),  </a:t>
            </a:r>
            <a:r>
              <a:rPr lang="zh-CN" altLang="en-US" sz="2800">
                <a:latin typeface="Times New Roman" pitchFamily="18" charset="0"/>
              </a:rPr>
              <a:t>称为事件</a:t>
            </a:r>
            <a:r>
              <a:rPr lang="en-US" altLang="zh-CN" sz="2800" i="1">
                <a:latin typeface="Times New Roman" pitchFamily="18" charset="0"/>
              </a:rPr>
              <a:t>A</a:t>
            </a:r>
            <a:r>
              <a:rPr lang="zh-CN" altLang="en-US" sz="2800">
                <a:latin typeface="Times New Roman" pitchFamily="18" charset="0"/>
              </a:rPr>
              <a:t>的</a:t>
            </a:r>
            <a:r>
              <a:rPr lang="zh-CN" altLang="en-US" sz="2800" u="sng">
                <a:solidFill>
                  <a:srgbClr val="0000FF"/>
                </a:solidFill>
                <a:latin typeface="Times New Roman" pitchFamily="18" charset="0"/>
                <a:ea typeface="黑体" pitchFamily="49" charset="-122"/>
              </a:rPr>
              <a:t>概率</a:t>
            </a:r>
            <a:r>
              <a:rPr lang="en-US" altLang="zh-CN" sz="2800">
                <a:latin typeface="Times New Roman" pitchFamily="18" charset="0"/>
              </a:rPr>
              <a:t>,</a:t>
            </a:r>
            <a:r>
              <a:rPr lang="en-US" altLang="zh-CN" sz="2800">
                <a:solidFill>
                  <a:srgbClr val="0000FF"/>
                </a:solidFill>
                <a:latin typeface="Times New Roman" pitchFamily="18" charset="0"/>
              </a:rPr>
              <a:t>  </a:t>
            </a:r>
            <a:r>
              <a:rPr lang="en-US" altLang="zh-CN" sz="2800">
                <a:latin typeface="Times New Roman" pitchFamily="18" charset="0"/>
              </a:rPr>
              <a:t> </a:t>
            </a:r>
            <a:r>
              <a:rPr lang="zh-CN" altLang="en-US" sz="2800">
                <a:latin typeface="Times New Roman" pitchFamily="18" charset="0"/>
              </a:rPr>
              <a:t>如果集合函数</a:t>
            </a:r>
            <a:r>
              <a:rPr lang="en-US" altLang="zh-CN" sz="2800" i="1">
                <a:latin typeface="Times New Roman" pitchFamily="18" charset="0"/>
              </a:rPr>
              <a:t>P</a:t>
            </a:r>
            <a:r>
              <a:rPr lang="en-US" altLang="zh-CN" sz="2800">
                <a:latin typeface="Times New Roman" pitchFamily="18" charset="0"/>
              </a:rPr>
              <a:t>(•)</a:t>
            </a:r>
            <a:r>
              <a:rPr lang="zh-CN" altLang="en-US" sz="2800">
                <a:latin typeface="Times New Roman" pitchFamily="18" charset="0"/>
              </a:rPr>
              <a:t>满足下列条件</a:t>
            </a:r>
            <a:r>
              <a:rPr lang="en-US" altLang="zh-CN" sz="2800">
                <a:latin typeface="Times New Roman" pitchFamily="18" charset="0"/>
              </a:rPr>
              <a:t>:              </a:t>
            </a:r>
          </a:p>
        </p:txBody>
      </p:sp>
      <p:sp>
        <p:nvSpPr>
          <p:cNvPr id="172044" name="Text Box 12"/>
          <p:cNvSpPr txBox="1">
            <a:spLocks noChangeArrowheads="1"/>
          </p:cNvSpPr>
          <p:nvPr/>
        </p:nvSpPr>
        <p:spPr bwMode="auto">
          <a:xfrm>
            <a:off x="611188" y="2527523"/>
            <a:ext cx="7854950" cy="2486025"/>
          </a:xfrm>
          <a:prstGeom prst="rect">
            <a:avLst/>
          </a:prstGeom>
          <a:noFill/>
          <a:ln w="9525">
            <a:noFill/>
            <a:miter lim="800000"/>
            <a:headEnd/>
            <a:tailEnd/>
          </a:ln>
          <a:effectLst/>
        </p:spPr>
        <p:txBody>
          <a:bodyPr>
            <a:spAutoFit/>
          </a:bodyPr>
          <a:lstStyle/>
          <a:p>
            <a:pPr>
              <a:lnSpc>
                <a:spcPct val="140000"/>
              </a:lnSpc>
            </a:pPr>
            <a:r>
              <a:rPr kumimoji="0" lang="en-US" altLang="zh-CN" sz="2800" dirty="0">
                <a:latin typeface="Times New Roman" pitchFamily="18" charset="0"/>
                <a:ea typeface="黑体" pitchFamily="49" charset="-122"/>
              </a:rPr>
              <a:t>    (1)</a:t>
            </a:r>
            <a:r>
              <a:rPr lang="zh-CN" altLang="en-US" sz="2800" dirty="0">
                <a:solidFill>
                  <a:srgbClr val="0000FF"/>
                </a:solidFill>
                <a:effectLst>
                  <a:outerShdw blurRad="38100" dist="38100" dir="2700000" algn="tl">
                    <a:srgbClr val="C0C0C0"/>
                  </a:outerShdw>
                </a:effectLst>
                <a:latin typeface="Times New Roman" pitchFamily="18" charset="0"/>
                <a:ea typeface="黑体" pitchFamily="49" charset="-122"/>
              </a:rPr>
              <a:t>非负性</a:t>
            </a:r>
            <a:r>
              <a:rPr lang="zh-CN" altLang="en-US" sz="2800" dirty="0">
                <a:solidFill>
                  <a:srgbClr val="0000FF"/>
                </a:solidFill>
                <a:effectLst>
                  <a:outerShdw blurRad="38100" dist="38100" dir="2700000" algn="tl">
                    <a:srgbClr val="C0C0C0"/>
                  </a:outerShdw>
                </a:effectLst>
                <a:latin typeface="Times New Roman" pitchFamily="18" charset="0"/>
              </a:rPr>
              <a:t>：</a:t>
            </a:r>
            <a:r>
              <a:rPr lang="zh-CN" altLang="en-US" sz="2800" dirty="0">
                <a:latin typeface="Times New Roman" pitchFamily="18" charset="0"/>
              </a:rPr>
              <a:t>对于每一个事件</a:t>
            </a:r>
            <a:r>
              <a:rPr lang="en-US" altLang="zh-CN" sz="2800" i="1" dirty="0">
                <a:latin typeface="Times New Roman" pitchFamily="18" charset="0"/>
              </a:rPr>
              <a:t>A</a:t>
            </a:r>
            <a:r>
              <a:rPr lang="zh-CN" altLang="en-US" sz="2800" dirty="0">
                <a:latin typeface="Times New Roman" pitchFamily="18" charset="0"/>
              </a:rPr>
              <a:t>，有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en-US" altLang="zh-CN" sz="2800" dirty="0">
                <a:latin typeface="Times New Roman" pitchFamily="18" charset="0"/>
                <a:sym typeface="Symbol" pitchFamily="18" charset="2"/>
              </a:rPr>
              <a:t></a:t>
            </a:r>
            <a:r>
              <a:rPr lang="en-US" altLang="zh-CN" sz="2800" dirty="0"/>
              <a:t>0</a:t>
            </a:r>
            <a:r>
              <a:rPr lang="zh-CN" altLang="en-US" sz="2800" dirty="0"/>
              <a:t>；</a:t>
            </a:r>
            <a:r>
              <a:rPr lang="zh-CN" altLang="en-US" sz="2800" dirty="0">
                <a:latin typeface="Times New Roman" pitchFamily="18" charset="0"/>
              </a:rPr>
              <a:t>                  </a:t>
            </a:r>
            <a:br>
              <a:rPr lang="zh-CN" altLang="en-US" sz="2800" dirty="0">
                <a:latin typeface="Times New Roman" pitchFamily="18" charset="0"/>
              </a:rPr>
            </a:br>
            <a:r>
              <a:rPr lang="zh-CN" altLang="en-US" sz="2800" dirty="0">
                <a:latin typeface="Times New Roman" pitchFamily="18" charset="0"/>
              </a:rPr>
              <a:t>    </a:t>
            </a:r>
            <a:r>
              <a:rPr lang="en-US" altLang="zh-CN" sz="2800" dirty="0">
                <a:latin typeface="Times New Roman" pitchFamily="18" charset="0"/>
              </a:rPr>
              <a:t>(</a:t>
            </a:r>
            <a:r>
              <a:rPr lang="en-US" altLang="zh-CN" sz="2800" dirty="0">
                <a:latin typeface="Times New Roman" pitchFamily="18" charset="0"/>
                <a:ea typeface="黑体" pitchFamily="49" charset="-122"/>
              </a:rPr>
              <a:t>2)</a:t>
            </a:r>
            <a:r>
              <a:rPr lang="zh-CN" altLang="en-US" sz="2800" dirty="0">
                <a:solidFill>
                  <a:srgbClr val="0000FF"/>
                </a:solidFill>
                <a:effectLst>
                  <a:outerShdw blurRad="38100" dist="38100" dir="2700000" algn="tl">
                    <a:srgbClr val="C0C0C0"/>
                  </a:outerShdw>
                </a:effectLst>
                <a:latin typeface="Times New Roman" pitchFamily="18" charset="0"/>
                <a:ea typeface="黑体" pitchFamily="49" charset="-122"/>
              </a:rPr>
              <a:t>完备性</a:t>
            </a:r>
            <a:r>
              <a:rPr lang="en-US" altLang="zh-CN" sz="2800" dirty="0">
                <a:solidFill>
                  <a:srgbClr val="0000FF"/>
                </a:solidFill>
                <a:effectLst>
                  <a:outerShdw blurRad="38100" dist="38100" dir="2700000" algn="tl">
                    <a:srgbClr val="C0C0C0"/>
                  </a:outerShdw>
                </a:effectLst>
                <a:latin typeface="Times New Roman" pitchFamily="18" charset="0"/>
              </a:rPr>
              <a:t>:</a:t>
            </a:r>
            <a:r>
              <a:rPr lang="en-US" altLang="zh-CN" sz="2800" dirty="0">
                <a:solidFill>
                  <a:srgbClr val="0066FF"/>
                </a:solidFill>
                <a:effectLst>
                  <a:outerShdw blurRad="38100" dist="38100" dir="2700000" algn="tl">
                    <a:srgbClr val="C0C0C0"/>
                  </a:outerShdw>
                </a:effectLst>
                <a:latin typeface="Times New Roman" pitchFamily="18" charset="0"/>
              </a:rPr>
              <a:t>   </a:t>
            </a:r>
            <a:r>
              <a:rPr lang="zh-CN" altLang="en-US" sz="2800" dirty="0">
                <a:latin typeface="Times New Roman" pitchFamily="18" charset="0"/>
              </a:rPr>
              <a:t>对于必然事件</a:t>
            </a:r>
            <a:r>
              <a:rPr lang="en-US" altLang="zh-CN" sz="2800" i="1" dirty="0">
                <a:latin typeface="Times New Roman" pitchFamily="18" charset="0"/>
              </a:rPr>
              <a:t>S</a:t>
            </a:r>
            <a:r>
              <a:rPr lang="en-US" altLang="zh-CN" sz="2800" dirty="0">
                <a:solidFill>
                  <a:srgbClr val="0066FF"/>
                </a:solidFill>
                <a:effectLst>
                  <a:outerShdw blurRad="38100" dist="38100" dir="2700000" algn="tl">
                    <a:srgbClr val="C0C0C0"/>
                  </a:outerShdw>
                </a:effectLst>
                <a:latin typeface="Times New Roman" pitchFamily="18" charset="0"/>
              </a:rPr>
              <a:t> </a:t>
            </a:r>
            <a:r>
              <a:rPr lang="en-US" altLang="zh-CN" sz="2800" dirty="0">
                <a:effectLst>
                  <a:outerShdw blurRad="38100" dist="38100" dir="2700000" algn="tl">
                    <a:srgbClr val="C0C0C0"/>
                  </a:outerShdw>
                </a:effectLst>
                <a:latin typeface="Times New Roman" pitchFamily="18" charset="0"/>
              </a:rPr>
              <a:t>,</a:t>
            </a:r>
            <a:r>
              <a:rPr lang="en-US" altLang="zh-CN" sz="2800" dirty="0">
                <a:solidFill>
                  <a:srgbClr val="0066FF"/>
                </a:solidFill>
                <a:effectLst>
                  <a:outerShdw blurRad="38100" dist="38100" dir="2700000" algn="tl">
                    <a:srgbClr val="C0C0C0"/>
                  </a:outerShdw>
                </a:effectLst>
                <a:latin typeface="Times New Roman" pitchFamily="18" charset="0"/>
              </a:rPr>
              <a:t> </a:t>
            </a:r>
            <a:r>
              <a:rPr lang="zh-CN" altLang="en-US" sz="2800" dirty="0">
                <a:effectLst>
                  <a:outerShdw blurRad="38100" dist="38100" dir="2700000" algn="tl">
                    <a:srgbClr val="C0C0C0"/>
                  </a:outerShdw>
                </a:effectLst>
                <a:latin typeface="Times New Roman" pitchFamily="18" charset="0"/>
              </a:rPr>
              <a:t>有 </a:t>
            </a:r>
            <a:r>
              <a:rPr lang="en-US" altLang="zh-CN" sz="2800" i="1" dirty="0">
                <a:latin typeface="Times New Roman" pitchFamily="18" charset="0"/>
              </a:rPr>
              <a:t>P</a:t>
            </a:r>
            <a:r>
              <a:rPr lang="en-US" altLang="zh-CN" sz="2800" dirty="0">
                <a:latin typeface="Times New Roman" pitchFamily="18" charset="0"/>
                <a:ea typeface="黑体" pitchFamily="49" charset="-122"/>
              </a:rPr>
              <a:t>(</a:t>
            </a:r>
            <a:r>
              <a:rPr lang="en-US" altLang="zh-CN" sz="2800" i="1" dirty="0">
                <a:latin typeface="Times New Roman" pitchFamily="18" charset="0"/>
              </a:rPr>
              <a:t>S</a:t>
            </a:r>
            <a:r>
              <a:rPr lang="en-US" altLang="zh-CN" sz="2800" dirty="0">
                <a:latin typeface="Times New Roman" pitchFamily="18" charset="0"/>
              </a:rPr>
              <a:t>)=1</a:t>
            </a:r>
            <a:r>
              <a:rPr lang="zh-CN" altLang="en-US" sz="2800" dirty="0">
                <a:latin typeface="Times New Roman" pitchFamily="18" charset="0"/>
              </a:rPr>
              <a:t>；</a:t>
            </a:r>
            <a:br>
              <a:rPr lang="zh-CN" altLang="en-US" sz="2800" dirty="0">
                <a:latin typeface="Times New Roman" pitchFamily="18" charset="0"/>
              </a:rPr>
            </a:br>
            <a:r>
              <a:rPr lang="zh-CN" altLang="en-US" sz="2800" dirty="0">
                <a:latin typeface="Times New Roman" pitchFamily="18" charset="0"/>
              </a:rPr>
              <a:t>    </a:t>
            </a:r>
            <a:r>
              <a:rPr lang="en-US" altLang="zh-CN" sz="2800" dirty="0">
                <a:latin typeface="Times New Roman" pitchFamily="18" charset="0"/>
              </a:rPr>
              <a:t>(</a:t>
            </a:r>
            <a:r>
              <a:rPr lang="en-US" altLang="zh-CN" sz="2800" dirty="0">
                <a:latin typeface="Times New Roman" pitchFamily="18" charset="0"/>
                <a:ea typeface="黑体" pitchFamily="49" charset="-122"/>
              </a:rPr>
              <a:t>3)</a:t>
            </a:r>
            <a:r>
              <a:rPr lang="zh-CN" altLang="en-US" sz="2800" dirty="0">
                <a:solidFill>
                  <a:srgbClr val="0000FF"/>
                </a:solidFill>
                <a:effectLst>
                  <a:outerShdw blurRad="38100" dist="38100" dir="2700000" algn="tl">
                    <a:srgbClr val="C0C0C0"/>
                  </a:outerShdw>
                </a:effectLst>
                <a:latin typeface="Times New Roman" pitchFamily="18" charset="0"/>
                <a:ea typeface="黑体" pitchFamily="49" charset="-122"/>
              </a:rPr>
              <a:t>可列可加性</a:t>
            </a:r>
            <a:r>
              <a:rPr lang="en-US" altLang="zh-CN" sz="2800" dirty="0">
                <a:solidFill>
                  <a:srgbClr val="0000FF"/>
                </a:solidFill>
                <a:effectLst>
                  <a:outerShdw blurRad="38100" dist="38100" dir="2700000" algn="tl">
                    <a:srgbClr val="C0C0C0"/>
                  </a:outerShdw>
                </a:effectLst>
                <a:latin typeface="Times New Roman" pitchFamily="18" charset="0"/>
              </a:rPr>
              <a:t>: </a:t>
            </a:r>
            <a:r>
              <a:rPr lang="zh-CN" altLang="en-US" sz="2800" dirty="0">
                <a:latin typeface="Times New Roman" pitchFamily="18" charset="0"/>
                <a:ea typeface="黑体" pitchFamily="49" charset="-122"/>
              </a:rPr>
              <a:t>设</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 A</a:t>
            </a:r>
            <a:r>
              <a:rPr lang="en-US" altLang="zh-CN" sz="2800" baseline="-25000" dirty="0">
                <a:latin typeface="Times New Roman" pitchFamily="18" charset="0"/>
              </a:rPr>
              <a:t>2</a:t>
            </a:r>
            <a:r>
              <a:rPr lang="en-US" altLang="zh-CN" sz="2800" dirty="0">
                <a:latin typeface="Times New Roman" pitchFamily="18" charset="0"/>
              </a:rPr>
              <a:t>, </a:t>
            </a:r>
            <a:r>
              <a:rPr lang="en-US" altLang="zh-CN" sz="2800" dirty="0">
                <a:latin typeface="Times New Roman"/>
              </a:rPr>
              <a:t>…</a:t>
            </a:r>
            <a:r>
              <a:rPr lang="en-US" altLang="zh-CN" sz="2800" dirty="0"/>
              <a:t> </a:t>
            </a:r>
            <a:r>
              <a:rPr lang="zh-CN" altLang="en-US" sz="2800" dirty="0"/>
              <a:t>是</a:t>
            </a:r>
            <a:r>
              <a:rPr lang="zh-CN" altLang="en-US" sz="2800" dirty="0">
                <a:latin typeface="Times New Roman" pitchFamily="18" charset="0"/>
              </a:rPr>
              <a:t>两两互不相容的事件</a:t>
            </a:r>
            <a:r>
              <a:rPr lang="en-US" altLang="zh-CN" sz="2800" dirty="0">
                <a:latin typeface="Times New Roman" pitchFamily="18" charset="0"/>
              </a:rPr>
              <a:t>,  </a:t>
            </a:r>
            <a:r>
              <a:rPr lang="zh-CN" altLang="en-US" sz="2800" dirty="0">
                <a:latin typeface="Times New Roman" pitchFamily="18" charset="0"/>
              </a:rPr>
              <a:t>即对于                                                     则有</a:t>
            </a:r>
          </a:p>
        </p:txBody>
      </p:sp>
      <p:graphicFrame>
        <p:nvGraphicFramePr>
          <p:cNvPr id="172045" name="Object 13"/>
          <p:cNvGraphicFramePr>
            <a:graphicFrameLocks noChangeAspect="1"/>
          </p:cNvGraphicFramePr>
          <p:nvPr/>
        </p:nvGraphicFramePr>
        <p:xfrm>
          <a:off x="2987675" y="4508723"/>
          <a:ext cx="4391025" cy="573087"/>
        </p:xfrm>
        <a:graphic>
          <a:graphicData uri="http://schemas.openxmlformats.org/presentationml/2006/ole">
            <mc:AlternateContent xmlns:mc="http://schemas.openxmlformats.org/markup-compatibility/2006">
              <mc:Choice xmlns:v="urn:schemas-microsoft-com:vml" Requires="v">
                <p:oleObj spid="_x0000_s705710" name="公式" r:id="rId3" imgW="1803400" imgH="241300" progId="Equations">
                  <p:embed/>
                </p:oleObj>
              </mc:Choice>
              <mc:Fallback>
                <p:oleObj name="公式" r:id="rId3" imgW="1803400" imgH="241300" progId="Equations">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508723"/>
                        <a:ext cx="4391025"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0" name="Rectangle 18"/>
          <p:cNvSpPr>
            <a:spLocks noChangeArrowheads="1"/>
          </p:cNvSpPr>
          <p:nvPr/>
        </p:nvSpPr>
        <p:spPr bwMode="auto">
          <a:xfrm>
            <a:off x="1763713" y="5142135"/>
            <a:ext cx="5559425" cy="519113"/>
          </a:xfrm>
          <a:prstGeom prst="rect">
            <a:avLst/>
          </a:prstGeom>
          <a:noFill/>
          <a:ln w="9525">
            <a:noFill/>
            <a:miter lim="800000"/>
            <a:headEnd/>
            <a:tailEnd/>
          </a:ln>
          <a:effectLst/>
        </p:spPr>
        <p:txBody>
          <a:bodyPr wrap="none">
            <a:spAutoFit/>
          </a:bodyPr>
          <a:lstStyle/>
          <a:p>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2 </a:t>
            </a:r>
            <a:r>
              <a:rPr lang="en-US" altLang="zh-CN" sz="2800" dirty="0">
                <a:latin typeface="Times New Roman" pitchFamily="18" charset="0"/>
              </a:rPr>
              <a:t>∪ </a:t>
            </a:r>
            <a:r>
              <a:rPr lang="en-US" altLang="zh-CN" sz="2800" baseline="30000" dirty="0">
                <a:latin typeface="Times New Roman" pitchFamily="18" charset="0"/>
              </a:rPr>
              <a:t>…</a:t>
            </a:r>
            <a:r>
              <a:rPr lang="en-US" altLang="zh-CN" sz="2800" dirty="0">
                <a:latin typeface="Times New Roman" pitchFamily="18" charset="0"/>
              </a:rPr>
              <a:t>) =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 +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 +</a:t>
            </a:r>
            <a:r>
              <a:rPr lang="en-US" altLang="zh-CN" sz="2800" dirty="0"/>
              <a:t> </a:t>
            </a:r>
            <a:r>
              <a:rPr lang="en-US" altLang="zh-CN" sz="2800" baseline="30000" dirty="0">
                <a:latin typeface="Times New Roman"/>
              </a:rPr>
              <a:t>…</a:t>
            </a:r>
            <a:endParaRPr lang="en-US" altLang="zh-CN" sz="2800"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72038"/>
                                        </p:tgtEl>
                                        <p:attrNameLst>
                                          <p:attrName>style.visibility</p:attrName>
                                        </p:attrNameLst>
                                      </p:cBhvr>
                                      <p:to>
                                        <p:strVal val="visible"/>
                                      </p:to>
                                    </p:set>
                                    <p:animEffect transition="in" filter="wipe(left)">
                                      <p:cBhvr>
                                        <p:cTn id="7" dur="300"/>
                                        <p:tgtEl>
                                          <p:spTgt spid="1720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2044"/>
                                        </p:tgtEl>
                                        <p:attrNameLst>
                                          <p:attrName>style.visibility</p:attrName>
                                        </p:attrNameLst>
                                      </p:cBhvr>
                                      <p:to>
                                        <p:strVal val="visible"/>
                                      </p:to>
                                    </p:set>
                                    <p:animEffect transition="in" filter="wipe(left)">
                                      <p:cBhvr>
                                        <p:cTn id="12" dur="75"/>
                                        <p:tgtEl>
                                          <p:spTgt spid="17204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720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2050"/>
                                        </p:tgtEl>
                                        <p:attrNameLst>
                                          <p:attrName>style.visibility</p:attrName>
                                        </p:attrNameLst>
                                      </p:cBhvr>
                                      <p:to>
                                        <p:strVal val="visible"/>
                                      </p:to>
                                    </p:set>
                                    <p:animEffect transition="in" filter="wipe(left)">
                                      <p:cBhvr>
                                        <p:cTn id="21" dur="500"/>
                                        <p:tgtEl>
                                          <p:spTgt spid="17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8" grpId="0" autoUpdateAnimBg="0"/>
      <p:bldP spid="172044" grpId="0" autoUpdateAnimBg="0"/>
      <p:bldP spid="1720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9" name="Text Box 7"/>
          <p:cNvSpPr txBox="1">
            <a:spLocks noChangeArrowheads="1"/>
          </p:cNvSpPr>
          <p:nvPr/>
        </p:nvSpPr>
        <p:spPr bwMode="auto">
          <a:xfrm>
            <a:off x="383232" y="3356992"/>
            <a:ext cx="8293224" cy="997196"/>
          </a:xfrm>
          <a:prstGeom prst="rect">
            <a:avLst/>
          </a:prstGeom>
          <a:noFill/>
          <a:ln w="9525">
            <a:noFill/>
            <a:miter lim="800000"/>
            <a:headEnd/>
            <a:tailEnd/>
          </a:ln>
          <a:effectLst/>
        </p:spPr>
        <p:txBody>
          <a:bodyPr wrap="square">
            <a:spAutoFit/>
          </a:bodyPr>
          <a:lstStyle/>
          <a:p>
            <a:pPr>
              <a:lnSpc>
                <a:spcPct val="80000"/>
              </a:lnSpc>
            </a:pPr>
            <a:r>
              <a:rPr lang="en-US" altLang="zh-CN" sz="2800" dirty="0" smtClean="0">
                <a:solidFill>
                  <a:srgbClr val="0000FF"/>
                </a:solidFill>
                <a:latin typeface="Times New Roman" pitchFamily="18" charset="0"/>
              </a:rPr>
              <a:t>(2) </a:t>
            </a:r>
            <a:r>
              <a:rPr lang="en-US" altLang="zh-CN" sz="2800" dirty="0">
                <a:solidFill>
                  <a:srgbClr val="0000FF"/>
                </a:solidFill>
                <a:latin typeface="黑体" pitchFamily="49" charset="-122"/>
                <a:ea typeface="黑体" pitchFamily="49" charset="-122"/>
              </a:rPr>
              <a:t>(</a:t>
            </a:r>
            <a:r>
              <a:rPr lang="zh-CN" altLang="en-US" sz="2800" dirty="0">
                <a:solidFill>
                  <a:srgbClr val="0000FF"/>
                </a:solidFill>
                <a:latin typeface="黑体" pitchFamily="49" charset="-122"/>
                <a:ea typeface="黑体" pitchFamily="49" charset="-122"/>
              </a:rPr>
              <a:t>有限可加性</a:t>
            </a:r>
            <a:r>
              <a:rPr lang="en-US" altLang="zh-CN" sz="2800" dirty="0">
                <a:solidFill>
                  <a:srgbClr val="0000FF"/>
                </a:solidFill>
                <a:latin typeface="黑体" pitchFamily="49" charset="-122"/>
                <a:ea typeface="黑体" pitchFamily="49" charset="-122"/>
              </a:rPr>
              <a:t>)</a:t>
            </a:r>
            <a:r>
              <a:rPr lang="en-US" altLang="zh-CN" sz="2800" dirty="0">
                <a:solidFill>
                  <a:srgbClr val="0000FF"/>
                </a:solidFill>
                <a:latin typeface="Times New Roman" pitchFamily="18" charset="0"/>
              </a:rPr>
              <a:t> </a:t>
            </a:r>
            <a:r>
              <a:rPr lang="zh-CN" altLang="en-US" sz="2800" dirty="0">
                <a:latin typeface="Times New Roman" pitchFamily="18" charset="0"/>
                <a:ea typeface="黑体" pitchFamily="49" charset="-122"/>
              </a:rPr>
              <a:t>若</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 </a:t>
            </a:r>
            <a:r>
              <a:rPr lang="en-US" altLang="zh-CN" sz="2800" i="1" dirty="0">
                <a:latin typeface="Times New Roman" pitchFamily="18" charset="0"/>
              </a:rPr>
              <a:t>A</a:t>
            </a:r>
            <a:r>
              <a:rPr lang="en-US" altLang="zh-CN" sz="2800" i="1" baseline="-25000" dirty="0">
                <a:latin typeface="Times New Roman" pitchFamily="18" charset="0"/>
              </a:rPr>
              <a:t>2</a:t>
            </a:r>
            <a:r>
              <a:rPr lang="en-US" altLang="zh-CN" sz="2800" dirty="0">
                <a:latin typeface="Times New Roman" pitchFamily="18" charset="0"/>
              </a:rPr>
              <a:t>,</a:t>
            </a:r>
            <a:r>
              <a:rPr lang="en-US" altLang="zh-CN" sz="2800" dirty="0">
                <a:latin typeface="Times New Roman"/>
              </a:rPr>
              <a:t>…</a:t>
            </a:r>
            <a:r>
              <a:rPr lang="en-US" altLang="zh-CN" sz="2800" dirty="0"/>
              <a:t>,</a:t>
            </a:r>
            <a:r>
              <a:rPr lang="en-US" altLang="zh-CN" sz="2800" i="1" dirty="0">
                <a:latin typeface="Times New Roman" pitchFamily="18" charset="0"/>
              </a:rPr>
              <a:t>A</a:t>
            </a:r>
            <a:r>
              <a:rPr lang="en-US" altLang="zh-CN" sz="2800" i="1" baseline="-25000" dirty="0">
                <a:latin typeface="Times New Roman" pitchFamily="18" charset="0"/>
              </a:rPr>
              <a:t>n</a:t>
            </a:r>
            <a:r>
              <a:rPr lang="zh-CN" altLang="en-US" sz="2800" dirty="0"/>
              <a:t>是</a:t>
            </a:r>
            <a:r>
              <a:rPr lang="zh-CN" altLang="en-US" sz="2800" u="sng" dirty="0">
                <a:solidFill>
                  <a:srgbClr val="FF0000"/>
                </a:solidFill>
                <a:latin typeface="Times New Roman" pitchFamily="18" charset="0"/>
                <a:ea typeface="黑体" pitchFamily="49" charset="-122"/>
              </a:rPr>
              <a:t>两两互不相容</a:t>
            </a:r>
            <a:r>
              <a:rPr lang="zh-CN" altLang="en-US" sz="2800" dirty="0">
                <a:latin typeface="Times New Roman" pitchFamily="18" charset="0"/>
              </a:rPr>
              <a:t>的 </a:t>
            </a:r>
          </a:p>
          <a:p>
            <a:pPr>
              <a:lnSpc>
                <a:spcPct val="80000"/>
              </a:lnSpc>
            </a:pPr>
            <a:r>
              <a:rPr lang="zh-CN" altLang="en-US" sz="2800" dirty="0">
                <a:latin typeface="Times New Roman" pitchFamily="18" charset="0"/>
              </a:rPr>
              <a:t>事件</a:t>
            </a:r>
            <a:r>
              <a:rPr lang="en-US" altLang="zh-CN" sz="2800" dirty="0">
                <a:latin typeface="Times New Roman" pitchFamily="18" charset="0"/>
              </a:rPr>
              <a:t>, </a:t>
            </a:r>
            <a:r>
              <a:rPr lang="zh-CN" altLang="en-US" sz="2800" dirty="0" smtClean="0">
                <a:latin typeface="Times New Roman" pitchFamily="18" charset="0"/>
              </a:rPr>
              <a:t>则</a:t>
            </a:r>
            <a:r>
              <a:rPr lang="en-US" altLang="zh-CN" sz="2800" i="1" dirty="0" smtClean="0">
                <a:solidFill>
                  <a:srgbClr val="FF0000"/>
                </a:solidFill>
                <a:latin typeface="Times New Roman" pitchFamily="18" charset="0"/>
              </a:rPr>
              <a:t>P</a:t>
            </a:r>
            <a:r>
              <a:rPr lang="en-US" altLang="zh-CN" sz="2800" dirty="0" smtClean="0">
                <a:solidFill>
                  <a:srgbClr val="FF0000"/>
                </a:solidFill>
                <a:latin typeface="Times New Roman" pitchFamily="18" charset="0"/>
              </a:rPr>
              <a:t>(</a:t>
            </a:r>
            <a:r>
              <a:rPr lang="en-US" altLang="zh-CN" sz="2800" i="1" dirty="0">
                <a:solidFill>
                  <a:srgbClr val="FF0000"/>
                </a:solidFill>
                <a:latin typeface="Times New Roman" pitchFamily="18" charset="0"/>
              </a:rPr>
              <a:t>A</a:t>
            </a:r>
            <a:r>
              <a:rPr lang="en-US" altLang="zh-CN" sz="2800" baseline="-25000" dirty="0">
                <a:solidFill>
                  <a:srgbClr val="FF0000"/>
                </a:solidFill>
                <a:latin typeface="Times New Roman" pitchFamily="18" charset="0"/>
              </a:rPr>
              <a:t>1</a:t>
            </a:r>
            <a:r>
              <a:rPr lang="en-US" altLang="zh-CN" sz="2800" dirty="0">
                <a:solidFill>
                  <a:srgbClr val="FF0000"/>
                </a:solidFill>
                <a:latin typeface="Times New Roman" pitchFamily="18" charset="0"/>
              </a:rPr>
              <a:t>∪</a:t>
            </a:r>
            <a:r>
              <a:rPr lang="en-US" altLang="zh-CN" sz="2800" i="1" dirty="0">
                <a:solidFill>
                  <a:srgbClr val="FF0000"/>
                </a:solidFill>
                <a:latin typeface="Times New Roman" pitchFamily="18" charset="0"/>
              </a:rPr>
              <a:t>A</a:t>
            </a:r>
            <a:r>
              <a:rPr lang="en-US" altLang="zh-CN" sz="2800" baseline="-25000" dirty="0">
                <a:solidFill>
                  <a:srgbClr val="FF0000"/>
                </a:solidFill>
                <a:latin typeface="Times New Roman" pitchFamily="18" charset="0"/>
              </a:rPr>
              <a:t>2 </a:t>
            </a:r>
            <a:r>
              <a:rPr lang="en-US" altLang="zh-CN" sz="2800" dirty="0">
                <a:solidFill>
                  <a:srgbClr val="FF0000"/>
                </a:solidFill>
                <a:latin typeface="Times New Roman" pitchFamily="18" charset="0"/>
              </a:rPr>
              <a:t>∪ </a:t>
            </a:r>
            <a:r>
              <a:rPr lang="en-US" altLang="zh-CN" sz="2800" baseline="30000" dirty="0" smtClean="0">
                <a:solidFill>
                  <a:srgbClr val="FF0000"/>
                </a:solidFill>
                <a:latin typeface="Times New Roman" pitchFamily="18" charset="0"/>
              </a:rPr>
              <a:t>…</a:t>
            </a:r>
            <a:r>
              <a:rPr lang="en-US" altLang="zh-CN" sz="2800" i="1" dirty="0">
                <a:solidFill>
                  <a:srgbClr val="FF0000"/>
                </a:solidFill>
                <a:latin typeface="Times New Roman" pitchFamily="18" charset="0"/>
              </a:rPr>
              <a:t> </a:t>
            </a:r>
            <a:r>
              <a:rPr lang="en-US" altLang="zh-CN" sz="2800" dirty="0">
                <a:solidFill>
                  <a:srgbClr val="FF0000"/>
                </a:solidFill>
                <a:latin typeface="Times New Roman" pitchFamily="18" charset="0"/>
              </a:rPr>
              <a:t>∪ </a:t>
            </a:r>
            <a:r>
              <a:rPr lang="en-US" altLang="zh-CN" sz="2800" i="1" dirty="0" smtClean="0">
                <a:solidFill>
                  <a:srgbClr val="FF0000"/>
                </a:solidFill>
                <a:latin typeface="Times New Roman" pitchFamily="18" charset="0"/>
              </a:rPr>
              <a:t>A</a:t>
            </a:r>
            <a:r>
              <a:rPr lang="en-US" altLang="zh-CN" sz="2800" i="1" baseline="-25000" dirty="0" smtClean="0">
                <a:solidFill>
                  <a:srgbClr val="FF0000"/>
                </a:solidFill>
                <a:latin typeface="Times New Roman" pitchFamily="18" charset="0"/>
              </a:rPr>
              <a:t>n</a:t>
            </a:r>
            <a:r>
              <a:rPr lang="en-US" altLang="zh-CN" sz="2800" dirty="0" smtClean="0">
                <a:solidFill>
                  <a:srgbClr val="FF0000"/>
                </a:solidFill>
                <a:latin typeface="Times New Roman" pitchFamily="18" charset="0"/>
              </a:rPr>
              <a:t>)=</a:t>
            </a:r>
            <a:r>
              <a:rPr lang="en-US" altLang="zh-CN" sz="2800" i="1" dirty="0">
                <a:solidFill>
                  <a:srgbClr val="FF0000"/>
                </a:solidFill>
                <a:latin typeface="Times New Roman" pitchFamily="18" charset="0"/>
              </a:rPr>
              <a:t> </a:t>
            </a:r>
            <a:r>
              <a:rPr lang="en-US" altLang="zh-CN" sz="2800" i="1" dirty="0" smtClean="0">
                <a:solidFill>
                  <a:srgbClr val="FF0000"/>
                </a:solidFill>
                <a:latin typeface="Times New Roman" pitchFamily="18" charset="0"/>
              </a:rPr>
              <a:t>P</a:t>
            </a:r>
            <a:r>
              <a:rPr lang="en-US" altLang="zh-CN" sz="2800" dirty="0" smtClean="0">
                <a:solidFill>
                  <a:srgbClr val="FF0000"/>
                </a:solidFill>
                <a:latin typeface="Times New Roman" pitchFamily="18" charset="0"/>
              </a:rPr>
              <a:t>(</a:t>
            </a:r>
            <a:r>
              <a:rPr lang="en-US" altLang="zh-CN" sz="2800" i="1" dirty="0">
                <a:solidFill>
                  <a:srgbClr val="FF0000"/>
                </a:solidFill>
                <a:latin typeface="Times New Roman" pitchFamily="18" charset="0"/>
              </a:rPr>
              <a:t>A</a:t>
            </a:r>
            <a:r>
              <a:rPr lang="en-US" altLang="zh-CN" sz="2800" baseline="-25000" dirty="0">
                <a:solidFill>
                  <a:srgbClr val="FF0000"/>
                </a:solidFill>
                <a:latin typeface="Times New Roman" pitchFamily="18" charset="0"/>
              </a:rPr>
              <a:t>1</a:t>
            </a:r>
            <a:r>
              <a:rPr lang="en-US" altLang="zh-CN" sz="2800" dirty="0" smtClean="0">
                <a:solidFill>
                  <a:srgbClr val="FF0000"/>
                </a:solidFill>
                <a:latin typeface="Times New Roman" pitchFamily="18" charset="0"/>
              </a:rPr>
              <a:t>) </a:t>
            </a:r>
            <a:r>
              <a:rPr lang="en-US" altLang="zh-CN" sz="2800" dirty="0">
                <a:solidFill>
                  <a:srgbClr val="FF0000"/>
                </a:solidFill>
                <a:latin typeface="Times New Roman" pitchFamily="18" charset="0"/>
              </a:rPr>
              <a:t>+ </a:t>
            </a:r>
            <a:r>
              <a:rPr lang="en-US" altLang="zh-CN" sz="2800" i="1" dirty="0" smtClean="0">
                <a:solidFill>
                  <a:srgbClr val="FF0000"/>
                </a:solidFill>
                <a:latin typeface="Times New Roman" pitchFamily="18" charset="0"/>
              </a:rPr>
              <a:t>P</a:t>
            </a:r>
            <a:r>
              <a:rPr lang="en-US" altLang="zh-CN" sz="2800" dirty="0" smtClean="0">
                <a:solidFill>
                  <a:srgbClr val="FF0000"/>
                </a:solidFill>
                <a:latin typeface="Times New Roman" pitchFamily="18" charset="0"/>
              </a:rPr>
              <a:t>(</a:t>
            </a:r>
            <a:r>
              <a:rPr lang="en-US" altLang="zh-CN" sz="2800" i="1" dirty="0">
                <a:solidFill>
                  <a:srgbClr val="FF0000"/>
                </a:solidFill>
                <a:latin typeface="Times New Roman" pitchFamily="18" charset="0"/>
              </a:rPr>
              <a:t>A</a:t>
            </a:r>
            <a:r>
              <a:rPr lang="en-US" altLang="zh-CN" sz="2800" baseline="-25000" dirty="0">
                <a:solidFill>
                  <a:srgbClr val="FF0000"/>
                </a:solidFill>
                <a:latin typeface="Times New Roman" pitchFamily="18" charset="0"/>
              </a:rPr>
              <a:t>2</a:t>
            </a:r>
            <a:r>
              <a:rPr lang="en-US" altLang="zh-CN" sz="2800" dirty="0" smtClean="0">
                <a:solidFill>
                  <a:srgbClr val="FF0000"/>
                </a:solidFill>
                <a:latin typeface="Times New Roman" pitchFamily="18" charset="0"/>
              </a:rPr>
              <a:t>) +</a:t>
            </a:r>
            <a:r>
              <a:rPr lang="en-US" altLang="zh-CN" sz="2800" baseline="30000" dirty="0">
                <a:solidFill>
                  <a:srgbClr val="FF0000"/>
                </a:solidFill>
                <a:latin typeface="Times New Roman" pitchFamily="18" charset="0"/>
              </a:rPr>
              <a:t> </a:t>
            </a:r>
            <a:r>
              <a:rPr lang="en-US" altLang="zh-CN" sz="2800" baseline="30000" dirty="0" smtClean="0">
                <a:solidFill>
                  <a:srgbClr val="FF0000"/>
                </a:solidFill>
                <a:latin typeface="Times New Roman" pitchFamily="18" charset="0"/>
              </a:rPr>
              <a:t>…</a:t>
            </a:r>
            <a:r>
              <a:rPr lang="en-US" altLang="zh-CN" sz="2800" i="1" dirty="0" smtClean="0">
                <a:solidFill>
                  <a:srgbClr val="FF0000"/>
                </a:solidFill>
                <a:latin typeface="Times New Roman" pitchFamily="18" charset="0"/>
              </a:rPr>
              <a:t>P</a:t>
            </a:r>
            <a:r>
              <a:rPr lang="en-US" altLang="zh-CN" sz="2800" dirty="0" smtClean="0">
                <a:solidFill>
                  <a:srgbClr val="FF0000"/>
                </a:solidFill>
                <a:latin typeface="Times New Roman" pitchFamily="18" charset="0"/>
              </a:rPr>
              <a:t>(</a:t>
            </a:r>
            <a:r>
              <a:rPr lang="en-US" altLang="zh-CN" sz="2800" i="1" dirty="0" smtClean="0">
                <a:solidFill>
                  <a:srgbClr val="FF0000"/>
                </a:solidFill>
                <a:latin typeface="Times New Roman" pitchFamily="18" charset="0"/>
              </a:rPr>
              <a:t>A</a:t>
            </a:r>
            <a:r>
              <a:rPr lang="en-US" altLang="zh-CN" sz="2800" i="1" baseline="-25000" dirty="0" smtClean="0">
                <a:solidFill>
                  <a:srgbClr val="FF0000"/>
                </a:solidFill>
                <a:latin typeface="Times New Roman" pitchFamily="18" charset="0"/>
              </a:rPr>
              <a:t>n</a:t>
            </a:r>
            <a:r>
              <a:rPr lang="en-US" altLang="zh-CN" sz="2800" dirty="0" smtClean="0">
                <a:latin typeface="Times New Roman" pitchFamily="18" charset="0"/>
              </a:rPr>
              <a:t>) </a:t>
            </a:r>
          </a:p>
        </p:txBody>
      </p:sp>
      <p:sp>
        <p:nvSpPr>
          <p:cNvPr id="182280" name="Rectangle 8"/>
          <p:cNvSpPr>
            <a:spLocks noChangeArrowheads="1"/>
          </p:cNvSpPr>
          <p:nvPr/>
        </p:nvSpPr>
        <p:spPr bwMode="auto">
          <a:xfrm>
            <a:off x="2555032" y="44624"/>
            <a:ext cx="3313112" cy="579437"/>
          </a:xfrm>
          <a:prstGeom prst="rect">
            <a:avLst/>
          </a:prstGeom>
          <a:noFill/>
          <a:ln w="9525">
            <a:noFill/>
            <a:miter lim="800000"/>
            <a:headEnd/>
            <a:tailEnd/>
          </a:ln>
          <a:effectLst/>
        </p:spPr>
        <p:txBody>
          <a:bodyPr>
            <a:spAutoFit/>
          </a:bodyPr>
          <a:lstStyle/>
          <a:p>
            <a:r>
              <a:rPr lang="en-US" altLang="zh-CN" sz="3200" dirty="0">
                <a:solidFill>
                  <a:srgbClr val="0000FF"/>
                </a:solidFill>
                <a:latin typeface="黑体" pitchFamily="49" charset="-122"/>
                <a:ea typeface="黑体" pitchFamily="49" charset="-122"/>
              </a:rPr>
              <a:t>2.</a:t>
            </a:r>
            <a:r>
              <a:rPr lang="zh-CN" altLang="en-US" sz="3200" dirty="0">
                <a:solidFill>
                  <a:srgbClr val="0000FF"/>
                </a:solidFill>
                <a:latin typeface="黑体" pitchFamily="49" charset="-122"/>
                <a:ea typeface="黑体" pitchFamily="49" charset="-122"/>
              </a:rPr>
              <a:t>概率的性质</a:t>
            </a:r>
          </a:p>
        </p:txBody>
      </p:sp>
      <p:sp>
        <p:nvSpPr>
          <p:cNvPr id="182281" name="Rectangle 9"/>
          <p:cNvSpPr>
            <a:spLocks noChangeArrowheads="1"/>
          </p:cNvSpPr>
          <p:nvPr/>
        </p:nvSpPr>
        <p:spPr bwMode="auto">
          <a:xfrm>
            <a:off x="251520" y="686662"/>
            <a:ext cx="8784976" cy="1815882"/>
          </a:xfrm>
          <a:prstGeom prst="rect">
            <a:avLst/>
          </a:prstGeom>
          <a:noFill/>
          <a:ln w="9525">
            <a:noFill/>
            <a:miter lim="800000"/>
            <a:headEnd/>
            <a:tailEnd/>
          </a:ln>
          <a:effectLst/>
        </p:spPr>
        <p:txBody>
          <a:bodyPr wrap="square">
            <a:spAutoFit/>
          </a:bodyPr>
          <a:lstStyle/>
          <a:p>
            <a:pPr marL="514350" indent="-514350">
              <a:spcBef>
                <a:spcPct val="0"/>
              </a:spcBef>
            </a:pPr>
            <a:r>
              <a:rPr lang="en-US" altLang="zh-CN" sz="2800" dirty="0" smtClean="0">
                <a:solidFill>
                  <a:srgbClr val="0033CC"/>
                </a:solidFill>
                <a:latin typeface="Times New Roman" pitchFamily="18" charset="0"/>
              </a:rPr>
              <a:t>(1) </a:t>
            </a:r>
            <a:r>
              <a:rPr lang="en-US" altLang="zh-CN" sz="2800" i="1" dirty="0">
                <a:solidFill>
                  <a:srgbClr val="0033CC"/>
                </a:solidFill>
                <a:latin typeface="Times New Roman" pitchFamily="18" charset="0"/>
              </a:rPr>
              <a:t>P</a:t>
            </a:r>
            <a:r>
              <a:rPr lang="en-US" altLang="zh-CN" sz="2800" dirty="0">
                <a:solidFill>
                  <a:srgbClr val="0033CC"/>
                </a:solidFill>
                <a:latin typeface="Times New Roman" pitchFamily="18" charset="0"/>
              </a:rPr>
              <a:t>(</a:t>
            </a:r>
            <a:r>
              <a:rPr lang="en-US" altLang="zh-CN" sz="2800" dirty="0">
                <a:solidFill>
                  <a:srgbClr val="0033CC"/>
                </a:solidFill>
                <a:sym typeface="Symbol" pitchFamily="18" charset="2"/>
              </a:rPr>
              <a:t></a:t>
            </a:r>
            <a:r>
              <a:rPr lang="en-US" altLang="zh-CN" sz="2800" dirty="0">
                <a:solidFill>
                  <a:srgbClr val="0033CC"/>
                </a:solidFill>
              </a:rPr>
              <a:t>)=0</a:t>
            </a:r>
            <a:endParaRPr lang="en-US" altLang="zh-CN" sz="2800" dirty="0">
              <a:solidFill>
                <a:srgbClr val="0033CC"/>
              </a:solidFill>
              <a:latin typeface="Times New Roman" pitchFamily="18" charset="0"/>
            </a:endParaRPr>
          </a:p>
          <a:p>
            <a:pPr marL="514350" indent="-514350">
              <a:spcBef>
                <a:spcPct val="0"/>
              </a:spcBef>
            </a:pPr>
            <a:r>
              <a:rPr lang="zh-CN" altLang="en-US" sz="2800" dirty="0" smtClean="0">
                <a:latin typeface="Times New Roman" pitchFamily="18" charset="0"/>
              </a:rPr>
              <a:t>令</a:t>
            </a:r>
            <a:r>
              <a:rPr lang="en-US" altLang="zh-CN" sz="2800" i="1" dirty="0" smtClean="0">
                <a:latin typeface="Times New Roman" pitchFamily="18" charset="0"/>
              </a:rPr>
              <a:t>A</a:t>
            </a:r>
            <a:r>
              <a:rPr lang="en-US" altLang="zh-CN" sz="2800" baseline="-25000" dirty="0" smtClean="0">
                <a:latin typeface="Times New Roman" pitchFamily="18" charset="0"/>
              </a:rPr>
              <a:t>1</a:t>
            </a:r>
            <a:r>
              <a:rPr lang="en-US" altLang="zh-CN" sz="2800" dirty="0" smtClean="0">
                <a:latin typeface="Times New Roman" pitchFamily="18" charset="0"/>
              </a:rPr>
              <a:t>=</a:t>
            </a:r>
            <a:r>
              <a:rPr lang="en-US" altLang="zh-CN" sz="2800" i="1" dirty="0" smtClean="0">
                <a:latin typeface="Times New Roman" pitchFamily="18" charset="0"/>
              </a:rPr>
              <a:t>S</a:t>
            </a:r>
            <a:r>
              <a:rPr lang="zh-CN" altLang="en-US" sz="2800" dirty="0" smtClean="0">
                <a:latin typeface="Times New Roman" pitchFamily="18" charset="0"/>
              </a:rPr>
              <a:t>，</a:t>
            </a:r>
            <a:r>
              <a:rPr lang="en-US" altLang="zh-CN" sz="2800" i="1" dirty="0" smtClean="0">
                <a:latin typeface="Times New Roman" pitchFamily="18" charset="0"/>
              </a:rPr>
              <a:t>A</a:t>
            </a:r>
            <a:r>
              <a:rPr lang="en-US" altLang="zh-CN" sz="2800" baseline="-25000" dirty="0" smtClean="0">
                <a:latin typeface="Times New Roman" pitchFamily="18" charset="0"/>
              </a:rPr>
              <a:t>2</a:t>
            </a:r>
            <a:r>
              <a:rPr lang="en-US" altLang="zh-CN" sz="2800" dirty="0" smtClean="0">
                <a:latin typeface="Times New Roman" pitchFamily="18" charset="0"/>
              </a:rPr>
              <a:t>=</a:t>
            </a:r>
            <a:r>
              <a:rPr lang="en-US" altLang="zh-CN" sz="2800" i="1" dirty="0">
                <a:latin typeface="Times New Roman" pitchFamily="18" charset="0"/>
              </a:rPr>
              <a:t> </a:t>
            </a:r>
            <a:r>
              <a:rPr lang="en-US" altLang="zh-CN" sz="2800" i="1" dirty="0" smtClean="0">
                <a:latin typeface="Times New Roman" pitchFamily="18" charset="0"/>
              </a:rPr>
              <a:t>A</a:t>
            </a:r>
            <a:r>
              <a:rPr lang="en-US" altLang="zh-CN" sz="2800" baseline="-25000" dirty="0" smtClean="0">
                <a:latin typeface="Times New Roman" pitchFamily="18" charset="0"/>
              </a:rPr>
              <a:t>3</a:t>
            </a:r>
            <a:r>
              <a:rPr lang="en-US" altLang="zh-CN" sz="2800" dirty="0" smtClean="0">
                <a:latin typeface="Times New Roman" pitchFamily="18" charset="0"/>
              </a:rPr>
              <a:t>=</a:t>
            </a:r>
            <a:r>
              <a:rPr lang="en-US" altLang="zh-CN" sz="2800" baseline="30000" dirty="0">
                <a:latin typeface="Times New Roman"/>
              </a:rPr>
              <a:t> </a:t>
            </a:r>
            <a:r>
              <a:rPr lang="en-US" altLang="zh-CN" sz="2800" baseline="30000" dirty="0" smtClean="0">
                <a:latin typeface="Times New Roman"/>
              </a:rPr>
              <a:t>…</a:t>
            </a:r>
            <a:r>
              <a:rPr lang="en-US" altLang="zh-CN" sz="2800" dirty="0" smtClean="0">
                <a:latin typeface="Times New Roman"/>
              </a:rPr>
              <a:t>=</a:t>
            </a:r>
            <a:r>
              <a:rPr lang="en-US" altLang="zh-CN" sz="2800" dirty="0" smtClean="0">
                <a:sym typeface="Symbol" pitchFamily="18" charset="2"/>
              </a:rPr>
              <a:t>,</a:t>
            </a:r>
            <a:r>
              <a:rPr lang="en-US" altLang="zh-CN" sz="2800" i="1" dirty="0">
                <a:latin typeface="Times New Roman" pitchFamily="18" charset="0"/>
              </a:rPr>
              <a:t> </a:t>
            </a:r>
            <a:r>
              <a:rPr lang="en-US" altLang="zh-CN" sz="2800" i="1" dirty="0" smtClean="0">
                <a:latin typeface="Times New Roman" pitchFamily="18" charset="0"/>
              </a:rPr>
              <a:t>S=</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2 </a:t>
            </a:r>
            <a:r>
              <a:rPr lang="en-US" altLang="zh-CN" sz="2800" dirty="0">
                <a:latin typeface="Times New Roman" pitchFamily="18" charset="0"/>
              </a:rPr>
              <a:t>∪ </a:t>
            </a:r>
            <a:r>
              <a:rPr lang="en-US" altLang="zh-CN" sz="2800" baseline="30000" dirty="0" smtClean="0">
                <a:latin typeface="Times New Roman" pitchFamily="18" charset="0"/>
              </a:rPr>
              <a:t>…</a:t>
            </a:r>
            <a:r>
              <a:rPr lang="zh-CN" altLang="en-US" sz="2800" dirty="0" smtClean="0">
                <a:sym typeface="Symbol" pitchFamily="18" charset="2"/>
              </a:rPr>
              <a:t>，由可列可加性</a:t>
            </a:r>
            <a:endParaRPr lang="en-US" altLang="zh-CN" sz="2800" dirty="0"/>
          </a:p>
          <a:p>
            <a:pPr marL="514350" indent="-514350">
              <a:spcBef>
                <a:spcPct val="0"/>
              </a:spcBef>
            </a:pPr>
            <a:r>
              <a:rPr lang="en-US" altLang="zh-CN" sz="2800" i="1" dirty="0" smtClean="0">
                <a:latin typeface="Times New Roman" pitchFamily="18" charset="0"/>
              </a:rPr>
              <a:t>                   P</a:t>
            </a:r>
            <a:r>
              <a:rPr lang="en-US" altLang="zh-CN" sz="2800" dirty="0" smtClean="0">
                <a:latin typeface="Times New Roman" pitchFamily="18" charset="0"/>
              </a:rPr>
              <a:t>(</a:t>
            </a:r>
            <a:r>
              <a:rPr lang="en-US" altLang="zh-CN" sz="2800" i="1" dirty="0" smtClean="0">
                <a:latin typeface="Times New Roman" pitchFamily="18" charset="0"/>
              </a:rPr>
              <a:t>S</a:t>
            </a:r>
            <a:r>
              <a:rPr lang="en-US" altLang="zh-CN" sz="2800" dirty="0" smtClean="0">
                <a:latin typeface="Times New Roman" pitchFamily="18" charset="0"/>
              </a:rPr>
              <a:t>) = </a:t>
            </a:r>
            <a:r>
              <a:rPr lang="en-US" altLang="zh-CN" sz="2800" i="1" dirty="0" smtClean="0">
                <a:latin typeface="Times New Roman" pitchFamily="18" charset="0"/>
              </a:rPr>
              <a:t>P</a:t>
            </a:r>
            <a:r>
              <a:rPr lang="en-US" altLang="zh-CN" sz="2800" dirty="0" smtClean="0">
                <a:latin typeface="Times New Roman" pitchFamily="18" charset="0"/>
              </a:rPr>
              <a:t>(</a:t>
            </a:r>
            <a:r>
              <a:rPr lang="en-US" altLang="zh-CN" sz="2800" i="1" dirty="0" smtClean="0">
                <a:latin typeface="Times New Roman" pitchFamily="18" charset="0"/>
              </a:rPr>
              <a:t>S</a:t>
            </a:r>
            <a:r>
              <a:rPr lang="en-US" altLang="zh-CN" sz="2800" dirty="0" smtClean="0">
                <a:latin typeface="Times New Roman" pitchFamily="18" charset="0"/>
              </a:rPr>
              <a:t>) </a:t>
            </a:r>
            <a:r>
              <a:rPr lang="en-US" altLang="zh-CN" sz="2800" dirty="0">
                <a:latin typeface="Times New Roman" pitchFamily="18" charset="0"/>
              </a:rPr>
              <a:t>+ </a:t>
            </a:r>
            <a:r>
              <a:rPr lang="en-US" altLang="zh-CN" sz="2800" i="1" dirty="0">
                <a:latin typeface="Times New Roman" pitchFamily="18" charset="0"/>
              </a:rPr>
              <a:t>P</a:t>
            </a:r>
            <a:r>
              <a:rPr lang="en-US" altLang="zh-CN" sz="2800" dirty="0" smtClean="0">
                <a:latin typeface="Times New Roman" pitchFamily="18" charset="0"/>
              </a:rPr>
              <a:t>(</a:t>
            </a:r>
            <a:r>
              <a:rPr lang="en-US" altLang="zh-CN" sz="2800" dirty="0">
                <a:sym typeface="Symbol" pitchFamily="18" charset="2"/>
              </a:rPr>
              <a:t></a:t>
            </a:r>
            <a:r>
              <a:rPr lang="en-US" altLang="zh-CN" sz="2800" dirty="0" smtClean="0">
                <a:latin typeface="Times New Roman" pitchFamily="18" charset="0"/>
              </a:rPr>
              <a:t>) </a:t>
            </a:r>
            <a:r>
              <a:rPr lang="en-US" altLang="zh-CN" sz="2800" dirty="0">
                <a:latin typeface="Times New Roman" pitchFamily="18" charset="0"/>
              </a:rPr>
              <a:t>+</a:t>
            </a:r>
            <a:r>
              <a:rPr lang="en-US" altLang="zh-CN" sz="2800" dirty="0"/>
              <a:t> </a:t>
            </a:r>
            <a:r>
              <a:rPr lang="en-US" altLang="zh-CN" sz="2800" i="1" dirty="0" smtClean="0">
                <a:latin typeface="Times New Roman" pitchFamily="18" charset="0"/>
              </a:rPr>
              <a:t>P</a:t>
            </a:r>
            <a:r>
              <a:rPr lang="en-US" altLang="zh-CN" sz="2800" dirty="0" smtClean="0">
                <a:latin typeface="Times New Roman" pitchFamily="18" charset="0"/>
              </a:rPr>
              <a:t>(</a:t>
            </a:r>
            <a:r>
              <a:rPr lang="en-US" altLang="zh-CN" sz="2800" dirty="0">
                <a:sym typeface="Symbol" pitchFamily="18" charset="2"/>
              </a:rPr>
              <a:t></a:t>
            </a:r>
            <a:r>
              <a:rPr lang="en-US" altLang="zh-CN" sz="2800" dirty="0" smtClean="0">
                <a:latin typeface="Times New Roman" pitchFamily="18" charset="0"/>
              </a:rPr>
              <a:t>) </a:t>
            </a:r>
            <a:r>
              <a:rPr lang="en-US" altLang="zh-CN" sz="2800" dirty="0">
                <a:latin typeface="Times New Roman" pitchFamily="18" charset="0"/>
              </a:rPr>
              <a:t>+</a:t>
            </a:r>
            <a:r>
              <a:rPr lang="en-US" altLang="zh-CN" sz="2800" dirty="0"/>
              <a:t> </a:t>
            </a:r>
            <a:r>
              <a:rPr lang="en-US" altLang="zh-CN" sz="2800" baseline="30000" dirty="0" smtClean="0">
                <a:latin typeface="Times New Roman"/>
              </a:rPr>
              <a:t>…</a:t>
            </a:r>
            <a:r>
              <a:rPr lang="en-US" altLang="zh-CN" sz="2800" dirty="0" smtClean="0">
                <a:latin typeface="Times New Roman" pitchFamily="18" charset="0"/>
                <a:sym typeface="Symbol" pitchFamily="18" charset="2"/>
              </a:rPr>
              <a:t>   </a:t>
            </a:r>
          </a:p>
          <a:p>
            <a:pPr marL="514350" indent="-514350">
              <a:spcBef>
                <a:spcPct val="0"/>
              </a:spcBef>
            </a:pPr>
            <a:r>
              <a:rPr lang="zh-CN" altLang="en-US" sz="2800" dirty="0" smtClean="0">
                <a:latin typeface="Times New Roman" pitchFamily="18" charset="0"/>
              </a:rPr>
              <a:t>再由非负性的</a:t>
            </a:r>
            <a:r>
              <a:rPr lang="en-US" altLang="zh-CN" sz="2800" i="1" dirty="0" smtClean="0">
                <a:latin typeface="Times New Roman" pitchFamily="18" charset="0"/>
              </a:rPr>
              <a:t>P</a:t>
            </a:r>
            <a:r>
              <a:rPr lang="en-US" altLang="zh-CN" sz="2800" dirty="0">
                <a:latin typeface="Times New Roman" pitchFamily="18" charset="0"/>
              </a:rPr>
              <a:t>(</a:t>
            </a:r>
            <a:r>
              <a:rPr lang="en-US" altLang="zh-CN" sz="2800" dirty="0" smtClean="0">
                <a:sym typeface="Symbol" pitchFamily="18" charset="2"/>
              </a:rPr>
              <a:t></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t>=0</a:t>
            </a:r>
            <a:endParaRPr lang="en-US" altLang="zh-CN" sz="2800" dirty="0">
              <a:latin typeface="Times New Roman" pitchFamily="18" charset="0"/>
              <a:ea typeface="楷体_GB2312" pitchFamily="49" charset="-122"/>
            </a:endParaRPr>
          </a:p>
        </p:txBody>
      </p:sp>
      <p:pic>
        <p:nvPicPr>
          <p:cNvPr id="23" name="图片 22">
            <a:extLst>
              <a:ext uri="{FF2B5EF4-FFF2-40B4-BE49-F238E27FC236}">
                <a16:creationId xmlns:a16="http://schemas.microsoft.com/office/drawing/2014/main" xmlns="" id="{A8907067-0ADB-4DE3-B6F0-F51904DEA724}"/>
              </a:ext>
            </a:extLst>
          </p:cNvPr>
          <p:cNvPicPr>
            <a:picLocks noChangeAspect="1"/>
          </p:cNvPicPr>
          <p:nvPr/>
        </p:nvPicPr>
        <p:blipFill>
          <a:blip r:embed="rId2" cstate="print"/>
          <a:stretch>
            <a:fillRect/>
          </a:stretch>
        </p:blipFill>
        <p:spPr>
          <a:xfrm>
            <a:off x="4506144" y="2132856"/>
            <a:ext cx="4321484" cy="1009210"/>
          </a:xfrm>
          <a:prstGeom prst="rect">
            <a:avLst/>
          </a:prstGeom>
        </p:spPr>
      </p:pic>
      <p:sp>
        <p:nvSpPr>
          <p:cNvPr id="2" name="文本框 1"/>
          <p:cNvSpPr txBox="1"/>
          <p:nvPr/>
        </p:nvSpPr>
        <p:spPr>
          <a:xfrm>
            <a:off x="448084" y="4725144"/>
            <a:ext cx="8444396" cy="461665"/>
          </a:xfrm>
          <a:prstGeom prst="rect">
            <a:avLst/>
          </a:prstGeom>
          <a:noFill/>
        </p:spPr>
        <p:txBody>
          <a:bodyPr wrap="square" rtlCol="0">
            <a:spAutoFit/>
          </a:bodyPr>
          <a:lstStyle/>
          <a:p>
            <a:r>
              <a:rPr lang="zh-CN" altLang="en-US" dirty="0">
                <a:latin typeface="Times New Roman" pitchFamily="18" charset="0"/>
              </a:rPr>
              <a:t>令</a:t>
            </a:r>
            <a:r>
              <a:rPr lang="en-US" altLang="zh-CN" i="1" dirty="0">
                <a:latin typeface="Times New Roman" pitchFamily="18" charset="0"/>
              </a:rPr>
              <a:t>A</a:t>
            </a:r>
            <a:r>
              <a:rPr lang="en-US" altLang="zh-CN" baseline="-25000" dirty="0">
                <a:latin typeface="Times New Roman" pitchFamily="18" charset="0"/>
              </a:rPr>
              <a:t>n+1</a:t>
            </a:r>
            <a:r>
              <a:rPr lang="en-US" altLang="zh-CN" dirty="0">
                <a:latin typeface="Times New Roman" pitchFamily="18" charset="0"/>
              </a:rPr>
              <a:t>=</a:t>
            </a:r>
            <a:r>
              <a:rPr lang="en-US" altLang="zh-CN" i="1" dirty="0">
                <a:latin typeface="Times New Roman" pitchFamily="18" charset="0"/>
              </a:rPr>
              <a:t> A</a:t>
            </a:r>
            <a:r>
              <a:rPr lang="en-US" altLang="zh-CN" baseline="-25000" dirty="0">
                <a:latin typeface="Times New Roman" pitchFamily="18" charset="0"/>
              </a:rPr>
              <a:t>n+2</a:t>
            </a:r>
            <a:r>
              <a:rPr lang="en-US" altLang="zh-CN" dirty="0">
                <a:latin typeface="Times New Roman" pitchFamily="18" charset="0"/>
              </a:rPr>
              <a:t>=</a:t>
            </a:r>
            <a:r>
              <a:rPr lang="en-US" altLang="zh-CN" baseline="30000" dirty="0">
                <a:latin typeface="Times New Roman"/>
              </a:rPr>
              <a:t> …</a:t>
            </a:r>
            <a:r>
              <a:rPr lang="en-US" altLang="zh-CN" dirty="0">
                <a:latin typeface="Times New Roman"/>
              </a:rPr>
              <a:t>=</a:t>
            </a:r>
            <a:r>
              <a:rPr lang="en-US" altLang="zh-CN" dirty="0">
                <a:sym typeface="Symbol" pitchFamily="18" charset="2"/>
              </a:rPr>
              <a:t>,</a:t>
            </a:r>
            <a:r>
              <a:rPr lang="zh-CN" altLang="en-US" dirty="0">
                <a:sym typeface="Symbol" pitchFamily="18" charset="2"/>
              </a:rPr>
              <a:t>由可列可加性和性质</a:t>
            </a:r>
            <a:r>
              <a:rPr lang="en-US" altLang="zh-CN" dirty="0">
                <a:sym typeface="Symbol" pitchFamily="18" charset="2"/>
              </a:rPr>
              <a:t>(1)</a:t>
            </a:r>
            <a:r>
              <a:rPr lang="zh-CN" altLang="en-US" dirty="0">
                <a:sym typeface="Symbol" pitchFamily="18" charset="2"/>
              </a:rPr>
              <a:t>即</a:t>
            </a:r>
            <a:r>
              <a:rPr lang="zh-CN" altLang="en-US" dirty="0" smtClean="0">
                <a:sym typeface="Symbol" pitchFamily="18" charset="2"/>
              </a:rPr>
              <a:t>得</a:t>
            </a:r>
            <a:endParaRPr lang="en-US" altLang="zh-CN" dirty="0"/>
          </a:p>
        </p:txBody>
      </p:sp>
    </p:spTree>
    <p:extLst>
      <p:ext uri="{BB962C8B-B14F-4D97-AF65-F5344CB8AC3E}">
        <p14:creationId xmlns:p14="http://schemas.microsoft.com/office/powerpoint/2010/main" val="373130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80"/>
                                        </p:tgtEl>
                                        <p:attrNameLst>
                                          <p:attrName>style.visibility</p:attrName>
                                        </p:attrNameLst>
                                      </p:cBhvr>
                                      <p:to>
                                        <p:strVal val="visible"/>
                                      </p:to>
                                    </p:set>
                                    <p:animEffect transition="in" filter="wipe(left)">
                                      <p:cBhvr>
                                        <p:cTn id="7" dur="500"/>
                                        <p:tgtEl>
                                          <p:spTgt spid="1822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81"/>
                                        </p:tgtEl>
                                        <p:attrNameLst>
                                          <p:attrName>style.visibility</p:attrName>
                                        </p:attrNameLst>
                                      </p:cBhvr>
                                      <p:to>
                                        <p:strVal val="visible"/>
                                      </p:to>
                                    </p:set>
                                    <p:animEffect transition="in" filter="wipe(left)">
                                      <p:cBhvr>
                                        <p:cTn id="12" dur="500"/>
                                        <p:tgtEl>
                                          <p:spTgt spid="1822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2279"/>
                                        </p:tgtEl>
                                        <p:attrNameLst>
                                          <p:attrName>style.visibility</p:attrName>
                                        </p:attrNameLst>
                                      </p:cBhvr>
                                      <p:to>
                                        <p:strVal val="visible"/>
                                      </p:to>
                                    </p:set>
                                    <p:animEffect transition="in" filter="wipe(left)">
                                      <p:cBhvr>
                                        <p:cTn id="22" dur="500"/>
                                        <p:tgtEl>
                                          <p:spTgt spid="18227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9" grpId="0"/>
      <p:bldP spid="182280" grpId="0"/>
      <p:bldP spid="182281"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0" name="Rectangle 8"/>
          <p:cNvSpPr>
            <a:spLocks noChangeArrowheads="1"/>
          </p:cNvSpPr>
          <p:nvPr/>
        </p:nvSpPr>
        <p:spPr bwMode="auto">
          <a:xfrm>
            <a:off x="1835696" y="13560"/>
            <a:ext cx="3313112" cy="579437"/>
          </a:xfrm>
          <a:prstGeom prst="rect">
            <a:avLst/>
          </a:prstGeom>
          <a:noFill/>
          <a:ln w="9525">
            <a:noFill/>
            <a:miter lim="800000"/>
            <a:headEnd/>
            <a:tailEnd/>
          </a:ln>
          <a:effectLst/>
        </p:spPr>
        <p:txBody>
          <a:bodyPr>
            <a:spAutoFit/>
          </a:bodyPr>
          <a:lstStyle/>
          <a:p>
            <a:r>
              <a:rPr lang="en-US" altLang="zh-CN" sz="3200" dirty="0">
                <a:solidFill>
                  <a:srgbClr val="0000FF"/>
                </a:solidFill>
                <a:latin typeface="黑体" pitchFamily="49" charset="-122"/>
                <a:ea typeface="黑体" pitchFamily="49" charset="-122"/>
              </a:rPr>
              <a:t>2.</a:t>
            </a:r>
            <a:r>
              <a:rPr lang="zh-CN" altLang="en-US" sz="3200" dirty="0">
                <a:solidFill>
                  <a:srgbClr val="0000FF"/>
                </a:solidFill>
                <a:latin typeface="黑体" pitchFamily="49" charset="-122"/>
                <a:ea typeface="黑体" pitchFamily="49" charset="-122"/>
              </a:rPr>
              <a:t>概率的性质</a:t>
            </a:r>
          </a:p>
        </p:txBody>
      </p:sp>
      <p:sp>
        <p:nvSpPr>
          <p:cNvPr id="182282" name="Text Box 10"/>
          <p:cNvSpPr txBox="1">
            <a:spLocks noChangeArrowheads="1"/>
          </p:cNvSpPr>
          <p:nvPr/>
        </p:nvSpPr>
        <p:spPr bwMode="auto">
          <a:xfrm>
            <a:off x="467544" y="934418"/>
            <a:ext cx="8077200" cy="390525"/>
          </a:xfrm>
          <a:prstGeom prst="rect">
            <a:avLst/>
          </a:prstGeom>
          <a:noFill/>
          <a:ln w="9525">
            <a:noFill/>
            <a:miter lim="800000"/>
            <a:headEnd/>
            <a:tailEnd/>
          </a:ln>
          <a:effectLst/>
        </p:spPr>
        <p:txBody>
          <a:bodyPr>
            <a:spAutoFit/>
          </a:bodyPr>
          <a:lstStyle/>
          <a:p>
            <a:pPr>
              <a:lnSpc>
                <a:spcPct val="70000"/>
              </a:lnSpc>
            </a:pPr>
            <a:r>
              <a:rPr lang="en-US" altLang="zh-CN" sz="2800" dirty="0">
                <a:solidFill>
                  <a:srgbClr val="0000FF"/>
                </a:solidFill>
                <a:latin typeface="Times New Roman" pitchFamily="18" charset="0"/>
              </a:rPr>
              <a:t>(3)</a:t>
            </a:r>
            <a:r>
              <a:rPr lang="en-US" altLang="zh-CN" sz="2800" dirty="0">
                <a:solidFill>
                  <a:srgbClr val="FF0066"/>
                </a:solidFill>
                <a:latin typeface="Times New Roman" pitchFamily="18" charset="0"/>
              </a:rPr>
              <a:t> </a:t>
            </a:r>
            <a:r>
              <a:rPr lang="zh-CN" altLang="en-US" sz="2800" dirty="0">
                <a:latin typeface="Times New Roman" pitchFamily="18" charset="0"/>
              </a:rPr>
              <a:t>设</a:t>
            </a:r>
            <a:r>
              <a:rPr lang="en-US" altLang="zh-CN" sz="2800" i="1" dirty="0">
                <a:latin typeface="Times New Roman" pitchFamily="18" charset="0"/>
              </a:rPr>
              <a:t>A</a:t>
            </a:r>
            <a:r>
              <a:rPr lang="en-US" altLang="zh-CN" sz="2800" dirty="0">
                <a:latin typeface="Times New Roman" pitchFamily="18" charset="0"/>
              </a:rPr>
              <a:t>, </a:t>
            </a:r>
            <a:r>
              <a:rPr lang="en-US" altLang="zh-CN" sz="2800" i="1" dirty="0">
                <a:latin typeface="Times New Roman" pitchFamily="18" charset="0"/>
              </a:rPr>
              <a:t>B</a:t>
            </a:r>
            <a:r>
              <a:rPr lang="zh-CN" altLang="en-US" sz="2800" dirty="0">
                <a:latin typeface="Times New Roman" pitchFamily="18" charset="0"/>
              </a:rPr>
              <a:t>是两个事件</a:t>
            </a:r>
            <a:r>
              <a:rPr lang="en-US" altLang="zh-CN" sz="2800" dirty="0">
                <a:latin typeface="Times New Roman" pitchFamily="18" charset="0"/>
              </a:rPr>
              <a:t>, </a:t>
            </a:r>
            <a:r>
              <a:rPr lang="zh-CN" altLang="en-US" sz="2800" dirty="0">
                <a:latin typeface="Times New Roman" pitchFamily="18" charset="0"/>
              </a:rPr>
              <a:t>若</a:t>
            </a:r>
            <a:r>
              <a:rPr lang="en-US" altLang="zh-CN" sz="2800" i="1" dirty="0">
                <a:latin typeface="Times New Roman" pitchFamily="18" charset="0"/>
              </a:rPr>
              <a:t>A </a:t>
            </a:r>
            <a:r>
              <a:rPr lang="en-US" altLang="zh-CN" sz="2800" dirty="0">
                <a:latin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B </a:t>
            </a:r>
            <a:r>
              <a:rPr lang="en-US" altLang="zh-CN" sz="2800" dirty="0">
                <a:latin typeface="Times New Roman" pitchFamily="18" charset="0"/>
              </a:rPr>
              <a:t>,  </a:t>
            </a:r>
            <a:r>
              <a:rPr lang="zh-CN" altLang="en-US" sz="2800" dirty="0">
                <a:latin typeface="Times New Roman" pitchFamily="18" charset="0"/>
              </a:rPr>
              <a:t>则有</a:t>
            </a:r>
            <a:endParaRPr lang="zh-CN" altLang="en-US" sz="2800" b="0" i="1" dirty="0">
              <a:latin typeface="Times New Roman" pitchFamily="18" charset="0"/>
            </a:endParaRPr>
          </a:p>
        </p:txBody>
      </p:sp>
      <p:sp>
        <p:nvSpPr>
          <p:cNvPr id="182289" name="Text Box 17"/>
          <p:cNvSpPr txBox="1">
            <a:spLocks noChangeArrowheads="1"/>
          </p:cNvSpPr>
          <p:nvPr/>
        </p:nvSpPr>
        <p:spPr bwMode="auto">
          <a:xfrm>
            <a:off x="467544" y="2693095"/>
            <a:ext cx="7993062" cy="523220"/>
          </a:xfrm>
          <a:prstGeom prst="rect">
            <a:avLst/>
          </a:prstGeom>
          <a:noFill/>
          <a:ln w="9525">
            <a:noFill/>
            <a:miter lim="800000"/>
            <a:headEnd/>
            <a:tailEnd/>
          </a:ln>
          <a:effectLst/>
        </p:spPr>
        <p:txBody>
          <a:bodyPr>
            <a:spAutoFit/>
          </a:bodyPr>
          <a:lstStyle/>
          <a:p>
            <a:r>
              <a:rPr lang="zh-CN" altLang="en-US" sz="2800" dirty="0">
                <a:solidFill>
                  <a:srgbClr val="990099"/>
                </a:solidFill>
                <a:effectLst>
                  <a:outerShdw blurRad="38100" dist="38100" dir="2700000" algn="tl">
                    <a:srgbClr val="C0C0C0"/>
                  </a:outerShdw>
                </a:effectLst>
                <a:latin typeface="黑体" pitchFamily="49" charset="-122"/>
                <a:ea typeface="黑体" pitchFamily="49" charset="-122"/>
              </a:rPr>
              <a:t>推论</a:t>
            </a:r>
            <a:r>
              <a:rPr lang="en-US" altLang="zh-CN" sz="2800" dirty="0">
                <a:latin typeface="黑体" pitchFamily="49" charset="-122"/>
                <a:ea typeface="黑体" pitchFamily="49" charset="-122"/>
              </a:rPr>
              <a:t>:</a:t>
            </a:r>
            <a:r>
              <a:rPr lang="en-US" altLang="zh-CN" sz="2800" dirty="0">
                <a:latin typeface="Times New Roman" pitchFamily="18" charset="0"/>
              </a:rPr>
              <a:t> </a:t>
            </a:r>
            <a:r>
              <a:rPr lang="en-US" altLang="zh-CN" sz="2800" dirty="0">
                <a:solidFill>
                  <a:srgbClr val="0000FF"/>
                </a:solidFill>
                <a:effectLst>
                  <a:outerShdw blurRad="38100" dist="38100" dir="2700000" algn="tl">
                    <a:srgbClr val="C0C0C0"/>
                  </a:outerShdw>
                </a:effectLst>
                <a:latin typeface="黑体" pitchFamily="49" charset="-122"/>
                <a:ea typeface="黑体" pitchFamily="49" charset="-122"/>
              </a:rPr>
              <a:t>(</a:t>
            </a:r>
            <a:r>
              <a:rPr lang="zh-CN" altLang="en-US" sz="2800" dirty="0">
                <a:solidFill>
                  <a:srgbClr val="0000FF"/>
                </a:solidFill>
                <a:effectLst>
                  <a:outerShdw blurRad="38100" dist="38100" dir="2700000" algn="tl">
                    <a:srgbClr val="C0C0C0"/>
                  </a:outerShdw>
                </a:effectLst>
                <a:latin typeface="黑体" pitchFamily="49" charset="-122"/>
                <a:ea typeface="黑体" pitchFamily="49" charset="-122"/>
              </a:rPr>
              <a:t>减法公式</a:t>
            </a:r>
            <a:r>
              <a:rPr lang="en-US" altLang="zh-CN" sz="2800" dirty="0" smtClean="0">
                <a:solidFill>
                  <a:srgbClr val="0000FF"/>
                </a:solidFill>
                <a:effectLst>
                  <a:outerShdw blurRad="38100" dist="38100" dir="2700000" algn="tl">
                    <a:srgbClr val="C0C0C0"/>
                  </a:outerShdw>
                </a:effectLst>
                <a:latin typeface="黑体" pitchFamily="49" charset="-122"/>
                <a:ea typeface="黑体" pitchFamily="49" charset="-122"/>
              </a:rPr>
              <a:t>)</a:t>
            </a:r>
            <a:r>
              <a:rPr lang="en-US" altLang="zh-CN" sz="2800" dirty="0" smtClean="0">
                <a:latin typeface="Times New Roman" pitchFamily="18" charset="0"/>
              </a:rPr>
              <a:t> </a:t>
            </a:r>
            <a:r>
              <a:rPr lang="zh-CN" altLang="en-US" sz="2800" dirty="0">
                <a:latin typeface="Times New Roman" pitchFamily="18" charset="0"/>
              </a:rPr>
              <a:t>对任意事件</a:t>
            </a:r>
            <a:r>
              <a:rPr lang="en-US" altLang="zh-CN" sz="2800" i="1" dirty="0">
                <a:latin typeface="Times New Roman" pitchFamily="18" charset="0"/>
              </a:rPr>
              <a:t>A, B</a:t>
            </a:r>
            <a:r>
              <a:rPr lang="zh-CN" altLang="en-US" sz="2800" dirty="0">
                <a:latin typeface="Times New Roman" pitchFamily="18" charset="0"/>
              </a:rPr>
              <a:t>有</a:t>
            </a:r>
            <a:endParaRPr lang="zh-CN" altLang="en-US" sz="2800" dirty="0">
              <a:solidFill>
                <a:srgbClr val="CC0000"/>
              </a:solidFill>
              <a:latin typeface="Times New Roman" pitchFamily="18" charset="0"/>
            </a:endParaRPr>
          </a:p>
        </p:txBody>
      </p:sp>
      <p:sp>
        <p:nvSpPr>
          <p:cNvPr id="182307" name="Rectangle 35"/>
          <p:cNvSpPr>
            <a:spLocks noChangeArrowheads="1"/>
          </p:cNvSpPr>
          <p:nvPr/>
        </p:nvSpPr>
        <p:spPr bwMode="auto">
          <a:xfrm>
            <a:off x="2002656" y="3197920"/>
            <a:ext cx="3505200" cy="519112"/>
          </a:xfrm>
          <a:prstGeom prst="rect">
            <a:avLst/>
          </a:prstGeom>
          <a:solidFill>
            <a:srgbClr val="00FFFF"/>
          </a:solidFill>
          <a:ln w="9525">
            <a:noFill/>
            <a:miter lim="800000"/>
            <a:headEnd/>
            <a:tailEnd/>
          </a:ln>
          <a:effectLst/>
        </p:spPr>
        <p:txBody>
          <a:bodyPr wrap="none">
            <a:spAutoFit/>
          </a:bodyPr>
          <a:lstStyle/>
          <a:p>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B</a:t>
            </a:r>
            <a:r>
              <a:rPr lang="en-US" altLang="zh-CN" sz="2800" i="1" dirty="0">
                <a:solidFill>
                  <a:srgbClr val="CC0000"/>
                </a:solidFill>
                <a:latin typeface="Times New Roman" pitchFamily="18" charset="0"/>
                <a:sym typeface="Symbol" pitchFamily="18" charset="2"/>
              </a:rPr>
              <a:t></a:t>
            </a:r>
            <a:r>
              <a:rPr lang="en-US" altLang="zh-CN" sz="2800" i="1" dirty="0">
                <a:solidFill>
                  <a:srgbClr val="CC0000"/>
                </a:solidFill>
                <a:latin typeface="Times New Roman" pitchFamily="18" charset="0"/>
              </a:rPr>
              <a:t> A</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B</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sym typeface="Symbol" pitchFamily="18" charset="2"/>
              </a:rPr>
              <a:t></a:t>
            </a:r>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AB</a:t>
            </a:r>
            <a:r>
              <a:rPr lang="en-US" altLang="zh-CN" sz="2800" dirty="0">
                <a:solidFill>
                  <a:srgbClr val="CC0000"/>
                </a:solidFill>
                <a:latin typeface="Times New Roman" pitchFamily="18" charset="0"/>
              </a:rPr>
              <a:t>).</a:t>
            </a:r>
          </a:p>
        </p:txBody>
      </p:sp>
      <p:sp>
        <p:nvSpPr>
          <p:cNvPr id="182310" name="Text Box 38"/>
          <p:cNvSpPr txBox="1">
            <a:spLocks noChangeArrowheads="1"/>
          </p:cNvSpPr>
          <p:nvPr/>
        </p:nvSpPr>
        <p:spPr bwMode="auto">
          <a:xfrm>
            <a:off x="2002656" y="1366466"/>
            <a:ext cx="3433763" cy="390525"/>
          </a:xfrm>
          <a:prstGeom prst="rect">
            <a:avLst/>
          </a:prstGeom>
          <a:solidFill>
            <a:srgbClr val="66FFFF"/>
          </a:solidFill>
          <a:ln w="9525">
            <a:noFill/>
            <a:miter lim="800000"/>
            <a:headEnd/>
            <a:tailEnd/>
          </a:ln>
          <a:effectLst/>
        </p:spPr>
        <p:txBody>
          <a:bodyPr>
            <a:spAutoFit/>
          </a:bodyPr>
          <a:lstStyle/>
          <a:p>
            <a:pPr>
              <a:lnSpc>
                <a:spcPct val="70000"/>
              </a:lnSpc>
            </a:pPr>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B</a:t>
            </a:r>
            <a:r>
              <a:rPr lang="en-US" altLang="zh-CN" sz="2800" i="1" dirty="0">
                <a:solidFill>
                  <a:srgbClr val="CC0000"/>
                </a:solidFill>
                <a:latin typeface="Times New Roman" pitchFamily="18" charset="0"/>
                <a:sym typeface="Symbol" pitchFamily="18" charset="2"/>
              </a:rPr>
              <a:t></a:t>
            </a:r>
            <a:r>
              <a:rPr lang="en-US" altLang="zh-CN" sz="2800" i="1" dirty="0">
                <a:solidFill>
                  <a:srgbClr val="CC0000"/>
                </a:solidFill>
                <a:latin typeface="Times New Roman" pitchFamily="18" charset="0"/>
              </a:rPr>
              <a:t>A</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B</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sym typeface="Symbol" pitchFamily="18" charset="2"/>
              </a:rPr>
              <a:t></a:t>
            </a:r>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A</a:t>
            </a:r>
            <a:r>
              <a:rPr lang="en-US" altLang="zh-CN" sz="2800" dirty="0">
                <a:solidFill>
                  <a:srgbClr val="CC0000"/>
                </a:solidFill>
                <a:latin typeface="Times New Roman" pitchFamily="18" charset="0"/>
              </a:rPr>
              <a:t>) ;     </a:t>
            </a:r>
            <a:endParaRPr lang="en-US" altLang="zh-CN" sz="2800" b="0" i="1" dirty="0">
              <a:solidFill>
                <a:srgbClr val="CC0000"/>
              </a:solidFill>
              <a:latin typeface="Times New Roman" pitchFamily="18" charset="0"/>
            </a:endParaRPr>
          </a:p>
        </p:txBody>
      </p:sp>
      <p:sp>
        <p:nvSpPr>
          <p:cNvPr id="182311" name="Text Box 39"/>
          <p:cNvSpPr txBox="1">
            <a:spLocks noChangeArrowheads="1"/>
          </p:cNvSpPr>
          <p:nvPr/>
        </p:nvSpPr>
        <p:spPr bwMode="auto">
          <a:xfrm>
            <a:off x="5436419" y="1366466"/>
            <a:ext cx="2952750" cy="390525"/>
          </a:xfrm>
          <a:prstGeom prst="rect">
            <a:avLst/>
          </a:prstGeom>
          <a:noFill/>
          <a:ln w="9525">
            <a:noFill/>
            <a:miter lim="800000"/>
            <a:headEnd/>
            <a:tailEnd/>
          </a:ln>
          <a:effectLst/>
        </p:spPr>
        <p:txBody>
          <a:bodyPr>
            <a:spAutoFit/>
          </a:bodyPr>
          <a:lstStyle/>
          <a:p>
            <a:pPr>
              <a:lnSpc>
                <a:spcPct val="70000"/>
              </a:lnSpc>
            </a:pPr>
            <a:r>
              <a:rPr lang="en-US" altLang="zh-CN" sz="2800" dirty="0">
                <a:latin typeface="Times New Roman" pitchFamily="18" charset="0"/>
                <a:sym typeface="Symbol" pitchFamily="18" charset="2"/>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                          </a:t>
            </a:r>
            <a:r>
              <a:rPr lang="en-US" altLang="zh-CN" sz="2800" b="0" i="1" dirty="0">
                <a:latin typeface="Times New Roman" pitchFamily="18" charset="0"/>
              </a:rPr>
              <a:t>                                      </a:t>
            </a:r>
          </a:p>
        </p:txBody>
      </p:sp>
      <p:sp>
        <p:nvSpPr>
          <p:cNvPr id="19" name="TextBox 18"/>
          <p:cNvSpPr txBox="1"/>
          <p:nvPr/>
        </p:nvSpPr>
        <p:spPr>
          <a:xfrm>
            <a:off x="467916" y="1756991"/>
            <a:ext cx="7848872" cy="461665"/>
          </a:xfrm>
          <a:prstGeom prst="rect">
            <a:avLst/>
          </a:prstGeom>
          <a:noFill/>
        </p:spPr>
        <p:txBody>
          <a:bodyPr wrap="square" rtlCol="0">
            <a:spAutoFit/>
          </a:bodyPr>
          <a:lstStyle/>
          <a:p>
            <a:r>
              <a:rPr lang="en-US" altLang="zh-CN" i="1" dirty="0">
                <a:latin typeface="Times New Roman" pitchFamily="18" charset="0"/>
              </a:rPr>
              <a:t>B</a:t>
            </a:r>
            <a:r>
              <a:rPr lang="en-US" altLang="zh-CN" i="1" dirty="0">
                <a:latin typeface="Times New Roman" pitchFamily="18" charset="0"/>
                <a:sym typeface="Symbol" pitchFamily="18" charset="2"/>
              </a:rPr>
              <a:t></a:t>
            </a:r>
            <a:r>
              <a:rPr lang="en-US" altLang="zh-CN" i="1" dirty="0">
                <a:latin typeface="Times New Roman" pitchFamily="18" charset="0"/>
              </a:rPr>
              <a:t>A </a:t>
            </a:r>
            <a:r>
              <a:rPr lang="en-US" altLang="zh-CN" dirty="0">
                <a:latin typeface="Times New Roman" pitchFamily="18" charset="0"/>
                <a:ea typeface="黑体" pitchFamily="2" charset="-122"/>
                <a:cs typeface="Times New Roman" pitchFamily="18" charset="0"/>
              </a:rPr>
              <a:t>∩ </a:t>
            </a:r>
            <a:r>
              <a:rPr lang="en-US" altLang="zh-CN" i="1" dirty="0">
                <a:latin typeface="Times New Roman" pitchFamily="18" charset="0"/>
              </a:rPr>
              <a:t>A =</a:t>
            </a:r>
            <a:r>
              <a:rPr lang="en-US" altLang="zh-CN" dirty="0">
                <a:sym typeface="Symbol" pitchFamily="18" charset="2"/>
              </a:rPr>
              <a:t> ,</a:t>
            </a:r>
            <a:r>
              <a:rPr lang="en-US" altLang="zh-CN" i="1" dirty="0">
                <a:latin typeface="Times New Roman" pitchFamily="18" charset="0"/>
              </a:rPr>
              <a:t> P</a:t>
            </a:r>
            <a:r>
              <a:rPr lang="en-US" altLang="zh-CN" dirty="0">
                <a:latin typeface="Times New Roman" pitchFamily="18" charset="0"/>
              </a:rPr>
              <a:t>(</a:t>
            </a:r>
            <a:r>
              <a:rPr lang="en-US" altLang="zh-CN" i="1" dirty="0">
                <a:latin typeface="Times New Roman" pitchFamily="18" charset="0"/>
              </a:rPr>
              <a:t>B</a:t>
            </a:r>
            <a:r>
              <a:rPr lang="en-US" altLang="zh-CN" i="1" dirty="0">
                <a:latin typeface="Times New Roman" pitchFamily="18" charset="0"/>
                <a:sym typeface="Symbol" pitchFamily="18" charset="2"/>
              </a:rPr>
              <a:t></a:t>
            </a:r>
            <a:r>
              <a:rPr lang="en-US" altLang="zh-CN" i="1" dirty="0">
                <a:latin typeface="Times New Roman" pitchFamily="18" charset="0"/>
              </a:rPr>
              <a:t>A</a:t>
            </a:r>
            <a:r>
              <a:rPr lang="en-US" altLang="zh-CN" dirty="0">
                <a:latin typeface="Times New Roman" pitchFamily="18" charset="0"/>
              </a:rPr>
              <a:t>) + </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 = </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B</a:t>
            </a:r>
            <a:r>
              <a:rPr lang="en-US" altLang="zh-CN" i="1" dirty="0">
                <a:latin typeface="Times New Roman" pitchFamily="18" charset="0"/>
                <a:sym typeface="Symbol" pitchFamily="18" charset="2"/>
              </a:rPr>
              <a:t></a:t>
            </a:r>
            <a:r>
              <a:rPr lang="en-US" altLang="zh-CN" i="1" dirty="0">
                <a:latin typeface="Times New Roman" pitchFamily="18" charset="0"/>
              </a:rPr>
              <a:t>A</a:t>
            </a:r>
            <a:r>
              <a:rPr lang="en-US" altLang="zh-CN" dirty="0">
                <a:latin typeface="Times New Roman" pitchFamily="18" charset="0"/>
              </a:rPr>
              <a:t>) </a:t>
            </a:r>
            <a:r>
              <a:rPr lang="en-US" altLang="zh-CN" dirty="0">
                <a:latin typeface="Times New Roman" pitchFamily="18" charset="0"/>
                <a:ea typeface="黑体" pitchFamily="2" charset="-122"/>
                <a:cs typeface="Times New Roman" pitchFamily="18" charset="0"/>
              </a:rPr>
              <a:t>∪ </a:t>
            </a:r>
            <a:r>
              <a:rPr lang="en-US" altLang="zh-CN" i="1" dirty="0">
                <a:latin typeface="Times New Roman" pitchFamily="18" charset="0"/>
              </a:rPr>
              <a:t>B</a:t>
            </a:r>
            <a:r>
              <a:rPr lang="en-US" altLang="zh-CN" dirty="0">
                <a:latin typeface="Times New Roman" pitchFamily="18" charset="0"/>
              </a:rPr>
              <a:t>) =</a:t>
            </a:r>
            <a:r>
              <a:rPr lang="en-US" altLang="zh-CN" i="1" dirty="0">
                <a:latin typeface="Times New Roman" pitchFamily="18" charset="0"/>
              </a:rPr>
              <a:t> P</a:t>
            </a:r>
            <a:r>
              <a:rPr lang="en-US" altLang="zh-CN" dirty="0">
                <a:latin typeface="Times New Roman" pitchFamily="18" charset="0"/>
              </a:rPr>
              <a:t>(</a:t>
            </a:r>
            <a:r>
              <a:rPr lang="en-US" altLang="zh-CN" i="1" dirty="0">
                <a:latin typeface="Times New Roman" pitchFamily="18" charset="0"/>
              </a:rPr>
              <a:t>B</a:t>
            </a:r>
            <a:r>
              <a:rPr lang="en-US" altLang="zh-CN" dirty="0">
                <a:latin typeface="Times New Roman" pitchFamily="18" charset="0"/>
              </a:rPr>
              <a:t>) </a:t>
            </a:r>
            <a:endParaRPr lang="zh-CN" altLang="en-US" dirty="0"/>
          </a:p>
        </p:txBody>
      </p:sp>
      <p:sp>
        <p:nvSpPr>
          <p:cNvPr id="15" name="Text Box 16"/>
          <p:cNvSpPr txBox="1">
            <a:spLocks noChangeArrowheads="1"/>
          </p:cNvSpPr>
          <p:nvPr/>
        </p:nvSpPr>
        <p:spPr bwMode="auto">
          <a:xfrm>
            <a:off x="470894" y="4221088"/>
            <a:ext cx="7620000" cy="1169551"/>
          </a:xfrm>
          <a:prstGeom prst="rect">
            <a:avLst/>
          </a:prstGeom>
          <a:noFill/>
          <a:ln w="9525">
            <a:noFill/>
            <a:miter lim="800000"/>
            <a:headEnd/>
            <a:tailEnd/>
          </a:ln>
          <a:effectLst/>
        </p:spPr>
        <p:txBody>
          <a:bodyPr>
            <a:spAutoFit/>
          </a:bodyPr>
          <a:lstStyle/>
          <a:p>
            <a:r>
              <a:rPr lang="en-US" altLang="zh-CN" sz="2800" dirty="0">
                <a:solidFill>
                  <a:srgbClr val="0000FF"/>
                </a:solidFill>
                <a:latin typeface="Times New Roman" pitchFamily="18" charset="0"/>
              </a:rPr>
              <a:t>(4)</a:t>
            </a:r>
            <a:r>
              <a:rPr lang="en-US" altLang="zh-CN" sz="2800" dirty="0">
                <a:solidFill>
                  <a:srgbClr val="FF0066"/>
                </a:solidFill>
                <a:latin typeface="Times New Roman" pitchFamily="18" charset="0"/>
              </a:rPr>
              <a:t> </a:t>
            </a:r>
            <a:r>
              <a:rPr lang="zh-CN" altLang="en-US" sz="2800" dirty="0">
                <a:latin typeface="Times New Roman" pitchFamily="18" charset="0"/>
              </a:rPr>
              <a:t>对于任一事件</a:t>
            </a:r>
            <a:r>
              <a:rPr lang="en-US" altLang="zh-CN" sz="2800" i="1" dirty="0">
                <a:latin typeface="Times New Roman" pitchFamily="18" charset="0"/>
              </a:rPr>
              <a:t>A</a:t>
            </a:r>
            <a:r>
              <a:rPr lang="zh-CN" altLang="en-US" sz="2800" dirty="0">
                <a:latin typeface="Times New Roman" pitchFamily="18" charset="0"/>
              </a:rPr>
              <a:t>，有 </a:t>
            </a:r>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A</a:t>
            </a:r>
            <a:r>
              <a:rPr lang="en-US" altLang="zh-CN" sz="2800" dirty="0">
                <a:solidFill>
                  <a:srgbClr val="CC0000"/>
                </a:solidFill>
                <a:latin typeface="Times New Roman" pitchFamily="18" charset="0"/>
              </a:rPr>
              <a:t>)≤1.</a:t>
            </a:r>
          </a:p>
          <a:p>
            <a:r>
              <a:rPr lang="en-US" altLang="zh-CN" sz="2800" i="1" dirty="0">
                <a:latin typeface="Times New Roman" pitchFamily="18" charset="0"/>
              </a:rPr>
              <a:t>A</a:t>
            </a:r>
            <a:r>
              <a:rPr lang="en-US" altLang="zh-CN" sz="2800" dirty="0">
                <a:latin typeface="Times New Roman" pitchFamily="18" charset="0"/>
                <a:ea typeface="黑体" pitchFamily="2" charset="-122"/>
                <a:cs typeface="Times New Roman" pitchFamily="18" charset="0"/>
                <a:sym typeface="Symbol" pitchFamily="18" charset="2"/>
              </a:rPr>
              <a:t>  </a:t>
            </a:r>
            <a:r>
              <a:rPr lang="en-US" altLang="zh-CN" sz="2800" i="1" dirty="0">
                <a:latin typeface="Times New Roman" pitchFamily="18" charset="0"/>
                <a:ea typeface="黑体" pitchFamily="2" charset="-122"/>
                <a:cs typeface="Times New Roman" pitchFamily="18" charset="0"/>
                <a:sym typeface="Symbol" pitchFamily="18" charset="2"/>
              </a:rPr>
              <a:t>S</a:t>
            </a:r>
            <a:r>
              <a:rPr lang="en-US" altLang="zh-CN" sz="2800" dirty="0">
                <a:latin typeface="Times New Roman" pitchFamily="18" charset="0"/>
                <a:ea typeface="黑体" pitchFamily="2" charset="-122"/>
                <a:cs typeface="Times New Roman" pitchFamily="18" charset="0"/>
                <a:sym typeface="Symbol" pitchFamily="18" charset="2"/>
              </a:rPr>
              <a:t>,</a:t>
            </a:r>
            <a:r>
              <a:rPr lang="en-US" altLang="zh-CN" sz="2800" dirty="0">
                <a:latin typeface="Times New Roman" pitchFamily="18" charset="0"/>
              </a:rPr>
              <a:t> </a:t>
            </a:r>
            <a:r>
              <a:rPr lang="zh-CN" altLang="en-US" sz="2800" dirty="0">
                <a:latin typeface="Times New Roman" pitchFamily="18" charset="0"/>
              </a:rPr>
              <a:t>由</a:t>
            </a:r>
            <a:r>
              <a:rPr lang="en-US" altLang="zh-CN" sz="2800" dirty="0">
                <a:latin typeface="Times New Roman" pitchFamily="18" charset="0"/>
              </a:rPr>
              <a:t>(3)</a:t>
            </a:r>
            <a:r>
              <a:rPr lang="zh-CN" altLang="en-US" sz="2800" dirty="0">
                <a:latin typeface="Times New Roman" pitchFamily="18" charset="0"/>
              </a:rPr>
              <a:t>得</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 ≤</a:t>
            </a:r>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S</a:t>
            </a:r>
            <a:r>
              <a:rPr lang="en-US" altLang="zh-CN" sz="2800" dirty="0">
                <a:latin typeface="Times New Roman" pitchFamily="18" charset="0"/>
              </a:rPr>
              <a:t>)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80"/>
                                        </p:tgtEl>
                                        <p:attrNameLst>
                                          <p:attrName>style.visibility</p:attrName>
                                        </p:attrNameLst>
                                      </p:cBhvr>
                                      <p:to>
                                        <p:strVal val="visible"/>
                                      </p:to>
                                    </p:set>
                                    <p:animEffect transition="in" filter="wipe(left)">
                                      <p:cBhvr>
                                        <p:cTn id="7" dur="500"/>
                                        <p:tgtEl>
                                          <p:spTgt spid="1822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82"/>
                                        </p:tgtEl>
                                        <p:attrNameLst>
                                          <p:attrName>style.visibility</p:attrName>
                                        </p:attrNameLst>
                                      </p:cBhvr>
                                      <p:to>
                                        <p:strVal val="visible"/>
                                      </p:to>
                                    </p:set>
                                    <p:animEffect transition="in" filter="wipe(left)">
                                      <p:cBhvr>
                                        <p:cTn id="12" dur="500"/>
                                        <p:tgtEl>
                                          <p:spTgt spid="1822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310"/>
                                        </p:tgtEl>
                                        <p:attrNameLst>
                                          <p:attrName>style.visibility</p:attrName>
                                        </p:attrNameLst>
                                      </p:cBhvr>
                                      <p:to>
                                        <p:strVal val="visible"/>
                                      </p:to>
                                    </p:set>
                                    <p:animEffect transition="in" filter="wipe(left)">
                                      <p:cBhvr>
                                        <p:cTn id="17" dur="500"/>
                                        <p:tgtEl>
                                          <p:spTgt spid="1823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2311"/>
                                        </p:tgtEl>
                                        <p:attrNameLst>
                                          <p:attrName>style.visibility</p:attrName>
                                        </p:attrNameLst>
                                      </p:cBhvr>
                                      <p:to>
                                        <p:strVal val="visible"/>
                                      </p:to>
                                    </p:set>
                                    <p:animEffect transition="in" filter="wipe(left)">
                                      <p:cBhvr>
                                        <p:cTn id="22" dur="500"/>
                                        <p:tgtEl>
                                          <p:spTgt spid="1823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2289"/>
                                        </p:tgtEl>
                                        <p:attrNameLst>
                                          <p:attrName>style.visibility</p:attrName>
                                        </p:attrNameLst>
                                      </p:cBhvr>
                                      <p:to>
                                        <p:strVal val="visible"/>
                                      </p:to>
                                    </p:set>
                                    <p:animEffect transition="in" filter="wipe(left)">
                                      <p:cBhvr>
                                        <p:cTn id="31" dur="500"/>
                                        <p:tgtEl>
                                          <p:spTgt spid="18228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2307"/>
                                        </p:tgtEl>
                                        <p:attrNameLst>
                                          <p:attrName>style.visibility</p:attrName>
                                        </p:attrNameLst>
                                      </p:cBhvr>
                                      <p:to>
                                        <p:strVal val="visible"/>
                                      </p:to>
                                    </p:set>
                                    <p:animEffect transition="in" filter="wipe(left)">
                                      <p:cBhvr>
                                        <p:cTn id="36" dur="500"/>
                                        <p:tgtEl>
                                          <p:spTgt spid="18230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0" grpId="0"/>
      <p:bldP spid="182282" grpId="0"/>
      <p:bldP spid="182289" grpId="0"/>
      <p:bldP spid="182307" grpId="0" animBg="1"/>
      <p:bldP spid="182310" grpId="0" animBg="1"/>
      <p:bldP spid="182311" grpId="0"/>
      <p:bldP spid="19"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5" name="Text Box 13"/>
          <p:cNvSpPr txBox="1">
            <a:spLocks noChangeArrowheads="1"/>
          </p:cNvSpPr>
          <p:nvPr/>
        </p:nvSpPr>
        <p:spPr bwMode="auto">
          <a:xfrm>
            <a:off x="611188" y="1284238"/>
            <a:ext cx="7696200" cy="519112"/>
          </a:xfrm>
          <a:prstGeom prst="rect">
            <a:avLst/>
          </a:prstGeom>
          <a:noFill/>
          <a:ln w="9525">
            <a:noFill/>
            <a:miter lim="800000"/>
            <a:headEnd/>
            <a:tailEnd/>
          </a:ln>
          <a:effectLst/>
        </p:spPr>
        <p:txBody>
          <a:bodyPr>
            <a:spAutoFit/>
          </a:bodyPr>
          <a:lstStyle/>
          <a:p>
            <a:r>
              <a:rPr lang="en-US" altLang="zh-CN" sz="2800" dirty="0">
                <a:solidFill>
                  <a:srgbClr val="0000FF"/>
                </a:solidFill>
                <a:latin typeface="Times New Roman" pitchFamily="18" charset="0"/>
              </a:rPr>
              <a:t>(5)</a:t>
            </a:r>
            <a:r>
              <a:rPr lang="en-US" altLang="zh-CN" sz="2800" dirty="0">
                <a:solidFill>
                  <a:srgbClr val="FF0066"/>
                </a:solidFill>
                <a:latin typeface="Times New Roman" pitchFamily="18" charset="0"/>
              </a:rPr>
              <a:t>  </a:t>
            </a:r>
            <a:r>
              <a:rPr lang="en-US" altLang="zh-CN" sz="2800" dirty="0">
                <a:solidFill>
                  <a:srgbClr val="0000FF"/>
                </a:solidFill>
                <a:latin typeface="黑体" pitchFamily="49" charset="-122"/>
                <a:ea typeface="黑体" pitchFamily="49" charset="-122"/>
              </a:rPr>
              <a:t>(</a:t>
            </a:r>
            <a:r>
              <a:rPr lang="zh-CN" altLang="en-US" sz="2800" dirty="0">
                <a:solidFill>
                  <a:srgbClr val="0000FF"/>
                </a:solidFill>
                <a:latin typeface="黑体" pitchFamily="49" charset="-122"/>
                <a:ea typeface="黑体" pitchFamily="49" charset="-122"/>
              </a:rPr>
              <a:t>逆事件的概率</a:t>
            </a:r>
            <a:r>
              <a:rPr lang="en-US" altLang="zh-CN" sz="2800" dirty="0">
                <a:solidFill>
                  <a:srgbClr val="0000FF"/>
                </a:solidFill>
                <a:latin typeface="黑体" pitchFamily="49" charset="-122"/>
                <a:ea typeface="黑体" pitchFamily="49" charset="-122"/>
              </a:rPr>
              <a:t>)</a:t>
            </a:r>
            <a:r>
              <a:rPr lang="en-US" altLang="zh-CN" sz="2800" dirty="0">
                <a:solidFill>
                  <a:srgbClr val="0000FF"/>
                </a:solidFill>
                <a:latin typeface="Times New Roman" pitchFamily="18" charset="0"/>
              </a:rPr>
              <a:t> </a:t>
            </a:r>
            <a:r>
              <a:rPr lang="zh-CN" altLang="en-US" sz="2800" dirty="0">
                <a:latin typeface="Times New Roman" pitchFamily="18" charset="0"/>
              </a:rPr>
              <a:t>对任一事件</a:t>
            </a:r>
            <a:r>
              <a:rPr lang="en-US" altLang="zh-CN" sz="2800" i="1" dirty="0">
                <a:latin typeface="Times New Roman" pitchFamily="18" charset="0"/>
              </a:rPr>
              <a:t>A</a:t>
            </a:r>
            <a:r>
              <a:rPr lang="zh-CN" altLang="en-US" sz="2800" dirty="0">
                <a:latin typeface="Times New Roman" pitchFamily="18" charset="0"/>
              </a:rPr>
              <a:t>，</a:t>
            </a:r>
          </a:p>
        </p:txBody>
      </p:sp>
      <p:graphicFrame>
        <p:nvGraphicFramePr>
          <p:cNvPr id="182297" name="Object 25"/>
          <p:cNvGraphicFramePr>
            <a:graphicFrameLocks noGrp="1" noChangeAspect="1"/>
          </p:cNvGraphicFramePr>
          <p:nvPr>
            <p:ph sz="half" idx="1"/>
            <p:extLst>
              <p:ext uri="{D42A27DB-BD31-4B8C-83A1-F6EECF244321}">
                <p14:modId xmlns:p14="http://schemas.microsoft.com/office/powerpoint/2010/main" val="3668486628"/>
              </p:ext>
            </p:extLst>
          </p:nvPr>
        </p:nvGraphicFramePr>
        <p:xfrm>
          <a:off x="6157094" y="1269950"/>
          <a:ext cx="2519362" cy="533400"/>
        </p:xfrm>
        <a:graphic>
          <a:graphicData uri="http://schemas.openxmlformats.org/presentationml/2006/ole">
            <mc:AlternateContent xmlns:mc="http://schemas.openxmlformats.org/markup-compatibility/2006">
              <mc:Choice xmlns:v="urn:schemas-microsoft-com:vml" Requires="v">
                <p:oleObj spid="_x0000_s706909" name="Equation" r:id="rId3" imgW="34514280" imgH="7302600" progId="Equation.DSMT4">
                  <p:embed/>
                </p:oleObj>
              </mc:Choice>
              <mc:Fallback>
                <p:oleObj name="Equation" r:id="rId3" imgW="34514280" imgH="7302600" progId="Equation.DSMT4">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094" y="1269950"/>
                        <a:ext cx="2519362" cy="533400"/>
                      </a:xfrm>
                      <a:prstGeom prst="rect">
                        <a:avLst/>
                      </a:prstGeom>
                      <a:solidFill>
                        <a:srgbClr val="00FFFF"/>
                      </a:solidFill>
                    </p:spPr>
                  </p:pic>
                </p:oleObj>
              </mc:Fallback>
            </mc:AlternateContent>
          </a:graphicData>
        </a:graphic>
      </p:graphicFrame>
      <p:sp>
        <p:nvSpPr>
          <p:cNvPr id="182302" name="Text Box 30"/>
          <p:cNvSpPr txBox="1">
            <a:spLocks noChangeArrowheads="1"/>
          </p:cNvSpPr>
          <p:nvPr/>
        </p:nvSpPr>
        <p:spPr bwMode="auto">
          <a:xfrm>
            <a:off x="609600" y="3789040"/>
            <a:ext cx="8305800" cy="519113"/>
          </a:xfrm>
          <a:prstGeom prst="rect">
            <a:avLst/>
          </a:prstGeom>
          <a:noFill/>
          <a:ln w="9525">
            <a:noFill/>
            <a:miter lim="800000"/>
            <a:headEnd/>
            <a:tailEnd/>
          </a:ln>
          <a:effectLst/>
        </p:spPr>
        <p:txBody>
          <a:bodyPr>
            <a:spAutoFit/>
          </a:bodyPr>
          <a:lstStyle/>
          <a:p>
            <a:r>
              <a:rPr lang="en-US" altLang="zh-CN" sz="2800" dirty="0">
                <a:solidFill>
                  <a:srgbClr val="0000FF"/>
                </a:solidFill>
                <a:latin typeface="Times New Roman" pitchFamily="18" charset="0"/>
              </a:rPr>
              <a:t>(6)</a:t>
            </a:r>
            <a:r>
              <a:rPr lang="en-US" altLang="zh-CN" sz="2800" b="0" dirty="0">
                <a:latin typeface="黑体" pitchFamily="49" charset="-122"/>
                <a:ea typeface="黑体" pitchFamily="49" charset="-122"/>
              </a:rPr>
              <a:t> </a:t>
            </a:r>
            <a:r>
              <a:rPr lang="en-US" altLang="zh-CN" sz="2800" dirty="0">
                <a:solidFill>
                  <a:srgbClr val="0000FF"/>
                </a:solidFill>
                <a:effectLst>
                  <a:outerShdw blurRad="38100" dist="38100" dir="2700000" algn="tl">
                    <a:srgbClr val="C0C0C0"/>
                  </a:outerShdw>
                </a:effectLst>
                <a:latin typeface="黑体" pitchFamily="49" charset="-122"/>
                <a:ea typeface="黑体" pitchFamily="49" charset="-122"/>
              </a:rPr>
              <a:t>(</a:t>
            </a:r>
            <a:r>
              <a:rPr lang="zh-CN" altLang="en-US" sz="2800" dirty="0">
                <a:solidFill>
                  <a:srgbClr val="0000FF"/>
                </a:solidFill>
                <a:effectLst>
                  <a:outerShdw blurRad="38100" dist="38100" dir="2700000" algn="tl">
                    <a:srgbClr val="C0C0C0"/>
                  </a:outerShdw>
                </a:effectLst>
                <a:latin typeface="黑体" pitchFamily="49" charset="-122"/>
                <a:ea typeface="黑体" pitchFamily="49" charset="-122"/>
              </a:rPr>
              <a:t>加法公式</a:t>
            </a:r>
            <a:r>
              <a:rPr lang="en-US" altLang="zh-CN" sz="2800" dirty="0">
                <a:solidFill>
                  <a:srgbClr val="0000FF"/>
                </a:solidFill>
                <a:effectLst>
                  <a:outerShdw blurRad="38100" dist="38100" dir="2700000" algn="tl">
                    <a:srgbClr val="C0C0C0"/>
                  </a:outerShdw>
                </a:effectLst>
                <a:latin typeface="黑体" pitchFamily="49" charset="-122"/>
                <a:ea typeface="黑体" pitchFamily="49" charset="-122"/>
              </a:rPr>
              <a:t>) </a:t>
            </a:r>
            <a:r>
              <a:rPr lang="zh-CN" altLang="en-US" sz="2800" dirty="0">
                <a:latin typeface="Times New Roman" pitchFamily="18" charset="0"/>
              </a:rPr>
              <a:t>对于任意两事件</a:t>
            </a:r>
            <a:r>
              <a:rPr lang="en-US" altLang="zh-CN" sz="2800" i="1" dirty="0">
                <a:latin typeface="Times New Roman" pitchFamily="18" charset="0"/>
              </a:rPr>
              <a:t>A</a:t>
            </a:r>
            <a:r>
              <a:rPr lang="en-US" altLang="zh-CN" sz="2800" dirty="0"/>
              <a:t>,</a:t>
            </a:r>
            <a:r>
              <a:rPr lang="en-US" altLang="zh-CN" sz="2800" i="1" dirty="0">
                <a:latin typeface="Times New Roman" pitchFamily="18" charset="0"/>
              </a:rPr>
              <a:t>B</a:t>
            </a:r>
            <a:r>
              <a:rPr lang="en-US" altLang="zh-CN" sz="2800" dirty="0">
                <a:latin typeface="Times New Roman" pitchFamily="18" charset="0"/>
              </a:rPr>
              <a:t> </a:t>
            </a:r>
            <a:r>
              <a:rPr lang="zh-CN" altLang="en-US" sz="2800" dirty="0">
                <a:latin typeface="Times New Roman" pitchFamily="18" charset="0"/>
              </a:rPr>
              <a:t>有</a:t>
            </a:r>
          </a:p>
        </p:txBody>
      </p:sp>
      <p:sp>
        <p:nvSpPr>
          <p:cNvPr id="182303" name="Rectangle 31"/>
          <p:cNvSpPr>
            <a:spLocks noChangeArrowheads="1"/>
          </p:cNvSpPr>
          <p:nvPr/>
        </p:nvSpPr>
        <p:spPr bwMode="auto">
          <a:xfrm>
            <a:off x="1194420" y="4452169"/>
            <a:ext cx="4457700" cy="519112"/>
          </a:xfrm>
          <a:prstGeom prst="rect">
            <a:avLst/>
          </a:prstGeom>
          <a:solidFill>
            <a:srgbClr val="00FFFF"/>
          </a:solidFill>
          <a:ln w="9525">
            <a:noFill/>
            <a:miter lim="800000"/>
            <a:headEnd/>
            <a:tailEnd/>
          </a:ln>
          <a:effectLst/>
        </p:spPr>
        <p:txBody>
          <a:bodyPr wrap="none">
            <a:spAutoFit/>
          </a:bodyPr>
          <a:lstStyle/>
          <a:p>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A</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B </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A</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B</a:t>
            </a:r>
            <a:r>
              <a:rPr lang="en-US" altLang="zh-CN" sz="2800" dirty="0">
                <a:solidFill>
                  <a:srgbClr val="CC0000"/>
                </a:solidFill>
                <a:latin typeface="Times New Roman" pitchFamily="18" charset="0"/>
              </a:rPr>
              <a:t>)</a:t>
            </a:r>
            <a:r>
              <a:rPr lang="en-US" altLang="zh-CN" sz="2800" dirty="0">
                <a:solidFill>
                  <a:srgbClr val="CC0000"/>
                </a:solidFill>
              </a:rPr>
              <a:t>-</a:t>
            </a:r>
            <a:r>
              <a:rPr lang="en-US" altLang="zh-CN" sz="2800" i="1" dirty="0">
                <a:solidFill>
                  <a:srgbClr val="CC0000"/>
                </a:solidFill>
                <a:latin typeface="Times New Roman" pitchFamily="18" charset="0"/>
              </a:rPr>
              <a:t>P</a:t>
            </a:r>
            <a:r>
              <a:rPr lang="en-US" altLang="zh-CN" sz="2800" dirty="0">
                <a:solidFill>
                  <a:srgbClr val="CC0000"/>
                </a:solidFill>
                <a:latin typeface="Times New Roman" pitchFamily="18" charset="0"/>
              </a:rPr>
              <a:t>(</a:t>
            </a:r>
            <a:r>
              <a:rPr lang="en-US" altLang="zh-CN" sz="2800" i="1" dirty="0">
                <a:solidFill>
                  <a:srgbClr val="CC0000"/>
                </a:solidFill>
                <a:latin typeface="Times New Roman" pitchFamily="18" charset="0"/>
              </a:rPr>
              <a:t>AB</a:t>
            </a:r>
            <a:r>
              <a:rPr lang="en-US" altLang="zh-CN" sz="2800" dirty="0">
                <a:solidFill>
                  <a:srgbClr val="CC0000"/>
                </a:solidFill>
                <a:latin typeface="Times New Roman" pitchFamily="18" charset="0"/>
              </a:rPr>
              <a:t>)</a:t>
            </a:r>
          </a:p>
        </p:txBody>
      </p:sp>
      <p:graphicFrame>
        <p:nvGraphicFramePr>
          <p:cNvPr id="706576" name="Object 16"/>
          <p:cNvGraphicFramePr>
            <a:graphicFrameLocks noChangeAspect="1"/>
          </p:cNvGraphicFramePr>
          <p:nvPr>
            <p:extLst>
              <p:ext uri="{D42A27DB-BD31-4B8C-83A1-F6EECF244321}">
                <p14:modId xmlns:p14="http://schemas.microsoft.com/office/powerpoint/2010/main" val="1486024642"/>
              </p:ext>
            </p:extLst>
          </p:nvPr>
        </p:nvGraphicFramePr>
        <p:xfrm>
          <a:off x="1043608" y="2091382"/>
          <a:ext cx="5943600" cy="617538"/>
        </p:xfrm>
        <a:graphic>
          <a:graphicData uri="http://schemas.openxmlformats.org/presentationml/2006/ole">
            <mc:AlternateContent xmlns:mc="http://schemas.openxmlformats.org/markup-compatibility/2006">
              <mc:Choice xmlns:v="urn:schemas-microsoft-com:vml" Requires="v">
                <p:oleObj spid="_x0000_s706910" name="Equation" r:id="rId5" imgW="2197080" imgH="228600" progId="Equation.DSMT4">
                  <p:embed/>
                </p:oleObj>
              </mc:Choice>
              <mc:Fallback>
                <p:oleObj name="Equation" r:id="rId5" imgW="2197080" imgH="228600" progId="Equation.DSMT4">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091382"/>
                        <a:ext cx="594360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爆炸形 1 23"/>
          <p:cNvSpPr/>
          <p:nvPr/>
        </p:nvSpPr>
        <p:spPr>
          <a:xfrm>
            <a:off x="6228184" y="3963169"/>
            <a:ext cx="2664296" cy="1872208"/>
          </a:xfrm>
          <a:prstGeom prst="irregularSeal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33CC"/>
                </a:solidFill>
              </a:rPr>
              <a:t>容斥原理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85"/>
                                        </p:tgtEl>
                                        <p:attrNameLst>
                                          <p:attrName>style.visibility</p:attrName>
                                        </p:attrNameLst>
                                      </p:cBhvr>
                                      <p:to>
                                        <p:strVal val="visible"/>
                                      </p:to>
                                    </p:set>
                                    <p:animEffect transition="in" filter="wipe(left)">
                                      <p:cBhvr>
                                        <p:cTn id="7" dur="500"/>
                                        <p:tgtEl>
                                          <p:spTgt spid="1822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2297"/>
                                        </p:tgtEl>
                                        <p:attrNameLst>
                                          <p:attrName>style.visibility</p:attrName>
                                        </p:attrNameLst>
                                      </p:cBhvr>
                                      <p:to>
                                        <p:strVal val="visible"/>
                                      </p:to>
                                    </p:set>
                                    <p:animEffect transition="in" filter="wipe(left)">
                                      <p:cBhvr>
                                        <p:cTn id="12" dur="500"/>
                                        <p:tgtEl>
                                          <p:spTgt spid="18229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65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2302"/>
                                        </p:tgtEl>
                                        <p:attrNameLst>
                                          <p:attrName>style.visibility</p:attrName>
                                        </p:attrNameLst>
                                      </p:cBhvr>
                                      <p:to>
                                        <p:strVal val="visible"/>
                                      </p:to>
                                    </p:set>
                                    <p:animEffect transition="in" filter="wipe(left)">
                                      <p:cBhvr>
                                        <p:cTn id="21" dur="500"/>
                                        <p:tgtEl>
                                          <p:spTgt spid="18230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2303"/>
                                        </p:tgtEl>
                                        <p:attrNameLst>
                                          <p:attrName>style.visibility</p:attrName>
                                        </p:attrNameLst>
                                      </p:cBhvr>
                                      <p:to>
                                        <p:strVal val="visible"/>
                                      </p:to>
                                    </p:set>
                                    <p:animEffect transition="in" filter="wipe(left)">
                                      <p:cBhvr>
                                        <p:cTn id="26" dur="500"/>
                                        <p:tgtEl>
                                          <p:spTgt spid="182303"/>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heckerboard(across)">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5" grpId="0"/>
      <p:bldP spid="182302" grpId="0"/>
      <p:bldP spid="18230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2" name="Text Box 6"/>
          <p:cNvSpPr txBox="1">
            <a:spLocks noChangeArrowheads="1"/>
          </p:cNvSpPr>
          <p:nvPr/>
        </p:nvSpPr>
        <p:spPr bwMode="auto">
          <a:xfrm>
            <a:off x="539750" y="764704"/>
            <a:ext cx="8278813" cy="1801812"/>
          </a:xfrm>
          <a:prstGeom prst="rect">
            <a:avLst/>
          </a:prstGeom>
          <a:noFill/>
          <a:ln w="9525">
            <a:noFill/>
            <a:miter lim="800000"/>
            <a:headEnd/>
            <a:tailEnd/>
          </a:ln>
          <a:effectLst/>
        </p:spPr>
        <p:txBody>
          <a:bodyPr>
            <a:spAutoFit/>
          </a:bodyPr>
          <a:lstStyle/>
          <a:p>
            <a:r>
              <a:rPr lang="zh-CN" altLang="en-US" sz="2800" dirty="0">
                <a:solidFill>
                  <a:srgbClr val="0000FF"/>
                </a:solidFill>
                <a:latin typeface="黑体" pitchFamily="49" charset="-122"/>
                <a:ea typeface="黑体" pitchFamily="49" charset="-122"/>
              </a:rPr>
              <a:t>推论</a:t>
            </a:r>
            <a:r>
              <a:rPr lang="en-US" altLang="zh-CN" sz="2800" dirty="0">
                <a:solidFill>
                  <a:srgbClr val="0000FF"/>
                </a:solidFill>
                <a:latin typeface="黑体" pitchFamily="49" charset="-122"/>
                <a:ea typeface="黑体" pitchFamily="49" charset="-122"/>
              </a:rPr>
              <a:t>1</a:t>
            </a:r>
            <a:r>
              <a:rPr lang="en-US" altLang="zh-CN" sz="2800" dirty="0">
                <a:latin typeface="Times New Roman" pitchFamily="18" charset="0"/>
              </a:rPr>
              <a:t>:  </a:t>
            </a:r>
            <a:r>
              <a:rPr lang="zh-CN" altLang="en-US" sz="2800" dirty="0">
                <a:latin typeface="Times New Roman" pitchFamily="18" charset="0"/>
              </a:rPr>
              <a:t>设</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 </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 </a:t>
            </a:r>
            <a:r>
              <a:rPr lang="en-US" altLang="zh-CN" sz="2800" i="1" dirty="0">
                <a:latin typeface="Times New Roman" pitchFamily="18" charset="0"/>
              </a:rPr>
              <a:t>A</a:t>
            </a:r>
            <a:r>
              <a:rPr lang="en-US" altLang="zh-CN" sz="2800" baseline="-25000" dirty="0">
                <a:latin typeface="Times New Roman" pitchFamily="18" charset="0"/>
              </a:rPr>
              <a:t>3</a:t>
            </a:r>
            <a:r>
              <a:rPr lang="zh-CN" altLang="en-US" sz="2800" dirty="0">
                <a:latin typeface="Times New Roman" pitchFamily="18" charset="0"/>
              </a:rPr>
              <a:t>为任意三个事件，则有：</a:t>
            </a:r>
          </a:p>
          <a:p>
            <a:r>
              <a:rPr lang="zh-CN" altLang="en-US"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3</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3</a:t>
            </a:r>
            <a:r>
              <a:rPr lang="en-US" altLang="zh-CN" sz="2800" dirty="0">
                <a:latin typeface="Times New Roman" pitchFamily="18" charset="0"/>
              </a:rPr>
              <a:t>)</a:t>
            </a:r>
            <a:r>
              <a:rPr lang="en-US" altLang="zh-CN" sz="2800" dirty="0">
                <a:latin typeface="Times New Roman" pitchFamily="18" charset="0"/>
                <a:sym typeface="Symbol" pitchFamily="18" charset="2"/>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a:t>
            </a:r>
            <a:r>
              <a:rPr lang="en-US" altLang="zh-CN" sz="2800" dirty="0">
                <a:latin typeface="Times New Roman" pitchFamily="18" charset="0"/>
                <a:sym typeface="Symbol" pitchFamily="18" charset="2"/>
              </a:rPr>
              <a:t></a:t>
            </a:r>
            <a:endParaRPr lang="en-US" altLang="zh-CN" sz="2800" dirty="0"/>
          </a:p>
          <a:p>
            <a:r>
              <a:rPr lang="en-US" altLang="zh-CN" sz="2800" dirty="0">
                <a:latin typeface="Times New Roman" pitchFamily="18" charset="0"/>
              </a:rPr>
              <a:t>                   </a:t>
            </a:r>
            <a:r>
              <a:rPr lang="zh-CN" altLang="en-US"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A</a:t>
            </a:r>
            <a:r>
              <a:rPr lang="en-US" altLang="zh-CN" sz="2800" baseline="-25000" dirty="0">
                <a:latin typeface="Times New Roman" pitchFamily="18" charset="0"/>
              </a:rPr>
              <a:t>3</a:t>
            </a:r>
            <a:r>
              <a:rPr lang="en-US" altLang="zh-CN" sz="2800" dirty="0">
                <a:latin typeface="Times New Roman" pitchFamily="18" charset="0"/>
              </a:rPr>
              <a:t>)</a:t>
            </a:r>
            <a:r>
              <a:rPr lang="en-US" altLang="zh-CN" sz="2800" dirty="0">
                <a:latin typeface="Times New Roman" pitchFamily="18" charset="0"/>
                <a:sym typeface="Symbol" pitchFamily="18" charset="2"/>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i="1" dirty="0">
                <a:latin typeface="Times New Roman" pitchFamily="18" charset="0"/>
              </a:rPr>
              <a:t>A</a:t>
            </a:r>
            <a:r>
              <a:rPr lang="en-US" altLang="zh-CN" sz="2800" baseline="-25000" dirty="0">
                <a:latin typeface="Times New Roman" pitchFamily="18" charset="0"/>
              </a:rPr>
              <a:t>3</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i="1" dirty="0">
                <a:latin typeface="Times New Roman" pitchFamily="18" charset="0"/>
              </a:rPr>
              <a:t>A</a:t>
            </a:r>
            <a:r>
              <a:rPr lang="en-US" altLang="zh-CN" sz="2800" baseline="-25000" dirty="0">
                <a:latin typeface="Times New Roman" pitchFamily="18" charset="0"/>
              </a:rPr>
              <a:t>3</a:t>
            </a:r>
            <a:r>
              <a:rPr lang="en-US" altLang="zh-CN" sz="2800" dirty="0">
                <a:latin typeface="Times New Roman" pitchFamily="18" charset="0"/>
              </a:rPr>
              <a:t>)</a:t>
            </a:r>
          </a:p>
        </p:txBody>
      </p:sp>
      <p:sp>
        <p:nvSpPr>
          <p:cNvPr id="208903" name="Text Box 7"/>
          <p:cNvSpPr txBox="1">
            <a:spLocks noChangeArrowheads="1"/>
          </p:cNvSpPr>
          <p:nvPr/>
        </p:nvSpPr>
        <p:spPr bwMode="auto">
          <a:xfrm>
            <a:off x="611188" y="3086447"/>
            <a:ext cx="7696200" cy="519112"/>
          </a:xfrm>
          <a:prstGeom prst="rect">
            <a:avLst/>
          </a:prstGeom>
          <a:noFill/>
          <a:ln w="9525">
            <a:noFill/>
            <a:miter lim="800000"/>
            <a:headEnd/>
            <a:tailEnd/>
          </a:ln>
          <a:effectLst/>
        </p:spPr>
        <p:txBody>
          <a:bodyPr>
            <a:spAutoFit/>
          </a:bodyPr>
          <a:lstStyle/>
          <a:p>
            <a:r>
              <a:rPr lang="zh-CN" altLang="en-US" sz="2800" dirty="0">
                <a:solidFill>
                  <a:srgbClr val="0000FF"/>
                </a:solidFill>
                <a:latin typeface="黑体" pitchFamily="49" charset="-122"/>
                <a:ea typeface="黑体" pitchFamily="49" charset="-122"/>
              </a:rPr>
              <a:t>推论</a:t>
            </a:r>
            <a:r>
              <a:rPr lang="en-US" altLang="zh-CN" sz="2800" dirty="0">
                <a:solidFill>
                  <a:srgbClr val="0000FF"/>
                </a:solidFill>
                <a:latin typeface="黑体" pitchFamily="49" charset="-122"/>
                <a:ea typeface="黑体" pitchFamily="49" charset="-122"/>
              </a:rPr>
              <a:t>2</a:t>
            </a:r>
            <a:r>
              <a:rPr lang="en-US" altLang="zh-CN" sz="2800" dirty="0">
                <a:latin typeface="Times New Roman" pitchFamily="18" charset="0"/>
              </a:rPr>
              <a:t>:</a:t>
            </a:r>
            <a:r>
              <a:rPr lang="en-US" altLang="zh-CN" sz="2800" dirty="0"/>
              <a:t> </a:t>
            </a:r>
            <a:r>
              <a:rPr lang="zh-CN" altLang="en-US" sz="2800" dirty="0">
                <a:latin typeface="Times New Roman" pitchFamily="18" charset="0"/>
              </a:rPr>
              <a:t>对于任意</a:t>
            </a:r>
            <a:r>
              <a:rPr lang="en-US" altLang="zh-CN" sz="2800" i="1" dirty="0">
                <a:latin typeface="Times New Roman" pitchFamily="18" charset="0"/>
              </a:rPr>
              <a:t>n</a:t>
            </a:r>
            <a:r>
              <a:rPr lang="zh-CN" altLang="en-US" sz="2800" dirty="0">
                <a:latin typeface="Times New Roman" pitchFamily="18" charset="0"/>
              </a:rPr>
              <a:t>个事件</a:t>
            </a:r>
            <a:r>
              <a:rPr lang="en-US" altLang="zh-CN" sz="2800" i="1" dirty="0">
                <a:latin typeface="Times New Roman" pitchFamily="18" charset="0"/>
              </a:rPr>
              <a:t>A</a:t>
            </a:r>
            <a:r>
              <a:rPr lang="en-US" altLang="zh-CN" sz="2800" i="1" baseline="-25000" dirty="0">
                <a:latin typeface="Times New Roman" pitchFamily="18" charset="0"/>
              </a:rPr>
              <a:t>1</a:t>
            </a:r>
            <a:r>
              <a:rPr lang="en-US" altLang="zh-CN" sz="2800" dirty="0">
                <a:latin typeface="Times New Roman" pitchFamily="18" charset="0"/>
              </a:rPr>
              <a:t>, </a:t>
            </a:r>
            <a:r>
              <a:rPr lang="en-US" altLang="zh-CN" sz="2800" i="1" dirty="0">
                <a:latin typeface="Times New Roman" pitchFamily="18" charset="0"/>
              </a:rPr>
              <a:t>A</a:t>
            </a:r>
            <a:r>
              <a:rPr lang="en-US" altLang="zh-CN" sz="2800" i="1" baseline="-25000" dirty="0">
                <a:latin typeface="Times New Roman" pitchFamily="18" charset="0"/>
              </a:rPr>
              <a:t>2</a:t>
            </a:r>
            <a:r>
              <a:rPr lang="en-US" altLang="zh-CN" sz="2800" dirty="0">
                <a:latin typeface="Times New Roman" pitchFamily="18" charset="0"/>
              </a:rPr>
              <a:t>, </a:t>
            </a:r>
            <a:r>
              <a:rPr lang="en-US" altLang="zh-CN" sz="2800" i="1" dirty="0">
                <a:latin typeface="Times New Roman" pitchFamily="18" charset="0"/>
              </a:rPr>
              <a:t>…A</a:t>
            </a:r>
            <a:r>
              <a:rPr lang="en-US" altLang="zh-CN" sz="2800" i="1" baseline="-25000" dirty="0">
                <a:latin typeface="Times New Roman" pitchFamily="18" charset="0"/>
              </a:rPr>
              <a:t>n</a:t>
            </a:r>
            <a:r>
              <a:rPr lang="zh-CN" altLang="en-US" sz="2800" dirty="0">
                <a:latin typeface="Times New Roman" pitchFamily="18" charset="0"/>
              </a:rPr>
              <a:t>，则有：  </a:t>
            </a:r>
            <a:endParaRPr lang="zh-CN" altLang="en-US" sz="2800" b="0" dirty="0">
              <a:latin typeface="Times New Roman" pitchFamily="18" charset="0"/>
            </a:endParaRPr>
          </a:p>
        </p:txBody>
      </p:sp>
      <p:graphicFrame>
        <p:nvGraphicFramePr>
          <p:cNvPr id="208904" name="Object 8"/>
          <p:cNvGraphicFramePr>
            <a:graphicFrameLocks noChangeAspect="1"/>
          </p:cNvGraphicFramePr>
          <p:nvPr/>
        </p:nvGraphicFramePr>
        <p:xfrm>
          <a:off x="4643438" y="3662709"/>
          <a:ext cx="3529012" cy="1039813"/>
        </p:xfrm>
        <a:graphic>
          <a:graphicData uri="http://schemas.openxmlformats.org/presentationml/2006/ole">
            <mc:AlternateContent xmlns:mc="http://schemas.openxmlformats.org/markup-compatibility/2006">
              <mc:Choice xmlns:v="urn:schemas-microsoft-com:vml" Requires="v">
                <p:oleObj spid="_x0000_s707930" name="公式" r:id="rId3" imgW="1549400" imgH="457200" progId="Equations">
                  <p:embed/>
                </p:oleObj>
              </mc:Choice>
              <mc:Fallback>
                <p:oleObj name="公式" r:id="rId3" imgW="1549400" imgH="457200" progId="Equations">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3662709"/>
                        <a:ext cx="3529012"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05" name="Object 9"/>
          <p:cNvGraphicFramePr>
            <a:graphicFrameLocks noChangeAspect="1"/>
          </p:cNvGraphicFramePr>
          <p:nvPr/>
        </p:nvGraphicFramePr>
        <p:xfrm>
          <a:off x="1546225" y="5031134"/>
          <a:ext cx="6697663" cy="846138"/>
        </p:xfrm>
        <a:graphic>
          <a:graphicData uri="http://schemas.openxmlformats.org/presentationml/2006/ole">
            <mc:AlternateContent xmlns:mc="http://schemas.openxmlformats.org/markup-compatibility/2006">
              <mc:Choice xmlns:v="urn:schemas-microsoft-com:vml" Requires="v">
                <p:oleObj spid="_x0000_s707931" name="公式" r:id="rId5" imgW="2908300" imgH="355600" progId="Equations">
                  <p:embed/>
                </p:oleObj>
              </mc:Choice>
              <mc:Fallback>
                <p:oleObj name="公式" r:id="rId5" imgW="2908300" imgH="355600" progId="Equations">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6225" y="5031134"/>
                        <a:ext cx="6697663"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7" name="Rectangle 11"/>
          <p:cNvSpPr>
            <a:spLocks noChangeArrowheads="1"/>
          </p:cNvSpPr>
          <p:nvPr/>
        </p:nvSpPr>
        <p:spPr bwMode="auto">
          <a:xfrm>
            <a:off x="1187450" y="3878609"/>
            <a:ext cx="3481388" cy="519113"/>
          </a:xfrm>
          <a:prstGeom prst="rect">
            <a:avLst/>
          </a:prstGeom>
          <a:noFill/>
          <a:ln w="9525">
            <a:noFill/>
            <a:miter lim="800000"/>
            <a:headEnd/>
            <a:tailEnd/>
          </a:ln>
          <a:effectLst/>
        </p:spPr>
        <p:txBody>
          <a:bodyPr wrap="none">
            <a:spAutoFit/>
          </a:bodyPr>
          <a:lstStyle/>
          <a:p>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 </a:t>
            </a:r>
            <a:r>
              <a:rPr lang="en-US" altLang="zh-CN" sz="2800" baseline="30000" dirty="0">
                <a:latin typeface="Times New Roman" pitchFamily="18" charset="0"/>
              </a:rPr>
              <a:t>… </a:t>
            </a:r>
            <a:r>
              <a:rPr lang="en-US" altLang="zh-CN" sz="2800" dirty="0" smtClean="0">
                <a:latin typeface="Times New Roman" pitchFamily="18" charset="0"/>
              </a:rPr>
              <a:t>∪</a:t>
            </a:r>
            <a:r>
              <a:rPr lang="en-US" altLang="zh-CN" sz="2800" i="1" dirty="0">
                <a:latin typeface="Times New Roman" pitchFamily="18" charset="0"/>
              </a:rPr>
              <a:t>A</a:t>
            </a:r>
            <a:r>
              <a:rPr lang="en-US" altLang="zh-CN" sz="2800" i="1" baseline="-25000" dirty="0">
                <a:latin typeface="Times New Roman" pitchFamily="18" charset="0"/>
              </a:rPr>
              <a:t>n</a:t>
            </a:r>
            <a:r>
              <a:rPr lang="en-US" altLang="zh-CN"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902"/>
                                        </p:tgtEl>
                                        <p:attrNameLst>
                                          <p:attrName>style.visibility</p:attrName>
                                        </p:attrNameLst>
                                      </p:cBhvr>
                                      <p:to>
                                        <p:strVal val="visible"/>
                                      </p:to>
                                    </p:set>
                                    <p:animEffect transition="in" filter="wipe(left)">
                                      <p:cBhvr>
                                        <p:cTn id="7" dur="500"/>
                                        <p:tgtEl>
                                          <p:spTgt spid="2089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903"/>
                                        </p:tgtEl>
                                        <p:attrNameLst>
                                          <p:attrName>style.visibility</p:attrName>
                                        </p:attrNameLst>
                                      </p:cBhvr>
                                      <p:to>
                                        <p:strVal val="visible"/>
                                      </p:to>
                                    </p:set>
                                    <p:animEffect transition="in" filter="wipe(left)">
                                      <p:cBhvr>
                                        <p:cTn id="12" dur="500"/>
                                        <p:tgtEl>
                                          <p:spTgt spid="2089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907"/>
                                        </p:tgtEl>
                                        <p:attrNameLst>
                                          <p:attrName>style.visibility</p:attrName>
                                        </p:attrNameLst>
                                      </p:cBhvr>
                                      <p:to>
                                        <p:strVal val="visible"/>
                                      </p:to>
                                    </p:set>
                                    <p:animEffect transition="in" filter="wipe(left)">
                                      <p:cBhvr>
                                        <p:cTn id="17" dur="500"/>
                                        <p:tgtEl>
                                          <p:spTgt spid="2089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8904"/>
                                        </p:tgtEl>
                                        <p:attrNameLst>
                                          <p:attrName>style.visibility</p:attrName>
                                        </p:attrNameLst>
                                      </p:cBhvr>
                                      <p:to>
                                        <p:strVal val="visible"/>
                                      </p:to>
                                    </p:set>
                                    <p:animEffect transition="in" filter="wipe(left)">
                                      <p:cBhvr>
                                        <p:cTn id="22" dur="500"/>
                                        <p:tgtEl>
                                          <p:spTgt spid="2089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8905"/>
                                        </p:tgtEl>
                                        <p:attrNameLst>
                                          <p:attrName>style.visibility</p:attrName>
                                        </p:attrNameLst>
                                      </p:cBhvr>
                                      <p:to>
                                        <p:strVal val="visible"/>
                                      </p:to>
                                    </p:set>
                                    <p:animEffect transition="in" filter="wipe(left)">
                                      <p:cBhvr>
                                        <p:cTn id="27" dur="500"/>
                                        <p:tgtEl>
                                          <p:spTgt spid="208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p:bldP spid="208903" grpId="0"/>
      <p:bldP spid="2089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Text Box 2"/>
          <p:cNvSpPr txBox="1">
            <a:spLocks noChangeArrowheads="1"/>
          </p:cNvSpPr>
          <p:nvPr/>
        </p:nvSpPr>
        <p:spPr bwMode="auto">
          <a:xfrm>
            <a:off x="467544" y="513308"/>
            <a:ext cx="8374955" cy="1475532"/>
          </a:xfrm>
          <a:prstGeom prst="rect">
            <a:avLst/>
          </a:prstGeom>
          <a:noFill/>
          <a:ln w="9525">
            <a:noFill/>
            <a:miter lim="800000"/>
            <a:headEnd/>
            <a:tailEnd/>
          </a:ln>
          <a:effectLst/>
        </p:spPr>
        <p:txBody>
          <a:bodyPr wrap="square">
            <a:spAutoFit/>
          </a:bodyPr>
          <a:lstStyle/>
          <a:p>
            <a:pPr marL="457200" indent="-457200">
              <a:lnSpc>
                <a:spcPct val="110000"/>
              </a:lnSpc>
              <a:spcBef>
                <a:spcPct val="0"/>
              </a:spcBef>
            </a:pPr>
            <a:r>
              <a:rPr lang="zh-CN" altLang="en-US" sz="2800" dirty="0">
                <a:solidFill>
                  <a:srgbClr val="0000FF"/>
                </a:solidFill>
                <a:latin typeface="黑体" pitchFamily="49" charset="-122"/>
                <a:ea typeface="黑体" pitchFamily="49" charset="-122"/>
              </a:rPr>
              <a:t>例</a:t>
            </a:r>
            <a:r>
              <a:rPr lang="en-US" altLang="zh-CN" sz="2800" dirty="0">
                <a:solidFill>
                  <a:srgbClr val="0000FF"/>
                </a:solidFill>
                <a:latin typeface="黑体" pitchFamily="49" charset="-122"/>
                <a:ea typeface="黑体" pitchFamily="49" charset="-122"/>
              </a:rPr>
              <a:t>1</a:t>
            </a:r>
            <a:r>
              <a:rPr lang="en-US" altLang="zh-CN" sz="2800" dirty="0">
                <a:latin typeface="Times New Roman" pitchFamily="18" charset="0"/>
                <a:ea typeface="楷体_GB2312" pitchFamily="49" charset="-122"/>
              </a:rPr>
              <a:t>    </a:t>
            </a:r>
            <a:r>
              <a:rPr lang="zh-CN" altLang="en-US" sz="2800" dirty="0">
                <a:latin typeface="Times New Roman" pitchFamily="18" charset="0"/>
                <a:ea typeface="楷体_GB2312" pitchFamily="49" charset="-122"/>
              </a:rPr>
              <a:t>小王参加“智力大冲浪”游戏</a:t>
            </a:r>
            <a:r>
              <a:rPr lang="en-US" altLang="zh-CN" sz="2800" dirty="0">
                <a:latin typeface="Times New Roman" pitchFamily="18" charset="0"/>
                <a:ea typeface="楷体_GB2312" pitchFamily="49" charset="-122"/>
              </a:rPr>
              <a:t>,  </a:t>
            </a:r>
            <a:r>
              <a:rPr lang="zh-CN" altLang="en-US" sz="2800" dirty="0">
                <a:latin typeface="Times New Roman" pitchFamily="18" charset="0"/>
                <a:ea typeface="楷体_GB2312" pitchFamily="49" charset="-122"/>
              </a:rPr>
              <a:t>他能答出甲、乙二类问题的概率分别为 </a:t>
            </a:r>
            <a:r>
              <a:rPr lang="en-US" altLang="zh-CN" sz="2800" dirty="0">
                <a:latin typeface="Times New Roman" pitchFamily="18" charset="0"/>
                <a:ea typeface="楷体_GB2312" pitchFamily="49" charset="-122"/>
              </a:rPr>
              <a:t>0.7</a:t>
            </a:r>
            <a:r>
              <a:rPr lang="zh-CN" altLang="en-US" sz="2800" dirty="0">
                <a:latin typeface="Times New Roman" pitchFamily="18" charset="0"/>
                <a:ea typeface="楷体_GB2312" pitchFamily="49" charset="-122"/>
              </a:rPr>
              <a:t>和 </a:t>
            </a:r>
            <a:r>
              <a:rPr lang="en-US" altLang="zh-CN" sz="2800" dirty="0">
                <a:latin typeface="Times New Roman" pitchFamily="18" charset="0"/>
                <a:ea typeface="楷体_GB2312" pitchFamily="49" charset="-122"/>
              </a:rPr>
              <a:t>0.2,   </a:t>
            </a:r>
            <a:r>
              <a:rPr lang="zh-CN" altLang="en-US" sz="2800" dirty="0">
                <a:latin typeface="Times New Roman" pitchFamily="18" charset="0"/>
                <a:ea typeface="楷体_GB2312" pitchFamily="49" charset="-122"/>
              </a:rPr>
              <a:t>两类问题都能答出的概率为</a:t>
            </a:r>
            <a:r>
              <a:rPr lang="en-US" altLang="zh-CN" sz="2800" dirty="0">
                <a:latin typeface="Times New Roman" pitchFamily="18" charset="0"/>
                <a:ea typeface="楷体_GB2312" pitchFamily="49" charset="-122"/>
              </a:rPr>
              <a:t>0.1.  </a:t>
            </a:r>
            <a:r>
              <a:rPr lang="zh-CN" altLang="en-US" sz="2800" dirty="0">
                <a:latin typeface="Times New Roman" pitchFamily="18" charset="0"/>
                <a:ea typeface="楷体_GB2312" pitchFamily="49" charset="-122"/>
              </a:rPr>
              <a:t>求小王</a:t>
            </a:r>
          </a:p>
        </p:txBody>
      </p:sp>
      <p:sp>
        <p:nvSpPr>
          <p:cNvPr id="607235" name="Text Box 3"/>
          <p:cNvSpPr txBox="1">
            <a:spLocks noChangeArrowheads="1"/>
          </p:cNvSpPr>
          <p:nvPr/>
        </p:nvSpPr>
        <p:spPr bwMode="auto">
          <a:xfrm>
            <a:off x="468313" y="3644156"/>
            <a:ext cx="8064500" cy="519112"/>
          </a:xfrm>
          <a:prstGeom prst="rect">
            <a:avLst/>
          </a:prstGeom>
          <a:noFill/>
          <a:ln w="9525">
            <a:noFill/>
            <a:miter lim="800000"/>
            <a:headEnd/>
            <a:tailEnd/>
          </a:ln>
          <a:effectLst/>
        </p:spPr>
        <p:txBody>
          <a:bodyPr wrap="none">
            <a:spAutoFit/>
          </a:bodyPr>
          <a:lstStyle/>
          <a:p>
            <a:pPr>
              <a:spcBef>
                <a:spcPct val="0"/>
              </a:spcBef>
            </a:pPr>
            <a:r>
              <a:rPr lang="zh-CN" altLang="en-US" sz="2800">
                <a:solidFill>
                  <a:srgbClr val="0000FF"/>
                </a:solidFill>
                <a:latin typeface="Times New Roman" pitchFamily="18" charset="0"/>
                <a:ea typeface="黑体" pitchFamily="49" charset="-122"/>
              </a:rPr>
              <a:t>解</a:t>
            </a:r>
            <a:r>
              <a:rPr lang="zh-CN" altLang="en-US" sz="2800">
                <a:latin typeface="Times New Roman" pitchFamily="18" charset="0"/>
                <a:ea typeface="楷体_GB2312" pitchFamily="49" charset="-122"/>
              </a:rPr>
              <a:t>  事件</a:t>
            </a:r>
            <a:r>
              <a:rPr lang="en-US" altLang="zh-CN" sz="2800" i="1">
                <a:latin typeface="Times New Roman" pitchFamily="18" charset="0"/>
                <a:ea typeface="楷体_GB2312" pitchFamily="49" charset="-122"/>
              </a:rPr>
              <a:t>A </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B</a:t>
            </a:r>
            <a:r>
              <a:rPr lang="zh-CN" altLang="en-US" sz="2800">
                <a:latin typeface="Times New Roman" pitchFamily="18" charset="0"/>
                <a:ea typeface="楷体_GB2312" pitchFamily="49" charset="-122"/>
              </a:rPr>
              <a:t>分别表示“能答出甲</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乙类问题”</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由题设</a:t>
            </a:r>
          </a:p>
        </p:txBody>
      </p:sp>
      <p:sp>
        <p:nvSpPr>
          <p:cNvPr id="607236" name="Text Box 4"/>
          <p:cNvSpPr txBox="1">
            <a:spLocks noChangeArrowheads="1"/>
          </p:cNvSpPr>
          <p:nvPr/>
        </p:nvSpPr>
        <p:spPr bwMode="auto">
          <a:xfrm>
            <a:off x="1042988" y="4709368"/>
            <a:ext cx="600075" cy="519113"/>
          </a:xfrm>
          <a:prstGeom prst="rect">
            <a:avLst/>
          </a:prstGeom>
          <a:noFill/>
          <a:ln w="9525">
            <a:noFill/>
            <a:miter lim="800000"/>
            <a:headEnd/>
            <a:tailEnd/>
          </a:ln>
          <a:effectLst/>
        </p:spPr>
        <p:txBody>
          <a:bodyPr wrap="none">
            <a:spAutoFit/>
          </a:bodyPr>
          <a:lstStyle/>
          <a:p>
            <a:pPr>
              <a:spcBef>
                <a:spcPct val="0"/>
              </a:spcBef>
            </a:pPr>
            <a:r>
              <a:rPr lang="en-US" altLang="zh-CN" sz="2800">
                <a:latin typeface="Times New Roman" pitchFamily="18" charset="0"/>
                <a:ea typeface="楷体_GB2312" pitchFamily="49" charset="-122"/>
              </a:rPr>
              <a:t>(1)</a:t>
            </a:r>
          </a:p>
        </p:txBody>
      </p:sp>
      <p:graphicFrame>
        <p:nvGraphicFramePr>
          <p:cNvPr id="607237" name="Object 5"/>
          <p:cNvGraphicFramePr>
            <a:graphicFrameLocks noChangeAspect="1"/>
          </p:cNvGraphicFramePr>
          <p:nvPr/>
        </p:nvGraphicFramePr>
        <p:xfrm>
          <a:off x="1619250" y="4735513"/>
          <a:ext cx="5473700" cy="566737"/>
        </p:xfrm>
        <a:graphic>
          <a:graphicData uri="http://schemas.openxmlformats.org/presentationml/2006/ole">
            <mc:AlternateContent xmlns:mc="http://schemas.openxmlformats.org/markup-compatibility/2006">
              <mc:Choice xmlns:v="urn:schemas-microsoft-com:vml" Requires="v">
                <p:oleObj spid="_x0000_s709126" name="公式" r:id="rId3" imgW="75946680" imgH="6896160" progId="Equations">
                  <p:embed/>
                </p:oleObj>
              </mc:Choice>
              <mc:Fallback>
                <p:oleObj name="公式" r:id="rId3" imgW="75946680" imgH="6896160" progId="Equations">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735513"/>
                        <a:ext cx="5473700"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7238" name="Text Box 6"/>
          <p:cNvSpPr txBox="1">
            <a:spLocks noChangeArrowheads="1"/>
          </p:cNvSpPr>
          <p:nvPr/>
        </p:nvSpPr>
        <p:spPr bwMode="auto">
          <a:xfrm>
            <a:off x="539750" y="2132856"/>
            <a:ext cx="6711950" cy="1501775"/>
          </a:xfrm>
          <a:prstGeom prst="rect">
            <a:avLst/>
          </a:prstGeom>
          <a:noFill/>
          <a:ln w="9525">
            <a:noFill/>
            <a:miter lim="800000"/>
            <a:headEnd/>
            <a:tailEnd/>
          </a:ln>
          <a:effectLst/>
        </p:spPr>
        <p:txBody>
          <a:bodyPr wrap="none">
            <a:spAutoFit/>
          </a:bodyPr>
          <a:lstStyle/>
          <a:p>
            <a:pPr lvl="1">
              <a:lnSpc>
                <a:spcPct val="110000"/>
              </a:lnSpc>
              <a:spcBef>
                <a:spcPct val="0"/>
              </a:spcBef>
            </a:pPr>
            <a:r>
              <a:rPr lang="en-US" altLang="zh-CN" sz="2800">
                <a:latin typeface="Times New Roman" pitchFamily="18" charset="0"/>
                <a:ea typeface="楷体_GB2312" pitchFamily="49" charset="-122"/>
              </a:rPr>
              <a:t>(1)  </a:t>
            </a:r>
            <a:r>
              <a:rPr lang="zh-CN" altLang="en-US" sz="2800">
                <a:latin typeface="Times New Roman" pitchFamily="18" charset="0"/>
                <a:ea typeface="楷体_GB2312" pitchFamily="49" charset="-122"/>
              </a:rPr>
              <a:t>答出甲类而答不出乙类问题的概率</a:t>
            </a:r>
            <a:r>
              <a:rPr lang="en-US" altLang="zh-CN" sz="2800">
                <a:latin typeface="Times New Roman" pitchFamily="18" charset="0"/>
                <a:ea typeface="楷体_GB2312" pitchFamily="49" charset="-122"/>
              </a:rPr>
              <a:t>;</a:t>
            </a:r>
          </a:p>
          <a:p>
            <a:pPr>
              <a:lnSpc>
                <a:spcPct val="110000"/>
              </a:lnSpc>
              <a:spcBef>
                <a:spcPct val="0"/>
              </a:spcBef>
            </a:pPr>
            <a:r>
              <a:rPr lang="en-US" altLang="zh-CN" sz="2800">
                <a:latin typeface="Times New Roman" pitchFamily="18" charset="0"/>
                <a:ea typeface="楷体_GB2312" pitchFamily="49" charset="-122"/>
              </a:rPr>
              <a:t>     (2)  </a:t>
            </a:r>
            <a:r>
              <a:rPr lang="zh-CN" altLang="en-US" sz="2800">
                <a:latin typeface="Times New Roman" pitchFamily="18" charset="0"/>
                <a:ea typeface="楷体_GB2312" pitchFamily="49" charset="-122"/>
              </a:rPr>
              <a:t>至少有一类问题能答出的概率</a:t>
            </a:r>
            <a:r>
              <a:rPr lang="en-US" altLang="zh-CN" sz="2800">
                <a:latin typeface="Times New Roman" pitchFamily="18" charset="0"/>
                <a:ea typeface="楷体_GB2312" pitchFamily="49" charset="-122"/>
              </a:rPr>
              <a:t>;</a:t>
            </a:r>
          </a:p>
          <a:p>
            <a:pPr>
              <a:lnSpc>
                <a:spcPct val="110000"/>
              </a:lnSpc>
              <a:spcBef>
                <a:spcPct val="0"/>
              </a:spcBef>
            </a:pPr>
            <a:r>
              <a:rPr lang="en-US" altLang="zh-CN" sz="2800">
                <a:latin typeface="Times New Roman" pitchFamily="18" charset="0"/>
                <a:ea typeface="楷体_GB2312" pitchFamily="49" charset="-122"/>
              </a:rPr>
              <a:t>     (3)  </a:t>
            </a:r>
            <a:r>
              <a:rPr lang="zh-CN" altLang="en-US" sz="2800">
                <a:latin typeface="Times New Roman" pitchFamily="18" charset="0"/>
                <a:ea typeface="楷体_GB2312" pitchFamily="49" charset="-122"/>
              </a:rPr>
              <a:t>两类问题都答不出的概率</a:t>
            </a:r>
            <a:r>
              <a:rPr lang="en-US" altLang="zh-CN" sz="2800">
                <a:latin typeface="Times New Roman" pitchFamily="18" charset="0"/>
                <a:ea typeface="楷体_GB2312" pitchFamily="49" charset="-122"/>
              </a:rPr>
              <a:t>.</a:t>
            </a:r>
          </a:p>
        </p:txBody>
      </p:sp>
      <p:sp>
        <p:nvSpPr>
          <p:cNvPr id="607239" name="Text Box 7"/>
          <p:cNvSpPr txBox="1">
            <a:spLocks noChangeArrowheads="1"/>
          </p:cNvSpPr>
          <p:nvPr/>
        </p:nvSpPr>
        <p:spPr bwMode="auto">
          <a:xfrm>
            <a:off x="1042988" y="5204668"/>
            <a:ext cx="600075" cy="519113"/>
          </a:xfrm>
          <a:prstGeom prst="rect">
            <a:avLst/>
          </a:prstGeom>
          <a:noFill/>
          <a:ln w="9525">
            <a:noFill/>
            <a:miter lim="800000"/>
            <a:headEnd/>
            <a:tailEnd/>
          </a:ln>
          <a:effectLst/>
        </p:spPr>
        <p:txBody>
          <a:bodyPr wrap="none">
            <a:spAutoFit/>
          </a:bodyPr>
          <a:lstStyle/>
          <a:p>
            <a:pPr>
              <a:spcBef>
                <a:spcPct val="0"/>
              </a:spcBef>
            </a:pPr>
            <a:r>
              <a:rPr lang="en-US" altLang="zh-CN" sz="2800">
                <a:latin typeface="Times New Roman" pitchFamily="18" charset="0"/>
                <a:ea typeface="楷体_GB2312" pitchFamily="49" charset="-122"/>
              </a:rPr>
              <a:t>(2)</a:t>
            </a:r>
          </a:p>
        </p:txBody>
      </p:sp>
      <p:graphicFrame>
        <p:nvGraphicFramePr>
          <p:cNvPr id="607240" name="Object 8"/>
          <p:cNvGraphicFramePr>
            <a:graphicFrameLocks noChangeAspect="1"/>
          </p:cNvGraphicFramePr>
          <p:nvPr/>
        </p:nvGraphicFramePr>
        <p:xfrm>
          <a:off x="1619250" y="5372943"/>
          <a:ext cx="5400675" cy="434975"/>
        </p:xfrm>
        <a:graphic>
          <a:graphicData uri="http://schemas.openxmlformats.org/presentationml/2006/ole">
            <mc:AlternateContent xmlns:mc="http://schemas.openxmlformats.org/markup-compatibility/2006">
              <mc:Choice xmlns:v="urn:schemas-microsoft-com:vml" Requires="v">
                <p:oleObj spid="_x0000_s709127" name="公式" r:id="rId5" imgW="133626960" imgH="9740880" progId="Equations">
                  <p:embed/>
                </p:oleObj>
              </mc:Choice>
              <mc:Fallback>
                <p:oleObj name="公式" r:id="rId5" imgW="133626960" imgH="9740880" progId="Equations">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372943"/>
                        <a:ext cx="54006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7241" name="Text Box 9"/>
          <p:cNvSpPr txBox="1">
            <a:spLocks noChangeArrowheads="1"/>
          </p:cNvSpPr>
          <p:nvPr/>
        </p:nvSpPr>
        <p:spPr bwMode="auto">
          <a:xfrm>
            <a:off x="1042988" y="5804743"/>
            <a:ext cx="600075" cy="519113"/>
          </a:xfrm>
          <a:prstGeom prst="rect">
            <a:avLst/>
          </a:prstGeom>
          <a:noFill/>
          <a:ln w="9525">
            <a:noFill/>
            <a:miter lim="800000"/>
            <a:headEnd/>
            <a:tailEnd/>
          </a:ln>
          <a:effectLst/>
        </p:spPr>
        <p:txBody>
          <a:bodyPr wrap="none">
            <a:spAutoFit/>
          </a:bodyPr>
          <a:lstStyle/>
          <a:p>
            <a:pPr>
              <a:spcBef>
                <a:spcPct val="0"/>
              </a:spcBef>
            </a:pPr>
            <a:r>
              <a:rPr lang="en-US" altLang="zh-CN" sz="2800">
                <a:latin typeface="Times New Roman" pitchFamily="18" charset="0"/>
                <a:ea typeface="楷体_GB2312" pitchFamily="49" charset="-122"/>
              </a:rPr>
              <a:t>(3)</a:t>
            </a:r>
          </a:p>
        </p:txBody>
      </p:sp>
      <p:graphicFrame>
        <p:nvGraphicFramePr>
          <p:cNvPr id="607242" name="Object 10"/>
          <p:cNvGraphicFramePr>
            <a:graphicFrameLocks noChangeAspect="1"/>
          </p:cNvGraphicFramePr>
          <p:nvPr/>
        </p:nvGraphicFramePr>
        <p:xfrm>
          <a:off x="1619672" y="5877272"/>
          <a:ext cx="4922246" cy="504056"/>
        </p:xfrm>
        <a:graphic>
          <a:graphicData uri="http://schemas.openxmlformats.org/presentationml/2006/ole">
            <mc:AlternateContent xmlns:mc="http://schemas.openxmlformats.org/markup-compatibility/2006">
              <mc:Choice xmlns:v="urn:schemas-microsoft-com:vml" Requires="v">
                <p:oleObj spid="_x0000_s709128" name="Equation" r:id="rId7" imgW="1193760" imgH="215640" progId="Equation.DSMT4">
                  <p:embed/>
                </p:oleObj>
              </mc:Choice>
              <mc:Fallback>
                <p:oleObj name="Equation" r:id="rId7" imgW="1193760" imgH="21564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5877272"/>
                        <a:ext cx="492224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7243" name="Text Box 11"/>
          <p:cNvSpPr txBox="1">
            <a:spLocks noChangeArrowheads="1"/>
          </p:cNvSpPr>
          <p:nvPr/>
        </p:nvSpPr>
        <p:spPr bwMode="auto">
          <a:xfrm>
            <a:off x="1506538" y="4148981"/>
            <a:ext cx="5241925" cy="519112"/>
          </a:xfrm>
          <a:prstGeom prst="rect">
            <a:avLst/>
          </a:prstGeom>
          <a:noFill/>
          <a:ln w="9525">
            <a:noFill/>
            <a:miter lim="800000"/>
            <a:headEnd/>
            <a:tailEnd/>
          </a:ln>
          <a:effectLst/>
        </p:spPr>
        <p:txBody>
          <a:bodyPr wrap="none">
            <a:spAutoFit/>
          </a:bodyPr>
          <a:lstStyle/>
          <a:p>
            <a:pPr>
              <a:spcBef>
                <a:spcPct val="0"/>
              </a:spcBef>
            </a:pPr>
            <a:r>
              <a:rPr kumimoji="0" lang="en-US" altLang="zh-CN" sz="2800" i="1">
                <a:latin typeface="Times New Roman" pitchFamily="18" charset="0"/>
                <a:ea typeface="黑体" pitchFamily="49" charset="-122"/>
              </a:rPr>
              <a:t>P</a:t>
            </a:r>
            <a:r>
              <a:rPr kumimoji="0" lang="en-US" altLang="zh-CN" sz="2800">
                <a:latin typeface="Times New Roman" pitchFamily="18" charset="0"/>
                <a:ea typeface="黑体" pitchFamily="49" charset="-122"/>
              </a:rPr>
              <a:t>(</a:t>
            </a:r>
            <a:r>
              <a:rPr kumimoji="0" lang="en-US" altLang="zh-CN" sz="2800" i="1">
                <a:latin typeface="Times New Roman" pitchFamily="18" charset="0"/>
                <a:ea typeface="黑体" pitchFamily="49" charset="-122"/>
              </a:rPr>
              <a:t>A</a:t>
            </a:r>
            <a:r>
              <a:rPr kumimoji="0" lang="en-US" altLang="zh-CN" sz="2800">
                <a:latin typeface="Times New Roman" pitchFamily="18" charset="0"/>
                <a:ea typeface="黑体" pitchFamily="49" charset="-122"/>
              </a:rPr>
              <a:t>)=0.7</a:t>
            </a:r>
            <a:r>
              <a:rPr kumimoji="0" lang="zh-CN" altLang="en-US" sz="2800">
                <a:latin typeface="Times New Roman" pitchFamily="18" charset="0"/>
                <a:ea typeface="黑体" pitchFamily="49" charset="-122"/>
              </a:rPr>
              <a:t>， </a:t>
            </a:r>
            <a:r>
              <a:rPr kumimoji="0" lang="en-US" altLang="zh-CN" sz="2800" i="1">
                <a:latin typeface="Times New Roman" pitchFamily="18" charset="0"/>
                <a:ea typeface="黑体" pitchFamily="49" charset="-122"/>
              </a:rPr>
              <a:t>P</a:t>
            </a:r>
            <a:r>
              <a:rPr kumimoji="0" lang="en-US" altLang="zh-CN" sz="2800">
                <a:latin typeface="Times New Roman" pitchFamily="18" charset="0"/>
                <a:ea typeface="黑体" pitchFamily="49" charset="-122"/>
              </a:rPr>
              <a:t>(</a:t>
            </a:r>
            <a:r>
              <a:rPr kumimoji="0" lang="en-US" altLang="zh-CN" sz="2800" i="1">
                <a:latin typeface="Times New Roman" pitchFamily="18" charset="0"/>
                <a:ea typeface="黑体" pitchFamily="49" charset="-122"/>
              </a:rPr>
              <a:t>B</a:t>
            </a:r>
            <a:r>
              <a:rPr kumimoji="0" lang="en-US" altLang="zh-CN" sz="2800">
                <a:latin typeface="Times New Roman" pitchFamily="18" charset="0"/>
                <a:ea typeface="黑体" pitchFamily="49" charset="-122"/>
              </a:rPr>
              <a:t>)</a:t>
            </a:r>
            <a:r>
              <a:rPr kumimoji="0" lang="en-US" altLang="zh-CN" sz="2800" i="1">
                <a:latin typeface="Times New Roman" pitchFamily="18" charset="0"/>
                <a:ea typeface="黑体" pitchFamily="49" charset="-122"/>
              </a:rPr>
              <a:t>=</a:t>
            </a:r>
            <a:r>
              <a:rPr kumimoji="0" lang="en-US" altLang="zh-CN" sz="2800">
                <a:latin typeface="Times New Roman" pitchFamily="18" charset="0"/>
                <a:ea typeface="黑体" pitchFamily="49" charset="-122"/>
              </a:rPr>
              <a:t>0.2,  </a:t>
            </a:r>
            <a:r>
              <a:rPr kumimoji="0" lang="en-US" altLang="zh-CN" sz="2800" i="1">
                <a:latin typeface="Times New Roman" pitchFamily="18" charset="0"/>
                <a:ea typeface="黑体" pitchFamily="49" charset="-122"/>
              </a:rPr>
              <a:t>P</a:t>
            </a:r>
            <a:r>
              <a:rPr kumimoji="0" lang="en-US" altLang="zh-CN" sz="2800">
                <a:latin typeface="Times New Roman" pitchFamily="18" charset="0"/>
                <a:ea typeface="黑体" pitchFamily="49" charset="-122"/>
              </a:rPr>
              <a:t>(</a:t>
            </a:r>
            <a:r>
              <a:rPr kumimoji="0" lang="en-US" altLang="zh-CN" sz="2800" i="1">
                <a:latin typeface="Times New Roman" pitchFamily="18" charset="0"/>
                <a:ea typeface="黑体" pitchFamily="49" charset="-122"/>
              </a:rPr>
              <a:t>AB</a:t>
            </a:r>
            <a:r>
              <a:rPr kumimoji="0" lang="en-US" altLang="zh-CN" sz="2800">
                <a:latin typeface="Times New Roman" pitchFamily="18" charset="0"/>
                <a:ea typeface="黑体" pitchFamily="49" charset="-122"/>
              </a:rPr>
              <a:t>)</a:t>
            </a:r>
            <a:r>
              <a:rPr kumimoji="0" lang="en-US" altLang="zh-CN" sz="2800" i="1">
                <a:latin typeface="Times New Roman" pitchFamily="18" charset="0"/>
                <a:ea typeface="黑体" pitchFamily="49" charset="-122"/>
              </a:rPr>
              <a:t>=</a:t>
            </a:r>
            <a:r>
              <a:rPr kumimoji="0" lang="en-US" altLang="zh-CN" sz="2800">
                <a:latin typeface="Times New Roman" pitchFamily="18" charset="0"/>
                <a:ea typeface="黑体" pitchFamily="49" charset="-122"/>
              </a:rPr>
              <a:t>0.1,</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7234"/>
                                        </p:tgtEl>
                                        <p:attrNameLst>
                                          <p:attrName>style.visibility</p:attrName>
                                        </p:attrNameLst>
                                      </p:cBhvr>
                                      <p:to>
                                        <p:strVal val="visible"/>
                                      </p:to>
                                    </p:set>
                                    <p:animEffect transition="in" filter="wipe(left)">
                                      <p:cBhvr>
                                        <p:cTn id="7" dur="500"/>
                                        <p:tgtEl>
                                          <p:spTgt spid="607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7238"/>
                                        </p:tgtEl>
                                        <p:attrNameLst>
                                          <p:attrName>style.visibility</p:attrName>
                                        </p:attrNameLst>
                                      </p:cBhvr>
                                      <p:to>
                                        <p:strVal val="visible"/>
                                      </p:to>
                                    </p:set>
                                    <p:animEffect transition="in" filter="wipe(left)">
                                      <p:cBhvr>
                                        <p:cTn id="12" dur="500"/>
                                        <p:tgtEl>
                                          <p:spTgt spid="6072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7235"/>
                                        </p:tgtEl>
                                        <p:attrNameLst>
                                          <p:attrName>style.visibility</p:attrName>
                                        </p:attrNameLst>
                                      </p:cBhvr>
                                      <p:to>
                                        <p:strVal val="visible"/>
                                      </p:to>
                                    </p:set>
                                    <p:animEffect transition="in" filter="wipe(left)">
                                      <p:cBhvr>
                                        <p:cTn id="17" dur="500"/>
                                        <p:tgtEl>
                                          <p:spTgt spid="6072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7243"/>
                                        </p:tgtEl>
                                        <p:attrNameLst>
                                          <p:attrName>style.visibility</p:attrName>
                                        </p:attrNameLst>
                                      </p:cBhvr>
                                      <p:to>
                                        <p:strVal val="visible"/>
                                      </p:to>
                                    </p:set>
                                    <p:animEffect transition="in" filter="wipe(left)">
                                      <p:cBhvr>
                                        <p:cTn id="22" dur="500"/>
                                        <p:tgtEl>
                                          <p:spTgt spid="6072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07236"/>
                                        </p:tgtEl>
                                        <p:attrNameLst>
                                          <p:attrName>style.visibility</p:attrName>
                                        </p:attrNameLst>
                                      </p:cBhvr>
                                      <p:to>
                                        <p:strVal val="visible"/>
                                      </p:to>
                                    </p:set>
                                    <p:animEffect transition="in" filter="wipe(up)">
                                      <p:cBhvr>
                                        <p:cTn id="27" dur="500"/>
                                        <p:tgtEl>
                                          <p:spTgt spid="6072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07237"/>
                                        </p:tgtEl>
                                        <p:attrNameLst>
                                          <p:attrName>style.visibility</p:attrName>
                                        </p:attrNameLst>
                                      </p:cBhvr>
                                      <p:to>
                                        <p:strVal val="visible"/>
                                      </p:to>
                                    </p:set>
                                    <p:animEffect transition="in" filter="wipe(up)">
                                      <p:cBhvr>
                                        <p:cTn id="32" dur="500"/>
                                        <p:tgtEl>
                                          <p:spTgt spid="6072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07239"/>
                                        </p:tgtEl>
                                        <p:attrNameLst>
                                          <p:attrName>style.visibility</p:attrName>
                                        </p:attrNameLst>
                                      </p:cBhvr>
                                      <p:to>
                                        <p:strVal val="visible"/>
                                      </p:to>
                                    </p:set>
                                    <p:animEffect transition="in" filter="wipe(down)">
                                      <p:cBhvr>
                                        <p:cTn id="37" dur="500"/>
                                        <p:tgtEl>
                                          <p:spTgt spid="6072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07240"/>
                                        </p:tgtEl>
                                        <p:attrNameLst>
                                          <p:attrName>style.visibility</p:attrName>
                                        </p:attrNameLst>
                                      </p:cBhvr>
                                      <p:to>
                                        <p:strVal val="visible"/>
                                      </p:to>
                                    </p:set>
                                    <p:animEffect transition="in" filter="wipe(up)">
                                      <p:cBhvr>
                                        <p:cTn id="42" dur="500"/>
                                        <p:tgtEl>
                                          <p:spTgt spid="6072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07241"/>
                                        </p:tgtEl>
                                        <p:attrNameLst>
                                          <p:attrName>style.visibility</p:attrName>
                                        </p:attrNameLst>
                                      </p:cBhvr>
                                      <p:to>
                                        <p:strVal val="visible"/>
                                      </p:to>
                                    </p:set>
                                    <p:animEffect transition="in" filter="wipe(down)">
                                      <p:cBhvr>
                                        <p:cTn id="47" dur="500"/>
                                        <p:tgtEl>
                                          <p:spTgt spid="60724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607242"/>
                                        </p:tgtEl>
                                        <p:attrNameLst>
                                          <p:attrName>style.visibility</p:attrName>
                                        </p:attrNameLst>
                                      </p:cBhvr>
                                      <p:to>
                                        <p:strVal val="visible"/>
                                      </p:to>
                                    </p:set>
                                    <p:animEffect transition="in" filter="wipe(up)">
                                      <p:cBhvr>
                                        <p:cTn id="52" dur="500"/>
                                        <p:tgtEl>
                                          <p:spTgt spid="607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4" grpId="0" autoUpdateAnimBg="0"/>
      <p:bldP spid="607235" grpId="0" autoUpdateAnimBg="0"/>
      <p:bldP spid="607236" grpId="0" autoUpdateAnimBg="0"/>
      <p:bldP spid="607238" grpId="0" autoUpdateAnimBg="0"/>
      <p:bldP spid="607239" grpId="0"/>
      <p:bldP spid="607241" grpId="0"/>
      <p:bldP spid="6072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1" name="Rectangle 7"/>
          <p:cNvSpPr>
            <a:spLocks noChangeArrowheads="1"/>
          </p:cNvSpPr>
          <p:nvPr/>
        </p:nvSpPr>
        <p:spPr bwMode="auto">
          <a:xfrm>
            <a:off x="468313" y="836613"/>
            <a:ext cx="1901825" cy="519112"/>
          </a:xfrm>
          <a:prstGeom prst="rect">
            <a:avLst/>
          </a:prstGeom>
          <a:noFill/>
          <a:ln w="9525">
            <a:noFill/>
            <a:miter lim="800000"/>
            <a:headEnd/>
            <a:tailEnd/>
          </a:ln>
          <a:effectLst/>
        </p:spPr>
        <p:txBody>
          <a:bodyPr>
            <a:spAutoFit/>
          </a:bodyPr>
          <a:lstStyle/>
          <a:p>
            <a:pPr>
              <a:spcBef>
                <a:spcPct val="0"/>
              </a:spcBef>
            </a:pPr>
            <a:r>
              <a:rPr lang="en-US" altLang="zh-CN" sz="2800">
                <a:solidFill>
                  <a:srgbClr val="0000FF"/>
                </a:solidFill>
                <a:latin typeface="黑体" pitchFamily="49" charset="-122"/>
                <a:ea typeface="黑体" pitchFamily="49" charset="-122"/>
              </a:rPr>
              <a:t>1.</a:t>
            </a:r>
            <a:r>
              <a:rPr lang="zh-CN" altLang="en-US" sz="2800">
                <a:solidFill>
                  <a:srgbClr val="0000FF"/>
                </a:solidFill>
                <a:latin typeface="黑体" pitchFamily="49" charset="-122"/>
                <a:ea typeface="黑体" pitchFamily="49" charset="-122"/>
              </a:rPr>
              <a:t>定义：</a:t>
            </a:r>
            <a:endParaRPr lang="zh-CN" altLang="en-US">
              <a:solidFill>
                <a:srgbClr val="0000FF"/>
              </a:solidFill>
              <a:latin typeface="黑体" pitchFamily="49" charset="-122"/>
              <a:ea typeface="黑体" pitchFamily="49" charset="-122"/>
            </a:endParaRPr>
          </a:p>
        </p:txBody>
      </p:sp>
      <p:sp>
        <p:nvSpPr>
          <p:cNvPr id="262149" name="Text Box 5"/>
          <p:cNvSpPr txBox="1">
            <a:spLocks noChangeArrowheads="1"/>
          </p:cNvSpPr>
          <p:nvPr/>
        </p:nvSpPr>
        <p:spPr bwMode="auto">
          <a:xfrm>
            <a:off x="717550" y="1484313"/>
            <a:ext cx="7239000" cy="1287462"/>
          </a:xfrm>
          <a:prstGeom prst="rect">
            <a:avLst/>
          </a:prstGeom>
          <a:noFill/>
          <a:ln w="9525">
            <a:noFill/>
            <a:miter lim="800000"/>
            <a:headEnd/>
            <a:tailEnd/>
          </a:ln>
          <a:effectLst/>
        </p:spPr>
        <p:txBody>
          <a:bodyPr>
            <a:spAutoFit/>
          </a:bodyPr>
          <a:lstStyle/>
          <a:p>
            <a:pPr>
              <a:lnSpc>
                <a:spcPct val="60000"/>
              </a:lnSpc>
            </a:pPr>
            <a:r>
              <a:rPr lang="en-US" altLang="zh-CN" sz="2800">
                <a:latin typeface="Times New Roman" pitchFamily="18" charset="0"/>
              </a:rPr>
              <a:t>    (1) </a:t>
            </a:r>
            <a:r>
              <a:rPr lang="zh-CN" altLang="en-US" sz="2800">
                <a:latin typeface="Times New Roman" pitchFamily="18" charset="0"/>
              </a:rPr>
              <a:t>试验的</a:t>
            </a:r>
            <a:r>
              <a:rPr lang="zh-CN" altLang="en-US" sz="2800"/>
              <a:t>样本</a:t>
            </a:r>
            <a:r>
              <a:rPr lang="zh-CN" altLang="en-US" sz="2800">
                <a:latin typeface="Times New Roman" pitchFamily="18" charset="0"/>
              </a:rPr>
              <a:t>空间的元素只有有限个；</a:t>
            </a:r>
          </a:p>
          <a:p>
            <a:pPr>
              <a:lnSpc>
                <a:spcPct val="60000"/>
              </a:lnSpc>
            </a:pPr>
            <a:r>
              <a:rPr lang="zh-CN" altLang="en-US" sz="2800">
                <a:latin typeface="Times New Roman" pitchFamily="18" charset="0"/>
              </a:rPr>
              <a:t>    </a:t>
            </a:r>
            <a:r>
              <a:rPr lang="en-US" altLang="zh-CN" sz="2800">
                <a:latin typeface="Times New Roman" pitchFamily="18" charset="0"/>
              </a:rPr>
              <a:t>(2) </a:t>
            </a:r>
            <a:r>
              <a:rPr lang="zh-CN" altLang="en-US" sz="2800">
                <a:latin typeface="Times New Roman" pitchFamily="18" charset="0"/>
              </a:rPr>
              <a:t>试验中每个基本事件发生的可能性相同</a:t>
            </a:r>
            <a:r>
              <a:rPr lang="en-US" altLang="zh-CN" sz="2800">
                <a:latin typeface="Times New Roman" pitchFamily="18" charset="0"/>
              </a:rPr>
              <a:t>.</a:t>
            </a:r>
          </a:p>
          <a:p>
            <a:pPr>
              <a:lnSpc>
                <a:spcPct val="60000"/>
              </a:lnSpc>
            </a:pPr>
            <a:r>
              <a:rPr lang="zh-CN" altLang="en-US" sz="2800">
                <a:latin typeface="Times New Roman" pitchFamily="18" charset="0"/>
              </a:rPr>
              <a:t>这种试验称为</a:t>
            </a:r>
            <a:r>
              <a:rPr lang="zh-CN" altLang="en-US" sz="2800">
                <a:solidFill>
                  <a:srgbClr val="0000FF"/>
                </a:solidFill>
                <a:latin typeface="Times New Roman" pitchFamily="18" charset="0"/>
                <a:ea typeface="黑体" pitchFamily="49" charset="-122"/>
              </a:rPr>
              <a:t>等可能概型</a:t>
            </a:r>
            <a:r>
              <a:rPr lang="zh-CN" altLang="en-US" sz="2800">
                <a:latin typeface="Times New Roman" pitchFamily="18" charset="0"/>
              </a:rPr>
              <a:t>或</a:t>
            </a:r>
            <a:r>
              <a:rPr lang="zh-CN" altLang="en-US" sz="2800">
                <a:solidFill>
                  <a:srgbClr val="0000FF"/>
                </a:solidFill>
                <a:latin typeface="Times New Roman" pitchFamily="18" charset="0"/>
                <a:ea typeface="黑体" pitchFamily="49" charset="-122"/>
              </a:rPr>
              <a:t>古典概型</a:t>
            </a:r>
            <a:r>
              <a:rPr lang="zh-CN" altLang="en-US" sz="2800">
                <a:latin typeface="Times New Roman" pitchFamily="18" charset="0"/>
              </a:rPr>
              <a:t>．</a:t>
            </a:r>
          </a:p>
        </p:txBody>
      </p:sp>
      <p:sp>
        <p:nvSpPr>
          <p:cNvPr id="262150" name="Rectangle 6"/>
          <p:cNvSpPr>
            <a:spLocks noChangeArrowheads="1"/>
          </p:cNvSpPr>
          <p:nvPr/>
        </p:nvSpPr>
        <p:spPr bwMode="auto">
          <a:xfrm>
            <a:off x="1371600" y="260350"/>
            <a:ext cx="7543800" cy="579438"/>
          </a:xfrm>
          <a:prstGeom prst="rect">
            <a:avLst/>
          </a:prstGeom>
          <a:noFill/>
          <a:ln w="9525">
            <a:noFill/>
            <a:miter lim="800000"/>
            <a:headEnd/>
            <a:tailEnd/>
          </a:ln>
          <a:effectLst/>
        </p:spPr>
        <p:txBody>
          <a:bodyPr>
            <a:spAutoFit/>
          </a:bodyPr>
          <a:lstStyle/>
          <a:p>
            <a:pPr>
              <a:spcBef>
                <a:spcPct val="0"/>
              </a:spcBef>
            </a:pPr>
            <a:r>
              <a:rPr lang="en-US" altLang="zh-CN" sz="3200">
                <a:solidFill>
                  <a:schemeClr val="accent2"/>
                </a:solidFill>
                <a:latin typeface="黑体" pitchFamily="49" charset="-122"/>
                <a:ea typeface="黑体" pitchFamily="49" charset="-122"/>
              </a:rPr>
              <a:t>§1.4 </a:t>
            </a:r>
            <a:r>
              <a:rPr lang="zh-CN" altLang="en-US" sz="3200">
                <a:solidFill>
                  <a:schemeClr val="accent2"/>
                </a:solidFill>
                <a:latin typeface="黑体" pitchFamily="49" charset="-122"/>
                <a:ea typeface="黑体" pitchFamily="49" charset="-122"/>
              </a:rPr>
              <a:t>等可能概型</a:t>
            </a:r>
            <a:r>
              <a:rPr lang="en-US" altLang="zh-CN" sz="3200">
                <a:solidFill>
                  <a:schemeClr val="accent2"/>
                </a:solidFill>
                <a:latin typeface="黑体" pitchFamily="49" charset="-122"/>
                <a:ea typeface="黑体" pitchFamily="49" charset="-122"/>
              </a:rPr>
              <a:t>(</a:t>
            </a:r>
            <a:r>
              <a:rPr lang="zh-CN" altLang="en-US" sz="3200">
                <a:solidFill>
                  <a:schemeClr val="accent2"/>
                </a:solidFill>
                <a:latin typeface="黑体" pitchFamily="49" charset="-122"/>
                <a:ea typeface="黑体" pitchFamily="49" charset="-122"/>
              </a:rPr>
              <a:t>古典概型</a:t>
            </a:r>
            <a:r>
              <a:rPr lang="en-US" altLang="zh-CN" sz="3200">
                <a:solidFill>
                  <a:schemeClr val="accent2"/>
                </a:solidFill>
                <a:latin typeface="黑体" pitchFamily="49" charset="-122"/>
                <a:ea typeface="黑体" pitchFamily="49" charset="-122"/>
              </a:rPr>
              <a:t>)</a:t>
            </a:r>
            <a:endParaRPr lang="en-US" altLang="zh-CN" sz="3200" b="0">
              <a:solidFill>
                <a:schemeClr val="accent1"/>
              </a:solidFill>
              <a:latin typeface="黑体" pitchFamily="49" charset="-122"/>
              <a:ea typeface="黑体" pitchFamily="49" charset="-122"/>
            </a:endParaRPr>
          </a:p>
        </p:txBody>
      </p:sp>
      <p:sp>
        <p:nvSpPr>
          <p:cNvPr id="262152" name="Text Box 8"/>
          <p:cNvSpPr txBox="1">
            <a:spLocks noChangeArrowheads="1"/>
          </p:cNvSpPr>
          <p:nvPr/>
        </p:nvSpPr>
        <p:spPr bwMode="auto">
          <a:xfrm>
            <a:off x="684213" y="2838450"/>
            <a:ext cx="6137275" cy="519113"/>
          </a:xfrm>
          <a:prstGeom prst="rect">
            <a:avLst/>
          </a:prstGeom>
          <a:noFill/>
          <a:ln w="9525" algn="ctr">
            <a:noFill/>
            <a:miter lim="800000"/>
            <a:headEnd/>
            <a:tailEnd/>
          </a:ln>
          <a:effectLst/>
        </p:spPr>
        <p:txBody>
          <a:bodyPr>
            <a:spAutoFit/>
          </a:bodyPr>
          <a:lstStyle/>
          <a:p>
            <a:pPr>
              <a:spcBef>
                <a:spcPct val="0"/>
              </a:spcBef>
            </a:pPr>
            <a:r>
              <a:rPr lang="en-US" altLang="zh-CN" sz="2800">
                <a:solidFill>
                  <a:srgbClr val="0000FF"/>
                </a:solidFill>
                <a:latin typeface="黑体" pitchFamily="49" charset="-122"/>
                <a:ea typeface="黑体" pitchFamily="49" charset="-122"/>
              </a:rPr>
              <a:t>2.</a:t>
            </a:r>
            <a:r>
              <a:rPr lang="zh-CN" altLang="en-US" sz="2800">
                <a:solidFill>
                  <a:srgbClr val="0000FF"/>
                </a:solidFill>
                <a:latin typeface="黑体" pitchFamily="49" charset="-122"/>
                <a:ea typeface="黑体" pitchFamily="49" charset="-122"/>
              </a:rPr>
              <a:t>古典概型中事件</a:t>
            </a:r>
            <a:r>
              <a:rPr lang="en-US" altLang="zh-CN" sz="2800">
                <a:solidFill>
                  <a:srgbClr val="0000FF"/>
                </a:solidFill>
                <a:latin typeface="黑体" pitchFamily="49" charset="-122"/>
                <a:ea typeface="黑体" pitchFamily="49" charset="-122"/>
              </a:rPr>
              <a:t>A</a:t>
            </a:r>
            <a:r>
              <a:rPr lang="zh-CN" altLang="en-US" sz="2800">
                <a:solidFill>
                  <a:srgbClr val="0000FF"/>
                </a:solidFill>
                <a:latin typeface="黑体" pitchFamily="49" charset="-122"/>
                <a:ea typeface="黑体" pitchFamily="49" charset="-122"/>
              </a:rPr>
              <a:t>的概率的计算公式</a:t>
            </a:r>
          </a:p>
        </p:txBody>
      </p:sp>
      <p:sp>
        <p:nvSpPr>
          <p:cNvPr id="262154" name="Text Box 10"/>
          <p:cNvSpPr txBox="1">
            <a:spLocks noChangeArrowheads="1"/>
          </p:cNvSpPr>
          <p:nvPr/>
        </p:nvSpPr>
        <p:spPr bwMode="auto">
          <a:xfrm>
            <a:off x="684213" y="3284538"/>
            <a:ext cx="8135937" cy="2185987"/>
          </a:xfrm>
          <a:prstGeom prst="rect">
            <a:avLst/>
          </a:prstGeom>
          <a:noFill/>
          <a:ln w="9525">
            <a:noFill/>
            <a:miter lim="800000"/>
            <a:headEnd/>
            <a:tailEnd/>
          </a:ln>
          <a:effectLst/>
        </p:spPr>
        <p:txBody>
          <a:bodyPr>
            <a:spAutoFit/>
          </a:bodyPr>
          <a:lstStyle/>
          <a:p>
            <a:pPr>
              <a:lnSpc>
                <a:spcPct val="110000"/>
              </a:lnSpc>
            </a:pPr>
            <a:r>
              <a:rPr lang="en-US" altLang="zh-CN" sz="2800">
                <a:latin typeface="Times New Roman" pitchFamily="18" charset="0"/>
              </a:rPr>
              <a:t>      </a:t>
            </a:r>
            <a:r>
              <a:rPr lang="zh-CN" altLang="en-US" sz="2800">
                <a:latin typeface="Times New Roman" pitchFamily="18" charset="0"/>
              </a:rPr>
              <a:t>设试验</a:t>
            </a:r>
            <a:r>
              <a:rPr lang="en-US" altLang="zh-CN" sz="2800" i="1">
                <a:latin typeface="Times New Roman" pitchFamily="18" charset="0"/>
              </a:rPr>
              <a:t>E</a:t>
            </a:r>
            <a:r>
              <a:rPr lang="zh-CN" altLang="en-US" sz="2800">
                <a:latin typeface="Times New Roman" pitchFamily="18" charset="0"/>
              </a:rPr>
              <a:t>的样本空间 </a:t>
            </a:r>
            <a:r>
              <a:rPr lang="en-US" altLang="zh-CN" sz="2800" i="1">
                <a:solidFill>
                  <a:srgbClr val="3333FF"/>
                </a:solidFill>
                <a:latin typeface="Times New Roman" pitchFamily="18" charset="0"/>
              </a:rPr>
              <a:t>S</a:t>
            </a:r>
            <a:r>
              <a:rPr lang="en-US" altLang="zh-CN" sz="2800">
                <a:solidFill>
                  <a:srgbClr val="3333FF"/>
                </a:solidFill>
                <a:latin typeface="Times New Roman" pitchFamily="18" charset="0"/>
              </a:rPr>
              <a:t>={</a:t>
            </a:r>
            <a:r>
              <a:rPr lang="en-US" altLang="zh-CN" sz="2800" i="1">
                <a:solidFill>
                  <a:srgbClr val="3333FF"/>
                </a:solidFill>
                <a:latin typeface="Times New Roman" pitchFamily="18" charset="0"/>
              </a:rPr>
              <a:t>e</a:t>
            </a:r>
            <a:r>
              <a:rPr lang="en-US" altLang="zh-CN" sz="2800" baseline="-25000">
                <a:solidFill>
                  <a:srgbClr val="3333FF"/>
                </a:solidFill>
                <a:latin typeface="Times New Roman" pitchFamily="18" charset="0"/>
              </a:rPr>
              <a:t>1</a:t>
            </a:r>
            <a:r>
              <a:rPr lang="en-US" altLang="zh-CN" sz="2800">
                <a:solidFill>
                  <a:srgbClr val="3333FF"/>
                </a:solidFill>
                <a:latin typeface="Times New Roman" pitchFamily="18" charset="0"/>
              </a:rPr>
              <a:t>,</a:t>
            </a:r>
            <a:r>
              <a:rPr lang="en-US" altLang="zh-CN" sz="2800" i="1">
                <a:solidFill>
                  <a:srgbClr val="3333FF"/>
                </a:solidFill>
                <a:latin typeface="Times New Roman" pitchFamily="18" charset="0"/>
              </a:rPr>
              <a:t>e</a:t>
            </a:r>
            <a:r>
              <a:rPr lang="en-US" altLang="zh-CN" sz="2800" baseline="-25000">
                <a:solidFill>
                  <a:srgbClr val="3333FF"/>
                </a:solidFill>
                <a:latin typeface="Times New Roman" pitchFamily="18" charset="0"/>
              </a:rPr>
              <a:t>2</a:t>
            </a:r>
            <a:r>
              <a:rPr lang="en-US" altLang="zh-CN" sz="2800">
                <a:solidFill>
                  <a:srgbClr val="3333FF"/>
                </a:solidFill>
                <a:latin typeface="Times New Roman" pitchFamily="18" charset="0"/>
              </a:rPr>
              <a:t>,…,</a:t>
            </a:r>
            <a:r>
              <a:rPr lang="en-US" altLang="zh-CN" sz="2800" i="1">
                <a:solidFill>
                  <a:srgbClr val="3333FF"/>
                </a:solidFill>
                <a:latin typeface="Times New Roman" pitchFamily="18" charset="0"/>
              </a:rPr>
              <a:t>e</a:t>
            </a:r>
            <a:r>
              <a:rPr lang="en-US" altLang="zh-CN" sz="2800" baseline="-25000">
                <a:solidFill>
                  <a:srgbClr val="3333FF"/>
                </a:solidFill>
                <a:latin typeface="Times New Roman" pitchFamily="18" charset="0"/>
              </a:rPr>
              <a:t>n</a:t>
            </a:r>
            <a:r>
              <a:rPr lang="en-US" altLang="zh-CN" sz="2800">
                <a:solidFill>
                  <a:srgbClr val="3333FF"/>
                </a:solidFill>
                <a:latin typeface="Times New Roman" pitchFamily="18" charset="0"/>
              </a:rPr>
              <a:t>}</a:t>
            </a:r>
            <a:r>
              <a:rPr lang="zh-CN" altLang="en-US" sz="2800">
                <a:latin typeface="Times New Roman" pitchFamily="18" charset="0"/>
              </a:rPr>
              <a:t>，且每个基本事件发生的可能性相同，若</a:t>
            </a:r>
            <a:r>
              <a:rPr lang="en-US" altLang="zh-CN" sz="2800" i="1">
                <a:latin typeface="Times New Roman" pitchFamily="18" charset="0"/>
              </a:rPr>
              <a:t>A</a:t>
            </a:r>
            <a:r>
              <a:rPr lang="zh-CN" altLang="en-US" sz="2800">
                <a:latin typeface="Times New Roman" pitchFamily="18" charset="0"/>
              </a:rPr>
              <a:t>包含</a:t>
            </a:r>
            <a:r>
              <a:rPr lang="en-US" altLang="zh-CN" sz="2800" i="1">
                <a:latin typeface="Times New Roman" pitchFamily="18" charset="0"/>
              </a:rPr>
              <a:t>k</a:t>
            </a:r>
            <a:r>
              <a:rPr lang="zh-CN" altLang="en-US" sz="2800">
                <a:latin typeface="Times New Roman" pitchFamily="18" charset="0"/>
              </a:rPr>
              <a:t>个基本事件</a:t>
            </a:r>
            <a:r>
              <a:rPr lang="en-US" altLang="zh-CN" sz="2800">
                <a:latin typeface="Times New Roman" pitchFamily="18" charset="0"/>
              </a:rPr>
              <a:t>,</a:t>
            </a:r>
            <a:r>
              <a:rPr lang="zh-CN" altLang="en-US" sz="2800">
                <a:latin typeface="Times New Roman" pitchFamily="18" charset="0"/>
              </a:rPr>
              <a:t>即</a:t>
            </a:r>
          </a:p>
          <a:p>
            <a:pPr>
              <a:lnSpc>
                <a:spcPct val="110000"/>
              </a:lnSpc>
            </a:pPr>
            <a:r>
              <a:rPr lang="zh-CN" altLang="en-US" sz="2800">
                <a:latin typeface="Times New Roman" pitchFamily="18" charset="0"/>
              </a:rPr>
              <a:t>则有</a:t>
            </a:r>
            <a:endParaRPr lang="zh-CN" altLang="en-US" sz="2800" baseline="-25000">
              <a:latin typeface="Times New Roman" pitchFamily="18" charset="0"/>
            </a:endParaRPr>
          </a:p>
        </p:txBody>
      </p:sp>
      <p:graphicFrame>
        <p:nvGraphicFramePr>
          <p:cNvPr id="262155" name="Object 11"/>
          <p:cNvGraphicFramePr>
            <a:graphicFrameLocks noChangeAspect="1"/>
          </p:cNvGraphicFramePr>
          <p:nvPr/>
        </p:nvGraphicFramePr>
        <p:xfrm>
          <a:off x="1308100" y="4437063"/>
          <a:ext cx="3768725" cy="561975"/>
        </p:xfrm>
        <a:graphic>
          <a:graphicData uri="http://schemas.openxmlformats.org/presentationml/2006/ole">
            <mc:AlternateContent xmlns:mc="http://schemas.openxmlformats.org/markup-compatibility/2006">
              <mc:Choice xmlns:v="urn:schemas-microsoft-com:vml" Requires="v">
                <p:oleObj spid="_x0000_s710150" name="Equation" r:id="rId3" imgW="1688367" imgH="253890" progId="Equation.DSMT4">
                  <p:embed/>
                </p:oleObj>
              </mc:Choice>
              <mc:Fallback>
                <p:oleObj name="Equation" r:id="rId3" imgW="1688367" imgH="25389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4437063"/>
                        <a:ext cx="3768725"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2156" name="Object 12"/>
          <p:cNvGraphicFramePr>
            <a:graphicFrameLocks noChangeAspect="1"/>
          </p:cNvGraphicFramePr>
          <p:nvPr/>
        </p:nvGraphicFramePr>
        <p:xfrm>
          <a:off x="5219700" y="4464050"/>
          <a:ext cx="3168650" cy="477838"/>
        </p:xfrm>
        <a:graphic>
          <a:graphicData uri="http://schemas.openxmlformats.org/presentationml/2006/ole">
            <mc:AlternateContent xmlns:mc="http://schemas.openxmlformats.org/markup-compatibility/2006">
              <mc:Choice xmlns:v="urn:schemas-microsoft-com:vml" Requires="v">
                <p:oleObj spid="_x0000_s710151" name="Equation" r:id="rId5" imgW="1524000" imgH="228600" progId="Equation.DSMT4">
                  <p:embed/>
                </p:oleObj>
              </mc:Choice>
              <mc:Fallback>
                <p:oleObj name="Equation" r:id="rId5" imgW="1524000" imgH="2286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4464050"/>
                        <a:ext cx="316865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2157" name="Object 13"/>
          <p:cNvGraphicFramePr>
            <a:graphicFrameLocks noChangeAspect="1"/>
          </p:cNvGraphicFramePr>
          <p:nvPr/>
        </p:nvGraphicFramePr>
        <p:xfrm>
          <a:off x="1619250" y="5084763"/>
          <a:ext cx="6697663" cy="1181100"/>
        </p:xfrm>
        <a:graphic>
          <a:graphicData uri="http://schemas.openxmlformats.org/presentationml/2006/ole">
            <mc:AlternateContent xmlns:mc="http://schemas.openxmlformats.org/markup-compatibility/2006">
              <mc:Choice xmlns:v="urn:schemas-microsoft-com:vml" Requires="v">
                <p:oleObj spid="_x0000_s710152" name="公式" r:id="rId7" imgW="2590800" imgH="457200" progId="Equations">
                  <p:embed/>
                </p:oleObj>
              </mc:Choice>
              <mc:Fallback>
                <p:oleObj name="公式" r:id="rId7" imgW="2590800" imgH="457200" progId="Equations">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5084763"/>
                        <a:ext cx="6697663" cy="1181100"/>
                      </a:xfrm>
                      <a:prstGeom prst="rect">
                        <a:avLst/>
                      </a:prstGeom>
                      <a:solidFill>
                        <a:srgbClr val="FFFF00"/>
                      </a:solidFill>
                    </p:spPr>
                  </p:pic>
                </p:oleObj>
              </mc:Fallback>
            </mc:AlternateContent>
          </a:graphicData>
        </a:graphic>
      </p:graphicFrame>
      <p:sp>
        <p:nvSpPr>
          <p:cNvPr id="262161" name="Line 17"/>
          <p:cNvSpPr>
            <a:spLocks noChangeShapeType="1"/>
          </p:cNvSpPr>
          <p:nvPr/>
        </p:nvSpPr>
        <p:spPr bwMode="auto">
          <a:xfrm>
            <a:off x="381000" y="836613"/>
            <a:ext cx="8305800" cy="0"/>
          </a:xfrm>
          <a:prstGeom prst="line">
            <a:avLst/>
          </a:prstGeom>
          <a:noFill/>
          <a:ln w="57150" cmpd="thinThick">
            <a:solidFill>
              <a:schemeClr val="accent1"/>
            </a:solidFill>
            <a:round/>
            <a:headEnd/>
            <a:tailEnd/>
          </a:ln>
          <a:effectLst/>
        </p:spPr>
        <p:txBody>
          <a:bodyPr wrap="none" anchor="ctr"/>
          <a:lstStyle/>
          <a:p>
            <a:endParaRPr lang="zh-CN" altLang="en-US"/>
          </a:p>
        </p:txBody>
      </p:sp>
      <p:sp>
        <p:nvSpPr>
          <p:cNvPr id="262162" name="Rectangle 18"/>
          <p:cNvSpPr>
            <a:spLocks noChangeArrowheads="1"/>
          </p:cNvSpPr>
          <p:nvPr/>
        </p:nvSpPr>
        <p:spPr bwMode="auto">
          <a:xfrm>
            <a:off x="1763713" y="981075"/>
            <a:ext cx="5499100" cy="390525"/>
          </a:xfrm>
          <a:prstGeom prst="rect">
            <a:avLst/>
          </a:prstGeom>
          <a:noFill/>
          <a:ln w="9525">
            <a:noFill/>
            <a:miter lim="800000"/>
            <a:headEnd/>
            <a:tailEnd/>
          </a:ln>
          <a:effectLst/>
        </p:spPr>
        <p:txBody>
          <a:bodyPr wrap="none">
            <a:spAutoFit/>
          </a:bodyPr>
          <a:lstStyle/>
          <a:p>
            <a:pPr>
              <a:lnSpc>
                <a:spcPct val="70000"/>
              </a:lnSpc>
            </a:pPr>
            <a:r>
              <a:rPr lang="zh-CN" altLang="en-US" sz="2800">
                <a:latin typeface="Times New Roman" pitchFamily="18" charset="0"/>
              </a:rPr>
              <a:t>设</a:t>
            </a:r>
            <a:r>
              <a:rPr lang="en-US" altLang="zh-CN" sz="2800" i="1">
                <a:latin typeface="Times New Roman" pitchFamily="18" charset="0"/>
              </a:rPr>
              <a:t>E</a:t>
            </a:r>
            <a:r>
              <a:rPr lang="zh-CN" altLang="en-US" sz="2800">
                <a:latin typeface="Times New Roman" pitchFamily="18" charset="0"/>
              </a:rPr>
              <a:t>是试验，</a:t>
            </a:r>
            <a:r>
              <a:rPr lang="en-US" altLang="zh-CN" sz="2800" i="1">
                <a:latin typeface="Times New Roman" pitchFamily="18" charset="0"/>
              </a:rPr>
              <a:t>S</a:t>
            </a:r>
            <a:r>
              <a:rPr lang="zh-CN" altLang="en-US" sz="2800">
                <a:latin typeface="Times New Roman" pitchFamily="18" charset="0"/>
              </a:rPr>
              <a:t>是</a:t>
            </a:r>
            <a:r>
              <a:rPr lang="en-US" altLang="zh-CN" sz="2800" i="1">
                <a:latin typeface="Times New Roman" pitchFamily="18" charset="0"/>
              </a:rPr>
              <a:t>E</a:t>
            </a:r>
            <a:r>
              <a:rPr lang="zh-CN" altLang="en-US" sz="2800">
                <a:latin typeface="Times New Roman" pitchFamily="18" charset="0"/>
              </a:rPr>
              <a:t>的样本空间，若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62150"/>
                                        </p:tgtEl>
                                        <p:attrNameLst>
                                          <p:attrName>style.visibility</p:attrName>
                                        </p:attrNameLst>
                                      </p:cBhvr>
                                      <p:to>
                                        <p:strVal val="visible"/>
                                      </p:to>
                                    </p:set>
                                    <p:anim to="" calcmode="lin" valueType="num">
                                      <p:cBhvr>
                                        <p:cTn id="7" dur="1" fill="hold"/>
                                        <p:tgtEl>
                                          <p:spTgt spid="26215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61"/>
                                        </p:tgtEl>
                                        <p:attrNameLst>
                                          <p:attrName>style.visibility</p:attrName>
                                        </p:attrNameLst>
                                      </p:cBhvr>
                                      <p:to>
                                        <p:strVal val="visible"/>
                                      </p:to>
                                    </p:set>
                                    <p:animEffect transition="in" filter="wipe(left)">
                                      <p:cBhvr>
                                        <p:cTn id="12" dur="500"/>
                                        <p:tgtEl>
                                          <p:spTgt spid="2621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51"/>
                                        </p:tgtEl>
                                        <p:attrNameLst>
                                          <p:attrName>style.visibility</p:attrName>
                                        </p:attrNameLst>
                                      </p:cBhvr>
                                      <p:to>
                                        <p:strVal val="visible"/>
                                      </p:to>
                                    </p:set>
                                    <p:animEffect transition="in" filter="wipe(left)">
                                      <p:cBhvr>
                                        <p:cTn id="17" dur="500"/>
                                        <p:tgtEl>
                                          <p:spTgt spid="2621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62"/>
                                        </p:tgtEl>
                                        <p:attrNameLst>
                                          <p:attrName>style.visibility</p:attrName>
                                        </p:attrNameLst>
                                      </p:cBhvr>
                                      <p:to>
                                        <p:strVal val="visible"/>
                                      </p:to>
                                    </p:set>
                                    <p:animEffect transition="in" filter="wipe(left)">
                                      <p:cBhvr>
                                        <p:cTn id="22" dur="500"/>
                                        <p:tgtEl>
                                          <p:spTgt spid="2621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2149"/>
                                        </p:tgtEl>
                                        <p:attrNameLst>
                                          <p:attrName>style.visibility</p:attrName>
                                        </p:attrNameLst>
                                      </p:cBhvr>
                                      <p:to>
                                        <p:strVal val="visible"/>
                                      </p:to>
                                    </p:set>
                                    <p:animEffect transition="in" filter="wipe(left)">
                                      <p:cBhvr>
                                        <p:cTn id="27" dur="500"/>
                                        <p:tgtEl>
                                          <p:spTgt spid="2621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2152"/>
                                        </p:tgtEl>
                                        <p:attrNameLst>
                                          <p:attrName>style.visibility</p:attrName>
                                        </p:attrNameLst>
                                      </p:cBhvr>
                                      <p:to>
                                        <p:strVal val="visible"/>
                                      </p:to>
                                    </p:set>
                                    <p:animEffect transition="in" filter="wipe(left)">
                                      <p:cBhvr>
                                        <p:cTn id="32" dur="500"/>
                                        <p:tgtEl>
                                          <p:spTgt spid="2621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2155"/>
                                        </p:tgtEl>
                                        <p:attrNameLst>
                                          <p:attrName>style.visibility</p:attrName>
                                        </p:attrNameLst>
                                      </p:cBhvr>
                                      <p:to>
                                        <p:strVal val="visible"/>
                                      </p:to>
                                    </p:set>
                                    <p:animEffect transition="in" filter="wipe(left)">
                                      <p:cBhvr>
                                        <p:cTn id="37" dur="500"/>
                                        <p:tgtEl>
                                          <p:spTgt spid="262155"/>
                                        </p:tgtEl>
                                      </p:cBhvr>
                                    </p:animEffect>
                                  </p:childTnLst>
                                </p:cTn>
                              </p:par>
                              <p:par>
                                <p:cTn id="38" presetID="22" presetClass="entr" presetSubtype="8" fill="hold" nodeType="withEffect">
                                  <p:stCondLst>
                                    <p:cond delay="0"/>
                                  </p:stCondLst>
                                  <p:childTnLst>
                                    <p:set>
                                      <p:cBhvr>
                                        <p:cTn id="39" dur="1" fill="hold">
                                          <p:stCondLst>
                                            <p:cond delay="0"/>
                                          </p:stCondLst>
                                        </p:cTn>
                                        <p:tgtEl>
                                          <p:spTgt spid="262156"/>
                                        </p:tgtEl>
                                        <p:attrNameLst>
                                          <p:attrName>style.visibility</p:attrName>
                                        </p:attrNameLst>
                                      </p:cBhvr>
                                      <p:to>
                                        <p:strVal val="visible"/>
                                      </p:to>
                                    </p:set>
                                    <p:animEffect transition="in" filter="wipe(left)">
                                      <p:cBhvr>
                                        <p:cTn id="40" dur="500"/>
                                        <p:tgtEl>
                                          <p:spTgt spid="26215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62154"/>
                                        </p:tgtEl>
                                        <p:attrNameLst>
                                          <p:attrName>style.visibility</p:attrName>
                                        </p:attrNameLst>
                                      </p:cBhvr>
                                      <p:to>
                                        <p:strVal val="visible"/>
                                      </p:to>
                                    </p:set>
                                    <p:animEffect transition="in" filter="wipe(left)">
                                      <p:cBhvr>
                                        <p:cTn id="43" dur="500"/>
                                        <p:tgtEl>
                                          <p:spTgt spid="2621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62157"/>
                                        </p:tgtEl>
                                        <p:attrNameLst>
                                          <p:attrName>style.visibility</p:attrName>
                                        </p:attrNameLst>
                                      </p:cBhvr>
                                      <p:to>
                                        <p:strVal val="visible"/>
                                      </p:to>
                                    </p:set>
                                    <p:animEffect transition="in" filter="wipe(left)">
                                      <p:cBhvr>
                                        <p:cTn id="48" dur="500"/>
                                        <p:tgtEl>
                                          <p:spTgt spid="262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1" grpId="0"/>
      <p:bldP spid="262149" grpId="0"/>
      <p:bldP spid="262150" grpId="0" autoUpdateAnimBg="0"/>
      <p:bldP spid="262152" grpId="0"/>
      <p:bldP spid="262154" grpId="0"/>
      <p:bldP spid="262161" grpId="0" animBg="1"/>
      <p:bldP spid="2621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ChangeArrowheads="1"/>
          </p:cNvSpPr>
          <p:nvPr/>
        </p:nvSpPr>
        <p:spPr bwMode="auto">
          <a:xfrm>
            <a:off x="755650" y="4105275"/>
            <a:ext cx="7777163" cy="1241045"/>
          </a:xfrm>
          <a:prstGeom prst="rect">
            <a:avLst/>
          </a:prstGeom>
          <a:noFill/>
          <a:ln w="9525">
            <a:noFill/>
            <a:miter lim="800000"/>
            <a:headEnd/>
            <a:tailEnd/>
          </a:ln>
          <a:effectLst/>
        </p:spPr>
        <p:txBody>
          <a:bodyPr>
            <a:spAutoFit/>
          </a:bodyPr>
          <a:lstStyle/>
          <a:p>
            <a:pPr>
              <a:lnSpc>
                <a:spcPct val="70000"/>
              </a:lnSpc>
            </a:pPr>
            <a:r>
              <a:rPr lang="en-US" altLang="zh-CN" dirty="0">
                <a:latin typeface="Times New Roman" pitchFamily="18" charset="0"/>
              </a:rPr>
              <a:t> </a:t>
            </a:r>
            <a:r>
              <a:rPr lang="zh-CN" altLang="en-US" dirty="0">
                <a:latin typeface="Times New Roman" pitchFamily="18" charset="0"/>
              </a:rPr>
              <a:t>若事件</a:t>
            </a:r>
            <a:r>
              <a:rPr lang="en-US" altLang="zh-CN" i="1" dirty="0">
                <a:latin typeface="Times New Roman" pitchFamily="18" charset="0"/>
              </a:rPr>
              <a:t>A</a:t>
            </a:r>
            <a:r>
              <a:rPr lang="zh-CN" altLang="en-US" dirty="0">
                <a:latin typeface="Times New Roman" pitchFamily="18" charset="0"/>
              </a:rPr>
              <a:t>发生，即把最强的两队拿出，将其余</a:t>
            </a:r>
            <a:r>
              <a:rPr lang="en-US" altLang="zh-CN" dirty="0">
                <a:latin typeface="Times New Roman" pitchFamily="18" charset="0"/>
              </a:rPr>
              <a:t>18</a:t>
            </a:r>
            <a:r>
              <a:rPr lang="zh-CN" altLang="en-US" dirty="0">
                <a:latin typeface="Times New Roman" pitchFamily="18" charset="0"/>
              </a:rPr>
              <a:t>个队</a:t>
            </a:r>
          </a:p>
          <a:p>
            <a:pPr>
              <a:lnSpc>
                <a:spcPct val="70000"/>
              </a:lnSpc>
            </a:pPr>
            <a:r>
              <a:rPr lang="zh-CN" altLang="en-US" dirty="0">
                <a:latin typeface="Times New Roman" pitchFamily="18" charset="0"/>
              </a:rPr>
              <a:t> 分成两组，再将两个强队分别分在两组内，故事件</a:t>
            </a:r>
            <a:r>
              <a:rPr lang="en-US" altLang="zh-CN" i="1" dirty="0">
                <a:latin typeface="Times New Roman" pitchFamily="18" charset="0"/>
              </a:rPr>
              <a:t>A</a:t>
            </a:r>
          </a:p>
          <a:p>
            <a:pPr>
              <a:lnSpc>
                <a:spcPct val="70000"/>
              </a:lnSpc>
            </a:pPr>
            <a:r>
              <a:rPr lang="en-US" altLang="zh-CN" dirty="0">
                <a:latin typeface="Times New Roman" pitchFamily="18" charset="0"/>
              </a:rPr>
              <a:t> </a:t>
            </a:r>
            <a:r>
              <a:rPr lang="zh-CN" altLang="en-US" dirty="0">
                <a:latin typeface="Times New Roman" pitchFamily="18" charset="0"/>
              </a:rPr>
              <a:t>所包含的基本事件数为                 ．</a:t>
            </a:r>
          </a:p>
        </p:txBody>
      </p:sp>
      <p:sp>
        <p:nvSpPr>
          <p:cNvPr id="629763" name="Text Box 3"/>
          <p:cNvSpPr txBox="1">
            <a:spLocks noChangeArrowheads="1"/>
          </p:cNvSpPr>
          <p:nvPr/>
        </p:nvSpPr>
        <p:spPr bwMode="auto">
          <a:xfrm>
            <a:off x="457200" y="1736725"/>
            <a:ext cx="8458200" cy="828675"/>
          </a:xfrm>
          <a:prstGeom prst="rect">
            <a:avLst/>
          </a:prstGeom>
          <a:solidFill>
            <a:schemeClr val="bg1"/>
          </a:solidFill>
          <a:ln w="9525">
            <a:noFill/>
            <a:miter lim="800000"/>
            <a:headEnd/>
            <a:tailEnd/>
          </a:ln>
          <a:effectLst/>
        </p:spPr>
        <p:txBody>
          <a:bodyPr>
            <a:spAutoFit/>
          </a:bodyPr>
          <a:lstStyle/>
          <a:p>
            <a:pPr>
              <a:lnSpc>
                <a:spcPct val="70000"/>
              </a:lnSpc>
            </a:pPr>
            <a:r>
              <a:rPr lang="zh-CN" altLang="en-US" sz="2800" dirty="0">
                <a:solidFill>
                  <a:srgbClr val="0000FF"/>
                </a:solidFill>
                <a:latin typeface="黑体" pitchFamily="49" charset="-122"/>
                <a:ea typeface="黑体" pitchFamily="49" charset="-122"/>
              </a:rPr>
              <a:t>例</a:t>
            </a:r>
            <a:r>
              <a:rPr lang="en-US" altLang="zh-CN" sz="2800" dirty="0">
                <a:solidFill>
                  <a:srgbClr val="0000FF"/>
                </a:solidFill>
                <a:latin typeface="黑体" pitchFamily="49" charset="-122"/>
                <a:ea typeface="黑体" pitchFamily="49" charset="-122"/>
              </a:rPr>
              <a:t>1</a:t>
            </a:r>
            <a:r>
              <a:rPr lang="en-US" altLang="zh-CN" dirty="0">
                <a:latin typeface="黑体" pitchFamily="49" charset="-122"/>
                <a:ea typeface="黑体" pitchFamily="49" charset="-122"/>
              </a:rPr>
              <a:t> </a:t>
            </a:r>
            <a:r>
              <a:rPr lang="zh-CN" altLang="en-US" dirty="0">
                <a:latin typeface="Times New Roman" pitchFamily="18" charset="0"/>
              </a:rPr>
              <a:t>为了减少比赛场次，把</a:t>
            </a:r>
            <a:r>
              <a:rPr lang="en-US" altLang="zh-CN" dirty="0">
                <a:latin typeface="Times New Roman" pitchFamily="18" charset="0"/>
              </a:rPr>
              <a:t>20</a:t>
            </a:r>
            <a:r>
              <a:rPr lang="zh-CN" altLang="en-US" dirty="0">
                <a:latin typeface="Times New Roman" pitchFamily="18" charset="0"/>
              </a:rPr>
              <a:t>个球队分成两组，每组</a:t>
            </a:r>
            <a:r>
              <a:rPr lang="en-US" altLang="zh-CN" dirty="0">
                <a:latin typeface="Times New Roman" pitchFamily="18" charset="0"/>
              </a:rPr>
              <a:t>10</a:t>
            </a:r>
            <a:r>
              <a:rPr lang="zh-CN" altLang="en-US" dirty="0">
                <a:latin typeface="Times New Roman" pitchFamily="18" charset="0"/>
              </a:rPr>
              <a:t>个队  </a:t>
            </a:r>
          </a:p>
          <a:p>
            <a:pPr>
              <a:lnSpc>
                <a:spcPct val="70000"/>
              </a:lnSpc>
            </a:pPr>
            <a:r>
              <a:rPr lang="zh-CN" altLang="en-US" dirty="0">
                <a:latin typeface="Times New Roman" pitchFamily="18" charset="0"/>
              </a:rPr>
              <a:t>         进行比赛，求最强的两个队分在不同组内的概率．</a:t>
            </a:r>
          </a:p>
        </p:txBody>
      </p:sp>
      <p:sp>
        <p:nvSpPr>
          <p:cNvPr id="629764" name="Text Box 4"/>
          <p:cNvSpPr txBox="1">
            <a:spLocks noChangeArrowheads="1"/>
          </p:cNvSpPr>
          <p:nvPr/>
        </p:nvSpPr>
        <p:spPr bwMode="auto">
          <a:xfrm>
            <a:off x="468313" y="476250"/>
            <a:ext cx="8062912" cy="912813"/>
          </a:xfrm>
          <a:prstGeom prst="rect">
            <a:avLst/>
          </a:prstGeom>
          <a:noFill/>
          <a:ln w="9525">
            <a:solidFill>
              <a:srgbClr val="0066FF"/>
            </a:solidFill>
            <a:miter lim="800000"/>
            <a:headEnd/>
            <a:tailEnd/>
          </a:ln>
          <a:effectLst/>
        </p:spPr>
        <p:txBody>
          <a:bodyPr>
            <a:spAutoFit/>
          </a:bodyPr>
          <a:lstStyle/>
          <a:p>
            <a:pPr>
              <a:lnSpc>
                <a:spcPct val="80000"/>
              </a:lnSpc>
            </a:pPr>
            <a:r>
              <a:rPr lang="en-US" altLang="zh-CN" sz="2800">
                <a:solidFill>
                  <a:srgbClr val="FF0066"/>
                </a:solidFill>
                <a:latin typeface="Times New Roman" pitchFamily="18" charset="0"/>
              </a:rPr>
              <a:t>[</a:t>
            </a:r>
            <a:r>
              <a:rPr lang="zh-CN" altLang="en-US" sz="2800">
                <a:solidFill>
                  <a:srgbClr val="FF0066"/>
                </a:solidFill>
                <a:latin typeface="Times New Roman" pitchFamily="18" charset="0"/>
              </a:rPr>
              <a:t>注</a:t>
            </a:r>
            <a:r>
              <a:rPr lang="en-US" altLang="zh-CN" sz="2800">
                <a:solidFill>
                  <a:srgbClr val="FF0066"/>
                </a:solidFill>
                <a:latin typeface="Times New Roman" pitchFamily="18" charset="0"/>
              </a:rPr>
              <a:t>]  </a:t>
            </a:r>
            <a:r>
              <a:rPr lang="zh-CN" altLang="en-US" sz="2800">
                <a:solidFill>
                  <a:srgbClr val="0000FF"/>
                </a:solidFill>
                <a:latin typeface="Times New Roman" pitchFamily="18" charset="0"/>
              </a:rPr>
              <a:t>要计算事件</a:t>
            </a:r>
            <a:r>
              <a:rPr lang="en-US" altLang="zh-CN" sz="2800" i="1">
                <a:solidFill>
                  <a:srgbClr val="0000FF"/>
                </a:solidFill>
                <a:latin typeface="Times New Roman" pitchFamily="18" charset="0"/>
              </a:rPr>
              <a:t>A</a:t>
            </a:r>
            <a:r>
              <a:rPr lang="zh-CN" altLang="en-US" sz="2800">
                <a:solidFill>
                  <a:srgbClr val="0000FF"/>
                </a:solidFill>
                <a:latin typeface="Times New Roman" pitchFamily="18" charset="0"/>
              </a:rPr>
              <a:t>的概率，必须清楚</a:t>
            </a:r>
            <a:r>
              <a:rPr lang="zh-CN" altLang="en-US" sz="2800" i="1" u="sng">
                <a:solidFill>
                  <a:srgbClr val="CC0000"/>
                </a:solidFill>
                <a:latin typeface="Times New Roman" pitchFamily="18" charset="0"/>
              </a:rPr>
              <a:t>样本空间所包</a:t>
            </a:r>
            <a:endParaRPr lang="zh-CN" altLang="en-US" sz="2800">
              <a:solidFill>
                <a:srgbClr val="0000FF"/>
              </a:solidFill>
              <a:latin typeface="Times New Roman" pitchFamily="18" charset="0"/>
            </a:endParaRPr>
          </a:p>
          <a:p>
            <a:pPr>
              <a:lnSpc>
                <a:spcPct val="60000"/>
              </a:lnSpc>
            </a:pPr>
            <a:r>
              <a:rPr lang="zh-CN" altLang="en-US" sz="2800">
                <a:solidFill>
                  <a:srgbClr val="0000FF"/>
                </a:solidFill>
                <a:latin typeface="Times New Roman" pitchFamily="18" charset="0"/>
              </a:rPr>
              <a:t>         </a:t>
            </a:r>
            <a:r>
              <a:rPr lang="zh-CN" altLang="en-US" sz="2800" i="1" u="sng">
                <a:solidFill>
                  <a:srgbClr val="CC0000"/>
                </a:solidFill>
                <a:latin typeface="Times New Roman" pitchFamily="18" charset="0"/>
              </a:rPr>
              <a:t>含的基本事件总数</a:t>
            </a:r>
            <a:r>
              <a:rPr lang="zh-CN" altLang="en-US" sz="2800">
                <a:solidFill>
                  <a:srgbClr val="0000FF"/>
                </a:solidFill>
                <a:latin typeface="Times New Roman" pitchFamily="18" charset="0"/>
              </a:rPr>
              <a:t>以及</a:t>
            </a:r>
            <a:r>
              <a:rPr lang="en-US" altLang="zh-CN" sz="2800" i="1" u="sng">
                <a:solidFill>
                  <a:srgbClr val="CC0000"/>
                </a:solidFill>
                <a:latin typeface="Times New Roman" pitchFamily="18" charset="0"/>
              </a:rPr>
              <a:t>A</a:t>
            </a:r>
            <a:r>
              <a:rPr lang="zh-CN" altLang="en-US" sz="2800" i="1" u="sng">
                <a:solidFill>
                  <a:srgbClr val="CC0000"/>
                </a:solidFill>
                <a:latin typeface="Times New Roman" pitchFamily="18" charset="0"/>
              </a:rPr>
              <a:t>所包含的基本事件数</a:t>
            </a:r>
            <a:r>
              <a:rPr lang="en-US" altLang="zh-CN" sz="2800">
                <a:solidFill>
                  <a:srgbClr val="0000FF"/>
                </a:solidFill>
                <a:latin typeface="Times New Roman" pitchFamily="18" charset="0"/>
              </a:rPr>
              <a:t>.          </a:t>
            </a:r>
          </a:p>
        </p:txBody>
      </p:sp>
      <p:sp>
        <p:nvSpPr>
          <p:cNvPr id="629765" name="Text Box 5"/>
          <p:cNvSpPr txBox="1">
            <a:spLocks noChangeArrowheads="1"/>
          </p:cNvSpPr>
          <p:nvPr/>
        </p:nvSpPr>
        <p:spPr bwMode="auto">
          <a:xfrm>
            <a:off x="533400" y="2590800"/>
            <a:ext cx="8001000" cy="914400"/>
          </a:xfrm>
          <a:prstGeom prst="rect">
            <a:avLst/>
          </a:prstGeom>
          <a:noFill/>
          <a:ln w="9525">
            <a:noFill/>
            <a:miter lim="800000"/>
            <a:headEnd/>
            <a:tailEnd/>
          </a:ln>
          <a:effectLst/>
        </p:spPr>
        <p:txBody>
          <a:bodyPr>
            <a:spAutoFit/>
          </a:bodyPr>
          <a:lstStyle/>
          <a:p>
            <a:pPr>
              <a:lnSpc>
                <a:spcPct val="90000"/>
              </a:lnSpc>
            </a:pPr>
            <a:r>
              <a:rPr lang="zh-CN" altLang="en-US" sz="2800">
                <a:solidFill>
                  <a:schemeClr val="accent2"/>
                </a:solidFill>
                <a:latin typeface="Times New Roman" pitchFamily="18" charset="0"/>
                <a:ea typeface="黑体" pitchFamily="49" charset="-122"/>
              </a:rPr>
              <a:t>解</a:t>
            </a:r>
            <a:r>
              <a:rPr lang="zh-CN" altLang="en-US">
                <a:solidFill>
                  <a:schemeClr val="accent2"/>
                </a:solidFill>
                <a:latin typeface="Times New Roman" pitchFamily="18" charset="0"/>
                <a:ea typeface="黑体" pitchFamily="49" charset="-122"/>
              </a:rPr>
              <a:t> </a:t>
            </a:r>
            <a:r>
              <a:rPr lang="en-US" altLang="zh-CN">
                <a:solidFill>
                  <a:schemeClr val="accent2"/>
                </a:solidFill>
                <a:latin typeface="Times New Roman" pitchFamily="18" charset="0"/>
                <a:ea typeface="黑体" pitchFamily="49" charset="-122"/>
              </a:rPr>
              <a:t>:</a:t>
            </a:r>
            <a:r>
              <a:rPr lang="en-US" altLang="zh-CN">
                <a:solidFill>
                  <a:srgbClr val="FF0066"/>
                </a:solidFill>
                <a:latin typeface="Times New Roman" pitchFamily="18" charset="0"/>
                <a:ea typeface="黑体" pitchFamily="49" charset="-122"/>
              </a:rPr>
              <a:t>  </a:t>
            </a:r>
            <a:r>
              <a:rPr lang="zh-CN" altLang="en-US">
                <a:latin typeface="Times New Roman" pitchFamily="18" charset="0"/>
              </a:rPr>
              <a:t>把</a:t>
            </a:r>
            <a:r>
              <a:rPr lang="en-US" altLang="zh-CN">
                <a:latin typeface="Times New Roman" pitchFamily="18" charset="0"/>
              </a:rPr>
              <a:t>20</a:t>
            </a:r>
            <a:r>
              <a:rPr lang="zh-CN" altLang="en-US">
                <a:latin typeface="Times New Roman" pitchFamily="18" charset="0"/>
              </a:rPr>
              <a:t>个球队分为两组，每组</a:t>
            </a:r>
            <a:r>
              <a:rPr lang="en-US" altLang="zh-CN">
                <a:latin typeface="Times New Roman" pitchFamily="18" charset="0"/>
              </a:rPr>
              <a:t>10</a:t>
            </a:r>
            <a:r>
              <a:rPr lang="zh-CN" altLang="en-US">
                <a:latin typeface="Times New Roman" pitchFamily="18" charset="0"/>
              </a:rPr>
              <a:t>队，共有        种分法</a:t>
            </a:r>
            <a:r>
              <a:rPr lang="en-US" altLang="zh-CN">
                <a:latin typeface="Times New Roman" pitchFamily="18" charset="0"/>
              </a:rPr>
              <a:t>.  </a:t>
            </a:r>
          </a:p>
          <a:p>
            <a:pPr>
              <a:lnSpc>
                <a:spcPct val="70000"/>
              </a:lnSpc>
            </a:pPr>
            <a:r>
              <a:rPr lang="en-US" altLang="zh-CN">
                <a:latin typeface="Times New Roman" pitchFamily="18" charset="0"/>
              </a:rPr>
              <a:t>         </a:t>
            </a:r>
            <a:r>
              <a:rPr lang="zh-CN" altLang="en-US">
                <a:latin typeface="Times New Roman" pitchFamily="18" charset="0"/>
              </a:rPr>
              <a:t>所以，基本事件总数为          ．</a:t>
            </a:r>
            <a:endParaRPr lang="zh-CN" altLang="en-US" b="0">
              <a:latin typeface="Times New Roman" pitchFamily="18" charset="0"/>
            </a:endParaRPr>
          </a:p>
        </p:txBody>
      </p:sp>
      <p:graphicFrame>
        <p:nvGraphicFramePr>
          <p:cNvPr id="629766" name="Object 6"/>
          <p:cNvGraphicFramePr>
            <a:graphicFrameLocks noChangeAspect="1"/>
          </p:cNvGraphicFramePr>
          <p:nvPr/>
        </p:nvGraphicFramePr>
        <p:xfrm>
          <a:off x="6588125" y="2568575"/>
          <a:ext cx="554038" cy="527050"/>
        </p:xfrm>
        <a:graphic>
          <a:graphicData uri="http://schemas.openxmlformats.org/presentationml/2006/ole">
            <mc:AlternateContent xmlns:mc="http://schemas.openxmlformats.org/markup-compatibility/2006">
              <mc:Choice xmlns:v="urn:schemas-microsoft-com:vml" Requires="v">
                <p:oleObj spid="_x0000_s711346" name="公式" r:id="rId3" imgW="7705080" imgH="7302600" progId="Equations">
                  <p:embed/>
                </p:oleObj>
              </mc:Choice>
              <mc:Fallback>
                <p:oleObj name="公式" r:id="rId3" imgW="7705080" imgH="7302600" progId="Equations">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2568575"/>
                        <a:ext cx="55403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9767" name="Object 7"/>
          <p:cNvGraphicFramePr>
            <a:graphicFrameLocks noChangeAspect="1"/>
          </p:cNvGraphicFramePr>
          <p:nvPr/>
        </p:nvGraphicFramePr>
        <p:xfrm>
          <a:off x="4427538" y="2997200"/>
          <a:ext cx="606425" cy="574675"/>
        </p:xfrm>
        <a:graphic>
          <a:graphicData uri="http://schemas.openxmlformats.org/presentationml/2006/ole">
            <mc:AlternateContent xmlns:mc="http://schemas.openxmlformats.org/markup-compatibility/2006">
              <mc:Choice xmlns:v="urn:schemas-microsoft-com:vml" Requires="v">
                <p:oleObj spid="_x0000_s711347" name="公式" r:id="rId5" imgW="8111160" imgH="7709040" progId="Equations">
                  <p:embed/>
                </p:oleObj>
              </mc:Choice>
              <mc:Fallback>
                <p:oleObj name="公式" r:id="rId5" imgW="8111160" imgH="7709040" progId="Equations">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2997200"/>
                        <a:ext cx="606425" cy="57467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629768" name="Object 8"/>
          <p:cNvGraphicFramePr>
            <a:graphicFrameLocks noChangeAspect="1"/>
          </p:cNvGraphicFramePr>
          <p:nvPr/>
        </p:nvGraphicFramePr>
        <p:xfrm>
          <a:off x="4067175" y="4868863"/>
          <a:ext cx="1062038" cy="514350"/>
        </p:xfrm>
        <a:graphic>
          <a:graphicData uri="http://schemas.openxmlformats.org/presentationml/2006/ole">
            <mc:AlternateContent xmlns:mc="http://schemas.openxmlformats.org/markup-compatibility/2006">
              <mc:Choice xmlns:v="urn:schemas-microsoft-com:vml" Requires="v">
                <p:oleObj spid="_x0000_s711348" name="公式" r:id="rId7" imgW="15829200" imgH="7709040" progId="Equations">
                  <p:embed/>
                </p:oleObj>
              </mc:Choice>
              <mc:Fallback>
                <p:oleObj name="公式" r:id="rId7" imgW="15829200" imgH="7709040" progId="Equations">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4868863"/>
                        <a:ext cx="1062038" cy="5143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629769" name="Object 9"/>
          <p:cNvGraphicFramePr>
            <a:graphicFrameLocks noChangeAspect="1"/>
          </p:cNvGraphicFramePr>
          <p:nvPr/>
        </p:nvGraphicFramePr>
        <p:xfrm>
          <a:off x="3348038" y="5373688"/>
          <a:ext cx="1655762" cy="942975"/>
        </p:xfrm>
        <a:graphic>
          <a:graphicData uri="http://schemas.openxmlformats.org/presentationml/2006/ole">
            <mc:AlternateContent xmlns:mc="http://schemas.openxmlformats.org/markup-compatibility/2006">
              <mc:Choice xmlns:v="urn:schemas-microsoft-com:vml" Requires="v">
                <p:oleObj spid="_x0000_s711349" name="公式" r:id="rId9" imgW="17047800" imgH="14617800" progId="Equations">
                  <p:embed/>
                </p:oleObj>
              </mc:Choice>
              <mc:Fallback>
                <p:oleObj name="公式" r:id="rId9" imgW="17047800" imgH="14617800" progId="Equations">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038" y="5373688"/>
                        <a:ext cx="1655762" cy="94297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629770" name="Rectangle 10"/>
          <p:cNvSpPr>
            <a:spLocks noChangeArrowheads="1"/>
          </p:cNvSpPr>
          <p:nvPr/>
        </p:nvSpPr>
        <p:spPr bwMode="auto">
          <a:xfrm>
            <a:off x="1447800" y="5562600"/>
            <a:ext cx="1963738" cy="457200"/>
          </a:xfrm>
          <a:prstGeom prst="rect">
            <a:avLst/>
          </a:prstGeom>
          <a:noFill/>
          <a:ln w="9525">
            <a:noFill/>
            <a:miter lim="800000"/>
            <a:headEnd/>
            <a:tailEnd/>
          </a:ln>
          <a:effectLst/>
        </p:spPr>
        <p:txBody>
          <a:bodyPr wrap="none">
            <a:spAutoFit/>
          </a:bodyPr>
          <a:lstStyle/>
          <a:p>
            <a:r>
              <a:rPr lang="zh-CN" altLang="en-US" dirty="0">
                <a:latin typeface="Times New Roman" pitchFamily="18" charset="0"/>
              </a:rPr>
              <a:t>所以    </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 =</a:t>
            </a:r>
          </a:p>
        </p:txBody>
      </p:sp>
      <p:sp>
        <p:nvSpPr>
          <p:cNvPr id="629771" name="Rectangle 11"/>
          <p:cNvSpPr>
            <a:spLocks noChangeArrowheads="1"/>
          </p:cNvSpPr>
          <p:nvPr/>
        </p:nvSpPr>
        <p:spPr bwMode="auto">
          <a:xfrm>
            <a:off x="4800600" y="5589588"/>
            <a:ext cx="1119188" cy="457200"/>
          </a:xfrm>
          <a:prstGeom prst="rect">
            <a:avLst/>
          </a:prstGeom>
          <a:noFill/>
          <a:ln w="9525">
            <a:noFill/>
            <a:miter lim="800000"/>
            <a:headEnd/>
            <a:tailEnd/>
          </a:ln>
          <a:effectLst/>
        </p:spPr>
        <p:txBody>
          <a:bodyPr wrap="none">
            <a:spAutoFit/>
          </a:bodyPr>
          <a:lstStyle/>
          <a:p>
            <a:r>
              <a:rPr lang="en-US" altLang="zh-CN">
                <a:latin typeface="Times New Roman" pitchFamily="18" charset="0"/>
              </a:rPr>
              <a:t>= 0.526</a:t>
            </a:r>
          </a:p>
        </p:txBody>
      </p:sp>
      <p:sp>
        <p:nvSpPr>
          <p:cNvPr id="629772" name="Rectangle 12"/>
          <p:cNvSpPr>
            <a:spLocks noChangeArrowheads="1"/>
          </p:cNvSpPr>
          <p:nvPr/>
        </p:nvSpPr>
        <p:spPr bwMode="auto">
          <a:xfrm>
            <a:off x="152400" y="1524000"/>
            <a:ext cx="503238" cy="579438"/>
          </a:xfrm>
          <a:prstGeom prst="rect">
            <a:avLst/>
          </a:prstGeom>
          <a:noFill/>
          <a:ln w="9525">
            <a:noFill/>
            <a:miter lim="800000"/>
            <a:headEnd/>
            <a:tailEnd/>
          </a:ln>
          <a:effectLst/>
        </p:spPr>
        <p:txBody>
          <a:bodyPr wrap="none">
            <a:spAutoFit/>
          </a:bodyPr>
          <a:lstStyle/>
          <a:p>
            <a:r>
              <a:rPr lang="en-US" altLang="zh-CN" sz="3200" dirty="0">
                <a:solidFill>
                  <a:srgbClr val="FF0066"/>
                </a:solidFill>
                <a:latin typeface="黑体" pitchFamily="49" charset="-122"/>
                <a:ea typeface="黑体" pitchFamily="49" charset="-122"/>
                <a:sym typeface="Wingdings" pitchFamily="2" charset="2"/>
              </a:rPr>
              <a:t></a:t>
            </a:r>
          </a:p>
        </p:txBody>
      </p:sp>
      <p:sp>
        <p:nvSpPr>
          <p:cNvPr id="629773" name="Text Box 13"/>
          <p:cNvSpPr txBox="1">
            <a:spLocks noChangeArrowheads="1"/>
          </p:cNvSpPr>
          <p:nvPr/>
        </p:nvSpPr>
        <p:spPr bwMode="auto">
          <a:xfrm>
            <a:off x="755650" y="3573463"/>
            <a:ext cx="8001000" cy="420687"/>
          </a:xfrm>
          <a:prstGeom prst="rect">
            <a:avLst/>
          </a:prstGeom>
          <a:noFill/>
          <a:ln w="9525">
            <a:noFill/>
            <a:miter lim="800000"/>
            <a:headEnd/>
            <a:tailEnd/>
          </a:ln>
          <a:effectLst/>
        </p:spPr>
        <p:txBody>
          <a:bodyPr>
            <a:spAutoFit/>
          </a:bodyPr>
          <a:lstStyle/>
          <a:p>
            <a:pPr>
              <a:lnSpc>
                <a:spcPct val="90000"/>
              </a:lnSpc>
            </a:pPr>
            <a:r>
              <a:rPr lang="zh-CN" altLang="en-US" dirty="0">
                <a:latin typeface="Times New Roman" pitchFamily="18" charset="0"/>
              </a:rPr>
              <a:t>设</a:t>
            </a:r>
            <a:r>
              <a:rPr lang="en-US" altLang="zh-CN" i="1" dirty="0">
                <a:latin typeface="Times New Roman" pitchFamily="18" charset="0"/>
              </a:rPr>
              <a:t>A</a:t>
            </a:r>
            <a:r>
              <a:rPr lang="en-US" altLang="zh-CN" dirty="0">
                <a:latin typeface="Times New Roman" pitchFamily="18" charset="0"/>
              </a:rPr>
              <a:t>=“</a:t>
            </a:r>
            <a:r>
              <a:rPr lang="zh-CN" altLang="en-US" dirty="0">
                <a:latin typeface="Times New Roman" pitchFamily="18" charset="0"/>
              </a:rPr>
              <a:t>最强的两个队分在不同组内”，    </a:t>
            </a:r>
            <a:endParaRPr lang="zh-CN" altLang="en-US"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29764"/>
                                        </p:tgtEl>
                                        <p:attrNameLst>
                                          <p:attrName>style.visibility</p:attrName>
                                        </p:attrNameLst>
                                      </p:cBhvr>
                                      <p:to>
                                        <p:strVal val="visible"/>
                                      </p:to>
                                    </p:set>
                                    <p:anim to="" calcmode="lin" valueType="num">
                                      <p:cBhvr>
                                        <p:cTn id="7" dur="1" fill="hold"/>
                                        <p:tgtEl>
                                          <p:spTgt spid="62976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2977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629763"/>
                                        </p:tgtEl>
                                        <p:attrNameLst>
                                          <p:attrName>style.visibility</p:attrName>
                                        </p:attrNameLst>
                                      </p:cBhvr>
                                      <p:to>
                                        <p:strVal val="visible"/>
                                      </p:to>
                                    </p:set>
                                    <p:anim to="" calcmode="lin" valueType="num">
                                      <p:cBhvr>
                                        <p:cTn id="16" dur="1" fill="hold"/>
                                        <p:tgtEl>
                                          <p:spTgt spid="629763"/>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9765"/>
                                        </p:tgtEl>
                                        <p:attrNameLst>
                                          <p:attrName>style.visibility</p:attrName>
                                        </p:attrNameLst>
                                      </p:cBhvr>
                                      <p:to>
                                        <p:strVal val="visible"/>
                                      </p:to>
                                    </p:set>
                                    <p:animEffect transition="in" filter="wipe(left)">
                                      <p:cBhvr>
                                        <p:cTn id="21" dur="500"/>
                                        <p:tgtEl>
                                          <p:spTgt spid="62976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29766"/>
                                        </p:tgtEl>
                                        <p:attrNameLst>
                                          <p:attrName>style.visibility</p:attrName>
                                        </p:attrNameLst>
                                      </p:cBhvr>
                                      <p:to>
                                        <p:strVal val="visible"/>
                                      </p:to>
                                    </p:set>
                                    <p:animEffect transition="in" filter="wipe(left)">
                                      <p:cBhvr>
                                        <p:cTn id="26" dur="500"/>
                                        <p:tgtEl>
                                          <p:spTgt spid="6297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29767"/>
                                        </p:tgtEl>
                                        <p:attrNameLst>
                                          <p:attrName>style.visibility</p:attrName>
                                        </p:attrNameLst>
                                      </p:cBhvr>
                                      <p:to>
                                        <p:strVal val="visible"/>
                                      </p:to>
                                    </p:set>
                                    <p:animEffect transition="in" filter="wipe(left)">
                                      <p:cBhvr>
                                        <p:cTn id="31" dur="500"/>
                                        <p:tgtEl>
                                          <p:spTgt spid="62976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29773"/>
                                        </p:tgtEl>
                                        <p:attrNameLst>
                                          <p:attrName>style.visibility</p:attrName>
                                        </p:attrNameLst>
                                      </p:cBhvr>
                                      <p:to>
                                        <p:strVal val="visible"/>
                                      </p:to>
                                    </p:set>
                                    <p:animEffect transition="in" filter="wipe(left)">
                                      <p:cBhvr>
                                        <p:cTn id="36" dur="500"/>
                                        <p:tgtEl>
                                          <p:spTgt spid="62977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29762"/>
                                        </p:tgtEl>
                                        <p:attrNameLst>
                                          <p:attrName>style.visibility</p:attrName>
                                        </p:attrNameLst>
                                      </p:cBhvr>
                                      <p:to>
                                        <p:strVal val="visible"/>
                                      </p:to>
                                    </p:set>
                                    <p:animEffect transition="in" filter="wipe(left)">
                                      <p:cBhvr>
                                        <p:cTn id="41" dur="500"/>
                                        <p:tgtEl>
                                          <p:spTgt spid="6297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29768"/>
                                        </p:tgtEl>
                                        <p:attrNameLst>
                                          <p:attrName>style.visibility</p:attrName>
                                        </p:attrNameLst>
                                      </p:cBhvr>
                                      <p:to>
                                        <p:strVal val="visible"/>
                                      </p:to>
                                    </p:set>
                                    <p:animEffect transition="in" filter="wipe(left)">
                                      <p:cBhvr>
                                        <p:cTn id="46" dur="500"/>
                                        <p:tgtEl>
                                          <p:spTgt spid="62976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29770"/>
                                        </p:tgtEl>
                                        <p:attrNameLst>
                                          <p:attrName>style.visibility</p:attrName>
                                        </p:attrNameLst>
                                      </p:cBhvr>
                                      <p:to>
                                        <p:strVal val="visible"/>
                                      </p:to>
                                    </p:set>
                                    <p:animEffect transition="in" filter="wipe(left)">
                                      <p:cBhvr>
                                        <p:cTn id="51" dur="500"/>
                                        <p:tgtEl>
                                          <p:spTgt spid="62977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29769"/>
                                        </p:tgtEl>
                                        <p:attrNameLst>
                                          <p:attrName>style.visibility</p:attrName>
                                        </p:attrNameLst>
                                      </p:cBhvr>
                                      <p:to>
                                        <p:strVal val="visible"/>
                                      </p:to>
                                    </p:set>
                                    <p:animEffect transition="in" filter="wipe(left)">
                                      <p:cBhvr>
                                        <p:cTn id="56" dur="500"/>
                                        <p:tgtEl>
                                          <p:spTgt spid="62976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29771"/>
                                        </p:tgtEl>
                                        <p:attrNameLst>
                                          <p:attrName>style.visibility</p:attrName>
                                        </p:attrNameLst>
                                      </p:cBhvr>
                                      <p:to>
                                        <p:strVal val="visible"/>
                                      </p:to>
                                    </p:set>
                                    <p:animEffect transition="in" filter="wipe(left)">
                                      <p:cBhvr>
                                        <p:cTn id="61" dur="500"/>
                                        <p:tgtEl>
                                          <p:spTgt spid="629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autoUpdateAnimBg="0"/>
      <p:bldP spid="629763" grpId="0" animBg="1" autoUpdateAnimBg="0"/>
      <p:bldP spid="629764" grpId="0" animBg="1" autoUpdateAnimBg="0"/>
      <p:bldP spid="629765" grpId="0" autoUpdateAnimBg="0"/>
      <p:bldP spid="629770" grpId="0" autoUpdateAnimBg="0"/>
      <p:bldP spid="629771" grpId="0" autoUpdateAnimBg="0"/>
      <p:bldP spid="629772" grpId="0"/>
      <p:bldP spid="62977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611560" y="188641"/>
            <a:ext cx="7772400" cy="720080"/>
          </a:xfrm>
        </p:spPr>
        <p:txBody>
          <a:bodyPr/>
          <a:lstStyle/>
          <a:p>
            <a:r>
              <a:rPr lang="zh-CN" altLang="en-US" sz="3600" b="1" dirty="0">
                <a:solidFill>
                  <a:srgbClr val="FF0066"/>
                </a:solidFill>
                <a:effectLst>
                  <a:outerShdw blurRad="38100" dist="38100" dir="2700000" algn="tl">
                    <a:srgbClr val="C0C0C0"/>
                  </a:outerShdw>
                </a:effectLst>
                <a:latin typeface="黑体" pitchFamily="49" charset="-122"/>
                <a:ea typeface="黑体" pitchFamily="49" charset="-122"/>
              </a:rPr>
              <a:t>第一章 概率论的基本概念</a:t>
            </a:r>
            <a:endParaRPr lang="zh-CN" altLang="en-US" sz="3600" b="1" dirty="0">
              <a:solidFill>
                <a:schemeClr val="tx1"/>
              </a:solidFill>
              <a:effectLst>
                <a:outerShdw blurRad="38100" dist="38100" dir="2700000" algn="tl">
                  <a:srgbClr val="C0C0C0"/>
                </a:outerShdw>
              </a:effectLst>
              <a:latin typeface="宋体" pitchFamily="2" charset="-122"/>
            </a:endParaRPr>
          </a:p>
        </p:txBody>
      </p:sp>
      <p:sp>
        <p:nvSpPr>
          <p:cNvPr id="618500" name="Rectangle 4"/>
          <p:cNvSpPr>
            <a:spLocks noChangeArrowheads="1"/>
          </p:cNvSpPr>
          <p:nvPr/>
        </p:nvSpPr>
        <p:spPr bwMode="auto">
          <a:xfrm>
            <a:off x="539552" y="863001"/>
            <a:ext cx="8153400" cy="45719"/>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618501" name="Rectangle 5"/>
          <p:cNvSpPr>
            <a:spLocks noChangeArrowheads="1"/>
          </p:cNvSpPr>
          <p:nvPr/>
        </p:nvSpPr>
        <p:spPr bwMode="auto">
          <a:xfrm>
            <a:off x="611188" y="981075"/>
            <a:ext cx="8281987" cy="579438"/>
          </a:xfrm>
          <a:prstGeom prst="rect">
            <a:avLst/>
          </a:prstGeom>
          <a:noFill/>
          <a:ln w="9525">
            <a:noFill/>
            <a:miter lim="800000"/>
            <a:headEnd/>
            <a:tailEnd/>
          </a:ln>
          <a:effectLst/>
        </p:spPr>
        <p:txBody>
          <a:bodyPr>
            <a:spAutoFit/>
          </a:bodyPr>
          <a:lstStyle/>
          <a:p>
            <a:r>
              <a:rPr lang="zh-CN" altLang="en-US" sz="3200">
                <a:solidFill>
                  <a:srgbClr val="0000FF"/>
                </a:solidFill>
                <a:latin typeface="黑体" pitchFamily="49" charset="-122"/>
                <a:ea typeface="黑体" pitchFamily="49" charset="-122"/>
              </a:rPr>
              <a:t>引言</a:t>
            </a:r>
            <a:r>
              <a:rPr lang="zh-CN" altLang="en-US" sz="3200" b="0">
                <a:solidFill>
                  <a:srgbClr val="0000FF"/>
                </a:solidFill>
                <a:latin typeface="黑体" pitchFamily="49" charset="-122"/>
                <a:ea typeface="黑体" pitchFamily="49" charset="-122"/>
              </a:rPr>
              <a:t>：</a:t>
            </a:r>
            <a:r>
              <a:rPr lang="zh-CN" altLang="en-US" sz="3200">
                <a:solidFill>
                  <a:srgbClr val="0000FF"/>
                </a:solidFill>
                <a:latin typeface="Lucida Console" pitchFamily="49" charset="0"/>
                <a:ea typeface="黑体" pitchFamily="49" charset="-122"/>
              </a:rPr>
              <a:t>概率论是研究什么的？</a:t>
            </a:r>
            <a:endParaRPr lang="zh-CN" altLang="en-US" sz="2800">
              <a:solidFill>
                <a:srgbClr val="0000FF"/>
              </a:solidFill>
              <a:latin typeface="Lucida Console" pitchFamily="49" charset="0"/>
              <a:ea typeface="黑体" pitchFamily="49" charset="-122"/>
            </a:endParaRPr>
          </a:p>
        </p:txBody>
      </p:sp>
      <p:pic>
        <p:nvPicPr>
          <p:cNvPr id="618508" name="Picture 12" descr="AG00317_"/>
          <p:cNvPicPr>
            <a:picLocks noChangeAspect="1" noChangeArrowheads="1" noCrop="1"/>
          </p:cNvPicPr>
          <p:nvPr/>
        </p:nvPicPr>
        <p:blipFill>
          <a:blip r:embed="rId3" cstate="print"/>
          <a:srcRect/>
          <a:stretch>
            <a:fillRect/>
          </a:stretch>
        </p:blipFill>
        <p:spPr bwMode="auto">
          <a:xfrm>
            <a:off x="7667625" y="549275"/>
            <a:ext cx="1127125" cy="1447800"/>
          </a:xfrm>
          <a:prstGeom prst="rect">
            <a:avLst/>
          </a:prstGeom>
          <a:noFill/>
        </p:spPr>
      </p:pic>
      <p:sp>
        <p:nvSpPr>
          <p:cNvPr id="618509" name="WordArt 13"/>
          <p:cNvSpPr>
            <a:spLocks noChangeArrowheads="1" noChangeShapeType="1" noTextEdit="1"/>
          </p:cNvSpPr>
          <p:nvPr/>
        </p:nvSpPr>
        <p:spPr bwMode="auto">
          <a:xfrm>
            <a:off x="1403350" y="1844675"/>
            <a:ext cx="1366838" cy="417513"/>
          </a:xfrm>
          <a:prstGeom prst="rect">
            <a:avLst/>
          </a:prstGeom>
        </p:spPr>
        <p:txBody>
          <a:bodyPr wrap="none" fromWordArt="1">
            <a:prstTxWarp prst="textPlain">
              <a:avLst>
                <a:gd name="adj" fmla="val 50000"/>
              </a:avLst>
            </a:prstTxWarp>
          </a:bodyPr>
          <a:lstStyle/>
          <a:p>
            <a:pPr algn="ctr"/>
            <a:r>
              <a:rPr lang="zh-CN" altLang="en-US" sz="3600" kern="10" normalizeH="1">
                <a:ln w="12700">
                  <a:solidFill>
                    <a:srgbClr val="0000FF"/>
                  </a:solidFill>
                  <a:round/>
                  <a:headEnd/>
                  <a:tailE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黑体"/>
                <a:ea typeface="黑体"/>
              </a:rPr>
              <a:t>确定现象</a:t>
            </a:r>
          </a:p>
        </p:txBody>
      </p:sp>
      <p:sp>
        <p:nvSpPr>
          <p:cNvPr id="618510" name="WordArt 14"/>
          <p:cNvSpPr>
            <a:spLocks noChangeArrowheads="1" noChangeShapeType="1" noTextEdit="1"/>
          </p:cNvSpPr>
          <p:nvPr/>
        </p:nvSpPr>
        <p:spPr bwMode="auto">
          <a:xfrm>
            <a:off x="1403350" y="4164013"/>
            <a:ext cx="1439863" cy="454025"/>
          </a:xfrm>
          <a:prstGeom prst="rect">
            <a:avLst/>
          </a:prstGeom>
        </p:spPr>
        <p:txBody>
          <a:bodyPr wrap="none" fromWordArt="1">
            <a:prstTxWarp prst="textPlain">
              <a:avLst>
                <a:gd name="adj" fmla="val 50000"/>
              </a:avLst>
            </a:prstTxWarp>
          </a:bodyPr>
          <a:lstStyle/>
          <a:p>
            <a:pPr algn="ctr"/>
            <a:r>
              <a:rPr lang="zh-CN" altLang="en-US" sz="3600" kern="10" normalizeH="1">
                <a:ln w="12700">
                  <a:solidFill>
                    <a:srgbClr val="0000FF"/>
                  </a:solidFill>
                  <a:round/>
                  <a:headEnd/>
                  <a:tailE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黑体"/>
                <a:ea typeface="黑体"/>
              </a:rPr>
              <a:t>随机现象</a:t>
            </a:r>
          </a:p>
        </p:txBody>
      </p:sp>
      <p:sp>
        <p:nvSpPr>
          <p:cNvPr id="618511" name="WordArt 15"/>
          <p:cNvSpPr>
            <a:spLocks noChangeArrowheads="1" noChangeShapeType="1" noTextEdit="1"/>
          </p:cNvSpPr>
          <p:nvPr/>
        </p:nvSpPr>
        <p:spPr bwMode="auto">
          <a:xfrm>
            <a:off x="468313" y="2492375"/>
            <a:ext cx="541337" cy="1693863"/>
          </a:xfrm>
          <a:prstGeom prst="rect">
            <a:avLst/>
          </a:prstGeom>
        </p:spPr>
        <p:txBody>
          <a:bodyPr wrap="none" fromWordArt="1">
            <a:prstTxWarp prst="textPlain">
              <a:avLst>
                <a:gd name="adj" fmla="val 50000"/>
              </a:avLst>
            </a:prstTxWarp>
          </a:bodyPr>
          <a:lstStyle/>
          <a:p>
            <a:pPr algn="ctr"/>
            <a:r>
              <a:rPr lang="zh-CN" altLang="en-US" sz="3600" kern="10">
                <a:ln w="15875">
                  <a:solidFill>
                    <a:srgbClr val="3399FF"/>
                  </a:solidFill>
                  <a:round/>
                  <a:headEnd/>
                  <a:tailEnd/>
                </a:ln>
                <a:solidFill>
                  <a:srgbClr val="FF0000"/>
                </a:solidFill>
                <a:effectLst>
                  <a:outerShdw dist="53882" dir="2700000" algn="ctr" rotWithShape="0">
                    <a:schemeClr val="bg2">
                      <a:alpha val="50000"/>
                    </a:schemeClr>
                  </a:outerShdw>
                </a:effectLst>
                <a:latin typeface="方正舒体"/>
              </a:rPr>
              <a:t>自</a:t>
            </a:r>
          </a:p>
          <a:p>
            <a:pPr algn="ctr"/>
            <a:r>
              <a:rPr lang="zh-CN" altLang="en-US" sz="3600" kern="10">
                <a:ln w="15875">
                  <a:solidFill>
                    <a:srgbClr val="3399FF"/>
                  </a:solidFill>
                  <a:round/>
                  <a:headEnd/>
                  <a:tailEnd/>
                </a:ln>
                <a:solidFill>
                  <a:srgbClr val="FF0000"/>
                </a:solidFill>
                <a:effectLst>
                  <a:outerShdw dist="53882" dir="2700000" algn="ctr" rotWithShape="0">
                    <a:schemeClr val="bg2">
                      <a:alpha val="50000"/>
                    </a:schemeClr>
                  </a:outerShdw>
                </a:effectLst>
                <a:latin typeface="方正舒体"/>
              </a:rPr>
              <a:t>然</a:t>
            </a:r>
          </a:p>
          <a:p>
            <a:pPr algn="ctr"/>
            <a:r>
              <a:rPr lang="zh-CN" altLang="en-US" sz="3600" kern="10">
                <a:ln w="15875">
                  <a:solidFill>
                    <a:srgbClr val="3399FF"/>
                  </a:solidFill>
                  <a:round/>
                  <a:headEnd/>
                  <a:tailEnd/>
                </a:ln>
                <a:solidFill>
                  <a:srgbClr val="FF0000"/>
                </a:solidFill>
                <a:effectLst>
                  <a:outerShdw dist="53882" dir="2700000" algn="ctr" rotWithShape="0">
                    <a:schemeClr val="bg2">
                      <a:alpha val="50000"/>
                    </a:schemeClr>
                  </a:outerShdw>
                </a:effectLst>
                <a:latin typeface="方正舒体"/>
              </a:rPr>
              <a:t>界</a:t>
            </a:r>
          </a:p>
          <a:p>
            <a:pPr algn="ctr"/>
            <a:r>
              <a:rPr lang="zh-CN" altLang="en-US" sz="3600" kern="10">
                <a:ln w="15875">
                  <a:solidFill>
                    <a:srgbClr val="3399FF"/>
                  </a:solidFill>
                  <a:round/>
                  <a:headEnd/>
                  <a:tailEnd/>
                </a:ln>
                <a:solidFill>
                  <a:srgbClr val="FF0000"/>
                </a:solidFill>
                <a:effectLst>
                  <a:outerShdw dist="53882" dir="2700000" algn="ctr" rotWithShape="0">
                    <a:schemeClr val="bg2">
                      <a:alpha val="50000"/>
                    </a:schemeClr>
                  </a:outerShdw>
                </a:effectLst>
                <a:latin typeface="方正舒体"/>
              </a:rPr>
              <a:t>现</a:t>
            </a:r>
          </a:p>
          <a:p>
            <a:pPr algn="ctr"/>
            <a:r>
              <a:rPr lang="zh-CN" altLang="en-US" sz="3600" kern="10">
                <a:ln w="15875">
                  <a:solidFill>
                    <a:srgbClr val="3399FF"/>
                  </a:solidFill>
                  <a:round/>
                  <a:headEnd/>
                  <a:tailEnd/>
                </a:ln>
                <a:solidFill>
                  <a:srgbClr val="FF0000"/>
                </a:solidFill>
                <a:effectLst>
                  <a:outerShdw dist="53882" dir="2700000" algn="ctr" rotWithShape="0">
                    <a:schemeClr val="bg2">
                      <a:alpha val="50000"/>
                    </a:schemeClr>
                  </a:outerShdw>
                </a:effectLst>
                <a:latin typeface="方正舒体"/>
              </a:rPr>
              <a:t>象</a:t>
            </a:r>
          </a:p>
        </p:txBody>
      </p:sp>
      <p:sp>
        <p:nvSpPr>
          <p:cNvPr id="618512" name="Oval 16"/>
          <p:cNvSpPr>
            <a:spLocks noChangeArrowheads="1"/>
          </p:cNvSpPr>
          <p:nvPr/>
        </p:nvSpPr>
        <p:spPr bwMode="auto">
          <a:xfrm>
            <a:off x="323850" y="2274888"/>
            <a:ext cx="790575" cy="2052637"/>
          </a:xfrm>
          <a:prstGeom prst="ellipse">
            <a:avLst/>
          </a:prstGeom>
          <a:noFill/>
          <a:ln w="19050">
            <a:solidFill>
              <a:schemeClr val="accent2"/>
            </a:solidFill>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618513" name="Oval 17"/>
          <p:cNvSpPr>
            <a:spLocks noChangeArrowheads="1"/>
          </p:cNvSpPr>
          <p:nvPr/>
        </p:nvSpPr>
        <p:spPr bwMode="auto">
          <a:xfrm>
            <a:off x="1150938" y="1700213"/>
            <a:ext cx="1655762" cy="612775"/>
          </a:xfrm>
          <a:prstGeom prst="ellipse">
            <a:avLst/>
          </a:prstGeom>
          <a:noFill/>
          <a:ln w="19050" algn="ctr">
            <a:solidFill>
              <a:schemeClr val="accent2"/>
            </a:solidFill>
            <a:round/>
            <a:headEnd/>
            <a:tailEnd/>
          </a:ln>
          <a:effectLst>
            <a:outerShdw dist="107763" dir="2700000" algn="ctr" rotWithShape="0">
              <a:schemeClr val="bg2">
                <a:alpha val="50000"/>
              </a:schemeClr>
            </a:outerShdw>
          </a:effectLst>
        </p:spPr>
        <p:txBody>
          <a:bodyPr wrap="none" anchor="ctr"/>
          <a:lstStyle/>
          <a:p>
            <a:pPr algn="ctr">
              <a:lnSpc>
                <a:spcPct val="120000"/>
              </a:lnSpc>
              <a:spcBef>
                <a:spcPct val="0"/>
              </a:spcBef>
            </a:pPr>
            <a:endParaRPr lang="zh-CN" altLang="zh-CN" sz="2800">
              <a:latin typeface="楷体_GB2312" pitchFamily="49" charset="-122"/>
              <a:ea typeface="楷体_GB2312" pitchFamily="49" charset="-122"/>
            </a:endParaRPr>
          </a:p>
        </p:txBody>
      </p:sp>
      <p:sp>
        <p:nvSpPr>
          <p:cNvPr id="618514" name="AutoShape 18"/>
          <p:cNvSpPr>
            <a:spLocks noChangeArrowheads="1"/>
          </p:cNvSpPr>
          <p:nvPr/>
        </p:nvSpPr>
        <p:spPr bwMode="auto">
          <a:xfrm rot="40345430">
            <a:off x="910432" y="2575718"/>
            <a:ext cx="755650" cy="157163"/>
          </a:xfrm>
          <a:prstGeom prst="rightArrow">
            <a:avLst>
              <a:gd name="adj1" fmla="val 50000"/>
              <a:gd name="adj2" fmla="val 120202"/>
            </a:avLst>
          </a:prstGeom>
          <a:gradFill rotWithShape="1">
            <a:gsLst>
              <a:gs pos="0">
                <a:schemeClr val="tx1"/>
              </a:gs>
              <a:gs pos="50000">
                <a:srgbClr val="000082"/>
              </a:gs>
              <a:gs pos="100000">
                <a:schemeClr val="tx1"/>
              </a:gs>
            </a:gsLst>
            <a:lin ang="2700000" scaled="1"/>
          </a:gradFill>
          <a:ln w="9525" algn="ctr">
            <a:solidFill>
              <a:schemeClr val="folHlink"/>
            </a:solidFill>
            <a:miter lim="800000"/>
            <a:headEnd/>
            <a:tailEnd/>
          </a:ln>
          <a:effectLst>
            <a:outerShdw dist="107763" dir="2700000" algn="ctr" rotWithShape="0">
              <a:schemeClr val="bg2">
                <a:alpha val="50000"/>
              </a:schemeClr>
            </a:outerShdw>
          </a:effectLst>
        </p:spPr>
        <p:txBody>
          <a:bodyPr anchor="ctr">
            <a:spAutoFit/>
          </a:bodyPr>
          <a:lstStyle/>
          <a:p>
            <a:endParaRPr lang="zh-CN" altLang="en-US"/>
          </a:p>
        </p:txBody>
      </p:sp>
      <p:sp>
        <p:nvSpPr>
          <p:cNvPr id="618515" name="AutoShape 19"/>
          <p:cNvSpPr>
            <a:spLocks noChangeArrowheads="1"/>
          </p:cNvSpPr>
          <p:nvPr/>
        </p:nvSpPr>
        <p:spPr bwMode="auto">
          <a:xfrm rot="24757670">
            <a:off x="946944" y="3799682"/>
            <a:ext cx="755650" cy="157162"/>
          </a:xfrm>
          <a:prstGeom prst="rightArrow">
            <a:avLst>
              <a:gd name="adj1" fmla="val 50000"/>
              <a:gd name="adj2" fmla="val 120202"/>
            </a:avLst>
          </a:prstGeom>
          <a:gradFill rotWithShape="1">
            <a:gsLst>
              <a:gs pos="0">
                <a:schemeClr val="tx1"/>
              </a:gs>
              <a:gs pos="50000">
                <a:srgbClr val="000082"/>
              </a:gs>
              <a:gs pos="100000">
                <a:schemeClr val="tx1"/>
              </a:gs>
            </a:gsLst>
            <a:lin ang="2700000" scaled="1"/>
          </a:gradFill>
          <a:ln w="9525" algn="ctr">
            <a:solidFill>
              <a:schemeClr val="folHlink"/>
            </a:solidFill>
            <a:miter lim="800000"/>
            <a:headEnd/>
            <a:tailEnd/>
          </a:ln>
          <a:effectLst>
            <a:outerShdw dist="107763" dir="2700000" algn="ctr" rotWithShape="0">
              <a:schemeClr val="bg2">
                <a:alpha val="50000"/>
              </a:schemeClr>
            </a:outerShdw>
          </a:effectLst>
        </p:spPr>
        <p:txBody>
          <a:bodyPr anchor="ctr">
            <a:spAutoFit/>
          </a:bodyPr>
          <a:lstStyle/>
          <a:p>
            <a:endParaRPr lang="zh-CN" altLang="en-US"/>
          </a:p>
        </p:txBody>
      </p:sp>
      <p:sp>
        <p:nvSpPr>
          <p:cNvPr id="618516" name="Oval 20"/>
          <p:cNvSpPr>
            <a:spLocks noChangeArrowheads="1"/>
          </p:cNvSpPr>
          <p:nvPr/>
        </p:nvSpPr>
        <p:spPr bwMode="auto">
          <a:xfrm>
            <a:off x="1222375" y="4005263"/>
            <a:ext cx="1692275" cy="757237"/>
          </a:xfrm>
          <a:prstGeom prst="ellipse">
            <a:avLst/>
          </a:prstGeom>
          <a:noFill/>
          <a:ln w="19050" algn="ctr">
            <a:solidFill>
              <a:schemeClr val="accent2"/>
            </a:solidFill>
            <a:round/>
            <a:headEnd/>
            <a:tailEnd/>
          </a:ln>
          <a:effectLst>
            <a:outerShdw dist="107763" dir="2700000" algn="ctr" rotWithShape="0">
              <a:schemeClr val="bg2">
                <a:alpha val="50000"/>
              </a:schemeClr>
            </a:outerShdw>
          </a:effectLst>
        </p:spPr>
        <p:txBody>
          <a:bodyPr wrap="none" anchor="ctr"/>
          <a:lstStyle/>
          <a:p>
            <a:pPr algn="ctr">
              <a:lnSpc>
                <a:spcPct val="120000"/>
              </a:lnSpc>
              <a:spcBef>
                <a:spcPct val="0"/>
              </a:spcBef>
            </a:pPr>
            <a:endParaRPr lang="zh-CN" altLang="zh-CN" sz="2800">
              <a:latin typeface="楷体_GB2312" pitchFamily="49" charset="-122"/>
              <a:ea typeface="楷体_GB2312" pitchFamily="49" charset="-122"/>
            </a:endParaRPr>
          </a:p>
        </p:txBody>
      </p:sp>
      <p:sp>
        <p:nvSpPr>
          <p:cNvPr id="618518" name="Text Box 22"/>
          <p:cNvSpPr txBox="1">
            <a:spLocks noChangeArrowheads="1"/>
          </p:cNvSpPr>
          <p:nvPr/>
        </p:nvSpPr>
        <p:spPr bwMode="auto">
          <a:xfrm>
            <a:off x="2843213" y="1757363"/>
            <a:ext cx="5329237" cy="519112"/>
          </a:xfrm>
          <a:prstGeom prst="rect">
            <a:avLst/>
          </a:prstGeom>
          <a:noFill/>
          <a:ln w="9525">
            <a:noFill/>
            <a:miter lim="800000"/>
            <a:headEnd/>
            <a:tailEnd/>
          </a:ln>
          <a:effectLst/>
        </p:spPr>
        <p:txBody>
          <a:bodyPr>
            <a:spAutoFit/>
          </a:bodyPr>
          <a:lstStyle/>
          <a:p>
            <a:pPr eaLnBrk="0" hangingPunct="0"/>
            <a:r>
              <a:rPr lang="zh-CN" altLang="en-US" sz="2800">
                <a:solidFill>
                  <a:srgbClr val="A50021"/>
                </a:solidFill>
                <a:effectLst>
                  <a:outerShdw blurRad="38100" dist="38100" dir="2700000" algn="tl">
                    <a:srgbClr val="C0C0C0"/>
                  </a:outerShdw>
                </a:effectLst>
                <a:latin typeface="黑体" pitchFamily="49" charset="-122"/>
                <a:ea typeface="黑体" pitchFamily="49" charset="-122"/>
              </a:rPr>
              <a:t>在一定条件下必然发生的现象</a:t>
            </a:r>
          </a:p>
        </p:txBody>
      </p:sp>
      <p:sp>
        <p:nvSpPr>
          <p:cNvPr id="618519" name="Text Box 23"/>
          <p:cNvSpPr txBox="1">
            <a:spLocks noChangeArrowheads="1"/>
          </p:cNvSpPr>
          <p:nvPr/>
        </p:nvSpPr>
        <p:spPr bwMode="auto">
          <a:xfrm>
            <a:off x="2916238" y="4149725"/>
            <a:ext cx="6661150" cy="519113"/>
          </a:xfrm>
          <a:prstGeom prst="rect">
            <a:avLst/>
          </a:prstGeom>
          <a:noFill/>
          <a:ln w="9525" algn="ctr">
            <a:noFill/>
            <a:miter lim="800000"/>
            <a:headEnd/>
            <a:tailEnd/>
          </a:ln>
          <a:effectLst/>
        </p:spPr>
        <p:txBody>
          <a:bodyPr>
            <a:spAutoFit/>
          </a:bodyPr>
          <a:lstStyle/>
          <a:p>
            <a:pPr eaLnBrk="0" hangingPunct="0"/>
            <a:r>
              <a:rPr lang="zh-CN" altLang="en-US" sz="2800">
                <a:solidFill>
                  <a:srgbClr val="A50021"/>
                </a:solidFill>
                <a:effectLst>
                  <a:outerShdw blurRad="38100" dist="38100" dir="2700000" algn="tl">
                    <a:srgbClr val="C0C0C0"/>
                  </a:outerShdw>
                </a:effectLst>
                <a:latin typeface="黑体" pitchFamily="49" charset="-122"/>
                <a:ea typeface="黑体" pitchFamily="49" charset="-122"/>
              </a:rPr>
              <a:t>在试验或观察前无法预知出现什么结果</a:t>
            </a:r>
          </a:p>
        </p:txBody>
      </p:sp>
      <p:sp>
        <p:nvSpPr>
          <p:cNvPr id="618520" name="Text Box 24"/>
          <p:cNvSpPr txBox="1">
            <a:spLocks noChangeArrowheads="1"/>
          </p:cNvSpPr>
          <p:nvPr/>
        </p:nvSpPr>
        <p:spPr bwMode="auto">
          <a:xfrm>
            <a:off x="2195513" y="2298700"/>
            <a:ext cx="6337300" cy="1800225"/>
          </a:xfrm>
          <a:prstGeom prst="rect">
            <a:avLst/>
          </a:prstGeom>
          <a:noFill/>
          <a:ln w="9525">
            <a:noFill/>
            <a:miter lim="800000"/>
            <a:headEnd/>
            <a:tailEnd/>
          </a:ln>
          <a:effectLst/>
        </p:spPr>
        <p:txBody>
          <a:bodyPr>
            <a:spAutoFit/>
          </a:bodyPr>
          <a:lstStyle/>
          <a:p>
            <a:pPr eaLnBrk="0" hangingPunct="0">
              <a:spcBef>
                <a:spcPct val="0"/>
              </a:spcBef>
            </a:pPr>
            <a:r>
              <a:rPr lang="zh-CN" altLang="en-US" sz="2800">
                <a:solidFill>
                  <a:schemeClr val="accent2"/>
                </a:solidFill>
                <a:effectLst>
                  <a:outerShdw blurRad="38100" dist="38100" dir="2700000" algn="tl">
                    <a:srgbClr val="C0C0C0"/>
                  </a:outerShdw>
                </a:effectLst>
                <a:latin typeface="黑体" pitchFamily="49" charset="-122"/>
                <a:ea typeface="黑体" pitchFamily="49" charset="-122"/>
              </a:rPr>
              <a:t>例：</a:t>
            </a:r>
            <a:r>
              <a:rPr lang="zh-CN" altLang="en-US" sz="2800">
                <a:effectLst>
                  <a:outerShdw blurRad="38100" dist="38100" dir="2700000" algn="tl">
                    <a:srgbClr val="C0C0C0"/>
                  </a:outerShdw>
                </a:effectLst>
                <a:latin typeface="楷体_GB2312" pitchFamily="49" charset="-122"/>
                <a:ea typeface="楷体_GB2312" pitchFamily="49" charset="-122"/>
              </a:rPr>
              <a:t>向空中抛一物体必然落向地面；</a:t>
            </a:r>
          </a:p>
          <a:p>
            <a:pPr eaLnBrk="0" fontAlgn="t" hangingPunct="0">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    水加热到</a:t>
            </a:r>
            <a:r>
              <a:rPr lang="en-US" altLang="zh-CN" sz="2800">
                <a:effectLst>
                  <a:outerShdw blurRad="38100" dist="38100" dir="2700000" algn="tl">
                    <a:srgbClr val="C0C0C0"/>
                  </a:outerShdw>
                </a:effectLst>
                <a:latin typeface="楷体_GB2312" pitchFamily="49" charset="-122"/>
                <a:ea typeface="楷体_GB2312" pitchFamily="49" charset="-122"/>
              </a:rPr>
              <a:t>100℃</a:t>
            </a:r>
            <a:r>
              <a:rPr lang="zh-CN" altLang="en-US" sz="2800">
                <a:effectLst>
                  <a:outerShdw blurRad="38100" dist="38100" dir="2700000" algn="tl">
                    <a:srgbClr val="C0C0C0"/>
                  </a:outerShdw>
                </a:effectLst>
                <a:latin typeface="楷体_GB2312" pitchFamily="49" charset="-122"/>
                <a:ea typeface="楷体_GB2312" pitchFamily="49" charset="-122"/>
              </a:rPr>
              <a:t>必然沸腾；</a:t>
            </a:r>
          </a:p>
          <a:p>
            <a:pPr eaLnBrk="0" fontAlgn="t" hangingPunct="0">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    异性电荷相吸引；</a:t>
            </a:r>
          </a:p>
          <a:p>
            <a:pPr eaLnBrk="0" fontAlgn="t" hangingPunct="0">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    放射性元素发生蜕变</a:t>
            </a:r>
            <a:r>
              <a:rPr lang="en-US" altLang="zh-CN" sz="2800">
                <a:effectLst>
                  <a:outerShdw blurRad="38100" dist="38100" dir="2700000" algn="tl">
                    <a:srgbClr val="C0C0C0"/>
                  </a:outerShdw>
                </a:effectLst>
                <a:latin typeface="楷体_GB2312" pitchFamily="49" charset="-122"/>
                <a:ea typeface="楷体_GB2312" pitchFamily="49" charset="-122"/>
              </a:rPr>
              <a:t>; </a:t>
            </a:r>
            <a:r>
              <a:rPr lang="en-US" altLang="zh-CN" sz="2800">
                <a:effectLst>
                  <a:outerShdw blurRad="38100" dist="38100" dir="2700000" algn="tl">
                    <a:srgbClr val="C0C0C0"/>
                  </a:outerShdw>
                </a:effectLst>
                <a:latin typeface="Times New Roman"/>
                <a:ea typeface="楷体_GB2312" pitchFamily="49" charset="-122"/>
              </a:rPr>
              <a:t>…</a:t>
            </a:r>
            <a:r>
              <a:rPr lang="en-US" altLang="zh-CN" sz="2800">
                <a:effectLst>
                  <a:outerShdw blurRad="38100" dist="38100" dir="2700000" algn="tl">
                    <a:srgbClr val="C0C0C0"/>
                  </a:outerShdw>
                </a:effectLst>
                <a:latin typeface="楷体_GB2312" pitchFamily="49" charset="-122"/>
                <a:ea typeface="楷体_GB2312" pitchFamily="49" charset="-122"/>
              </a:rPr>
              <a:t> </a:t>
            </a:r>
            <a:r>
              <a:rPr lang="en-US" altLang="zh-CN" sz="2800">
                <a:effectLst>
                  <a:outerShdw blurRad="38100" dist="38100" dir="2700000" algn="tl">
                    <a:srgbClr val="C0C0C0"/>
                  </a:outerShdw>
                </a:effectLst>
                <a:latin typeface="Times New Roman"/>
                <a:ea typeface="楷体_GB2312" pitchFamily="49" charset="-122"/>
              </a:rPr>
              <a:t>…</a:t>
            </a:r>
            <a:r>
              <a:rPr lang="en-US" altLang="zh-CN" sz="2800">
                <a:effectLst>
                  <a:outerShdw blurRad="38100" dist="38100" dir="2700000" algn="tl">
                    <a:srgbClr val="C0C0C0"/>
                  </a:outerShdw>
                </a:effectLst>
                <a:latin typeface="楷体_GB2312" pitchFamily="49" charset="-122"/>
                <a:ea typeface="楷体_GB2312" pitchFamily="49" charset="-122"/>
              </a:rPr>
              <a:t>    </a:t>
            </a:r>
          </a:p>
        </p:txBody>
      </p:sp>
      <p:sp>
        <p:nvSpPr>
          <p:cNvPr id="618521" name="Text Box 25"/>
          <p:cNvSpPr txBox="1">
            <a:spLocks noChangeArrowheads="1"/>
          </p:cNvSpPr>
          <p:nvPr/>
        </p:nvSpPr>
        <p:spPr bwMode="auto">
          <a:xfrm>
            <a:off x="2268538" y="4724400"/>
            <a:ext cx="7127875" cy="1800225"/>
          </a:xfrm>
          <a:prstGeom prst="rect">
            <a:avLst/>
          </a:prstGeom>
          <a:noFill/>
          <a:ln w="9525">
            <a:noFill/>
            <a:miter lim="800000"/>
            <a:headEnd/>
            <a:tailEnd/>
          </a:ln>
          <a:effectLst/>
        </p:spPr>
        <p:txBody>
          <a:bodyPr>
            <a:spAutoFit/>
          </a:bodyPr>
          <a:lstStyle/>
          <a:p>
            <a:pPr algn="just" eaLnBrk="0" hangingPunct="0">
              <a:spcBef>
                <a:spcPct val="0"/>
              </a:spcBef>
            </a:pPr>
            <a:r>
              <a:rPr lang="zh-CN" altLang="en-US" sz="2800">
                <a:solidFill>
                  <a:schemeClr val="accent2"/>
                </a:solidFill>
                <a:effectLst>
                  <a:outerShdw blurRad="38100" dist="38100" dir="2700000" algn="tl">
                    <a:srgbClr val="C0C0C0"/>
                  </a:outerShdw>
                </a:effectLst>
                <a:latin typeface="黑体" pitchFamily="49" charset="-122"/>
                <a:ea typeface="黑体" pitchFamily="49" charset="-122"/>
              </a:rPr>
              <a:t>例</a:t>
            </a:r>
            <a:r>
              <a:rPr lang="en-US" altLang="zh-CN" sz="2800">
                <a:solidFill>
                  <a:schemeClr val="accent2"/>
                </a:solidFill>
                <a:effectLst>
                  <a:outerShdw blurRad="38100" dist="38100" dir="2700000" algn="tl">
                    <a:srgbClr val="C0C0C0"/>
                  </a:outerShdw>
                </a:effectLst>
                <a:latin typeface="黑体" pitchFamily="49" charset="-122"/>
                <a:ea typeface="黑体"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抛一枚硬币</a:t>
            </a:r>
            <a:r>
              <a:rPr lang="en-US" altLang="zh-CN" sz="2800">
                <a:effectLst>
                  <a:outerShdw blurRad="38100" dist="38100" dir="2700000" algn="tl">
                    <a:srgbClr val="C0C0C0"/>
                  </a:outerShdw>
                </a:effectLst>
                <a:latin typeface="楷体_GB2312" pitchFamily="49" charset="-122"/>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结果可能正</a:t>
            </a:r>
            <a:r>
              <a:rPr lang="en-US" altLang="zh-CN" sz="2800">
                <a:effectLst>
                  <a:outerShdw blurRad="38100" dist="38100" dir="2700000" algn="tl">
                    <a:srgbClr val="C0C0C0"/>
                  </a:outerShdw>
                </a:effectLst>
                <a:latin typeface="楷体_GB2312" pitchFamily="49" charset="-122"/>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反</a:t>
            </a:r>
            <a:r>
              <a:rPr lang="en-US" altLang="zh-CN" sz="2800">
                <a:effectLst>
                  <a:outerShdw blurRad="38100" dist="38100" dir="2700000" algn="tl">
                    <a:srgbClr val="C0C0C0"/>
                  </a:outerShdw>
                </a:effectLst>
                <a:latin typeface="楷体_GB2312" pitchFamily="49" charset="-122"/>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面朝上；</a:t>
            </a:r>
          </a:p>
          <a:p>
            <a:pPr eaLnBrk="0" fontAlgn="t" hangingPunct="0">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   向同一目标射击</a:t>
            </a:r>
            <a:r>
              <a:rPr lang="en-US" altLang="zh-CN" sz="2800">
                <a:effectLst>
                  <a:outerShdw blurRad="38100" dist="38100" dir="2700000" algn="tl">
                    <a:srgbClr val="C0C0C0"/>
                  </a:outerShdw>
                </a:effectLst>
                <a:latin typeface="楷体_GB2312" pitchFamily="49" charset="-122"/>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各次弹着点都不相同；</a:t>
            </a:r>
          </a:p>
          <a:p>
            <a:pPr algn="just" eaLnBrk="0" fontAlgn="t" hangingPunct="0">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   某地区的日平均气温；</a:t>
            </a:r>
          </a:p>
          <a:p>
            <a:pPr algn="just" eaLnBrk="0" fontAlgn="t" hangingPunct="0">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   掷一颗骰子，可能出现的点数；</a:t>
            </a:r>
            <a:r>
              <a:rPr lang="en-US" altLang="zh-CN" sz="2800">
                <a:effectLst>
                  <a:outerShdw blurRad="38100" dist="38100" dir="2700000" algn="tl">
                    <a:srgbClr val="C0C0C0"/>
                  </a:outerShdw>
                </a:effectLst>
                <a:latin typeface="Times New Roman"/>
                <a:ea typeface="楷体_GB2312" pitchFamily="49" charset="-122"/>
              </a:rPr>
              <a:t>…</a:t>
            </a:r>
            <a:r>
              <a:rPr lang="en-US" altLang="zh-CN" sz="2800">
                <a:effectLst>
                  <a:outerShdw blurRad="38100" dist="38100" dir="2700000" algn="tl">
                    <a:srgbClr val="C0C0C0"/>
                  </a:outerShdw>
                </a:effectLst>
                <a:latin typeface="楷体_GB2312" pitchFamily="49" charset="-122"/>
                <a:ea typeface="楷体_GB2312" pitchFamily="49" charset="-122"/>
              </a:rPr>
              <a:t> </a:t>
            </a:r>
            <a:r>
              <a:rPr lang="en-US" altLang="zh-CN" sz="2800">
                <a:effectLst>
                  <a:outerShdw blurRad="38100" dist="38100" dir="2700000" algn="tl">
                    <a:srgbClr val="C0C0C0"/>
                  </a:outerShdw>
                </a:effectLst>
                <a:latin typeface="Times New Roman"/>
                <a:ea typeface="楷体_GB2312" pitchFamily="49" charset="-122"/>
              </a:rPr>
              <a:t>…</a:t>
            </a:r>
            <a:endParaRPr lang="en-US" altLang="zh-CN" sz="2800">
              <a:effectLst>
                <a:outerShdw blurRad="38100" dist="38100" dir="2700000" algn="tl">
                  <a:srgbClr val="C0C0C0"/>
                </a:outerShdw>
              </a:effectLst>
              <a:latin typeface="楷体_GB2312" pitchFamily="49" charset="-122"/>
              <a:ea typeface="楷体_GB2312" pitchFamily="49" charset="-122"/>
            </a:endParaRPr>
          </a:p>
        </p:txBody>
      </p:sp>
      <p:sp>
        <p:nvSpPr>
          <p:cNvPr id="618522" name="AutoShape 26"/>
          <p:cNvSpPr>
            <a:spLocks noChangeArrowheads="1"/>
          </p:cNvSpPr>
          <p:nvPr/>
        </p:nvSpPr>
        <p:spPr bwMode="auto">
          <a:xfrm>
            <a:off x="3059113" y="1628775"/>
            <a:ext cx="4537075" cy="935038"/>
          </a:xfrm>
          <a:prstGeom prst="wedgeRectCallout">
            <a:avLst>
              <a:gd name="adj1" fmla="val -59690"/>
              <a:gd name="adj2" fmla="val -59676"/>
            </a:avLst>
          </a:prstGeom>
          <a:gradFill rotWithShape="1">
            <a:gsLst>
              <a:gs pos="0">
                <a:srgbClr val="5E9EFF"/>
              </a:gs>
              <a:gs pos="50000">
                <a:srgbClr val="5E9EFF">
                  <a:gamma/>
                  <a:shade val="46275"/>
                  <a:invGamma/>
                </a:srgbClr>
              </a:gs>
              <a:gs pos="100000">
                <a:srgbClr val="5E9EFF"/>
              </a:gs>
            </a:gsLst>
            <a:lin ang="2700000" scaled="1"/>
          </a:gradFill>
          <a:ln w="9525" algn="ctr">
            <a:solidFill>
              <a:schemeClr val="folHlink"/>
            </a:solidFill>
            <a:miter lim="800000"/>
            <a:headEnd/>
            <a:tailEnd/>
          </a:ln>
          <a:effectLst>
            <a:outerShdw dist="107763" dir="2700000" algn="ctr" rotWithShape="0">
              <a:schemeClr val="bg2">
                <a:alpha val="50000"/>
              </a:schemeClr>
            </a:outerShdw>
          </a:effectLst>
        </p:spPr>
        <p:txBody>
          <a:bodyPr anchor="ctr"/>
          <a:lstStyle/>
          <a:p>
            <a:pPr algn="just">
              <a:spcBef>
                <a:spcPct val="0"/>
              </a:spcBef>
            </a:pPr>
            <a:r>
              <a:rPr lang="zh-CN" altLang="en-US" sz="2800">
                <a:solidFill>
                  <a:srgbClr val="FFFF00"/>
                </a:solidFill>
                <a:effectLst>
                  <a:outerShdw blurRad="38100" dist="38100" dir="2700000" algn="tl">
                    <a:srgbClr val="000000"/>
                  </a:outerShdw>
                </a:effectLst>
                <a:latin typeface="华文新魏" pitchFamily="2" charset="-122"/>
                <a:ea typeface="华文新魏" pitchFamily="2" charset="-122"/>
              </a:rPr>
              <a:t>研究和揭示随机现象的统计规律性的数学学科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18508"/>
                                        </p:tgtEl>
                                        <p:attrNameLst>
                                          <p:attrName>style.visibility</p:attrName>
                                        </p:attrNameLst>
                                      </p:cBhvr>
                                      <p:to>
                                        <p:strVal val="visible"/>
                                      </p:to>
                                    </p:set>
                                    <p:animEffect transition="in" filter="dissolve">
                                      <p:cBhvr>
                                        <p:cTn id="7" dur="500"/>
                                        <p:tgtEl>
                                          <p:spTgt spid="6185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18508"/>
                                        </p:tgtEl>
                                      </p:cBhvr>
                                    </p:animEffect>
                                    <p:set>
                                      <p:cBhvr>
                                        <p:cTn id="12" dur="1" fill="hold">
                                          <p:stCondLst>
                                            <p:cond delay="499"/>
                                          </p:stCondLst>
                                        </p:cTn>
                                        <p:tgtEl>
                                          <p:spTgt spid="618508"/>
                                        </p:tgtEl>
                                        <p:attrNameLst>
                                          <p:attrName>style.visibility</p:attrName>
                                        </p:attrNameLst>
                                      </p:cBhvr>
                                      <p:to>
                                        <p:strVal val="hidden"/>
                                      </p:to>
                                    </p:set>
                                  </p:childTnLst>
                                </p:cTn>
                              </p:par>
                            </p:childTnLst>
                          </p:cTn>
                        </p:par>
                        <p:par>
                          <p:cTn id="13" fill="hold">
                            <p:stCondLst>
                              <p:cond delay="500"/>
                            </p:stCondLst>
                            <p:childTnLst>
                              <p:par>
                                <p:cTn id="14" presetID="6" presetClass="entr" presetSubtype="32" fill="hold" grpId="0" nodeType="afterEffect">
                                  <p:stCondLst>
                                    <p:cond delay="0"/>
                                  </p:stCondLst>
                                  <p:childTnLst>
                                    <p:set>
                                      <p:cBhvr>
                                        <p:cTn id="15" dur="1" fill="hold">
                                          <p:stCondLst>
                                            <p:cond delay="0"/>
                                          </p:stCondLst>
                                        </p:cTn>
                                        <p:tgtEl>
                                          <p:spTgt spid="618511"/>
                                        </p:tgtEl>
                                        <p:attrNameLst>
                                          <p:attrName>style.visibility</p:attrName>
                                        </p:attrNameLst>
                                      </p:cBhvr>
                                      <p:to>
                                        <p:strVal val="visible"/>
                                      </p:to>
                                    </p:set>
                                    <p:animEffect transition="in" filter="circle(out)">
                                      <p:cBhvr>
                                        <p:cTn id="16" dur="2000"/>
                                        <p:tgtEl>
                                          <p:spTgt spid="618511"/>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618512"/>
                                        </p:tgtEl>
                                        <p:attrNameLst>
                                          <p:attrName>style.visibility</p:attrName>
                                        </p:attrNameLst>
                                      </p:cBhvr>
                                      <p:to>
                                        <p:strVal val="visible"/>
                                      </p:to>
                                    </p:set>
                                    <p:anim calcmode="lin" valueType="num">
                                      <p:cBhvr>
                                        <p:cTn id="19" dur="500" fill="hold"/>
                                        <p:tgtEl>
                                          <p:spTgt spid="618512"/>
                                        </p:tgtEl>
                                        <p:attrNameLst>
                                          <p:attrName>ppt_w</p:attrName>
                                        </p:attrNameLst>
                                      </p:cBhvr>
                                      <p:tavLst>
                                        <p:tav tm="0">
                                          <p:val>
                                            <p:fltVal val="0"/>
                                          </p:val>
                                        </p:tav>
                                        <p:tav tm="100000">
                                          <p:val>
                                            <p:strVal val="#ppt_w"/>
                                          </p:val>
                                        </p:tav>
                                      </p:tavLst>
                                    </p:anim>
                                    <p:anim calcmode="lin" valueType="num">
                                      <p:cBhvr>
                                        <p:cTn id="20" dur="500" fill="hold"/>
                                        <p:tgtEl>
                                          <p:spTgt spid="618512"/>
                                        </p:tgtEl>
                                        <p:attrNameLst>
                                          <p:attrName>ppt_h</p:attrName>
                                        </p:attrNameLst>
                                      </p:cBhvr>
                                      <p:tavLst>
                                        <p:tav tm="0">
                                          <p:val>
                                            <p:fltVal val="0"/>
                                          </p:val>
                                        </p:tav>
                                        <p:tav tm="100000">
                                          <p:val>
                                            <p:strVal val="#ppt_h"/>
                                          </p:val>
                                        </p:tav>
                                      </p:tavLst>
                                    </p:anim>
                                    <p:animEffect transition="in" filter="fade">
                                      <p:cBhvr>
                                        <p:cTn id="21" dur="500"/>
                                        <p:tgtEl>
                                          <p:spTgt spid="61851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iterate type="lt">
                                    <p:tmPct val="10000"/>
                                  </p:iterate>
                                  <p:childTnLst>
                                    <p:set>
                                      <p:cBhvr>
                                        <p:cTn id="25" dur="1" fill="hold">
                                          <p:stCondLst>
                                            <p:cond delay="0"/>
                                          </p:stCondLst>
                                        </p:cTn>
                                        <p:tgtEl>
                                          <p:spTgt spid="618520"/>
                                        </p:tgtEl>
                                        <p:attrNameLst>
                                          <p:attrName>style.visibility</p:attrName>
                                        </p:attrNameLst>
                                      </p:cBhvr>
                                      <p:to>
                                        <p:strVal val="visible"/>
                                      </p:to>
                                    </p:set>
                                    <p:animEffect transition="in" filter="dissolve">
                                      <p:cBhvr>
                                        <p:cTn id="26" dur="500"/>
                                        <p:tgtEl>
                                          <p:spTgt spid="61852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iterate type="lt">
                                    <p:tmPct val="10000"/>
                                  </p:iterate>
                                  <p:childTnLst>
                                    <p:set>
                                      <p:cBhvr>
                                        <p:cTn id="30" dur="1" fill="hold">
                                          <p:stCondLst>
                                            <p:cond delay="0"/>
                                          </p:stCondLst>
                                        </p:cTn>
                                        <p:tgtEl>
                                          <p:spTgt spid="618518"/>
                                        </p:tgtEl>
                                        <p:attrNameLst>
                                          <p:attrName>style.visibility</p:attrName>
                                        </p:attrNameLst>
                                      </p:cBhvr>
                                      <p:to>
                                        <p:strVal val="visible"/>
                                      </p:to>
                                    </p:set>
                                    <p:animEffect transition="in" filter="dissolve">
                                      <p:cBhvr>
                                        <p:cTn id="31" dur="500"/>
                                        <p:tgtEl>
                                          <p:spTgt spid="61851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618514"/>
                                        </p:tgtEl>
                                        <p:attrNameLst>
                                          <p:attrName>style.visibility</p:attrName>
                                        </p:attrNameLst>
                                      </p:cBhvr>
                                      <p:to>
                                        <p:strVal val="visible"/>
                                      </p:to>
                                    </p:set>
                                    <p:anim calcmode="lin" valueType="num">
                                      <p:cBhvr>
                                        <p:cTn id="36" dur="500" fill="hold"/>
                                        <p:tgtEl>
                                          <p:spTgt spid="618514"/>
                                        </p:tgtEl>
                                        <p:attrNameLst>
                                          <p:attrName>ppt_w</p:attrName>
                                        </p:attrNameLst>
                                      </p:cBhvr>
                                      <p:tavLst>
                                        <p:tav tm="0">
                                          <p:val>
                                            <p:fltVal val="0"/>
                                          </p:val>
                                        </p:tav>
                                        <p:tav tm="100000">
                                          <p:val>
                                            <p:strVal val="#ppt_w"/>
                                          </p:val>
                                        </p:tav>
                                      </p:tavLst>
                                    </p:anim>
                                    <p:anim calcmode="lin" valueType="num">
                                      <p:cBhvr>
                                        <p:cTn id="37" dur="500" fill="hold"/>
                                        <p:tgtEl>
                                          <p:spTgt spid="618514"/>
                                        </p:tgtEl>
                                        <p:attrNameLst>
                                          <p:attrName>ppt_h</p:attrName>
                                        </p:attrNameLst>
                                      </p:cBhvr>
                                      <p:tavLst>
                                        <p:tav tm="0">
                                          <p:val>
                                            <p:fltVal val="0"/>
                                          </p:val>
                                        </p:tav>
                                        <p:tav tm="100000">
                                          <p:val>
                                            <p:strVal val="#ppt_h"/>
                                          </p:val>
                                        </p:tav>
                                      </p:tavLst>
                                    </p:anim>
                                    <p:animEffect transition="in" filter="fade">
                                      <p:cBhvr>
                                        <p:cTn id="38" dur="500"/>
                                        <p:tgtEl>
                                          <p:spTgt spid="618514"/>
                                        </p:tgtEl>
                                      </p:cBhvr>
                                    </p:animEffect>
                                  </p:childTnLst>
                                </p:cTn>
                              </p:par>
                            </p:childTnLst>
                          </p:cTn>
                        </p:par>
                        <p:par>
                          <p:cTn id="39" fill="hold">
                            <p:stCondLst>
                              <p:cond delay="500"/>
                            </p:stCondLst>
                            <p:childTnLst>
                              <p:par>
                                <p:cTn id="40" presetID="6" presetClass="entr" presetSubtype="32" fill="hold" grpId="0" nodeType="afterEffect">
                                  <p:stCondLst>
                                    <p:cond delay="0"/>
                                  </p:stCondLst>
                                  <p:childTnLst>
                                    <p:set>
                                      <p:cBhvr>
                                        <p:cTn id="41" dur="1" fill="hold">
                                          <p:stCondLst>
                                            <p:cond delay="0"/>
                                          </p:stCondLst>
                                        </p:cTn>
                                        <p:tgtEl>
                                          <p:spTgt spid="618509"/>
                                        </p:tgtEl>
                                        <p:attrNameLst>
                                          <p:attrName>style.visibility</p:attrName>
                                        </p:attrNameLst>
                                      </p:cBhvr>
                                      <p:to>
                                        <p:strVal val="visible"/>
                                      </p:to>
                                    </p:set>
                                    <p:animEffect transition="in" filter="circle(out)">
                                      <p:cBhvr>
                                        <p:cTn id="42" dur="2000"/>
                                        <p:tgtEl>
                                          <p:spTgt spid="618509"/>
                                        </p:tgtEl>
                                      </p:cBhvr>
                                    </p:animEffect>
                                  </p:childTnLst>
                                </p:cTn>
                              </p:par>
                              <p:par>
                                <p:cTn id="43" presetID="53" presetClass="entr" presetSubtype="0" fill="hold" grpId="0" nodeType="withEffect">
                                  <p:stCondLst>
                                    <p:cond delay="0"/>
                                  </p:stCondLst>
                                  <p:childTnLst>
                                    <p:set>
                                      <p:cBhvr>
                                        <p:cTn id="44" dur="1" fill="hold">
                                          <p:stCondLst>
                                            <p:cond delay="0"/>
                                          </p:stCondLst>
                                        </p:cTn>
                                        <p:tgtEl>
                                          <p:spTgt spid="618513"/>
                                        </p:tgtEl>
                                        <p:attrNameLst>
                                          <p:attrName>style.visibility</p:attrName>
                                        </p:attrNameLst>
                                      </p:cBhvr>
                                      <p:to>
                                        <p:strVal val="visible"/>
                                      </p:to>
                                    </p:set>
                                    <p:anim calcmode="lin" valueType="num">
                                      <p:cBhvr>
                                        <p:cTn id="45" dur="500" fill="hold"/>
                                        <p:tgtEl>
                                          <p:spTgt spid="618513"/>
                                        </p:tgtEl>
                                        <p:attrNameLst>
                                          <p:attrName>ppt_w</p:attrName>
                                        </p:attrNameLst>
                                      </p:cBhvr>
                                      <p:tavLst>
                                        <p:tav tm="0">
                                          <p:val>
                                            <p:fltVal val="0"/>
                                          </p:val>
                                        </p:tav>
                                        <p:tav tm="100000">
                                          <p:val>
                                            <p:strVal val="#ppt_w"/>
                                          </p:val>
                                        </p:tav>
                                      </p:tavLst>
                                    </p:anim>
                                    <p:anim calcmode="lin" valueType="num">
                                      <p:cBhvr>
                                        <p:cTn id="46" dur="500" fill="hold"/>
                                        <p:tgtEl>
                                          <p:spTgt spid="618513"/>
                                        </p:tgtEl>
                                        <p:attrNameLst>
                                          <p:attrName>ppt_h</p:attrName>
                                        </p:attrNameLst>
                                      </p:cBhvr>
                                      <p:tavLst>
                                        <p:tav tm="0">
                                          <p:val>
                                            <p:fltVal val="0"/>
                                          </p:val>
                                        </p:tav>
                                        <p:tav tm="100000">
                                          <p:val>
                                            <p:strVal val="#ppt_h"/>
                                          </p:val>
                                        </p:tav>
                                      </p:tavLst>
                                    </p:anim>
                                    <p:animEffect transition="in" filter="fade">
                                      <p:cBhvr>
                                        <p:cTn id="47" dur="500"/>
                                        <p:tgtEl>
                                          <p:spTgt spid="618513"/>
                                        </p:tgtEl>
                                      </p:cBhvr>
                                    </p:animEffect>
                                  </p:childTnLst>
                                </p:cTn>
                              </p:par>
                            </p:childTnLst>
                          </p:cTn>
                        </p:par>
                        <p:par>
                          <p:cTn id="48" fill="hold">
                            <p:stCondLst>
                              <p:cond delay="2500"/>
                            </p:stCondLst>
                            <p:childTnLst>
                              <p:par>
                                <p:cTn id="49" presetID="9" presetClass="entr" presetSubtype="0" fill="hold" grpId="0" nodeType="afterEffect">
                                  <p:stCondLst>
                                    <p:cond delay="0"/>
                                  </p:stCondLst>
                                  <p:iterate type="lt">
                                    <p:tmPct val="10000"/>
                                  </p:iterate>
                                  <p:childTnLst>
                                    <p:set>
                                      <p:cBhvr>
                                        <p:cTn id="50" dur="1" fill="hold">
                                          <p:stCondLst>
                                            <p:cond delay="0"/>
                                          </p:stCondLst>
                                        </p:cTn>
                                        <p:tgtEl>
                                          <p:spTgt spid="618521"/>
                                        </p:tgtEl>
                                        <p:attrNameLst>
                                          <p:attrName>style.visibility</p:attrName>
                                        </p:attrNameLst>
                                      </p:cBhvr>
                                      <p:to>
                                        <p:strVal val="visible"/>
                                      </p:to>
                                    </p:set>
                                    <p:animEffect transition="in" filter="dissolve">
                                      <p:cBhvr>
                                        <p:cTn id="51" dur="500"/>
                                        <p:tgtEl>
                                          <p:spTgt spid="61852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iterate type="lt">
                                    <p:tmPct val="10000"/>
                                  </p:iterate>
                                  <p:childTnLst>
                                    <p:set>
                                      <p:cBhvr>
                                        <p:cTn id="55" dur="1" fill="hold">
                                          <p:stCondLst>
                                            <p:cond delay="0"/>
                                          </p:stCondLst>
                                        </p:cTn>
                                        <p:tgtEl>
                                          <p:spTgt spid="618519"/>
                                        </p:tgtEl>
                                        <p:attrNameLst>
                                          <p:attrName>style.visibility</p:attrName>
                                        </p:attrNameLst>
                                      </p:cBhvr>
                                      <p:to>
                                        <p:strVal val="visible"/>
                                      </p:to>
                                    </p:set>
                                    <p:animEffect transition="in" filter="dissolve">
                                      <p:cBhvr>
                                        <p:cTn id="56" dur="500"/>
                                        <p:tgtEl>
                                          <p:spTgt spid="618519"/>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0" fill="hold" grpId="0" nodeType="clickEffect">
                                  <p:stCondLst>
                                    <p:cond delay="0"/>
                                  </p:stCondLst>
                                  <p:childTnLst>
                                    <p:set>
                                      <p:cBhvr>
                                        <p:cTn id="60" dur="1" fill="hold">
                                          <p:stCondLst>
                                            <p:cond delay="0"/>
                                          </p:stCondLst>
                                        </p:cTn>
                                        <p:tgtEl>
                                          <p:spTgt spid="618515"/>
                                        </p:tgtEl>
                                        <p:attrNameLst>
                                          <p:attrName>style.visibility</p:attrName>
                                        </p:attrNameLst>
                                      </p:cBhvr>
                                      <p:to>
                                        <p:strVal val="visible"/>
                                      </p:to>
                                    </p:set>
                                    <p:anim calcmode="lin" valueType="num">
                                      <p:cBhvr>
                                        <p:cTn id="61" dur="500" fill="hold"/>
                                        <p:tgtEl>
                                          <p:spTgt spid="618515"/>
                                        </p:tgtEl>
                                        <p:attrNameLst>
                                          <p:attrName>ppt_w</p:attrName>
                                        </p:attrNameLst>
                                      </p:cBhvr>
                                      <p:tavLst>
                                        <p:tav tm="0">
                                          <p:val>
                                            <p:fltVal val="0"/>
                                          </p:val>
                                        </p:tav>
                                        <p:tav tm="100000">
                                          <p:val>
                                            <p:strVal val="#ppt_w"/>
                                          </p:val>
                                        </p:tav>
                                      </p:tavLst>
                                    </p:anim>
                                    <p:anim calcmode="lin" valueType="num">
                                      <p:cBhvr>
                                        <p:cTn id="62" dur="500" fill="hold"/>
                                        <p:tgtEl>
                                          <p:spTgt spid="618515"/>
                                        </p:tgtEl>
                                        <p:attrNameLst>
                                          <p:attrName>ppt_h</p:attrName>
                                        </p:attrNameLst>
                                      </p:cBhvr>
                                      <p:tavLst>
                                        <p:tav tm="0">
                                          <p:val>
                                            <p:fltVal val="0"/>
                                          </p:val>
                                        </p:tav>
                                        <p:tav tm="100000">
                                          <p:val>
                                            <p:strVal val="#ppt_h"/>
                                          </p:val>
                                        </p:tav>
                                      </p:tavLst>
                                    </p:anim>
                                    <p:animEffect transition="in" filter="fade">
                                      <p:cBhvr>
                                        <p:cTn id="63" dur="500"/>
                                        <p:tgtEl>
                                          <p:spTgt spid="618515"/>
                                        </p:tgtEl>
                                      </p:cBhvr>
                                    </p:animEffect>
                                  </p:childTnLst>
                                </p:cTn>
                              </p:par>
                            </p:childTnLst>
                          </p:cTn>
                        </p:par>
                        <p:par>
                          <p:cTn id="64" fill="hold">
                            <p:stCondLst>
                              <p:cond delay="500"/>
                            </p:stCondLst>
                            <p:childTnLst>
                              <p:par>
                                <p:cTn id="65" presetID="6" presetClass="entr" presetSubtype="32" fill="hold" grpId="0" nodeType="afterEffect">
                                  <p:stCondLst>
                                    <p:cond delay="0"/>
                                  </p:stCondLst>
                                  <p:childTnLst>
                                    <p:set>
                                      <p:cBhvr>
                                        <p:cTn id="66" dur="1" fill="hold">
                                          <p:stCondLst>
                                            <p:cond delay="0"/>
                                          </p:stCondLst>
                                        </p:cTn>
                                        <p:tgtEl>
                                          <p:spTgt spid="618510"/>
                                        </p:tgtEl>
                                        <p:attrNameLst>
                                          <p:attrName>style.visibility</p:attrName>
                                        </p:attrNameLst>
                                      </p:cBhvr>
                                      <p:to>
                                        <p:strVal val="visible"/>
                                      </p:to>
                                    </p:set>
                                    <p:animEffect transition="in" filter="circle(out)">
                                      <p:cBhvr>
                                        <p:cTn id="67" dur="2000"/>
                                        <p:tgtEl>
                                          <p:spTgt spid="618510"/>
                                        </p:tgtEl>
                                      </p:cBhvr>
                                    </p:animEffect>
                                  </p:childTnLst>
                                </p:cTn>
                              </p:par>
                              <p:par>
                                <p:cTn id="68" presetID="53" presetClass="entr" presetSubtype="0" fill="hold" grpId="0" nodeType="withEffect">
                                  <p:stCondLst>
                                    <p:cond delay="0"/>
                                  </p:stCondLst>
                                  <p:childTnLst>
                                    <p:set>
                                      <p:cBhvr>
                                        <p:cTn id="69" dur="1" fill="hold">
                                          <p:stCondLst>
                                            <p:cond delay="0"/>
                                          </p:stCondLst>
                                        </p:cTn>
                                        <p:tgtEl>
                                          <p:spTgt spid="618516"/>
                                        </p:tgtEl>
                                        <p:attrNameLst>
                                          <p:attrName>style.visibility</p:attrName>
                                        </p:attrNameLst>
                                      </p:cBhvr>
                                      <p:to>
                                        <p:strVal val="visible"/>
                                      </p:to>
                                    </p:set>
                                    <p:anim calcmode="lin" valueType="num">
                                      <p:cBhvr>
                                        <p:cTn id="70" dur="500" fill="hold"/>
                                        <p:tgtEl>
                                          <p:spTgt spid="618516"/>
                                        </p:tgtEl>
                                        <p:attrNameLst>
                                          <p:attrName>ppt_w</p:attrName>
                                        </p:attrNameLst>
                                      </p:cBhvr>
                                      <p:tavLst>
                                        <p:tav tm="0">
                                          <p:val>
                                            <p:fltVal val="0"/>
                                          </p:val>
                                        </p:tav>
                                        <p:tav tm="100000">
                                          <p:val>
                                            <p:strVal val="#ppt_w"/>
                                          </p:val>
                                        </p:tav>
                                      </p:tavLst>
                                    </p:anim>
                                    <p:anim calcmode="lin" valueType="num">
                                      <p:cBhvr>
                                        <p:cTn id="71" dur="500" fill="hold"/>
                                        <p:tgtEl>
                                          <p:spTgt spid="618516"/>
                                        </p:tgtEl>
                                        <p:attrNameLst>
                                          <p:attrName>ppt_h</p:attrName>
                                        </p:attrNameLst>
                                      </p:cBhvr>
                                      <p:tavLst>
                                        <p:tav tm="0">
                                          <p:val>
                                            <p:fltVal val="0"/>
                                          </p:val>
                                        </p:tav>
                                        <p:tav tm="100000">
                                          <p:val>
                                            <p:strVal val="#ppt_h"/>
                                          </p:val>
                                        </p:tav>
                                      </p:tavLst>
                                    </p:anim>
                                    <p:animEffect transition="in" filter="fade">
                                      <p:cBhvr>
                                        <p:cTn id="72" dur="500"/>
                                        <p:tgtEl>
                                          <p:spTgt spid="618516"/>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0" fill="hold" grpId="0" nodeType="clickEffect">
                                  <p:stCondLst>
                                    <p:cond delay="0"/>
                                  </p:stCondLst>
                                  <p:childTnLst>
                                    <p:set>
                                      <p:cBhvr>
                                        <p:cTn id="76" dur="1" fill="hold">
                                          <p:stCondLst>
                                            <p:cond delay="0"/>
                                          </p:stCondLst>
                                        </p:cTn>
                                        <p:tgtEl>
                                          <p:spTgt spid="618522"/>
                                        </p:tgtEl>
                                        <p:attrNameLst>
                                          <p:attrName>style.visibility</p:attrName>
                                        </p:attrNameLst>
                                      </p:cBhvr>
                                      <p:to>
                                        <p:strVal val="visible"/>
                                      </p:to>
                                    </p:set>
                                    <p:anim calcmode="lin" valueType="num">
                                      <p:cBhvr>
                                        <p:cTn id="77" dur="500" fill="hold"/>
                                        <p:tgtEl>
                                          <p:spTgt spid="618522"/>
                                        </p:tgtEl>
                                        <p:attrNameLst>
                                          <p:attrName>ppt_w</p:attrName>
                                        </p:attrNameLst>
                                      </p:cBhvr>
                                      <p:tavLst>
                                        <p:tav tm="0">
                                          <p:val>
                                            <p:fltVal val="0"/>
                                          </p:val>
                                        </p:tav>
                                        <p:tav tm="100000">
                                          <p:val>
                                            <p:strVal val="#ppt_w"/>
                                          </p:val>
                                        </p:tav>
                                      </p:tavLst>
                                    </p:anim>
                                    <p:anim calcmode="lin" valueType="num">
                                      <p:cBhvr>
                                        <p:cTn id="78" dur="500" fill="hold"/>
                                        <p:tgtEl>
                                          <p:spTgt spid="618522"/>
                                        </p:tgtEl>
                                        <p:attrNameLst>
                                          <p:attrName>ppt_h</p:attrName>
                                        </p:attrNameLst>
                                      </p:cBhvr>
                                      <p:tavLst>
                                        <p:tav tm="0">
                                          <p:val>
                                            <p:fltVal val="0"/>
                                          </p:val>
                                        </p:tav>
                                        <p:tav tm="100000">
                                          <p:val>
                                            <p:strVal val="#ppt_h"/>
                                          </p:val>
                                        </p:tav>
                                      </p:tavLst>
                                    </p:anim>
                                    <p:animEffect transition="in" filter="fade">
                                      <p:cBhvr>
                                        <p:cTn id="79" dur="500"/>
                                        <p:tgtEl>
                                          <p:spTgt spid="618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9" grpId="0" animBg="1"/>
      <p:bldP spid="618510" grpId="0" animBg="1"/>
      <p:bldP spid="618511" grpId="0" animBg="1"/>
      <p:bldP spid="618512" grpId="0" animBg="1"/>
      <p:bldP spid="618513" grpId="0" animBg="1"/>
      <p:bldP spid="618514" grpId="0" animBg="1"/>
      <p:bldP spid="618515" grpId="0" animBg="1"/>
      <p:bldP spid="618516" grpId="0" animBg="1"/>
      <p:bldP spid="618518" grpId="0"/>
      <p:bldP spid="618519" grpId="0"/>
      <p:bldP spid="618520" grpId="0"/>
      <p:bldP spid="618521" grpId="0" autoUpdateAnimBg="0"/>
      <p:bldP spid="6185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611188" y="549275"/>
            <a:ext cx="8229600" cy="1031875"/>
          </a:xfrm>
          <a:prstGeom prst="rect">
            <a:avLst/>
          </a:prstGeom>
          <a:noFill/>
          <a:ln w="9525">
            <a:noFill/>
            <a:miter lim="800000"/>
            <a:headEnd/>
            <a:tailEnd/>
          </a:ln>
          <a:effectLst/>
        </p:spPr>
        <p:txBody>
          <a:bodyPr>
            <a:spAutoFit/>
          </a:bodyPr>
          <a:lstStyle/>
          <a:p>
            <a:pPr>
              <a:lnSpc>
                <a:spcPct val="110000"/>
              </a:lnSpc>
            </a:pPr>
            <a:r>
              <a:rPr lang="zh-CN" altLang="en-US" sz="2800">
                <a:solidFill>
                  <a:srgbClr val="0000FF"/>
                </a:solidFill>
                <a:latin typeface="黑体" pitchFamily="49" charset="-122"/>
                <a:ea typeface="黑体" pitchFamily="49" charset="-122"/>
              </a:rPr>
              <a:t>例</a:t>
            </a:r>
            <a:r>
              <a:rPr lang="en-US" altLang="zh-CN" sz="2800">
                <a:solidFill>
                  <a:srgbClr val="0000FF"/>
                </a:solidFill>
                <a:latin typeface="黑体" pitchFamily="49" charset="-122"/>
                <a:ea typeface="黑体" pitchFamily="49" charset="-122"/>
              </a:rPr>
              <a:t>2</a:t>
            </a:r>
            <a:r>
              <a:rPr lang="en-US" altLang="zh-CN">
                <a:latin typeface="黑体" pitchFamily="49" charset="-122"/>
                <a:ea typeface="黑体" pitchFamily="49" charset="-122"/>
              </a:rPr>
              <a:t> </a:t>
            </a:r>
            <a:r>
              <a:rPr lang="zh-CN" altLang="en-US" sz="2800">
                <a:latin typeface="Times New Roman" pitchFamily="18" charset="0"/>
              </a:rPr>
              <a:t>在一批</a:t>
            </a:r>
            <a:r>
              <a:rPr lang="en-US" altLang="zh-CN" sz="2800" i="1">
                <a:latin typeface="Times New Roman" pitchFamily="18" charset="0"/>
              </a:rPr>
              <a:t>n</a:t>
            </a:r>
            <a:r>
              <a:rPr lang="zh-CN" altLang="en-US" sz="2800">
                <a:latin typeface="Times New Roman" pitchFamily="18" charset="0"/>
              </a:rPr>
              <a:t>个产品中，有</a:t>
            </a:r>
            <a:r>
              <a:rPr lang="en-US" altLang="zh-CN" sz="2800" i="1">
                <a:latin typeface="Times New Roman" pitchFamily="18" charset="0"/>
              </a:rPr>
              <a:t>m</a:t>
            </a:r>
            <a:r>
              <a:rPr lang="zh-CN" altLang="en-US" sz="2800">
                <a:latin typeface="Times New Roman" pitchFamily="18" charset="0"/>
              </a:rPr>
              <a:t>个次品，从这批产品中任取 </a:t>
            </a:r>
            <a:r>
              <a:rPr lang="en-US" altLang="zh-CN" sz="2800" i="1">
                <a:latin typeface="Times New Roman" pitchFamily="18" charset="0"/>
              </a:rPr>
              <a:t>k</a:t>
            </a:r>
            <a:r>
              <a:rPr lang="zh-CN" altLang="en-US" sz="2800">
                <a:latin typeface="Times New Roman" pitchFamily="18" charset="0"/>
              </a:rPr>
              <a:t>个产品，求其恰有</a:t>
            </a:r>
            <a:r>
              <a:rPr lang="en-US" altLang="zh-CN" sz="2800" i="1">
                <a:latin typeface="Times New Roman" pitchFamily="18" charset="0"/>
              </a:rPr>
              <a:t>l</a:t>
            </a:r>
            <a:r>
              <a:rPr lang="zh-CN" altLang="en-US" sz="2800">
                <a:latin typeface="Times New Roman" pitchFamily="18" charset="0"/>
              </a:rPr>
              <a:t>个</a:t>
            </a:r>
            <a:r>
              <a:rPr lang="en-US" altLang="zh-CN" sz="2800">
                <a:latin typeface="Times New Roman" pitchFamily="18" charset="0"/>
              </a:rPr>
              <a:t>( </a:t>
            </a:r>
            <a:r>
              <a:rPr lang="en-US" altLang="zh-CN" sz="2800" i="1">
                <a:latin typeface="Times New Roman" pitchFamily="18" charset="0"/>
              </a:rPr>
              <a:t>l </a:t>
            </a:r>
            <a:r>
              <a:rPr lang="en-US" altLang="zh-CN" sz="2800"/>
              <a:t>≤</a:t>
            </a:r>
            <a:r>
              <a:rPr lang="en-US" altLang="zh-CN" sz="2800" i="1">
                <a:latin typeface="Times New Roman" pitchFamily="18" charset="0"/>
              </a:rPr>
              <a:t>m</a:t>
            </a:r>
            <a:r>
              <a:rPr lang="en-US" altLang="zh-CN" sz="2800"/>
              <a:t>)</a:t>
            </a:r>
            <a:r>
              <a:rPr lang="zh-CN" altLang="en-US" sz="2800">
                <a:latin typeface="Times New Roman" pitchFamily="18" charset="0"/>
              </a:rPr>
              <a:t>次品的概率．</a:t>
            </a:r>
          </a:p>
        </p:txBody>
      </p:sp>
      <p:sp>
        <p:nvSpPr>
          <p:cNvPr id="630787" name="Text Box 3"/>
          <p:cNvSpPr txBox="1">
            <a:spLocks noChangeArrowheads="1"/>
          </p:cNvSpPr>
          <p:nvPr/>
        </p:nvSpPr>
        <p:spPr bwMode="auto">
          <a:xfrm>
            <a:off x="611188" y="1557338"/>
            <a:ext cx="7543800" cy="1225550"/>
          </a:xfrm>
          <a:prstGeom prst="rect">
            <a:avLst/>
          </a:prstGeom>
          <a:noFill/>
          <a:ln w="9525">
            <a:noFill/>
            <a:miter lim="800000"/>
            <a:headEnd/>
            <a:tailEnd/>
          </a:ln>
          <a:effectLst/>
        </p:spPr>
        <p:txBody>
          <a:bodyPr>
            <a:spAutoFit/>
          </a:bodyPr>
          <a:lstStyle/>
          <a:p>
            <a:pPr>
              <a:lnSpc>
                <a:spcPct val="120000"/>
              </a:lnSpc>
            </a:pPr>
            <a:r>
              <a:rPr lang="zh-CN" altLang="en-US" sz="2800">
                <a:solidFill>
                  <a:schemeClr val="accent2"/>
                </a:solidFill>
                <a:latin typeface="Times New Roman" pitchFamily="18" charset="0"/>
                <a:ea typeface="黑体" pitchFamily="49" charset="-122"/>
              </a:rPr>
              <a:t>解</a:t>
            </a:r>
            <a:r>
              <a:rPr lang="en-US" altLang="zh-CN" sz="2800">
                <a:solidFill>
                  <a:schemeClr val="accent2"/>
                </a:solidFill>
                <a:latin typeface="Times New Roman" pitchFamily="18" charset="0"/>
                <a:ea typeface="黑体" pitchFamily="49" charset="-122"/>
              </a:rPr>
              <a:t>:</a:t>
            </a:r>
            <a:r>
              <a:rPr lang="en-US" altLang="zh-CN">
                <a:latin typeface="Times New Roman" pitchFamily="18" charset="0"/>
                <a:ea typeface="黑体" pitchFamily="49" charset="-122"/>
              </a:rPr>
              <a:t>   </a:t>
            </a:r>
            <a:r>
              <a:rPr lang="zh-CN" altLang="en-US">
                <a:latin typeface="Times New Roman" pitchFamily="18" charset="0"/>
              </a:rPr>
              <a:t>从</a:t>
            </a:r>
            <a:r>
              <a:rPr lang="en-US" altLang="zh-CN" i="1">
                <a:latin typeface="Times New Roman" pitchFamily="18" charset="0"/>
              </a:rPr>
              <a:t>n</a:t>
            </a:r>
            <a:r>
              <a:rPr lang="zh-CN" altLang="en-US">
                <a:latin typeface="Times New Roman" pitchFamily="18" charset="0"/>
              </a:rPr>
              <a:t>个产品中任取</a:t>
            </a:r>
            <a:r>
              <a:rPr lang="en-US" altLang="zh-CN" i="1">
                <a:latin typeface="Times New Roman" pitchFamily="18" charset="0"/>
              </a:rPr>
              <a:t>k</a:t>
            </a:r>
            <a:r>
              <a:rPr lang="zh-CN" altLang="en-US">
                <a:latin typeface="Times New Roman" pitchFamily="18" charset="0"/>
              </a:rPr>
              <a:t>个产品，共有      种取法</a:t>
            </a:r>
            <a:r>
              <a:rPr lang="en-US" altLang="zh-CN">
                <a:latin typeface="Times New Roman" pitchFamily="18" charset="0"/>
              </a:rPr>
              <a:t>.  </a:t>
            </a:r>
          </a:p>
          <a:p>
            <a:pPr>
              <a:lnSpc>
                <a:spcPct val="120000"/>
              </a:lnSpc>
            </a:pPr>
            <a:r>
              <a:rPr lang="zh-CN" altLang="en-US">
                <a:latin typeface="Times New Roman" pitchFamily="18" charset="0"/>
              </a:rPr>
              <a:t>故基本事件总数为         ．</a:t>
            </a:r>
            <a:endParaRPr lang="zh-CN" altLang="en-US" b="0">
              <a:latin typeface="Times New Roman" pitchFamily="18" charset="0"/>
            </a:endParaRPr>
          </a:p>
        </p:txBody>
      </p:sp>
      <p:graphicFrame>
        <p:nvGraphicFramePr>
          <p:cNvPr id="630788" name="Object 4"/>
          <p:cNvGraphicFramePr>
            <a:graphicFrameLocks noChangeAspect="1"/>
          </p:cNvGraphicFramePr>
          <p:nvPr/>
        </p:nvGraphicFramePr>
        <p:xfrm>
          <a:off x="3209925" y="2170113"/>
          <a:ext cx="569913" cy="682625"/>
        </p:xfrm>
        <a:graphic>
          <a:graphicData uri="http://schemas.openxmlformats.org/presentationml/2006/ole">
            <mc:AlternateContent xmlns:mc="http://schemas.openxmlformats.org/markup-compatibility/2006">
              <mc:Choice xmlns:v="urn:schemas-microsoft-com:vml" Requires="v">
                <p:oleObj spid="_x0000_s712370" name="公式" r:id="rId3" imgW="253780" imgH="304536" progId="Equations">
                  <p:embed/>
                </p:oleObj>
              </mc:Choice>
              <mc:Fallback>
                <p:oleObj name="公式" r:id="rId3" imgW="253780" imgH="304536" progId="Equations">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9925" y="2170113"/>
                        <a:ext cx="569913" cy="682625"/>
                      </a:xfrm>
                      <a:prstGeom prst="rect">
                        <a:avLst/>
                      </a:prstGeom>
                      <a:solidFill>
                        <a:srgbClr val="FFFF00"/>
                      </a:solidFill>
                    </p:spPr>
                  </p:pic>
                </p:oleObj>
              </mc:Fallback>
            </mc:AlternateContent>
          </a:graphicData>
        </a:graphic>
      </p:graphicFrame>
      <p:graphicFrame>
        <p:nvGraphicFramePr>
          <p:cNvPr id="630789" name="Object 5"/>
          <p:cNvGraphicFramePr>
            <a:graphicFrameLocks noChangeAspect="1"/>
          </p:cNvGraphicFramePr>
          <p:nvPr/>
        </p:nvGraphicFramePr>
        <p:xfrm>
          <a:off x="5716588" y="1633538"/>
          <a:ext cx="442912" cy="531812"/>
        </p:xfrm>
        <a:graphic>
          <a:graphicData uri="http://schemas.openxmlformats.org/presentationml/2006/ole">
            <mc:AlternateContent xmlns:mc="http://schemas.openxmlformats.org/markup-compatibility/2006">
              <mc:Choice xmlns:v="urn:schemas-microsoft-com:vml" Requires="v">
                <p:oleObj spid="_x0000_s712371" name="公式" r:id="rId5" imgW="253780" imgH="304536" progId="Equations">
                  <p:embed/>
                </p:oleObj>
              </mc:Choice>
              <mc:Fallback>
                <p:oleObj name="公式" r:id="rId5" imgW="253780" imgH="304536" progId="Equations">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6588" y="1633538"/>
                        <a:ext cx="442912"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0790" name="Object 6"/>
          <p:cNvGraphicFramePr>
            <a:graphicFrameLocks noChangeAspect="1"/>
          </p:cNvGraphicFramePr>
          <p:nvPr/>
        </p:nvGraphicFramePr>
        <p:xfrm>
          <a:off x="7667625" y="3860800"/>
          <a:ext cx="1303338" cy="493713"/>
        </p:xfrm>
        <a:graphic>
          <a:graphicData uri="http://schemas.openxmlformats.org/presentationml/2006/ole">
            <mc:AlternateContent xmlns:mc="http://schemas.openxmlformats.org/markup-compatibility/2006">
              <mc:Choice xmlns:v="urn:schemas-microsoft-com:vml" Requires="v">
                <p:oleObj spid="_x0000_s712372" name="公式" r:id="rId7" imgW="596900" imgH="228600" progId="Equations">
                  <p:embed/>
                </p:oleObj>
              </mc:Choice>
              <mc:Fallback>
                <p:oleObj name="公式" r:id="rId7" imgW="596900" imgH="228600" progId="Equations">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7625" y="3860800"/>
                        <a:ext cx="1303338" cy="493713"/>
                      </a:xfrm>
                      <a:prstGeom prst="rect">
                        <a:avLst/>
                      </a:prstGeom>
                      <a:solidFill>
                        <a:srgbClr val="FFFF00"/>
                      </a:solidFill>
                    </p:spPr>
                  </p:pic>
                </p:oleObj>
              </mc:Fallback>
            </mc:AlternateContent>
          </a:graphicData>
        </a:graphic>
      </p:graphicFrame>
      <p:graphicFrame>
        <p:nvGraphicFramePr>
          <p:cNvPr id="630791" name="Object 7"/>
          <p:cNvGraphicFramePr>
            <a:graphicFrameLocks noChangeAspect="1"/>
          </p:cNvGraphicFramePr>
          <p:nvPr/>
        </p:nvGraphicFramePr>
        <p:xfrm>
          <a:off x="3276600" y="4437063"/>
          <a:ext cx="1738313" cy="1200150"/>
        </p:xfrm>
        <a:graphic>
          <a:graphicData uri="http://schemas.openxmlformats.org/presentationml/2006/ole">
            <mc:AlternateContent xmlns:mc="http://schemas.openxmlformats.org/markup-compatibility/2006">
              <mc:Choice xmlns:v="urn:schemas-microsoft-com:vml" Requires="v">
                <p:oleObj spid="_x0000_s712373" name="公式" r:id="rId9" imgW="660400" imgH="457200" progId="Equations">
                  <p:embed/>
                </p:oleObj>
              </mc:Choice>
              <mc:Fallback>
                <p:oleObj name="公式" r:id="rId9" imgW="660400" imgH="457200" progId="Equations">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437063"/>
                        <a:ext cx="1738313" cy="1200150"/>
                      </a:xfrm>
                      <a:prstGeom prst="rect">
                        <a:avLst/>
                      </a:prstGeom>
                      <a:solidFill>
                        <a:srgbClr val="FFFF00"/>
                      </a:solidFill>
                    </p:spPr>
                  </p:pic>
                </p:oleObj>
              </mc:Fallback>
            </mc:AlternateContent>
          </a:graphicData>
        </a:graphic>
      </p:graphicFrame>
      <p:sp>
        <p:nvSpPr>
          <p:cNvPr id="630792" name="Rectangle 8"/>
          <p:cNvSpPr>
            <a:spLocks noChangeArrowheads="1"/>
          </p:cNvSpPr>
          <p:nvPr/>
        </p:nvSpPr>
        <p:spPr bwMode="auto">
          <a:xfrm>
            <a:off x="304800" y="563563"/>
            <a:ext cx="503238" cy="579437"/>
          </a:xfrm>
          <a:prstGeom prst="rect">
            <a:avLst/>
          </a:prstGeom>
          <a:noFill/>
          <a:ln w="9525">
            <a:noFill/>
            <a:miter lim="800000"/>
            <a:headEnd/>
            <a:tailEnd/>
          </a:ln>
          <a:effectLst/>
        </p:spPr>
        <p:txBody>
          <a:bodyPr wrap="none">
            <a:spAutoFit/>
          </a:bodyPr>
          <a:lstStyle/>
          <a:p>
            <a:r>
              <a:rPr lang="en-US" altLang="zh-CN" sz="3200">
                <a:solidFill>
                  <a:srgbClr val="FF0066"/>
                </a:solidFill>
                <a:latin typeface="黑体" pitchFamily="49" charset="-122"/>
                <a:ea typeface="黑体" pitchFamily="49" charset="-122"/>
                <a:sym typeface="Wingdings" pitchFamily="2" charset="2"/>
              </a:rPr>
              <a:t></a:t>
            </a:r>
          </a:p>
        </p:txBody>
      </p:sp>
      <p:sp>
        <p:nvSpPr>
          <p:cNvPr id="630793" name="Text Box 9"/>
          <p:cNvSpPr txBox="1">
            <a:spLocks noChangeArrowheads="1"/>
          </p:cNvSpPr>
          <p:nvPr/>
        </p:nvSpPr>
        <p:spPr bwMode="auto">
          <a:xfrm>
            <a:off x="1258888" y="2781300"/>
            <a:ext cx="7543800" cy="530225"/>
          </a:xfrm>
          <a:prstGeom prst="rect">
            <a:avLst/>
          </a:prstGeom>
          <a:noFill/>
          <a:ln w="9525">
            <a:noFill/>
            <a:miter lim="800000"/>
            <a:headEnd/>
            <a:tailEnd/>
          </a:ln>
          <a:effectLst/>
        </p:spPr>
        <p:txBody>
          <a:bodyPr>
            <a:spAutoFit/>
          </a:bodyPr>
          <a:lstStyle/>
          <a:p>
            <a:pPr>
              <a:lnSpc>
                <a:spcPct val="120000"/>
              </a:lnSpc>
            </a:pPr>
            <a:r>
              <a:rPr lang="zh-CN" altLang="en-US" dirty="0">
                <a:latin typeface="Times New Roman" pitchFamily="18" charset="0"/>
              </a:rPr>
              <a:t>设 </a:t>
            </a:r>
            <a:r>
              <a:rPr lang="en-US" altLang="zh-CN" i="1" dirty="0">
                <a:latin typeface="Times New Roman" pitchFamily="18" charset="0"/>
              </a:rPr>
              <a:t>A</a:t>
            </a:r>
            <a:r>
              <a:rPr lang="en-US" altLang="zh-CN" dirty="0">
                <a:latin typeface="Times New Roman" pitchFamily="18" charset="0"/>
              </a:rPr>
              <a:t>=“</a:t>
            </a:r>
            <a:r>
              <a:rPr lang="zh-CN" altLang="en-US" dirty="0">
                <a:latin typeface="Times New Roman" pitchFamily="18" charset="0"/>
              </a:rPr>
              <a:t>取出 </a:t>
            </a:r>
            <a:r>
              <a:rPr lang="en-US" altLang="zh-CN" i="1" dirty="0">
                <a:latin typeface="Times New Roman" pitchFamily="18" charset="0"/>
              </a:rPr>
              <a:t>k </a:t>
            </a:r>
            <a:r>
              <a:rPr lang="zh-CN" altLang="en-US" dirty="0">
                <a:latin typeface="Times New Roman" pitchFamily="18" charset="0"/>
              </a:rPr>
              <a:t>个产品中恰有 </a:t>
            </a:r>
            <a:r>
              <a:rPr lang="en-US" altLang="zh-CN" i="1" dirty="0">
                <a:latin typeface="Times New Roman" pitchFamily="18" charset="0"/>
              </a:rPr>
              <a:t>l </a:t>
            </a:r>
            <a:r>
              <a:rPr lang="zh-CN" altLang="en-US" dirty="0">
                <a:latin typeface="Times New Roman" pitchFamily="18" charset="0"/>
              </a:rPr>
              <a:t>个次品”</a:t>
            </a:r>
          </a:p>
        </p:txBody>
      </p:sp>
      <p:sp>
        <p:nvSpPr>
          <p:cNvPr id="630794" name="Text Box 10"/>
          <p:cNvSpPr txBox="1">
            <a:spLocks noChangeArrowheads="1"/>
          </p:cNvSpPr>
          <p:nvPr/>
        </p:nvSpPr>
        <p:spPr bwMode="auto">
          <a:xfrm>
            <a:off x="539750" y="3284538"/>
            <a:ext cx="7775575" cy="1114425"/>
          </a:xfrm>
          <a:prstGeom prst="rect">
            <a:avLst/>
          </a:prstGeom>
          <a:noFill/>
          <a:ln w="9525">
            <a:noFill/>
            <a:miter lim="800000"/>
            <a:headEnd/>
            <a:tailEnd/>
          </a:ln>
          <a:effectLst/>
        </p:spPr>
        <p:txBody>
          <a:bodyPr>
            <a:spAutoFit/>
          </a:bodyPr>
          <a:lstStyle/>
          <a:p>
            <a:pPr>
              <a:lnSpc>
                <a:spcPct val="140000"/>
              </a:lnSpc>
            </a:pPr>
            <a:r>
              <a:rPr lang="en-US" altLang="zh-CN" dirty="0">
                <a:latin typeface="Times New Roman" pitchFamily="18" charset="0"/>
              </a:rPr>
              <a:t>       </a:t>
            </a:r>
            <a:r>
              <a:rPr lang="zh-CN" altLang="en-US" dirty="0">
                <a:latin typeface="Times New Roman" pitchFamily="18" charset="0"/>
              </a:rPr>
              <a:t>若事件</a:t>
            </a:r>
            <a:r>
              <a:rPr lang="en-US" altLang="zh-CN" i="1" dirty="0">
                <a:latin typeface="Times New Roman" pitchFamily="18" charset="0"/>
              </a:rPr>
              <a:t>A</a:t>
            </a:r>
            <a:r>
              <a:rPr lang="zh-CN" altLang="en-US" dirty="0">
                <a:latin typeface="Times New Roman" pitchFamily="18" charset="0"/>
              </a:rPr>
              <a:t>发生，即从</a:t>
            </a:r>
            <a:r>
              <a:rPr lang="en-US" altLang="zh-CN" i="1" dirty="0">
                <a:latin typeface="Times New Roman" pitchFamily="18" charset="0"/>
              </a:rPr>
              <a:t>m</a:t>
            </a:r>
            <a:r>
              <a:rPr lang="zh-CN" altLang="en-US" dirty="0">
                <a:latin typeface="Times New Roman" pitchFamily="18" charset="0"/>
              </a:rPr>
              <a:t>个次品中取 </a:t>
            </a:r>
            <a:r>
              <a:rPr lang="en-US" altLang="zh-CN" i="1" dirty="0">
                <a:latin typeface="Times New Roman" pitchFamily="18" charset="0"/>
              </a:rPr>
              <a:t>l </a:t>
            </a:r>
            <a:r>
              <a:rPr lang="zh-CN" altLang="en-US" dirty="0">
                <a:latin typeface="Times New Roman" pitchFamily="18" charset="0"/>
              </a:rPr>
              <a:t>个次品，从</a:t>
            </a:r>
            <a:r>
              <a:rPr lang="en-US" altLang="zh-CN" i="1" dirty="0">
                <a:latin typeface="Times New Roman" pitchFamily="18" charset="0"/>
              </a:rPr>
              <a:t>n-m</a:t>
            </a:r>
            <a:r>
              <a:rPr lang="zh-CN" altLang="en-US" dirty="0">
                <a:latin typeface="Times New Roman" pitchFamily="18" charset="0"/>
              </a:rPr>
              <a:t>个正品中取</a:t>
            </a:r>
            <a:r>
              <a:rPr lang="en-US" altLang="zh-CN" i="1" dirty="0">
                <a:latin typeface="Times New Roman" pitchFamily="18" charset="0"/>
              </a:rPr>
              <a:t>k-l</a:t>
            </a:r>
            <a:r>
              <a:rPr lang="zh-CN" altLang="en-US" dirty="0">
                <a:latin typeface="Times New Roman" pitchFamily="18" charset="0"/>
              </a:rPr>
              <a:t>个正品，故事件</a:t>
            </a:r>
            <a:r>
              <a:rPr lang="en-US" altLang="zh-CN" i="1" dirty="0">
                <a:latin typeface="Times New Roman" pitchFamily="18" charset="0"/>
              </a:rPr>
              <a:t>A</a:t>
            </a:r>
            <a:r>
              <a:rPr lang="zh-CN" altLang="en-US" dirty="0">
                <a:latin typeface="Times New Roman" pitchFamily="18" charset="0"/>
              </a:rPr>
              <a:t>所包含的基本事件数为</a:t>
            </a:r>
            <a:endParaRPr lang="zh-CN" altLang="en-US" b="0" dirty="0">
              <a:latin typeface="Times New Roman" pitchFamily="18" charset="0"/>
            </a:endParaRPr>
          </a:p>
        </p:txBody>
      </p:sp>
      <p:sp>
        <p:nvSpPr>
          <p:cNvPr id="630795" name="Text Box 11"/>
          <p:cNvSpPr txBox="1">
            <a:spLocks noChangeArrowheads="1"/>
          </p:cNvSpPr>
          <p:nvPr/>
        </p:nvSpPr>
        <p:spPr bwMode="auto">
          <a:xfrm>
            <a:off x="684213" y="4724400"/>
            <a:ext cx="7993062" cy="530225"/>
          </a:xfrm>
          <a:prstGeom prst="rect">
            <a:avLst/>
          </a:prstGeom>
          <a:noFill/>
          <a:ln w="9525">
            <a:noFill/>
            <a:miter lim="800000"/>
            <a:headEnd/>
            <a:tailEnd/>
          </a:ln>
          <a:effectLst/>
        </p:spPr>
        <p:txBody>
          <a:bodyPr>
            <a:spAutoFit/>
          </a:bodyPr>
          <a:lstStyle/>
          <a:p>
            <a:pPr>
              <a:lnSpc>
                <a:spcPct val="120000"/>
              </a:lnSpc>
            </a:pPr>
            <a:r>
              <a:rPr lang="en-US" altLang="zh-CN">
                <a:latin typeface="Times New Roman" pitchFamily="18" charset="0"/>
              </a:rPr>
              <a:t> </a:t>
            </a:r>
            <a:r>
              <a:rPr lang="zh-CN" altLang="en-US">
                <a:latin typeface="Times New Roman" pitchFamily="18" charset="0"/>
              </a:rPr>
              <a:t>所以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a:t>
            </a:r>
            <a:r>
              <a:rPr lang="en-US" altLang="zh-CN">
                <a:latin typeface="Times New Roman" pitchFamily="18" charset="0"/>
              </a:rPr>
              <a:t>) </a:t>
            </a:r>
            <a:r>
              <a:rPr lang="zh-CN" altLang="en-US">
                <a:latin typeface="Times New Roman" pitchFamily="18" charset="0"/>
              </a:rPr>
              <a:t>＝</a:t>
            </a:r>
            <a:endParaRPr lang="zh-CN" altLang="en-US" b="0">
              <a:latin typeface="Times New Roman" pitchFamily="18" charset="0"/>
            </a:endParaRPr>
          </a:p>
        </p:txBody>
      </p:sp>
      <p:sp>
        <p:nvSpPr>
          <p:cNvPr id="630796" name="Rectangle 12"/>
          <p:cNvSpPr>
            <a:spLocks noChangeArrowheads="1"/>
          </p:cNvSpPr>
          <p:nvPr/>
        </p:nvSpPr>
        <p:spPr bwMode="auto">
          <a:xfrm>
            <a:off x="5219700" y="4797425"/>
            <a:ext cx="3779838" cy="519113"/>
          </a:xfrm>
          <a:prstGeom prst="rect">
            <a:avLst/>
          </a:prstGeom>
          <a:noFill/>
          <a:ln w="9525">
            <a:noFill/>
            <a:miter lim="800000"/>
            <a:headEnd/>
            <a:tailEnd/>
          </a:ln>
          <a:effectLst/>
        </p:spPr>
        <p:txBody>
          <a:bodyPr>
            <a:spAutoFit/>
          </a:bodyPr>
          <a:lstStyle/>
          <a:p>
            <a:pPr>
              <a:spcBef>
                <a:spcPct val="0"/>
              </a:spcBef>
            </a:pPr>
            <a:r>
              <a:rPr lang="zh-CN" altLang="en-US" sz="2800">
                <a:solidFill>
                  <a:srgbClr val="0000FF"/>
                </a:solidFill>
                <a:latin typeface="Arial" charset="0"/>
              </a:rPr>
              <a:t>－－－</a:t>
            </a:r>
            <a:r>
              <a:rPr lang="zh-CN" altLang="en-US" sz="2800">
                <a:solidFill>
                  <a:srgbClr val="0000FF"/>
                </a:solidFill>
                <a:latin typeface="Arial" charset="0"/>
                <a:ea typeface="黑体" pitchFamily="49" charset="-122"/>
              </a:rPr>
              <a:t>超几何分布公式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30786"/>
                                        </p:tgtEl>
                                        <p:attrNameLst>
                                          <p:attrName>style.visibility</p:attrName>
                                        </p:attrNameLst>
                                      </p:cBhvr>
                                      <p:to>
                                        <p:strVal val="visible"/>
                                      </p:to>
                                    </p:set>
                                    <p:anim to="" calcmode="lin" valueType="num">
                                      <p:cBhvr>
                                        <p:cTn id="7" dur="1" fill="hold"/>
                                        <p:tgtEl>
                                          <p:spTgt spid="63078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0787"/>
                                        </p:tgtEl>
                                        <p:attrNameLst>
                                          <p:attrName>style.visibility</p:attrName>
                                        </p:attrNameLst>
                                      </p:cBhvr>
                                      <p:to>
                                        <p:strVal val="visible"/>
                                      </p:to>
                                    </p:set>
                                    <p:animEffect transition="in" filter="wipe(left)">
                                      <p:cBhvr>
                                        <p:cTn id="12" dur="500"/>
                                        <p:tgtEl>
                                          <p:spTgt spid="6307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0789"/>
                                        </p:tgtEl>
                                        <p:attrNameLst>
                                          <p:attrName>style.visibility</p:attrName>
                                        </p:attrNameLst>
                                      </p:cBhvr>
                                      <p:to>
                                        <p:strVal val="visible"/>
                                      </p:to>
                                    </p:set>
                                    <p:animEffect transition="in" filter="wipe(left)">
                                      <p:cBhvr>
                                        <p:cTn id="17" dur="500"/>
                                        <p:tgtEl>
                                          <p:spTgt spid="6307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0788"/>
                                        </p:tgtEl>
                                        <p:attrNameLst>
                                          <p:attrName>style.visibility</p:attrName>
                                        </p:attrNameLst>
                                      </p:cBhvr>
                                      <p:to>
                                        <p:strVal val="visible"/>
                                      </p:to>
                                    </p:set>
                                    <p:animEffect transition="in" filter="wipe(left)">
                                      <p:cBhvr>
                                        <p:cTn id="22" dur="500"/>
                                        <p:tgtEl>
                                          <p:spTgt spid="6307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0793"/>
                                        </p:tgtEl>
                                        <p:attrNameLst>
                                          <p:attrName>style.visibility</p:attrName>
                                        </p:attrNameLst>
                                      </p:cBhvr>
                                      <p:to>
                                        <p:strVal val="visible"/>
                                      </p:to>
                                    </p:set>
                                    <p:animEffect transition="in" filter="wipe(left)">
                                      <p:cBhvr>
                                        <p:cTn id="27" dur="500"/>
                                        <p:tgtEl>
                                          <p:spTgt spid="6307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0794"/>
                                        </p:tgtEl>
                                        <p:attrNameLst>
                                          <p:attrName>style.visibility</p:attrName>
                                        </p:attrNameLst>
                                      </p:cBhvr>
                                      <p:to>
                                        <p:strVal val="visible"/>
                                      </p:to>
                                    </p:set>
                                    <p:animEffect transition="in" filter="wipe(left)">
                                      <p:cBhvr>
                                        <p:cTn id="32" dur="500"/>
                                        <p:tgtEl>
                                          <p:spTgt spid="6307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0790"/>
                                        </p:tgtEl>
                                        <p:attrNameLst>
                                          <p:attrName>style.visibility</p:attrName>
                                        </p:attrNameLst>
                                      </p:cBhvr>
                                      <p:to>
                                        <p:strVal val="visible"/>
                                      </p:to>
                                    </p:set>
                                    <p:animEffect transition="in" filter="wipe(left)">
                                      <p:cBhvr>
                                        <p:cTn id="37" dur="500"/>
                                        <p:tgtEl>
                                          <p:spTgt spid="6307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0795"/>
                                        </p:tgtEl>
                                        <p:attrNameLst>
                                          <p:attrName>style.visibility</p:attrName>
                                        </p:attrNameLst>
                                      </p:cBhvr>
                                      <p:to>
                                        <p:strVal val="visible"/>
                                      </p:to>
                                    </p:set>
                                    <p:animEffect transition="in" filter="wipe(left)">
                                      <p:cBhvr>
                                        <p:cTn id="42" dur="500"/>
                                        <p:tgtEl>
                                          <p:spTgt spid="6307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30791"/>
                                        </p:tgtEl>
                                        <p:attrNameLst>
                                          <p:attrName>style.visibility</p:attrName>
                                        </p:attrNameLst>
                                      </p:cBhvr>
                                      <p:to>
                                        <p:strVal val="visible"/>
                                      </p:to>
                                    </p:set>
                                    <p:animEffect transition="in" filter="wipe(left)">
                                      <p:cBhvr>
                                        <p:cTn id="47" dur="500"/>
                                        <p:tgtEl>
                                          <p:spTgt spid="6307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0796"/>
                                        </p:tgtEl>
                                        <p:attrNameLst>
                                          <p:attrName>style.visibility</p:attrName>
                                        </p:attrNameLst>
                                      </p:cBhvr>
                                      <p:to>
                                        <p:strVal val="visible"/>
                                      </p:to>
                                    </p:set>
                                    <p:animEffect transition="in" filter="wipe(left)">
                                      <p:cBhvr>
                                        <p:cTn id="52" dur="500"/>
                                        <p:tgtEl>
                                          <p:spTgt spid="630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autoUpdateAnimBg="0"/>
      <p:bldP spid="630787" grpId="0"/>
      <p:bldP spid="630793" grpId="0"/>
      <p:bldP spid="630794" grpId="0"/>
      <p:bldP spid="630795" grpId="0"/>
      <p:bldP spid="63079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2"/>
          <p:cNvSpPr txBox="1">
            <a:spLocks noChangeArrowheads="1"/>
          </p:cNvSpPr>
          <p:nvPr/>
        </p:nvSpPr>
        <p:spPr bwMode="auto">
          <a:xfrm>
            <a:off x="433388" y="411163"/>
            <a:ext cx="8459787" cy="2441575"/>
          </a:xfrm>
          <a:prstGeom prst="rect">
            <a:avLst/>
          </a:prstGeom>
          <a:noFill/>
          <a:ln w="9525">
            <a:noFill/>
            <a:miter lim="800000"/>
            <a:headEnd/>
            <a:tailEnd/>
          </a:ln>
          <a:effectLst/>
        </p:spPr>
        <p:txBody>
          <a:bodyPr>
            <a:spAutoFit/>
          </a:bodyPr>
          <a:lstStyle/>
          <a:p>
            <a:pPr>
              <a:lnSpc>
                <a:spcPct val="110000"/>
              </a:lnSpc>
            </a:pPr>
            <a:r>
              <a:rPr lang="zh-CN" altLang="en-US" sz="2800" dirty="0">
                <a:solidFill>
                  <a:srgbClr val="0000FF"/>
                </a:solidFill>
                <a:latin typeface="黑体" pitchFamily="49" charset="-122"/>
                <a:ea typeface="黑体" pitchFamily="49" charset="-122"/>
              </a:rPr>
              <a:t>例</a:t>
            </a:r>
            <a:r>
              <a:rPr lang="en-US" altLang="zh-CN" sz="2800" dirty="0">
                <a:solidFill>
                  <a:srgbClr val="0000FF"/>
                </a:solidFill>
                <a:latin typeface="黑体" pitchFamily="49" charset="-122"/>
                <a:ea typeface="黑体" pitchFamily="49" charset="-122"/>
              </a:rPr>
              <a:t>3</a:t>
            </a:r>
            <a:r>
              <a:rPr lang="en-US" altLang="zh-CN" sz="2800" dirty="0">
                <a:solidFill>
                  <a:srgbClr val="FF0066"/>
                </a:solidFill>
                <a:latin typeface="黑体" pitchFamily="49" charset="-122"/>
                <a:ea typeface="黑体" pitchFamily="49" charset="-122"/>
              </a:rPr>
              <a:t> </a:t>
            </a:r>
            <a:r>
              <a:rPr lang="zh-CN" altLang="en-US" sz="2800" dirty="0">
                <a:latin typeface="Times New Roman" pitchFamily="18" charset="0"/>
              </a:rPr>
              <a:t>一袋中有</a:t>
            </a:r>
            <a:r>
              <a:rPr lang="en-US" altLang="zh-CN" sz="2800" dirty="0">
                <a:latin typeface="Times New Roman" pitchFamily="18" charset="0"/>
              </a:rPr>
              <a:t>10</a:t>
            </a:r>
            <a:r>
              <a:rPr lang="zh-CN" altLang="en-US" sz="2800" dirty="0">
                <a:latin typeface="Times New Roman" pitchFamily="18" charset="0"/>
              </a:rPr>
              <a:t>只球</a:t>
            </a:r>
            <a:r>
              <a:rPr lang="en-US" altLang="zh-CN" sz="2800" dirty="0">
                <a:latin typeface="Times New Roman" pitchFamily="18" charset="0"/>
              </a:rPr>
              <a:t>, </a:t>
            </a:r>
            <a:r>
              <a:rPr lang="zh-CN" altLang="en-US" sz="2800" dirty="0">
                <a:latin typeface="Times New Roman" pitchFamily="18" charset="0"/>
              </a:rPr>
              <a:t>其中</a:t>
            </a:r>
            <a:r>
              <a:rPr lang="en-US" altLang="zh-CN" sz="2800" dirty="0">
                <a:latin typeface="Times New Roman" pitchFamily="18" charset="0"/>
              </a:rPr>
              <a:t>4</a:t>
            </a:r>
            <a:r>
              <a:rPr lang="zh-CN" altLang="en-US" sz="2800" dirty="0">
                <a:latin typeface="Times New Roman" pitchFamily="18" charset="0"/>
              </a:rPr>
              <a:t>个红球</a:t>
            </a:r>
            <a:r>
              <a:rPr lang="en-US" altLang="zh-CN" sz="2800" dirty="0">
                <a:latin typeface="Times New Roman" pitchFamily="18" charset="0"/>
              </a:rPr>
              <a:t>, 6</a:t>
            </a:r>
            <a:r>
              <a:rPr lang="zh-CN" altLang="en-US" sz="2800" dirty="0">
                <a:latin typeface="Times New Roman" pitchFamily="18" charset="0"/>
              </a:rPr>
              <a:t>个白球</a:t>
            </a:r>
            <a:r>
              <a:rPr lang="en-US" altLang="zh-CN" sz="2800" dirty="0">
                <a:latin typeface="Times New Roman" pitchFamily="18" charset="0"/>
              </a:rPr>
              <a:t>, </a:t>
            </a:r>
            <a:r>
              <a:rPr lang="zh-CN" altLang="en-US" sz="2800" dirty="0">
                <a:latin typeface="Times New Roman" pitchFamily="18" charset="0"/>
              </a:rPr>
              <a:t>从袋中取</a:t>
            </a:r>
            <a:r>
              <a:rPr lang="en-US" altLang="zh-CN" sz="2800" dirty="0">
                <a:latin typeface="Times New Roman" pitchFamily="18" charset="0"/>
              </a:rPr>
              <a:t>3</a:t>
            </a:r>
            <a:r>
              <a:rPr lang="zh-CN" altLang="en-US" sz="2800" dirty="0">
                <a:latin typeface="Times New Roman" pitchFamily="18" charset="0"/>
              </a:rPr>
              <a:t>次</a:t>
            </a:r>
            <a:r>
              <a:rPr lang="en-US" altLang="zh-CN" sz="2800" dirty="0">
                <a:latin typeface="Times New Roman" pitchFamily="18" charset="0"/>
              </a:rPr>
              <a:t>, </a:t>
            </a:r>
            <a:r>
              <a:rPr lang="zh-CN" altLang="en-US" sz="2800" dirty="0">
                <a:latin typeface="Times New Roman" pitchFamily="18" charset="0"/>
              </a:rPr>
              <a:t>每次取一只</a:t>
            </a:r>
            <a:r>
              <a:rPr lang="en-US" altLang="zh-CN" sz="2800" dirty="0">
                <a:latin typeface="Times New Roman" pitchFamily="18" charset="0"/>
              </a:rPr>
              <a:t>. </a:t>
            </a:r>
            <a:r>
              <a:rPr lang="zh-CN" altLang="en-US" sz="2800" dirty="0">
                <a:latin typeface="Times New Roman" pitchFamily="18" charset="0"/>
              </a:rPr>
              <a:t>按两种取法</a:t>
            </a:r>
            <a:r>
              <a:rPr lang="en-US" altLang="zh-CN" sz="2800" dirty="0">
                <a:latin typeface="Times New Roman" pitchFamily="18" charset="0"/>
              </a:rPr>
              <a:t>:  (</a:t>
            </a:r>
            <a:r>
              <a:rPr lang="en-US" altLang="zh-CN" sz="2800" i="1" dirty="0">
                <a:latin typeface="Times New Roman" pitchFamily="18" charset="0"/>
              </a:rPr>
              <a:t>a</a:t>
            </a:r>
            <a:r>
              <a:rPr lang="en-US" altLang="zh-CN" sz="2800" dirty="0">
                <a:latin typeface="Times New Roman" pitchFamily="18" charset="0"/>
              </a:rPr>
              <a:t>)</a:t>
            </a:r>
            <a:r>
              <a:rPr lang="zh-CN" altLang="en-US" sz="2800" dirty="0">
                <a:solidFill>
                  <a:srgbClr val="CC0000"/>
                </a:solidFill>
                <a:latin typeface="Times New Roman" pitchFamily="18" charset="0"/>
              </a:rPr>
              <a:t>放回抽样</a:t>
            </a:r>
            <a:r>
              <a:rPr lang="en-US" altLang="zh-CN" sz="2800" dirty="0">
                <a:latin typeface="Times New Roman" pitchFamily="18" charset="0"/>
              </a:rPr>
              <a:t>;  (</a:t>
            </a:r>
            <a:r>
              <a:rPr lang="en-US" altLang="zh-CN" sz="2800" i="1" dirty="0">
                <a:latin typeface="Times New Roman" pitchFamily="18" charset="0"/>
              </a:rPr>
              <a:t>b</a:t>
            </a:r>
            <a:r>
              <a:rPr lang="en-US" altLang="zh-CN" sz="2800" dirty="0">
                <a:latin typeface="Times New Roman" pitchFamily="18" charset="0"/>
              </a:rPr>
              <a:t>)</a:t>
            </a:r>
            <a:r>
              <a:rPr lang="zh-CN" altLang="en-US" sz="2800" dirty="0">
                <a:solidFill>
                  <a:srgbClr val="CC0000"/>
                </a:solidFill>
                <a:latin typeface="Times New Roman" pitchFamily="18" charset="0"/>
              </a:rPr>
              <a:t>不放回抽样</a:t>
            </a:r>
            <a:r>
              <a:rPr lang="zh-CN" altLang="en-US" sz="2800" dirty="0">
                <a:latin typeface="Times New Roman" pitchFamily="18" charset="0"/>
              </a:rPr>
              <a:t>取球，求                                                                                            </a:t>
            </a:r>
            <a:r>
              <a:rPr lang="en-US" altLang="zh-CN" sz="2800" dirty="0">
                <a:latin typeface="Times New Roman" pitchFamily="18" charset="0"/>
              </a:rPr>
              <a:t>(1)</a:t>
            </a:r>
            <a:r>
              <a:rPr lang="zh-CN" altLang="en-US" sz="2800" dirty="0">
                <a:latin typeface="Times New Roman" pitchFamily="18" charset="0"/>
              </a:rPr>
              <a:t>取到的</a:t>
            </a:r>
            <a:r>
              <a:rPr lang="en-US" altLang="zh-CN" sz="2800" dirty="0">
                <a:latin typeface="Times New Roman" pitchFamily="18" charset="0"/>
              </a:rPr>
              <a:t>3</a:t>
            </a:r>
            <a:r>
              <a:rPr lang="zh-CN" altLang="en-US" sz="2800" dirty="0">
                <a:latin typeface="Times New Roman" pitchFamily="18" charset="0"/>
              </a:rPr>
              <a:t>个球都是白球的概率</a:t>
            </a:r>
            <a:r>
              <a:rPr lang="en-US" altLang="zh-CN" sz="2800" dirty="0">
                <a:latin typeface="Times New Roman" pitchFamily="18" charset="0"/>
              </a:rPr>
              <a:t>;                                                  (2)</a:t>
            </a:r>
            <a:r>
              <a:rPr lang="zh-CN" altLang="en-US" sz="2800" dirty="0">
                <a:latin typeface="Times New Roman" pitchFamily="18" charset="0"/>
              </a:rPr>
              <a:t>取到的</a:t>
            </a:r>
            <a:r>
              <a:rPr lang="en-US" altLang="zh-CN" sz="2800" dirty="0">
                <a:latin typeface="Times New Roman" pitchFamily="18" charset="0"/>
              </a:rPr>
              <a:t>3</a:t>
            </a:r>
            <a:r>
              <a:rPr lang="zh-CN" altLang="en-US" sz="2800" dirty="0">
                <a:latin typeface="Times New Roman" pitchFamily="18" charset="0"/>
              </a:rPr>
              <a:t>个球中有</a:t>
            </a:r>
            <a:r>
              <a:rPr lang="en-US" altLang="zh-CN" sz="2800" dirty="0">
                <a:latin typeface="Times New Roman" pitchFamily="18" charset="0"/>
              </a:rPr>
              <a:t>2</a:t>
            </a:r>
            <a:r>
              <a:rPr lang="zh-CN" altLang="en-US" sz="2800" dirty="0">
                <a:latin typeface="Times New Roman" pitchFamily="18" charset="0"/>
              </a:rPr>
              <a:t>个红球，</a:t>
            </a:r>
            <a:r>
              <a:rPr lang="en-US" altLang="zh-CN" sz="2800" dirty="0">
                <a:latin typeface="Times New Roman" pitchFamily="18" charset="0"/>
              </a:rPr>
              <a:t>1</a:t>
            </a:r>
            <a:r>
              <a:rPr lang="zh-CN" altLang="en-US" sz="2800" dirty="0">
                <a:latin typeface="Times New Roman" pitchFamily="18" charset="0"/>
              </a:rPr>
              <a:t>个白球的概率</a:t>
            </a:r>
            <a:r>
              <a:rPr lang="en-US" altLang="zh-CN" sz="2800" dirty="0">
                <a:latin typeface="Times New Roman" pitchFamily="18" charset="0"/>
              </a:rPr>
              <a:t>.</a:t>
            </a:r>
          </a:p>
        </p:txBody>
      </p:sp>
      <p:sp>
        <p:nvSpPr>
          <p:cNvPr id="631811" name="Rectangle 3"/>
          <p:cNvSpPr>
            <a:spLocks noChangeArrowheads="1"/>
          </p:cNvSpPr>
          <p:nvPr/>
        </p:nvSpPr>
        <p:spPr bwMode="auto">
          <a:xfrm>
            <a:off x="6732588" y="3671023"/>
            <a:ext cx="1287532" cy="564257"/>
          </a:xfrm>
          <a:prstGeom prst="rect">
            <a:avLst/>
          </a:prstGeom>
          <a:noFill/>
          <a:ln w="9525" algn="ctr">
            <a:noFill/>
            <a:miter lim="800000"/>
            <a:headEnd/>
            <a:tailEnd/>
          </a:ln>
          <a:effectLst/>
        </p:spPr>
        <p:txBody>
          <a:bodyPr wrap="none">
            <a:spAutoFit/>
          </a:bodyPr>
          <a:lstStyle/>
          <a:p>
            <a:pPr>
              <a:lnSpc>
                <a:spcPct val="120000"/>
              </a:lnSpc>
            </a:pPr>
            <a:r>
              <a:rPr lang="en-US" altLang="zh-CN" sz="2800" dirty="0">
                <a:solidFill>
                  <a:srgbClr val="990099"/>
                </a:solidFill>
                <a:latin typeface="Times New Roman" pitchFamily="18" charset="0"/>
                <a:cs typeface="Times New Roman" pitchFamily="18" charset="0"/>
              </a:rPr>
              <a:t>= 0.288</a:t>
            </a:r>
          </a:p>
        </p:txBody>
      </p:sp>
      <p:graphicFrame>
        <p:nvGraphicFramePr>
          <p:cNvPr id="631812" name="Object 4"/>
          <p:cNvGraphicFramePr>
            <a:graphicFrameLocks noChangeAspect="1"/>
          </p:cNvGraphicFramePr>
          <p:nvPr/>
        </p:nvGraphicFramePr>
        <p:xfrm>
          <a:off x="1331913" y="3429000"/>
          <a:ext cx="1466850" cy="874713"/>
        </p:xfrm>
        <a:graphic>
          <a:graphicData uri="http://schemas.openxmlformats.org/presentationml/2006/ole">
            <mc:AlternateContent xmlns:mc="http://schemas.openxmlformats.org/markup-compatibility/2006">
              <mc:Choice xmlns:v="urn:schemas-microsoft-com:vml" Requires="v">
                <p:oleObj spid="_x0000_s828426" name="Equation" r:id="rId4" imgW="774364" imgH="418918" progId="Equation.DSMT4">
                  <p:embed/>
                </p:oleObj>
              </mc:Choice>
              <mc:Fallback>
                <p:oleObj name="Equation" r:id="rId4" imgW="774364" imgH="418918" progId="Equation.DSMT4">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3429000"/>
                        <a:ext cx="1466850" cy="874713"/>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graphicFrame>
        <p:nvGraphicFramePr>
          <p:cNvPr id="631813" name="Object 5"/>
          <p:cNvGraphicFramePr>
            <a:graphicFrameLocks noChangeAspect="1"/>
          </p:cNvGraphicFramePr>
          <p:nvPr/>
        </p:nvGraphicFramePr>
        <p:xfrm>
          <a:off x="4595813" y="3506788"/>
          <a:ext cx="2281237" cy="881062"/>
        </p:xfrm>
        <a:graphic>
          <a:graphicData uri="http://schemas.openxmlformats.org/presentationml/2006/ole">
            <mc:AlternateContent xmlns:mc="http://schemas.openxmlformats.org/markup-compatibility/2006">
              <mc:Choice xmlns:v="urn:schemas-microsoft-com:vml" Requires="v">
                <p:oleObj spid="_x0000_s828427" name="公式" r:id="rId6" imgW="1193800" imgH="419100" progId="Equations">
                  <p:embed/>
                </p:oleObj>
              </mc:Choice>
              <mc:Fallback>
                <p:oleObj name="公式" r:id="rId6" imgW="1193800" imgH="419100" progId="Equations">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5813" y="3506788"/>
                        <a:ext cx="2281237" cy="881062"/>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graphicFrame>
        <p:nvGraphicFramePr>
          <p:cNvPr id="631814" name="Object 6"/>
          <p:cNvGraphicFramePr>
            <a:graphicFrameLocks noChangeAspect="1"/>
          </p:cNvGraphicFramePr>
          <p:nvPr/>
        </p:nvGraphicFramePr>
        <p:xfrm>
          <a:off x="2805113" y="2967038"/>
          <a:ext cx="1190625" cy="504825"/>
        </p:xfrm>
        <a:graphic>
          <a:graphicData uri="http://schemas.openxmlformats.org/presentationml/2006/ole">
            <mc:AlternateContent xmlns:mc="http://schemas.openxmlformats.org/markup-compatibility/2006">
              <mc:Choice xmlns:v="urn:schemas-microsoft-com:vml" Requires="v">
                <p:oleObj spid="_x0000_s828428" name="Equation" r:id="rId8" imgW="482391" imgH="203112" progId="Equation.DSMT4">
                  <p:embed/>
                </p:oleObj>
              </mc:Choice>
              <mc:Fallback>
                <p:oleObj name="Equation" r:id="rId8" imgW="482391" imgH="203112" progId="Equation.DSMT4">
                  <p:embed/>
                  <p:pic>
                    <p:nvPicPr>
                      <p:cNvPr id="0" name="Picture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5113" y="2967038"/>
                        <a:ext cx="1190625" cy="504825"/>
                      </a:xfrm>
                      <a:prstGeom prst="rect">
                        <a:avLst/>
                      </a:prstGeom>
                      <a:solidFill>
                        <a:schemeClr val="bg1"/>
                      </a:solidFill>
                    </p:spPr>
                  </p:pic>
                </p:oleObj>
              </mc:Fallback>
            </mc:AlternateContent>
          </a:graphicData>
        </a:graphic>
      </p:graphicFrame>
      <p:sp>
        <p:nvSpPr>
          <p:cNvPr id="631815" name="Rectangle 7"/>
          <p:cNvSpPr>
            <a:spLocks noChangeArrowheads="1"/>
          </p:cNvSpPr>
          <p:nvPr/>
        </p:nvSpPr>
        <p:spPr bwMode="auto">
          <a:xfrm>
            <a:off x="395288" y="2952750"/>
            <a:ext cx="2466975" cy="519113"/>
          </a:xfrm>
          <a:prstGeom prst="rect">
            <a:avLst/>
          </a:prstGeom>
          <a:noFill/>
          <a:ln w="9525">
            <a:noFill/>
            <a:miter lim="800000"/>
            <a:headEnd/>
            <a:tailEnd/>
          </a:ln>
          <a:effectLst/>
        </p:spPr>
        <p:txBody>
          <a:bodyPr wrap="none">
            <a:spAutoFit/>
          </a:bodyPr>
          <a:lstStyle/>
          <a:p>
            <a:r>
              <a:rPr lang="zh-CN" altLang="en-US" sz="2800">
                <a:solidFill>
                  <a:srgbClr val="0000FF"/>
                </a:solidFill>
                <a:latin typeface="Times New Roman" pitchFamily="18" charset="0"/>
                <a:ea typeface="黑体" pitchFamily="49" charset="-122"/>
              </a:rPr>
              <a:t>解</a:t>
            </a:r>
            <a:r>
              <a:rPr lang="zh-CN" altLang="en-US" sz="2800">
                <a:latin typeface="Times New Roman" pitchFamily="18" charset="0"/>
              </a:rPr>
              <a:t> </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rPr>
              <a:t>)</a:t>
            </a:r>
            <a:r>
              <a:rPr lang="zh-CN" altLang="en-US" sz="2800">
                <a:latin typeface="Times New Roman" pitchFamily="18" charset="0"/>
              </a:rPr>
              <a:t>放回抽样</a:t>
            </a:r>
          </a:p>
        </p:txBody>
      </p:sp>
      <p:graphicFrame>
        <p:nvGraphicFramePr>
          <p:cNvPr id="631816" name="Object 8"/>
          <p:cNvGraphicFramePr>
            <a:graphicFrameLocks noChangeAspect="1"/>
          </p:cNvGraphicFramePr>
          <p:nvPr/>
        </p:nvGraphicFramePr>
        <p:xfrm>
          <a:off x="1466850" y="5106988"/>
          <a:ext cx="2016125" cy="842962"/>
        </p:xfrm>
        <a:graphic>
          <a:graphicData uri="http://schemas.openxmlformats.org/presentationml/2006/ole">
            <mc:AlternateContent xmlns:mc="http://schemas.openxmlformats.org/markup-compatibility/2006">
              <mc:Choice xmlns:v="urn:schemas-microsoft-com:vml" Requires="v">
                <p:oleObj spid="_x0000_s828429" name="公式" r:id="rId10" imgW="1091726" imgH="406224" progId="Equations">
                  <p:embed/>
                </p:oleObj>
              </mc:Choice>
              <mc:Fallback>
                <p:oleObj name="公式" r:id="rId10" imgW="1091726" imgH="406224" progId="Equations">
                  <p:embed/>
                  <p:pic>
                    <p:nvPicPr>
                      <p:cNvPr id="0" name="Picture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6850" y="5106988"/>
                        <a:ext cx="2016125" cy="842962"/>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graphicFrame>
        <p:nvGraphicFramePr>
          <p:cNvPr id="631817" name="Object 9"/>
          <p:cNvGraphicFramePr>
            <a:graphicFrameLocks noChangeAspect="1"/>
          </p:cNvGraphicFramePr>
          <p:nvPr/>
        </p:nvGraphicFramePr>
        <p:xfrm>
          <a:off x="4995863" y="5045075"/>
          <a:ext cx="2374900" cy="884238"/>
        </p:xfrm>
        <a:graphic>
          <a:graphicData uri="http://schemas.openxmlformats.org/presentationml/2006/ole">
            <mc:AlternateContent xmlns:mc="http://schemas.openxmlformats.org/markup-compatibility/2006">
              <mc:Choice xmlns:v="urn:schemas-microsoft-com:vml" Requires="v">
                <p:oleObj spid="_x0000_s828430" name="公式" r:id="rId12" imgW="1320227" imgH="418918" progId="Equations">
                  <p:embed/>
                </p:oleObj>
              </mc:Choice>
              <mc:Fallback>
                <p:oleObj name="公式" r:id="rId12" imgW="1320227" imgH="418918" progId="Equations">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5863" y="5045075"/>
                        <a:ext cx="2374900" cy="884238"/>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1818" name="Rectangle 10"/>
          <p:cNvSpPr>
            <a:spLocks noChangeArrowheads="1"/>
          </p:cNvSpPr>
          <p:nvPr/>
        </p:nvSpPr>
        <p:spPr bwMode="auto">
          <a:xfrm>
            <a:off x="900113" y="4418013"/>
            <a:ext cx="2378075" cy="519112"/>
          </a:xfrm>
          <a:prstGeom prst="rect">
            <a:avLst/>
          </a:prstGeom>
          <a:noFill/>
          <a:ln w="9525">
            <a:noFill/>
            <a:miter lim="800000"/>
            <a:headEnd/>
            <a:tailEnd/>
          </a:ln>
          <a:effectLst/>
        </p:spPr>
        <p:txBody>
          <a:bodyPr wrap="none">
            <a:spAutoFit/>
          </a:bodyPr>
          <a:lstStyle/>
          <a:p>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a:t>
            </a:r>
            <a:r>
              <a:rPr lang="zh-CN" altLang="en-US" sz="2800">
                <a:latin typeface="Times New Roman" pitchFamily="18" charset="0"/>
              </a:rPr>
              <a:t>不放回抽样</a:t>
            </a:r>
          </a:p>
        </p:txBody>
      </p:sp>
      <p:graphicFrame>
        <p:nvGraphicFramePr>
          <p:cNvPr id="631819" name="Object 11"/>
          <p:cNvGraphicFramePr>
            <a:graphicFrameLocks noChangeAspect="1"/>
          </p:cNvGraphicFramePr>
          <p:nvPr/>
        </p:nvGraphicFramePr>
        <p:xfrm>
          <a:off x="3281363" y="4459288"/>
          <a:ext cx="1938337" cy="415925"/>
        </p:xfrm>
        <a:graphic>
          <a:graphicData uri="http://schemas.openxmlformats.org/presentationml/2006/ole">
            <mc:AlternateContent xmlns:mc="http://schemas.openxmlformats.org/markup-compatibility/2006">
              <mc:Choice xmlns:v="urn:schemas-microsoft-com:vml" Requires="v">
                <p:oleObj spid="_x0000_s828431" name="Equation" r:id="rId14" imgW="825142" imgH="177723" progId="Equation.DSMT4">
                  <p:embed/>
                </p:oleObj>
              </mc:Choice>
              <mc:Fallback>
                <p:oleObj name="Equation" r:id="rId14" imgW="825142" imgH="177723" progId="Equation.DSMT4">
                  <p:embed/>
                  <p:pic>
                    <p:nvPicPr>
                      <p:cNvPr id="0" name="Picture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1363" y="4459288"/>
                        <a:ext cx="1938337" cy="415925"/>
                      </a:xfrm>
                      <a:prstGeom prst="rect">
                        <a:avLst/>
                      </a:prstGeom>
                      <a:solidFill>
                        <a:schemeClr val="bg1"/>
                      </a:solidFill>
                    </p:spPr>
                  </p:pic>
                </p:oleObj>
              </mc:Fallback>
            </mc:AlternateContent>
          </a:graphicData>
        </a:graphic>
      </p:graphicFrame>
      <p:sp>
        <p:nvSpPr>
          <p:cNvPr id="631820" name="Rectangle 12"/>
          <p:cNvSpPr>
            <a:spLocks noChangeArrowheads="1"/>
          </p:cNvSpPr>
          <p:nvPr/>
        </p:nvSpPr>
        <p:spPr bwMode="auto">
          <a:xfrm>
            <a:off x="7199603" y="5196610"/>
            <a:ext cx="1027845" cy="563809"/>
          </a:xfrm>
          <a:prstGeom prst="rect">
            <a:avLst/>
          </a:prstGeom>
          <a:noFill/>
          <a:ln w="9525" algn="ctr">
            <a:noFill/>
            <a:miter lim="800000"/>
            <a:headEnd/>
            <a:tailEnd/>
          </a:ln>
          <a:effectLst/>
        </p:spPr>
        <p:txBody>
          <a:bodyPr wrap="none">
            <a:spAutoFit/>
          </a:bodyPr>
          <a:lstStyle/>
          <a:p>
            <a:pPr>
              <a:lnSpc>
                <a:spcPct val="120000"/>
              </a:lnSpc>
            </a:pPr>
            <a:r>
              <a:rPr lang="en-US" altLang="zh-CN" sz="2800" dirty="0">
                <a:solidFill>
                  <a:srgbClr val="990099"/>
                </a:solidFill>
                <a:latin typeface="Arial" charset="0"/>
              </a:rPr>
              <a:t> </a:t>
            </a:r>
            <a:r>
              <a:rPr lang="en-US" altLang="zh-CN" sz="2800" dirty="0">
                <a:solidFill>
                  <a:srgbClr val="990099"/>
                </a:solidFill>
                <a:latin typeface="Times New Roman" pitchFamily="18" charset="0"/>
                <a:cs typeface="Times New Roman" pitchFamily="18" charset="0"/>
              </a:rPr>
              <a:t>= 0.3</a:t>
            </a:r>
          </a:p>
        </p:txBody>
      </p:sp>
      <p:sp>
        <p:nvSpPr>
          <p:cNvPr id="631821" name="Rectangle 13"/>
          <p:cNvSpPr>
            <a:spLocks noChangeArrowheads="1"/>
          </p:cNvSpPr>
          <p:nvPr/>
        </p:nvSpPr>
        <p:spPr bwMode="auto">
          <a:xfrm>
            <a:off x="107950" y="476250"/>
            <a:ext cx="503238" cy="579438"/>
          </a:xfrm>
          <a:prstGeom prst="rect">
            <a:avLst/>
          </a:prstGeom>
          <a:noFill/>
          <a:ln w="9525">
            <a:noFill/>
            <a:miter lim="800000"/>
            <a:headEnd/>
            <a:tailEnd/>
          </a:ln>
          <a:effectLst/>
        </p:spPr>
        <p:txBody>
          <a:bodyPr wrap="none">
            <a:spAutoFit/>
          </a:bodyPr>
          <a:lstStyle/>
          <a:p>
            <a:r>
              <a:rPr lang="en-US" altLang="zh-CN" sz="3200">
                <a:solidFill>
                  <a:srgbClr val="FF0066"/>
                </a:solidFill>
                <a:latin typeface="黑体" pitchFamily="49" charset="-122"/>
                <a:ea typeface="黑体" pitchFamily="49" charset="-122"/>
                <a:sym typeface="Wingdings" pitchFamily="2" charset="2"/>
              </a:rPr>
              <a:t></a:t>
            </a:r>
          </a:p>
        </p:txBody>
      </p:sp>
      <p:sp>
        <p:nvSpPr>
          <p:cNvPr id="631822" name="Rectangle 14"/>
          <p:cNvSpPr>
            <a:spLocks noChangeArrowheads="1"/>
          </p:cNvSpPr>
          <p:nvPr/>
        </p:nvSpPr>
        <p:spPr bwMode="auto">
          <a:xfrm>
            <a:off x="2746085" y="3586871"/>
            <a:ext cx="1287532" cy="564257"/>
          </a:xfrm>
          <a:prstGeom prst="rect">
            <a:avLst/>
          </a:prstGeom>
          <a:noFill/>
          <a:ln w="9525">
            <a:noFill/>
            <a:miter lim="800000"/>
            <a:headEnd/>
            <a:tailEnd/>
          </a:ln>
          <a:effectLst/>
        </p:spPr>
        <p:txBody>
          <a:bodyPr wrap="none">
            <a:spAutoFit/>
          </a:bodyPr>
          <a:lstStyle/>
          <a:p>
            <a:pPr>
              <a:lnSpc>
                <a:spcPct val="120000"/>
              </a:lnSpc>
            </a:pPr>
            <a:r>
              <a:rPr lang="en-US" altLang="zh-CN" sz="2800" dirty="0">
                <a:solidFill>
                  <a:srgbClr val="990099"/>
                </a:solidFill>
                <a:latin typeface="Times New Roman" pitchFamily="18" charset="0"/>
                <a:cs typeface="Times New Roman" pitchFamily="18" charset="0"/>
              </a:rPr>
              <a:t>= 0.216</a:t>
            </a:r>
          </a:p>
        </p:txBody>
      </p:sp>
      <p:sp>
        <p:nvSpPr>
          <p:cNvPr id="631823" name="Rectangle 15"/>
          <p:cNvSpPr>
            <a:spLocks noChangeArrowheads="1"/>
          </p:cNvSpPr>
          <p:nvPr/>
        </p:nvSpPr>
        <p:spPr bwMode="auto">
          <a:xfrm>
            <a:off x="3411538" y="5244958"/>
            <a:ext cx="1287532" cy="564257"/>
          </a:xfrm>
          <a:prstGeom prst="rect">
            <a:avLst/>
          </a:prstGeom>
          <a:noFill/>
          <a:ln w="9525" algn="ctr">
            <a:noFill/>
            <a:miter lim="800000"/>
            <a:headEnd/>
            <a:tailEnd/>
          </a:ln>
          <a:effectLst/>
        </p:spPr>
        <p:txBody>
          <a:bodyPr wrap="none">
            <a:spAutoFit/>
          </a:bodyPr>
          <a:lstStyle/>
          <a:p>
            <a:pPr>
              <a:lnSpc>
                <a:spcPct val="120000"/>
              </a:lnSpc>
            </a:pPr>
            <a:r>
              <a:rPr lang="en-US" altLang="zh-CN" sz="2800" dirty="0">
                <a:solidFill>
                  <a:srgbClr val="990099"/>
                </a:solidFill>
                <a:latin typeface="Times New Roman" pitchFamily="18" charset="0"/>
                <a:cs typeface="Times New Roman" pitchFamily="18" charset="0"/>
              </a:rPr>
              <a:t>= 0.167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1815"/>
                                        </p:tgtEl>
                                        <p:attrNameLst>
                                          <p:attrName>style.visibility</p:attrName>
                                        </p:attrNameLst>
                                      </p:cBhvr>
                                      <p:to>
                                        <p:strVal val="visible"/>
                                      </p:to>
                                    </p:set>
                                    <p:animEffect transition="in" filter="wipe(left)">
                                      <p:cBhvr>
                                        <p:cTn id="7" dur="500"/>
                                        <p:tgtEl>
                                          <p:spTgt spid="6318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1814"/>
                                        </p:tgtEl>
                                        <p:attrNameLst>
                                          <p:attrName>style.visibility</p:attrName>
                                        </p:attrNameLst>
                                      </p:cBhvr>
                                      <p:to>
                                        <p:strVal val="visible"/>
                                      </p:to>
                                    </p:set>
                                    <p:animEffect transition="in" filter="wipe(left)">
                                      <p:cBhvr>
                                        <p:cTn id="12" dur="500"/>
                                        <p:tgtEl>
                                          <p:spTgt spid="6318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1812"/>
                                        </p:tgtEl>
                                        <p:attrNameLst>
                                          <p:attrName>style.visibility</p:attrName>
                                        </p:attrNameLst>
                                      </p:cBhvr>
                                      <p:to>
                                        <p:strVal val="visible"/>
                                      </p:to>
                                    </p:set>
                                    <p:animEffect transition="in" filter="wipe(left)">
                                      <p:cBhvr>
                                        <p:cTn id="17" dur="500"/>
                                        <p:tgtEl>
                                          <p:spTgt spid="6318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1822"/>
                                        </p:tgtEl>
                                        <p:attrNameLst>
                                          <p:attrName>style.visibility</p:attrName>
                                        </p:attrNameLst>
                                      </p:cBhvr>
                                      <p:to>
                                        <p:strVal val="visible"/>
                                      </p:to>
                                    </p:set>
                                    <p:animEffect transition="in" filter="wipe(left)">
                                      <p:cBhvr>
                                        <p:cTn id="22" dur="500"/>
                                        <p:tgtEl>
                                          <p:spTgt spid="6318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1813"/>
                                        </p:tgtEl>
                                        <p:attrNameLst>
                                          <p:attrName>style.visibility</p:attrName>
                                        </p:attrNameLst>
                                      </p:cBhvr>
                                      <p:to>
                                        <p:strVal val="visible"/>
                                      </p:to>
                                    </p:set>
                                    <p:animEffect transition="in" filter="wipe(left)">
                                      <p:cBhvr>
                                        <p:cTn id="27" dur="500"/>
                                        <p:tgtEl>
                                          <p:spTgt spid="6318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1811"/>
                                        </p:tgtEl>
                                        <p:attrNameLst>
                                          <p:attrName>style.visibility</p:attrName>
                                        </p:attrNameLst>
                                      </p:cBhvr>
                                      <p:to>
                                        <p:strVal val="visible"/>
                                      </p:to>
                                    </p:set>
                                    <p:animEffect transition="in" filter="wipe(left)">
                                      <p:cBhvr>
                                        <p:cTn id="32" dur="500"/>
                                        <p:tgtEl>
                                          <p:spTgt spid="6318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1818"/>
                                        </p:tgtEl>
                                        <p:attrNameLst>
                                          <p:attrName>style.visibility</p:attrName>
                                        </p:attrNameLst>
                                      </p:cBhvr>
                                      <p:to>
                                        <p:strVal val="visible"/>
                                      </p:to>
                                    </p:set>
                                    <p:animEffect transition="in" filter="wipe(left)">
                                      <p:cBhvr>
                                        <p:cTn id="37" dur="500"/>
                                        <p:tgtEl>
                                          <p:spTgt spid="6318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31819"/>
                                        </p:tgtEl>
                                        <p:attrNameLst>
                                          <p:attrName>style.visibility</p:attrName>
                                        </p:attrNameLst>
                                      </p:cBhvr>
                                      <p:to>
                                        <p:strVal val="visible"/>
                                      </p:to>
                                    </p:set>
                                    <p:animEffect transition="in" filter="wipe(left)">
                                      <p:cBhvr>
                                        <p:cTn id="42" dur="500"/>
                                        <p:tgtEl>
                                          <p:spTgt spid="6318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31816"/>
                                        </p:tgtEl>
                                        <p:attrNameLst>
                                          <p:attrName>style.visibility</p:attrName>
                                        </p:attrNameLst>
                                      </p:cBhvr>
                                      <p:to>
                                        <p:strVal val="visible"/>
                                      </p:to>
                                    </p:set>
                                    <p:animEffect transition="in" filter="wipe(left)">
                                      <p:cBhvr>
                                        <p:cTn id="47" dur="500"/>
                                        <p:tgtEl>
                                          <p:spTgt spid="6318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1823"/>
                                        </p:tgtEl>
                                        <p:attrNameLst>
                                          <p:attrName>style.visibility</p:attrName>
                                        </p:attrNameLst>
                                      </p:cBhvr>
                                      <p:to>
                                        <p:strVal val="visible"/>
                                      </p:to>
                                    </p:set>
                                    <p:animEffect transition="in" filter="wipe(left)">
                                      <p:cBhvr>
                                        <p:cTn id="52" dur="500"/>
                                        <p:tgtEl>
                                          <p:spTgt spid="6318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31817"/>
                                        </p:tgtEl>
                                        <p:attrNameLst>
                                          <p:attrName>style.visibility</p:attrName>
                                        </p:attrNameLst>
                                      </p:cBhvr>
                                      <p:to>
                                        <p:strVal val="visible"/>
                                      </p:to>
                                    </p:set>
                                    <p:animEffect transition="in" filter="wipe(left)">
                                      <p:cBhvr>
                                        <p:cTn id="57" dur="500"/>
                                        <p:tgtEl>
                                          <p:spTgt spid="6318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31820"/>
                                        </p:tgtEl>
                                        <p:attrNameLst>
                                          <p:attrName>style.visibility</p:attrName>
                                        </p:attrNameLst>
                                      </p:cBhvr>
                                      <p:to>
                                        <p:strVal val="visible"/>
                                      </p:to>
                                    </p:set>
                                    <p:animEffect transition="in" filter="wipe(left)">
                                      <p:cBhvr>
                                        <p:cTn id="62" dur="500"/>
                                        <p:tgtEl>
                                          <p:spTgt spid="631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p:bldP spid="631815" grpId="0"/>
      <p:bldP spid="631818" grpId="0"/>
      <p:bldP spid="631820" grpId="0"/>
      <p:bldP spid="631822" grpId="0"/>
      <p:bldP spid="6318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685800" y="598488"/>
            <a:ext cx="8077200" cy="5630863"/>
            <a:chOff x="336" y="192"/>
            <a:chExt cx="5088" cy="3547"/>
          </a:xfrm>
        </p:grpSpPr>
        <p:sp>
          <p:nvSpPr>
            <p:cNvPr id="305158" name="Text Box 6"/>
            <p:cNvSpPr txBox="1">
              <a:spLocks noChangeArrowheads="1"/>
            </p:cNvSpPr>
            <p:nvPr/>
          </p:nvSpPr>
          <p:spPr bwMode="auto">
            <a:xfrm>
              <a:off x="336" y="192"/>
              <a:ext cx="5088" cy="3501"/>
            </a:xfrm>
            <a:prstGeom prst="rect">
              <a:avLst/>
            </a:prstGeom>
            <a:noFill/>
            <a:ln w="9525">
              <a:noFill/>
              <a:miter lim="800000"/>
              <a:headEnd/>
              <a:tailEnd/>
            </a:ln>
            <a:effectLst/>
          </p:spPr>
          <p:txBody>
            <a:bodyPr>
              <a:spAutoFit/>
            </a:bodyPr>
            <a:lstStyle/>
            <a:p>
              <a:pPr>
                <a:lnSpc>
                  <a:spcPct val="120000"/>
                </a:lnSpc>
              </a:pPr>
              <a:r>
                <a:rPr lang="zh-CN" altLang="en-US" dirty="0">
                  <a:solidFill>
                    <a:srgbClr val="0000FF"/>
                  </a:solidFill>
                  <a:latin typeface="Times New Roman" pitchFamily="18" charset="0"/>
                </a:rPr>
                <a:t>解</a:t>
              </a:r>
              <a:r>
                <a:rPr lang="zh-CN" altLang="en-US" dirty="0">
                  <a:latin typeface="Times New Roman" pitchFamily="18" charset="0"/>
                </a:rPr>
                <a:t> </a:t>
              </a:r>
              <a:r>
                <a:rPr lang="en-US" altLang="zh-CN" dirty="0">
                  <a:solidFill>
                    <a:schemeClr val="tx2">
                      <a:lumMod val="60000"/>
                      <a:lumOff val="40000"/>
                    </a:schemeClr>
                  </a:solidFill>
                  <a:latin typeface="Times New Roman" pitchFamily="18" charset="0"/>
                </a:rPr>
                <a:t>(1)</a:t>
              </a:r>
              <a:r>
                <a:rPr lang="zh-CN" altLang="en-US" dirty="0">
                  <a:latin typeface="Times New Roman" pitchFamily="18" charset="0"/>
                </a:rPr>
                <a:t>　放回抽样：由于每次抽取的小球看后都放回袋中，</a:t>
              </a:r>
            </a:p>
            <a:p>
              <a:pPr>
                <a:lnSpc>
                  <a:spcPct val="120000"/>
                </a:lnSpc>
              </a:pPr>
              <a:r>
                <a:rPr lang="zh-CN" altLang="en-US" dirty="0">
                  <a:latin typeface="Times New Roman" pitchFamily="18" charset="0"/>
                </a:rPr>
                <a:t>所以每次都是从</a:t>
              </a:r>
              <a:r>
                <a:rPr lang="en-US" altLang="zh-CN" dirty="0">
                  <a:latin typeface="Times New Roman" pitchFamily="18" charset="0"/>
                </a:rPr>
                <a:t>10</a:t>
              </a:r>
              <a:r>
                <a:rPr lang="zh-CN" altLang="en-US" dirty="0">
                  <a:latin typeface="Times New Roman" pitchFamily="18" charset="0"/>
                </a:rPr>
                <a:t>个小球中抽取，由乘法原理，从</a:t>
              </a:r>
              <a:r>
                <a:rPr lang="en-US" altLang="zh-CN" dirty="0">
                  <a:latin typeface="Times New Roman" pitchFamily="18" charset="0"/>
                </a:rPr>
                <a:t>10</a:t>
              </a:r>
              <a:r>
                <a:rPr lang="zh-CN" altLang="en-US" dirty="0">
                  <a:latin typeface="Times New Roman" pitchFamily="18" charset="0"/>
                </a:rPr>
                <a:t>个小</a:t>
              </a:r>
            </a:p>
            <a:p>
              <a:pPr>
                <a:lnSpc>
                  <a:spcPct val="120000"/>
                </a:lnSpc>
              </a:pPr>
              <a:r>
                <a:rPr lang="zh-CN" altLang="en-US" dirty="0">
                  <a:latin typeface="Times New Roman" pitchFamily="18" charset="0"/>
                </a:rPr>
                <a:t>球中有放回地抽取</a:t>
              </a:r>
              <a:r>
                <a:rPr lang="en-US" altLang="zh-CN" dirty="0">
                  <a:latin typeface="Times New Roman" pitchFamily="18" charset="0"/>
                </a:rPr>
                <a:t>3</a:t>
              </a:r>
              <a:r>
                <a:rPr lang="zh-CN" altLang="en-US" dirty="0">
                  <a:latin typeface="Times New Roman" pitchFamily="18" charset="0"/>
                </a:rPr>
                <a:t>个的所有可能的取法共有      种，故基</a:t>
              </a:r>
            </a:p>
            <a:p>
              <a:pPr>
                <a:lnSpc>
                  <a:spcPct val="120000"/>
                </a:lnSpc>
              </a:pPr>
              <a:r>
                <a:rPr lang="zh-CN" altLang="en-US" dirty="0">
                  <a:latin typeface="Times New Roman" pitchFamily="18" charset="0"/>
                </a:rPr>
                <a:t>本事件总数为       </a:t>
              </a:r>
              <a:r>
                <a:rPr lang="en-US" altLang="zh-CN" dirty="0">
                  <a:latin typeface="Times New Roman" pitchFamily="18" charset="0"/>
                </a:rPr>
                <a:t>.   </a:t>
              </a:r>
            </a:p>
            <a:p>
              <a:pPr>
                <a:lnSpc>
                  <a:spcPct val="120000"/>
                </a:lnSpc>
              </a:pPr>
              <a:r>
                <a:rPr lang="en-US" altLang="zh-CN" dirty="0">
                  <a:latin typeface="Times New Roman" pitchFamily="18" charset="0"/>
                </a:rPr>
                <a:t> </a:t>
              </a:r>
              <a:r>
                <a:rPr lang="zh-CN" altLang="en-US" dirty="0">
                  <a:solidFill>
                    <a:srgbClr val="7030A0"/>
                  </a:solidFill>
                  <a:latin typeface="Times New Roman" pitchFamily="18" charset="0"/>
                </a:rPr>
                <a:t>若事件</a:t>
              </a:r>
              <a:r>
                <a:rPr lang="en-US" altLang="zh-CN" dirty="0">
                  <a:solidFill>
                    <a:srgbClr val="7030A0"/>
                  </a:solidFill>
                  <a:latin typeface="Times New Roman" pitchFamily="18" charset="0"/>
                </a:rPr>
                <a:t>A</a:t>
              </a:r>
              <a:r>
                <a:rPr lang="zh-CN" altLang="en-US" dirty="0">
                  <a:solidFill>
                    <a:srgbClr val="7030A0"/>
                  </a:solidFill>
                  <a:latin typeface="Times New Roman" pitchFamily="18" charset="0"/>
                </a:rPr>
                <a:t>发生</a:t>
              </a:r>
              <a:r>
                <a:rPr lang="zh-CN" altLang="en-US" dirty="0">
                  <a:latin typeface="Times New Roman" pitchFamily="18" charset="0"/>
                </a:rPr>
                <a:t>，即</a:t>
              </a:r>
              <a:r>
                <a:rPr lang="en-US" altLang="zh-CN" dirty="0">
                  <a:latin typeface="Times New Roman" pitchFamily="18" charset="0"/>
                </a:rPr>
                <a:t>3</a:t>
              </a:r>
              <a:r>
                <a:rPr lang="zh-CN" altLang="en-US" dirty="0">
                  <a:latin typeface="Times New Roman" pitchFamily="18" charset="0"/>
                </a:rPr>
                <a:t>次取的小球都是白球，故事件</a:t>
              </a:r>
              <a:r>
                <a:rPr lang="en-US" altLang="zh-CN" dirty="0">
                  <a:latin typeface="Times New Roman" pitchFamily="18" charset="0"/>
                </a:rPr>
                <a:t>A</a:t>
              </a:r>
              <a:r>
                <a:rPr lang="zh-CN" altLang="en-US" dirty="0">
                  <a:latin typeface="Times New Roman" pitchFamily="18" charset="0"/>
                </a:rPr>
                <a:t>所含基</a:t>
              </a:r>
            </a:p>
            <a:p>
              <a:pPr>
                <a:lnSpc>
                  <a:spcPct val="120000"/>
                </a:lnSpc>
              </a:pPr>
              <a:r>
                <a:rPr lang="zh-CN" altLang="en-US" dirty="0">
                  <a:latin typeface="Times New Roman" pitchFamily="18" charset="0"/>
                </a:rPr>
                <a:t>本事件数为      </a:t>
              </a:r>
              <a:r>
                <a:rPr lang="en-US" altLang="zh-CN" dirty="0">
                  <a:latin typeface="Times New Roman" pitchFamily="18" charset="0"/>
                </a:rPr>
                <a:t>.</a:t>
              </a:r>
              <a:r>
                <a:rPr lang="zh-CN" altLang="en-US" dirty="0">
                  <a:latin typeface="Times New Roman" pitchFamily="18" charset="0"/>
                </a:rPr>
                <a:t>所以  </a:t>
              </a:r>
              <a:r>
                <a:rPr lang="en-US" altLang="zh-CN" dirty="0">
                  <a:latin typeface="Times New Roman" pitchFamily="18" charset="0"/>
                </a:rPr>
                <a:t>P(A) =          = 0.216</a:t>
              </a:r>
            </a:p>
            <a:p>
              <a:pPr>
                <a:lnSpc>
                  <a:spcPct val="120000"/>
                </a:lnSpc>
              </a:pPr>
              <a:r>
                <a:rPr lang="zh-CN" altLang="en-US" dirty="0">
                  <a:solidFill>
                    <a:schemeClr val="accent6">
                      <a:lumMod val="75000"/>
                    </a:schemeClr>
                  </a:solidFill>
                  <a:latin typeface="Times New Roman" pitchFamily="18" charset="0"/>
                </a:rPr>
                <a:t>若事件</a:t>
              </a:r>
              <a:r>
                <a:rPr lang="en-US" altLang="zh-CN" dirty="0">
                  <a:solidFill>
                    <a:schemeClr val="accent6">
                      <a:lumMod val="75000"/>
                    </a:schemeClr>
                  </a:solidFill>
                  <a:latin typeface="Times New Roman" pitchFamily="18" charset="0"/>
                </a:rPr>
                <a:t>B</a:t>
              </a:r>
              <a:r>
                <a:rPr lang="zh-CN" altLang="en-US" dirty="0">
                  <a:solidFill>
                    <a:schemeClr val="accent6">
                      <a:lumMod val="75000"/>
                    </a:schemeClr>
                  </a:solidFill>
                  <a:latin typeface="Times New Roman" pitchFamily="18" charset="0"/>
                </a:rPr>
                <a:t>发生</a:t>
              </a:r>
              <a:r>
                <a:rPr lang="zh-CN" altLang="en-US" dirty="0">
                  <a:latin typeface="Times New Roman" pitchFamily="18" charset="0"/>
                </a:rPr>
                <a:t>，即</a:t>
              </a:r>
              <a:r>
                <a:rPr lang="en-US" altLang="zh-CN" dirty="0">
                  <a:latin typeface="Times New Roman" pitchFamily="18" charset="0"/>
                </a:rPr>
                <a:t>3</a:t>
              </a:r>
              <a:r>
                <a:rPr lang="zh-CN" altLang="en-US" dirty="0">
                  <a:latin typeface="Times New Roman" pitchFamily="18" charset="0"/>
                </a:rPr>
                <a:t>次取的小球中有</a:t>
              </a:r>
              <a:r>
                <a:rPr lang="en-US" altLang="zh-CN" dirty="0">
                  <a:latin typeface="Times New Roman" pitchFamily="18" charset="0"/>
                </a:rPr>
                <a:t>2</a:t>
              </a:r>
              <a:r>
                <a:rPr lang="zh-CN" altLang="en-US" dirty="0">
                  <a:latin typeface="Times New Roman" pitchFamily="18" charset="0"/>
                </a:rPr>
                <a:t>次取的是红球，一次</a:t>
              </a:r>
            </a:p>
            <a:p>
              <a:pPr>
                <a:lnSpc>
                  <a:spcPct val="120000"/>
                </a:lnSpc>
              </a:pPr>
              <a:r>
                <a:rPr lang="zh-CN" altLang="en-US" dirty="0">
                  <a:latin typeface="Times New Roman" pitchFamily="18" charset="0"/>
                </a:rPr>
                <a:t>取的是白球，考虑到白球出现的次序，故事件</a:t>
              </a:r>
              <a:r>
                <a:rPr lang="en-US" altLang="zh-CN" dirty="0">
                  <a:latin typeface="Times New Roman" pitchFamily="18" charset="0"/>
                </a:rPr>
                <a:t>B</a:t>
              </a:r>
              <a:r>
                <a:rPr lang="zh-CN" altLang="en-US" dirty="0">
                  <a:latin typeface="Times New Roman" pitchFamily="18" charset="0"/>
                </a:rPr>
                <a:t>所含基本</a:t>
              </a:r>
            </a:p>
            <a:p>
              <a:pPr>
                <a:lnSpc>
                  <a:spcPct val="120000"/>
                </a:lnSpc>
              </a:pPr>
              <a:r>
                <a:rPr lang="zh-CN" altLang="en-US" dirty="0">
                  <a:latin typeface="Times New Roman" pitchFamily="18" charset="0"/>
                </a:rPr>
                <a:t>事件数为                     </a:t>
              </a:r>
              <a:r>
                <a:rPr lang="en-US" altLang="zh-CN" dirty="0">
                  <a:latin typeface="Times New Roman" pitchFamily="18" charset="0"/>
                </a:rPr>
                <a:t>.  </a:t>
              </a:r>
              <a:r>
                <a:rPr lang="zh-CN" altLang="en-US" dirty="0">
                  <a:latin typeface="Times New Roman" pitchFamily="18" charset="0"/>
                </a:rPr>
                <a:t>所以  </a:t>
              </a:r>
              <a:r>
                <a:rPr lang="en-US" altLang="zh-CN" dirty="0">
                  <a:latin typeface="Times New Roman" pitchFamily="18" charset="0"/>
                </a:rPr>
                <a:t>P(B) =                    = 0.288</a:t>
              </a:r>
            </a:p>
          </p:txBody>
        </p:sp>
        <p:graphicFrame>
          <p:nvGraphicFramePr>
            <p:cNvPr id="305161" name="Object 9"/>
            <p:cNvGraphicFramePr>
              <a:graphicFrameLocks noChangeAspect="1"/>
            </p:cNvGraphicFramePr>
            <p:nvPr/>
          </p:nvGraphicFramePr>
          <p:xfrm>
            <a:off x="1584" y="1397"/>
            <a:ext cx="288" cy="250"/>
          </p:xfrm>
          <a:graphic>
            <a:graphicData uri="http://schemas.openxmlformats.org/presentationml/2006/ole">
              <mc:AlternateContent xmlns:mc="http://schemas.openxmlformats.org/markup-compatibility/2006">
                <mc:Choice xmlns:v="urn:schemas-microsoft-com:vml" Requires="v">
                  <p:oleObj spid="_x0000_s829450" name="公式" r:id="rId4" imgW="291973" imgH="253890" progId="Equations">
                    <p:embed/>
                  </p:oleObj>
                </mc:Choice>
                <mc:Fallback>
                  <p:oleObj name="公式" r:id="rId4" imgW="291973" imgH="253890" progId="Equations">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1397"/>
                          <a:ext cx="288" cy="2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305163" name="Object 11"/>
            <p:cNvGraphicFramePr>
              <a:graphicFrameLocks noChangeAspect="1"/>
            </p:cNvGraphicFramePr>
            <p:nvPr/>
          </p:nvGraphicFramePr>
          <p:xfrm>
            <a:off x="1370" y="2134"/>
            <a:ext cx="242" cy="303"/>
          </p:xfrm>
          <a:graphic>
            <a:graphicData uri="http://schemas.openxmlformats.org/presentationml/2006/ole">
              <mc:AlternateContent xmlns:mc="http://schemas.openxmlformats.org/markup-compatibility/2006">
                <mc:Choice xmlns:v="urn:schemas-microsoft-com:vml" Requires="v">
                  <p:oleObj spid="_x0000_s829451" name="公式" r:id="rId6" imgW="203024" imgH="253780" progId="Equations">
                    <p:embed/>
                  </p:oleObj>
                </mc:Choice>
                <mc:Fallback>
                  <p:oleObj name="公式" r:id="rId6" imgW="203024" imgH="253780" progId="Equations">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0" y="2134"/>
                          <a:ext cx="242" cy="30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305164" name="Object 12"/>
            <p:cNvGraphicFramePr>
              <a:graphicFrameLocks noChangeAspect="1"/>
            </p:cNvGraphicFramePr>
            <p:nvPr/>
          </p:nvGraphicFramePr>
          <p:xfrm>
            <a:off x="2788" y="2065"/>
            <a:ext cx="297" cy="479"/>
          </p:xfrm>
          <a:graphic>
            <a:graphicData uri="http://schemas.openxmlformats.org/presentationml/2006/ole">
              <mc:AlternateContent xmlns:mc="http://schemas.openxmlformats.org/markup-compatibility/2006">
                <mc:Choice xmlns:v="urn:schemas-microsoft-com:vml" Requires="v">
                  <p:oleObj spid="_x0000_s829452" name="公式" r:id="rId8" imgW="330057" imgH="533169" progId="Equations">
                    <p:embed/>
                  </p:oleObj>
                </mc:Choice>
                <mc:Fallback>
                  <p:oleObj name="公式" r:id="rId8" imgW="330057" imgH="533169" progId="Equations">
                    <p:embed/>
                    <p:pic>
                      <p:nvPicPr>
                        <p:cNvPr id="0" name="Picture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8" y="2065"/>
                          <a:ext cx="297" cy="479"/>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305165" name="Object 13"/>
            <p:cNvGraphicFramePr>
              <a:graphicFrameLocks noChangeAspect="1"/>
            </p:cNvGraphicFramePr>
            <p:nvPr/>
          </p:nvGraphicFramePr>
          <p:xfrm>
            <a:off x="1200" y="3312"/>
            <a:ext cx="1008" cy="348"/>
          </p:xfrm>
          <a:graphic>
            <a:graphicData uri="http://schemas.openxmlformats.org/presentationml/2006/ole">
              <mc:AlternateContent xmlns:mc="http://schemas.openxmlformats.org/markup-compatibility/2006">
                <mc:Choice xmlns:v="urn:schemas-microsoft-com:vml" Requires="v">
                  <p:oleObj spid="_x0000_s829453" name="公式" r:id="rId10" imgW="875920" imgH="304668" progId="Equations">
                    <p:embed/>
                  </p:oleObj>
                </mc:Choice>
                <mc:Fallback>
                  <p:oleObj name="公式" r:id="rId10" imgW="875920" imgH="304668" progId="Equations">
                    <p:embed/>
                    <p:pic>
                      <p:nvPicPr>
                        <p:cNvPr id="0" name="Picture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3312"/>
                          <a:ext cx="1008" cy="34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305166" name="Object 14"/>
            <p:cNvGraphicFramePr>
              <a:graphicFrameLocks noChangeAspect="1"/>
            </p:cNvGraphicFramePr>
            <p:nvPr/>
          </p:nvGraphicFramePr>
          <p:xfrm>
            <a:off x="3360" y="3204"/>
            <a:ext cx="907" cy="535"/>
          </p:xfrm>
          <a:graphic>
            <a:graphicData uri="http://schemas.openxmlformats.org/presentationml/2006/ole">
              <mc:AlternateContent xmlns:mc="http://schemas.openxmlformats.org/markup-compatibility/2006">
                <mc:Choice xmlns:v="urn:schemas-microsoft-com:vml" Requires="v">
                  <p:oleObj spid="_x0000_s829454" name="公式" r:id="rId12" imgW="901309" imgH="533169" progId="Equations">
                    <p:embed/>
                  </p:oleObj>
                </mc:Choice>
                <mc:Fallback>
                  <p:oleObj name="公式" r:id="rId12" imgW="901309" imgH="533169" progId="Equations">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0" y="3204"/>
                          <a:ext cx="907" cy="53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305162" name="Object 10"/>
            <p:cNvGraphicFramePr>
              <a:graphicFrameLocks noChangeAspect="1"/>
            </p:cNvGraphicFramePr>
            <p:nvPr/>
          </p:nvGraphicFramePr>
          <p:xfrm>
            <a:off x="4190" y="991"/>
            <a:ext cx="288" cy="250"/>
          </p:xfrm>
          <a:graphic>
            <a:graphicData uri="http://schemas.openxmlformats.org/presentationml/2006/ole">
              <mc:AlternateContent xmlns:mc="http://schemas.openxmlformats.org/markup-compatibility/2006">
                <mc:Choice xmlns:v="urn:schemas-microsoft-com:vml" Requires="v">
                  <p:oleObj spid="_x0000_s829455" name="公式" r:id="rId14" imgW="291973" imgH="253890" progId="Equations">
                    <p:embed/>
                  </p:oleObj>
                </mc:Choice>
                <mc:Fallback>
                  <p:oleObj name="公式" r:id="rId14" imgW="291973" imgH="253890" progId="Equations">
                    <p:embed/>
                    <p:pic>
                      <p:nvPicPr>
                        <p:cNvPr id="0" name="Picture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0" y="991"/>
                          <a:ext cx="288" cy="250"/>
                        </a:xfrm>
                        <a:prstGeom prst="rect">
                          <a:avLst/>
                        </a:prstGeom>
                        <a:solidFill>
                          <a:schemeClr val="bg1"/>
                        </a:solidFill>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827088" y="333375"/>
            <a:ext cx="7620000" cy="5964238"/>
            <a:chOff x="528" y="192"/>
            <a:chExt cx="4800" cy="3757"/>
          </a:xfrm>
        </p:grpSpPr>
        <p:sp>
          <p:nvSpPr>
            <p:cNvPr id="502786" name="Text Box 2"/>
            <p:cNvSpPr txBox="1">
              <a:spLocks noChangeArrowheads="1"/>
            </p:cNvSpPr>
            <p:nvPr/>
          </p:nvSpPr>
          <p:spPr bwMode="auto">
            <a:xfrm>
              <a:off x="528" y="192"/>
              <a:ext cx="4800" cy="3757"/>
            </a:xfrm>
            <a:prstGeom prst="rect">
              <a:avLst/>
            </a:prstGeom>
            <a:noFill/>
            <a:ln w="9525">
              <a:noFill/>
              <a:miter lim="800000"/>
              <a:headEnd/>
              <a:tailEnd/>
            </a:ln>
            <a:effectLst/>
          </p:spPr>
          <p:txBody>
            <a:bodyPr>
              <a:spAutoFit/>
            </a:bodyPr>
            <a:lstStyle/>
            <a:p>
              <a:pPr>
                <a:lnSpc>
                  <a:spcPct val="70000"/>
                </a:lnSpc>
              </a:pPr>
              <a:endParaRPr lang="en-US" altLang="zh-CN" dirty="0">
                <a:solidFill>
                  <a:srgbClr val="990099"/>
                </a:solidFill>
                <a:latin typeface="Times New Roman" pitchFamily="18" charset="0"/>
              </a:endParaRPr>
            </a:p>
            <a:p>
              <a:pPr>
                <a:lnSpc>
                  <a:spcPct val="140000"/>
                </a:lnSpc>
              </a:pPr>
              <a:r>
                <a:rPr lang="en-US" altLang="zh-CN" dirty="0">
                  <a:solidFill>
                    <a:srgbClr val="0000FF"/>
                  </a:solidFill>
                  <a:latin typeface="Times New Roman" pitchFamily="18" charset="0"/>
                </a:rPr>
                <a:t>(2)</a:t>
              </a:r>
              <a:r>
                <a:rPr lang="en-US" altLang="zh-CN" dirty="0">
                  <a:solidFill>
                    <a:srgbClr val="990099"/>
                  </a:solidFill>
                  <a:latin typeface="Times New Roman" pitchFamily="18" charset="0"/>
                </a:rPr>
                <a:t> </a:t>
              </a:r>
              <a:r>
                <a:rPr lang="zh-CN" altLang="en-US" dirty="0">
                  <a:latin typeface="Times New Roman" pitchFamily="18" charset="0"/>
                </a:rPr>
                <a:t>不放回抽样：第一次从</a:t>
              </a:r>
              <a:r>
                <a:rPr lang="en-US" altLang="zh-CN" dirty="0">
                  <a:latin typeface="Times New Roman" pitchFamily="18" charset="0"/>
                </a:rPr>
                <a:t>10</a:t>
              </a:r>
              <a:r>
                <a:rPr lang="zh-CN" altLang="en-US" dirty="0">
                  <a:latin typeface="Times New Roman" pitchFamily="18" charset="0"/>
                </a:rPr>
                <a:t>个球中取</a:t>
              </a:r>
              <a:r>
                <a:rPr lang="en-US" altLang="zh-CN" dirty="0">
                  <a:latin typeface="Times New Roman" pitchFamily="18" charset="0"/>
                </a:rPr>
                <a:t>1</a:t>
              </a:r>
              <a:r>
                <a:rPr lang="zh-CN" altLang="en-US" dirty="0">
                  <a:latin typeface="Times New Roman" pitchFamily="18" charset="0"/>
                </a:rPr>
                <a:t>个小球，由于不</a:t>
              </a:r>
            </a:p>
            <a:p>
              <a:pPr>
                <a:lnSpc>
                  <a:spcPct val="140000"/>
                </a:lnSpc>
              </a:pPr>
              <a:r>
                <a:rPr lang="zh-CN" altLang="en-US" dirty="0">
                  <a:latin typeface="Times New Roman" pitchFamily="18" charset="0"/>
                </a:rPr>
                <a:t>再放回，因此第二次从</a:t>
              </a:r>
              <a:r>
                <a:rPr lang="en-US" altLang="zh-CN" dirty="0">
                  <a:latin typeface="Times New Roman" pitchFamily="18" charset="0"/>
                </a:rPr>
                <a:t>9</a:t>
              </a:r>
              <a:r>
                <a:rPr lang="zh-CN" altLang="en-US" dirty="0">
                  <a:latin typeface="Times New Roman" pitchFamily="18" charset="0"/>
                </a:rPr>
                <a:t>个小球中抽取</a:t>
              </a:r>
              <a:r>
                <a:rPr lang="en-US" altLang="zh-CN" dirty="0">
                  <a:latin typeface="Times New Roman" pitchFamily="18" charset="0"/>
                </a:rPr>
                <a:t>1</a:t>
              </a:r>
              <a:r>
                <a:rPr lang="zh-CN" altLang="en-US" dirty="0">
                  <a:latin typeface="Times New Roman" pitchFamily="18" charset="0"/>
                </a:rPr>
                <a:t>个，第三次从</a:t>
              </a:r>
              <a:r>
                <a:rPr lang="en-US" altLang="zh-CN" dirty="0">
                  <a:latin typeface="Times New Roman" pitchFamily="18" charset="0"/>
                </a:rPr>
                <a:t>8</a:t>
              </a:r>
            </a:p>
            <a:p>
              <a:pPr>
                <a:lnSpc>
                  <a:spcPct val="140000"/>
                </a:lnSpc>
              </a:pPr>
              <a:r>
                <a:rPr lang="zh-CN" altLang="en-US" dirty="0">
                  <a:latin typeface="Times New Roman" pitchFamily="18" charset="0"/>
                </a:rPr>
                <a:t>个小球中抽取</a:t>
              </a:r>
              <a:r>
                <a:rPr lang="en-US" altLang="zh-CN" dirty="0">
                  <a:latin typeface="Times New Roman" pitchFamily="18" charset="0"/>
                </a:rPr>
                <a:t>1</a:t>
              </a:r>
              <a:r>
                <a:rPr lang="zh-CN" altLang="en-US" dirty="0">
                  <a:latin typeface="Times New Roman" pitchFamily="18" charset="0"/>
                </a:rPr>
                <a:t>个，故基本事件总数为</a:t>
              </a:r>
              <a:r>
                <a:rPr lang="en-US" altLang="zh-CN" dirty="0">
                  <a:latin typeface="Times New Roman" pitchFamily="18" charset="0"/>
                </a:rPr>
                <a:t>10 × 9 × 8.</a:t>
              </a:r>
            </a:p>
            <a:p>
              <a:pPr>
                <a:lnSpc>
                  <a:spcPct val="140000"/>
                </a:lnSpc>
              </a:pPr>
              <a:r>
                <a:rPr lang="zh-CN" altLang="en-US" dirty="0">
                  <a:solidFill>
                    <a:srgbClr val="7030A0"/>
                  </a:solidFill>
                  <a:latin typeface="Times New Roman" pitchFamily="18" charset="0"/>
                </a:rPr>
                <a:t>若事件</a:t>
              </a:r>
              <a:r>
                <a:rPr lang="en-US" altLang="zh-CN" dirty="0">
                  <a:solidFill>
                    <a:srgbClr val="7030A0"/>
                  </a:solidFill>
                  <a:latin typeface="Times New Roman" pitchFamily="18" charset="0"/>
                </a:rPr>
                <a:t>A</a:t>
              </a:r>
              <a:r>
                <a:rPr lang="zh-CN" altLang="en-US" dirty="0">
                  <a:solidFill>
                    <a:srgbClr val="7030A0"/>
                  </a:solidFill>
                  <a:latin typeface="Times New Roman" pitchFamily="18" charset="0"/>
                </a:rPr>
                <a:t>发生</a:t>
              </a:r>
              <a:r>
                <a:rPr lang="zh-CN" altLang="en-US" dirty="0">
                  <a:latin typeface="Times New Roman" pitchFamily="18" charset="0"/>
                </a:rPr>
                <a:t>，事件</a:t>
              </a:r>
              <a:r>
                <a:rPr lang="en-US" altLang="zh-CN" dirty="0">
                  <a:latin typeface="Times New Roman" pitchFamily="18" charset="0"/>
                </a:rPr>
                <a:t>A</a:t>
              </a:r>
              <a:r>
                <a:rPr lang="zh-CN" altLang="en-US" dirty="0">
                  <a:latin typeface="Times New Roman" pitchFamily="18" charset="0"/>
                </a:rPr>
                <a:t>所含基本事件数为 </a:t>
              </a:r>
              <a:r>
                <a:rPr lang="en-US" altLang="zh-CN" dirty="0">
                  <a:latin typeface="Times New Roman" pitchFamily="18" charset="0"/>
                </a:rPr>
                <a:t>6 × 5 × 4</a:t>
              </a:r>
            </a:p>
            <a:p>
              <a:pPr>
                <a:lnSpc>
                  <a:spcPct val="140000"/>
                </a:lnSpc>
              </a:pPr>
              <a:r>
                <a:rPr lang="zh-CN" altLang="en-US" dirty="0">
                  <a:latin typeface="Times New Roman" pitchFamily="18" charset="0"/>
                </a:rPr>
                <a:t>所以  </a:t>
              </a:r>
              <a:r>
                <a:rPr lang="en-US" altLang="zh-CN" dirty="0">
                  <a:latin typeface="Times New Roman" pitchFamily="18" charset="0"/>
                </a:rPr>
                <a:t>P(A) =                        = 0.167</a:t>
              </a:r>
            </a:p>
            <a:p>
              <a:pPr>
                <a:lnSpc>
                  <a:spcPct val="140000"/>
                </a:lnSpc>
              </a:pPr>
              <a:r>
                <a:rPr lang="zh-CN" altLang="en-US" dirty="0">
                  <a:solidFill>
                    <a:schemeClr val="accent6">
                      <a:lumMod val="75000"/>
                    </a:schemeClr>
                  </a:solidFill>
                  <a:latin typeface="Times New Roman" pitchFamily="18" charset="0"/>
                </a:rPr>
                <a:t>若事件</a:t>
              </a:r>
              <a:r>
                <a:rPr lang="en-US" altLang="zh-CN" dirty="0">
                  <a:solidFill>
                    <a:schemeClr val="accent6">
                      <a:lumMod val="75000"/>
                    </a:schemeClr>
                  </a:solidFill>
                  <a:latin typeface="Times New Roman" pitchFamily="18" charset="0"/>
                </a:rPr>
                <a:t>B</a:t>
              </a:r>
              <a:r>
                <a:rPr lang="zh-CN" altLang="en-US" dirty="0">
                  <a:solidFill>
                    <a:schemeClr val="accent6">
                      <a:lumMod val="75000"/>
                    </a:schemeClr>
                  </a:solidFill>
                  <a:latin typeface="Times New Roman" pitchFamily="18" charset="0"/>
                </a:rPr>
                <a:t>发生</a:t>
              </a:r>
              <a:r>
                <a:rPr lang="zh-CN" altLang="en-US" dirty="0">
                  <a:latin typeface="Times New Roman" pitchFamily="18" charset="0"/>
                </a:rPr>
                <a:t>，事件</a:t>
              </a:r>
              <a:r>
                <a:rPr lang="en-US" altLang="zh-CN" dirty="0">
                  <a:latin typeface="Times New Roman" pitchFamily="18" charset="0"/>
                </a:rPr>
                <a:t>B</a:t>
              </a:r>
              <a:r>
                <a:rPr lang="zh-CN" altLang="en-US" dirty="0">
                  <a:latin typeface="Times New Roman" pitchFamily="18" charset="0"/>
                </a:rPr>
                <a:t>所含基本事件数为                           </a:t>
              </a:r>
            </a:p>
            <a:p>
              <a:pPr>
                <a:lnSpc>
                  <a:spcPct val="140000"/>
                </a:lnSpc>
              </a:pPr>
              <a:r>
                <a:rPr lang="zh-CN" altLang="en-US" dirty="0">
                  <a:latin typeface="Times New Roman" pitchFamily="18" charset="0"/>
                </a:rPr>
                <a:t>所以  </a:t>
              </a:r>
              <a:r>
                <a:rPr lang="en-US" altLang="zh-CN" dirty="0">
                  <a:latin typeface="Times New Roman" pitchFamily="18" charset="0"/>
                </a:rPr>
                <a:t>P(B) =                      = 0.3</a:t>
              </a:r>
            </a:p>
            <a:p>
              <a:pPr>
                <a:lnSpc>
                  <a:spcPct val="140000"/>
                </a:lnSpc>
              </a:pPr>
              <a:endParaRPr lang="en-US" altLang="zh-CN" b="0" dirty="0">
                <a:latin typeface="Times New Roman" pitchFamily="18" charset="0"/>
              </a:endParaRPr>
            </a:p>
          </p:txBody>
        </p:sp>
        <p:graphicFrame>
          <p:nvGraphicFramePr>
            <p:cNvPr id="502787" name="Object 3"/>
            <p:cNvGraphicFramePr>
              <a:graphicFrameLocks noChangeAspect="1"/>
            </p:cNvGraphicFramePr>
            <p:nvPr/>
          </p:nvGraphicFramePr>
          <p:xfrm>
            <a:off x="1632" y="2169"/>
            <a:ext cx="1056" cy="491"/>
          </p:xfrm>
          <a:graphic>
            <a:graphicData uri="http://schemas.openxmlformats.org/presentationml/2006/ole">
              <mc:AlternateContent xmlns:mc="http://schemas.openxmlformats.org/markup-compatibility/2006">
                <mc:Choice xmlns:v="urn:schemas-microsoft-com:vml" Requires="v">
                  <p:oleObj spid="_x0000_s724486" name="公式" r:id="rId3" imgW="1091726" imgH="507780" progId="Equations">
                    <p:embed/>
                  </p:oleObj>
                </mc:Choice>
                <mc:Fallback>
                  <p:oleObj name="公式" r:id="rId3" imgW="1091726" imgH="507780" progId="Equations">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2169"/>
                          <a:ext cx="1056" cy="491"/>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502788" name="Object 4"/>
            <p:cNvGraphicFramePr>
              <a:graphicFrameLocks noChangeAspect="1"/>
            </p:cNvGraphicFramePr>
            <p:nvPr/>
          </p:nvGraphicFramePr>
          <p:xfrm>
            <a:off x="3984" y="2688"/>
            <a:ext cx="1152" cy="336"/>
          </p:xfrm>
          <a:graphic>
            <a:graphicData uri="http://schemas.openxmlformats.org/presentationml/2006/ole">
              <mc:AlternateContent xmlns:mc="http://schemas.openxmlformats.org/markup-compatibility/2006">
                <mc:Choice xmlns:v="urn:schemas-microsoft-com:vml" Requires="v">
                  <p:oleObj spid="_x0000_s724487" name="公式" r:id="rId5" imgW="1040948" imgH="304668" progId="Equations">
                    <p:embed/>
                  </p:oleObj>
                </mc:Choice>
                <mc:Fallback>
                  <p:oleObj name="公式" r:id="rId5" imgW="1040948" imgH="304668" progId="Equations">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2688"/>
                          <a:ext cx="1152" cy="336"/>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502789" name="Object 5"/>
            <p:cNvGraphicFramePr>
              <a:graphicFrameLocks noChangeAspect="1"/>
            </p:cNvGraphicFramePr>
            <p:nvPr/>
          </p:nvGraphicFramePr>
          <p:xfrm>
            <a:off x="1601" y="3012"/>
            <a:ext cx="1056" cy="527"/>
          </p:xfrm>
          <a:graphic>
            <a:graphicData uri="http://schemas.openxmlformats.org/presentationml/2006/ole">
              <mc:AlternateContent xmlns:mc="http://schemas.openxmlformats.org/markup-compatibility/2006">
                <mc:Choice xmlns:v="urn:schemas-microsoft-com:vml" Requires="v">
                  <p:oleObj spid="_x0000_s724488" name="公式" r:id="rId7" imgW="1066337" imgH="533169" progId="Equations">
                    <p:embed/>
                  </p:oleObj>
                </mc:Choice>
                <mc:Fallback>
                  <p:oleObj name="公式" r:id="rId7" imgW="1066337" imgH="533169" progId="Equations">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1" y="3012"/>
                          <a:ext cx="1056" cy="52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4213" y="620713"/>
            <a:ext cx="7848600" cy="1501775"/>
            <a:chOff x="432" y="336"/>
            <a:chExt cx="4944" cy="946"/>
          </a:xfrm>
        </p:grpSpPr>
        <p:sp>
          <p:nvSpPr>
            <p:cNvPr id="660483" name="Text Box 3"/>
            <p:cNvSpPr txBox="1">
              <a:spLocks noChangeArrowheads="1"/>
            </p:cNvSpPr>
            <p:nvPr/>
          </p:nvSpPr>
          <p:spPr bwMode="auto">
            <a:xfrm>
              <a:off x="432" y="336"/>
              <a:ext cx="4944" cy="946"/>
            </a:xfrm>
            <a:prstGeom prst="rect">
              <a:avLst/>
            </a:prstGeom>
            <a:noFill/>
            <a:ln w="9525">
              <a:noFill/>
              <a:miter lim="800000"/>
              <a:headEnd/>
              <a:tailEnd/>
            </a:ln>
            <a:effectLst/>
          </p:spPr>
          <p:txBody>
            <a:bodyPr>
              <a:spAutoFit/>
            </a:bodyPr>
            <a:lstStyle/>
            <a:p>
              <a:pPr>
                <a:lnSpc>
                  <a:spcPct val="110000"/>
                </a:lnSpc>
              </a:pPr>
              <a:r>
                <a:rPr lang="zh-CN" altLang="en-US" sz="2800" dirty="0">
                  <a:solidFill>
                    <a:srgbClr val="0000FF"/>
                  </a:solidFill>
                  <a:latin typeface="黑体" pitchFamily="49" charset="-122"/>
                  <a:ea typeface="黑体" pitchFamily="49" charset="-122"/>
                </a:rPr>
                <a:t>例</a:t>
              </a:r>
              <a:r>
                <a:rPr lang="en-US" altLang="zh-CN" sz="2800" dirty="0">
                  <a:solidFill>
                    <a:srgbClr val="0000FF"/>
                  </a:solidFill>
                  <a:latin typeface="黑体" pitchFamily="49" charset="-122"/>
                  <a:ea typeface="黑体" pitchFamily="49" charset="-122"/>
                </a:rPr>
                <a:t>4</a:t>
              </a:r>
              <a:r>
                <a:rPr lang="en-US" altLang="zh-CN" sz="2800" dirty="0">
                  <a:solidFill>
                    <a:srgbClr val="FF0066"/>
                  </a:solidFill>
                  <a:latin typeface="黑体" pitchFamily="49" charset="-122"/>
                  <a:ea typeface="黑体" pitchFamily="49" charset="-122"/>
                </a:rPr>
                <a:t> </a:t>
              </a:r>
              <a:r>
                <a:rPr lang="zh-CN" altLang="en-US" sz="2800" dirty="0">
                  <a:latin typeface="Times New Roman" pitchFamily="18" charset="0"/>
                </a:rPr>
                <a:t>设袋中装有</a:t>
              </a:r>
              <a:r>
                <a:rPr lang="en-US" altLang="zh-CN" sz="2800" i="1" dirty="0">
                  <a:latin typeface="Times New Roman" pitchFamily="18" charset="0"/>
                </a:rPr>
                <a:t>a</a:t>
              </a:r>
              <a:r>
                <a:rPr lang="zh-CN" altLang="en-US" sz="2800" dirty="0">
                  <a:latin typeface="Times New Roman" pitchFamily="18" charset="0"/>
                </a:rPr>
                <a:t>只白球，</a:t>
              </a:r>
              <a:r>
                <a:rPr lang="en-US" altLang="zh-CN" sz="2800" i="1" dirty="0">
                  <a:latin typeface="Times New Roman" pitchFamily="18" charset="0"/>
                </a:rPr>
                <a:t>b</a:t>
              </a:r>
              <a:r>
                <a:rPr lang="zh-CN" altLang="en-US" sz="2800" dirty="0">
                  <a:latin typeface="Times New Roman" pitchFamily="18" charset="0"/>
                </a:rPr>
                <a:t>只红球</a:t>
              </a:r>
              <a:r>
                <a:rPr lang="en-US" altLang="zh-CN" sz="2800" dirty="0">
                  <a:latin typeface="Times New Roman" pitchFamily="18" charset="0"/>
                </a:rPr>
                <a:t>, </a:t>
              </a:r>
              <a:r>
                <a:rPr lang="en-US" altLang="zh-CN" sz="2800" i="1" dirty="0">
                  <a:latin typeface="Times New Roman" pitchFamily="18" charset="0"/>
                </a:rPr>
                <a:t>k</a:t>
              </a:r>
              <a:r>
                <a:rPr lang="zh-CN" altLang="en-US" sz="2800" dirty="0">
                  <a:latin typeface="Times New Roman" pitchFamily="18" charset="0"/>
                </a:rPr>
                <a:t>个人依次在袋中取一只球，</a:t>
              </a:r>
              <a:r>
                <a:rPr lang="en-US" altLang="zh-CN" sz="2800" dirty="0">
                  <a:latin typeface="Times New Roman" pitchFamily="18" charset="0"/>
                </a:rPr>
                <a:t>(1)</a:t>
              </a:r>
              <a:r>
                <a:rPr lang="zh-CN" altLang="en-US" sz="2800" dirty="0">
                  <a:latin typeface="Times New Roman" pitchFamily="18" charset="0"/>
                </a:rPr>
                <a:t>作放回抽样</a:t>
              </a:r>
              <a:r>
                <a:rPr lang="en-US" altLang="zh-CN" sz="2800" dirty="0">
                  <a:latin typeface="Times New Roman" pitchFamily="18" charset="0"/>
                </a:rPr>
                <a:t>, (2)</a:t>
              </a:r>
              <a:r>
                <a:rPr lang="zh-CN" altLang="en-US" sz="2800" dirty="0">
                  <a:latin typeface="Times New Roman" pitchFamily="18" charset="0"/>
                </a:rPr>
                <a:t>作不放回抽样，求第</a:t>
              </a:r>
              <a:r>
                <a:rPr lang="en-US" altLang="zh-CN" sz="2800" i="1" dirty="0" err="1">
                  <a:latin typeface="Times New Roman" pitchFamily="18" charset="0"/>
                </a:rPr>
                <a:t>i</a:t>
              </a:r>
              <a:r>
                <a:rPr lang="en-US" altLang="zh-CN" sz="2800" dirty="0">
                  <a:latin typeface="Times New Roman" pitchFamily="18" charset="0"/>
                </a:rPr>
                <a:t>(</a:t>
              </a:r>
              <a:r>
                <a:rPr lang="en-US" altLang="zh-CN" sz="2800" i="1" dirty="0" err="1">
                  <a:latin typeface="Times New Roman" pitchFamily="18" charset="0"/>
                </a:rPr>
                <a:t>i</a:t>
              </a:r>
              <a:r>
                <a:rPr lang="en-US" altLang="zh-CN" sz="2800" dirty="0">
                  <a:latin typeface="Times New Roman" pitchFamily="18" charset="0"/>
                </a:rPr>
                <a:t> =1,2,</a:t>
              </a:r>
              <a:r>
                <a:rPr lang="en-US" altLang="zh-CN" sz="2800" dirty="0">
                  <a:latin typeface="Times New Roman" pitchFamily="18" charset="0"/>
                  <a:cs typeface="Times New Roman" pitchFamily="18" charset="0"/>
                </a:rPr>
                <a:t>…, </a:t>
              </a:r>
              <a:r>
                <a:rPr lang="en-US" altLang="zh-CN" sz="2800" i="1" dirty="0">
                  <a:latin typeface="Times New Roman" pitchFamily="18" charset="0"/>
                </a:rPr>
                <a:t>k</a:t>
              </a:r>
              <a:r>
                <a:rPr lang="zh-CN" altLang="en-US" sz="2800" dirty="0">
                  <a:latin typeface="Times New Roman" pitchFamily="18" charset="0"/>
                </a:rPr>
                <a:t>，              </a:t>
              </a:r>
              <a:r>
                <a:rPr lang="en-US" altLang="zh-CN" sz="2800" dirty="0">
                  <a:latin typeface="Times New Roman" pitchFamily="18" charset="0"/>
                </a:rPr>
                <a:t>)</a:t>
              </a:r>
              <a:r>
                <a:rPr lang="zh-CN" altLang="en-US" sz="2800" dirty="0">
                  <a:latin typeface="Times New Roman" pitchFamily="18" charset="0"/>
                </a:rPr>
                <a:t>个人取到白球的概率。</a:t>
              </a:r>
            </a:p>
          </p:txBody>
        </p:sp>
        <p:graphicFrame>
          <p:nvGraphicFramePr>
            <p:cNvPr id="660484" name="Object 4"/>
            <p:cNvGraphicFramePr>
              <a:graphicFrameLocks noChangeAspect="1"/>
            </p:cNvGraphicFramePr>
            <p:nvPr/>
          </p:nvGraphicFramePr>
          <p:xfrm>
            <a:off x="2291" y="989"/>
            <a:ext cx="808" cy="251"/>
          </p:xfrm>
          <a:graphic>
            <a:graphicData uri="http://schemas.openxmlformats.org/presentationml/2006/ole">
              <mc:AlternateContent xmlns:mc="http://schemas.openxmlformats.org/markup-compatibility/2006">
                <mc:Choice xmlns:v="urn:schemas-microsoft-com:vml" Requires="v">
                  <p:oleObj spid="_x0000_s725510" name="Equation" r:id="rId3" imgW="571320" imgH="177480" progId="Equation.DSMT4">
                    <p:embed/>
                  </p:oleObj>
                </mc:Choice>
                <mc:Fallback>
                  <p:oleObj name="Equation" r:id="rId3" imgW="571320" imgH="17748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1" y="989"/>
                          <a:ext cx="808"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0485" name="Rectangle 5"/>
          <p:cNvSpPr>
            <a:spLocks noChangeArrowheads="1"/>
          </p:cNvSpPr>
          <p:nvPr/>
        </p:nvSpPr>
        <p:spPr bwMode="auto">
          <a:xfrm>
            <a:off x="971550" y="2838450"/>
            <a:ext cx="2474913" cy="519113"/>
          </a:xfrm>
          <a:prstGeom prst="rect">
            <a:avLst/>
          </a:prstGeom>
          <a:noFill/>
          <a:ln w="9525">
            <a:noFill/>
            <a:miter lim="800000"/>
            <a:headEnd/>
            <a:tailEnd/>
          </a:ln>
          <a:effectLst/>
        </p:spPr>
        <p:txBody>
          <a:bodyPr wrap="none">
            <a:spAutoFit/>
          </a:bodyPr>
          <a:lstStyle/>
          <a:p>
            <a:r>
              <a:rPr lang="zh-CN" altLang="en-US" sz="2800" dirty="0">
                <a:solidFill>
                  <a:srgbClr val="0000FF"/>
                </a:solidFill>
                <a:latin typeface="Times New Roman" pitchFamily="18" charset="0"/>
                <a:ea typeface="黑体" pitchFamily="49" charset="-122"/>
              </a:rPr>
              <a:t>解</a:t>
            </a:r>
            <a:r>
              <a:rPr lang="zh-CN" altLang="en-US" sz="2800" dirty="0">
                <a:latin typeface="Times New Roman" pitchFamily="18" charset="0"/>
              </a:rPr>
              <a:t> </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zh-CN" altLang="en-US" sz="2800" dirty="0">
                <a:latin typeface="Times New Roman" pitchFamily="18" charset="0"/>
              </a:rPr>
              <a:t>放回抽样</a:t>
            </a:r>
          </a:p>
        </p:txBody>
      </p:sp>
      <p:graphicFrame>
        <p:nvGraphicFramePr>
          <p:cNvPr id="660486" name="Object 6"/>
          <p:cNvGraphicFramePr>
            <a:graphicFrameLocks noChangeAspect="1"/>
          </p:cNvGraphicFramePr>
          <p:nvPr/>
        </p:nvGraphicFramePr>
        <p:xfrm>
          <a:off x="3924300" y="2565400"/>
          <a:ext cx="2030413" cy="1038225"/>
        </p:xfrm>
        <a:graphic>
          <a:graphicData uri="http://schemas.openxmlformats.org/presentationml/2006/ole">
            <mc:AlternateContent xmlns:mc="http://schemas.openxmlformats.org/markup-compatibility/2006">
              <mc:Choice xmlns:v="urn:schemas-microsoft-com:vml" Requires="v">
                <p:oleObj spid="_x0000_s725511" name="Equation" r:id="rId5" imgW="850531" imgH="393529" progId="Equation.DSMT4">
                  <p:embed/>
                </p:oleObj>
              </mc:Choice>
              <mc:Fallback>
                <p:oleObj name="Equation" r:id="rId5" imgW="850531" imgH="393529"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2565400"/>
                        <a:ext cx="2030413" cy="1038225"/>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60487" name="Rectangle 7"/>
          <p:cNvSpPr>
            <a:spLocks noChangeArrowheads="1"/>
          </p:cNvSpPr>
          <p:nvPr/>
        </p:nvSpPr>
        <p:spPr bwMode="auto">
          <a:xfrm>
            <a:off x="1403648" y="4024089"/>
            <a:ext cx="2386013" cy="519112"/>
          </a:xfrm>
          <a:prstGeom prst="rect">
            <a:avLst/>
          </a:prstGeom>
          <a:noFill/>
          <a:ln w="9525">
            <a:noFill/>
            <a:miter lim="800000"/>
            <a:headEnd/>
            <a:tailEnd/>
          </a:ln>
          <a:effectLst/>
        </p:spPr>
        <p:txBody>
          <a:bodyPr wrap="none">
            <a:spAutoFit/>
          </a:bodyPr>
          <a:lstStyle/>
          <a:p>
            <a:r>
              <a:rPr lang="en-US" altLang="zh-CN" sz="2800" dirty="0">
                <a:latin typeface="Times New Roman" pitchFamily="18" charset="0"/>
              </a:rPr>
              <a:t>(</a:t>
            </a:r>
            <a:r>
              <a:rPr lang="en-US" altLang="zh-CN" sz="2800" i="1" dirty="0">
                <a:latin typeface="Times New Roman" pitchFamily="18" charset="0"/>
              </a:rPr>
              <a:t>b</a:t>
            </a:r>
            <a:r>
              <a:rPr lang="en-US" altLang="zh-CN" sz="2800" dirty="0">
                <a:latin typeface="Times New Roman" pitchFamily="18" charset="0"/>
              </a:rPr>
              <a:t>)</a:t>
            </a:r>
            <a:r>
              <a:rPr lang="zh-CN" altLang="en-US" sz="2800" dirty="0">
                <a:latin typeface="Times New Roman" pitchFamily="18" charset="0"/>
              </a:rPr>
              <a:t>不放回抽样</a:t>
            </a:r>
          </a:p>
        </p:txBody>
      </p:sp>
      <p:graphicFrame>
        <p:nvGraphicFramePr>
          <p:cNvPr id="660488" name="Object 8"/>
          <p:cNvGraphicFramePr>
            <a:graphicFrameLocks noChangeAspect="1"/>
          </p:cNvGraphicFramePr>
          <p:nvPr/>
        </p:nvGraphicFramePr>
        <p:xfrm>
          <a:off x="3275311" y="4600351"/>
          <a:ext cx="3817937" cy="1204913"/>
        </p:xfrm>
        <a:graphic>
          <a:graphicData uri="http://schemas.openxmlformats.org/presentationml/2006/ole">
            <mc:AlternateContent xmlns:mc="http://schemas.openxmlformats.org/markup-compatibility/2006">
              <mc:Choice xmlns:v="urn:schemas-microsoft-com:vml" Requires="v">
                <p:oleObj spid="_x0000_s725512" name="Equation" r:id="rId7" imgW="1600200" imgH="457200" progId="Equation.DSMT4">
                  <p:embed/>
                </p:oleObj>
              </mc:Choice>
              <mc:Fallback>
                <p:oleObj name="Equation" r:id="rId7" imgW="1600200" imgH="4572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311" y="4600351"/>
                        <a:ext cx="3817937" cy="1204913"/>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9" name="Rectangle 7">
            <a:extLst>
              <a:ext uri="{FF2B5EF4-FFF2-40B4-BE49-F238E27FC236}">
                <a16:creationId xmlns:a16="http://schemas.microsoft.com/office/drawing/2014/main" xmlns="" id="{1299B684-F8BA-4CF6-92CC-FC225A13AE2C}"/>
              </a:ext>
            </a:extLst>
          </p:cNvPr>
          <p:cNvSpPr>
            <a:spLocks noChangeArrowheads="1"/>
          </p:cNvSpPr>
          <p:nvPr/>
        </p:nvSpPr>
        <p:spPr bwMode="auto">
          <a:xfrm>
            <a:off x="4067944" y="4018144"/>
            <a:ext cx="1627369" cy="523220"/>
          </a:xfrm>
          <a:prstGeom prst="rect">
            <a:avLst/>
          </a:prstGeom>
          <a:noFill/>
          <a:ln w="9525">
            <a:noFill/>
            <a:miter lim="800000"/>
            <a:headEnd/>
            <a:tailEnd/>
          </a:ln>
          <a:effectLst/>
        </p:spPr>
        <p:txBody>
          <a:bodyPr wrap="none">
            <a:spAutoFit/>
          </a:bodyPr>
          <a:lstStyle/>
          <a:p>
            <a:r>
              <a:rPr lang="zh-CN" altLang="en-US" sz="2800" dirty="0">
                <a:solidFill>
                  <a:srgbClr val="FF0000"/>
                </a:solidFill>
                <a:latin typeface="Times New Roman" pitchFamily="18" charset="0"/>
              </a:rPr>
              <a:t>抽签原理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0485"/>
                                        </p:tgtEl>
                                        <p:attrNameLst>
                                          <p:attrName>style.visibility</p:attrName>
                                        </p:attrNameLst>
                                      </p:cBhvr>
                                      <p:to>
                                        <p:strVal val="visible"/>
                                      </p:to>
                                    </p:set>
                                    <p:animEffect transition="in" filter="wipe(left)">
                                      <p:cBhvr>
                                        <p:cTn id="7" dur="500"/>
                                        <p:tgtEl>
                                          <p:spTgt spid="6604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0486"/>
                                        </p:tgtEl>
                                        <p:attrNameLst>
                                          <p:attrName>style.visibility</p:attrName>
                                        </p:attrNameLst>
                                      </p:cBhvr>
                                      <p:to>
                                        <p:strVal val="visible"/>
                                      </p:to>
                                    </p:set>
                                    <p:animEffect transition="in" filter="wipe(left)">
                                      <p:cBhvr>
                                        <p:cTn id="12" dur="500"/>
                                        <p:tgtEl>
                                          <p:spTgt spid="6604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0487"/>
                                        </p:tgtEl>
                                        <p:attrNameLst>
                                          <p:attrName>style.visibility</p:attrName>
                                        </p:attrNameLst>
                                      </p:cBhvr>
                                      <p:to>
                                        <p:strVal val="visible"/>
                                      </p:to>
                                    </p:set>
                                    <p:animEffect transition="in" filter="wipe(left)">
                                      <p:cBhvr>
                                        <p:cTn id="17" dur="500"/>
                                        <p:tgtEl>
                                          <p:spTgt spid="6604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0488"/>
                                        </p:tgtEl>
                                        <p:attrNameLst>
                                          <p:attrName>style.visibility</p:attrName>
                                        </p:attrNameLst>
                                      </p:cBhvr>
                                      <p:to>
                                        <p:strVal val="visible"/>
                                      </p:to>
                                    </p:set>
                                    <p:animEffect transition="in" filter="wipe(left)">
                                      <p:cBhvr>
                                        <p:cTn id="22" dur="500"/>
                                        <p:tgtEl>
                                          <p:spTgt spid="6604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5" grpId="0"/>
      <p:bldP spid="66048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ext Box 2"/>
          <p:cNvSpPr txBox="1">
            <a:spLocks noChangeArrowheads="1"/>
          </p:cNvSpPr>
          <p:nvPr/>
        </p:nvSpPr>
        <p:spPr bwMode="auto">
          <a:xfrm>
            <a:off x="609600" y="360363"/>
            <a:ext cx="8139113" cy="1373187"/>
          </a:xfrm>
          <a:prstGeom prst="rect">
            <a:avLst/>
          </a:prstGeom>
          <a:noFill/>
          <a:ln w="9525">
            <a:noFill/>
            <a:miter lim="800000"/>
            <a:headEnd/>
            <a:tailEnd/>
          </a:ln>
          <a:effectLst/>
        </p:spPr>
        <p:txBody>
          <a:bodyPr>
            <a:spAutoFit/>
          </a:bodyPr>
          <a:lstStyle/>
          <a:p>
            <a:r>
              <a:rPr lang="zh-CN" altLang="en-US" sz="2800">
                <a:solidFill>
                  <a:srgbClr val="0000FF"/>
                </a:solidFill>
                <a:latin typeface="Times New Roman" pitchFamily="18" charset="0"/>
                <a:ea typeface="黑体" pitchFamily="49" charset="-122"/>
              </a:rPr>
              <a:t>例</a:t>
            </a:r>
            <a:r>
              <a:rPr lang="en-US" altLang="zh-CN" sz="2800">
                <a:solidFill>
                  <a:srgbClr val="0000FF"/>
                </a:solidFill>
                <a:latin typeface="Times New Roman" pitchFamily="18" charset="0"/>
                <a:ea typeface="黑体" pitchFamily="49" charset="-122"/>
              </a:rPr>
              <a:t>5  </a:t>
            </a:r>
            <a:r>
              <a:rPr lang="zh-CN" altLang="en-US" sz="2800">
                <a:latin typeface="Times New Roman" pitchFamily="18" charset="0"/>
                <a:ea typeface="楷体_GB2312" pitchFamily="49" charset="-122"/>
              </a:rPr>
              <a:t>设每人的生日在一年</a:t>
            </a:r>
            <a:r>
              <a:rPr lang="en-US" altLang="zh-CN" sz="2800">
                <a:latin typeface="Times New Roman" pitchFamily="18" charset="0"/>
                <a:ea typeface="楷体_GB2312" pitchFamily="49" charset="-122"/>
              </a:rPr>
              <a:t>365</a:t>
            </a:r>
            <a:r>
              <a:rPr lang="zh-CN" altLang="en-US" sz="2800">
                <a:latin typeface="Times New Roman" pitchFamily="18" charset="0"/>
                <a:ea typeface="楷体_GB2312" pitchFamily="49" charset="-122"/>
              </a:rPr>
              <a:t>天中的任一天是等可能的</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任意选取</a:t>
            </a:r>
            <a:r>
              <a:rPr lang="en-US" altLang="zh-CN" sz="2800" i="1">
                <a:latin typeface="Times New Roman" pitchFamily="18" charset="0"/>
                <a:ea typeface="楷体_GB2312" pitchFamily="49" charset="-122"/>
              </a:rPr>
              <a:t>n</a:t>
            </a:r>
            <a:r>
              <a:rPr lang="zh-CN" altLang="en-US" sz="2800">
                <a:latin typeface="Times New Roman" pitchFamily="18" charset="0"/>
                <a:ea typeface="楷体_GB2312" pitchFamily="49" charset="-122"/>
              </a:rPr>
              <a:t>个人</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rPr>
              <a:t>&lt;365)</a:t>
            </a:r>
            <a:r>
              <a:rPr lang="zh-CN" altLang="en-US" sz="2800">
                <a:latin typeface="Times New Roman" pitchFamily="18" charset="0"/>
                <a:ea typeface="楷体_GB2312" pitchFamily="49" charset="-122"/>
              </a:rPr>
              <a:t>，求至少有两人生日相同的概率．</a:t>
            </a:r>
          </a:p>
        </p:txBody>
      </p:sp>
      <p:sp>
        <p:nvSpPr>
          <p:cNvPr id="610307" name="Text Box 3"/>
          <p:cNvSpPr txBox="1">
            <a:spLocks noChangeArrowheads="1"/>
          </p:cNvSpPr>
          <p:nvPr/>
        </p:nvSpPr>
        <p:spPr bwMode="auto">
          <a:xfrm>
            <a:off x="467544" y="1855788"/>
            <a:ext cx="8604250" cy="390525"/>
          </a:xfrm>
          <a:prstGeom prst="rect">
            <a:avLst/>
          </a:prstGeom>
          <a:noFill/>
          <a:ln w="9525">
            <a:noFill/>
            <a:miter lim="800000"/>
            <a:headEnd/>
            <a:tailEnd/>
          </a:ln>
          <a:effectLst/>
        </p:spPr>
        <p:txBody>
          <a:bodyPr>
            <a:spAutoFit/>
          </a:bodyPr>
          <a:lstStyle/>
          <a:p>
            <a:pPr>
              <a:lnSpc>
                <a:spcPct val="70000"/>
              </a:lnSpc>
            </a:pPr>
            <a:r>
              <a:rPr lang="zh-CN" altLang="en-US" sz="2800">
                <a:solidFill>
                  <a:srgbClr val="0000FF"/>
                </a:solidFill>
                <a:latin typeface="Times New Roman" pitchFamily="18" charset="0"/>
                <a:ea typeface="黑体" pitchFamily="49" charset="-122"/>
              </a:rPr>
              <a:t>解</a:t>
            </a:r>
            <a:r>
              <a:rPr lang="zh-CN" altLang="en-US">
                <a:latin typeface="Times New Roman" pitchFamily="18" charset="0"/>
                <a:ea typeface="黑体" pitchFamily="49" charset="-122"/>
              </a:rPr>
              <a:t> </a:t>
            </a:r>
            <a:r>
              <a:rPr lang="zh-CN" altLang="en-US">
                <a:latin typeface="Times New Roman" pitchFamily="18" charset="0"/>
              </a:rPr>
              <a:t>每个人取</a:t>
            </a:r>
            <a:r>
              <a:rPr lang="en-US" altLang="zh-CN">
                <a:latin typeface="Times New Roman" pitchFamily="18" charset="0"/>
              </a:rPr>
              <a:t>365</a:t>
            </a:r>
            <a:r>
              <a:rPr lang="zh-CN" altLang="en-US">
                <a:latin typeface="Times New Roman" pitchFamily="18" charset="0"/>
              </a:rPr>
              <a:t>天中的一天作生日，基本事件总数为           ．</a:t>
            </a:r>
          </a:p>
        </p:txBody>
      </p:sp>
      <p:graphicFrame>
        <p:nvGraphicFramePr>
          <p:cNvPr id="610308" name="Object 4"/>
          <p:cNvGraphicFramePr>
            <a:graphicFrameLocks noChangeAspect="1"/>
          </p:cNvGraphicFramePr>
          <p:nvPr/>
        </p:nvGraphicFramePr>
        <p:xfrm>
          <a:off x="7595419" y="1791565"/>
          <a:ext cx="792163" cy="457200"/>
        </p:xfrm>
        <a:graphic>
          <a:graphicData uri="http://schemas.openxmlformats.org/presentationml/2006/ole">
            <mc:AlternateContent xmlns:mc="http://schemas.openxmlformats.org/markup-compatibility/2006">
              <mc:Choice xmlns:v="urn:schemas-microsoft-com:vml" Requires="v">
                <p:oleObj spid="_x0000_s825526" name="Equation" r:id="rId3" imgW="304668" imgH="190417" progId="Equation.DSMT4">
                  <p:embed/>
                </p:oleObj>
              </mc:Choice>
              <mc:Fallback>
                <p:oleObj name="Equation" r:id="rId3" imgW="304668" imgH="190417"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5419" y="1791565"/>
                        <a:ext cx="792163" cy="4572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610309" name="Object 5"/>
          <p:cNvGraphicFramePr>
            <a:graphicFrameLocks noChangeAspect="1"/>
          </p:cNvGraphicFramePr>
          <p:nvPr/>
        </p:nvGraphicFramePr>
        <p:xfrm>
          <a:off x="6279382" y="2689225"/>
          <a:ext cx="919162" cy="731838"/>
        </p:xfrm>
        <a:graphic>
          <a:graphicData uri="http://schemas.openxmlformats.org/presentationml/2006/ole">
            <mc:AlternateContent xmlns:mc="http://schemas.openxmlformats.org/markup-compatibility/2006">
              <mc:Choice xmlns:v="urn:schemas-microsoft-com:vml" Requires="v">
                <p:oleObj spid="_x0000_s825527" name="Equation" r:id="rId5" imgW="279279" imgH="241195" progId="Equation.DSMT4">
                  <p:embed/>
                </p:oleObj>
              </mc:Choice>
              <mc:Fallback>
                <p:oleObj name="Equation" r:id="rId5" imgW="279279" imgH="241195"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9382" y="2689225"/>
                        <a:ext cx="919162" cy="73183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610310" name="Object 6"/>
          <p:cNvGraphicFramePr>
            <a:graphicFrameLocks noChangeAspect="1"/>
          </p:cNvGraphicFramePr>
          <p:nvPr/>
        </p:nvGraphicFramePr>
        <p:xfrm>
          <a:off x="2683371" y="3179763"/>
          <a:ext cx="1331913" cy="1193800"/>
        </p:xfrm>
        <a:graphic>
          <a:graphicData uri="http://schemas.openxmlformats.org/presentationml/2006/ole">
            <mc:AlternateContent xmlns:mc="http://schemas.openxmlformats.org/markup-compatibility/2006">
              <mc:Choice xmlns:v="urn:schemas-microsoft-com:vml" Requires="v">
                <p:oleObj spid="_x0000_s825528" name="Equation" r:id="rId7" imgW="469900" imgH="457200" progId="Equation.DSMT4">
                  <p:embed/>
                </p:oleObj>
              </mc:Choice>
              <mc:Fallback>
                <p:oleObj name="Equation" r:id="rId7" imgW="469900" imgH="457200"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3371" y="3179763"/>
                        <a:ext cx="1331913" cy="11938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610311" name="Object 7"/>
          <p:cNvGraphicFramePr>
            <a:graphicFrameLocks noChangeAspect="1"/>
          </p:cNvGraphicFramePr>
          <p:nvPr/>
        </p:nvGraphicFramePr>
        <p:xfrm>
          <a:off x="5076130" y="3213100"/>
          <a:ext cx="3352800" cy="1235075"/>
        </p:xfrm>
        <a:graphic>
          <a:graphicData uri="http://schemas.openxmlformats.org/presentationml/2006/ole">
            <mc:AlternateContent xmlns:mc="http://schemas.openxmlformats.org/markup-compatibility/2006">
              <mc:Choice xmlns:v="urn:schemas-microsoft-com:vml" Requires="v">
                <p:oleObj spid="_x0000_s825529" name="Equation" r:id="rId9" imgW="1143000" imgH="457200" progId="Equation.DSMT4">
                  <p:embed/>
                </p:oleObj>
              </mc:Choice>
              <mc:Fallback>
                <p:oleObj name="Equation" r:id="rId9" imgW="1143000" imgH="457200"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130" y="3213100"/>
                        <a:ext cx="3352800" cy="123507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2" name="Group 8"/>
          <p:cNvGrpSpPr>
            <a:grpSpLocks/>
          </p:cNvGrpSpPr>
          <p:nvPr/>
        </p:nvGrpSpPr>
        <p:grpSpPr bwMode="auto">
          <a:xfrm>
            <a:off x="962844" y="4365625"/>
            <a:ext cx="8001000" cy="1954213"/>
            <a:chOff x="528" y="2832"/>
            <a:chExt cx="5040" cy="1231"/>
          </a:xfrm>
        </p:grpSpPr>
        <p:sp>
          <p:nvSpPr>
            <p:cNvPr id="610313" name="Text Box 9"/>
            <p:cNvSpPr txBox="1">
              <a:spLocks noChangeArrowheads="1"/>
            </p:cNvSpPr>
            <p:nvPr/>
          </p:nvSpPr>
          <p:spPr bwMode="auto">
            <a:xfrm>
              <a:off x="528" y="2832"/>
              <a:ext cx="5040" cy="1231"/>
            </a:xfrm>
            <a:prstGeom prst="rect">
              <a:avLst/>
            </a:prstGeom>
            <a:noFill/>
            <a:ln w="9525">
              <a:noFill/>
              <a:miter lim="800000"/>
              <a:headEnd/>
              <a:tailEnd/>
            </a:ln>
            <a:effectLst/>
          </p:spPr>
          <p:txBody>
            <a:bodyPr>
              <a:spAutoFit/>
            </a:bodyPr>
            <a:lstStyle/>
            <a:p>
              <a:r>
                <a:rPr lang="zh-CN" altLang="en-US">
                  <a:latin typeface="Times New Roman" pitchFamily="18" charset="0"/>
                </a:rPr>
                <a:t>经计算可得：   </a:t>
              </a:r>
            </a:p>
            <a:p>
              <a:pPr>
                <a:lnSpc>
                  <a:spcPct val="80000"/>
                </a:lnSpc>
              </a:pPr>
              <a:r>
                <a:rPr lang="zh-CN" altLang="en-US">
                  <a:latin typeface="Times New Roman" pitchFamily="18" charset="0"/>
                </a:rPr>
                <a:t>   </a:t>
              </a:r>
              <a:r>
                <a:rPr lang="en-US" altLang="zh-CN" i="1">
                  <a:latin typeface="Times New Roman" pitchFamily="18" charset="0"/>
                </a:rPr>
                <a:t>n</a:t>
              </a:r>
              <a:r>
                <a:rPr lang="en-US" altLang="zh-CN">
                  <a:latin typeface="Times New Roman" pitchFamily="18" charset="0"/>
                </a:rPr>
                <a:t>	    20	     30         40            50            100</a:t>
              </a:r>
            </a:p>
            <a:p>
              <a:pPr>
                <a:lnSpc>
                  <a:spcPct val="80000"/>
                </a:lnSpc>
              </a:pPr>
              <a:r>
                <a:rPr lang="en-US" altLang="zh-CN">
                  <a:latin typeface="Times New Roman" pitchFamily="18" charset="0"/>
                </a:rPr>
                <a:t>   </a:t>
              </a:r>
              <a:r>
                <a:rPr lang="en-US" altLang="zh-CN" i="1">
                  <a:latin typeface="Times New Roman" pitchFamily="18" charset="0"/>
                </a:rPr>
                <a:t>P</a:t>
              </a:r>
              <a:r>
                <a:rPr lang="en-US" altLang="zh-CN">
                  <a:latin typeface="Times New Roman" pitchFamily="18" charset="0"/>
                </a:rPr>
                <a:t>         0.411    0.706     0.891       0.970	 0.999	 </a:t>
              </a:r>
            </a:p>
            <a:p>
              <a:r>
                <a:rPr lang="zh-CN" altLang="en-US">
                  <a:latin typeface="Times New Roman" pitchFamily="18" charset="0"/>
                </a:rPr>
                <a:t>上表说明：当</a:t>
              </a:r>
              <a:r>
                <a:rPr lang="en-US" altLang="zh-CN" i="1">
                  <a:latin typeface="Times New Roman" pitchFamily="18" charset="0"/>
                </a:rPr>
                <a:t>n</a:t>
              </a:r>
              <a:r>
                <a:rPr lang="zh-CN" altLang="en-US">
                  <a:latin typeface="Times New Roman" pitchFamily="18" charset="0"/>
                </a:rPr>
                <a:t>很大时，</a:t>
              </a:r>
              <a:r>
                <a:rPr lang="en-US" altLang="zh-CN" i="1">
                  <a:latin typeface="Times New Roman" pitchFamily="18" charset="0"/>
                </a:rPr>
                <a:t>n</a:t>
              </a:r>
              <a:r>
                <a:rPr lang="zh-CN" altLang="en-US">
                  <a:latin typeface="Times New Roman" pitchFamily="18" charset="0"/>
                </a:rPr>
                <a:t>个人的生日各不相同的概率很小</a:t>
              </a:r>
              <a:r>
                <a:rPr lang="en-US" altLang="zh-CN">
                  <a:latin typeface="Times New Roman" pitchFamily="18" charset="0"/>
                </a:rPr>
                <a:t>.</a:t>
              </a:r>
              <a:endParaRPr lang="en-US" altLang="zh-CN" b="0">
                <a:latin typeface="Times New Roman" pitchFamily="18" charset="0"/>
              </a:endParaRPr>
            </a:p>
          </p:txBody>
        </p:sp>
        <p:sp>
          <p:nvSpPr>
            <p:cNvPr id="610314" name="Line 10"/>
            <p:cNvSpPr>
              <a:spLocks noChangeShapeType="1"/>
            </p:cNvSpPr>
            <p:nvPr/>
          </p:nvSpPr>
          <p:spPr bwMode="auto">
            <a:xfrm>
              <a:off x="624" y="3408"/>
              <a:ext cx="4128" cy="0"/>
            </a:xfrm>
            <a:prstGeom prst="line">
              <a:avLst/>
            </a:prstGeom>
            <a:noFill/>
            <a:ln w="9525">
              <a:solidFill>
                <a:schemeClr val="tx1"/>
              </a:solidFill>
              <a:round/>
              <a:headEnd/>
              <a:tailEnd/>
            </a:ln>
            <a:effectLst/>
          </p:spPr>
          <p:txBody>
            <a:bodyPr wrap="none" anchor="ctr"/>
            <a:lstStyle/>
            <a:p>
              <a:endParaRPr lang="zh-CN" altLang="en-US"/>
            </a:p>
          </p:txBody>
        </p:sp>
        <p:sp>
          <p:nvSpPr>
            <p:cNvPr id="610315" name="Line 11"/>
            <p:cNvSpPr>
              <a:spLocks noChangeShapeType="1"/>
            </p:cNvSpPr>
            <p:nvPr/>
          </p:nvSpPr>
          <p:spPr bwMode="auto">
            <a:xfrm>
              <a:off x="1104" y="3264"/>
              <a:ext cx="0" cy="384"/>
            </a:xfrm>
            <a:prstGeom prst="line">
              <a:avLst/>
            </a:prstGeom>
            <a:noFill/>
            <a:ln w="9525">
              <a:solidFill>
                <a:schemeClr val="tx1"/>
              </a:solidFill>
              <a:round/>
              <a:headEnd/>
              <a:tailEnd/>
            </a:ln>
            <a:effectLst/>
          </p:spPr>
          <p:txBody>
            <a:bodyPr wrap="none" anchor="ctr"/>
            <a:lstStyle/>
            <a:p>
              <a:endParaRPr lang="zh-CN" altLang="en-US"/>
            </a:p>
          </p:txBody>
        </p:sp>
        <p:sp>
          <p:nvSpPr>
            <p:cNvPr id="610316" name="Line 12"/>
            <p:cNvSpPr>
              <a:spLocks noChangeShapeType="1"/>
            </p:cNvSpPr>
            <p:nvPr/>
          </p:nvSpPr>
          <p:spPr bwMode="auto">
            <a:xfrm>
              <a:off x="1824" y="326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610317" name="Line 13"/>
            <p:cNvSpPr>
              <a:spLocks noChangeShapeType="1"/>
            </p:cNvSpPr>
            <p:nvPr/>
          </p:nvSpPr>
          <p:spPr bwMode="auto">
            <a:xfrm>
              <a:off x="2496" y="3264"/>
              <a:ext cx="0" cy="480"/>
            </a:xfrm>
            <a:prstGeom prst="line">
              <a:avLst/>
            </a:prstGeom>
            <a:noFill/>
            <a:ln w="9525">
              <a:solidFill>
                <a:schemeClr val="tx1"/>
              </a:solidFill>
              <a:round/>
              <a:headEnd/>
              <a:tailEnd/>
            </a:ln>
            <a:effectLst/>
          </p:spPr>
          <p:txBody>
            <a:bodyPr wrap="none" anchor="ctr"/>
            <a:lstStyle/>
            <a:p>
              <a:endParaRPr lang="zh-CN" altLang="en-US"/>
            </a:p>
          </p:txBody>
        </p:sp>
        <p:sp>
          <p:nvSpPr>
            <p:cNvPr id="610318" name="Line 14"/>
            <p:cNvSpPr>
              <a:spLocks noChangeShapeType="1"/>
            </p:cNvSpPr>
            <p:nvPr/>
          </p:nvSpPr>
          <p:spPr bwMode="auto">
            <a:xfrm>
              <a:off x="3216" y="3168"/>
              <a:ext cx="0" cy="528"/>
            </a:xfrm>
            <a:prstGeom prst="line">
              <a:avLst/>
            </a:prstGeom>
            <a:noFill/>
            <a:ln w="9525">
              <a:solidFill>
                <a:schemeClr val="tx1"/>
              </a:solidFill>
              <a:round/>
              <a:headEnd/>
              <a:tailEnd/>
            </a:ln>
            <a:effectLst/>
          </p:spPr>
          <p:txBody>
            <a:bodyPr wrap="none" anchor="ctr"/>
            <a:lstStyle/>
            <a:p>
              <a:endParaRPr lang="zh-CN" altLang="en-US"/>
            </a:p>
          </p:txBody>
        </p:sp>
        <p:sp>
          <p:nvSpPr>
            <p:cNvPr id="610319" name="Line 15"/>
            <p:cNvSpPr>
              <a:spLocks noChangeShapeType="1"/>
            </p:cNvSpPr>
            <p:nvPr/>
          </p:nvSpPr>
          <p:spPr bwMode="auto">
            <a:xfrm>
              <a:off x="3984" y="3216"/>
              <a:ext cx="0" cy="432"/>
            </a:xfrm>
            <a:prstGeom prst="line">
              <a:avLst/>
            </a:prstGeom>
            <a:noFill/>
            <a:ln w="9525">
              <a:solidFill>
                <a:schemeClr val="tx1"/>
              </a:solidFill>
              <a:round/>
              <a:headEnd/>
              <a:tailEnd/>
            </a:ln>
            <a:effectLst/>
          </p:spPr>
          <p:txBody>
            <a:bodyPr wrap="none" anchor="ctr"/>
            <a:lstStyle/>
            <a:p>
              <a:endParaRPr lang="zh-CN" altLang="en-US"/>
            </a:p>
          </p:txBody>
        </p:sp>
      </p:grpSp>
      <p:sp>
        <p:nvSpPr>
          <p:cNvPr id="610320" name="Rectangle 16"/>
          <p:cNvSpPr>
            <a:spLocks noChangeArrowheads="1"/>
          </p:cNvSpPr>
          <p:nvPr/>
        </p:nvSpPr>
        <p:spPr bwMode="auto">
          <a:xfrm>
            <a:off x="304800" y="228600"/>
            <a:ext cx="503238" cy="579438"/>
          </a:xfrm>
          <a:prstGeom prst="rect">
            <a:avLst/>
          </a:prstGeom>
          <a:noFill/>
          <a:ln w="9525">
            <a:noFill/>
            <a:miter lim="800000"/>
            <a:headEnd/>
            <a:tailEnd/>
          </a:ln>
          <a:effectLst/>
        </p:spPr>
        <p:txBody>
          <a:bodyPr wrap="none">
            <a:spAutoFit/>
          </a:bodyPr>
          <a:lstStyle/>
          <a:p>
            <a:r>
              <a:rPr lang="en-US" altLang="zh-CN" sz="3200">
                <a:solidFill>
                  <a:srgbClr val="FF0066"/>
                </a:solidFill>
                <a:latin typeface="黑体" pitchFamily="49" charset="-122"/>
                <a:ea typeface="黑体" pitchFamily="49" charset="-122"/>
                <a:sym typeface="Wingdings" pitchFamily="2" charset="2"/>
              </a:rPr>
              <a:t></a:t>
            </a:r>
          </a:p>
        </p:txBody>
      </p:sp>
      <p:sp>
        <p:nvSpPr>
          <p:cNvPr id="610321" name="Text Box 17"/>
          <p:cNvSpPr txBox="1">
            <a:spLocks noChangeArrowheads="1"/>
          </p:cNvSpPr>
          <p:nvPr/>
        </p:nvSpPr>
        <p:spPr bwMode="auto">
          <a:xfrm>
            <a:off x="827138" y="2360613"/>
            <a:ext cx="8604250" cy="347662"/>
          </a:xfrm>
          <a:prstGeom prst="rect">
            <a:avLst/>
          </a:prstGeom>
          <a:noFill/>
          <a:ln w="9525">
            <a:noFill/>
            <a:miter lim="800000"/>
            <a:headEnd/>
            <a:tailEnd/>
          </a:ln>
          <a:effectLst/>
        </p:spPr>
        <p:txBody>
          <a:bodyPr>
            <a:spAutoFit/>
          </a:bodyPr>
          <a:lstStyle/>
          <a:p>
            <a:pPr>
              <a:lnSpc>
                <a:spcPct val="70000"/>
              </a:lnSpc>
            </a:pPr>
            <a:r>
              <a:rPr lang="zh-CN" altLang="en-US">
                <a:latin typeface="Times New Roman" pitchFamily="18" charset="0"/>
              </a:rPr>
              <a:t>设 </a:t>
            </a:r>
            <a:r>
              <a:rPr lang="en-US" altLang="zh-CN" i="1">
                <a:latin typeface="Times New Roman" pitchFamily="18" charset="0"/>
              </a:rPr>
              <a:t>A </a:t>
            </a:r>
            <a:r>
              <a:rPr lang="en-US" altLang="zh-CN">
                <a:latin typeface="Times New Roman" pitchFamily="18" charset="0"/>
              </a:rPr>
              <a:t>= “</a:t>
            </a:r>
            <a:r>
              <a:rPr lang="zh-CN" altLang="en-US">
                <a:latin typeface="Times New Roman" pitchFamily="18" charset="0"/>
              </a:rPr>
              <a:t>至少有两人生日相同”，</a:t>
            </a:r>
          </a:p>
        </p:txBody>
      </p:sp>
      <p:graphicFrame>
        <p:nvGraphicFramePr>
          <p:cNvPr id="610322" name="Object 18"/>
          <p:cNvGraphicFramePr>
            <a:graphicFrameLocks noGrp="1" noChangeAspect="1"/>
          </p:cNvGraphicFramePr>
          <p:nvPr>
            <p:ph/>
          </p:nvPr>
        </p:nvGraphicFramePr>
        <p:xfrm>
          <a:off x="5205463" y="2306638"/>
          <a:ext cx="377825" cy="404812"/>
        </p:xfrm>
        <a:graphic>
          <a:graphicData uri="http://schemas.openxmlformats.org/presentationml/2006/ole">
            <mc:AlternateContent xmlns:mc="http://schemas.openxmlformats.org/markup-compatibility/2006">
              <mc:Choice xmlns:v="urn:schemas-microsoft-com:vml" Requires="v">
                <p:oleObj spid="_x0000_s825530" name="公式" r:id="rId11" imgW="164814" imgH="177492" progId="Equations">
                  <p:embed/>
                </p:oleObj>
              </mc:Choice>
              <mc:Fallback>
                <p:oleObj name="公式" r:id="rId11" imgW="164814" imgH="177492" progId="Equations">
                  <p:embed/>
                  <p:pic>
                    <p:nvPicPr>
                      <p:cNvPr id="0" name="Picture 41"/>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5463" y="2306638"/>
                        <a:ext cx="37782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0323" name="Text Box 19"/>
          <p:cNvSpPr txBox="1">
            <a:spLocks noChangeArrowheads="1"/>
          </p:cNvSpPr>
          <p:nvPr/>
        </p:nvSpPr>
        <p:spPr bwMode="auto">
          <a:xfrm>
            <a:off x="827584" y="3644900"/>
            <a:ext cx="1439862" cy="347663"/>
          </a:xfrm>
          <a:prstGeom prst="rect">
            <a:avLst/>
          </a:prstGeom>
          <a:noFill/>
          <a:ln w="9525">
            <a:noFill/>
            <a:miter lim="800000"/>
            <a:headEnd/>
            <a:tailEnd/>
          </a:ln>
          <a:effectLst/>
        </p:spPr>
        <p:txBody>
          <a:bodyPr>
            <a:spAutoFit/>
          </a:bodyPr>
          <a:lstStyle/>
          <a:p>
            <a:pPr>
              <a:lnSpc>
                <a:spcPct val="70000"/>
              </a:lnSpc>
            </a:pPr>
            <a:r>
              <a:rPr lang="zh-CN" altLang="en-US" dirty="0">
                <a:latin typeface="Times New Roman" pitchFamily="18" charset="0"/>
              </a:rPr>
              <a:t>所以</a:t>
            </a:r>
          </a:p>
        </p:txBody>
      </p:sp>
      <p:sp>
        <p:nvSpPr>
          <p:cNvPr id="610324" name="Rectangle 20"/>
          <p:cNvSpPr>
            <a:spLocks noChangeArrowheads="1"/>
          </p:cNvSpPr>
          <p:nvPr/>
        </p:nvSpPr>
        <p:spPr bwMode="auto">
          <a:xfrm>
            <a:off x="5484863" y="2378075"/>
            <a:ext cx="3589338" cy="347663"/>
          </a:xfrm>
          <a:prstGeom prst="rect">
            <a:avLst/>
          </a:prstGeom>
          <a:noFill/>
          <a:ln w="9525">
            <a:noFill/>
            <a:miter lim="800000"/>
            <a:headEnd/>
            <a:tailEnd/>
          </a:ln>
          <a:effectLst/>
        </p:spPr>
        <p:txBody>
          <a:bodyPr wrap="none">
            <a:spAutoFit/>
          </a:bodyPr>
          <a:lstStyle/>
          <a:p>
            <a:pPr>
              <a:lnSpc>
                <a:spcPct val="70000"/>
              </a:lnSpc>
            </a:pPr>
            <a:r>
              <a:rPr lang="en-US" altLang="zh-CN" dirty="0">
                <a:latin typeface="Times New Roman" pitchFamily="18" charset="0"/>
              </a:rPr>
              <a:t>=“</a:t>
            </a:r>
            <a:r>
              <a:rPr lang="en-US" altLang="zh-CN" i="1" dirty="0">
                <a:latin typeface="Times New Roman" pitchFamily="18" charset="0"/>
              </a:rPr>
              <a:t>n</a:t>
            </a:r>
            <a:r>
              <a:rPr lang="zh-CN" altLang="en-US" dirty="0">
                <a:latin typeface="Times New Roman" pitchFamily="18" charset="0"/>
              </a:rPr>
              <a:t>个人的生日各不相同”</a:t>
            </a:r>
          </a:p>
        </p:txBody>
      </p:sp>
      <p:sp>
        <p:nvSpPr>
          <p:cNvPr id="610325" name="Rectangle 21"/>
          <p:cNvSpPr>
            <a:spLocks noChangeArrowheads="1"/>
          </p:cNvSpPr>
          <p:nvPr/>
        </p:nvSpPr>
        <p:spPr bwMode="auto">
          <a:xfrm>
            <a:off x="843924" y="2924175"/>
            <a:ext cx="5544864" cy="347663"/>
          </a:xfrm>
          <a:prstGeom prst="rect">
            <a:avLst/>
          </a:prstGeom>
          <a:noFill/>
          <a:ln w="9525">
            <a:noFill/>
            <a:miter lim="800000"/>
            <a:headEnd/>
            <a:tailEnd/>
          </a:ln>
          <a:effectLst/>
        </p:spPr>
        <p:txBody>
          <a:bodyPr wrap="square">
            <a:spAutoFit/>
          </a:bodyPr>
          <a:lstStyle/>
          <a:p>
            <a:pPr>
              <a:lnSpc>
                <a:spcPct val="70000"/>
              </a:lnSpc>
            </a:pPr>
            <a:r>
              <a:rPr lang="zh-CN" altLang="en-US" dirty="0">
                <a:latin typeface="Times New Roman" pitchFamily="18" charset="0"/>
              </a:rPr>
              <a:t>而“</a:t>
            </a:r>
            <a:r>
              <a:rPr lang="en-US" altLang="zh-CN" i="1" dirty="0">
                <a:latin typeface="Times New Roman" pitchFamily="18" charset="0"/>
              </a:rPr>
              <a:t>n</a:t>
            </a:r>
            <a:r>
              <a:rPr lang="zh-CN" altLang="en-US" dirty="0">
                <a:latin typeface="Times New Roman" pitchFamily="18" charset="0"/>
              </a:rPr>
              <a:t>个人的生日各不相同” 的种数为</a:t>
            </a:r>
            <a:r>
              <a:rPr lang="en-US" altLang="zh-CN" dirty="0">
                <a:latin typeface="Times New Roman" pitchFamily="18" charset="0"/>
              </a:rPr>
              <a:t>:</a:t>
            </a:r>
          </a:p>
        </p:txBody>
      </p:sp>
      <p:graphicFrame>
        <p:nvGraphicFramePr>
          <p:cNvPr id="610326" name="Object 22"/>
          <p:cNvGraphicFramePr>
            <a:graphicFrameLocks noChangeAspect="1"/>
          </p:cNvGraphicFramePr>
          <p:nvPr/>
        </p:nvGraphicFramePr>
        <p:xfrm>
          <a:off x="1548309" y="3500438"/>
          <a:ext cx="1139825" cy="523875"/>
        </p:xfrm>
        <a:graphic>
          <a:graphicData uri="http://schemas.openxmlformats.org/presentationml/2006/ole">
            <mc:AlternateContent xmlns:mc="http://schemas.openxmlformats.org/markup-compatibility/2006">
              <mc:Choice xmlns:v="urn:schemas-microsoft-com:vml" Requires="v">
                <p:oleObj spid="_x0000_s825531" name="公式" r:id="rId13" imgW="469696" imgH="215806" progId="Equations">
                  <p:embed/>
                </p:oleObj>
              </mc:Choice>
              <mc:Fallback>
                <p:oleObj name="公式" r:id="rId13" imgW="469696" imgH="215806" progId="Equations">
                  <p:embed/>
                  <p:pic>
                    <p:nvPicPr>
                      <p:cNvPr id="0" name="Picture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8309" y="3500438"/>
                        <a:ext cx="113982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0327" name="Text Box 23"/>
          <p:cNvSpPr txBox="1">
            <a:spLocks noChangeArrowheads="1"/>
          </p:cNvSpPr>
          <p:nvPr/>
        </p:nvSpPr>
        <p:spPr bwMode="auto">
          <a:xfrm>
            <a:off x="4283968" y="3644900"/>
            <a:ext cx="1439862" cy="347663"/>
          </a:xfrm>
          <a:prstGeom prst="rect">
            <a:avLst/>
          </a:prstGeom>
          <a:noFill/>
          <a:ln w="9525">
            <a:noFill/>
            <a:miter lim="800000"/>
            <a:headEnd/>
            <a:tailEnd/>
          </a:ln>
          <a:effectLst/>
        </p:spPr>
        <p:txBody>
          <a:bodyPr>
            <a:spAutoFit/>
          </a:bodyPr>
          <a:lstStyle/>
          <a:p>
            <a:pPr>
              <a:lnSpc>
                <a:spcPct val="70000"/>
              </a:lnSpc>
            </a:pPr>
            <a:r>
              <a:rPr lang="zh-CN" altLang="en-US">
                <a:latin typeface="Times New Roman" pitchFamily="18" charset="0"/>
              </a:rPr>
              <a:t>于是</a:t>
            </a:r>
          </a:p>
        </p:txBody>
      </p:sp>
      <p:sp>
        <p:nvSpPr>
          <p:cNvPr id="610328" name="Rectangle 24"/>
          <p:cNvSpPr>
            <a:spLocks noChangeArrowheads="1"/>
          </p:cNvSpPr>
          <p:nvPr/>
        </p:nvSpPr>
        <p:spPr bwMode="auto">
          <a:xfrm>
            <a:off x="467544" y="4365625"/>
            <a:ext cx="8380413" cy="2303463"/>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610329" name="Text Box 25"/>
          <p:cNvSpPr txBox="1">
            <a:spLocks noChangeArrowheads="1"/>
          </p:cNvSpPr>
          <p:nvPr/>
        </p:nvSpPr>
        <p:spPr bwMode="auto">
          <a:xfrm>
            <a:off x="538982" y="4437063"/>
            <a:ext cx="8245475" cy="1117600"/>
          </a:xfrm>
          <a:prstGeom prst="rect">
            <a:avLst/>
          </a:prstGeom>
          <a:noFill/>
          <a:ln w="9525">
            <a:noFill/>
            <a:miter lim="800000"/>
            <a:headEnd/>
            <a:tailEnd/>
          </a:ln>
          <a:effectLst/>
        </p:spPr>
        <p:txBody>
          <a:bodyPr>
            <a:spAutoFit/>
          </a:bodyPr>
          <a:lstStyle/>
          <a:p>
            <a:pPr>
              <a:lnSpc>
                <a:spcPct val="120000"/>
              </a:lnSpc>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将 </a:t>
            </a:r>
            <a:r>
              <a:rPr lang="en-US" altLang="zh-CN" sz="2800" i="1">
                <a:latin typeface="Times New Roman" pitchFamily="18" charset="0"/>
                <a:ea typeface="楷体_GB2312" pitchFamily="49" charset="-122"/>
              </a:rPr>
              <a:t>n </a:t>
            </a:r>
            <a:r>
              <a:rPr lang="zh-CN" altLang="en-US" sz="2800">
                <a:latin typeface="Times New Roman" pitchFamily="18" charset="0"/>
                <a:ea typeface="楷体_GB2312" pitchFamily="49" charset="-122"/>
              </a:rPr>
              <a:t>只球随机地放入 </a:t>
            </a:r>
            <a:r>
              <a:rPr lang="en-US" altLang="zh-CN" sz="2800" i="1">
                <a:latin typeface="Times New Roman" pitchFamily="18" charset="0"/>
                <a:ea typeface="楷体_GB2312" pitchFamily="49" charset="-122"/>
              </a:rPr>
              <a:t>N</a:t>
            </a:r>
            <a:r>
              <a:rPr lang="zh-CN" altLang="en-US" sz="2800">
                <a:latin typeface="Times New Roman" pitchFamily="18" charset="0"/>
                <a:ea typeface="楷体_GB2312" pitchFamily="49" charset="-122"/>
              </a:rPr>
              <a:t>（</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n</a:t>
            </a:r>
            <a:r>
              <a:rPr lang="zh-CN" altLang="en-US" sz="2800">
                <a:latin typeface="Times New Roman" pitchFamily="18" charset="0"/>
                <a:ea typeface="楷体_GB2312" pitchFamily="49" charset="-122"/>
              </a:rPr>
              <a:t>）个盒子中去，试求每个盒子至多有一只球的概率。</a:t>
            </a:r>
          </a:p>
        </p:txBody>
      </p:sp>
      <p:graphicFrame>
        <p:nvGraphicFramePr>
          <p:cNvPr id="610330" name="Object 26"/>
          <p:cNvGraphicFramePr>
            <a:graphicFrameLocks noChangeAspect="1"/>
          </p:cNvGraphicFramePr>
          <p:nvPr/>
        </p:nvGraphicFramePr>
        <p:xfrm>
          <a:off x="1691507" y="5589588"/>
          <a:ext cx="4816475" cy="969962"/>
        </p:xfrm>
        <a:graphic>
          <a:graphicData uri="http://schemas.openxmlformats.org/presentationml/2006/ole">
            <mc:AlternateContent xmlns:mc="http://schemas.openxmlformats.org/markup-compatibility/2006">
              <mc:Choice xmlns:v="urn:schemas-microsoft-com:vml" Requires="v">
                <p:oleObj spid="_x0000_s825532" name="Equation" r:id="rId15" imgW="1955800" imgH="393700" progId="Equation.DSMT4">
                  <p:embed/>
                </p:oleObj>
              </mc:Choice>
              <mc:Fallback>
                <p:oleObj name="Equation" r:id="rId15" imgW="1955800" imgH="393700" progId="Equation.DSMT4">
                  <p:embed/>
                  <p:pic>
                    <p:nvPicPr>
                      <p:cNvPr id="0" name="Picture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1507" y="5589588"/>
                        <a:ext cx="4816475"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10306"/>
                                        </p:tgtEl>
                                        <p:attrNameLst>
                                          <p:attrName>style.visibility</p:attrName>
                                        </p:attrNameLst>
                                      </p:cBhvr>
                                      <p:to>
                                        <p:strVal val="visible"/>
                                      </p:to>
                                    </p:set>
                                    <p:anim to="" calcmode="lin" valueType="num">
                                      <p:cBhvr>
                                        <p:cTn id="7" dur="1" fill="hold"/>
                                        <p:tgtEl>
                                          <p:spTgt spid="61030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0307"/>
                                        </p:tgtEl>
                                        <p:attrNameLst>
                                          <p:attrName>style.visibility</p:attrName>
                                        </p:attrNameLst>
                                      </p:cBhvr>
                                      <p:to>
                                        <p:strVal val="visible"/>
                                      </p:to>
                                    </p:set>
                                    <p:animEffect transition="in" filter="wipe(left)">
                                      <p:cBhvr>
                                        <p:cTn id="12" dur="500"/>
                                        <p:tgtEl>
                                          <p:spTgt spid="6103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0308"/>
                                        </p:tgtEl>
                                        <p:attrNameLst>
                                          <p:attrName>style.visibility</p:attrName>
                                        </p:attrNameLst>
                                      </p:cBhvr>
                                      <p:to>
                                        <p:strVal val="visible"/>
                                      </p:to>
                                    </p:set>
                                    <p:animEffect transition="in" filter="wipe(left)">
                                      <p:cBhvr>
                                        <p:cTn id="17" dur="500"/>
                                        <p:tgtEl>
                                          <p:spTgt spid="6103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0321"/>
                                        </p:tgtEl>
                                        <p:attrNameLst>
                                          <p:attrName>style.visibility</p:attrName>
                                        </p:attrNameLst>
                                      </p:cBhvr>
                                      <p:to>
                                        <p:strVal val="visible"/>
                                      </p:to>
                                    </p:set>
                                    <p:animEffect transition="in" filter="wipe(left)">
                                      <p:cBhvr>
                                        <p:cTn id="22" dur="500"/>
                                        <p:tgtEl>
                                          <p:spTgt spid="6103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0322"/>
                                        </p:tgtEl>
                                        <p:attrNameLst>
                                          <p:attrName>style.visibility</p:attrName>
                                        </p:attrNameLst>
                                      </p:cBhvr>
                                      <p:to>
                                        <p:strVal val="visible"/>
                                      </p:to>
                                    </p:set>
                                    <p:animEffect transition="in" filter="wipe(left)">
                                      <p:cBhvr>
                                        <p:cTn id="27" dur="500"/>
                                        <p:tgtEl>
                                          <p:spTgt spid="6103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0324"/>
                                        </p:tgtEl>
                                        <p:attrNameLst>
                                          <p:attrName>style.visibility</p:attrName>
                                        </p:attrNameLst>
                                      </p:cBhvr>
                                      <p:to>
                                        <p:strVal val="visible"/>
                                      </p:to>
                                    </p:set>
                                    <p:animEffect transition="in" filter="wipe(left)">
                                      <p:cBhvr>
                                        <p:cTn id="32" dur="500"/>
                                        <p:tgtEl>
                                          <p:spTgt spid="6103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0325"/>
                                        </p:tgtEl>
                                        <p:attrNameLst>
                                          <p:attrName>style.visibility</p:attrName>
                                        </p:attrNameLst>
                                      </p:cBhvr>
                                      <p:to>
                                        <p:strVal val="visible"/>
                                      </p:to>
                                    </p:set>
                                    <p:animEffect transition="in" filter="wipe(left)">
                                      <p:cBhvr>
                                        <p:cTn id="37" dur="500"/>
                                        <p:tgtEl>
                                          <p:spTgt spid="6103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0309"/>
                                        </p:tgtEl>
                                        <p:attrNameLst>
                                          <p:attrName>style.visibility</p:attrName>
                                        </p:attrNameLst>
                                      </p:cBhvr>
                                      <p:to>
                                        <p:strVal val="visible"/>
                                      </p:to>
                                    </p:set>
                                    <p:animEffect transition="in" filter="wipe(left)">
                                      <p:cBhvr>
                                        <p:cTn id="42" dur="500"/>
                                        <p:tgtEl>
                                          <p:spTgt spid="6103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0323"/>
                                        </p:tgtEl>
                                        <p:attrNameLst>
                                          <p:attrName>style.visibility</p:attrName>
                                        </p:attrNameLst>
                                      </p:cBhvr>
                                      <p:to>
                                        <p:strVal val="visible"/>
                                      </p:to>
                                    </p:set>
                                    <p:animEffect transition="in" filter="wipe(left)">
                                      <p:cBhvr>
                                        <p:cTn id="47" dur="500"/>
                                        <p:tgtEl>
                                          <p:spTgt spid="6103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10326"/>
                                        </p:tgtEl>
                                        <p:attrNameLst>
                                          <p:attrName>style.visibility</p:attrName>
                                        </p:attrNameLst>
                                      </p:cBhvr>
                                      <p:to>
                                        <p:strVal val="visible"/>
                                      </p:to>
                                    </p:set>
                                    <p:animEffect transition="in" filter="wipe(left)">
                                      <p:cBhvr>
                                        <p:cTn id="52" dur="500"/>
                                        <p:tgtEl>
                                          <p:spTgt spid="6103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10310"/>
                                        </p:tgtEl>
                                        <p:attrNameLst>
                                          <p:attrName>style.visibility</p:attrName>
                                        </p:attrNameLst>
                                      </p:cBhvr>
                                      <p:to>
                                        <p:strVal val="visible"/>
                                      </p:to>
                                    </p:set>
                                    <p:animEffect transition="in" filter="wipe(left)">
                                      <p:cBhvr>
                                        <p:cTn id="57" dur="500"/>
                                        <p:tgtEl>
                                          <p:spTgt spid="6103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10327"/>
                                        </p:tgtEl>
                                        <p:attrNameLst>
                                          <p:attrName>style.visibility</p:attrName>
                                        </p:attrNameLst>
                                      </p:cBhvr>
                                      <p:to>
                                        <p:strVal val="visible"/>
                                      </p:to>
                                    </p:set>
                                    <p:animEffect transition="in" filter="wipe(left)">
                                      <p:cBhvr>
                                        <p:cTn id="62" dur="500"/>
                                        <p:tgtEl>
                                          <p:spTgt spid="6103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10311"/>
                                        </p:tgtEl>
                                        <p:attrNameLst>
                                          <p:attrName>style.visibility</p:attrName>
                                        </p:attrNameLst>
                                      </p:cBhvr>
                                      <p:to>
                                        <p:strVal val="visible"/>
                                      </p:to>
                                    </p:set>
                                    <p:animEffect transition="in" filter="wipe(left)">
                                      <p:cBhvr>
                                        <p:cTn id="67" dur="500"/>
                                        <p:tgtEl>
                                          <p:spTgt spid="610311"/>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checkerboard(across)">
                                      <p:cBhvr>
                                        <p:cTn id="72" dur="500"/>
                                        <p:tgtEl>
                                          <p:spTgt spid="2"/>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6103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iterate type="lt">
                                    <p:tmAbs val="75"/>
                                  </p:iterate>
                                  <p:childTnLst>
                                    <p:set>
                                      <p:cBhvr>
                                        <p:cTn id="80" dur="1" fill="hold">
                                          <p:stCondLst>
                                            <p:cond delay="74"/>
                                          </p:stCondLst>
                                        </p:cTn>
                                        <p:tgtEl>
                                          <p:spTgt spid="6103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 presetClass="entr" presetSubtype="32" fill="hold" nodeType="clickEffect">
                                  <p:stCondLst>
                                    <p:cond delay="0"/>
                                  </p:stCondLst>
                                  <p:childTnLst>
                                    <p:set>
                                      <p:cBhvr>
                                        <p:cTn id="84" dur="1" fill="hold">
                                          <p:stCondLst>
                                            <p:cond delay="0"/>
                                          </p:stCondLst>
                                        </p:cTn>
                                        <p:tgtEl>
                                          <p:spTgt spid="610330"/>
                                        </p:tgtEl>
                                        <p:attrNameLst>
                                          <p:attrName>style.visibility</p:attrName>
                                        </p:attrNameLst>
                                      </p:cBhvr>
                                      <p:to>
                                        <p:strVal val="visible"/>
                                      </p:to>
                                    </p:set>
                                    <p:animEffect transition="in" filter="box(out)">
                                      <p:cBhvr>
                                        <p:cTn id="85" dur="500"/>
                                        <p:tgtEl>
                                          <p:spTgt spid="610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autoUpdateAnimBg="0"/>
      <p:bldP spid="610307" grpId="0"/>
      <p:bldP spid="610321" grpId="0"/>
      <p:bldP spid="610323" grpId="0"/>
      <p:bldP spid="610324" grpId="0"/>
      <p:bldP spid="610325" grpId="0"/>
      <p:bldP spid="610327" grpId="0"/>
      <p:bldP spid="610328" grpId="0" animBg="1"/>
      <p:bldP spid="61032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ext Box 2"/>
          <p:cNvSpPr txBox="1">
            <a:spLocks noChangeArrowheads="1"/>
          </p:cNvSpPr>
          <p:nvPr/>
        </p:nvSpPr>
        <p:spPr bwMode="auto">
          <a:xfrm>
            <a:off x="692150" y="1676400"/>
            <a:ext cx="7983538" cy="3889375"/>
          </a:xfrm>
          <a:prstGeom prst="rect">
            <a:avLst/>
          </a:prstGeom>
          <a:solidFill>
            <a:schemeClr val="bg1"/>
          </a:solidFill>
          <a:ln w="9525">
            <a:noFill/>
            <a:miter lim="800000"/>
            <a:headEnd/>
            <a:tailEnd/>
          </a:ln>
          <a:effectLst/>
        </p:spPr>
        <p:txBody>
          <a:bodyPr>
            <a:spAutoFit/>
          </a:bodyPr>
          <a:lstStyle/>
          <a:p>
            <a:pPr>
              <a:lnSpc>
                <a:spcPct val="120000"/>
              </a:lnSpc>
            </a:pPr>
            <a:r>
              <a:rPr lang="zh-CN" altLang="en-US">
                <a:solidFill>
                  <a:srgbClr val="0000FF"/>
                </a:solidFill>
                <a:latin typeface="Times New Roman" pitchFamily="18" charset="0"/>
                <a:ea typeface="黑体" pitchFamily="49" charset="-122"/>
              </a:rPr>
              <a:t>解</a:t>
            </a:r>
            <a:r>
              <a:rPr lang="en-US" altLang="zh-CN">
                <a:solidFill>
                  <a:srgbClr val="0000FF"/>
                </a:solidFill>
                <a:latin typeface="Times New Roman" pitchFamily="18" charset="0"/>
                <a:ea typeface="黑体" pitchFamily="49" charset="-122"/>
              </a:rPr>
              <a:t>: </a:t>
            </a:r>
            <a:r>
              <a:rPr lang="zh-CN" altLang="en-US">
                <a:latin typeface="Times New Roman" pitchFamily="18" charset="0"/>
              </a:rPr>
              <a:t>把</a:t>
            </a:r>
            <a:r>
              <a:rPr lang="en-US" altLang="zh-CN" i="1">
                <a:latin typeface="Times New Roman" pitchFamily="18" charset="0"/>
              </a:rPr>
              <a:t>n</a:t>
            </a:r>
            <a:r>
              <a:rPr lang="en-US" altLang="zh-CN">
                <a:latin typeface="Times New Roman" pitchFamily="18" charset="0"/>
              </a:rPr>
              <a:t>+</a:t>
            </a:r>
            <a:r>
              <a:rPr lang="en-US" altLang="zh-CN" i="1">
                <a:latin typeface="Times New Roman" pitchFamily="18" charset="0"/>
              </a:rPr>
              <a:t>m</a:t>
            </a:r>
            <a:r>
              <a:rPr lang="zh-CN" altLang="en-US">
                <a:latin typeface="Times New Roman" pitchFamily="18" charset="0"/>
              </a:rPr>
              <a:t>个学生随意排成一列，共有</a:t>
            </a:r>
            <a:r>
              <a:rPr lang="en-US" altLang="zh-CN">
                <a:solidFill>
                  <a:srgbClr val="0000FF"/>
                </a:solidFill>
                <a:latin typeface="Times New Roman" pitchFamily="18" charset="0"/>
              </a:rPr>
              <a:t>(</a:t>
            </a:r>
            <a:r>
              <a:rPr lang="en-US" altLang="zh-CN" i="1">
                <a:solidFill>
                  <a:srgbClr val="0000FF"/>
                </a:solidFill>
                <a:latin typeface="Times New Roman" pitchFamily="18" charset="0"/>
              </a:rPr>
              <a:t>m</a:t>
            </a:r>
            <a:r>
              <a:rPr lang="en-US" altLang="zh-CN">
                <a:solidFill>
                  <a:srgbClr val="0000FF"/>
                </a:solidFill>
                <a:latin typeface="Times New Roman" pitchFamily="18" charset="0"/>
              </a:rPr>
              <a:t>+</a:t>
            </a:r>
            <a:r>
              <a:rPr lang="en-US" altLang="zh-CN" i="1">
                <a:solidFill>
                  <a:srgbClr val="0000FF"/>
                </a:solidFill>
                <a:latin typeface="Times New Roman" pitchFamily="18" charset="0"/>
              </a:rPr>
              <a:t>n</a:t>
            </a:r>
            <a:r>
              <a:rPr lang="en-US" altLang="zh-CN">
                <a:solidFill>
                  <a:srgbClr val="0000FF"/>
                </a:solidFill>
                <a:latin typeface="Times New Roman" pitchFamily="18" charset="0"/>
              </a:rPr>
              <a:t>)! </a:t>
            </a:r>
            <a:r>
              <a:rPr lang="zh-CN" altLang="en-US">
                <a:latin typeface="Times New Roman" pitchFamily="18" charset="0"/>
              </a:rPr>
              <a:t>种排法，而</a:t>
            </a:r>
          </a:p>
          <a:p>
            <a:pPr>
              <a:lnSpc>
                <a:spcPct val="120000"/>
              </a:lnSpc>
            </a:pPr>
            <a:r>
              <a:rPr lang="zh-CN" altLang="en-US">
                <a:latin typeface="Times New Roman" pitchFamily="18" charset="0"/>
              </a:rPr>
              <a:t>事件</a:t>
            </a:r>
            <a:r>
              <a:rPr lang="en-US" altLang="zh-CN" i="1">
                <a:latin typeface="Times New Roman" pitchFamily="18" charset="0"/>
              </a:rPr>
              <a:t>A</a:t>
            </a:r>
            <a:r>
              <a:rPr lang="zh-CN" altLang="en-US">
                <a:latin typeface="Times New Roman" pitchFamily="18" charset="0"/>
              </a:rPr>
              <a:t>发生的排列：先把 </a:t>
            </a:r>
            <a:r>
              <a:rPr lang="en-US" altLang="zh-CN" i="1">
                <a:solidFill>
                  <a:srgbClr val="CC0000"/>
                </a:solidFill>
                <a:latin typeface="Times New Roman" pitchFamily="18" charset="0"/>
              </a:rPr>
              <a:t>n </a:t>
            </a:r>
            <a:r>
              <a:rPr lang="zh-CN" altLang="en-US">
                <a:latin typeface="Times New Roman" pitchFamily="18" charset="0"/>
              </a:rPr>
              <a:t>个男生排成一列，共有 </a:t>
            </a:r>
            <a:r>
              <a:rPr lang="en-US" altLang="zh-CN" i="1">
                <a:solidFill>
                  <a:srgbClr val="CC0000"/>
                </a:solidFill>
                <a:latin typeface="Times New Roman" pitchFamily="18" charset="0"/>
              </a:rPr>
              <a:t>n</a:t>
            </a:r>
            <a:r>
              <a:rPr lang="en-US" altLang="zh-CN">
                <a:solidFill>
                  <a:srgbClr val="CC0000"/>
                </a:solidFill>
                <a:latin typeface="Times New Roman" pitchFamily="18" charset="0"/>
              </a:rPr>
              <a:t>!</a:t>
            </a:r>
            <a:r>
              <a:rPr lang="en-US" altLang="zh-CN">
                <a:solidFill>
                  <a:srgbClr val="0000FF"/>
                </a:solidFill>
                <a:latin typeface="Times New Roman" pitchFamily="18" charset="0"/>
              </a:rPr>
              <a:t> </a:t>
            </a:r>
            <a:r>
              <a:rPr lang="zh-CN" altLang="en-US">
                <a:latin typeface="Times New Roman" pitchFamily="18" charset="0"/>
              </a:rPr>
              <a:t>种排法．在每两个相邻的男生之间有一个位置，共 </a:t>
            </a:r>
            <a:r>
              <a:rPr lang="en-US" altLang="zh-CN">
                <a:latin typeface="Times New Roman" pitchFamily="18" charset="0"/>
              </a:rPr>
              <a:t>(</a:t>
            </a:r>
            <a:r>
              <a:rPr lang="en-US" altLang="zh-CN" i="1">
                <a:latin typeface="Times New Roman" pitchFamily="18" charset="0"/>
              </a:rPr>
              <a:t>n</a:t>
            </a:r>
            <a:r>
              <a:rPr lang="en-US" altLang="zh-CN">
                <a:latin typeface="Times New Roman" pitchFamily="18" charset="0"/>
              </a:rPr>
              <a:t>-1) </a:t>
            </a:r>
            <a:r>
              <a:rPr lang="zh-CN" altLang="en-US">
                <a:latin typeface="Times New Roman" pitchFamily="18" charset="0"/>
              </a:rPr>
              <a:t>个位置，加上头尾共</a:t>
            </a:r>
            <a:r>
              <a:rPr lang="en-US" altLang="zh-CN">
                <a:latin typeface="Times New Roman" pitchFamily="18" charset="0"/>
              </a:rPr>
              <a:t>(</a:t>
            </a:r>
            <a:r>
              <a:rPr lang="en-US" altLang="zh-CN" i="1">
                <a:latin typeface="Times New Roman" pitchFamily="18" charset="0"/>
              </a:rPr>
              <a:t>n</a:t>
            </a:r>
            <a:r>
              <a:rPr lang="en-US" altLang="zh-CN">
                <a:latin typeface="Times New Roman" pitchFamily="18" charset="0"/>
              </a:rPr>
              <a:t>+1)</a:t>
            </a:r>
            <a:r>
              <a:rPr lang="zh-CN" altLang="en-US">
                <a:latin typeface="Times New Roman" pitchFamily="18" charset="0"/>
              </a:rPr>
              <a:t>个位置</a:t>
            </a:r>
            <a:r>
              <a:rPr lang="en-US" altLang="zh-CN">
                <a:latin typeface="Times New Roman" pitchFamily="18" charset="0"/>
              </a:rPr>
              <a:t>.</a:t>
            </a:r>
          </a:p>
          <a:p>
            <a:pPr>
              <a:lnSpc>
                <a:spcPct val="120000"/>
              </a:lnSpc>
            </a:pPr>
            <a:r>
              <a:rPr lang="zh-CN" altLang="en-US">
                <a:latin typeface="Times New Roman" pitchFamily="18" charset="0"/>
              </a:rPr>
              <a:t>从这</a:t>
            </a:r>
            <a:r>
              <a:rPr lang="en-US" altLang="zh-CN" i="1">
                <a:solidFill>
                  <a:srgbClr val="FF0000"/>
                </a:solidFill>
                <a:latin typeface="Times New Roman" pitchFamily="18" charset="0"/>
              </a:rPr>
              <a:t>n</a:t>
            </a:r>
            <a:r>
              <a:rPr lang="en-US" altLang="zh-CN">
                <a:solidFill>
                  <a:srgbClr val="FF0000"/>
                </a:solidFill>
                <a:latin typeface="Times New Roman" pitchFamily="18" charset="0"/>
              </a:rPr>
              <a:t>+1</a:t>
            </a:r>
            <a:r>
              <a:rPr lang="zh-CN" altLang="en-US">
                <a:latin typeface="Times New Roman" pitchFamily="18" charset="0"/>
              </a:rPr>
              <a:t>个位置中任意插入 </a:t>
            </a:r>
            <a:r>
              <a:rPr lang="en-US" altLang="zh-CN" i="1">
                <a:solidFill>
                  <a:srgbClr val="FF0000"/>
                </a:solidFill>
                <a:latin typeface="Times New Roman" pitchFamily="18" charset="0"/>
              </a:rPr>
              <a:t>m</a:t>
            </a:r>
            <a:r>
              <a:rPr lang="en-US" altLang="zh-CN">
                <a:solidFill>
                  <a:schemeClr val="accent2"/>
                </a:solidFill>
                <a:latin typeface="Times New Roman" pitchFamily="18" charset="0"/>
              </a:rPr>
              <a:t> </a:t>
            </a:r>
            <a:r>
              <a:rPr lang="zh-CN" altLang="en-US">
                <a:latin typeface="Times New Roman" pitchFamily="18" charset="0"/>
              </a:rPr>
              <a:t>个女生，共有           种排法</a:t>
            </a:r>
          </a:p>
          <a:p>
            <a:pPr>
              <a:lnSpc>
                <a:spcPct val="120000"/>
              </a:lnSpc>
            </a:pPr>
            <a:r>
              <a:rPr lang="zh-CN" altLang="en-US">
                <a:latin typeface="Times New Roman" pitchFamily="18" charset="0"/>
              </a:rPr>
              <a:t> 故事件</a:t>
            </a:r>
            <a:r>
              <a:rPr lang="en-US" altLang="zh-CN" i="1">
                <a:latin typeface="Times New Roman" pitchFamily="18" charset="0"/>
              </a:rPr>
              <a:t>A</a:t>
            </a:r>
            <a:r>
              <a:rPr lang="zh-CN" altLang="en-US">
                <a:latin typeface="Times New Roman" pitchFamily="18" charset="0"/>
              </a:rPr>
              <a:t>所包含的基本事件数为               ．所以  </a:t>
            </a:r>
          </a:p>
          <a:p>
            <a:pPr>
              <a:lnSpc>
                <a:spcPct val="120000"/>
              </a:lnSpc>
            </a:pPr>
            <a:r>
              <a:rPr lang="zh-CN" altLang="en-US">
                <a:latin typeface="Times New Roman" pitchFamily="18" charset="0"/>
              </a:rPr>
              <a:t>  </a:t>
            </a:r>
            <a:endParaRPr lang="zh-CN" altLang="en-US" b="0">
              <a:latin typeface="Times New Roman" pitchFamily="18" charset="0"/>
            </a:endParaRPr>
          </a:p>
        </p:txBody>
      </p:sp>
      <p:graphicFrame>
        <p:nvGraphicFramePr>
          <p:cNvPr id="611331" name="Object 3"/>
          <p:cNvGraphicFramePr>
            <a:graphicFrameLocks noChangeAspect="1"/>
          </p:cNvGraphicFramePr>
          <p:nvPr/>
        </p:nvGraphicFramePr>
        <p:xfrm>
          <a:off x="6716713" y="3805238"/>
          <a:ext cx="701675" cy="539750"/>
        </p:xfrm>
        <a:graphic>
          <a:graphicData uri="http://schemas.openxmlformats.org/presentationml/2006/ole">
            <mc:AlternateContent xmlns:mc="http://schemas.openxmlformats.org/markup-compatibility/2006">
              <mc:Choice xmlns:v="urn:schemas-microsoft-com:vml" Requires="v">
                <p:oleObj spid="_x0000_s727730" name="Equation" r:id="rId3" imgW="279279" imgH="215806" progId="Equation.DSMT4">
                  <p:embed/>
                </p:oleObj>
              </mc:Choice>
              <mc:Fallback>
                <p:oleObj name="Equation" r:id="rId3" imgW="279279" imgH="215806" progId="Equation.DSMT4">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6713" y="3805238"/>
                        <a:ext cx="701675" cy="539750"/>
                      </a:xfrm>
                      <a:prstGeom prst="rect">
                        <a:avLst/>
                      </a:prstGeom>
                      <a:solidFill>
                        <a:srgbClr val="FFFF00"/>
                      </a:solidFill>
                    </p:spPr>
                  </p:pic>
                </p:oleObj>
              </mc:Fallback>
            </mc:AlternateContent>
          </a:graphicData>
        </a:graphic>
      </p:graphicFrame>
      <p:graphicFrame>
        <p:nvGraphicFramePr>
          <p:cNvPr id="611332" name="Object 4"/>
          <p:cNvGraphicFramePr>
            <a:graphicFrameLocks noChangeAspect="1"/>
          </p:cNvGraphicFramePr>
          <p:nvPr/>
        </p:nvGraphicFramePr>
        <p:xfrm>
          <a:off x="5167313" y="4451350"/>
          <a:ext cx="989012" cy="508000"/>
        </p:xfrm>
        <a:graphic>
          <a:graphicData uri="http://schemas.openxmlformats.org/presentationml/2006/ole">
            <mc:AlternateContent xmlns:mc="http://schemas.openxmlformats.org/markup-compatibility/2006">
              <mc:Choice xmlns:v="urn:schemas-microsoft-com:vml" Requires="v">
                <p:oleObj spid="_x0000_s727731" name="Equation" r:id="rId5" imgW="418918" imgH="215806" progId="Equation.DSMT4">
                  <p:embed/>
                </p:oleObj>
              </mc:Choice>
              <mc:Fallback>
                <p:oleObj name="Equation" r:id="rId5" imgW="418918" imgH="215806" progId="Equation.DSMT4">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313" y="4451350"/>
                        <a:ext cx="989012" cy="508000"/>
                      </a:xfrm>
                      <a:prstGeom prst="rect">
                        <a:avLst/>
                      </a:prstGeom>
                      <a:solidFill>
                        <a:srgbClr val="FFFF00"/>
                      </a:solidFill>
                    </p:spPr>
                  </p:pic>
                </p:oleObj>
              </mc:Fallback>
            </mc:AlternateContent>
          </a:graphicData>
        </a:graphic>
      </p:graphicFrame>
      <p:graphicFrame>
        <p:nvGraphicFramePr>
          <p:cNvPr id="611333" name="Object 5"/>
          <p:cNvGraphicFramePr>
            <a:graphicFrameLocks noChangeAspect="1"/>
          </p:cNvGraphicFramePr>
          <p:nvPr/>
        </p:nvGraphicFramePr>
        <p:xfrm>
          <a:off x="2089150" y="5172075"/>
          <a:ext cx="4389438" cy="1000125"/>
        </p:xfrm>
        <a:graphic>
          <a:graphicData uri="http://schemas.openxmlformats.org/presentationml/2006/ole">
            <mc:AlternateContent xmlns:mc="http://schemas.openxmlformats.org/markup-compatibility/2006">
              <mc:Choice xmlns:v="urn:schemas-microsoft-com:vml" Requires="v">
                <p:oleObj spid="_x0000_s727732" name="Equation" r:id="rId7" imgW="1460500" imgH="419100" progId="Equation.DSMT4">
                  <p:embed/>
                </p:oleObj>
              </mc:Choice>
              <mc:Fallback>
                <p:oleObj name="Equation" r:id="rId7" imgW="1460500" imgH="419100" progId="Equation.DSMT4">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9150" y="5172075"/>
                        <a:ext cx="4389438" cy="1000125"/>
                      </a:xfrm>
                      <a:prstGeom prst="rect">
                        <a:avLst/>
                      </a:prstGeom>
                      <a:solidFill>
                        <a:srgbClr val="FFFF00"/>
                      </a:solidFill>
                    </p:spPr>
                  </p:pic>
                </p:oleObj>
              </mc:Fallback>
            </mc:AlternateContent>
          </a:graphicData>
        </a:graphic>
      </p:graphicFrame>
      <p:sp>
        <p:nvSpPr>
          <p:cNvPr id="611334" name="Text Box 6"/>
          <p:cNvSpPr txBox="1">
            <a:spLocks noChangeArrowheads="1"/>
          </p:cNvSpPr>
          <p:nvPr/>
        </p:nvSpPr>
        <p:spPr bwMode="auto">
          <a:xfrm>
            <a:off x="684213" y="404813"/>
            <a:ext cx="8001000" cy="1203325"/>
          </a:xfrm>
          <a:prstGeom prst="rect">
            <a:avLst/>
          </a:prstGeom>
          <a:noFill/>
          <a:ln w="9525">
            <a:noFill/>
            <a:miter lim="800000"/>
            <a:headEnd/>
            <a:tailEnd/>
          </a:ln>
          <a:effectLst/>
        </p:spPr>
        <p:txBody>
          <a:bodyPr>
            <a:spAutoFit/>
          </a:bodyPr>
          <a:lstStyle/>
          <a:p>
            <a:pPr>
              <a:lnSpc>
                <a:spcPct val="130000"/>
              </a:lnSpc>
            </a:pPr>
            <a:r>
              <a:rPr lang="zh-CN" altLang="en-US" sz="2800">
                <a:solidFill>
                  <a:srgbClr val="0000FF"/>
                </a:solidFill>
                <a:latin typeface="Times New Roman" pitchFamily="18" charset="0"/>
                <a:ea typeface="黑体" pitchFamily="49" charset="-122"/>
              </a:rPr>
              <a:t>例</a:t>
            </a:r>
            <a:r>
              <a:rPr lang="en-US" altLang="zh-CN" sz="2800">
                <a:solidFill>
                  <a:srgbClr val="0000FF"/>
                </a:solidFill>
                <a:latin typeface="Times New Roman" pitchFamily="18" charset="0"/>
                <a:ea typeface="黑体" pitchFamily="49" charset="-122"/>
              </a:rPr>
              <a:t>6</a:t>
            </a:r>
            <a:r>
              <a:rPr lang="zh-CN" altLang="en-US">
                <a:latin typeface="Times New Roman" pitchFamily="18" charset="0"/>
              </a:rPr>
              <a:t>　</a:t>
            </a:r>
            <a:r>
              <a:rPr lang="zh-CN" altLang="en-US" sz="2800">
                <a:latin typeface="Times New Roman" pitchFamily="18" charset="0"/>
              </a:rPr>
              <a:t>设有</a:t>
            </a:r>
            <a:r>
              <a:rPr lang="en-US" altLang="zh-CN" sz="2800" i="1">
                <a:latin typeface="Times New Roman" pitchFamily="18" charset="0"/>
              </a:rPr>
              <a:t>n</a:t>
            </a:r>
            <a:r>
              <a:rPr lang="zh-CN" altLang="en-US" sz="2800">
                <a:latin typeface="Times New Roman" pitchFamily="18" charset="0"/>
              </a:rPr>
              <a:t>个男生，</a:t>
            </a:r>
            <a:r>
              <a:rPr lang="en-US" altLang="zh-CN" sz="2800" i="1">
                <a:latin typeface="Times New Roman" pitchFamily="18" charset="0"/>
              </a:rPr>
              <a:t>m</a:t>
            </a:r>
            <a:r>
              <a:rPr lang="zh-CN" altLang="en-US" sz="2800">
                <a:latin typeface="Times New Roman" pitchFamily="18" charset="0"/>
              </a:rPr>
              <a:t>个女生</a:t>
            </a:r>
            <a:r>
              <a:rPr lang="en-US" altLang="zh-CN" sz="2800">
                <a:latin typeface="Times New Roman" pitchFamily="18" charset="0"/>
              </a:rPr>
              <a:t>( </a:t>
            </a:r>
            <a:r>
              <a:rPr lang="en-US" altLang="zh-CN" sz="2800" i="1">
                <a:latin typeface="Times New Roman" pitchFamily="18" charset="0"/>
              </a:rPr>
              <a:t>m</a:t>
            </a:r>
            <a:r>
              <a:rPr lang="en-US" altLang="zh-CN" sz="2800">
                <a:latin typeface="Times New Roman" pitchFamily="18" charset="0"/>
              </a:rPr>
              <a:t>≤</a:t>
            </a:r>
            <a:r>
              <a:rPr lang="en-US" altLang="zh-CN" sz="2800" i="1">
                <a:latin typeface="Times New Roman" pitchFamily="18" charset="0"/>
              </a:rPr>
              <a:t>n</a:t>
            </a:r>
            <a:r>
              <a:rPr lang="en-US" altLang="zh-CN" sz="2800">
                <a:latin typeface="Times New Roman" pitchFamily="18" charset="0"/>
              </a:rPr>
              <a:t>+1</a:t>
            </a:r>
            <a:r>
              <a:rPr lang="en-US" altLang="zh-CN" sz="2800"/>
              <a:t>)</a:t>
            </a:r>
            <a:r>
              <a:rPr lang="zh-CN" altLang="en-US" sz="2800">
                <a:latin typeface="Times New Roman" pitchFamily="18" charset="0"/>
              </a:rPr>
              <a:t>，随机排成一列，</a:t>
            </a:r>
            <a:r>
              <a:rPr lang="en-US" altLang="zh-CN" sz="2800" i="1">
                <a:latin typeface="Times New Roman" pitchFamily="18" charset="0"/>
              </a:rPr>
              <a:t>A</a:t>
            </a:r>
            <a:r>
              <a:rPr lang="en-US" altLang="zh-CN" sz="2800">
                <a:latin typeface="Times New Roman" pitchFamily="18" charset="0"/>
              </a:rPr>
              <a:t>=“</a:t>
            </a:r>
            <a:r>
              <a:rPr lang="zh-CN" altLang="en-US" sz="2800">
                <a:latin typeface="Times New Roman" pitchFamily="18" charset="0"/>
              </a:rPr>
              <a:t>任意两个女生都不相邻”，求</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rPr>
              <a:t>) </a:t>
            </a:r>
            <a:r>
              <a:rPr lang="en-US" altLang="zh-CN" sz="2800" i="1">
                <a:latin typeface="Times New Roman" pitchFamily="18" charset="0"/>
              </a:rPr>
              <a:t>.</a:t>
            </a:r>
            <a:endParaRPr lang="en-US" altLang="zh-CN" sz="2800">
              <a:latin typeface="Times New Roman" pitchFamily="18" charset="0"/>
            </a:endParaRPr>
          </a:p>
        </p:txBody>
      </p:sp>
      <p:graphicFrame>
        <p:nvGraphicFramePr>
          <p:cNvPr id="611336" name="Object 8"/>
          <p:cNvGraphicFramePr>
            <a:graphicFrameLocks noGrp="1" noChangeAspect="1"/>
          </p:cNvGraphicFramePr>
          <p:nvPr>
            <p:ph/>
          </p:nvPr>
        </p:nvGraphicFramePr>
        <p:xfrm>
          <a:off x="7265988" y="5084763"/>
          <a:ext cx="1487487" cy="1066800"/>
        </p:xfrm>
        <a:graphic>
          <a:graphicData uri="http://schemas.openxmlformats.org/presentationml/2006/ole">
            <mc:AlternateContent xmlns:mc="http://schemas.openxmlformats.org/markup-compatibility/2006">
              <mc:Choice xmlns:v="urn:schemas-microsoft-com:vml" Requires="v">
                <p:oleObj spid="_x0000_s727733" name="Equation" r:id="rId9" imgW="583947" imgH="418918" progId="Equation.DSMT4">
                  <p:embed/>
                </p:oleObj>
              </mc:Choice>
              <mc:Fallback>
                <p:oleObj name="Equation" r:id="rId9" imgW="583947" imgH="418918" progId="Equation.DSMT4">
                  <p:embed/>
                  <p:pic>
                    <p:nvPicPr>
                      <p:cNvPr id="0" name="Picture 25"/>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65988" y="5084763"/>
                        <a:ext cx="1487487" cy="106680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11334"/>
                                        </p:tgtEl>
                                        <p:attrNameLst>
                                          <p:attrName>style.visibility</p:attrName>
                                        </p:attrNameLst>
                                      </p:cBhvr>
                                      <p:to>
                                        <p:strVal val="visible"/>
                                      </p:to>
                                    </p:set>
                                    <p:anim to="" calcmode="lin" valueType="num">
                                      <p:cBhvr>
                                        <p:cTn id="7" dur="1" fill="hold"/>
                                        <p:tgtEl>
                                          <p:spTgt spid="61133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1330"/>
                                        </p:tgtEl>
                                        <p:attrNameLst>
                                          <p:attrName>style.visibility</p:attrName>
                                        </p:attrNameLst>
                                      </p:cBhvr>
                                      <p:to>
                                        <p:strVal val="visible"/>
                                      </p:to>
                                    </p:set>
                                    <p:animEffect transition="in" filter="wipe(up)">
                                      <p:cBhvr>
                                        <p:cTn id="12" dur="500"/>
                                        <p:tgtEl>
                                          <p:spTgt spid="6113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11331"/>
                                        </p:tgtEl>
                                        <p:attrNameLst>
                                          <p:attrName>style.visibility</p:attrName>
                                        </p:attrNameLst>
                                      </p:cBhvr>
                                      <p:to>
                                        <p:strVal val="visible"/>
                                      </p:to>
                                    </p:set>
                                    <p:animEffect transition="in" filter="wipe(up)">
                                      <p:cBhvr>
                                        <p:cTn id="17" dur="500"/>
                                        <p:tgtEl>
                                          <p:spTgt spid="6113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1332"/>
                                        </p:tgtEl>
                                        <p:attrNameLst>
                                          <p:attrName>style.visibility</p:attrName>
                                        </p:attrNameLst>
                                      </p:cBhvr>
                                      <p:to>
                                        <p:strVal val="visible"/>
                                      </p:to>
                                    </p:set>
                                    <p:animEffect transition="in" filter="wipe(up)">
                                      <p:cBhvr>
                                        <p:cTn id="22" dur="500"/>
                                        <p:tgtEl>
                                          <p:spTgt spid="6113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1333"/>
                                        </p:tgtEl>
                                        <p:attrNameLst>
                                          <p:attrName>style.visibility</p:attrName>
                                        </p:attrNameLst>
                                      </p:cBhvr>
                                      <p:to>
                                        <p:strVal val="visible"/>
                                      </p:to>
                                    </p:set>
                                    <p:animEffect transition="in" filter="wipe(up)">
                                      <p:cBhvr>
                                        <p:cTn id="27" dur="500"/>
                                        <p:tgtEl>
                                          <p:spTgt spid="6113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11336"/>
                                        </p:tgtEl>
                                        <p:attrNameLst>
                                          <p:attrName>style.visibility</p:attrName>
                                        </p:attrNameLst>
                                      </p:cBhvr>
                                      <p:to>
                                        <p:strVal val="visible"/>
                                      </p:to>
                                    </p:set>
                                    <p:animEffect transition="in" filter="wipe(down)">
                                      <p:cBhvr>
                                        <p:cTn id="32" dur="500"/>
                                        <p:tgtEl>
                                          <p:spTgt spid="611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0" grpId="0" animBg="1"/>
      <p:bldP spid="61133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685800" y="457200"/>
            <a:ext cx="8134350" cy="1501775"/>
          </a:xfrm>
          <a:prstGeom prst="rect">
            <a:avLst/>
          </a:prstGeom>
          <a:noFill/>
          <a:ln w="9525">
            <a:noFill/>
            <a:miter lim="800000"/>
            <a:headEnd/>
            <a:tailEnd/>
          </a:ln>
          <a:effectLst/>
        </p:spPr>
        <p:txBody>
          <a:bodyPr>
            <a:spAutoFit/>
          </a:bodyPr>
          <a:lstStyle/>
          <a:p>
            <a:pPr>
              <a:lnSpc>
                <a:spcPct val="110000"/>
              </a:lnSpc>
            </a:pPr>
            <a:r>
              <a:rPr lang="zh-CN" altLang="en-US" sz="2800">
                <a:solidFill>
                  <a:srgbClr val="0000FF"/>
                </a:solidFill>
                <a:latin typeface="黑体" pitchFamily="49" charset="-122"/>
                <a:ea typeface="黑体" pitchFamily="49" charset="-122"/>
              </a:rPr>
              <a:t>例</a:t>
            </a:r>
            <a:r>
              <a:rPr lang="en-US" altLang="zh-CN" sz="2800">
                <a:solidFill>
                  <a:srgbClr val="0000FF"/>
                </a:solidFill>
                <a:latin typeface="黑体" pitchFamily="49" charset="-122"/>
                <a:ea typeface="黑体" pitchFamily="49" charset="-122"/>
              </a:rPr>
              <a:t>7</a:t>
            </a:r>
            <a:r>
              <a:rPr lang="en-US" altLang="zh-CN" sz="2800">
                <a:latin typeface="Times New Roman" pitchFamily="18" charset="0"/>
                <a:ea typeface="黑体" pitchFamily="49" charset="-122"/>
              </a:rPr>
              <a:t>  </a:t>
            </a:r>
            <a:r>
              <a:rPr lang="zh-CN" altLang="en-US" sz="2800">
                <a:latin typeface="Times New Roman" pitchFamily="18" charset="0"/>
              </a:rPr>
              <a:t>从</a:t>
            </a:r>
            <a:r>
              <a:rPr lang="en-US" altLang="zh-CN" sz="2800">
                <a:latin typeface="Times New Roman" pitchFamily="18" charset="0"/>
              </a:rPr>
              <a:t>0, 1, 2, 3 </a:t>
            </a:r>
            <a:r>
              <a:rPr lang="zh-CN" altLang="en-US" sz="2800">
                <a:latin typeface="Times New Roman" pitchFamily="18" charset="0"/>
              </a:rPr>
              <a:t>这四个数字中任取三个进行排列，求  “取得的三个数字排成的数是三位数且为偶数”的概率．</a:t>
            </a:r>
            <a:endParaRPr lang="zh-CN" altLang="en-US" sz="2800" b="0">
              <a:latin typeface="Times New Roman" pitchFamily="18" charset="0"/>
            </a:endParaRPr>
          </a:p>
        </p:txBody>
      </p:sp>
      <p:sp>
        <p:nvSpPr>
          <p:cNvPr id="612355" name="Text Box 3"/>
          <p:cNvSpPr txBox="1">
            <a:spLocks noChangeArrowheads="1"/>
          </p:cNvSpPr>
          <p:nvPr/>
        </p:nvSpPr>
        <p:spPr bwMode="auto">
          <a:xfrm>
            <a:off x="755650" y="3429000"/>
            <a:ext cx="7620000" cy="1117600"/>
          </a:xfrm>
          <a:prstGeom prst="rect">
            <a:avLst/>
          </a:prstGeom>
          <a:noFill/>
          <a:ln w="9525">
            <a:noFill/>
            <a:miter lim="800000"/>
            <a:headEnd/>
            <a:tailEnd/>
          </a:ln>
          <a:effectLst/>
        </p:spPr>
        <p:txBody>
          <a:bodyPr>
            <a:spAutoFit/>
          </a:bodyPr>
          <a:lstStyle/>
          <a:p>
            <a:pPr>
              <a:lnSpc>
                <a:spcPct val="120000"/>
              </a:lnSpc>
            </a:pPr>
            <a:r>
              <a:rPr lang="zh-CN" altLang="en-US" sz="2800">
                <a:latin typeface="Times New Roman" pitchFamily="18" charset="0"/>
              </a:rPr>
              <a:t>则 </a:t>
            </a:r>
            <a:r>
              <a:rPr lang="en-US" altLang="zh-CN" sz="2800" i="1">
                <a:latin typeface="Times New Roman" pitchFamily="18" charset="0"/>
              </a:rPr>
              <a:t>A</a:t>
            </a:r>
            <a:r>
              <a:rPr lang="en-US" altLang="zh-CN" sz="2800">
                <a:latin typeface="Times New Roman" pitchFamily="18" charset="0"/>
              </a:rPr>
              <a:t>=</a:t>
            </a:r>
            <a:r>
              <a:rPr lang="en-US" altLang="zh-CN" sz="2800" i="1">
                <a:latin typeface="Times New Roman" pitchFamily="18" charset="0"/>
              </a:rPr>
              <a:t>A</a:t>
            </a:r>
            <a:r>
              <a:rPr lang="en-US" altLang="zh-CN" sz="2800" baseline="-25000">
                <a:latin typeface="Times New Roman" pitchFamily="18" charset="0"/>
              </a:rPr>
              <a:t>0 </a:t>
            </a:r>
            <a:r>
              <a:rPr lang="en-US" altLang="zh-CN" sz="2800">
                <a:latin typeface="Times New Roman" pitchFamily="18" charset="0"/>
                <a:sym typeface="Symbol" pitchFamily="18" charset="2"/>
              </a:rPr>
              <a:t></a:t>
            </a:r>
            <a:r>
              <a:rPr lang="en-US" altLang="zh-CN" sz="2800" i="1">
                <a:latin typeface="Times New Roman" pitchFamily="18" charset="0"/>
              </a:rPr>
              <a:t>A</a:t>
            </a:r>
            <a:r>
              <a:rPr lang="en-US" altLang="zh-CN" sz="2800" baseline="-25000">
                <a:latin typeface="Times New Roman" pitchFamily="18" charset="0"/>
              </a:rPr>
              <a:t>2</a:t>
            </a:r>
            <a:r>
              <a:rPr lang="zh-CN" altLang="en-US" sz="2800" i="1" baseline="-25000">
                <a:latin typeface="Times New Roman" pitchFamily="18" charset="0"/>
              </a:rPr>
              <a:t>，</a:t>
            </a:r>
            <a:r>
              <a:rPr lang="zh-CN" altLang="en-US" sz="2800">
                <a:latin typeface="Times New Roman" pitchFamily="18" charset="0"/>
              </a:rPr>
              <a:t>由于三位数的首位数不能为零，所以      </a:t>
            </a:r>
          </a:p>
        </p:txBody>
      </p:sp>
      <p:graphicFrame>
        <p:nvGraphicFramePr>
          <p:cNvPr id="612356" name="Object 4"/>
          <p:cNvGraphicFramePr>
            <a:graphicFrameLocks noChangeAspect="1"/>
          </p:cNvGraphicFramePr>
          <p:nvPr/>
        </p:nvGraphicFramePr>
        <p:xfrm>
          <a:off x="2843213" y="3992563"/>
          <a:ext cx="1296987" cy="919162"/>
        </p:xfrm>
        <a:graphic>
          <a:graphicData uri="http://schemas.openxmlformats.org/presentationml/2006/ole">
            <mc:AlternateContent xmlns:mc="http://schemas.openxmlformats.org/markup-compatibility/2006">
              <mc:Choice xmlns:v="urn:schemas-microsoft-com:vml" Requires="v">
                <p:oleObj spid="_x0000_s728582" name="公式" r:id="rId3" imgW="520700" imgH="368300" progId="Equations">
                  <p:embed/>
                </p:oleObj>
              </mc:Choice>
              <mc:Fallback>
                <p:oleObj name="公式" r:id="rId3" imgW="520700" imgH="368300" progId="Equations">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992563"/>
                        <a:ext cx="1296987" cy="91916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612357" name="Object 5"/>
          <p:cNvGraphicFramePr>
            <a:graphicFrameLocks noChangeAspect="1"/>
          </p:cNvGraphicFramePr>
          <p:nvPr/>
        </p:nvGraphicFramePr>
        <p:xfrm>
          <a:off x="5884863" y="3957638"/>
          <a:ext cx="1350962" cy="957262"/>
        </p:xfrm>
        <a:graphic>
          <a:graphicData uri="http://schemas.openxmlformats.org/presentationml/2006/ole">
            <mc:AlternateContent xmlns:mc="http://schemas.openxmlformats.org/markup-compatibility/2006">
              <mc:Choice xmlns:v="urn:schemas-microsoft-com:vml" Requires="v">
                <p:oleObj spid="_x0000_s728583" name="公式" r:id="rId5" imgW="520700" imgH="368300" progId="Equations">
                  <p:embed/>
                </p:oleObj>
              </mc:Choice>
              <mc:Fallback>
                <p:oleObj name="公式" r:id="rId5" imgW="520700" imgH="368300" progId="Equations">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4863" y="3957638"/>
                        <a:ext cx="1350962" cy="95726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612358" name="Object 6"/>
          <p:cNvGraphicFramePr>
            <a:graphicFrameLocks noChangeAspect="1"/>
          </p:cNvGraphicFramePr>
          <p:nvPr/>
        </p:nvGraphicFramePr>
        <p:xfrm>
          <a:off x="6716713" y="5445125"/>
          <a:ext cx="447675" cy="815975"/>
        </p:xfrm>
        <a:graphic>
          <a:graphicData uri="http://schemas.openxmlformats.org/presentationml/2006/ole">
            <mc:AlternateContent xmlns:mc="http://schemas.openxmlformats.org/markup-compatibility/2006">
              <mc:Choice xmlns:v="urn:schemas-microsoft-com:vml" Requires="v">
                <p:oleObj spid="_x0000_s728584" name="公式" r:id="rId7" imgW="203112" imgH="368140" progId="Equations">
                  <p:embed/>
                </p:oleObj>
              </mc:Choice>
              <mc:Fallback>
                <p:oleObj name="公式" r:id="rId7" imgW="203112" imgH="368140" progId="Equations">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6713" y="5445125"/>
                        <a:ext cx="447675" cy="815975"/>
                      </a:xfrm>
                      <a:prstGeom prst="rect">
                        <a:avLst/>
                      </a:prstGeom>
                      <a:solidFill>
                        <a:srgbClr val="FFFF00"/>
                      </a:solidFill>
                    </p:spPr>
                  </p:pic>
                </p:oleObj>
              </mc:Fallback>
            </mc:AlternateContent>
          </a:graphicData>
        </a:graphic>
      </p:graphicFrame>
      <p:sp>
        <p:nvSpPr>
          <p:cNvPr id="612359" name="Rectangle 7"/>
          <p:cNvSpPr>
            <a:spLocks noChangeArrowheads="1"/>
          </p:cNvSpPr>
          <p:nvPr/>
        </p:nvSpPr>
        <p:spPr bwMode="auto">
          <a:xfrm>
            <a:off x="685800" y="2017713"/>
            <a:ext cx="8121650" cy="1416050"/>
          </a:xfrm>
          <a:prstGeom prst="rect">
            <a:avLst/>
          </a:prstGeom>
          <a:noFill/>
          <a:ln w="9525">
            <a:noFill/>
            <a:miter lim="800000"/>
            <a:headEnd/>
            <a:tailEnd/>
          </a:ln>
          <a:effectLst/>
        </p:spPr>
        <p:txBody>
          <a:bodyPr wrap="none">
            <a:spAutoFit/>
          </a:bodyPr>
          <a:lstStyle/>
          <a:p>
            <a:pPr>
              <a:lnSpc>
                <a:spcPct val="70000"/>
              </a:lnSpc>
            </a:pPr>
            <a:r>
              <a:rPr lang="zh-CN" altLang="en-US" sz="2800">
                <a:solidFill>
                  <a:srgbClr val="0000FF"/>
                </a:solidFill>
                <a:latin typeface="黑体" pitchFamily="49" charset="-122"/>
                <a:ea typeface="黑体" pitchFamily="49" charset="-122"/>
              </a:rPr>
              <a:t>解</a:t>
            </a:r>
            <a:r>
              <a:rPr lang="en-US" altLang="zh-CN" sz="2800">
                <a:solidFill>
                  <a:srgbClr val="0000FF"/>
                </a:solidFill>
                <a:latin typeface="黑体" pitchFamily="49" charset="-122"/>
                <a:ea typeface="黑体" pitchFamily="49" charset="-122"/>
              </a:rPr>
              <a:t>:</a:t>
            </a:r>
            <a:r>
              <a:rPr lang="en-US" altLang="zh-CN" sz="2800">
                <a:solidFill>
                  <a:srgbClr val="0000FF"/>
                </a:solidFill>
                <a:latin typeface="Times New Roman" pitchFamily="18" charset="0"/>
                <a:ea typeface="黑体" pitchFamily="49" charset="-122"/>
              </a:rPr>
              <a:t> </a:t>
            </a:r>
            <a:r>
              <a:rPr lang="zh-CN" altLang="en-US" sz="2800">
                <a:latin typeface="Times New Roman" pitchFamily="18" charset="0"/>
              </a:rPr>
              <a:t>设 </a:t>
            </a:r>
            <a:r>
              <a:rPr lang="en-US" altLang="zh-CN" sz="2800" i="1">
                <a:latin typeface="Times New Roman" pitchFamily="18" charset="0"/>
              </a:rPr>
              <a:t>A </a:t>
            </a:r>
            <a:r>
              <a:rPr lang="zh-CN" altLang="en-US" sz="2800">
                <a:latin typeface="Times New Roman" pitchFamily="18" charset="0"/>
              </a:rPr>
              <a:t>表示“排列的数字是三位数且为偶数”        </a:t>
            </a:r>
          </a:p>
          <a:p>
            <a:pPr>
              <a:lnSpc>
                <a:spcPct val="70000"/>
              </a:lnSpc>
            </a:pPr>
            <a:r>
              <a:rPr lang="zh-CN" altLang="en-US" sz="2800" i="1">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0</a:t>
            </a:r>
            <a:r>
              <a:rPr lang="zh-CN" altLang="en-US" sz="2800">
                <a:latin typeface="Times New Roman" pitchFamily="18" charset="0"/>
              </a:rPr>
              <a:t>表示“排列的数字是三位数且末位为</a:t>
            </a:r>
            <a:r>
              <a:rPr lang="en-US" altLang="zh-CN" sz="2800">
                <a:latin typeface="Times New Roman" pitchFamily="18" charset="0"/>
              </a:rPr>
              <a:t>0”        </a:t>
            </a:r>
          </a:p>
          <a:p>
            <a:pPr>
              <a:lnSpc>
                <a:spcPct val="70000"/>
              </a:lnSpc>
            </a:pP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2</a:t>
            </a:r>
            <a:r>
              <a:rPr lang="zh-CN" altLang="en-US" sz="2800">
                <a:latin typeface="Times New Roman" pitchFamily="18" charset="0"/>
              </a:rPr>
              <a:t>表示“排列的数字是三位数且末位为</a:t>
            </a:r>
            <a:r>
              <a:rPr lang="en-US" altLang="zh-CN" sz="2800">
                <a:latin typeface="Times New Roman" pitchFamily="18" charset="0"/>
              </a:rPr>
              <a:t>2”</a:t>
            </a:r>
          </a:p>
        </p:txBody>
      </p:sp>
      <p:sp>
        <p:nvSpPr>
          <p:cNvPr id="612360" name="Rectangle 8"/>
          <p:cNvSpPr>
            <a:spLocks noChangeArrowheads="1"/>
          </p:cNvSpPr>
          <p:nvPr/>
        </p:nvSpPr>
        <p:spPr bwMode="auto">
          <a:xfrm>
            <a:off x="1676400" y="4157663"/>
            <a:ext cx="1466850" cy="519112"/>
          </a:xfrm>
          <a:prstGeom prst="rect">
            <a:avLst/>
          </a:prstGeom>
          <a:noFill/>
          <a:ln w="9525">
            <a:noFill/>
            <a:miter lim="800000"/>
            <a:headEnd/>
            <a:tailEnd/>
          </a:ln>
          <a:effectLst/>
        </p:spPr>
        <p:txBody>
          <a:bodyPr wrap="none">
            <a:spAutoFit/>
          </a:bodyPr>
          <a:lstStyle/>
          <a:p>
            <a:r>
              <a:rPr lang="en-US" altLang="zh-CN" sz="2800">
                <a:latin typeface="Times New Roman" pitchFamily="18" charset="0"/>
              </a:rPr>
              <a:t> </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baseline="-25000">
                <a:latin typeface="Times New Roman" pitchFamily="18" charset="0"/>
              </a:rPr>
              <a:t>0</a:t>
            </a:r>
            <a:r>
              <a:rPr lang="en-US" altLang="zh-CN" sz="2800">
                <a:latin typeface="Times New Roman" pitchFamily="18" charset="0"/>
              </a:rPr>
              <a:t>) = </a:t>
            </a:r>
          </a:p>
        </p:txBody>
      </p:sp>
      <p:sp>
        <p:nvSpPr>
          <p:cNvPr id="612361" name="Rectangle 9"/>
          <p:cNvSpPr>
            <a:spLocks noChangeArrowheads="1"/>
          </p:cNvSpPr>
          <p:nvPr/>
        </p:nvSpPr>
        <p:spPr bwMode="auto">
          <a:xfrm>
            <a:off x="4816475" y="4157663"/>
            <a:ext cx="1289050" cy="519112"/>
          </a:xfrm>
          <a:prstGeom prst="rect">
            <a:avLst/>
          </a:prstGeom>
          <a:noFill/>
          <a:ln w="9525">
            <a:noFill/>
            <a:miter lim="800000"/>
            <a:headEnd/>
            <a:tailEnd/>
          </a:ln>
          <a:effectLst/>
        </p:spPr>
        <p:txBody>
          <a:bodyPr wrap="none">
            <a:spAutoFit/>
          </a:bodyPr>
          <a:lstStyle/>
          <a:p>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 =</a:t>
            </a:r>
          </a:p>
        </p:txBody>
      </p:sp>
      <p:sp>
        <p:nvSpPr>
          <p:cNvPr id="612362" name="Rectangle 10"/>
          <p:cNvSpPr>
            <a:spLocks noChangeArrowheads="1"/>
          </p:cNvSpPr>
          <p:nvPr/>
        </p:nvSpPr>
        <p:spPr bwMode="auto">
          <a:xfrm>
            <a:off x="755650" y="4797425"/>
            <a:ext cx="5945188" cy="1331913"/>
          </a:xfrm>
          <a:prstGeom prst="rect">
            <a:avLst/>
          </a:prstGeom>
          <a:noFill/>
          <a:ln w="9525">
            <a:noFill/>
            <a:miter lim="800000"/>
            <a:headEnd/>
            <a:tailEnd/>
          </a:ln>
          <a:effectLst/>
        </p:spPr>
        <p:txBody>
          <a:bodyPr wrap="none">
            <a:spAutoFit/>
          </a:bodyPr>
          <a:lstStyle/>
          <a:p>
            <a:pPr>
              <a:lnSpc>
                <a:spcPct val="120000"/>
              </a:lnSpc>
            </a:pPr>
            <a:r>
              <a:rPr lang="zh-CN" altLang="en-US" sz="2800">
                <a:latin typeface="Times New Roman" pitchFamily="18" charset="0"/>
              </a:rPr>
              <a:t>显然，</a:t>
            </a:r>
            <a:r>
              <a:rPr lang="en-US" altLang="zh-CN" sz="2800" i="1">
                <a:latin typeface="Times New Roman" pitchFamily="18" charset="0"/>
              </a:rPr>
              <a:t>A</a:t>
            </a:r>
            <a:r>
              <a:rPr lang="en-US" altLang="zh-CN" sz="2800" baseline="-25000">
                <a:latin typeface="Times New Roman" pitchFamily="18" charset="0"/>
              </a:rPr>
              <a:t>0</a:t>
            </a:r>
            <a:r>
              <a:rPr lang="zh-CN" altLang="en-US" sz="2800">
                <a:latin typeface="Times New Roman" pitchFamily="18" charset="0"/>
              </a:rPr>
              <a:t>，</a:t>
            </a:r>
            <a:r>
              <a:rPr lang="en-US" altLang="zh-CN" sz="2800" i="1">
                <a:latin typeface="Times New Roman" pitchFamily="18" charset="0"/>
              </a:rPr>
              <a:t>A</a:t>
            </a:r>
            <a:r>
              <a:rPr lang="en-US" altLang="zh-CN" sz="2800" baseline="-25000">
                <a:latin typeface="Times New Roman" pitchFamily="18" charset="0"/>
              </a:rPr>
              <a:t>2</a:t>
            </a:r>
            <a:r>
              <a:rPr lang="zh-CN" altLang="en-US" sz="2800">
                <a:latin typeface="Times New Roman" pitchFamily="18" charset="0"/>
              </a:rPr>
              <a:t>互斥，由性质得：</a:t>
            </a:r>
          </a:p>
          <a:p>
            <a:pPr>
              <a:lnSpc>
                <a:spcPct val="120000"/>
              </a:lnSpc>
            </a:pPr>
            <a:r>
              <a:rPr lang="zh-CN" altLang="en-US" sz="2800">
                <a:latin typeface="Times New Roman" pitchFamily="18" charset="0"/>
              </a:rPr>
              <a:t>           </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rPr>
              <a:t>)=</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baseline="-25000">
                <a:latin typeface="Times New Roman" pitchFamily="18" charset="0"/>
              </a:rPr>
              <a:t>0</a:t>
            </a:r>
            <a:r>
              <a:rPr lang="en-US" altLang="zh-CN" sz="2800" i="1" baseline="-25000">
                <a:latin typeface="Times New Roman" pitchFamily="18" charset="0"/>
              </a:rPr>
              <a:t> </a:t>
            </a:r>
            <a:r>
              <a:rPr lang="en-US" altLang="zh-CN" sz="2800">
                <a:latin typeface="Times New Roman" pitchFamily="18" charset="0"/>
                <a:sym typeface="Symbol" pitchFamily="18" charset="2"/>
              </a:rPr>
              <a:t></a:t>
            </a:r>
            <a:r>
              <a:rPr lang="en-US" altLang="zh-CN" sz="2800" i="1" baseline="-250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baseline="-25000">
                <a:latin typeface="Times New Roman" pitchFamily="18" charset="0"/>
              </a:rPr>
              <a:t>0</a:t>
            </a:r>
            <a:r>
              <a:rPr lang="en-US" altLang="zh-CN" sz="2800">
                <a:latin typeface="Times New Roman" pitchFamily="18" charset="0"/>
              </a:rPr>
              <a:t>)+</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 =</a:t>
            </a:r>
          </a:p>
        </p:txBody>
      </p:sp>
      <p:sp>
        <p:nvSpPr>
          <p:cNvPr id="612363" name="Rectangle 11"/>
          <p:cNvSpPr>
            <a:spLocks noChangeArrowheads="1"/>
          </p:cNvSpPr>
          <p:nvPr/>
        </p:nvSpPr>
        <p:spPr bwMode="auto">
          <a:xfrm>
            <a:off x="304800" y="563563"/>
            <a:ext cx="503238" cy="579437"/>
          </a:xfrm>
          <a:prstGeom prst="rect">
            <a:avLst/>
          </a:prstGeom>
          <a:noFill/>
          <a:ln w="9525">
            <a:noFill/>
            <a:miter lim="800000"/>
            <a:headEnd/>
            <a:tailEnd/>
          </a:ln>
          <a:effectLst/>
        </p:spPr>
        <p:txBody>
          <a:bodyPr wrap="none">
            <a:spAutoFit/>
          </a:bodyPr>
          <a:lstStyle/>
          <a:p>
            <a:r>
              <a:rPr lang="en-US" altLang="zh-CN" sz="3200">
                <a:solidFill>
                  <a:srgbClr val="FF0066"/>
                </a:solidFill>
                <a:latin typeface="黑体" pitchFamily="49" charset="-122"/>
                <a:ea typeface="黑体" pitchFamily="49" charset="-122"/>
                <a:sym typeface="Wingdings"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12354"/>
                                        </p:tgtEl>
                                        <p:attrNameLst>
                                          <p:attrName>style.visibility</p:attrName>
                                        </p:attrNameLst>
                                      </p:cBhvr>
                                      <p:to>
                                        <p:strVal val="visible"/>
                                      </p:to>
                                    </p:set>
                                    <p:anim to="" calcmode="lin" valueType="num">
                                      <p:cBhvr>
                                        <p:cTn id="7" dur="1" fill="hold"/>
                                        <p:tgtEl>
                                          <p:spTgt spid="61235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2359"/>
                                        </p:tgtEl>
                                        <p:attrNameLst>
                                          <p:attrName>style.visibility</p:attrName>
                                        </p:attrNameLst>
                                      </p:cBhvr>
                                      <p:to>
                                        <p:strVal val="visible"/>
                                      </p:to>
                                    </p:set>
                                    <p:animEffect transition="in" filter="wipe(left)">
                                      <p:cBhvr>
                                        <p:cTn id="12" dur="500"/>
                                        <p:tgtEl>
                                          <p:spTgt spid="6123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2355"/>
                                        </p:tgtEl>
                                        <p:attrNameLst>
                                          <p:attrName>style.visibility</p:attrName>
                                        </p:attrNameLst>
                                      </p:cBhvr>
                                      <p:to>
                                        <p:strVal val="visible"/>
                                      </p:to>
                                    </p:set>
                                    <p:animEffect transition="in" filter="wipe(left)">
                                      <p:cBhvr>
                                        <p:cTn id="17" dur="500"/>
                                        <p:tgtEl>
                                          <p:spTgt spid="6123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2360"/>
                                        </p:tgtEl>
                                        <p:attrNameLst>
                                          <p:attrName>style.visibility</p:attrName>
                                        </p:attrNameLst>
                                      </p:cBhvr>
                                      <p:to>
                                        <p:strVal val="visible"/>
                                      </p:to>
                                    </p:set>
                                    <p:animEffect transition="in" filter="wipe(left)">
                                      <p:cBhvr>
                                        <p:cTn id="22" dur="500"/>
                                        <p:tgtEl>
                                          <p:spTgt spid="6123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2356"/>
                                        </p:tgtEl>
                                        <p:attrNameLst>
                                          <p:attrName>style.visibility</p:attrName>
                                        </p:attrNameLst>
                                      </p:cBhvr>
                                      <p:to>
                                        <p:strVal val="visible"/>
                                      </p:to>
                                    </p:set>
                                    <p:animEffect transition="in" filter="wipe(left)">
                                      <p:cBhvr>
                                        <p:cTn id="27" dur="500"/>
                                        <p:tgtEl>
                                          <p:spTgt spid="6123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2361"/>
                                        </p:tgtEl>
                                        <p:attrNameLst>
                                          <p:attrName>style.visibility</p:attrName>
                                        </p:attrNameLst>
                                      </p:cBhvr>
                                      <p:to>
                                        <p:strVal val="visible"/>
                                      </p:to>
                                    </p:set>
                                    <p:animEffect transition="in" filter="wipe(left)">
                                      <p:cBhvr>
                                        <p:cTn id="32" dur="500"/>
                                        <p:tgtEl>
                                          <p:spTgt spid="6123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2357"/>
                                        </p:tgtEl>
                                        <p:attrNameLst>
                                          <p:attrName>style.visibility</p:attrName>
                                        </p:attrNameLst>
                                      </p:cBhvr>
                                      <p:to>
                                        <p:strVal val="visible"/>
                                      </p:to>
                                    </p:set>
                                    <p:animEffect transition="in" filter="wipe(left)">
                                      <p:cBhvr>
                                        <p:cTn id="37" dur="500"/>
                                        <p:tgtEl>
                                          <p:spTgt spid="6123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2362"/>
                                        </p:tgtEl>
                                        <p:attrNameLst>
                                          <p:attrName>style.visibility</p:attrName>
                                        </p:attrNameLst>
                                      </p:cBhvr>
                                      <p:to>
                                        <p:strVal val="visible"/>
                                      </p:to>
                                    </p:set>
                                    <p:animEffect transition="in" filter="wipe(left)">
                                      <p:cBhvr>
                                        <p:cTn id="42" dur="500"/>
                                        <p:tgtEl>
                                          <p:spTgt spid="6123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2358"/>
                                        </p:tgtEl>
                                        <p:attrNameLst>
                                          <p:attrName>style.visibility</p:attrName>
                                        </p:attrNameLst>
                                      </p:cBhvr>
                                      <p:to>
                                        <p:strVal val="visible"/>
                                      </p:to>
                                    </p:set>
                                    <p:animEffect transition="in" filter="wipe(left)">
                                      <p:cBhvr>
                                        <p:cTn id="47" dur="500"/>
                                        <p:tgtEl>
                                          <p:spTgt spid="612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4" grpId="0" autoUpdateAnimBg="0"/>
      <p:bldP spid="612355" grpId="0" autoUpdateAnimBg="0"/>
      <p:bldP spid="612359" grpId="0" autoUpdateAnimBg="0"/>
      <p:bldP spid="612360" grpId="0" autoUpdateAnimBg="0"/>
      <p:bldP spid="612361" grpId="0" autoUpdateAnimBg="0"/>
      <p:bldP spid="61236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1989138"/>
            <a:ext cx="8077200" cy="2376487"/>
            <a:chOff x="384" y="1449"/>
            <a:chExt cx="5088" cy="1536"/>
          </a:xfrm>
        </p:grpSpPr>
        <p:sp>
          <p:nvSpPr>
            <p:cNvPr id="615427" name="Text Box 3"/>
            <p:cNvSpPr txBox="1">
              <a:spLocks noChangeArrowheads="1"/>
            </p:cNvSpPr>
            <p:nvPr/>
          </p:nvSpPr>
          <p:spPr bwMode="auto">
            <a:xfrm>
              <a:off x="384" y="1449"/>
              <a:ext cx="5088" cy="1536"/>
            </a:xfrm>
            <a:prstGeom prst="rect">
              <a:avLst/>
            </a:prstGeom>
            <a:noFill/>
            <a:ln w="9525">
              <a:noFill/>
              <a:miter lim="800000"/>
              <a:headEnd/>
              <a:tailEnd/>
            </a:ln>
            <a:effectLst/>
          </p:spPr>
          <p:txBody>
            <a:bodyPr>
              <a:spAutoFit/>
            </a:bodyPr>
            <a:lstStyle/>
            <a:p>
              <a:pPr>
                <a:lnSpc>
                  <a:spcPct val="150000"/>
                </a:lnSpc>
              </a:pPr>
              <a:r>
                <a:rPr lang="zh-CN" altLang="en-US" sz="2800" dirty="0">
                  <a:solidFill>
                    <a:srgbClr val="0000FF"/>
                  </a:solidFill>
                  <a:latin typeface="Times New Roman" pitchFamily="18" charset="0"/>
                </a:rPr>
                <a:t>解</a:t>
              </a:r>
              <a:r>
                <a:rPr lang="zh-CN" altLang="en-US" dirty="0">
                  <a:latin typeface="Times New Roman" pitchFamily="18" charset="0"/>
                </a:rPr>
                <a:t> 假设接待站的接待时间没有规定，而各来访者在一周内的任一天去接待站是等可能的，那么</a:t>
              </a:r>
              <a:r>
                <a:rPr lang="en-US" altLang="zh-CN" dirty="0">
                  <a:latin typeface="Times New Roman" pitchFamily="18" charset="0"/>
                </a:rPr>
                <a:t>12</a:t>
              </a:r>
              <a:r>
                <a:rPr lang="zh-CN" altLang="en-US" dirty="0">
                  <a:latin typeface="Times New Roman" pitchFamily="18" charset="0"/>
                </a:rPr>
                <a:t>次接待来访者都是在周二和周五进行的概率为</a:t>
              </a:r>
              <a:r>
                <a:rPr lang="en-US" altLang="zh-CN" dirty="0">
                  <a:latin typeface="Times New Roman" pitchFamily="18" charset="0"/>
                </a:rPr>
                <a:t>P =        =0.0000003</a:t>
              </a:r>
              <a:r>
                <a:rPr lang="zh-CN" altLang="en-US" dirty="0">
                  <a:latin typeface="Times New Roman" pitchFamily="18" charset="0"/>
                </a:rPr>
                <a:t>，即千万分之三</a:t>
              </a:r>
              <a:r>
                <a:rPr lang="en-US" altLang="zh-CN" dirty="0">
                  <a:latin typeface="Times New Roman" pitchFamily="18" charset="0"/>
                </a:rPr>
                <a:t>.</a:t>
              </a:r>
              <a:endParaRPr lang="en-US" altLang="zh-CN" b="0" dirty="0">
                <a:latin typeface="Times New Roman" pitchFamily="18" charset="0"/>
              </a:endParaRPr>
            </a:p>
          </p:txBody>
        </p:sp>
        <p:graphicFrame>
          <p:nvGraphicFramePr>
            <p:cNvPr id="615428" name="Object 4"/>
            <p:cNvGraphicFramePr>
              <a:graphicFrameLocks noChangeAspect="1"/>
            </p:cNvGraphicFramePr>
            <p:nvPr/>
          </p:nvGraphicFramePr>
          <p:xfrm>
            <a:off x="3065" y="2149"/>
            <a:ext cx="329" cy="576"/>
          </p:xfrm>
          <a:graphic>
            <a:graphicData uri="http://schemas.openxmlformats.org/presentationml/2006/ole">
              <mc:AlternateContent xmlns:mc="http://schemas.openxmlformats.org/markup-compatibility/2006">
                <mc:Choice xmlns:v="urn:schemas-microsoft-com:vml" Requires="v">
                  <p:oleObj spid="_x0000_s731310" name="公式" r:id="rId3" imgW="304668" imgH="533169" progId="Equations">
                    <p:embed/>
                  </p:oleObj>
                </mc:Choice>
                <mc:Fallback>
                  <p:oleObj name="公式" r:id="rId3" imgW="304668" imgH="533169" progId="Equations">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 y="2149"/>
                          <a:ext cx="329" cy="576"/>
                        </a:xfrm>
                        <a:prstGeom prst="rect">
                          <a:avLst/>
                        </a:prstGeom>
                        <a:solidFill>
                          <a:srgbClr val="FFFF00"/>
                        </a:solidFill>
                      </p:spPr>
                    </p:pic>
                  </p:oleObj>
                </mc:Fallback>
              </mc:AlternateContent>
            </a:graphicData>
          </a:graphic>
        </p:graphicFrame>
      </p:grpSp>
      <p:sp>
        <p:nvSpPr>
          <p:cNvPr id="615429" name="Text Box 5"/>
          <p:cNvSpPr txBox="1">
            <a:spLocks noChangeArrowheads="1"/>
          </p:cNvSpPr>
          <p:nvPr/>
        </p:nvSpPr>
        <p:spPr bwMode="auto">
          <a:xfrm>
            <a:off x="685800" y="533400"/>
            <a:ext cx="7848600" cy="1501775"/>
          </a:xfrm>
          <a:prstGeom prst="rect">
            <a:avLst/>
          </a:prstGeom>
          <a:noFill/>
          <a:ln w="9525">
            <a:noFill/>
            <a:miter lim="800000"/>
            <a:headEnd/>
            <a:tailEnd/>
          </a:ln>
          <a:effectLst/>
        </p:spPr>
        <p:txBody>
          <a:bodyPr>
            <a:spAutoFit/>
          </a:bodyPr>
          <a:lstStyle/>
          <a:p>
            <a:pPr>
              <a:lnSpc>
                <a:spcPct val="110000"/>
              </a:lnSpc>
              <a:buFont typeface="Wingdings" pitchFamily="2" charset="2"/>
              <a:buNone/>
            </a:pPr>
            <a:r>
              <a:rPr lang="zh-CN" altLang="en-US" sz="2800" dirty="0">
                <a:solidFill>
                  <a:srgbClr val="0000FF"/>
                </a:solidFill>
                <a:latin typeface="黑体" pitchFamily="49" charset="-122"/>
                <a:ea typeface="黑体" pitchFamily="49" charset="-122"/>
              </a:rPr>
              <a:t>例</a:t>
            </a:r>
            <a:r>
              <a:rPr lang="en-US" altLang="zh-CN" sz="2800" dirty="0">
                <a:solidFill>
                  <a:srgbClr val="0000FF"/>
                </a:solidFill>
                <a:latin typeface="黑体" pitchFamily="49" charset="-122"/>
                <a:ea typeface="黑体" pitchFamily="49" charset="-122"/>
              </a:rPr>
              <a:t>8</a:t>
            </a:r>
            <a:r>
              <a:rPr lang="en-US" altLang="zh-CN" dirty="0">
                <a:latin typeface="黑体" pitchFamily="49" charset="-122"/>
                <a:ea typeface="黑体" pitchFamily="49" charset="-122"/>
              </a:rPr>
              <a:t>  </a:t>
            </a:r>
            <a:r>
              <a:rPr lang="zh-CN" altLang="en-US" sz="2800" dirty="0">
                <a:latin typeface="Times New Roman" pitchFamily="18" charset="0"/>
              </a:rPr>
              <a:t>某接待站在某一周曾接待过</a:t>
            </a:r>
            <a:r>
              <a:rPr lang="en-US" altLang="zh-CN" sz="2800" dirty="0">
                <a:latin typeface="Times New Roman" pitchFamily="18" charset="0"/>
              </a:rPr>
              <a:t>12</a:t>
            </a:r>
            <a:r>
              <a:rPr lang="zh-CN" altLang="en-US" sz="2800" dirty="0">
                <a:latin typeface="Times New Roman" pitchFamily="18" charset="0"/>
              </a:rPr>
              <a:t>次来访</a:t>
            </a:r>
            <a:r>
              <a:rPr lang="en-US" altLang="zh-CN" sz="2800" dirty="0">
                <a:latin typeface="Times New Roman" pitchFamily="18" charset="0"/>
              </a:rPr>
              <a:t>,</a:t>
            </a:r>
            <a:r>
              <a:rPr lang="zh-CN" altLang="en-US" sz="2800" dirty="0">
                <a:latin typeface="Times New Roman" pitchFamily="18" charset="0"/>
              </a:rPr>
              <a:t>已知所有这</a:t>
            </a:r>
            <a:r>
              <a:rPr lang="en-US" altLang="zh-CN" sz="2800" dirty="0">
                <a:latin typeface="Times New Roman" pitchFamily="18" charset="0"/>
              </a:rPr>
              <a:t>12</a:t>
            </a:r>
            <a:r>
              <a:rPr lang="zh-CN" altLang="en-US" sz="2800" dirty="0">
                <a:latin typeface="Times New Roman" pitchFamily="18" charset="0"/>
              </a:rPr>
              <a:t>次来访接待都是在周二和周五进行的</a:t>
            </a:r>
            <a:r>
              <a:rPr lang="en-US" altLang="zh-CN" sz="2800" dirty="0">
                <a:latin typeface="Times New Roman" pitchFamily="18" charset="0"/>
              </a:rPr>
              <a:t>,</a:t>
            </a:r>
            <a:r>
              <a:rPr lang="zh-CN" altLang="en-US" sz="2800" dirty="0">
                <a:latin typeface="Times New Roman" pitchFamily="18" charset="0"/>
              </a:rPr>
              <a:t>问是否可以推断接待时间是有规定的</a:t>
            </a:r>
            <a:r>
              <a:rPr lang="en-US" altLang="zh-CN" sz="2800" dirty="0">
                <a:latin typeface="Times New Roman" pitchFamily="18" charset="0"/>
              </a:rPr>
              <a:t>.</a:t>
            </a:r>
          </a:p>
        </p:txBody>
      </p:sp>
      <p:sp>
        <p:nvSpPr>
          <p:cNvPr id="615431" name="Text Box 7"/>
          <p:cNvSpPr txBox="1">
            <a:spLocks noChangeArrowheads="1"/>
          </p:cNvSpPr>
          <p:nvPr/>
        </p:nvSpPr>
        <p:spPr bwMode="auto">
          <a:xfrm>
            <a:off x="646113" y="4295775"/>
            <a:ext cx="8318500" cy="2085975"/>
          </a:xfrm>
          <a:prstGeom prst="rect">
            <a:avLst/>
          </a:prstGeom>
          <a:noFill/>
          <a:ln w="9525">
            <a:noFill/>
            <a:miter lim="800000"/>
            <a:headEnd/>
            <a:tailEnd/>
          </a:ln>
          <a:effectLst/>
        </p:spPr>
        <p:txBody>
          <a:bodyPr>
            <a:spAutoFit/>
          </a:bodyPr>
          <a:lstStyle/>
          <a:p>
            <a:pPr>
              <a:lnSpc>
                <a:spcPct val="110000"/>
              </a:lnSpc>
            </a:pPr>
            <a:r>
              <a:rPr lang="en-US" altLang="zh-CN" dirty="0">
                <a:latin typeface="Times New Roman" pitchFamily="18" charset="0"/>
              </a:rPr>
              <a:t>      </a:t>
            </a:r>
            <a:r>
              <a:rPr lang="zh-CN" altLang="en-US" sz="2800" dirty="0">
                <a:latin typeface="楷体_GB2312" pitchFamily="49" charset="-122"/>
                <a:ea typeface="楷体_GB2312" pitchFamily="49" charset="-122"/>
              </a:rPr>
              <a:t>人们在长期的实践中总结得到的经验是</a:t>
            </a:r>
            <a:r>
              <a:rPr lang="en-US" altLang="zh-CN" sz="2800" dirty="0">
                <a:latin typeface="楷体_GB2312" pitchFamily="49" charset="-122"/>
                <a:ea typeface="楷体_GB2312" pitchFamily="49" charset="-122"/>
              </a:rPr>
              <a:t>: </a:t>
            </a:r>
            <a:r>
              <a:rPr lang="en-US" altLang="zh-CN" sz="2800" dirty="0">
                <a:latin typeface="Times New Roman"/>
                <a:ea typeface="楷体_GB2312" pitchFamily="49" charset="-122"/>
              </a:rPr>
              <a:t>“</a:t>
            </a:r>
            <a:r>
              <a:rPr lang="zh-CN" altLang="en-US" sz="2800" dirty="0">
                <a:solidFill>
                  <a:srgbClr val="0000FF"/>
                </a:solidFill>
                <a:latin typeface="楷体_GB2312" pitchFamily="49" charset="-122"/>
                <a:ea typeface="楷体_GB2312" pitchFamily="49" charset="-122"/>
              </a:rPr>
              <a:t>概率很小的事件在一次试验中几乎是不可能发生的</a:t>
            </a:r>
            <a:r>
              <a:rPr lang="zh-CN" altLang="en-US" sz="2800" dirty="0">
                <a:latin typeface="Times New Roman"/>
                <a:ea typeface="楷体_GB2312" pitchFamily="49" charset="-122"/>
              </a:rPr>
              <a:t>”</a:t>
            </a:r>
            <a:r>
              <a:rPr lang="en-US" altLang="zh-CN" sz="2800" dirty="0">
                <a:latin typeface="Times New Roman" pitchFamily="18" charset="0"/>
              </a:rPr>
              <a:t>——--------</a:t>
            </a:r>
            <a:r>
              <a:rPr lang="zh-CN" altLang="en-US" sz="2800" dirty="0">
                <a:solidFill>
                  <a:srgbClr val="FF0000"/>
                </a:solidFill>
                <a:latin typeface="Times New Roman" pitchFamily="18" charset="0"/>
                <a:ea typeface="黑体" pitchFamily="49" charset="-122"/>
              </a:rPr>
              <a:t>实际推断原理</a:t>
            </a:r>
            <a:r>
              <a:rPr lang="en-US" altLang="zh-CN" sz="2800" dirty="0">
                <a:latin typeface="Times New Roman" pitchFamily="18" charset="0"/>
              </a:rPr>
              <a:t>.</a:t>
            </a:r>
            <a:r>
              <a:rPr lang="en-US" altLang="zh-CN" dirty="0">
                <a:latin typeface="Times New Roman" pitchFamily="18" charset="0"/>
              </a:rPr>
              <a:t>              </a:t>
            </a:r>
          </a:p>
          <a:p>
            <a:pPr>
              <a:lnSpc>
                <a:spcPct val="110000"/>
              </a:lnSpc>
            </a:pPr>
            <a:r>
              <a:rPr lang="en-US" altLang="zh-CN" dirty="0">
                <a:latin typeface="Times New Roman" pitchFamily="18" charset="0"/>
              </a:rPr>
              <a:t>      </a:t>
            </a:r>
            <a:r>
              <a:rPr lang="zh-CN" altLang="en-US" dirty="0">
                <a:latin typeface="Times New Roman" pitchFamily="18" charset="0"/>
              </a:rPr>
              <a:t>按实际推断原理，可以推断接待时间是有规定的．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15429"/>
                                        </p:tgtEl>
                                        <p:attrNameLst>
                                          <p:attrName>style.visibility</p:attrName>
                                        </p:attrNameLst>
                                      </p:cBhvr>
                                      <p:to>
                                        <p:strVal val="visible"/>
                                      </p:to>
                                    </p:set>
                                    <p:anim to="" calcmode="lin" valueType="num">
                                      <p:cBhvr>
                                        <p:cTn id="7" dur="1" fill="hold"/>
                                        <p:tgtEl>
                                          <p:spTgt spid="61542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anim to="" calcmode="lin" valueType="num">
                                      <p:cBhvr>
                                        <p:cTn id="12" dur="1" fill="hold"/>
                                        <p:tgtEl>
                                          <p:spTgt spid="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431"/>
                                        </p:tgtEl>
                                        <p:attrNameLst>
                                          <p:attrName>style.visibility</p:attrName>
                                        </p:attrNameLst>
                                      </p:cBhvr>
                                      <p:to>
                                        <p:strVal val="visible"/>
                                      </p:to>
                                    </p:set>
                                    <p:animEffect transition="in" filter="wipe(left)">
                                      <p:cBhvr>
                                        <p:cTn id="17" dur="500"/>
                                        <p:tgtEl>
                                          <p:spTgt spid="615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autoUpdateAnimBg="0"/>
      <p:bldP spid="61543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3" name="Rectangle 5"/>
          <p:cNvSpPr>
            <a:spLocks noChangeArrowheads="1"/>
          </p:cNvSpPr>
          <p:nvPr/>
        </p:nvSpPr>
        <p:spPr bwMode="auto">
          <a:xfrm>
            <a:off x="2255838" y="228600"/>
            <a:ext cx="5411787" cy="701675"/>
          </a:xfrm>
          <a:prstGeom prst="rect">
            <a:avLst/>
          </a:prstGeom>
          <a:noFill/>
          <a:ln w="9525">
            <a:noFill/>
            <a:miter lim="800000"/>
            <a:headEnd/>
            <a:tailEnd/>
          </a:ln>
          <a:effectLst/>
        </p:spPr>
        <p:txBody>
          <a:bodyPr>
            <a:spAutoFit/>
          </a:bodyPr>
          <a:lstStyle/>
          <a:p>
            <a:pPr>
              <a:spcBef>
                <a:spcPct val="0"/>
              </a:spcBef>
            </a:pPr>
            <a:r>
              <a:rPr lang="en-US" altLang="en-US" sz="4000">
                <a:solidFill>
                  <a:schemeClr val="accent2"/>
                </a:solidFill>
                <a:latin typeface="黑体" pitchFamily="49" charset="-122"/>
                <a:ea typeface="黑体" pitchFamily="49" charset="-122"/>
              </a:rPr>
              <a:t>§1.5  条件概率</a:t>
            </a:r>
            <a:endParaRPr lang="zh-CN" altLang="en-US" b="0">
              <a:latin typeface="黑体" pitchFamily="49" charset="-122"/>
              <a:ea typeface="黑体" pitchFamily="49" charset="-122"/>
            </a:endParaRPr>
          </a:p>
        </p:txBody>
      </p:sp>
      <p:sp>
        <p:nvSpPr>
          <p:cNvPr id="503814" name="Rectangle 6"/>
          <p:cNvSpPr>
            <a:spLocks noChangeArrowheads="1"/>
          </p:cNvSpPr>
          <p:nvPr/>
        </p:nvSpPr>
        <p:spPr bwMode="auto">
          <a:xfrm>
            <a:off x="396231" y="978942"/>
            <a:ext cx="2679700" cy="577850"/>
          </a:xfrm>
          <a:prstGeom prst="rect">
            <a:avLst/>
          </a:prstGeom>
          <a:noFill/>
          <a:ln w="9525">
            <a:noFill/>
            <a:miter lim="800000"/>
            <a:headEnd/>
            <a:tailEnd/>
          </a:ln>
          <a:effectLst/>
        </p:spPr>
        <p:txBody>
          <a:bodyPr>
            <a:spAutoFit/>
          </a:bodyPr>
          <a:lstStyle/>
          <a:p>
            <a:pPr>
              <a:spcBef>
                <a:spcPct val="0"/>
              </a:spcBef>
            </a:pPr>
            <a:r>
              <a:rPr lang="en-US" altLang="en-US" sz="3200" dirty="0">
                <a:solidFill>
                  <a:srgbClr val="0000FF"/>
                </a:solidFill>
                <a:ea typeface="黑体" pitchFamily="49" charset="-122"/>
              </a:rPr>
              <a:t>一</a:t>
            </a:r>
            <a:r>
              <a:rPr lang="zh-CN" altLang="en-US" sz="3200" dirty="0">
                <a:solidFill>
                  <a:srgbClr val="0000FF"/>
                </a:solidFill>
                <a:ea typeface="黑体" pitchFamily="49" charset="-122"/>
              </a:rPr>
              <a:t>、</a:t>
            </a:r>
            <a:r>
              <a:rPr lang="en-US" altLang="en-US" sz="3200" dirty="0" err="1">
                <a:solidFill>
                  <a:srgbClr val="0000FF"/>
                </a:solidFill>
                <a:ea typeface="黑体" pitchFamily="49" charset="-122"/>
              </a:rPr>
              <a:t>条件概率</a:t>
            </a:r>
            <a:endParaRPr lang="zh-CN" altLang="en-US" b="0" dirty="0">
              <a:solidFill>
                <a:srgbClr val="0000FF"/>
              </a:solidFill>
              <a:latin typeface="黑体" pitchFamily="49" charset="-122"/>
              <a:ea typeface="黑体" pitchFamily="49" charset="-122"/>
            </a:endParaRPr>
          </a:p>
        </p:txBody>
      </p:sp>
      <p:sp>
        <p:nvSpPr>
          <p:cNvPr id="503816" name="Text Box 8"/>
          <p:cNvSpPr txBox="1">
            <a:spLocks noChangeArrowheads="1"/>
          </p:cNvSpPr>
          <p:nvPr/>
        </p:nvSpPr>
        <p:spPr bwMode="auto">
          <a:xfrm>
            <a:off x="323528" y="1768847"/>
            <a:ext cx="8591872" cy="954107"/>
          </a:xfrm>
          <a:prstGeom prst="rect">
            <a:avLst/>
          </a:prstGeom>
          <a:solidFill>
            <a:schemeClr val="bg1"/>
          </a:solidFill>
          <a:ln w="9525">
            <a:noFill/>
            <a:miter lim="800000"/>
            <a:headEnd/>
            <a:tailEnd/>
          </a:ln>
          <a:effectLst/>
        </p:spPr>
        <p:txBody>
          <a:bodyPr wrap="square">
            <a:spAutoFit/>
          </a:bodyPr>
          <a:lstStyle/>
          <a:p>
            <a:pPr marL="0" indent="0">
              <a:buNone/>
            </a:pPr>
            <a:r>
              <a:rPr lang="zh-CN" altLang="en-US" sz="2800" dirty="0">
                <a:solidFill>
                  <a:srgbClr val="0000FF"/>
                </a:solidFill>
                <a:latin typeface="Times New Roman" pitchFamily="18" charset="0"/>
                <a:ea typeface="黑体" pitchFamily="49" charset="-122"/>
              </a:rPr>
              <a:t>引</a:t>
            </a:r>
            <a:r>
              <a:rPr lang="en-US" altLang="en-US" sz="2800" dirty="0">
                <a:solidFill>
                  <a:srgbClr val="0000FF"/>
                </a:solidFill>
                <a:latin typeface="Times New Roman" pitchFamily="18" charset="0"/>
                <a:ea typeface="黑体" pitchFamily="49" charset="-122"/>
              </a:rPr>
              <a:t>例 </a:t>
            </a:r>
            <a:r>
              <a:rPr lang="zh-CN" altLang="en-US" sz="2800" dirty="0"/>
              <a:t>掷一颗均匀的骰子，若已知掷出的是奇数</a:t>
            </a:r>
            <a:r>
              <a:rPr lang="en-US" altLang="zh-CN" sz="2800" dirty="0"/>
              <a:t>(</a:t>
            </a:r>
            <a:r>
              <a:rPr lang="zh-CN" altLang="en-US" sz="2800" dirty="0"/>
              <a:t>记为事件</a:t>
            </a:r>
            <a:r>
              <a:rPr lang="en-US" altLang="zh-CN" sz="2800" i="1" dirty="0">
                <a:latin typeface="Times New Roman" panose="02020603050405020304" pitchFamily="18" charset="0"/>
                <a:cs typeface="Times New Roman" panose="02020603050405020304" pitchFamily="18" charset="0"/>
              </a:rPr>
              <a:t>A</a:t>
            </a:r>
            <a:r>
              <a:rPr lang="en-US" altLang="zh-CN" sz="2800" dirty="0"/>
              <a:t>)</a:t>
            </a:r>
            <a:r>
              <a:rPr lang="zh-CN" altLang="en-US" sz="2800" dirty="0"/>
              <a:t>，掷出的点数小于</a:t>
            </a:r>
            <a:r>
              <a:rPr lang="en-US" altLang="zh-CN" sz="2800" dirty="0"/>
              <a:t>3(</a:t>
            </a:r>
            <a:r>
              <a:rPr lang="zh-CN" altLang="en-US" sz="2800" dirty="0"/>
              <a:t>记为事件</a:t>
            </a:r>
            <a:r>
              <a:rPr lang="en-US" altLang="zh-CN" sz="2800" i="1" dirty="0">
                <a:latin typeface="Times New Roman" panose="02020603050405020304" pitchFamily="18" charset="0"/>
                <a:cs typeface="Times New Roman" panose="02020603050405020304" pitchFamily="18" charset="0"/>
              </a:rPr>
              <a:t>B</a:t>
            </a:r>
            <a:r>
              <a:rPr lang="en-US" altLang="zh-CN" sz="2800" dirty="0"/>
              <a:t>)</a:t>
            </a:r>
            <a:r>
              <a:rPr lang="zh-CN" altLang="en-US" sz="2800" dirty="0"/>
              <a:t>的概率</a:t>
            </a:r>
            <a:r>
              <a:rPr lang="en-US" altLang="zh-CN" sz="2800" dirty="0"/>
              <a:t>?</a:t>
            </a:r>
          </a:p>
        </p:txBody>
      </p:sp>
      <p:sp>
        <p:nvSpPr>
          <p:cNvPr id="503819" name="Text Box 11"/>
          <p:cNvSpPr txBox="1">
            <a:spLocks noChangeArrowheads="1"/>
          </p:cNvSpPr>
          <p:nvPr/>
        </p:nvSpPr>
        <p:spPr bwMode="auto">
          <a:xfrm>
            <a:off x="396231" y="2792735"/>
            <a:ext cx="8450907" cy="2462213"/>
          </a:xfrm>
          <a:prstGeom prst="rect">
            <a:avLst/>
          </a:prstGeom>
          <a:noFill/>
          <a:ln w="9525">
            <a:noFill/>
            <a:miter lim="800000"/>
            <a:headEnd/>
            <a:tailEnd/>
          </a:ln>
          <a:effectLst/>
        </p:spPr>
        <p:txBody>
          <a:bodyPr wrap="square">
            <a:spAutoFit/>
          </a:bodyPr>
          <a:lstStyle/>
          <a:p>
            <a:r>
              <a:rPr lang="zh-CN" altLang="en-US" sz="2800" dirty="0">
                <a:solidFill>
                  <a:srgbClr val="0000FF"/>
                </a:solidFill>
                <a:latin typeface="Times New Roman" pitchFamily="18" charset="0"/>
                <a:ea typeface="黑体" pitchFamily="49" charset="-122"/>
              </a:rPr>
              <a:t>解</a:t>
            </a:r>
            <a:r>
              <a:rPr lang="zh-CN" altLang="en-US" sz="2800" dirty="0">
                <a:solidFill>
                  <a:srgbClr val="0000FF"/>
                </a:solidFill>
                <a:latin typeface="Times New Roman" pitchFamily="18" charset="0"/>
              </a:rPr>
              <a:t>：</a:t>
            </a:r>
            <a:r>
              <a:rPr lang="zh-CN" altLang="en-US" sz="2800" dirty="0">
                <a:latin typeface="Times New Roman" pitchFamily="18" charset="0"/>
              </a:rPr>
              <a:t>样本空间</a:t>
            </a:r>
            <a:r>
              <a:rPr lang="en-US" altLang="zh-CN" sz="2800" i="1" dirty="0">
                <a:latin typeface="Times New Roman" pitchFamily="18" charset="0"/>
              </a:rPr>
              <a:t>S</a:t>
            </a:r>
            <a:r>
              <a:rPr lang="en-US" altLang="zh-CN" sz="2800" dirty="0">
                <a:latin typeface="Times New Roman" pitchFamily="18" charset="0"/>
              </a:rPr>
              <a:t>={1, 2, 3, 4, 5, 6}</a:t>
            </a:r>
            <a:r>
              <a:rPr lang="zh-CN" altLang="en-US"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={1, 3, 5}, B={1, 2}</a:t>
            </a:r>
          </a:p>
          <a:p>
            <a:r>
              <a:rPr lang="zh-CN" altLang="en-US" sz="2800" dirty="0">
                <a:latin typeface="Times New Roman" pitchFamily="18" charset="0"/>
              </a:rPr>
              <a:t>实验所有可能结果就是</a:t>
            </a:r>
            <a:r>
              <a:rPr lang="en-US" altLang="zh-CN" sz="2800" i="1" dirty="0">
                <a:latin typeface="Times New Roman" pitchFamily="18" charset="0"/>
              </a:rPr>
              <a:t>A,</a:t>
            </a:r>
            <a:r>
              <a:rPr lang="en-US" altLang="zh-CN" sz="2800" dirty="0">
                <a:latin typeface="Times New Roman" pitchFamily="18" charset="0"/>
              </a:rPr>
              <a:t> </a:t>
            </a:r>
            <a:r>
              <a:rPr lang="en-US" altLang="zh-CN" sz="2800" i="1" dirty="0">
                <a:latin typeface="Times New Roman" pitchFamily="18" charset="0"/>
              </a:rPr>
              <a:t>A</a:t>
            </a:r>
            <a:r>
              <a:rPr lang="zh-CN" altLang="en-US" sz="2800" dirty="0">
                <a:latin typeface="Times New Roman" pitchFamily="18" charset="0"/>
              </a:rPr>
              <a:t>中只有</a:t>
            </a:r>
            <a:r>
              <a:rPr lang="en-US" altLang="zh-CN" sz="2800" dirty="0">
                <a:latin typeface="Times New Roman" pitchFamily="18" charset="0"/>
              </a:rPr>
              <a:t>1</a:t>
            </a:r>
            <a:r>
              <a:rPr lang="en-US" altLang="zh-CN" sz="2800" b="0" dirty="0">
                <a:latin typeface="Times New Roman" pitchFamily="18" charset="0"/>
                <a:ea typeface="黑体" pitchFamily="2" charset="-122"/>
                <a:cs typeface="Times New Roman" pitchFamily="18" charset="0"/>
              </a:rPr>
              <a:t>∈</a:t>
            </a:r>
            <a:r>
              <a:rPr lang="en-US" altLang="zh-CN" sz="2800" i="1" dirty="0">
                <a:latin typeface="Times New Roman" pitchFamily="18" charset="0"/>
                <a:ea typeface="黑体" pitchFamily="2" charset="-122"/>
                <a:cs typeface="Times New Roman" pitchFamily="18" charset="0"/>
              </a:rPr>
              <a:t>B.</a:t>
            </a:r>
          </a:p>
          <a:p>
            <a:r>
              <a:rPr lang="zh-CN" altLang="en-US" sz="2800" b="0" dirty="0">
                <a:latin typeface="Times New Roman" pitchFamily="18" charset="0"/>
                <a:ea typeface="黑体" pitchFamily="2" charset="-122"/>
                <a:cs typeface="Times New Roman" pitchFamily="18" charset="0"/>
              </a:rPr>
              <a:t>在事件</a:t>
            </a:r>
            <a:r>
              <a:rPr lang="en-US" altLang="zh-CN" sz="2800" b="0" i="1" dirty="0">
                <a:latin typeface="Times New Roman" pitchFamily="18" charset="0"/>
                <a:ea typeface="黑体" pitchFamily="2" charset="-122"/>
                <a:cs typeface="Times New Roman" pitchFamily="18" charset="0"/>
              </a:rPr>
              <a:t>A</a:t>
            </a:r>
            <a:r>
              <a:rPr lang="zh-CN" altLang="en-US" sz="2800" b="0" dirty="0">
                <a:latin typeface="Times New Roman" pitchFamily="18" charset="0"/>
                <a:ea typeface="黑体" pitchFamily="2" charset="-122"/>
                <a:cs typeface="Times New Roman" pitchFamily="18" charset="0"/>
              </a:rPr>
              <a:t>发生的条件下事件</a:t>
            </a:r>
            <a:r>
              <a:rPr lang="en-US" altLang="zh-CN" sz="2800" b="0" i="1" dirty="0">
                <a:latin typeface="Times New Roman" pitchFamily="18" charset="0"/>
                <a:ea typeface="黑体" pitchFamily="2" charset="-122"/>
                <a:cs typeface="Times New Roman" pitchFamily="18" charset="0"/>
              </a:rPr>
              <a:t>B</a:t>
            </a:r>
            <a:r>
              <a:rPr lang="zh-CN" altLang="en-US" sz="2800" b="0" dirty="0">
                <a:latin typeface="Times New Roman" pitchFamily="18" charset="0"/>
                <a:ea typeface="黑体" pitchFamily="2" charset="-122"/>
                <a:cs typeface="Times New Roman" pitchFamily="18" charset="0"/>
              </a:rPr>
              <a:t>发生的概率记为</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p>
          <a:p>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B</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 = 1/3</a:t>
            </a:r>
            <a:endParaRPr lang="en-US" altLang="zh-CN" sz="2800" i="1" dirty="0">
              <a:latin typeface="Times New Roman" pitchFamily="18" charset="0"/>
            </a:endParaRPr>
          </a:p>
        </p:txBody>
      </p:sp>
      <p:sp>
        <p:nvSpPr>
          <p:cNvPr id="503821" name="Text Box 13"/>
          <p:cNvSpPr txBox="1">
            <a:spLocks noChangeArrowheads="1"/>
          </p:cNvSpPr>
          <p:nvPr/>
        </p:nvSpPr>
        <p:spPr bwMode="auto">
          <a:xfrm>
            <a:off x="611188" y="5385023"/>
            <a:ext cx="8281987" cy="564257"/>
          </a:xfrm>
          <a:prstGeom prst="rect">
            <a:avLst/>
          </a:prstGeom>
          <a:noFill/>
          <a:ln w="9525">
            <a:noFill/>
            <a:miter lim="800000"/>
            <a:headEnd/>
            <a:tailEnd/>
          </a:ln>
          <a:effectLst/>
        </p:spPr>
        <p:txBody>
          <a:bodyPr>
            <a:spAutoFit/>
          </a:bodyPr>
          <a:lstStyle/>
          <a:p>
            <a:pPr>
              <a:lnSpc>
                <a:spcPct val="120000"/>
              </a:lnSpc>
            </a:pPr>
            <a:r>
              <a:rPr lang="zh-CN" altLang="en-US" sz="2800" dirty="0">
                <a:latin typeface="Times New Roman" pitchFamily="18" charset="0"/>
              </a:rPr>
              <a:t>思考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en-US" altLang="zh-CN" sz="2800" i="1" dirty="0">
                <a:latin typeface="Times New Roman" pitchFamily="18" charset="0"/>
              </a:rPr>
              <a:t>B</a:t>
            </a:r>
            <a:r>
              <a:rPr lang="en-US" altLang="zh-CN" sz="2800" dirty="0">
                <a:latin typeface="Times New Roman" pitchFamily="18" charset="0"/>
              </a:rPr>
              <a:t>) = ? </a:t>
            </a:r>
          </a:p>
        </p:txBody>
      </p:sp>
      <p:sp>
        <p:nvSpPr>
          <p:cNvPr id="503818" name="Line 10"/>
          <p:cNvSpPr>
            <a:spLocks noChangeShapeType="1"/>
          </p:cNvSpPr>
          <p:nvPr/>
        </p:nvSpPr>
        <p:spPr bwMode="auto">
          <a:xfrm>
            <a:off x="381000" y="908050"/>
            <a:ext cx="8534400" cy="0"/>
          </a:xfrm>
          <a:prstGeom prst="line">
            <a:avLst/>
          </a:prstGeom>
          <a:noFill/>
          <a:ln w="76200" cmpd="tri">
            <a:solidFill>
              <a:schemeClr val="accent1"/>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3085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03813"/>
                                        </p:tgtEl>
                                        <p:attrNameLst>
                                          <p:attrName>style.visibility</p:attrName>
                                        </p:attrNameLst>
                                      </p:cBhvr>
                                      <p:to>
                                        <p:strVal val="visible"/>
                                      </p:to>
                                    </p:set>
                                    <p:anim to="" calcmode="lin" valueType="num">
                                      <p:cBhvr>
                                        <p:cTn id="7" dur="1" fill="hold"/>
                                        <p:tgtEl>
                                          <p:spTgt spid="50381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3814"/>
                                        </p:tgtEl>
                                        <p:attrNameLst>
                                          <p:attrName>style.visibility</p:attrName>
                                        </p:attrNameLst>
                                      </p:cBhvr>
                                      <p:to>
                                        <p:strVal val="visible"/>
                                      </p:to>
                                    </p:set>
                                    <p:animEffect transition="in" filter="wipe(left)">
                                      <p:cBhvr>
                                        <p:cTn id="12" dur="500"/>
                                        <p:tgtEl>
                                          <p:spTgt spid="503814"/>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03816"/>
                                        </p:tgtEl>
                                        <p:attrNameLst>
                                          <p:attrName>style.visibility</p:attrName>
                                        </p:attrNameLst>
                                      </p:cBhvr>
                                      <p:to>
                                        <p:strVal val="visible"/>
                                      </p:to>
                                    </p:set>
                                    <p:anim to="" calcmode="lin" valueType="num">
                                      <p:cBhvr>
                                        <p:cTn id="17" dur="1" fill="hold"/>
                                        <p:tgtEl>
                                          <p:spTgt spid="50381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03819"/>
                                        </p:tgtEl>
                                        <p:attrNameLst>
                                          <p:attrName>style.visibility</p:attrName>
                                        </p:attrNameLst>
                                      </p:cBhvr>
                                      <p:to>
                                        <p:strVal val="visible"/>
                                      </p:to>
                                    </p:set>
                                    <p:anim to="" calcmode="lin" valueType="num">
                                      <p:cBhvr>
                                        <p:cTn id="22" dur="1" fill="hold"/>
                                        <p:tgtEl>
                                          <p:spTgt spid="50381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03821"/>
                                        </p:tgtEl>
                                        <p:attrNameLst>
                                          <p:attrName>style.visibility</p:attrName>
                                        </p:attrNameLst>
                                      </p:cBhvr>
                                      <p:to>
                                        <p:strVal val="visible"/>
                                      </p:to>
                                    </p:set>
                                    <p:anim to="" calcmode="lin" valueType="num">
                                      <p:cBhvr>
                                        <p:cTn id="27" dur="1" fill="hold"/>
                                        <p:tgtEl>
                                          <p:spTgt spid="5038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3" grpId="0" autoUpdateAnimBg="0"/>
      <p:bldP spid="503814" grpId="0"/>
      <p:bldP spid="503816" grpId="0" animBg="1" autoUpdateAnimBg="0"/>
      <p:bldP spid="503819" grpId="0" autoUpdateAnimBg="0"/>
      <p:bldP spid="50382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684213" y="981075"/>
            <a:ext cx="8208962" cy="1971675"/>
          </a:xfrm>
          <a:prstGeom prst="rect">
            <a:avLst/>
          </a:prstGeom>
          <a:noFill/>
          <a:ln w="9525">
            <a:noFill/>
            <a:miter lim="800000"/>
            <a:headEnd/>
            <a:tailEnd/>
          </a:ln>
          <a:effectLst/>
        </p:spPr>
        <p:txBody>
          <a:bodyPr>
            <a:spAutoFit/>
          </a:bodyPr>
          <a:lstStyle/>
          <a:p>
            <a:pPr>
              <a:lnSpc>
                <a:spcPct val="110000"/>
              </a:lnSpc>
            </a:pP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经过长期实践人们发现</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尽管随机现象出现的结果是随机的</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无规律的</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但当大量观察同类现象后</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可以发现其确实存在某种规律性</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随机现象的</a:t>
            </a:r>
            <a:r>
              <a:rPr lang="zh-CN" altLang="en-US" sz="2800" dirty="0">
                <a:solidFill>
                  <a:srgbClr val="0000FF"/>
                </a:solidFill>
                <a:latin typeface="楷体_GB2312" pitchFamily="49" charset="-122"/>
                <a:ea typeface="楷体_GB2312" pitchFamily="49" charset="-122"/>
              </a:rPr>
              <a:t>统计规律性</a:t>
            </a:r>
            <a:r>
              <a:rPr lang="zh-CN" altLang="en-US" sz="2800" dirty="0">
                <a:latin typeface="楷体_GB2312" pitchFamily="49" charset="-122"/>
                <a:ea typeface="楷体_GB2312" pitchFamily="49" charset="-122"/>
              </a:rPr>
              <a:t>。</a:t>
            </a:r>
            <a:endParaRPr lang="zh-CN" altLang="en-US" sz="2800" dirty="0">
              <a:solidFill>
                <a:srgbClr val="CC0000"/>
              </a:solidFill>
              <a:latin typeface="楷体_GB2312" pitchFamily="49" charset="-122"/>
              <a:ea typeface="楷体_GB2312" pitchFamily="49" charset="-122"/>
            </a:endParaRPr>
          </a:p>
        </p:txBody>
      </p:sp>
      <p:sp>
        <p:nvSpPr>
          <p:cNvPr id="5" name="Text Box 7"/>
          <p:cNvSpPr txBox="1">
            <a:spLocks noChangeArrowheads="1"/>
          </p:cNvSpPr>
          <p:nvPr/>
        </p:nvSpPr>
        <p:spPr bwMode="auto">
          <a:xfrm>
            <a:off x="611188" y="3429000"/>
            <a:ext cx="8208962" cy="2038350"/>
          </a:xfrm>
          <a:prstGeom prst="rect">
            <a:avLst/>
          </a:prstGeom>
          <a:noFill/>
          <a:ln w="9525">
            <a:noFill/>
            <a:miter lim="800000"/>
            <a:headEnd/>
            <a:tailEnd/>
          </a:ln>
          <a:effectLst/>
        </p:spPr>
        <p:txBody>
          <a:bodyPr>
            <a:spAutoFit/>
          </a:bodyPr>
          <a:lstStyle/>
          <a:p>
            <a:pPr>
              <a:lnSpc>
                <a:spcPct val="110000"/>
              </a:lnSpc>
            </a:pPr>
            <a:r>
              <a:rPr lang="en-US" altLang="zh-CN" sz="3200" dirty="0">
                <a:solidFill>
                  <a:srgbClr val="CC0000"/>
                </a:solidFill>
                <a:latin typeface="黑体" pitchFamily="49" charset="-122"/>
                <a:ea typeface="黑体" pitchFamily="49" charset="-122"/>
              </a:rPr>
              <a:t>    </a:t>
            </a:r>
            <a:r>
              <a:rPr lang="zh-CN" altLang="en-US" sz="3200" dirty="0">
                <a:solidFill>
                  <a:srgbClr val="0000FF"/>
                </a:solidFill>
                <a:latin typeface="华文行楷" pitchFamily="2" charset="-122"/>
                <a:ea typeface="华文行楷" pitchFamily="2" charset="-122"/>
              </a:rPr>
              <a:t>概率论与数理统计</a:t>
            </a:r>
            <a:r>
              <a:rPr lang="zh-CN" altLang="en-US" sz="2800" dirty="0">
                <a:solidFill>
                  <a:srgbClr val="CC0000"/>
                </a:solidFill>
                <a:latin typeface="黑体" pitchFamily="49" charset="-122"/>
                <a:ea typeface="黑体" pitchFamily="49" charset="-122"/>
              </a:rPr>
              <a:t>是研究和揭示随机现象统计规律性的一门数学学科；或者说是从数量化的角度来研究现实世界中的随机现象及其规律的一门应用数学学科。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xmlns="" id="{57619DDE-6870-44C4-B803-35971B69C863}"/>
              </a:ext>
            </a:extLst>
          </p:cNvPr>
          <p:cNvSpPr>
            <a:spLocks noChangeArrowheads="1"/>
          </p:cNvSpPr>
          <p:nvPr/>
        </p:nvSpPr>
        <p:spPr bwMode="auto">
          <a:xfrm>
            <a:off x="2728923" y="3816434"/>
            <a:ext cx="3499386" cy="198883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3" name="Oval 18">
            <a:extLst>
              <a:ext uri="{FF2B5EF4-FFF2-40B4-BE49-F238E27FC236}">
                <a16:creationId xmlns:a16="http://schemas.microsoft.com/office/drawing/2014/main" xmlns="" id="{15F0A685-D2FA-434F-AC43-2D4E826C0BAF}"/>
              </a:ext>
            </a:extLst>
          </p:cNvPr>
          <p:cNvSpPr>
            <a:spLocks noChangeArrowheads="1"/>
          </p:cNvSpPr>
          <p:nvPr/>
        </p:nvSpPr>
        <p:spPr bwMode="auto">
          <a:xfrm>
            <a:off x="3211949" y="4175209"/>
            <a:ext cx="1864107" cy="1230484"/>
          </a:xfrm>
          <a:prstGeom prst="ellipse">
            <a:avLst/>
          </a:prstGeom>
          <a:solidFill>
            <a:srgbClr val="CC0000">
              <a:alpha val="69000"/>
            </a:srgbClr>
          </a:solidFill>
          <a:ln w="28575">
            <a:solidFill>
              <a:schemeClr val="tx1"/>
            </a:solidFill>
            <a:round/>
            <a:headEnd/>
            <a:tailEnd/>
          </a:ln>
          <a:effectLst/>
        </p:spPr>
        <p:txBody>
          <a:bodyPr wrap="none" anchor="ctr"/>
          <a:lstStyle/>
          <a:p>
            <a:endParaRPr lang="zh-CN" altLang="en-US"/>
          </a:p>
        </p:txBody>
      </p:sp>
      <p:sp>
        <p:nvSpPr>
          <p:cNvPr id="4" name="Oval 19">
            <a:extLst>
              <a:ext uri="{FF2B5EF4-FFF2-40B4-BE49-F238E27FC236}">
                <a16:creationId xmlns:a16="http://schemas.microsoft.com/office/drawing/2014/main" xmlns="" id="{4FF90395-585B-451B-A613-C543593EF8E1}"/>
              </a:ext>
            </a:extLst>
          </p:cNvPr>
          <p:cNvSpPr>
            <a:spLocks noChangeArrowheads="1"/>
          </p:cNvSpPr>
          <p:nvPr/>
        </p:nvSpPr>
        <p:spPr bwMode="auto">
          <a:xfrm>
            <a:off x="3937302" y="4032334"/>
            <a:ext cx="1646442" cy="1422682"/>
          </a:xfrm>
          <a:prstGeom prst="ellipse">
            <a:avLst/>
          </a:prstGeom>
          <a:solidFill>
            <a:srgbClr val="0000FF">
              <a:alpha val="64000"/>
            </a:srgbClr>
          </a:solidFill>
          <a:ln w="57150">
            <a:solidFill>
              <a:schemeClr val="tx1"/>
            </a:solidFill>
            <a:round/>
            <a:headEnd/>
            <a:tailEnd/>
          </a:ln>
          <a:effectLst/>
        </p:spPr>
        <p:txBody>
          <a:bodyPr wrap="none" anchor="ctr"/>
          <a:lstStyle/>
          <a:p>
            <a:endParaRPr lang="zh-CN" altLang="en-US"/>
          </a:p>
        </p:txBody>
      </p:sp>
      <p:sp>
        <p:nvSpPr>
          <p:cNvPr id="5" name="Text Box 20">
            <a:extLst>
              <a:ext uri="{FF2B5EF4-FFF2-40B4-BE49-F238E27FC236}">
                <a16:creationId xmlns:a16="http://schemas.microsoft.com/office/drawing/2014/main" xmlns="" id="{0663942D-0573-4066-9FBE-4B434DB3A67C}"/>
              </a:ext>
            </a:extLst>
          </p:cNvPr>
          <p:cNvSpPr txBox="1">
            <a:spLocks noChangeArrowheads="1"/>
          </p:cNvSpPr>
          <p:nvPr/>
        </p:nvSpPr>
        <p:spPr bwMode="auto">
          <a:xfrm>
            <a:off x="4427984" y="4797152"/>
            <a:ext cx="1049200" cy="461665"/>
          </a:xfrm>
          <a:prstGeom prst="rect">
            <a:avLst/>
          </a:prstGeom>
          <a:noFill/>
          <a:ln w="9525">
            <a:noFill/>
            <a:miter lim="800000"/>
            <a:headEnd/>
            <a:tailEnd/>
          </a:ln>
          <a:effectLst/>
        </p:spPr>
        <p:txBody>
          <a:bodyPr wrap="square">
            <a:spAutoFit/>
          </a:bodyPr>
          <a:lstStyle/>
          <a:p>
            <a:r>
              <a:rPr lang="en-US" altLang="zh-CN" i="1" dirty="0">
                <a:latin typeface="Times New Roman" pitchFamily="18" charset="0"/>
              </a:rPr>
              <a:t>|A|=m</a:t>
            </a:r>
          </a:p>
        </p:txBody>
      </p:sp>
      <p:sp>
        <p:nvSpPr>
          <p:cNvPr id="6" name="Rectangle 21">
            <a:extLst>
              <a:ext uri="{FF2B5EF4-FFF2-40B4-BE49-F238E27FC236}">
                <a16:creationId xmlns:a16="http://schemas.microsoft.com/office/drawing/2014/main" xmlns="" id="{80082414-4804-47E9-A736-61F45E2055BC}"/>
              </a:ext>
            </a:extLst>
          </p:cNvPr>
          <p:cNvSpPr>
            <a:spLocks noChangeArrowheads="1"/>
          </p:cNvSpPr>
          <p:nvPr/>
        </p:nvSpPr>
        <p:spPr bwMode="auto">
          <a:xfrm>
            <a:off x="3952143" y="4429866"/>
            <a:ext cx="1233605" cy="461665"/>
          </a:xfrm>
          <a:prstGeom prst="rect">
            <a:avLst/>
          </a:prstGeom>
          <a:noFill/>
          <a:ln w="9525">
            <a:noFill/>
            <a:miter lim="800000"/>
            <a:headEnd/>
            <a:tailEnd/>
          </a:ln>
          <a:effectLst/>
        </p:spPr>
        <p:txBody>
          <a:bodyPr wrap="square">
            <a:spAutoFit/>
          </a:bodyPr>
          <a:lstStyle/>
          <a:p>
            <a:r>
              <a:rPr lang="en-US" altLang="zh-CN" i="1" dirty="0">
                <a:latin typeface="Times New Roman" pitchFamily="18" charset="0"/>
              </a:rPr>
              <a:t>|AB|=k</a:t>
            </a:r>
          </a:p>
        </p:txBody>
      </p:sp>
      <p:sp>
        <p:nvSpPr>
          <p:cNvPr id="7" name="Rectangle 22">
            <a:extLst>
              <a:ext uri="{FF2B5EF4-FFF2-40B4-BE49-F238E27FC236}">
                <a16:creationId xmlns:a16="http://schemas.microsoft.com/office/drawing/2014/main" xmlns="" id="{9A4B449C-FCB9-495C-B637-DF076D51489C}"/>
              </a:ext>
            </a:extLst>
          </p:cNvPr>
          <p:cNvSpPr>
            <a:spLocks noChangeArrowheads="1"/>
          </p:cNvSpPr>
          <p:nvPr/>
        </p:nvSpPr>
        <p:spPr bwMode="auto">
          <a:xfrm>
            <a:off x="5395008" y="5268895"/>
            <a:ext cx="1049200" cy="461665"/>
          </a:xfrm>
          <a:prstGeom prst="rect">
            <a:avLst/>
          </a:prstGeom>
          <a:noFill/>
          <a:ln w="9525">
            <a:noFill/>
            <a:miter lim="800000"/>
            <a:headEnd/>
            <a:tailEnd/>
          </a:ln>
          <a:effectLst/>
        </p:spPr>
        <p:txBody>
          <a:bodyPr wrap="square">
            <a:spAutoFit/>
          </a:bodyPr>
          <a:lstStyle/>
          <a:p>
            <a:r>
              <a:rPr lang="en-US" altLang="zh-CN" i="1" dirty="0">
                <a:latin typeface="Times New Roman" pitchFamily="18" charset="0"/>
              </a:rPr>
              <a:t>|S|=n</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xmlns="" id="{84185D6C-28A1-4952-9E95-7DAD1048AC21}"/>
                  </a:ext>
                </a:extLst>
              </p:cNvPr>
              <p:cNvSpPr txBox="1"/>
              <p:nvPr/>
            </p:nvSpPr>
            <p:spPr>
              <a:xfrm>
                <a:off x="133350" y="735087"/>
                <a:ext cx="8831138" cy="2391937"/>
              </a:xfrm>
              <a:prstGeom prst="rect">
                <a:avLst/>
              </a:prstGeom>
              <a:noFill/>
            </p:spPr>
            <p:txBody>
              <a:bodyPr wrap="square" rtlCol="0">
                <a:spAutoFit/>
              </a:bodyPr>
              <a:lstStyle/>
              <a:p>
                <a:r>
                  <a:rPr lang="zh-CN" altLang="en-US" dirty="0"/>
                  <a:t>对于一般古典概型而言，设样本空间包含的基本事件数为</a:t>
                </a:r>
                <a:r>
                  <a:rPr lang="en-US" altLang="zh-CN" i="1" dirty="0">
                    <a:latin typeface="Times New Roman" panose="02020603050405020304" pitchFamily="18" charset="0"/>
                    <a:cs typeface="Times New Roman" panose="02020603050405020304" pitchFamily="18" charset="0"/>
                  </a:rPr>
                  <a:t>n</a:t>
                </a:r>
                <a:r>
                  <a:rPr lang="en-US" altLang="zh-CN" dirty="0"/>
                  <a:t>, </a:t>
                </a:r>
                <a:r>
                  <a:rPr lang="en-US" altLang="zh-CN" i="1" dirty="0">
                    <a:latin typeface="Times New Roman" panose="02020603050405020304" pitchFamily="18" charset="0"/>
                    <a:cs typeface="Times New Roman" panose="02020603050405020304" pitchFamily="18" charset="0"/>
                  </a:rPr>
                  <a:t>A</a:t>
                </a:r>
                <a:r>
                  <a:rPr lang="zh-CN" altLang="en-US" dirty="0"/>
                  <a:t>包含的基本事件数为</a:t>
                </a:r>
                <a:r>
                  <a:rPr lang="en-US" altLang="zh-CN" i="1"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所包含的基本事件数为</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，则有</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algn="ct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 = </a:t>
                </a:r>
                <a14:m>
                  <m:oMath xmlns:m="http://schemas.openxmlformats.org/officeDocument/2006/math">
                    <m:f>
                      <m:fPr>
                        <m:ctrlPr>
                          <a:rPr lang="en-US" altLang="zh-CN" i="1" smtClean="0">
                            <a:latin typeface="Cambria Math" panose="02040503050406030204" pitchFamily="18" charset="0"/>
                          </a:rPr>
                        </m:ctrlPr>
                      </m:fPr>
                      <m:num>
                        <m:r>
                          <a:rPr lang="en-US" altLang="zh-CN" b="1" i="1" smtClean="0">
                            <a:latin typeface="Cambria Math" panose="02040503050406030204" pitchFamily="18" charset="0"/>
                          </a:rPr>
                          <m:t>𝒌</m:t>
                        </m:r>
                      </m:num>
                      <m:den>
                        <m:r>
                          <a:rPr lang="en-US" altLang="zh-CN" b="1" i="1" smtClean="0">
                            <a:latin typeface="Cambria Math" panose="02040503050406030204" pitchFamily="18" charset="0"/>
                          </a:rPr>
                          <m:t>𝒎</m:t>
                        </m:r>
                      </m:den>
                    </m:f>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f>
                          <m:fPr>
                            <m:type m:val="skw"/>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𝒌</m:t>
                            </m:r>
                          </m:num>
                          <m:den>
                            <m:r>
                              <a:rPr lang="en-US" altLang="zh-CN" b="1" i="1" smtClean="0">
                                <a:latin typeface="Cambria Math" panose="02040503050406030204" pitchFamily="18" charset="0"/>
                              </a:rPr>
                              <m:t>𝒏</m:t>
                            </m:r>
                          </m:den>
                        </m:f>
                      </m:num>
                      <m:den>
                        <m:f>
                          <m:fPr>
                            <m:type m:val="skw"/>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𝒎</m:t>
                            </m:r>
                          </m:num>
                          <m:den>
                            <m:r>
                              <a:rPr lang="en-US" altLang="zh-CN" b="1" i="1" smtClean="0">
                                <a:latin typeface="Cambria Math" panose="02040503050406030204" pitchFamily="18" charset="0"/>
                              </a:rPr>
                              <m:t>𝒏</m:t>
                            </m:r>
                          </m:den>
                        </m:f>
                      </m:den>
                    </m:f>
                    <m:r>
                      <a:rPr lang="en-US" altLang="zh-CN" b="1" i="0"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𝑨𝑩</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m:t>
                        </m:r>
                      </m:den>
                    </m:f>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84185D6C-28A1-4952-9E95-7DAD1048AC21}"/>
                  </a:ext>
                </a:extLst>
              </p:cNvPr>
              <p:cNvSpPr txBox="1">
                <a:spLocks noRot="1" noChangeAspect="1" noMove="1" noResize="1" noEditPoints="1" noAdjustHandles="1" noChangeArrowheads="1" noChangeShapeType="1" noTextEdit="1"/>
              </p:cNvSpPr>
              <p:nvPr/>
            </p:nvSpPr>
            <p:spPr>
              <a:xfrm>
                <a:off x="133350" y="735087"/>
                <a:ext cx="8831138" cy="2391937"/>
              </a:xfrm>
              <a:prstGeom prst="rect">
                <a:avLst/>
              </a:prstGeom>
              <a:blipFill>
                <a:blip r:embed="rId2"/>
                <a:stretch>
                  <a:fillRect l="-1104" t="-2806" r="-966"/>
                </a:stretch>
              </a:blipFill>
            </p:spPr>
            <p:txBody>
              <a:bodyPr/>
              <a:lstStyle/>
              <a:p>
                <a:r>
                  <a:rPr lang="zh-CN" altLang="en-US">
                    <a:noFill/>
                  </a:rPr>
                  <a:t> </a:t>
                </a:r>
              </a:p>
            </p:txBody>
          </p:sp>
        </mc:Fallback>
      </mc:AlternateContent>
      <p:sp>
        <p:nvSpPr>
          <p:cNvPr id="9" name="Rectangle 21">
            <a:extLst>
              <a:ext uri="{FF2B5EF4-FFF2-40B4-BE49-F238E27FC236}">
                <a16:creationId xmlns:a16="http://schemas.microsoft.com/office/drawing/2014/main" xmlns="" id="{AD5F3109-E8A4-4FE6-AE39-CF7758FEA981}"/>
              </a:ext>
            </a:extLst>
          </p:cNvPr>
          <p:cNvSpPr>
            <a:spLocks noChangeArrowheads="1"/>
          </p:cNvSpPr>
          <p:nvPr/>
        </p:nvSpPr>
        <p:spPr bwMode="auto">
          <a:xfrm>
            <a:off x="3406373" y="4551511"/>
            <a:ext cx="517555" cy="461665"/>
          </a:xfrm>
          <a:prstGeom prst="rect">
            <a:avLst/>
          </a:prstGeom>
          <a:noFill/>
          <a:ln w="9525">
            <a:noFill/>
            <a:miter lim="800000"/>
            <a:headEnd/>
            <a:tailEnd/>
          </a:ln>
          <a:effectLst/>
        </p:spPr>
        <p:txBody>
          <a:bodyPr wrap="square">
            <a:spAutoFit/>
          </a:bodyPr>
          <a:lstStyle/>
          <a:p>
            <a:r>
              <a:rPr lang="en-US" altLang="zh-CN" i="1" dirty="0">
                <a:latin typeface="Times New Roman" pitchFamily="18" charset="0"/>
              </a:rPr>
              <a:t>B</a:t>
            </a:r>
          </a:p>
        </p:txBody>
      </p:sp>
    </p:spTree>
    <p:extLst>
      <p:ext uri="{BB962C8B-B14F-4D97-AF65-F5344CB8AC3E}">
        <p14:creationId xmlns:p14="http://schemas.microsoft.com/office/powerpoint/2010/main" val="256830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utoUpdateAnimBg="0"/>
      <p:bldP spid="6" grpId="0" autoUpdateAnimBg="0"/>
      <p:bldP spid="7" grpId="0" autoUpdateAnimBg="0"/>
      <p:bldP spid="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Text Box 1027"/>
          <p:cNvSpPr txBox="1">
            <a:spLocks noChangeArrowheads="1"/>
          </p:cNvSpPr>
          <p:nvPr/>
        </p:nvSpPr>
        <p:spPr bwMode="auto">
          <a:xfrm>
            <a:off x="611188" y="549275"/>
            <a:ext cx="7696200" cy="519113"/>
          </a:xfrm>
          <a:prstGeom prst="rect">
            <a:avLst/>
          </a:prstGeom>
          <a:noFill/>
          <a:ln w="9525">
            <a:noFill/>
            <a:miter lim="800000"/>
            <a:headEnd/>
            <a:tailEnd/>
          </a:ln>
          <a:effectLst/>
        </p:spPr>
        <p:txBody>
          <a:bodyPr>
            <a:spAutoFit/>
          </a:bodyPr>
          <a:lstStyle/>
          <a:p>
            <a:r>
              <a:rPr lang="en-US" altLang="en-US" sz="2800" u="sng" dirty="0">
                <a:solidFill>
                  <a:srgbClr val="0000FF"/>
                </a:solidFill>
                <a:latin typeface="黑体" pitchFamily="49" charset="-122"/>
                <a:ea typeface="黑体" pitchFamily="49" charset="-122"/>
              </a:rPr>
              <a:t>1.定义</a:t>
            </a:r>
            <a:r>
              <a:rPr lang="en-US" altLang="en-US" sz="2800" dirty="0">
                <a:solidFill>
                  <a:srgbClr val="0000FF"/>
                </a:solidFill>
                <a:latin typeface="Times New Roman" pitchFamily="18" charset="0"/>
              </a:rPr>
              <a:t>:</a:t>
            </a:r>
            <a:r>
              <a:rPr lang="en-US" altLang="en-US" sz="2800" dirty="0">
                <a:solidFill>
                  <a:srgbClr val="FF0066"/>
                </a:solidFill>
                <a:latin typeface="Times New Roman" pitchFamily="18" charset="0"/>
              </a:rPr>
              <a:t> </a:t>
            </a:r>
            <a:r>
              <a:rPr lang="en-US" altLang="en-US" sz="2800" dirty="0" err="1">
                <a:latin typeface="Times New Roman" pitchFamily="18" charset="0"/>
              </a:rPr>
              <a:t>设</a:t>
            </a:r>
            <a:r>
              <a:rPr lang="en-US" altLang="zh-CN" sz="2800" i="1" dirty="0" err="1">
                <a:latin typeface="Times New Roman" pitchFamily="18" charset="0"/>
              </a:rPr>
              <a:t>A</a:t>
            </a:r>
            <a:r>
              <a:rPr lang="en-US" altLang="zh-CN" sz="2800" i="1" dirty="0">
                <a:latin typeface="Times New Roman" pitchFamily="18" charset="0"/>
              </a:rPr>
              <a:t> </a:t>
            </a:r>
            <a:r>
              <a:rPr lang="en-US" altLang="zh-CN" sz="2800" dirty="0">
                <a:latin typeface="Times New Roman" pitchFamily="18" charset="0"/>
              </a:rPr>
              <a:t>,</a:t>
            </a:r>
            <a:r>
              <a:rPr lang="en-US" altLang="zh-CN" sz="2800" i="1" dirty="0">
                <a:latin typeface="Times New Roman" pitchFamily="18" charset="0"/>
              </a:rPr>
              <a:t>B </a:t>
            </a:r>
            <a:r>
              <a:rPr lang="en-US" altLang="en-US" sz="2800" dirty="0" err="1">
                <a:latin typeface="Times New Roman" pitchFamily="18" charset="0"/>
              </a:rPr>
              <a:t>是两个随机事件,且</a:t>
            </a:r>
            <a:r>
              <a:rPr lang="en-US" altLang="zh-CN" sz="2800" i="1" dirty="0" err="1">
                <a:solidFill>
                  <a:srgbClr val="FF0000"/>
                </a:solidFill>
                <a:latin typeface="Times New Roman" pitchFamily="18" charset="0"/>
              </a:rPr>
              <a:t>P</a:t>
            </a:r>
            <a:r>
              <a:rPr lang="en-US" altLang="zh-CN" sz="2800" dirty="0">
                <a:solidFill>
                  <a:srgbClr val="FF0000"/>
                </a:solidFill>
                <a:latin typeface="Times New Roman" pitchFamily="18" charset="0"/>
              </a:rPr>
              <a:t>(</a:t>
            </a:r>
            <a:r>
              <a:rPr lang="en-US" altLang="zh-CN" sz="2800" i="1" dirty="0">
                <a:solidFill>
                  <a:srgbClr val="FF0000"/>
                </a:solidFill>
                <a:latin typeface="Times New Roman" pitchFamily="18" charset="0"/>
              </a:rPr>
              <a:t>A</a:t>
            </a:r>
            <a:r>
              <a:rPr lang="en-US" altLang="zh-CN" sz="2800" dirty="0">
                <a:solidFill>
                  <a:srgbClr val="FF0000"/>
                </a:solidFill>
                <a:latin typeface="Times New Roman" pitchFamily="18" charset="0"/>
              </a:rPr>
              <a:t>)&gt;0</a:t>
            </a:r>
            <a:r>
              <a:rPr lang="en-US" altLang="zh-CN" sz="2800" dirty="0">
                <a:latin typeface="Times New Roman" pitchFamily="18" charset="0"/>
              </a:rPr>
              <a:t>,</a:t>
            </a:r>
            <a:r>
              <a:rPr lang="en-US" altLang="en-US" sz="2800" dirty="0">
                <a:latin typeface="Times New Roman" pitchFamily="18" charset="0"/>
              </a:rPr>
              <a:t> 称</a:t>
            </a:r>
            <a:r>
              <a:rPr lang="zh-CN" altLang="en-US" sz="2800" dirty="0">
                <a:latin typeface="Times New Roman" pitchFamily="18" charset="0"/>
              </a:rPr>
              <a:t>      </a:t>
            </a:r>
          </a:p>
        </p:txBody>
      </p:sp>
      <p:graphicFrame>
        <p:nvGraphicFramePr>
          <p:cNvPr id="505861" name="Object 1029"/>
          <p:cNvGraphicFramePr>
            <a:graphicFrameLocks noChangeAspect="1"/>
          </p:cNvGraphicFramePr>
          <p:nvPr/>
        </p:nvGraphicFramePr>
        <p:xfrm>
          <a:off x="2700338" y="1125538"/>
          <a:ext cx="2449512" cy="931862"/>
        </p:xfrm>
        <a:graphic>
          <a:graphicData uri="http://schemas.openxmlformats.org/presentationml/2006/ole">
            <mc:AlternateContent xmlns:mc="http://schemas.openxmlformats.org/markup-compatibility/2006">
              <mc:Choice xmlns:v="urn:schemas-microsoft-com:vml" Requires="v">
                <p:oleObj spid="_x0000_s800063" name="公式" r:id="rId3" imgW="965200" imgH="368300" progId="Equations">
                  <p:embed/>
                </p:oleObj>
              </mc:Choice>
              <mc:Fallback>
                <p:oleObj name="公式" r:id="rId3" imgW="965200" imgH="368300" progId="Equations">
                  <p:embed/>
                  <p:pic>
                    <p:nvPicPr>
                      <p:cNvPr id="505861"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125538"/>
                        <a:ext cx="2449512" cy="931862"/>
                      </a:xfrm>
                      <a:prstGeom prst="rect">
                        <a:avLst/>
                      </a:prstGeom>
                      <a:noFill/>
                      <a:extLst/>
                    </p:spPr>
                  </p:pic>
                </p:oleObj>
              </mc:Fallback>
            </mc:AlternateContent>
          </a:graphicData>
        </a:graphic>
      </p:graphicFrame>
      <p:sp>
        <p:nvSpPr>
          <p:cNvPr id="505862" name="Text Box 1030"/>
          <p:cNvSpPr txBox="1">
            <a:spLocks noChangeArrowheads="1"/>
          </p:cNvSpPr>
          <p:nvPr/>
        </p:nvSpPr>
        <p:spPr bwMode="auto">
          <a:xfrm>
            <a:off x="611188" y="2492375"/>
            <a:ext cx="8229600" cy="519113"/>
          </a:xfrm>
          <a:prstGeom prst="rect">
            <a:avLst/>
          </a:prstGeom>
          <a:noFill/>
          <a:ln w="9525">
            <a:noFill/>
            <a:miter lim="800000"/>
            <a:headEnd/>
            <a:tailEnd/>
          </a:ln>
          <a:effectLst/>
        </p:spPr>
        <p:txBody>
          <a:bodyPr>
            <a:spAutoFit/>
          </a:bodyPr>
          <a:lstStyle/>
          <a:p>
            <a:r>
              <a:rPr lang="en-US" altLang="en-US" sz="2800" u="sng" dirty="0">
                <a:solidFill>
                  <a:srgbClr val="0000FF"/>
                </a:solidFill>
                <a:latin typeface="黑体" pitchFamily="49" charset="-122"/>
                <a:ea typeface="黑体" pitchFamily="49" charset="-122"/>
              </a:rPr>
              <a:t>2.</a:t>
            </a:r>
            <a:r>
              <a:rPr lang="zh-CN" altLang="en-US" sz="2800" u="sng" dirty="0">
                <a:solidFill>
                  <a:srgbClr val="0000FF"/>
                </a:solidFill>
                <a:latin typeface="黑体" pitchFamily="49" charset="-122"/>
                <a:ea typeface="黑体" pitchFamily="49" charset="-122"/>
              </a:rPr>
              <a:t>性质</a:t>
            </a:r>
            <a:r>
              <a:rPr lang="zh-CN" altLang="en-US" sz="2800" dirty="0">
                <a:solidFill>
                  <a:srgbClr val="0000FF"/>
                </a:solidFill>
                <a:latin typeface="Times New Roman" pitchFamily="18" charset="0"/>
              </a:rPr>
              <a:t>：</a:t>
            </a:r>
            <a:r>
              <a:rPr lang="en-US" altLang="en-US" sz="2800" dirty="0" err="1">
                <a:latin typeface="Times New Roman" pitchFamily="18" charset="0"/>
              </a:rPr>
              <a:t>条件概率</a:t>
            </a:r>
            <a:r>
              <a:rPr lang="en-US" altLang="zh-CN" sz="2800" i="1" dirty="0" err="1">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en-US" altLang="en-US" sz="2800" dirty="0" err="1">
                <a:latin typeface="Times New Roman" pitchFamily="18" charset="0"/>
              </a:rPr>
              <a:t>满足概率的三个基本属性</a:t>
            </a:r>
            <a:r>
              <a:rPr lang="en-US" altLang="en-US" sz="2800" dirty="0">
                <a:latin typeface="Times New Roman" pitchFamily="18" charset="0"/>
              </a:rPr>
              <a:t>:</a:t>
            </a:r>
            <a:endParaRPr lang="en-US" altLang="zh-CN" sz="2800" dirty="0">
              <a:latin typeface="Times New Roman" pitchFamily="18" charset="0"/>
            </a:endParaRPr>
          </a:p>
        </p:txBody>
      </p:sp>
      <p:sp>
        <p:nvSpPr>
          <p:cNvPr id="505866" name="Text Box 1034"/>
          <p:cNvSpPr txBox="1">
            <a:spLocks noChangeArrowheads="1"/>
          </p:cNvSpPr>
          <p:nvPr/>
        </p:nvSpPr>
        <p:spPr bwMode="auto">
          <a:xfrm>
            <a:off x="468313" y="5445125"/>
            <a:ext cx="8388350" cy="946150"/>
          </a:xfrm>
          <a:prstGeom prst="rect">
            <a:avLst/>
          </a:prstGeom>
          <a:noFill/>
          <a:ln w="9525">
            <a:noFill/>
            <a:miter lim="800000"/>
            <a:headEnd/>
            <a:tailEnd/>
          </a:ln>
          <a:effectLst/>
        </p:spPr>
        <p:txBody>
          <a:bodyPr>
            <a:spAutoFit/>
          </a:bodyPr>
          <a:lstStyle/>
          <a:p>
            <a:r>
              <a:rPr lang="en-US" altLang="zh-CN" sz="2800">
                <a:solidFill>
                  <a:srgbClr val="0000FF"/>
                </a:solidFill>
                <a:latin typeface="楷体_GB2312" pitchFamily="49" charset="-122"/>
                <a:ea typeface="楷体_GB2312" pitchFamily="49" charset="-122"/>
              </a:rPr>
              <a:t>  </a:t>
            </a:r>
            <a:r>
              <a:rPr lang="en-US" altLang="en-US" sz="2800">
                <a:solidFill>
                  <a:srgbClr val="0000FF"/>
                </a:solidFill>
                <a:latin typeface="楷体_GB2312" pitchFamily="49" charset="-122"/>
                <a:ea typeface="楷体_GB2312" pitchFamily="49" charset="-122"/>
              </a:rPr>
              <a:t>由于条件概率符合概率定义的三个条件，所以前面所证明的一些概率性质对于条件概率也同样适用.</a:t>
            </a:r>
            <a:endParaRPr lang="en-US" altLang="zh-CN" sz="2800">
              <a:solidFill>
                <a:srgbClr val="0000FF"/>
              </a:solidFill>
              <a:latin typeface="楷体_GB2312" pitchFamily="49" charset="-122"/>
              <a:ea typeface="楷体_GB2312" pitchFamily="49" charset="-122"/>
            </a:endParaRPr>
          </a:p>
        </p:txBody>
      </p:sp>
      <p:sp>
        <p:nvSpPr>
          <p:cNvPr id="505867" name="Rectangle 1035"/>
          <p:cNvSpPr>
            <a:spLocks noChangeArrowheads="1"/>
          </p:cNvSpPr>
          <p:nvPr/>
        </p:nvSpPr>
        <p:spPr bwMode="auto">
          <a:xfrm>
            <a:off x="611188" y="1958975"/>
            <a:ext cx="7632700" cy="519113"/>
          </a:xfrm>
          <a:prstGeom prst="rect">
            <a:avLst/>
          </a:prstGeom>
          <a:noFill/>
          <a:ln w="9525">
            <a:noFill/>
            <a:miter lim="800000"/>
            <a:headEnd/>
            <a:tailEnd/>
          </a:ln>
          <a:effectLst/>
        </p:spPr>
        <p:txBody>
          <a:bodyPr>
            <a:spAutoFit/>
          </a:bodyPr>
          <a:lstStyle/>
          <a:p>
            <a:r>
              <a:rPr lang="en-US" altLang="en-US" sz="2800" dirty="0" err="1">
                <a:latin typeface="Times New Roman" pitchFamily="18" charset="0"/>
              </a:rPr>
              <a:t>为事件</a:t>
            </a:r>
            <a:r>
              <a:rPr lang="en-US" altLang="zh-CN" sz="2800" i="1" dirty="0" err="1">
                <a:latin typeface="Times New Roman" pitchFamily="18" charset="0"/>
              </a:rPr>
              <a:t>A</a:t>
            </a:r>
            <a:r>
              <a:rPr lang="en-US" altLang="zh-CN" sz="2800" i="1" dirty="0">
                <a:latin typeface="Times New Roman" pitchFamily="18" charset="0"/>
              </a:rPr>
              <a:t> </a:t>
            </a:r>
            <a:r>
              <a:rPr lang="en-US" altLang="en-US" sz="2800" dirty="0" err="1">
                <a:latin typeface="Times New Roman" pitchFamily="18" charset="0"/>
              </a:rPr>
              <a:t>发生的条件下事件</a:t>
            </a:r>
            <a:r>
              <a:rPr lang="en-US" altLang="zh-CN" sz="2800" i="1" dirty="0" err="1">
                <a:latin typeface="Times New Roman" pitchFamily="18" charset="0"/>
              </a:rPr>
              <a:t>B</a:t>
            </a:r>
            <a:r>
              <a:rPr lang="en-US" altLang="zh-CN" sz="2800" i="1" dirty="0">
                <a:latin typeface="Times New Roman" pitchFamily="18" charset="0"/>
              </a:rPr>
              <a:t> </a:t>
            </a:r>
            <a:r>
              <a:rPr lang="en-US" altLang="en-US" sz="2800" dirty="0" err="1">
                <a:latin typeface="Times New Roman" pitchFamily="18" charset="0"/>
              </a:rPr>
              <a:t>发生的</a:t>
            </a:r>
            <a:r>
              <a:rPr lang="en-US" altLang="en-US" sz="2800" dirty="0" err="1">
                <a:solidFill>
                  <a:srgbClr val="0000FF"/>
                </a:solidFill>
                <a:latin typeface="Times New Roman" pitchFamily="18" charset="0"/>
                <a:ea typeface="黑体" pitchFamily="49" charset="-122"/>
              </a:rPr>
              <a:t>条件概率</a:t>
            </a:r>
            <a:r>
              <a:rPr lang="en-US" altLang="en-US" sz="2800" dirty="0">
                <a:latin typeface="Times New Roman" pitchFamily="18" charset="0"/>
              </a:rPr>
              <a:t>.</a:t>
            </a:r>
            <a:endParaRPr lang="en-US" altLang="zh-CN" sz="2800" dirty="0">
              <a:latin typeface="Times New Roman" pitchFamily="18" charset="0"/>
            </a:endParaRPr>
          </a:p>
        </p:txBody>
      </p:sp>
      <p:sp>
        <p:nvSpPr>
          <p:cNvPr id="505868" name="Text Box 1036"/>
          <p:cNvSpPr txBox="1">
            <a:spLocks noChangeArrowheads="1"/>
          </p:cNvSpPr>
          <p:nvPr/>
        </p:nvSpPr>
        <p:spPr bwMode="auto">
          <a:xfrm>
            <a:off x="468313" y="3141663"/>
            <a:ext cx="8229600" cy="1416050"/>
          </a:xfrm>
          <a:prstGeom prst="rect">
            <a:avLst/>
          </a:prstGeom>
          <a:noFill/>
          <a:ln w="9525">
            <a:noFill/>
            <a:miter lim="800000"/>
            <a:headEnd/>
            <a:tailEnd/>
          </a:ln>
          <a:effectLst/>
        </p:spPr>
        <p:txBody>
          <a:bodyPr>
            <a:spAutoFit/>
          </a:bodyPr>
          <a:lstStyle/>
          <a:p>
            <a:pPr>
              <a:lnSpc>
                <a:spcPct val="70000"/>
              </a:lnSpc>
            </a:pPr>
            <a:r>
              <a:rPr lang="en-US" altLang="en-US" sz="2800" dirty="0">
                <a:latin typeface="Times New Roman" pitchFamily="18" charset="0"/>
              </a:rPr>
              <a:t>    (1) </a:t>
            </a:r>
            <a:r>
              <a:rPr lang="en-US" altLang="en-US" sz="2800" dirty="0" err="1">
                <a:latin typeface="Times New Roman" pitchFamily="18" charset="0"/>
              </a:rPr>
              <a:t>对于任一事件</a:t>
            </a:r>
            <a:r>
              <a:rPr lang="en-US" altLang="zh-CN" sz="2800" i="1" dirty="0" err="1">
                <a:latin typeface="Times New Roman" pitchFamily="18" charset="0"/>
              </a:rPr>
              <a:t>B</a:t>
            </a:r>
            <a:r>
              <a:rPr lang="zh-CN" altLang="en-US" sz="2800" dirty="0">
                <a:latin typeface="Times New Roman" pitchFamily="18" charset="0"/>
              </a:rPr>
              <a:t>，</a:t>
            </a:r>
            <a:r>
              <a:rPr lang="en-US" altLang="en-US" sz="2800" dirty="0" err="1">
                <a:latin typeface="Times New Roman" pitchFamily="18" charset="0"/>
              </a:rPr>
              <a:t>有</a:t>
            </a:r>
            <a:r>
              <a:rPr lang="en-US" altLang="zh-CN" sz="2800" i="1" dirty="0" err="1">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a:t>
            </a:r>
            <a:r>
              <a:rPr lang="en-US" altLang="zh-CN" sz="2800" dirty="0">
                <a:latin typeface="Times New Roman" pitchFamily="18" charset="0"/>
              </a:rPr>
              <a:t>)</a:t>
            </a:r>
            <a:r>
              <a:rPr lang="en-US" altLang="zh-CN" sz="2800" dirty="0">
                <a:latin typeface="Times New Roman" pitchFamily="18" charset="0"/>
                <a:sym typeface="Symbol" pitchFamily="18" charset="2"/>
              </a:rPr>
              <a:t></a:t>
            </a:r>
            <a:r>
              <a:rPr lang="en-US" altLang="zh-CN" sz="2800" dirty="0">
                <a:latin typeface="Times New Roman" pitchFamily="18" charset="0"/>
              </a:rPr>
              <a:t>0 </a:t>
            </a:r>
          </a:p>
          <a:p>
            <a:pPr>
              <a:lnSpc>
                <a:spcPct val="70000"/>
              </a:lnSpc>
            </a:pPr>
            <a:r>
              <a:rPr lang="en-US" altLang="zh-CN" sz="2800" dirty="0">
                <a:latin typeface="Times New Roman" pitchFamily="18" charset="0"/>
              </a:rPr>
              <a:t>    (2)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S|A</a:t>
            </a:r>
            <a:r>
              <a:rPr lang="en-US" altLang="zh-CN" sz="2800" dirty="0">
                <a:latin typeface="Times New Roman" pitchFamily="18" charset="0"/>
              </a:rPr>
              <a:t>)=1 </a:t>
            </a:r>
          </a:p>
          <a:p>
            <a:pPr>
              <a:lnSpc>
                <a:spcPct val="70000"/>
              </a:lnSpc>
            </a:pPr>
            <a:r>
              <a:rPr lang="en-US" altLang="zh-CN" sz="2800" dirty="0">
                <a:latin typeface="Times New Roman" pitchFamily="18" charset="0"/>
              </a:rPr>
              <a:t>    (3)</a:t>
            </a:r>
            <a:r>
              <a:rPr lang="en-US" altLang="en-US" sz="2800" dirty="0">
                <a:latin typeface="Times New Roman" pitchFamily="18" charset="0"/>
              </a:rPr>
              <a:t>设</a:t>
            </a:r>
            <a:r>
              <a:rPr lang="en-US" altLang="zh-CN" sz="2800" i="1" dirty="0">
                <a:latin typeface="Times New Roman" pitchFamily="18" charset="0"/>
              </a:rPr>
              <a:t>B</a:t>
            </a:r>
            <a:r>
              <a:rPr lang="en-US" altLang="zh-CN" sz="2800" baseline="-25000" dirty="0">
                <a:latin typeface="Times New Roman" pitchFamily="18" charset="0"/>
              </a:rPr>
              <a:t>1</a:t>
            </a:r>
            <a:r>
              <a:rPr lang="en-US" altLang="zh-CN" sz="2800" dirty="0">
                <a:latin typeface="Times New Roman" pitchFamily="18" charset="0"/>
              </a:rPr>
              <a:t>, </a:t>
            </a:r>
            <a:r>
              <a:rPr lang="en-US" altLang="zh-CN" sz="2800" i="1" dirty="0">
                <a:latin typeface="Times New Roman" pitchFamily="18" charset="0"/>
              </a:rPr>
              <a:t>B</a:t>
            </a:r>
            <a:r>
              <a:rPr lang="en-US" altLang="zh-CN" sz="2800" baseline="-25000" dirty="0">
                <a:latin typeface="Times New Roman" pitchFamily="18" charset="0"/>
              </a:rPr>
              <a:t>2</a:t>
            </a:r>
            <a:r>
              <a:rPr lang="en-US" altLang="zh-CN" sz="2800" dirty="0">
                <a:latin typeface="Times New Roman" pitchFamily="18" charset="0"/>
              </a:rPr>
              <a:t>, … </a:t>
            </a:r>
            <a:r>
              <a:rPr lang="en-US" altLang="en-US" sz="2800" dirty="0" err="1">
                <a:latin typeface="Times New Roman" pitchFamily="18" charset="0"/>
              </a:rPr>
              <a:t>是两两</a:t>
            </a:r>
            <a:r>
              <a:rPr lang="zh-CN" altLang="en-US" sz="2800" dirty="0">
                <a:latin typeface="Times New Roman" pitchFamily="18" charset="0"/>
              </a:rPr>
              <a:t>不相容</a:t>
            </a:r>
            <a:r>
              <a:rPr lang="en-US" altLang="en-US" sz="2800" dirty="0" err="1">
                <a:latin typeface="Times New Roman" pitchFamily="18" charset="0"/>
              </a:rPr>
              <a:t>的事件，则有</a:t>
            </a:r>
            <a:endParaRPr lang="zh-CN" altLang="en-US" sz="2800" dirty="0">
              <a:latin typeface="Times New Roman" pitchFamily="18" charset="0"/>
            </a:endParaRPr>
          </a:p>
        </p:txBody>
      </p:sp>
      <mc:AlternateContent xmlns:mc="http://schemas.openxmlformats.org/markup-compatibility/2006" xmlns:a14="http://schemas.microsoft.com/office/drawing/2010/main">
        <mc:Choice Requires="a14">
          <p:sp>
            <p:nvSpPr>
              <p:cNvPr id="2" name="文本框 1"/>
              <p:cNvSpPr txBox="1"/>
              <p:nvPr/>
            </p:nvSpPr>
            <p:spPr>
              <a:xfrm>
                <a:off x="1835696" y="4491037"/>
                <a:ext cx="4829547" cy="11049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m:t>
                              </m:r>
                            </m:sup>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𝑩</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𝑨</m:t>
                              </m:r>
                            </m:e>
                          </m:nary>
                        </m:e>
                      </m:d>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m:t>
                          </m:r>
                        </m:sup>
                        <m:e>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𝑩</m:t>
                              </m:r>
                            </m:e>
                            <m:sub>
                              <m:r>
                                <a:rPr lang="en-US" altLang="zh-CN" i="1">
                                  <a:latin typeface="Cambria Math" panose="02040503050406030204" pitchFamily="18" charset="0"/>
                                </a:rPr>
                                <m:t>𝒊</m:t>
                              </m:r>
                            </m:sub>
                          </m:sSub>
                          <m:r>
                            <a:rPr lang="en-US" altLang="zh-CN" i="1">
                              <a:latin typeface="Cambria Math" panose="02040503050406030204" pitchFamily="18" charset="0"/>
                            </a:rPr>
                            <m:t>|</m:t>
                          </m:r>
                          <m:r>
                            <a:rPr lang="en-US" altLang="zh-CN" i="1">
                              <a:latin typeface="Cambria Math" panose="02040503050406030204" pitchFamily="18" charset="0"/>
                            </a:rPr>
                            <m:t>𝑨</m:t>
                          </m:r>
                          <m:r>
                            <a:rPr lang="en-US" altLang="zh-CN" b="1" i="1" smtClean="0">
                              <a:latin typeface="Cambria Math" panose="02040503050406030204" pitchFamily="18" charset="0"/>
                            </a:rPr>
                            <m:t>)</m:t>
                          </m:r>
                        </m:e>
                      </m:nary>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835696" y="4491037"/>
                <a:ext cx="4829547" cy="1104918"/>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762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5859"/>
                                        </p:tgtEl>
                                        <p:attrNameLst>
                                          <p:attrName>style.visibility</p:attrName>
                                        </p:attrNameLst>
                                      </p:cBhvr>
                                      <p:to>
                                        <p:strVal val="visible"/>
                                      </p:to>
                                    </p:set>
                                    <p:animEffect transition="in" filter="wipe(left)">
                                      <p:cBhvr>
                                        <p:cTn id="7" dur="500"/>
                                        <p:tgtEl>
                                          <p:spTgt spid="5058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5861"/>
                                        </p:tgtEl>
                                        <p:attrNameLst>
                                          <p:attrName>style.visibility</p:attrName>
                                        </p:attrNameLst>
                                      </p:cBhvr>
                                      <p:to>
                                        <p:strVal val="visible"/>
                                      </p:to>
                                    </p:set>
                                    <p:animEffect transition="in" filter="wipe(left)">
                                      <p:cBhvr>
                                        <p:cTn id="12" dur="500"/>
                                        <p:tgtEl>
                                          <p:spTgt spid="5058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5867"/>
                                        </p:tgtEl>
                                        <p:attrNameLst>
                                          <p:attrName>style.visibility</p:attrName>
                                        </p:attrNameLst>
                                      </p:cBhvr>
                                      <p:to>
                                        <p:strVal val="visible"/>
                                      </p:to>
                                    </p:set>
                                    <p:animEffect transition="in" filter="wipe(left)">
                                      <p:cBhvr>
                                        <p:cTn id="17" dur="500"/>
                                        <p:tgtEl>
                                          <p:spTgt spid="5058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5862"/>
                                        </p:tgtEl>
                                        <p:attrNameLst>
                                          <p:attrName>style.visibility</p:attrName>
                                        </p:attrNameLst>
                                      </p:cBhvr>
                                      <p:to>
                                        <p:strVal val="visible"/>
                                      </p:to>
                                    </p:set>
                                    <p:animEffect transition="in" filter="wipe(left)">
                                      <p:cBhvr>
                                        <p:cTn id="22" dur="500"/>
                                        <p:tgtEl>
                                          <p:spTgt spid="5058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5868"/>
                                        </p:tgtEl>
                                        <p:attrNameLst>
                                          <p:attrName>style.visibility</p:attrName>
                                        </p:attrNameLst>
                                      </p:cBhvr>
                                      <p:to>
                                        <p:strVal val="visible"/>
                                      </p:to>
                                    </p:set>
                                    <p:animEffect transition="in" filter="wipe(left)">
                                      <p:cBhvr>
                                        <p:cTn id="27" dur="500"/>
                                        <p:tgtEl>
                                          <p:spTgt spid="50586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05866"/>
                                        </p:tgtEl>
                                        <p:attrNameLst>
                                          <p:attrName>style.visibility</p:attrName>
                                        </p:attrNameLst>
                                      </p:cBhvr>
                                      <p:to>
                                        <p:strVal val="visible"/>
                                      </p:to>
                                    </p:set>
                                    <p:animEffect transition="in" filter="wipe(left)">
                                      <p:cBhvr>
                                        <p:cTn id="36" dur="500"/>
                                        <p:tgtEl>
                                          <p:spTgt spid="505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p:bldP spid="505862" grpId="0"/>
      <p:bldP spid="505866" grpId="0"/>
      <p:bldP spid="505867" grpId="0"/>
      <p:bldP spid="505868"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2" name="Rectangle 4"/>
          <p:cNvSpPr>
            <a:spLocks noChangeArrowheads="1"/>
          </p:cNvSpPr>
          <p:nvPr/>
        </p:nvSpPr>
        <p:spPr bwMode="auto">
          <a:xfrm>
            <a:off x="914400" y="785813"/>
            <a:ext cx="1712913" cy="519112"/>
          </a:xfrm>
          <a:prstGeom prst="rect">
            <a:avLst/>
          </a:prstGeom>
          <a:noFill/>
          <a:ln w="9525">
            <a:noFill/>
            <a:miter lim="800000"/>
            <a:headEnd/>
            <a:tailEnd/>
          </a:ln>
          <a:effectLst/>
        </p:spPr>
        <p:txBody>
          <a:bodyPr>
            <a:spAutoFit/>
          </a:bodyPr>
          <a:lstStyle/>
          <a:p>
            <a:pPr>
              <a:spcBef>
                <a:spcPct val="0"/>
              </a:spcBef>
            </a:pPr>
            <a:r>
              <a:rPr lang="en-US" altLang="en-US" sz="2800">
                <a:solidFill>
                  <a:srgbClr val="0000FF"/>
                </a:solidFill>
                <a:latin typeface="Times New Roman" pitchFamily="18" charset="0"/>
                <a:ea typeface="黑体" pitchFamily="49" charset="-122"/>
              </a:rPr>
              <a:t>例如</a:t>
            </a:r>
            <a:endParaRPr lang="zh-CN" altLang="en-US" sz="2800">
              <a:solidFill>
                <a:srgbClr val="0000FF"/>
              </a:solidFill>
              <a:latin typeface="Times New Roman" pitchFamily="18" charset="0"/>
              <a:ea typeface="黑体" pitchFamily="49" charset="-122"/>
            </a:endParaRPr>
          </a:p>
        </p:txBody>
      </p:sp>
      <p:sp>
        <p:nvSpPr>
          <p:cNvPr id="508931" name="Text Box 3"/>
          <p:cNvSpPr txBox="1">
            <a:spLocks noChangeArrowheads="1"/>
          </p:cNvSpPr>
          <p:nvPr/>
        </p:nvSpPr>
        <p:spPr bwMode="auto">
          <a:xfrm>
            <a:off x="990600" y="1524000"/>
            <a:ext cx="7974013" cy="3084513"/>
          </a:xfrm>
          <a:prstGeom prst="rect">
            <a:avLst/>
          </a:prstGeom>
          <a:noFill/>
          <a:ln w="9525">
            <a:noFill/>
            <a:miter lim="800000"/>
            <a:headEnd/>
            <a:tailEnd/>
          </a:ln>
          <a:effectLst/>
        </p:spPr>
        <p:txBody>
          <a:bodyPr>
            <a:spAutoFit/>
          </a:bodyPr>
          <a:lstStyle/>
          <a:p>
            <a:pPr>
              <a:lnSpc>
                <a:spcPct val="120000"/>
              </a:lnSpc>
            </a:pPr>
            <a:r>
              <a:rPr lang="en-US" altLang="en-US" sz="2800" dirty="0">
                <a:latin typeface="Times New Roman" pitchFamily="18" charset="0"/>
              </a:rPr>
              <a:t>对于任意事件</a:t>
            </a:r>
            <a:r>
              <a:rPr lang="en-US" altLang="zh-CN" sz="2800" i="1" dirty="0">
                <a:latin typeface="Times New Roman" pitchFamily="18" charset="0"/>
              </a:rPr>
              <a:t>B</a:t>
            </a:r>
            <a:r>
              <a:rPr lang="en-US" altLang="zh-CN" sz="2800" baseline="-25000" dirty="0">
                <a:latin typeface="Times New Roman" pitchFamily="18" charset="0"/>
              </a:rPr>
              <a:t>1</a:t>
            </a:r>
            <a:r>
              <a:rPr lang="en-US" altLang="zh-CN" sz="2800" dirty="0">
                <a:latin typeface="Times New Roman" pitchFamily="18" charset="0"/>
              </a:rPr>
              <a:t>, </a:t>
            </a:r>
            <a:r>
              <a:rPr lang="en-US" altLang="zh-CN" sz="2800" i="1" dirty="0">
                <a:latin typeface="Times New Roman" pitchFamily="18" charset="0"/>
              </a:rPr>
              <a:t>B</a:t>
            </a:r>
            <a:r>
              <a:rPr lang="en-US" altLang="zh-CN" sz="2800" baseline="-25000" dirty="0">
                <a:latin typeface="Times New Roman" pitchFamily="18" charset="0"/>
              </a:rPr>
              <a:t>2</a:t>
            </a:r>
            <a:r>
              <a:rPr lang="zh-CN" altLang="en-US" sz="2800" dirty="0">
                <a:latin typeface="Times New Roman" pitchFamily="18" charset="0"/>
              </a:rPr>
              <a:t>，</a:t>
            </a:r>
            <a:r>
              <a:rPr lang="en-US" altLang="en-US" sz="2800" dirty="0">
                <a:latin typeface="Times New Roman" pitchFamily="18" charset="0"/>
              </a:rPr>
              <a:t>有：</a:t>
            </a:r>
            <a:br>
              <a:rPr lang="en-US" altLang="en-US" sz="2800" dirty="0">
                <a:latin typeface="Times New Roman" pitchFamily="18" charset="0"/>
              </a:rPr>
            </a:br>
            <a:r>
              <a:rPr lang="en-US" altLang="en-US"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B</a:t>
            </a:r>
            <a:r>
              <a:rPr lang="en-US" altLang="zh-CN" sz="2800" baseline="-25000" dirty="0">
                <a:latin typeface="Times New Roman" pitchFamily="18" charset="0"/>
              </a:rPr>
              <a:t>2</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baseline="-25000" dirty="0">
                <a:latin typeface="Times New Roman" pitchFamily="18" charset="0"/>
              </a:rPr>
              <a:t>2</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en-US" altLang="zh-CN" sz="2800" dirty="0">
                <a:latin typeface="黑体" pitchFamily="49" charset="-122"/>
                <a:ea typeface="黑体" pitchFamily="49" charset="-122"/>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baseline="-25000" dirty="0">
                <a:latin typeface="Times New Roman" pitchFamily="18" charset="0"/>
              </a:rPr>
              <a:t>1</a:t>
            </a:r>
            <a:r>
              <a:rPr lang="en-US" altLang="zh-CN" sz="2800" i="1" dirty="0">
                <a:latin typeface="Times New Roman" pitchFamily="18" charset="0"/>
              </a:rPr>
              <a:t>B</a:t>
            </a:r>
            <a:r>
              <a:rPr lang="en-US" altLang="zh-CN" sz="2800" baseline="-25000" dirty="0">
                <a:latin typeface="Times New Roman" pitchFamily="18" charset="0"/>
              </a:rPr>
              <a:t>2</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 </a:t>
            </a:r>
          </a:p>
          <a:p>
            <a:pPr>
              <a:lnSpc>
                <a:spcPct val="120000"/>
              </a:lnSpc>
            </a:pPr>
            <a:endParaRPr lang="en-US" altLang="zh-CN" sz="2800" dirty="0">
              <a:latin typeface="Times New Roman" pitchFamily="18" charset="0"/>
            </a:endParaRPr>
          </a:p>
          <a:p>
            <a:pPr>
              <a:lnSpc>
                <a:spcPct val="120000"/>
              </a:lnSpc>
            </a:pPr>
            <a:r>
              <a:rPr lang="en-US" altLang="en-US" sz="2800" dirty="0" err="1">
                <a:latin typeface="Times New Roman" pitchFamily="18" charset="0"/>
              </a:rPr>
              <a:t>对于任意事件</a:t>
            </a:r>
            <a:r>
              <a:rPr lang="en-US" altLang="zh-CN" sz="2800" i="1" dirty="0" err="1">
                <a:latin typeface="Times New Roman" pitchFamily="18" charset="0"/>
              </a:rPr>
              <a:t>B</a:t>
            </a:r>
            <a:r>
              <a:rPr lang="zh-CN" altLang="en-US" sz="2800" dirty="0">
                <a:latin typeface="Times New Roman" pitchFamily="18" charset="0"/>
              </a:rPr>
              <a:t>，</a:t>
            </a:r>
            <a:r>
              <a:rPr lang="en-US" altLang="en-US" sz="2800" dirty="0">
                <a:latin typeface="Times New Roman" pitchFamily="18" charset="0"/>
              </a:rPr>
              <a:t>有:</a:t>
            </a:r>
            <a:br>
              <a:rPr lang="en-US" altLang="en-US" sz="2800" dirty="0">
                <a:latin typeface="Times New Roman" pitchFamily="18" charset="0"/>
              </a:rPr>
            </a:br>
            <a:r>
              <a:rPr lang="en-US" altLang="en-US" sz="2800" dirty="0">
                <a:latin typeface="Times New Roman" pitchFamily="18" charset="0"/>
              </a:rPr>
              <a:t>    </a:t>
            </a:r>
            <a:r>
              <a:rPr lang="en-US" altLang="zh-CN" sz="2800" dirty="0">
                <a:latin typeface="Times New Roman" pitchFamily="18" charset="0"/>
              </a:rPr>
              <a:t>          </a:t>
            </a:r>
            <a:r>
              <a:rPr lang="en-US" altLang="en-US" sz="2800" dirty="0">
                <a:latin typeface="Times New Roman" pitchFamily="18" charset="0"/>
              </a:rPr>
              <a:t> </a:t>
            </a:r>
            <a:r>
              <a:rPr lang="en-US" altLang="zh-CN"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a:t>
            </a:r>
            <a:r>
              <a:rPr lang="en-US" altLang="zh-CN" sz="2800" dirty="0">
                <a:latin typeface="Times New Roman" pitchFamily="18" charset="0"/>
              </a:rPr>
              <a:t>)</a:t>
            </a:r>
            <a:r>
              <a:rPr lang="en-US" altLang="zh-CN" sz="2800" i="1" dirty="0">
                <a:latin typeface="Times New Roman" pitchFamily="18" charset="0"/>
              </a:rPr>
              <a:t>=</a:t>
            </a:r>
            <a:r>
              <a:rPr lang="en-US" altLang="zh-CN" sz="2800" dirty="0">
                <a:latin typeface="Times New Roman" pitchFamily="18" charset="0"/>
              </a:rPr>
              <a:t>1</a:t>
            </a:r>
            <a:r>
              <a:rPr lang="en-US" altLang="zh-CN" sz="2800" i="1" dirty="0">
                <a:latin typeface="黑体" pitchFamily="49" charset="-122"/>
                <a:ea typeface="黑体" pitchFamily="49" charset="-122"/>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a:t>
            </a:r>
            <a:r>
              <a:rPr lang="en-US" altLang="zh-CN" sz="2800" dirty="0">
                <a:latin typeface="Times New Roman" pitchFamily="18" charset="0"/>
              </a:rPr>
              <a:t>)</a:t>
            </a:r>
          </a:p>
        </p:txBody>
      </p:sp>
      <p:sp>
        <p:nvSpPr>
          <p:cNvPr id="508934" name="Line 6"/>
          <p:cNvSpPr>
            <a:spLocks noChangeShapeType="1"/>
          </p:cNvSpPr>
          <p:nvPr/>
        </p:nvSpPr>
        <p:spPr bwMode="auto">
          <a:xfrm>
            <a:off x="3297238" y="4159250"/>
            <a:ext cx="228600" cy="0"/>
          </a:xfrm>
          <a:prstGeom prst="line">
            <a:avLst/>
          </a:prstGeom>
          <a:noFill/>
          <a:ln w="19050">
            <a:solidFill>
              <a:schemeClr val="tx1"/>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7192199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Text Box 2"/>
          <p:cNvSpPr txBox="1">
            <a:spLocks noChangeArrowheads="1"/>
          </p:cNvSpPr>
          <p:nvPr/>
        </p:nvSpPr>
        <p:spPr bwMode="auto">
          <a:xfrm>
            <a:off x="1066800" y="457200"/>
            <a:ext cx="7162800" cy="2058988"/>
          </a:xfrm>
          <a:prstGeom prst="rect">
            <a:avLst/>
          </a:prstGeom>
          <a:noFill/>
          <a:ln w="9525">
            <a:noFill/>
            <a:miter lim="800000"/>
            <a:headEnd/>
            <a:tailEnd/>
          </a:ln>
          <a:effectLst/>
        </p:spPr>
        <p:txBody>
          <a:bodyPr>
            <a:spAutoFit/>
          </a:bodyPr>
          <a:lstStyle/>
          <a:p>
            <a:pPr>
              <a:lnSpc>
                <a:spcPct val="170000"/>
              </a:lnSpc>
            </a:pPr>
            <a:r>
              <a:rPr lang="zh-CN" altLang="en-US" sz="2800" dirty="0">
                <a:solidFill>
                  <a:srgbClr val="0000FF"/>
                </a:solidFill>
              </a:rPr>
              <a:t>例</a:t>
            </a:r>
            <a:r>
              <a:rPr lang="en-US" altLang="zh-CN" sz="2800" dirty="0">
                <a:solidFill>
                  <a:srgbClr val="0000FF"/>
                </a:solidFill>
              </a:rPr>
              <a:t>1</a:t>
            </a:r>
            <a:r>
              <a:rPr lang="en-US" altLang="zh-CN" dirty="0"/>
              <a:t> </a:t>
            </a:r>
            <a:r>
              <a:rPr lang="en-US" altLang="en-US" dirty="0" err="1">
                <a:latin typeface="Times New Roman" pitchFamily="18" charset="0"/>
              </a:rPr>
              <a:t>设某种动物</a:t>
            </a:r>
            <a:r>
              <a:rPr lang="zh-CN" altLang="en-US" dirty="0">
                <a:latin typeface="Times New Roman" pitchFamily="18" charset="0"/>
              </a:rPr>
              <a:t>由</a:t>
            </a:r>
            <a:r>
              <a:rPr lang="en-US" altLang="en-US" dirty="0">
                <a:latin typeface="Times New Roman" pitchFamily="18" charset="0"/>
              </a:rPr>
              <a:t>出生算起活到20岁以上的概率是0.8，活到25岁以上的概率为0.4,动物现在已经20岁，问它能活到25岁</a:t>
            </a:r>
            <a:r>
              <a:rPr lang="zh-CN" altLang="en-US" dirty="0">
                <a:latin typeface="Times New Roman" pitchFamily="18" charset="0"/>
              </a:rPr>
              <a:t>以上</a:t>
            </a:r>
            <a:r>
              <a:rPr lang="en-US" altLang="en-US" dirty="0" err="1">
                <a:latin typeface="Times New Roman" pitchFamily="18" charset="0"/>
              </a:rPr>
              <a:t>的概率是多少</a:t>
            </a:r>
            <a:r>
              <a:rPr lang="en-US" altLang="en-US" dirty="0">
                <a:latin typeface="Times New Roman" pitchFamily="18" charset="0"/>
              </a:rPr>
              <a:t>？</a:t>
            </a:r>
            <a:endParaRPr lang="zh-CN" altLang="en-US" dirty="0">
              <a:latin typeface="Times New Roman" pitchFamily="18" charset="0"/>
            </a:endParaRPr>
          </a:p>
        </p:txBody>
      </p:sp>
      <p:grpSp>
        <p:nvGrpSpPr>
          <p:cNvPr id="661507" name="Group 3"/>
          <p:cNvGrpSpPr>
            <a:grpSpLocks/>
          </p:cNvGrpSpPr>
          <p:nvPr/>
        </p:nvGrpSpPr>
        <p:grpSpPr bwMode="auto">
          <a:xfrm>
            <a:off x="1143000" y="2590800"/>
            <a:ext cx="7162800" cy="4081463"/>
            <a:chOff x="720" y="1920"/>
            <a:chExt cx="4320" cy="2571"/>
          </a:xfrm>
        </p:grpSpPr>
        <mc:AlternateContent xmlns:mc="http://schemas.openxmlformats.org/markup-compatibility/2006" xmlns:a14="http://schemas.microsoft.com/office/drawing/2010/main">
          <mc:Choice Requires="a14">
            <p:sp>
              <p:nvSpPr>
                <p:cNvPr id="661508" name="Text Box 4"/>
                <p:cNvSpPr txBox="1">
                  <a:spLocks noChangeArrowheads="1"/>
                </p:cNvSpPr>
                <p:nvPr/>
              </p:nvSpPr>
              <p:spPr bwMode="auto">
                <a:xfrm>
                  <a:off x="720" y="1920"/>
                  <a:ext cx="4320" cy="2571"/>
                </a:xfrm>
                <a:prstGeom prst="rect">
                  <a:avLst/>
                </a:prstGeom>
                <a:noFill/>
                <a:ln w="9525">
                  <a:noFill/>
                  <a:miter lim="800000"/>
                  <a:headEnd/>
                  <a:tailEnd/>
                </a:ln>
                <a:effectLst/>
              </p:spPr>
              <p:txBody>
                <a:bodyPr>
                  <a:spAutoFit/>
                </a:bodyPr>
                <a:lstStyle/>
                <a:p>
                  <a:pPr>
                    <a:lnSpc>
                      <a:spcPct val="130000"/>
                    </a:lnSpc>
                  </a:pPr>
                  <a:r>
                    <a:rPr lang="en-US" altLang="en-US" dirty="0">
                      <a:solidFill>
                        <a:srgbClr val="0000FF"/>
                      </a:solidFill>
                      <a:latin typeface="黑体" pitchFamily="49" charset="-122"/>
                      <a:ea typeface="黑体" pitchFamily="49" charset="-122"/>
                    </a:rPr>
                    <a:t>解</a:t>
                  </a:r>
                  <a:r>
                    <a:rPr lang="en-US" altLang="en-US" dirty="0">
                      <a:latin typeface="黑体" pitchFamily="49" charset="-122"/>
                      <a:ea typeface="黑体" pitchFamily="49" charset="-122"/>
                    </a:rPr>
                    <a:t> </a:t>
                  </a:r>
                  <a:r>
                    <a:rPr lang="en-US" altLang="en-US" dirty="0"/>
                    <a:t> </a:t>
                  </a:r>
                  <a:r>
                    <a:rPr lang="en-US" altLang="zh-CN" dirty="0">
                      <a:latin typeface="Times New Roman" panose="02020603050405020304" pitchFamily="18" charset="0"/>
                      <a:cs typeface="Times New Roman" panose="02020603050405020304" pitchFamily="18" charset="0"/>
                    </a:rPr>
                    <a:t>A </a:t>
                  </a:r>
                  <a:r>
                    <a:rPr lang="en-US" altLang="zh-CN" dirty="0"/>
                    <a:t>= </a:t>
                  </a:r>
                  <a:r>
                    <a:rPr lang="en-US" altLang="zh-CN" dirty="0">
                      <a:latin typeface="Times New Roman"/>
                    </a:rPr>
                    <a:t>“</a:t>
                  </a:r>
                  <a:r>
                    <a:rPr lang="en-US" altLang="en-US" dirty="0"/>
                    <a:t>活到20岁以上</a:t>
                  </a:r>
                  <a:r>
                    <a:rPr lang="en-US" altLang="en-US" dirty="0">
                      <a:latin typeface="Times New Roman"/>
                    </a:rPr>
                    <a:t>”</a:t>
                  </a:r>
                  <a:r>
                    <a:rPr lang="en-US" altLang="en-US" dirty="0"/>
                    <a:t>，</a:t>
                  </a:r>
                  <a:r>
                    <a:rPr lang="en-US" altLang="zh-CN" dirty="0">
                      <a:latin typeface="Times New Roman" panose="02020603050405020304" pitchFamily="18" charset="0"/>
                      <a:cs typeface="Times New Roman" panose="02020603050405020304" pitchFamily="18" charset="0"/>
                    </a:rPr>
                    <a:t>B </a:t>
                  </a:r>
                  <a:r>
                    <a:rPr lang="en-US" altLang="zh-CN" dirty="0"/>
                    <a:t>= </a:t>
                  </a:r>
                  <a:r>
                    <a:rPr lang="en-US" altLang="zh-CN" dirty="0">
                      <a:latin typeface="Times New Roman"/>
                    </a:rPr>
                    <a:t>“</a:t>
                  </a:r>
                  <a:r>
                    <a:rPr lang="en-US" altLang="en-US" dirty="0"/>
                    <a:t>活到25岁以上</a:t>
                  </a:r>
                  <a:r>
                    <a:rPr lang="en-US" altLang="en-US" dirty="0">
                      <a:latin typeface="Times New Roman"/>
                    </a:rPr>
                    <a:t>”</a:t>
                  </a:r>
                  <a:r>
                    <a:rPr lang="en-US" altLang="en-US" dirty="0"/>
                    <a:t>，</a:t>
                  </a:r>
                </a:p>
                <a:p>
                  <a:pPr>
                    <a:lnSpc>
                      <a:spcPct val="130000"/>
                    </a:lnSpc>
                  </a:pPr>
                  <a:r>
                    <a:rPr lang="zh-CN" altLang="en-US" dirty="0"/>
                    <a:t>    用集合表示</a:t>
                  </a:r>
                  <a:r>
                    <a:rPr lang="en-US" altLang="zh-CN" dirty="0">
                      <a:latin typeface="Times New Roman" panose="02020603050405020304" pitchFamily="18" charset="0"/>
                      <a:cs typeface="Times New Roman" panose="02020603050405020304" pitchFamily="18" charset="0"/>
                    </a:rPr>
                    <a:t>A = [20, </a:t>
                  </a:r>
                  <a14:m>
                    <m:oMath xmlns:m="http://schemas.openxmlformats.org/officeDocument/2006/math">
                      <m:r>
                        <a:rPr lang="en-US" altLang="zh-CN"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a:t>，</a:t>
                  </a:r>
                  <a:r>
                    <a:rPr lang="en-US" altLang="en-US" dirty="0"/>
                    <a:t> </a:t>
                  </a:r>
                  <a:r>
                    <a:rPr lang="en-US" altLang="en-US" dirty="0">
                      <a:latin typeface="Times New Roman" panose="02020603050405020304" pitchFamily="18" charset="0"/>
                      <a:cs typeface="Times New Roman" panose="02020603050405020304" pitchFamily="18" charset="0"/>
                    </a:rPr>
                    <a:t>B = [25, </a:t>
                  </a:r>
                  <a14:m>
                    <m:oMath xmlns:m="http://schemas.openxmlformats.org/officeDocument/2006/math">
                      <m:r>
                        <a:rPr lang="en-US" altLang="zh-CN">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dirty="0"/>
                    <a:t/>
                  </a:r>
                  <a:br>
                    <a:rPr lang="en-US" altLang="en-US" dirty="0"/>
                  </a:br>
                  <a:r>
                    <a:rPr lang="en-US" altLang="en-US" dirty="0"/>
                    <a:t>    </a:t>
                  </a:r>
                  <a:r>
                    <a:rPr lang="zh-CN" altLang="en-US" dirty="0"/>
                    <a:t>由题意</a:t>
                  </a:r>
                  <a:r>
                    <a:rPr lang="en-US" altLang="en-US" dirty="0"/>
                    <a:t>  </a:t>
                  </a:r>
                  <a:r>
                    <a:rPr lang="en-US" altLang="zh-CN" dirty="0"/>
                    <a:t>P(A)=0.8</a:t>
                  </a:r>
                  <a:r>
                    <a:rPr lang="zh-CN" altLang="en-US" dirty="0"/>
                    <a:t>，  </a:t>
                  </a:r>
                  <a:r>
                    <a:rPr lang="en-US" altLang="zh-CN" dirty="0"/>
                    <a:t>P(B)=0.4 </a:t>
                  </a:r>
                  <a:br>
                    <a:rPr lang="en-US" altLang="zh-CN" dirty="0"/>
                  </a:br>
                  <a:r>
                    <a:rPr lang="en-US" altLang="zh-CN" dirty="0"/>
                    <a:t>    </a:t>
                  </a:r>
                  <a:r>
                    <a:rPr lang="en-US" altLang="en-US" dirty="0" err="1"/>
                    <a:t>因为</a:t>
                  </a:r>
                  <a:r>
                    <a:rPr lang="en-US" altLang="en-US" dirty="0"/>
                    <a:t>  </a:t>
                  </a:r>
                  <a:r>
                    <a:rPr lang="en-US" altLang="zh-CN" dirty="0"/>
                    <a:t>B   A</a:t>
                  </a:r>
                  <a:r>
                    <a:rPr lang="zh-CN" altLang="en-US" dirty="0"/>
                    <a:t>，</a:t>
                  </a:r>
                  <a:r>
                    <a:rPr lang="en-US" altLang="en-US" dirty="0"/>
                    <a:t>故  </a:t>
                  </a:r>
                  <a:r>
                    <a:rPr lang="en-US" altLang="zh-CN" i="1" dirty="0"/>
                    <a:t>AB </a:t>
                  </a:r>
                  <a:r>
                    <a:rPr lang="en-US" altLang="zh-CN" dirty="0"/>
                    <a:t>= </a:t>
                  </a:r>
                  <a:r>
                    <a:rPr lang="en-US" altLang="zh-CN" i="1" dirty="0"/>
                    <a:t>B</a:t>
                  </a:r>
                  <a:endParaRPr lang="en-US" altLang="zh-CN" dirty="0"/>
                </a:p>
                <a:p>
                  <a:pPr>
                    <a:lnSpc>
                      <a:spcPct val="130000"/>
                    </a:lnSpc>
                  </a:pPr>
                  <a:r>
                    <a:rPr lang="en-US" altLang="zh-CN" dirty="0"/>
                    <a:t>    </a:t>
                  </a:r>
                  <a:r>
                    <a:rPr lang="en-US" altLang="en-US" dirty="0" err="1"/>
                    <a:t>所以</a:t>
                  </a:r>
                  <a:r>
                    <a:rPr lang="en-US" altLang="en-US" dirty="0"/>
                    <a:t>  </a:t>
                  </a:r>
                  <a:r>
                    <a:rPr lang="en-US" altLang="zh-CN" dirty="0"/>
                    <a:t>P(AB)=P(B)=0.4</a:t>
                  </a:r>
                  <a:r>
                    <a:rPr lang="zh-CN" altLang="en-US" dirty="0"/>
                    <a:t>，  </a:t>
                  </a:r>
                </a:p>
                <a:p>
                  <a:pPr>
                    <a:lnSpc>
                      <a:spcPct val="130000"/>
                    </a:lnSpc>
                  </a:pPr>
                  <a:r>
                    <a:rPr lang="zh-CN" altLang="en-US" dirty="0"/>
                    <a:t>    因此</a:t>
                  </a:r>
                  <a:r>
                    <a:rPr lang="en-US" altLang="en-US" dirty="0"/>
                    <a:t>  </a:t>
                  </a:r>
                  <a:r>
                    <a:rPr lang="en-US" altLang="zh-CN" dirty="0"/>
                    <a:t>P(B</a:t>
                  </a:r>
                  <a:r>
                    <a:rPr lang="zh-CN" altLang="en-US" dirty="0"/>
                    <a:t>｜</a:t>
                  </a:r>
                  <a:r>
                    <a:rPr lang="en-US" altLang="zh-CN" dirty="0"/>
                    <a:t>A)= </a:t>
                  </a:r>
                </a:p>
                <a:p>
                  <a:endParaRPr lang="en-US" altLang="zh-CN" b="0" dirty="0">
                    <a:latin typeface="Times New Roman" pitchFamily="18" charset="0"/>
                  </a:endParaRPr>
                </a:p>
              </p:txBody>
            </p:sp>
          </mc:Choice>
          <mc:Fallback xmlns="">
            <p:sp>
              <p:nvSpPr>
                <p:cNvPr id="661508" name="Text Box 4"/>
                <p:cNvSpPr txBox="1">
                  <a:spLocks noRot="1" noChangeAspect="1" noMove="1" noResize="1" noEditPoints="1" noAdjustHandles="1" noChangeArrowheads="1" noChangeShapeType="1" noTextEdit="1"/>
                </p:cNvSpPr>
                <p:nvPr/>
              </p:nvSpPr>
              <p:spPr bwMode="auto">
                <a:xfrm>
                  <a:off x="720" y="1920"/>
                  <a:ext cx="4320" cy="2571"/>
                </a:xfrm>
                <a:prstGeom prst="rect">
                  <a:avLst/>
                </a:prstGeom>
                <a:blipFill>
                  <a:blip r:embed="rId3"/>
                  <a:stretch>
                    <a:fillRect l="-1362" t="-149"/>
                  </a:stretch>
                </a:blipFill>
                <a:ln w="9525">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61509" name="Object 5"/>
                <p:cNvGraphicFramePr>
                  <a:graphicFrameLocks noChangeAspect="1"/>
                </p:cNvGraphicFramePr>
                <p:nvPr>
                  <p:extLst>
                    <p:ext uri="{D42A27DB-BD31-4B8C-83A1-F6EECF244321}">
                      <p14:modId xmlns:p14="http://schemas.microsoft.com/office/powerpoint/2010/main" val="894203983"/>
                    </p:ext>
                  </p:extLst>
                </p:nvPr>
              </p:nvGraphicFramePr>
              <p:xfrm>
                <a:off x="1860" y="3012"/>
                <a:ext cx="240" cy="190"/>
              </p:xfrm>
              <a:graphic>
                <a:graphicData uri="http://schemas.openxmlformats.org/presentationml/2006/ole">
                  <mc:AlternateContent>
                    <mc:Choice xmlns:v="urn:schemas-microsoft-com:vml" Requires="v">
                      <p:oleObj spid="_x0000_s801102" name="公式" r:id="rId4" imgW="190417" imgH="152334" progId="Equations">
                        <p:embed/>
                      </p:oleObj>
                    </mc:Choice>
                    <mc:Fallback>
                      <p:oleObj name="公式" r:id="rId4" imgW="190417" imgH="152334" progId="Equations">
                        <p:embed/>
                        <p:pic>
                          <p:nvPicPr>
                            <p:cNvPr id="661509" name="Object 5"/>
                            <p:cNvPicPr>
                              <a:picLocks noChangeAspect="1" noChangeArrowheads="1"/>
                            </p:cNvPicPr>
                            <p:nvPr/>
                          </p:nvPicPr>
                          <p:blipFill>
                            <a:blip r:embed="rId5">
                              <a:extLst>
                                <a:ext uri="{28A0092B-C50C-407E-A947-70E740481C1C}">
                                  <a14:useLocalDpi val="0"/>
                                </a:ext>
                              </a:extLst>
                            </a:blip>
                            <a:srcRect/>
                            <a:stretch>
                              <a:fillRect/>
                            </a:stretch>
                          </p:blipFill>
                          <p:spPr bwMode="auto">
                            <a:xfrm>
                              <a:off x="1860" y="3012"/>
                              <a:ext cx="240" cy="19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661509" name="Object 5"/>
                <p:cNvGraphicFramePr>
                  <a:graphicFrameLocks noChangeAspect="1"/>
                </p:cNvGraphicFramePr>
                <p:nvPr>
                  <p:extLst>
                    <p:ext uri="{D42A27DB-BD31-4B8C-83A1-F6EECF244321}">
                      <p14:modId xmlns:p14="http://schemas.microsoft.com/office/powerpoint/2010/main" val="894203983"/>
                    </p:ext>
                  </p:extLst>
                </p:nvPr>
              </p:nvGraphicFramePr>
              <p:xfrm>
                <a:off x="1860" y="3012"/>
                <a:ext cx="240" cy="190"/>
              </p:xfrm>
              <a:graphic>
                <a:graphicData uri="http://schemas.openxmlformats.org/presentationml/2006/ole">
                  <mc:AlternateContent>
                    <mc:Choice xmlns:v="urn:schemas-microsoft-com:vml" Requires="v">
                      <p:oleObj spid="_x0000_s800962" name="公式" r:id="rId6" imgW="190417" imgH="152334" progId="Equations">
                        <p:embed/>
                      </p:oleObj>
                    </mc:Choice>
                    <mc:Fallback>
                      <p:oleObj name="公式" r:id="rId6" imgW="190417" imgH="152334" progId="Equations">
                        <p:embed/>
                        <p:pic>
                          <p:nvPicPr>
                            <p:cNvPr id="66150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0" y="3012"/>
                              <a:ext cx="240" cy="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61510" name="Object 6"/>
                <p:cNvGraphicFramePr>
                  <a:graphicFrameLocks noChangeAspect="1"/>
                </p:cNvGraphicFramePr>
                <p:nvPr>
                  <p:extLst>
                    <p:ext uri="{D42A27DB-BD31-4B8C-83A1-F6EECF244321}">
                      <p14:modId xmlns:p14="http://schemas.microsoft.com/office/powerpoint/2010/main" val="3874773674"/>
                    </p:ext>
                  </p:extLst>
                </p:nvPr>
              </p:nvGraphicFramePr>
              <p:xfrm>
                <a:off x="2525" y="3685"/>
                <a:ext cx="1392" cy="532"/>
              </p:xfrm>
              <a:graphic>
                <a:graphicData uri="http://schemas.openxmlformats.org/presentationml/2006/ole">
                  <mc:AlternateContent>
                    <mc:Choice xmlns:v="urn:schemas-microsoft-com:vml" Requires="v">
                      <p:oleObj spid="_x0000_s801103" name="公式" r:id="rId8" imgW="1422400" imgH="546100" progId="Equations">
                        <p:embed/>
                      </p:oleObj>
                    </mc:Choice>
                    <mc:Fallback>
                      <p:oleObj name="公式" r:id="rId8" imgW="1422400" imgH="546100" progId="Equations">
                        <p:embed/>
                        <p:pic>
                          <p:nvPicPr>
                            <p:cNvPr id="661510" name="Object 6"/>
                            <p:cNvPicPr>
                              <a:picLocks noChangeAspect="1" noChangeArrowheads="1"/>
                            </p:cNvPicPr>
                            <p:nvPr/>
                          </p:nvPicPr>
                          <p:blipFill>
                            <a:blip r:embed="rId9">
                              <a:extLst>
                                <a:ext uri="{28A0092B-C50C-407E-A947-70E740481C1C}">
                                  <a14:useLocalDpi val="0"/>
                                </a:ext>
                              </a:extLst>
                            </a:blip>
                            <a:srcRect/>
                            <a:stretch>
                              <a:fillRect/>
                            </a:stretch>
                          </p:blipFill>
                          <p:spPr bwMode="auto">
                            <a:xfrm>
                              <a:off x="2525" y="3685"/>
                              <a:ext cx="1392" cy="532"/>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661510" name="Object 6"/>
                <p:cNvGraphicFramePr>
                  <a:graphicFrameLocks noChangeAspect="1"/>
                </p:cNvGraphicFramePr>
                <p:nvPr>
                  <p:extLst>
                    <p:ext uri="{D42A27DB-BD31-4B8C-83A1-F6EECF244321}">
                      <p14:modId xmlns:p14="http://schemas.microsoft.com/office/powerpoint/2010/main" val="3874773674"/>
                    </p:ext>
                  </p:extLst>
                </p:nvPr>
              </p:nvGraphicFramePr>
              <p:xfrm>
                <a:off x="2525" y="3685"/>
                <a:ext cx="1392" cy="532"/>
              </p:xfrm>
              <a:graphic>
                <a:graphicData uri="http://schemas.openxmlformats.org/presentationml/2006/ole">
                  <mc:AlternateContent>
                    <mc:Choice xmlns:v="urn:schemas-microsoft-com:vml" Requires="v">
                      <p:oleObj spid="_x0000_s800963" name="公式" r:id="rId10" imgW="1422400" imgH="546100" progId="Equations">
                        <p:embed/>
                      </p:oleObj>
                    </mc:Choice>
                    <mc:Fallback>
                      <p:oleObj name="公式" r:id="rId10" imgW="1422400" imgH="546100" progId="Equations">
                        <p:embed/>
                        <p:pic>
                          <p:nvPicPr>
                            <p:cNvPr id="66151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25" y="3685"/>
                              <a:ext cx="1392" cy="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Tree>
    <p:extLst>
      <p:ext uri="{BB962C8B-B14F-4D97-AF65-F5344CB8AC3E}">
        <p14:creationId xmlns:p14="http://schemas.microsoft.com/office/powerpoint/2010/main" val="75015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1506"/>
                                        </p:tgtEl>
                                        <p:attrNameLst>
                                          <p:attrName>style.visibility</p:attrName>
                                        </p:attrNameLst>
                                      </p:cBhvr>
                                      <p:to>
                                        <p:strVal val="visible"/>
                                      </p:to>
                                    </p:set>
                                    <p:anim calcmode="lin" valueType="num">
                                      <p:cBhvr additive="base">
                                        <p:cTn id="7" dur="500" fill="hold"/>
                                        <p:tgtEl>
                                          <p:spTgt spid="661506"/>
                                        </p:tgtEl>
                                        <p:attrNameLst>
                                          <p:attrName>ppt_x</p:attrName>
                                        </p:attrNameLst>
                                      </p:cBhvr>
                                      <p:tavLst>
                                        <p:tav tm="0">
                                          <p:val>
                                            <p:strVal val="0-#ppt_w/2"/>
                                          </p:val>
                                        </p:tav>
                                        <p:tav tm="100000">
                                          <p:val>
                                            <p:strVal val="#ppt_x"/>
                                          </p:val>
                                        </p:tav>
                                      </p:tavLst>
                                    </p:anim>
                                    <p:anim calcmode="lin" valueType="num">
                                      <p:cBhvr additive="base">
                                        <p:cTn id="8" dur="500" fill="hold"/>
                                        <p:tgtEl>
                                          <p:spTgt spid="6615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61507"/>
                                        </p:tgtEl>
                                        <p:attrNameLst>
                                          <p:attrName>style.visibility</p:attrName>
                                        </p:attrNameLst>
                                      </p:cBhvr>
                                      <p:to>
                                        <p:strVal val="visible"/>
                                      </p:to>
                                    </p:set>
                                    <p:anim calcmode="lin" valueType="num">
                                      <p:cBhvr additive="base">
                                        <p:cTn id="13" dur="500" fill="hold"/>
                                        <p:tgtEl>
                                          <p:spTgt spid="661507"/>
                                        </p:tgtEl>
                                        <p:attrNameLst>
                                          <p:attrName>ppt_x</p:attrName>
                                        </p:attrNameLst>
                                      </p:cBhvr>
                                      <p:tavLst>
                                        <p:tav tm="0">
                                          <p:val>
                                            <p:strVal val="0-#ppt_w/2"/>
                                          </p:val>
                                        </p:tav>
                                        <p:tav tm="100000">
                                          <p:val>
                                            <p:strVal val="#ppt_x"/>
                                          </p:val>
                                        </p:tav>
                                      </p:tavLst>
                                    </p:anim>
                                    <p:anim calcmode="lin" valueType="num">
                                      <p:cBhvr additive="base">
                                        <p:cTn id="14" dur="500" fill="hold"/>
                                        <p:tgtEl>
                                          <p:spTgt spid="661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323850" y="333375"/>
            <a:ext cx="8458200" cy="1547813"/>
          </a:xfrm>
          <a:prstGeom prst="rect">
            <a:avLst/>
          </a:prstGeom>
          <a:noFill/>
          <a:ln w="9525">
            <a:noFill/>
            <a:miter lim="800000"/>
            <a:headEnd/>
            <a:tailEnd/>
          </a:ln>
          <a:effectLst/>
        </p:spPr>
        <p:txBody>
          <a:bodyPr>
            <a:spAutoFit/>
          </a:bodyPr>
          <a:lstStyle/>
          <a:p>
            <a:pPr>
              <a:lnSpc>
                <a:spcPct val="110000"/>
              </a:lnSpc>
            </a:pPr>
            <a:r>
              <a:rPr lang="en-US" altLang="en-US" sz="2800" b="0">
                <a:latin typeface="Times New Roman" pitchFamily="18" charset="0"/>
              </a:rPr>
              <a:t> </a:t>
            </a:r>
            <a:r>
              <a:rPr lang="zh-CN" altLang="en-US" sz="2800">
                <a:solidFill>
                  <a:srgbClr val="0000FF"/>
                </a:solidFill>
                <a:latin typeface="Times New Roman" pitchFamily="18" charset="0"/>
              </a:rPr>
              <a:t>例</a:t>
            </a:r>
            <a:r>
              <a:rPr lang="en-US" altLang="zh-CN" sz="2800">
                <a:solidFill>
                  <a:srgbClr val="0000FF"/>
                </a:solidFill>
                <a:latin typeface="Times New Roman" pitchFamily="18" charset="0"/>
              </a:rPr>
              <a:t>2</a:t>
            </a:r>
            <a:r>
              <a:rPr lang="en-US" altLang="zh-CN" sz="2800">
                <a:solidFill>
                  <a:srgbClr val="FF0066"/>
                </a:solidFill>
                <a:latin typeface="Times New Roman" pitchFamily="18" charset="0"/>
              </a:rPr>
              <a:t>   </a:t>
            </a:r>
            <a:r>
              <a:rPr lang="zh-CN" altLang="en-US">
                <a:latin typeface="Times New Roman" pitchFamily="18" charset="0"/>
              </a:rPr>
              <a:t>一袋中装有</a:t>
            </a:r>
            <a:r>
              <a:rPr lang="en-US" altLang="zh-CN">
                <a:latin typeface="Times New Roman" pitchFamily="18" charset="0"/>
              </a:rPr>
              <a:t>10</a:t>
            </a:r>
            <a:r>
              <a:rPr lang="zh-CN" altLang="en-US">
                <a:latin typeface="Times New Roman" pitchFamily="18" charset="0"/>
              </a:rPr>
              <a:t>个球，其中</a:t>
            </a:r>
            <a:r>
              <a:rPr lang="en-US" altLang="zh-CN">
                <a:latin typeface="Times New Roman" pitchFamily="18" charset="0"/>
              </a:rPr>
              <a:t>3</a:t>
            </a:r>
            <a:r>
              <a:rPr lang="zh-CN" altLang="en-US">
                <a:latin typeface="Times New Roman" pitchFamily="18" charset="0"/>
              </a:rPr>
              <a:t>个黑球，</a:t>
            </a:r>
            <a:r>
              <a:rPr lang="en-US" altLang="zh-CN">
                <a:latin typeface="Times New Roman" pitchFamily="18" charset="0"/>
              </a:rPr>
              <a:t>7</a:t>
            </a:r>
            <a:r>
              <a:rPr lang="zh-CN" altLang="en-US">
                <a:latin typeface="Times New Roman" pitchFamily="18" charset="0"/>
              </a:rPr>
              <a:t>个白球，先后两次从袋中各取一球（不放回）</a:t>
            </a:r>
            <a:r>
              <a:rPr lang="en-US" altLang="zh-CN">
                <a:latin typeface="Times New Roman" pitchFamily="18" charset="0"/>
              </a:rPr>
              <a:t>.</a:t>
            </a:r>
          </a:p>
          <a:p>
            <a:pPr>
              <a:lnSpc>
                <a:spcPct val="110000"/>
              </a:lnSpc>
            </a:pPr>
            <a:endParaRPr lang="en-US" altLang="zh-CN">
              <a:latin typeface="Times New Roman" pitchFamily="18" charset="0"/>
            </a:endParaRPr>
          </a:p>
        </p:txBody>
      </p:sp>
      <p:sp>
        <p:nvSpPr>
          <p:cNvPr id="599044" name="Text Box 4"/>
          <p:cNvSpPr txBox="1">
            <a:spLocks noChangeArrowheads="1"/>
          </p:cNvSpPr>
          <p:nvPr/>
        </p:nvSpPr>
        <p:spPr bwMode="auto">
          <a:xfrm>
            <a:off x="468313" y="2205038"/>
            <a:ext cx="8640762" cy="1041400"/>
          </a:xfrm>
          <a:prstGeom prst="rect">
            <a:avLst/>
          </a:prstGeom>
          <a:noFill/>
          <a:ln w="9525">
            <a:noFill/>
            <a:miter lim="800000"/>
            <a:headEnd/>
            <a:tailEnd/>
          </a:ln>
          <a:effectLst/>
        </p:spPr>
        <p:txBody>
          <a:bodyPr>
            <a:spAutoFit/>
          </a:bodyPr>
          <a:lstStyle/>
          <a:p>
            <a:pPr>
              <a:lnSpc>
                <a:spcPct val="130000"/>
              </a:lnSpc>
            </a:pPr>
            <a:r>
              <a:rPr lang="en-US" altLang="en-US" dirty="0">
                <a:solidFill>
                  <a:srgbClr val="0000FF"/>
                </a:solidFill>
                <a:latin typeface="Times New Roman" pitchFamily="18" charset="0"/>
                <a:ea typeface="黑体" pitchFamily="49" charset="-122"/>
              </a:rPr>
              <a:t>解</a:t>
            </a:r>
            <a:r>
              <a:rPr lang="en-US" altLang="en-US" dirty="0">
                <a:latin typeface="Times New Roman" pitchFamily="18" charset="0"/>
                <a:ea typeface="黑体" pitchFamily="49" charset="-122"/>
              </a:rPr>
              <a:t> </a:t>
            </a:r>
            <a:r>
              <a:rPr lang="en-US" altLang="en-US" dirty="0">
                <a:latin typeface="Times New Roman" pitchFamily="18" charset="0"/>
              </a:rPr>
              <a:t> </a:t>
            </a:r>
            <a:r>
              <a:rPr lang="zh-CN" altLang="en-US" dirty="0">
                <a:latin typeface="Times New Roman" pitchFamily="18" charset="0"/>
              </a:rPr>
              <a:t>记</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a:t>
            </a:r>
            <a:r>
              <a:rPr lang="zh-CN" altLang="en-US" dirty="0">
                <a:latin typeface="Times New Roman" pitchFamily="18" charset="0"/>
              </a:rPr>
              <a:t>第一次取出的是黑球</a:t>
            </a:r>
            <a:r>
              <a:rPr lang="en-US" altLang="en-US" dirty="0">
                <a:latin typeface="Times New Roman" pitchFamily="18" charset="0"/>
              </a:rPr>
              <a:t>”，</a:t>
            </a:r>
            <a:r>
              <a:rPr lang="en-US" altLang="zh-CN" i="1" dirty="0">
                <a:latin typeface="Times New Roman" pitchFamily="18" charset="0"/>
              </a:rPr>
              <a:t>A</a:t>
            </a:r>
            <a:r>
              <a:rPr lang="en-US" altLang="zh-CN" baseline="-25000" dirty="0">
                <a:latin typeface="Times New Roman" pitchFamily="18" charset="0"/>
              </a:rPr>
              <a:t>2</a:t>
            </a:r>
            <a:r>
              <a:rPr lang="en-US" altLang="zh-CN" dirty="0">
                <a:latin typeface="Times New Roman" pitchFamily="18" charset="0"/>
              </a:rPr>
              <a:t>=“</a:t>
            </a:r>
            <a:r>
              <a:rPr lang="zh-CN" altLang="en-US" dirty="0">
                <a:latin typeface="Times New Roman" pitchFamily="18" charset="0"/>
              </a:rPr>
              <a:t>第二次取出的是黑球</a:t>
            </a:r>
            <a:r>
              <a:rPr lang="en-US" altLang="en-US" dirty="0">
                <a:latin typeface="Times New Roman" pitchFamily="18" charset="0"/>
              </a:rPr>
              <a:t>”</a:t>
            </a:r>
            <a:r>
              <a:rPr lang="en-US" altLang="zh-CN" dirty="0">
                <a:latin typeface="Times New Roman" pitchFamily="18" charset="0"/>
              </a:rPr>
              <a:t>,</a:t>
            </a:r>
            <a:r>
              <a:rPr lang="en-US" altLang="en-US" dirty="0">
                <a:latin typeface="Times New Roman" pitchFamily="18" charset="0"/>
              </a:rPr>
              <a:t>    </a:t>
            </a:r>
            <a:r>
              <a:rPr lang="en-US" altLang="zh-CN" dirty="0">
                <a:latin typeface="Times New Roman" pitchFamily="18" charset="0"/>
              </a:rPr>
              <a:t>     (1)</a:t>
            </a:r>
            <a:r>
              <a:rPr lang="zh-CN" altLang="en-US" dirty="0">
                <a:latin typeface="Times New Roman" pitchFamily="18" charset="0"/>
              </a:rPr>
              <a:t>由题意直接可得</a:t>
            </a:r>
            <a:endParaRPr lang="zh-CN" altLang="en-US" b="0" dirty="0">
              <a:latin typeface="Times New Roman" pitchFamily="18" charset="0"/>
            </a:endParaRPr>
          </a:p>
        </p:txBody>
      </p:sp>
      <p:sp>
        <p:nvSpPr>
          <p:cNvPr id="599047" name="Rectangle 7"/>
          <p:cNvSpPr>
            <a:spLocks noChangeArrowheads="1"/>
          </p:cNvSpPr>
          <p:nvPr/>
        </p:nvSpPr>
        <p:spPr bwMode="auto">
          <a:xfrm>
            <a:off x="458788" y="1701800"/>
            <a:ext cx="8613775" cy="493713"/>
          </a:xfrm>
          <a:prstGeom prst="rect">
            <a:avLst/>
          </a:prstGeom>
          <a:noFill/>
          <a:ln w="9525">
            <a:noFill/>
            <a:miter lim="800000"/>
            <a:headEnd/>
            <a:tailEnd/>
          </a:ln>
          <a:effectLst/>
        </p:spPr>
        <p:txBody>
          <a:bodyPr wrap="none">
            <a:spAutoFit/>
          </a:bodyPr>
          <a:lstStyle/>
          <a:p>
            <a:pPr>
              <a:lnSpc>
                <a:spcPct val="110000"/>
              </a:lnSpc>
            </a:pPr>
            <a:r>
              <a:rPr lang="en-US" altLang="zh-CN"/>
              <a:t>(2)</a:t>
            </a:r>
            <a:r>
              <a:rPr lang="zh-CN" altLang="en-US"/>
              <a:t>已知第二次取出的是黑球</a:t>
            </a:r>
            <a:r>
              <a:rPr lang="en-US" altLang="zh-CN"/>
              <a:t>,</a:t>
            </a:r>
            <a:r>
              <a:rPr lang="zh-CN" altLang="en-US"/>
              <a:t>求第一次取出的也是黑球的概率</a:t>
            </a:r>
            <a:r>
              <a:rPr lang="en-US" altLang="zh-CN"/>
              <a:t>.</a:t>
            </a:r>
          </a:p>
        </p:txBody>
      </p:sp>
      <p:sp>
        <p:nvSpPr>
          <p:cNvPr id="599048" name="Rectangle 8"/>
          <p:cNvSpPr>
            <a:spLocks noChangeArrowheads="1"/>
          </p:cNvSpPr>
          <p:nvPr/>
        </p:nvSpPr>
        <p:spPr bwMode="auto">
          <a:xfrm>
            <a:off x="458788" y="1196975"/>
            <a:ext cx="8613775" cy="493713"/>
          </a:xfrm>
          <a:prstGeom prst="rect">
            <a:avLst/>
          </a:prstGeom>
          <a:noFill/>
          <a:ln w="9525">
            <a:noFill/>
            <a:miter lim="800000"/>
            <a:headEnd/>
            <a:tailEnd/>
          </a:ln>
          <a:effectLst/>
        </p:spPr>
        <p:txBody>
          <a:bodyPr wrap="none">
            <a:spAutoFit/>
          </a:bodyPr>
          <a:lstStyle/>
          <a:p>
            <a:pPr>
              <a:lnSpc>
                <a:spcPct val="110000"/>
              </a:lnSpc>
            </a:pPr>
            <a:r>
              <a:rPr lang="en-US" altLang="zh-CN"/>
              <a:t>(1)</a:t>
            </a:r>
            <a:r>
              <a:rPr lang="zh-CN" altLang="en-US"/>
              <a:t>已知第一次取出的是黑球</a:t>
            </a:r>
            <a:r>
              <a:rPr lang="en-US" altLang="zh-CN"/>
              <a:t>,</a:t>
            </a:r>
            <a:r>
              <a:rPr lang="zh-CN" altLang="en-US"/>
              <a:t>求第二次取出的仍是黑球的概率</a:t>
            </a:r>
            <a:r>
              <a:rPr lang="en-US" altLang="zh-CN"/>
              <a:t>;</a:t>
            </a:r>
          </a:p>
        </p:txBody>
      </p:sp>
      <p:graphicFrame>
        <p:nvGraphicFramePr>
          <p:cNvPr id="599049" name="Object 9"/>
          <p:cNvGraphicFramePr>
            <a:graphicFrameLocks noChangeAspect="1"/>
          </p:cNvGraphicFramePr>
          <p:nvPr/>
        </p:nvGraphicFramePr>
        <p:xfrm>
          <a:off x="3203575" y="2636838"/>
          <a:ext cx="1806575" cy="836612"/>
        </p:xfrm>
        <a:graphic>
          <a:graphicData uri="http://schemas.openxmlformats.org/presentationml/2006/ole">
            <mc:AlternateContent xmlns:mc="http://schemas.openxmlformats.org/markup-compatibility/2006">
              <mc:Choice xmlns:v="urn:schemas-microsoft-com:vml" Requires="v">
                <p:oleObj spid="_x0000_s822142" name="公式" r:id="rId3" imgW="875920" imgH="406224" progId="Equations">
                  <p:embed/>
                </p:oleObj>
              </mc:Choice>
              <mc:Fallback>
                <p:oleObj name="公式" r:id="rId3" imgW="875920" imgH="406224" progId="Equations">
                  <p:embed/>
                  <p:pic>
                    <p:nvPicPr>
                      <p:cNvPr id="59904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636838"/>
                        <a:ext cx="1806575"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51" name="Object 11"/>
          <p:cNvGraphicFramePr>
            <a:graphicFrameLocks noChangeAspect="1"/>
          </p:cNvGraphicFramePr>
          <p:nvPr/>
        </p:nvGraphicFramePr>
        <p:xfrm>
          <a:off x="1116013" y="5734050"/>
          <a:ext cx="2720975" cy="908050"/>
        </p:xfrm>
        <a:graphic>
          <a:graphicData uri="http://schemas.openxmlformats.org/presentationml/2006/ole">
            <mc:AlternateContent xmlns:mc="http://schemas.openxmlformats.org/markup-compatibility/2006">
              <mc:Choice xmlns:v="urn:schemas-microsoft-com:vml" Requires="v">
                <p:oleObj spid="_x0000_s822143" name="公式" r:id="rId5" imgW="1333500" imgH="444500" progId="Equations">
                  <p:embed/>
                </p:oleObj>
              </mc:Choice>
              <mc:Fallback>
                <p:oleObj name="公式" r:id="rId5" imgW="1333500" imgH="444500" progId="Equations">
                  <p:embed/>
                  <p:pic>
                    <p:nvPicPr>
                      <p:cNvPr id="59905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5734050"/>
                        <a:ext cx="2720975"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52" name="Object 12"/>
          <p:cNvGraphicFramePr>
            <a:graphicFrameLocks noChangeAspect="1"/>
          </p:cNvGraphicFramePr>
          <p:nvPr/>
        </p:nvGraphicFramePr>
        <p:xfrm>
          <a:off x="2339975" y="3346450"/>
          <a:ext cx="2836863" cy="803275"/>
        </p:xfrm>
        <a:graphic>
          <a:graphicData uri="http://schemas.openxmlformats.org/presentationml/2006/ole">
            <mc:AlternateContent xmlns:mc="http://schemas.openxmlformats.org/markup-compatibility/2006">
              <mc:Choice xmlns:v="urn:schemas-microsoft-com:vml" Requires="v">
                <p:oleObj spid="_x0000_s822144" name="公式" r:id="rId7" imgW="1434477" imgH="406224" progId="Equations">
                  <p:embed/>
                </p:oleObj>
              </mc:Choice>
              <mc:Fallback>
                <p:oleObj name="公式" r:id="rId7" imgW="1434477" imgH="406224" progId="Equations">
                  <p:embed/>
                  <p:pic>
                    <p:nvPicPr>
                      <p:cNvPr id="59905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346450"/>
                        <a:ext cx="2836863"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55" name="Object 15"/>
          <p:cNvGraphicFramePr>
            <a:graphicFrameLocks noChangeAspect="1"/>
          </p:cNvGraphicFramePr>
          <p:nvPr/>
        </p:nvGraphicFramePr>
        <p:xfrm>
          <a:off x="4932363" y="4019550"/>
          <a:ext cx="1368425" cy="1138238"/>
        </p:xfrm>
        <a:graphic>
          <a:graphicData uri="http://schemas.openxmlformats.org/presentationml/2006/ole">
            <mc:AlternateContent xmlns:mc="http://schemas.openxmlformats.org/markup-compatibility/2006">
              <mc:Choice xmlns:v="urn:schemas-microsoft-com:vml" Requires="v">
                <p:oleObj spid="_x0000_s822145" name="公式" r:id="rId9" imgW="698197" imgH="583947" progId="Equations">
                  <p:embed/>
                </p:oleObj>
              </mc:Choice>
              <mc:Fallback>
                <p:oleObj name="公式" r:id="rId9" imgW="698197" imgH="583947" progId="Equations">
                  <p:embed/>
                  <p:pic>
                    <p:nvPicPr>
                      <p:cNvPr id="599055"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4019550"/>
                        <a:ext cx="1368425"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9056" name="Text Box 16"/>
          <p:cNvSpPr txBox="1">
            <a:spLocks noChangeArrowheads="1"/>
          </p:cNvSpPr>
          <p:nvPr/>
        </p:nvSpPr>
        <p:spPr bwMode="auto">
          <a:xfrm>
            <a:off x="503238" y="3357563"/>
            <a:ext cx="8640762" cy="566737"/>
          </a:xfrm>
          <a:prstGeom prst="rect">
            <a:avLst/>
          </a:prstGeom>
          <a:noFill/>
          <a:ln w="9525">
            <a:noFill/>
            <a:miter lim="800000"/>
            <a:headEnd/>
            <a:tailEnd/>
          </a:ln>
          <a:effectLst/>
        </p:spPr>
        <p:txBody>
          <a:bodyPr>
            <a:spAutoFit/>
          </a:bodyPr>
          <a:lstStyle/>
          <a:p>
            <a:pPr>
              <a:lnSpc>
                <a:spcPct val="130000"/>
              </a:lnSpc>
            </a:pPr>
            <a:r>
              <a:rPr lang="zh-CN" altLang="en-US">
                <a:latin typeface="Times New Roman" pitchFamily="18" charset="0"/>
              </a:rPr>
              <a:t>或利用公式：</a:t>
            </a:r>
            <a:endParaRPr lang="zh-CN" altLang="en-US" b="0">
              <a:latin typeface="Times New Roman" pitchFamily="18" charset="0"/>
            </a:endParaRPr>
          </a:p>
        </p:txBody>
      </p:sp>
      <p:graphicFrame>
        <p:nvGraphicFramePr>
          <p:cNvPr id="599057" name="Object 17"/>
          <p:cNvGraphicFramePr>
            <a:graphicFrameLocks noChangeAspect="1"/>
          </p:cNvGraphicFramePr>
          <p:nvPr/>
        </p:nvGraphicFramePr>
        <p:xfrm>
          <a:off x="5867400" y="3429000"/>
          <a:ext cx="1381125" cy="727075"/>
        </p:xfrm>
        <a:graphic>
          <a:graphicData uri="http://schemas.openxmlformats.org/presentationml/2006/ole">
            <mc:AlternateContent xmlns:mc="http://schemas.openxmlformats.org/markup-compatibility/2006">
              <mc:Choice xmlns:v="urn:schemas-microsoft-com:vml" Requires="v">
                <p:oleObj spid="_x0000_s822146" name="公式" r:id="rId11" imgW="698500" imgH="368300" progId="Equations">
                  <p:embed/>
                </p:oleObj>
              </mc:Choice>
              <mc:Fallback>
                <p:oleObj name="公式" r:id="rId11" imgW="698500" imgH="368300" progId="Equations">
                  <p:embed/>
                  <p:pic>
                    <p:nvPicPr>
                      <p:cNvPr id="599057"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3429000"/>
                        <a:ext cx="138112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58" name="Object 18"/>
          <p:cNvGraphicFramePr>
            <a:graphicFrameLocks noChangeAspect="1"/>
          </p:cNvGraphicFramePr>
          <p:nvPr/>
        </p:nvGraphicFramePr>
        <p:xfrm>
          <a:off x="2339975" y="4221163"/>
          <a:ext cx="2565400" cy="830262"/>
        </p:xfrm>
        <a:graphic>
          <a:graphicData uri="http://schemas.openxmlformats.org/presentationml/2006/ole">
            <mc:AlternateContent xmlns:mc="http://schemas.openxmlformats.org/markup-compatibility/2006">
              <mc:Choice xmlns:v="urn:schemas-microsoft-com:vml" Requires="v">
                <p:oleObj spid="_x0000_s822147" name="公式" r:id="rId13" imgW="1256755" imgH="406224" progId="Equations">
                  <p:embed/>
                </p:oleObj>
              </mc:Choice>
              <mc:Fallback>
                <p:oleObj name="公式" r:id="rId13" imgW="1256755" imgH="406224" progId="Equations">
                  <p:embed/>
                  <p:pic>
                    <p:nvPicPr>
                      <p:cNvPr id="599058"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975" y="4221163"/>
                        <a:ext cx="2565400"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59" name="Object 19"/>
          <p:cNvGraphicFramePr>
            <a:graphicFrameLocks noChangeAspect="1"/>
          </p:cNvGraphicFramePr>
          <p:nvPr/>
        </p:nvGraphicFramePr>
        <p:xfrm>
          <a:off x="3851275" y="5589588"/>
          <a:ext cx="1368425" cy="1138237"/>
        </p:xfrm>
        <a:graphic>
          <a:graphicData uri="http://schemas.openxmlformats.org/presentationml/2006/ole">
            <mc:AlternateContent xmlns:mc="http://schemas.openxmlformats.org/markup-compatibility/2006">
              <mc:Choice xmlns:v="urn:schemas-microsoft-com:vml" Requires="v">
                <p:oleObj spid="_x0000_s822148" name="公式" r:id="rId15" imgW="698197" imgH="583947" progId="Equations">
                  <p:embed/>
                </p:oleObj>
              </mc:Choice>
              <mc:Fallback>
                <p:oleObj name="公式" r:id="rId15" imgW="698197" imgH="583947" progId="Equations">
                  <p:embed/>
                  <p:pic>
                    <p:nvPicPr>
                      <p:cNvPr id="599059"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1275" y="5589588"/>
                        <a:ext cx="1368425" cy="113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60" name="Object 20"/>
          <p:cNvGraphicFramePr>
            <a:graphicFrameLocks noChangeAspect="1"/>
          </p:cNvGraphicFramePr>
          <p:nvPr/>
        </p:nvGraphicFramePr>
        <p:xfrm>
          <a:off x="2339975" y="3346450"/>
          <a:ext cx="2836863" cy="803275"/>
        </p:xfrm>
        <a:graphic>
          <a:graphicData uri="http://schemas.openxmlformats.org/presentationml/2006/ole">
            <mc:AlternateContent xmlns:mc="http://schemas.openxmlformats.org/markup-compatibility/2006">
              <mc:Choice xmlns:v="urn:schemas-microsoft-com:vml" Requires="v">
                <p:oleObj spid="_x0000_s822149" name="公式" r:id="rId17" imgW="1434477" imgH="406224" progId="Equations">
                  <p:embed/>
                </p:oleObj>
              </mc:Choice>
              <mc:Fallback>
                <p:oleObj name="公式" r:id="rId17" imgW="1434477" imgH="406224" progId="Equations">
                  <p:embed/>
                  <p:pic>
                    <p:nvPicPr>
                      <p:cNvPr id="59906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9975" y="3346450"/>
                        <a:ext cx="2836863"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61" name="Object 21"/>
          <p:cNvGraphicFramePr>
            <a:graphicFrameLocks noChangeAspect="1"/>
          </p:cNvGraphicFramePr>
          <p:nvPr/>
        </p:nvGraphicFramePr>
        <p:xfrm>
          <a:off x="4932363" y="4019550"/>
          <a:ext cx="1368425" cy="1138238"/>
        </p:xfrm>
        <a:graphic>
          <a:graphicData uri="http://schemas.openxmlformats.org/presentationml/2006/ole">
            <mc:AlternateContent xmlns:mc="http://schemas.openxmlformats.org/markup-compatibility/2006">
              <mc:Choice xmlns:v="urn:schemas-microsoft-com:vml" Requires="v">
                <p:oleObj spid="_x0000_s822150" name="公式" r:id="rId19" imgW="698197" imgH="583947" progId="Equations">
                  <p:embed/>
                </p:oleObj>
              </mc:Choice>
              <mc:Fallback>
                <p:oleObj name="公式" r:id="rId19" imgW="698197" imgH="583947" progId="Equations">
                  <p:embed/>
                  <p:pic>
                    <p:nvPicPr>
                      <p:cNvPr id="599061"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4019550"/>
                        <a:ext cx="1368425"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9062" name="Text Box 22"/>
          <p:cNvSpPr txBox="1">
            <a:spLocks noChangeArrowheads="1"/>
          </p:cNvSpPr>
          <p:nvPr/>
        </p:nvSpPr>
        <p:spPr bwMode="auto">
          <a:xfrm>
            <a:off x="503238" y="3357563"/>
            <a:ext cx="8640762" cy="566737"/>
          </a:xfrm>
          <a:prstGeom prst="rect">
            <a:avLst/>
          </a:prstGeom>
          <a:noFill/>
          <a:ln w="9525">
            <a:noFill/>
            <a:miter lim="800000"/>
            <a:headEnd/>
            <a:tailEnd/>
          </a:ln>
          <a:effectLst/>
        </p:spPr>
        <p:txBody>
          <a:bodyPr>
            <a:spAutoFit/>
          </a:bodyPr>
          <a:lstStyle/>
          <a:p>
            <a:pPr>
              <a:lnSpc>
                <a:spcPct val="130000"/>
              </a:lnSpc>
            </a:pPr>
            <a:r>
              <a:rPr lang="zh-CN" altLang="en-US" dirty="0">
                <a:latin typeface="Times New Roman" pitchFamily="18" charset="0"/>
              </a:rPr>
              <a:t>或利用公式：</a:t>
            </a:r>
            <a:endParaRPr lang="zh-CN" altLang="en-US" b="0" dirty="0">
              <a:latin typeface="Times New Roman" pitchFamily="18" charset="0"/>
            </a:endParaRPr>
          </a:p>
        </p:txBody>
      </p:sp>
      <p:graphicFrame>
        <p:nvGraphicFramePr>
          <p:cNvPr id="599063" name="Object 23"/>
          <p:cNvGraphicFramePr>
            <a:graphicFrameLocks noChangeAspect="1"/>
          </p:cNvGraphicFramePr>
          <p:nvPr/>
        </p:nvGraphicFramePr>
        <p:xfrm>
          <a:off x="5867400" y="3429000"/>
          <a:ext cx="1381125" cy="727075"/>
        </p:xfrm>
        <a:graphic>
          <a:graphicData uri="http://schemas.openxmlformats.org/presentationml/2006/ole">
            <mc:AlternateContent xmlns:mc="http://schemas.openxmlformats.org/markup-compatibility/2006">
              <mc:Choice xmlns:v="urn:schemas-microsoft-com:vml" Requires="v">
                <p:oleObj spid="_x0000_s822151" name="公式" r:id="rId20" imgW="698500" imgH="368300" progId="Equations">
                  <p:embed/>
                </p:oleObj>
              </mc:Choice>
              <mc:Fallback>
                <p:oleObj name="公式" r:id="rId20" imgW="698500" imgH="368300" progId="Equations">
                  <p:embed/>
                  <p:pic>
                    <p:nvPicPr>
                      <p:cNvPr id="599063"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67400" y="3429000"/>
                        <a:ext cx="138112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64" name="Object 24"/>
          <p:cNvGraphicFramePr>
            <a:graphicFrameLocks noChangeAspect="1"/>
          </p:cNvGraphicFramePr>
          <p:nvPr/>
        </p:nvGraphicFramePr>
        <p:xfrm>
          <a:off x="2339975" y="4221163"/>
          <a:ext cx="2565400" cy="830262"/>
        </p:xfrm>
        <a:graphic>
          <a:graphicData uri="http://schemas.openxmlformats.org/presentationml/2006/ole">
            <mc:AlternateContent xmlns:mc="http://schemas.openxmlformats.org/markup-compatibility/2006">
              <mc:Choice xmlns:v="urn:schemas-microsoft-com:vml" Requires="v">
                <p:oleObj spid="_x0000_s822152" name="公式" r:id="rId22" imgW="1256755" imgH="406224" progId="Equations">
                  <p:embed/>
                </p:oleObj>
              </mc:Choice>
              <mc:Fallback>
                <p:oleObj name="公式" r:id="rId22" imgW="1256755" imgH="406224" progId="Equations">
                  <p:embed/>
                  <p:pic>
                    <p:nvPicPr>
                      <p:cNvPr id="599064"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9975" y="4221163"/>
                        <a:ext cx="2565400"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54F53C02-B786-42B8-AB3F-C2FA400B68FA}"/>
                  </a:ext>
                </a:extLst>
              </p:cNvPr>
              <p:cNvSpPr txBox="1"/>
              <p:nvPr/>
            </p:nvSpPr>
            <p:spPr>
              <a:xfrm>
                <a:off x="1115616" y="5013176"/>
                <a:ext cx="3600400" cy="64735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𝟑</m:t>
                        </m:r>
                      </m:num>
                      <m:den>
                        <m:r>
                          <a:rPr lang="en-US" altLang="zh-CN" b="1" i="1" smtClean="0">
                            <a:latin typeface="Cambria Math" panose="02040503050406030204" pitchFamily="18" charset="0"/>
                            <a:cs typeface="Times New Roman" panose="02020603050405020304" pitchFamily="18" charset="0"/>
                          </a:rPr>
                          <m:t>𝟏𝟎</m:t>
                        </m:r>
                      </m:den>
                    </m:f>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抽签原理</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54F53C02-B786-42B8-AB3F-C2FA400B68FA}"/>
                  </a:ext>
                </a:extLst>
              </p:cNvPr>
              <p:cNvSpPr txBox="1">
                <a:spLocks noRot="1" noChangeAspect="1" noMove="1" noResize="1" noEditPoints="1" noAdjustHandles="1" noChangeArrowheads="1" noChangeShapeType="1" noTextEdit="1"/>
              </p:cNvSpPr>
              <p:nvPr/>
            </p:nvSpPr>
            <p:spPr>
              <a:xfrm>
                <a:off x="1115616" y="5013176"/>
                <a:ext cx="3600400" cy="647357"/>
              </a:xfrm>
              <a:prstGeom prst="rect">
                <a:avLst/>
              </a:prstGeom>
              <a:blipFill>
                <a:blip r:embed="rId24"/>
                <a:stretch>
                  <a:fillRect l="-2538" b="-37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754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9042"/>
                                        </p:tgtEl>
                                        <p:attrNameLst>
                                          <p:attrName>style.visibility</p:attrName>
                                        </p:attrNameLst>
                                      </p:cBhvr>
                                      <p:to>
                                        <p:strVal val="visible"/>
                                      </p:to>
                                    </p:set>
                                    <p:animEffect transition="in" filter="wipe(left)">
                                      <p:cBhvr>
                                        <p:cTn id="7" dur="500"/>
                                        <p:tgtEl>
                                          <p:spTgt spid="5990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9048"/>
                                        </p:tgtEl>
                                        <p:attrNameLst>
                                          <p:attrName>style.visibility</p:attrName>
                                        </p:attrNameLst>
                                      </p:cBhvr>
                                      <p:to>
                                        <p:strVal val="visible"/>
                                      </p:to>
                                    </p:set>
                                    <p:animEffect transition="in" filter="wipe(left)">
                                      <p:cBhvr>
                                        <p:cTn id="12" dur="500"/>
                                        <p:tgtEl>
                                          <p:spTgt spid="5990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9047"/>
                                        </p:tgtEl>
                                        <p:attrNameLst>
                                          <p:attrName>style.visibility</p:attrName>
                                        </p:attrNameLst>
                                      </p:cBhvr>
                                      <p:to>
                                        <p:strVal val="visible"/>
                                      </p:to>
                                    </p:set>
                                    <p:animEffect transition="in" filter="wipe(left)">
                                      <p:cBhvr>
                                        <p:cTn id="17" dur="500"/>
                                        <p:tgtEl>
                                          <p:spTgt spid="5990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9044"/>
                                        </p:tgtEl>
                                        <p:attrNameLst>
                                          <p:attrName>style.visibility</p:attrName>
                                        </p:attrNameLst>
                                      </p:cBhvr>
                                      <p:to>
                                        <p:strVal val="visible"/>
                                      </p:to>
                                    </p:set>
                                    <p:animEffect transition="in" filter="wipe(left)">
                                      <p:cBhvr>
                                        <p:cTn id="22" dur="500"/>
                                        <p:tgtEl>
                                          <p:spTgt spid="5990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9049"/>
                                        </p:tgtEl>
                                        <p:attrNameLst>
                                          <p:attrName>style.visibility</p:attrName>
                                        </p:attrNameLst>
                                      </p:cBhvr>
                                      <p:to>
                                        <p:strVal val="visible"/>
                                      </p:to>
                                    </p:set>
                                    <p:animEffect transition="in" filter="wipe(left)">
                                      <p:cBhvr>
                                        <p:cTn id="27" dur="500"/>
                                        <p:tgtEl>
                                          <p:spTgt spid="5990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9062"/>
                                        </p:tgtEl>
                                        <p:attrNameLst>
                                          <p:attrName>style.visibility</p:attrName>
                                        </p:attrNameLst>
                                      </p:cBhvr>
                                      <p:to>
                                        <p:strVal val="visible"/>
                                      </p:to>
                                    </p:set>
                                    <p:animEffect transition="in" filter="wipe(left)">
                                      <p:cBhvr>
                                        <p:cTn id="32" dur="500"/>
                                        <p:tgtEl>
                                          <p:spTgt spid="5990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99060"/>
                                        </p:tgtEl>
                                        <p:attrNameLst>
                                          <p:attrName>style.visibility</p:attrName>
                                        </p:attrNameLst>
                                      </p:cBhvr>
                                      <p:to>
                                        <p:strVal val="visible"/>
                                      </p:to>
                                    </p:set>
                                    <p:animEffect transition="in" filter="wipe(left)">
                                      <p:cBhvr>
                                        <p:cTn id="37" dur="500"/>
                                        <p:tgtEl>
                                          <p:spTgt spid="5990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99063"/>
                                        </p:tgtEl>
                                        <p:attrNameLst>
                                          <p:attrName>style.visibility</p:attrName>
                                        </p:attrNameLst>
                                      </p:cBhvr>
                                      <p:to>
                                        <p:strVal val="visible"/>
                                      </p:to>
                                    </p:set>
                                    <p:animEffect transition="in" filter="wipe(left)">
                                      <p:cBhvr>
                                        <p:cTn id="42" dur="500"/>
                                        <p:tgtEl>
                                          <p:spTgt spid="5990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99064"/>
                                        </p:tgtEl>
                                        <p:attrNameLst>
                                          <p:attrName>style.visibility</p:attrName>
                                        </p:attrNameLst>
                                      </p:cBhvr>
                                      <p:to>
                                        <p:strVal val="visible"/>
                                      </p:to>
                                    </p:set>
                                    <p:animEffect transition="in" filter="wipe(left)">
                                      <p:cBhvr>
                                        <p:cTn id="47" dur="500"/>
                                        <p:tgtEl>
                                          <p:spTgt spid="5990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99061"/>
                                        </p:tgtEl>
                                        <p:attrNameLst>
                                          <p:attrName>style.visibility</p:attrName>
                                        </p:attrNameLst>
                                      </p:cBhvr>
                                      <p:to>
                                        <p:strVal val="visible"/>
                                      </p:to>
                                    </p:set>
                                    <p:animEffect transition="in" filter="wipe(left)">
                                      <p:cBhvr>
                                        <p:cTn id="52" dur="500"/>
                                        <p:tgtEl>
                                          <p:spTgt spid="5990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99051"/>
                                        </p:tgtEl>
                                        <p:attrNameLst>
                                          <p:attrName>style.visibility</p:attrName>
                                        </p:attrNameLst>
                                      </p:cBhvr>
                                      <p:to>
                                        <p:strVal val="visible"/>
                                      </p:to>
                                    </p:set>
                                    <p:animEffect transition="in" filter="wipe(left)">
                                      <p:cBhvr>
                                        <p:cTn id="57" dur="500"/>
                                        <p:tgtEl>
                                          <p:spTgt spid="599051"/>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99052"/>
                                        </p:tgtEl>
                                        <p:attrNameLst>
                                          <p:attrName>style.visibility</p:attrName>
                                        </p:attrNameLst>
                                      </p:cBhvr>
                                      <p:to>
                                        <p:strVal val="visible"/>
                                      </p:to>
                                    </p:set>
                                    <p:animEffect transition="in" filter="wipe(left)">
                                      <p:cBhvr>
                                        <p:cTn id="66" dur="500"/>
                                        <p:tgtEl>
                                          <p:spTgt spid="5990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99055"/>
                                        </p:tgtEl>
                                        <p:attrNameLst>
                                          <p:attrName>style.visibility</p:attrName>
                                        </p:attrNameLst>
                                      </p:cBhvr>
                                      <p:to>
                                        <p:strVal val="visible"/>
                                      </p:to>
                                    </p:set>
                                    <p:animEffect transition="in" filter="wipe(left)">
                                      <p:cBhvr>
                                        <p:cTn id="71" dur="500"/>
                                        <p:tgtEl>
                                          <p:spTgt spid="59905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99056"/>
                                        </p:tgtEl>
                                        <p:attrNameLst>
                                          <p:attrName>style.visibility</p:attrName>
                                        </p:attrNameLst>
                                      </p:cBhvr>
                                      <p:to>
                                        <p:strVal val="visible"/>
                                      </p:to>
                                    </p:set>
                                    <p:animEffect transition="in" filter="wipe(left)">
                                      <p:cBhvr>
                                        <p:cTn id="76" dur="500"/>
                                        <p:tgtEl>
                                          <p:spTgt spid="59905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599057"/>
                                        </p:tgtEl>
                                        <p:attrNameLst>
                                          <p:attrName>style.visibility</p:attrName>
                                        </p:attrNameLst>
                                      </p:cBhvr>
                                      <p:to>
                                        <p:strVal val="visible"/>
                                      </p:to>
                                    </p:set>
                                    <p:animEffect transition="in" filter="wipe(left)">
                                      <p:cBhvr>
                                        <p:cTn id="81" dur="500"/>
                                        <p:tgtEl>
                                          <p:spTgt spid="5990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99058"/>
                                        </p:tgtEl>
                                        <p:attrNameLst>
                                          <p:attrName>style.visibility</p:attrName>
                                        </p:attrNameLst>
                                      </p:cBhvr>
                                      <p:to>
                                        <p:strVal val="visible"/>
                                      </p:to>
                                    </p:set>
                                    <p:animEffect transition="in" filter="wipe(left)">
                                      <p:cBhvr>
                                        <p:cTn id="86" dur="500"/>
                                        <p:tgtEl>
                                          <p:spTgt spid="59905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99059"/>
                                        </p:tgtEl>
                                        <p:attrNameLst>
                                          <p:attrName>style.visibility</p:attrName>
                                        </p:attrNameLst>
                                      </p:cBhvr>
                                      <p:to>
                                        <p:strVal val="visible"/>
                                      </p:to>
                                    </p:set>
                                    <p:animEffect transition="in" filter="wipe(left)">
                                      <p:cBhvr>
                                        <p:cTn id="91" dur="500"/>
                                        <p:tgtEl>
                                          <p:spTgt spid="599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2" grpId="0"/>
      <p:bldP spid="599044" grpId="0"/>
      <p:bldP spid="599047" grpId="0"/>
      <p:bldP spid="599048" grpId="0"/>
      <p:bldP spid="599056" grpId="0"/>
      <p:bldP spid="599062"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Text Box 3"/>
          <p:cNvSpPr txBox="1">
            <a:spLocks noChangeArrowheads="1"/>
          </p:cNvSpPr>
          <p:nvPr/>
        </p:nvSpPr>
        <p:spPr bwMode="auto">
          <a:xfrm>
            <a:off x="533400" y="966788"/>
            <a:ext cx="8610600" cy="1160462"/>
          </a:xfrm>
          <a:prstGeom prst="rect">
            <a:avLst/>
          </a:prstGeom>
          <a:noFill/>
          <a:ln w="9525">
            <a:noFill/>
            <a:miter lim="800000"/>
            <a:headEnd/>
            <a:tailEnd/>
          </a:ln>
          <a:effectLst/>
        </p:spPr>
        <p:txBody>
          <a:bodyPr>
            <a:spAutoFit/>
          </a:bodyPr>
          <a:lstStyle/>
          <a:p>
            <a:r>
              <a:rPr lang="en-US" altLang="en-US" sz="2800" dirty="0">
                <a:latin typeface="Times New Roman" pitchFamily="18" charset="0"/>
              </a:rPr>
              <a:t> </a:t>
            </a:r>
            <a:r>
              <a:rPr lang="en-US" altLang="en-US" sz="2800" dirty="0" err="1">
                <a:solidFill>
                  <a:srgbClr val="0000FF"/>
                </a:solidFill>
                <a:latin typeface="Times New Roman" pitchFamily="18" charset="0"/>
                <a:ea typeface="黑体" pitchFamily="49" charset="-122"/>
              </a:rPr>
              <a:t>定理</a:t>
            </a:r>
            <a:r>
              <a:rPr lang="en-US" altLang="zh-CN" sz="2800" dirty="0">
                <a:solidFill>
                  <a:srgbClr val="0000FF"/>
                </a:solidFill>
                <a:latin typeface="Times New Roman" pitchFamily="18" charset="0"/>
              </a:rPr>
              <a:t>(</a:t>
            </a:r>
            <a:r>
              <a:rPr lang="en-US" altLang="en-US" sz="2800" dirty="0" err="1">
                <a:solidFill>
                  <a:srgbClr val="0000FF"/>
                </a:solidFill>
                <a:latin typeface="Times New Roman" pitchFamily="18" charset="0"/>
                <a:ea typeface="黑体" pitchFamily="49" charset="-122"/>
              </a:rPr>
              <a:t>乘法定理</a:t>
            </a:r>
            <a:r>
              <a:rPr lang="en-US" altLang="zh-CN" sz="2800" dirty="0">
                <a:solidFill>
                  <a:srgbClr val="0000FF"/>
                </a:solidFill>
                <a:latin typeface="Times New Roman" pitchFamily="18" charset="0"/>
              </a:rPr>
              <a:t>) </a:t>
            </a:r>
            <a:r>
              <a:rPr lang="en-US" altLang="en-US" sz="2800" dirty="0" err="1">
                <a:latin typeface="Times New Roman" pitchFamily="18" charset="0"/>
              </a:rPr>
              <a:t>对于任意的事件</a:t>
            </a:r>
            <a:r>
              <a:rPr lang="en-US" altLang="zh-CN" sz="2800" i="1" dirty="0" err="1">
                <a:latin typeface="Times New Roman" pitchFamily="18" charset="0"/>
              </a:rPr>
              <a:t>A</a:t>
            </a:r>
            <a:r>
              <a:rPr lang="en-US" altLang="zh-CN" sz="2800" dirty="0">
                <a:latin typeface="Times New Roman" pitchFamily="18" charset="0"/>
              </a:rPr>
              <a:t>, </a:t>
            </a:r>
            <a:r>
              <a:rPr lang="en-US" altLang="zh-CN" sz="2800" i="1" dirty="0">
                <a:latin typeface="Times New Roman" pitchFamily="18" charset="0"/>
              </a:rPr>
              <a:t>B, </a:t>
            </a:r>
            <a:r>
              <a:rPr lang="en-US" altLang="en-US" sz="2800" dirty="0" err="1">
                <a:latin typeface="Times New Roman" pitchFamily="18" charset="0"/>
              </a:rPr>
              <a:t>若</a:t>
            </a:r>
            <a:r>
              <a:rPr lang="en-US" altLang="zh-CN" sz="2800" i="1" dirty="0" err="1">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)&gt;0</a:t>
            </a:r>
            <a:r>
              <a:rPr lang="zh-CN" altLang="en-US" sz="2800" dirty="0">
                <a:latin typeface="Times New Roman" pitchFamily="18" charset="0"/>
              </a:rPr>
              <a:t>，   </a:t>
            </a:r>
          </a:p>
          <a:p>
            <a:r>
              <a:rPr lang="zh-CN" altLang="en-US" sz="2800" dirty="0">
                <a:latin typeface="Times New Roman" pitchFamily="18" charset="0"/>
              </a:rPr>
              <a:t> </a:t>
            </a:r>
            <a:r>
              <a:rPr lang="en-US" altLang="en-US" sz="2800" dirty="0">
                <a:latin typeface="Times New Roman" pitchFamily="18" charset="0"/>
              </a:rPr>
              <a:t>则</a:t>
            </a:r>
            <a:r>
              <a:rPr lang="zh-CN" altLang="en-US" sz="2800" dirty="0">
                <a:latin typeface="Times New Roman" pitchFamily="18" charset="0"/>
              </a:rPr>
              <a:t>                  </a:t>
            </a:r>
            <a:r>
              <a:rPr lang="en-US" altLang="zh-CN" sz="2800" i="1" dirty="0">
                <a:solidFill>
                  <a:srgbClr val="0000FF"/>
                </a:solidFill>
                <a:latin typeface="Times New Roman" pitchFamily="18" charset="0"/>
              </a:rPr>
              <a:t>P</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AB</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P</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A</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P</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B</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A</a:t>
            </a:r>
            <a:r>
              <a:rPr lang="en-US" altLang="zh-CN" sz="2800" dirty="0">
                <a:solidFill>
                  <a:srgbClr val="0000FF"/>
                </a:solidFill>
                <a:latin typeface="Times New Roman" pitchFamily="18" charset="0"/>
              </a:rPr>
              <a:t>)</a:t>
            </a:r>
            <a:r>
              <a:rPr lang="en-US" altLang="en-US" sz="2800" dirty="0">
                <a:latin typeface="Times New Roman" pitchFamily="18" charset="0"/>
              </a:rPr>
              <a:t> </a:t>
            </a:r>
            <a:endParaRPr lang="en-US" altLang="zh-CN" sz="2800" dirty="0">
              <a:latin typeface="Times New Roman" pitchFamily="18" charset="0"/>
            </a:endParaRPr>
          </a:p>
        </p:txBody>
      </p:sp>
      <p:sp>
        <p:nvSpPr>
          <p:cNvPr id="509956" name="Rectangle 4"/>
          <p:cNvSpPr>
            <a:spLocks noChangeArrowheads="1"/>
          </p:cNvSpPr>
          <p:nvPr/>
        </p:nvSpPr>
        <p:spPr bwMode="auto">
          <a:xfrm>
            <a:off x="611188" y="333375"/>
            <a:ext cx="2632075" cy="579438"/>
          </a:xfrm>
          <a:prstGeom prst="rect">
            <a:avLst/>
          </a:prstGeom>
          <a:noFill/>
          <a:ln w="9525">
            <a:noFill/>
            <a:miter lim="800000"/>
            <a:headEnd/>
            <a:tailEnd/>
          </a:ln>
          <a:effectLst/>
        </p:spPr>
        <p:txBody>
          <a:bodyPr wrap="none">
            <a:spAutoFit/>
          </a:bodyPr>
          <a:lstStyle/>
          <a:p>
            <a:pPr>
              <a:spcBef>
                <a:spcPct val="0"/>
              </a:spcBef>
            </a:pPr>
            <a:r>
              <a:rPr lang="en-US" altLang="en-US" sz="3200">
                <a:solidFill>
                  <a:srgbClr val="0000FF"/>
                </a:solidFill>
                <a:latin typeface="黑体" pitchFamily="49" charset="-122"/>
                <a:ea typeface="黑体" pitchFamily="49" charset="-122"/>
              </a:rPr>
              <a:t>二</a:t>
            </a:r>
            <a:r>
              <a:rPr lang="zh-CN" altLang="en-US" sz="3200">
                <a:solidFill>
                  <a:srgbClr val="0000FF"/>
                </a:solidFill>
                <a:latin typeface="黑体" pitchFamily="49" charset="-122"/>
                <a:ea typeface="黑体" pitchFamily="49" charset="-122"/>
              </a:rPr>
              <a:t>、</a:t>
            </a:r>
            <a:r>
              <a:rPr lang="en-US" altLang="en-US" sz="3200">
                <a:solidFill>
                  <a:srgbClr val="0000FF"/>
                </a:solidFill>
                <a:latin typeface="黑体" pitchFamily="49" charset="-122"/>
                <a:ea typeface="黑体" pitchFamily="49" charset="-122"/>
              </a:rPr>
              <a:t>乘法定理</a:t>
            </a:r>
            <a:endParaRPr lang="zh-CN" altLang="en-US">
              <a:latin typeface="黑体" pitchFamily="49" charset="-122"/>
              <a:ea typeface="黑体" pitchFamily="49" charset="-122"/>
            </a:endParaRPr>
          </a:p>
        </p:txBody>
      </p:sp>
      <p:sp>
        <p:nvSpPr>
          <p:cNvPr id="509957" name="Rectangle 5"/>
          <p:cNvSpPr>
            <a:spLocks noChangeArrowheads="1"/>
          </p:cNvSpPr>
          <p:nvPr/>
        </p:nvSpPr>
        <p:spPr bwMode="auto">
          <a:xfrm>
            <a:off x="468313" y="3054350"/>
            <a:ext cx="7848600" cy="519113"/>
          </a:xfrm>
          <a:prstGeom prst="rect">
            <a:avLst/>
          </a:prstGeom>
          <a:noFill/>
          <a:ln w="9525">
            <a:noFill/>
            <a:miter lim="800000"/>
            <a:headEnd/>
            <a:tailEnd/>
          </a:ln>
          <a:effectLst/>
        </p:spPr>
        <p:txBody>
          <a:bodyPr>
            <a:spAutoFit/>
          </a:bodyPr>
          <a:lstStyle/>
          <a:p>
            <a:pPr>
              <a:spcBef>
                <a:spcPct val="0"/>
              </a:spcBef>
            </a:pPr>
            <a:r>
              <a:rPr lang="en-US" altLang="zh-CN" sz="2800">
                <a:solidFill>
                  <a:srgbClr val="FF0000"/>
                </a:solidFill>
                <a:latin typeface="黑体" pitchFamily="49" charset="-122"/>
                <a:ea typeface="黑体" pitchFamily="49" charset="-122"/>
              </a:rPr>
              <a:t>[</a:t>
            </a:r>
            <a:r>
              <a:rPr lang="zh-CN" altLang="en-US" sz="2800">
                <a:solidFill>
                  <a:srgbClr val="FF0000"/>
                </a:solidFill>
                <a:latin typeface="黑体" pitchFamily="49" charset="-122"/>
                <a:ea typeface="黑体" pitchFamily="49" charset="-122"/>
              </a:rPr>
              <a:t>注</a:t>
            </a:r>
            <a:r>
              <a:rPr lang="en-US" altLang="zh-CN" sz="2800">
                <a:solidFill>
                  <a:srgbClr val="FF0000"/>
                </a:solidFill>
                <a:latin typeface="黑体" pitchFamily="49" charset="-122"/>
                <a:ea typeface="黑体" pitchFamily="49" charset="-122"/>
              </a:rPr>
              <a:t>]</a:t>
            </a:r>
            <a:r>
              <a:rPr lang="en-US" altLang="zh-CN" sz="2800">
                <a:solidFill>
                  <a:srgbClr val="0000FF"/>
                </a:solidFill>
                <a:latin typeface="黑体" pitchFamily="49" charset="-122"/>
                <a:ea typeface="黑体" pitchFamily="49" charset="-122"/>
              </a:rPr>
              <a:t> </a:t>
            </a:r>
            <a:r>
              <a:rPr lang="en-US" altLang="en-US" sz="2800"/>
              <a:t>乘法公式可以推广到多个事件的情形:</a:t>
            </a:r>
          </a:p>
        </p:txBody>
      </p:sp>
      <p:sp>
        <p:nvSpPr>
          <p:cNvPr id="509961" name="Text Box 9"/>
          <p:cNvSpPr txBox="1">
            <a:spLocks noChangeArrowheads="1"/>
          </p:cNvSpPr>
          <p:nvPr/>
        </p:nvSpPr>
        <p:spPr bwMode="auto">
          <a:xfrm>
            <a:off x="611188" y="3716338"/>
            <a:ext cx="8153400" cy="1031875"/>
          </a:xfrm>
          <a:prstGeom prst="rect">
            <a:avLst/>
          </a:prstGeom>
          <a:noFill/>
          <a:ln w="9525">
            <a:noFill/>
            <a:miter lim="800000"/>
            <a:headEnd/>
            <a:tailEnd/>
          </a:ln>
          <a:effectLst/>
        </p:spPr>
        <p:txBody>
          <a:bodyPr>
            <a:spAutoFit/>
          </a:bodyPr>
          <a:lstStyle/>
          <a:p>
            <a:pPr>
              <a:spcBef>
                <a:spcPct val="0"/>
              </a:spcBef>
            </a:pPr>
            <a:r>
              <a:rPr lang="en-US" altLang="en-US" sz="2800" dirty="0">
                <a:latin typeface="Times New Roman" pitchFamily="18" charset="0"/>
              </a:rPr>
              <a:t>1°</a:t>
            </a:r>
            <a:r>
              <a:rPr lang="zh-CN" altLang="en-US" sz="2800" dirty="0">
                <a:latin typeface="Times New Roman" pitchFamily="18" charset="0"/>
              </a:rPr>
              <a:t>设</a:t>
            </a:r>
            <a:r>
              <a:rPr lang="en-US" altLang="zh-CN" sz="2800" i="1" dirty="0">
                <a:latin typeface="Times New Roman" pitchFamily="18" charset="0"/>
              </a:rPr>
              <a:t>A,B,C</a:t>
            </a:r>
            <a:r>
              <a:rPr lang="zh-CN" altLang="en-US" sz="2800" dirty="0">
                <a:latin typeface="Times New Roman" pitchFamily="18" charset="0"/>
              </a:rPr>
              <a:t>为</a:t>
            </a:r>
            <a:r>
              <a:rPr lang="en-US" altLang="en-US" sz="2800" dirty="0" err="1">
                <a:latin typeface="Times New Roman" pitchFamily="18" charset="0"/>
              </a:rPr>
              <a:t>事件</a:t>
            </a:r>
            <a:r>
              <a:rPr lang="zh-CN" altLang="en-US" sz="2800" dirty="0">
                <a:latin typeface="Times New Roman" pitchFamily="18" charset="0"/>
              </a:rPr>
              <a:t>，且</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AB</a:t>
            </a:r>
            <a:r>
              <a:rPr lang="en-US" altLang="zh-CN" sz="2800" dirty="0">
                <a:latin typeface="Times New Roman" pitchFamily="18" charset="0"/>
              </a:rPr>
              <a:t>)&gt;0, </a:t>
            </a:r>
            <a:r>
              <a:rPr lang="zh-CN" altLang="en-US" sz="2800" dirty="0">
                <a:latin typeface="Times New Roman" pitchFamily="18" charset="0"/>
              </a:rPr>
              <a:t>则有</a:t>
            </a:r>
          </a:p>
          <a:p>
            <a:pPr>
              <a:lnSpc>
                <a:spcPct val="120000"/>
              </a:lnSpc>
              <a:spcBef>
                <a:spcPct val="0"/>
              </a:spcBef>
            </a:pPr>
            <a:r>
              <a:rPr lang="zh-CN" altLang="en-US" sz="2800" dirty="0">
                <a:latin typeface="Times New Roman" pitchFamily="18" charset="0"/>
              </a:rPr>
              <a:t>             </a:t>
            </a:r>
            <a:r>
              <a:rPr lang="en-US" altLang="zh-CN" sz="2800" i="1" dirty="0">
                <a:solidFill>
                  <a:srgbClr val="0000FF"/>
                </a:solidFill>
                <a:latin typeface="Times New Roman" pitchFamily="18" charset="0"/>
              </a:rPr>
              <a:t>P</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ABC</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P</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A</a:t>
            </a:r>
            <a:r>
              <a:rPr lang="en-US" altLang="zh-CN" sz="2800" dirty="0">
                <a:solidFill>
                  <a:srgbClr val="0000FF"/>
                </a:solidFill>
                <a:latin typeface="Times New Roman" pitchFamily="18" charset="0"/>
              </a:rPr>
              <a:t>) </a:t>
            </a:r>
            <a:r>
              <a:rPr lang="en-US" altLang="zh-CN" sz="2800" i="1" dirty="0">
                <a:solidFill>
                  <a:srgbClr val="0000FF"/>
                </a:solidFill>
                <a:latin typeface="Times New Roman" pitchFamily="18" charset="0"/>
              </a:rPr>
              <a:t>P</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B</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A</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P</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C</a:t>
            </a:r>
            <a:r>
              <a:rPr lang="en-US" altLang="zh-CN" sz="2800" dirty="0">
                <a:solidFill>
                  <a:srgbClr val="0000FF"/>
                </a:solidFill>
                <a:latin typeface="Times New Roman" pitchFamily="18" charset="0"/>
              </a:rPr>
              <a:t>|</a:t>
            </a:r>
            <a:r>
              <a:rPr lang="en-US" altLang="zh-CN" sz="2800" i="1" dirty="0">
                <a:solidFill>
                  <a:srgbClr val="0000FF"/>
                </a:solidFill>
                <a:latin typeface="Times New Roman" pitchFamily="18" charset="0"/>
              </a:rPr>
              <a:t>AB</a:t>
            </a:r>
            <a:r>
              <a:rPr lang="en-US" altLang="zh-CN" sz="2800" dirty="0">
                <a:solidFill>
                  <a:srgbClr val="0000FF"/>
                </a:solidFill>
                <a:latin typeface="Times New Roman" pitchFamily="18" charset="0"/>
              </a:rPr>
              <a:t>)</a:t>
            </a:r>
          </a:p>
        </p:txBody>
      </p:sp>
      <p:sp>
        <p:nvSpPr>
          <p:cNvPr id="509962" name="Text Box 10"/>
          <p:cNvSpPr txBox="1">
            <a:spLocks noChangeArrowheads="1"/>
          </p:cNvSpPr>
          <p:nvPr/>
        </p:nvSpPr>
        <p:spPr bwMode="auto">
          <a:xfrm>
            <a:off x="611188" y="4695825"/>
            <a:ext cx="8012112" cy="604838"/>
          </a:xfrm>
          <a:prstGeom prst="rect">
            <a:avLst/>
          </a:prstGeom>
          <a:noFill/>
          <a:ln w="9525">
            <a:noFill/>
            <a:miter lim="800000"/>
            <a:headEnd/>
            <a:tailEnd/>
          </a:ln>
          <a:effectLst/>
        </p:spPr>
        <p:txBody>
          <a:bodyPr>
            <a:spAutoFit/>
          </a:bodyPr>
          <a:lstStyle/>
          <a:p>
            <a:pPr>
              <a:lnSpc>
                <a:spcPct val="120000"/>
              </a:lnSpc>
              <a:spcBef>
                <a:spcPct val="0"/>
              </a:spcBef>
            </a:pPr>
            <a:r>
              <a:rPr lang="en-US" altLang="zh-CN" sz="2800" dirty="0">
                <a:latin typeface="Times New Roman" pitchFamily="18" charset="0"/>
              </a:rPr>
              <a:t>2°</a:t>
            </a:r>
            <a:r>
              <a:rPr lang="zh-CN" altLang="en-US" sz="2800" dirty="0">
                <a:latin typeface="Times New Roman" pitchFamily="18" charset="0"/>
              </a:rPr>
              <a:t>设</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 A</a:t>
            </a:r>
            <a:r>
              <a:rPr lang="en-US" altLang="zh-CN" sz="2800" baseline="-25000" dirty="0">
                <a:latin typeface="Times New Roman" pitchFamily="18" charset="0"/>
              </a:rPr>
              <a:t>2</a:t>
            </a:r>
            <a:r>
              <a:rPr lang="en-US" altLang="zh-CN" sz="2800" i="1" dirty="0">
                <a:latin typeface="Times New Roman" pitchFamily="18" charset="0"/>
              </a:rPr>
              <a:t>, …A</a:t>
            </a:r>
            <a:r>
              <a:rPr lang="en-US" altLang="zh-CN" sz="2800" i="1" baseline="-25000" dirty="0">
                <a:latin typeface="Times New Roman" pitchFamily="18" charset="0"/>
              </a:rPr>
              <a:t>n</a:t>
            </a:r>
            <a:r>
              <a:rPr lang="en-US" altLang="zh-CN" sz="2800" dirty="0">
                <a:latin typeface="Times New Roman" pitchFamily="18" charset="0"/>
              </a:rPr>
              <a:t> </a:t>
            </a:r>
            <a:r>
              <a:rPr lang="zh-CN" altLang="en-US" sz="2800" dirty="0">
                <a:latin typeface="Times New Roman" pitchFamily="18" charset="0"/>
              </a:rPr>
              <a:t>为</a:t>
            </a:r>
            <a:r>
              <a:rPr lang="en-US" altLang="zh-CN" sz="2800" i="1" dirty="0">
                <a:latin typeface="Times New Roman" pitchFamily="18" charset="0"/>
              </a:rPr>
              <a:t>n</a:t>
            </a:r>
            <a:r>
              <a:rPr lang="zh-CN" altLang="en-US" sz="2800" dirty="0">
                <a:latin typeface="Times New Roman" pitchFamily="18" charset="0"/>
              </a:rPr>
              <a:t>个事件</a:t>
            </a:r>
            <a:r>
              <a:rPr lang="en-US" altLang="zh-CN" sz="2800" dirty="0">
                <a:latin typeface="Times New Roman" pitchFamily="18" charset="0"/>
              </a:rPr>
              <a:t>,  </a:t>
            </a:r>
            <a:r>
              <a:rPr lang="zh-CN" altLang="en-US" sz="2800" dirty="0">
                <a:latin typeface="Times New Roman" pitchFamily="18" charset="0"/>
              </a:rPr>
              <a:t>且</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i="1" dirty="0">
                <a:latin typeface="Times New Roman" pitchFamily="18" charset="0"/>
              </a:rPr>
              <a:t>…A</a:t>
            </a:r>
            <a:r>
              <a:rPr lang="en-US" altLang="zh-CN" sz="2800" i="1" baseline="-25000" dirty="0">
                <a:latin typeface="Times New Roman" pitchFamily="18" charset="0"/>
              </a:rPr>
              <a:t>n</a:t>
            </a:r>
            <a:r>
              <a:rPr lang="en-US" altLang="zh-CN" sz="2800" baseline="-25000" dirty="0">
                <a:latin typeface="Times New Roman" pitchFamily="18" charset="0"/>
              </a:rPr>
              <a:t>-1</a:t>
            </a:r>
            <a:r>
              <a:rPr lang="en-US" altLang="zh-CN" sz="2800" dirty="0">
                <a:latin typeface="Times New Roman" pitchFamily="18" charset="0"/>
              </a:rPr>
              <a:t>)&gt;0,</a:t>
            </a:r>
          </a:p>
        </p:txBody>
      </p:sp>
      <p:graphicFrame>
        <p:nvGraphicFramePr>
          <p:cNvPr id="509959" name="Object 7"/>
          <p:cNvGraphicFramePr>
            <a:graphicFrameLocks noChangeAspect="1"/>
          </p:cNvGraphicFramePr>
          <p:nvPr>
            <p:extLst>
              <p:ext uri="{D42A27DB-BD31-4B8C-83A1-F6EECF244321}">
                <p14:modId xmlns:p14="http://schemas.microsoft.com/office/powerpoint/2010/main" val="2061567268"/>
              </p:ext>
            </p:extLst>
          </p:nvPr>
        </p:nvGraphicFramePr>
        <p:xfrm>
          <a:off x="539750" y="5373688"/>
          <a:ext cx="8450263" cy="576262"/>
        </p:xfrm>
        <a:graphic>
          <a:graphicData uri="http://schemas.openxmlformats.org/presentationml/2006/ole">
            <mc:AlternateContent xmlns:mc="http://schemas.openxmlformats.org/markup-compatibility/2006">
              <mc:Choice xmlns:v="urn:schemas-microsoft-com:vml" Requires="v">
                <p:oleObj spid="_x0000_s802984" name="Equation" r:id="rId3" imgW="4102100" imgH="254000" progId="Equation.DSMT4">
                  <p:embed/>
                </p:oleObj>
              </mc:Choice>
              <mc:Fallback>
                <p:oleObj name="Equation" r:id="rId3" imgW="4102100" imgH="254000" progId="Equation.DSMT4">
                  <p:embed/>
                  <p:pic>
                    <p:nvPicPr>
                      <p:cNvPr id="50995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5373688"/>
                        <a:ext cx="845026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9965" name="Rectangle 13"/>
          <p:cNvSpPr>
            <a:spLocks noChangeArrowheads="1"/>
          </p:cNvSpPr>
          <p:nvPr/>
        </p:nvSpPr>
        <p:spPr bwMode="auto">
          <a:xfrm>
            <a:off x="5508625" y="1600200"/>
            <a:ext cx="3024188" cy="519113"/>
          </a:xfrm>
          <a:prstGeom prst="rect">
            <a:avLst/>
          </a:prstGeom>
          <a:noFill/>
          <a:ln w="9525">
            <a:noFill/>
            <a:miter lim="800000"/>
            <a:headEnd/>
            <a:tailEnd/>
          </a:ln>
          <a:effectLst/>
        </p:spPr>
        <p:txBody>
          <a:bodyPr>
            <a:spAutoFit/>
          </a:bodyPr>
          <a:lstStyle/>
          <a:p>
            <a:r>
              <a:rPr lang="en-US" altLang="en-US" sz="2800">
                <a:solidFill>
                  <a:srgbClr val="CC0000"/>
                </a:solidFill>
                <a:latin typeface="黑体" pitchFamily="49" charset="-122"/>
                <a:ea typeface="黑体" pitchFamily="49" charset="-122"/>
              </a:rPr>
              <a:t>-----乘法公式</a:t>
            </a:r>
            <a:endParaRPr lang="zh-CN" altLang="en-US" sz="2800">
              <a:solidFill>
                <a:srgbClr val="CC0000"/>
              </a:solidFill>
              <a:latin typeface="黑体" pitchFamily="49" charset="-122"/>
              <a:ea typeface="黑体" pitchFamily="49" charset="-122"/>
            </a:endParaRPr>
          </a:p>
        </p:txBody>
      </p:sp>
      <p:sp>
        <p:nvSpPr>
          <p:cNvPr id="509966" name="Text Box 14"/>
          <p:cNvSpPr txBox="1">
            <a:spLocks noChangeArrowheads="1"/>
          </p:cNvSpPr>
          <p:nvPr/>
        </p:nvSpPr>
        <p:spPr bwMode="auto">
          <a:xfrm>
            <a:off x="533400" y="2189163"/>
            <a:ext cx="8610600" cy="519112"/>
          </a:xfrm>
          <a:prstGeom prst="rect">
            <a:avLst/>
          </a:prstGeom>
          <a:noFill/>
          <a:ln w="9525">
            <a:noFill/>
            <a:miter lim="800000"/>
            <a:headEnd/>
            <a:tailEnd/>
          </a:ln>
          <a:effectLst/>
        </p:spPr>
        <p:txBody>
          <a:bodyPr>
            <a:spAutoFit/>
          </a:bodyPr>
          <a:lstStyle/>
          <a:p>
            <a:r>
              <a:rPr lang="en-US" altLang="en-US" sz="2800">
                <a:latin typeface="Times New Roman" pitchFamily="18" charset="0"/>
              </a:rPr>
              <a:t> </a:t>
            </a:r>
            <a:r>
              <a:rPr lang="zh-CN" altLang="en-US" sz="2800">
                <a:latin typeface="Times New Roman" pitchFamily="18" charset="0"/>
              </a:rPr>
              <a:t>或                  </a:t>
            </a:r>
            <a:r>
              <a:rPr lang="en-US" altLang="zh-CN" sz="2800" i="1">
                <a:solidFill>
                  <a:srgbClr val="0000FF"/>
                </a:solidFill>
                <a:latin typeface="Times New Roman" pitchFamily="18" charset="0"/>
              </a:rPr>
              <a:t>P</a:t>
            </a:r>
            <a:r>
              <a:rPr lang="en-US" altLang="zh-CN" sz="2800">
                <a:solidFill>
                  <a:srgbClr val="0000FF"/>
                </a:solidFill>
                <a:latin typeface="Times New Roman" pitchFamily="18" charset="0"/>
              </a:rPr>
              <a:t>(</a:t>
            </a:r>
            <a:r>
              <a:rPr lang="en-US" altLang="zh-CN" sz="2800" i="1">
                <a:solidFill>
                  <a:srgbClr val="0000FF"/>
                </a:solidFill>
                <a:latin typeface="Times New Roman" pitchFamily="18" charset="0"/>
              </a:rPr>
              <a:t>AB</a:t>
            </a:r>
            <a:r>
              <a:rPr lang="en-US" altLang="zh-CN" sz="2800">
                <a:solidFill>
                  <a:srgbClr val="0000FF"/>
                </a:solidFill>
                <a:latin typeface="Times New Roman" pitchFamily="18" charset="0"/>
              </a:rPr>
              <a:t>)=</a:t>
            </a:r>
            <a:r>
              <a:rPr lang="en-US" altLang="zh-CN" sz="2800" i="1">
                <a:solidFill>
                  <a:srgbClr val="0000FF"/>
                </a:solidFill>
                <a:latin typeface="Times New Roman" pitchFamily="18" charset="0"/>
              </a:rPr>
              <a:t>P</a:t>
            </a:r>
            <a:r>
              <a:rPr lang="en-US" altLang="zh-CN" sz="2800">
                <a:solidFill>
                  <a:srgbClr val="0000FF"/>
                </a:solidFill>
                <a:latin typeface="Times New Roman" pitchFamily="18" charset="0"/>
              </a:rPr>
              <a:t>(</a:t>
            </a:r>
            <a:r>
              <a:rPr lang="en-US" altLang="zh-CN" sz="2800" i="1">
                <a:solidFill>
                  <a:srgbClr val="0000FF"/>
                </a:solidFill>
                <a:latin typeface="Times New Roman" pitchFamily="18" charset="0"/>
              </a:rPr>
              <a:t>B</a:t>
            </a:r>
            <a:r>
              <a:rPr lang="en-US" altLang="zh-CN" sz="2800">
                <a:solidFill>
                  <a:srgbClr val="0000FF"/>
                </a:solidFill>
                <a:latin typeface="Times New Roman" pitchFamily="18" charset="0"/>
              </a:rPr>
              <a:t>)</a:t>
            </a:r>
            <a:r>
              <a:rPr lang="en-US" altLang="zh-CN" sz="2800" i="1">
                <a:solidFill>
                  <a:srgbClr val="0000FF"/>
                </a:solidFill>
                <a:latin typeface="Times New Roman" pitchFamily="18" charset="0"/>
              </a:rPr>
              <a:t>P</a:t>
            </a:r>
            <a:r>
              <a:rPr lang="en-US" altLang="zh-CN" sz="2800">
                <a:solidFill>
                  <a:srgbClr val="0000FF"/>
                </a:solidFill>
                <a:latin typeface="Times New Roman" pitchFamily="18" charset="0"/>
              </a:rPr>
              <a:t>(</a:t>
            </a:r>
            <a:r>
              <a:rPr lang="en-US" altLang="zh-CN" sz="2800" i="1">
                <a:solidFill>
                  <a:srgbClr val="0000FF"/>
                </a:solidFill>
                <a:latin typeface="Times New Roman" pitchFamily="18" charset="0"/>
              </a:rPr>
              <a:t>A</a:t>
            </a:r>
            <a:r>
              <a:rPr lang="en-US" altLang="zh-CN" sz="2800">
                <a:solidFill>
                  <a:srgbClr val="0000FF"/>
                </a:solidFill>
                <a:latin typeface="Times New Roman" pitchFamily="18" charset="0"/>
              </a:rPr>
              <a:t>|</a:t>
            </a:r>
            <a:r>
              <a:rPr lang="en-US" altLang="zh-CN" sz="2800" i="1">
                <a:solidFill>
                  <a:srgbClr val="0000FF"/>
                </a:solidFill>
                <a:latin typeface="Times New Roman" pitchFamily="18" charset="0"/>
              </a:rPr>
              <a:t>B</a:t>
            </a:r>
            <a:r>
              <a:rPr lang="en-US" altLang="zh-CN" sz="2800">
                <a:solidFill>
                  <a:srgbClr val="0000FF"/>
                </a:solidFill>
                <a:latin typeface="Times New Roman" pitchFamily="18" charset="0"/>
              </a:rPr>
              <a:t>)</a:t>
            </a:r>
            <a:r>
              <a:rPr lang="en-US" altLang="en-US" sz="2800">
                <a:latin typeface="Times New Roman" pitchFamily="18" charset="0"/>
              </a:rPr>
              <a:t> </a:t>
            </a:r>
            <a:r>
              <a:rPr lang="en-US" altLang="zh-CN" sz="2800">
                <a:latin typeface="Times New Roman" pitchFamily="18" charset="0"/>
              </a:rPr>
              <a:t>         (</a:t>
            </a:r>
            <a:r>
              <a:rPr lang="en-US" altLang="zh-CN" sz="2800" i="1">
                <a:solidFill>
                  <a:srgbClr val="0000FF"/>
                </a:solidFill>
                <a:latin typeface="Times New Roman" pitchFamily="18" charset="0"/>
              </a:rPr>
              <a:t>P</a:t>
            </a:r>
            <a:r>
              <a:rPr lang="en-US" altLang="zh-CN" sz="2800">
                <a:solidFill>
                  <a:srgbClr val="0000FF"/>
                </a:solidFill>
                <a:latin typeface="Times New Roman" pitchFamily="18" charset="0"/>
              </a:rPr>
              <a:t>(</a:t>
            </a:r>
            <a:r>
              <a:rPr lang="en-US" altLang="zh-CN" sz="2800" i="1">
                <a:solidFill>
                  <a:srgbClr val="0000FF"/>
                </a:solidFill>
                <a:latin typeface="Times New Roman" pitchFamily="18" charset="0"/>
              </a:rPr>
              <a:t>B</a:t>
            </a:r>
            <a:r>
              <a:rPr lang="en-US" altLang="zh-CN" sz="2800">
                <a:solidFill>
                  <a:srgbClr val="0000FF"/>
                </a:solidFill>
                <a:latin typeface="Times New Roman" pitchFamily="18" charset="0"/>
              </a:rPr>
              <a:t>)&gt;0)</a:t>
            </a:r>
          </a:p>
        </p:txBody>
      </p:sp>
    </p:spTree>
    <p:extLst>
      <p:ext uri="{BB962C8B-B14F-4D97-AF65-F5344CB8AC3E}">
        <p14:creationId xmlns:p14="http://schemas.microsoft.com/office/powerpoint/2010/main" val="7536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9956"/>
                                        </p:tgtEl>
                                        <p:attrNameLst>
                                          <p:attrName>style.visibility</p:attrName>
                                        </p:attrNameLst>
                                      </p:cBhvr>
                                      <p:to>
                                        <p:strVal val="visible"/>
                                      </p:to>
                                    </p:set>
                                    <p:animEffect transition="in" filter="wipe(left)">
                                      <p:cBhvr>
                                        <p:cTn id="7" dur="500"/>
                                        <p:tgtEl>
                                          <p:spTgt spid="5099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9955"/>
                                        </p:tgtEl>
                                        <p:attrNameLst>
                                          <p:attrName>style.visibility</p:attrName>
                                        </p:attrNameLst>
                                      </p:cBhvr>
                                      <p:to>
                                        <p:strVal val="visible"/>
                                      </p:to>
                                    </p:set>
                                    <p:animEffect transition="in" filter="wipe(left)">
                                      <p:cBhvr>
                                        <p:cTn id="12" dur="500"/>
                                        <p:tgtEl>
                                          <p:spTgt spid="5099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9965"/>
                                        </p:tgtEl>
                                        <p:attrNameLst>
                                          <p:attrName>style.visibility</p:attrName>
                                        </p:attrNameLst>
                                      </p:cBhvr>
                                      <p:to>
                                        <p:strVal val="visible"/>
                                      </p:to>
                                    </p:set>
                                    <p:animEffect transition="in" filter="wipe(left)">
                                      <p:cBhvr>
                                        <p:cTn id="17" dur="500"/>
                                        <p:tgtEl>
                                          <p:spTgt spid="5099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9966"/>
                                        </p:tgtEl>
                                        <p:attrNameLst>
                                          <p:attrName>style.visibility</p:attrName>
                                        </p:attrNameLst>
                                      </p:cBhvr>
                                      <p:to>
                                        <p:strVal val="visible"/>
                                      </p:to>
                                    </p:set>
                                    <p:animEffect transition="in" filter="wipe(left)">
                                      <p:cBhvr>
                                        <p:cTn id="22" dur="500"/>
                                        <p:tgtEl>
                                          <p:spTgt spid="5099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9957"/>
                                        </p:tgtEl>
                                        <p:attrNameLst>
                                          <p:attrName>style.visibility</p:attrName>
                                        </p:attrNameLst>
                                      </p:cBhvr>
                                      <p:to>
                                        <p:strVal val="visible"/>
                                      </p:to>
                                    </p:set>
                                    <p:animEffect transition="in" filter="wipe(left)">
                                      <p:cBhvr>
                                        <p:cTn id="27" dur="500"/>
                                        <p:tgtEl>
                                          <p:spTgt spid="5099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9961"/>
                                        </p:tgtEl>
                                        <p:attrNameLst>
                                          <p:attrName>style.visibility</p:attrName>
                                        </p:attrNameLst>
                                      </p:cBhvr>
                                      <p:to>
                                        <p:strVal val="visible"/>
                                      </p:to>
                                    </p:set>
                                    <p:animEffect transition="in" filter="wipe(left)">
                                      <p:cBhvr>
                                        <p:cTn id="32" dur="500"/>
                                        <p:tgtEl>
                                          <p:spTgt spid="5099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9962"/>
                                        </p:tgtEl>
                                        <p:attrNameLst>
                                          <p:attrName>style.visibility</p:attrName>
                                        </p:attrNameLst>
                                      </p:cBhvr>
                                      <p:to>
                                        <p:strVal val="visible"/>
                                      </p:to>
                                    </p:set>
                                    <p:animEffect transition="in" filter="wipe(left)">
                                      <p:cBhvr>
                                        <p:cTn id="37" dur="500"/>
                                        <p:tgtEl>
                                          <p:spTgt spid="5099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09959"/>
                                        </p:tgtEl>
                                        <p:attrNameLst>
                                          <p:attrName>style.visibility</p:attrName>
                                        </p:attrNameLst>
                                      </p:cBhvr>
                                      <p:to>
                                        <p:strVal val="visible"/>
                                      </p:to>
                                    </p:set>
                                    <p:animEffect transition="in" filter="wipe(left)">
                                      <p:cBhvr>
                                        <p:cTn id="42" dur="500"/>
                                        <p:tgtEl>
                                          <p:spTgt spid="509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autoUpdateAnimBg="0"/>
      <p:bldP spid="509956" grpId="0" autoUpdateAnimBg="0"/>
      <p:bldP spid="509957" grpId="0" autoUpdateAnimBg="0"/>
      <p:bldP spid="509961" grpId="0" autoUpdateAnimBg="0"/>
      <p:bldP spid="509962" grpId="0"/>
      <p:bldP spid="509965" grpId="0" autoUpdateAnimBg="0"/>
      <p:bldP spid="50996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0" name="Text Box 4"/>
          <p:cNvSpPr txBox="1">
            <a:spLocks noChangeArrowheads="1"/>
          </p:cNvSpPr>
          <p:nvPr/>
        </p:nvSpPr>
        <p:spPr bwMode="auto">
          <a:xfrm>
            <a:off x="324619" y="4944343"/>
            <a:ext cx="8351837" cy="1501775"/>
          </a:xfrm>
          <a:prstGeom prst="rect">
            <a:avLst/>
          </a:prstGeom>
          <a:noFill/>
          <a:ln w="9525">
            <a:noFill/>
            <a:miter lim="800000"/>
            <a:headEnd/>
            <a:tailEnd/>
          </a:ln>
          <a:effectLst/>
        </p:spPr>
        <p:txBody>
          <a:bodyPr>
            <a:spAutoFit/>
          </a:bodyPr>
          <a:lstStyle/>
          <a:p>
            <a:pPr>
              <a:lnSpc>
                <a:spcPct val="110000"/>
              </a:lnSpc>
            </a:pPr>
            <a:r>
              <a:rPr lang="en-US" altLang="zh-CN" sz="2800" dirty="0">
                <a:latin typeface="楷体_GB2312" pitchFamily="49" charset="-122"/>
                <a:ea typeface="楷体_GB2312" pitchFamily="49" charset="-122"/>
              </a:rPr>
              <a:t>     </a:t>
            </a:r>
            <a:r>
              <a:rPr lang="en-US" altLang="en-US" sz="2800" dirty="0" err="1">
                <a:latin typeface="楷体_GB2312" pitchFamily="49" charset="-122"/>
                <a:ea typeface="楷体_GB2312" pitchFamily="49" charset="-122"/>
              </a:rPr>
              <a:t>在某些问题中，条件概率是已知的或者是比较容易求得的，在这种情况下，就可以利用乘法公式来计算积事件的概率</a:t>
            </a:r>
            <a:r>
              <a:rPr lang="en-US" altLang="en-US" sz="2800" dirty="0">
                <a:latin typeface="楷体_GB2312" pitchFamily="49" charset="-122"/>
                <a:ea typeface="楷体_GB2312" pitchFamily="49" charset="-122"/>
              </a:rPr>
              <a:t>.</a:t>
            </a:r>
            <a:endParaRPr lang="en-US" altLang="zh-CN" sz="2800" dirty="0">
              <a:latin typeface="楷体_GB2312" pitchFamily="49" charset="-122"/>
              <a:ea typeface="楷体_GB2312" pitchFamily="49" charset="-122"/>
            </a:endParaRPr>
          </a:p>
        </p:txBody>
      </p:sp>
      <p:sp>
        <p:nvSpPr>
          <p:cNvPr id="510981" name="Text Box 5"/>
          <p:cNvSpPr txBox="1">
            <a:spLocks noChangeArrowheads="1"/>
          </p:cNvSpPr>
          <p:nvPr/>
        </p:nvSpPr>
        <p:spPr bwMode="auto">
          <a:xfrm>
            <a:off x="408756" y="4941168"/>
            <a:ext cx="1066800" cy="579438"/>
          </a:xfrm>
          <a:prstGeom prst="rect">
            <a:avLst/>
          </a:prstGeom>
          <a:noFill/>
          <a:ln w="9525">
            <a:noFill/>
            <a:miter lim="800000"/>
            <a:headEnd/>
            <a:tailEnd/>
          </a:ln>
          <a:effectLst/>
        </p:spPr>
        <p:txBody>
          <a:bodyPr>
            <a:spAutoFit/>
          </a:bodyPr>
          <a:lstStyle/>
          <a:p>
            <a:r>
              <a:rPr lang="en-US" altLang="zh-CN" sz="3200" dirty="0">
                <a:solidFill>
                  <a:srgbClr val="0000FF"/>
                </a:solidFill>
                <a:latin typeface="Times New Roman" pitchFamily="18" charset="0"/>
              </a:rPr>
              <a:t>[</a:t>
            </a:r>
            <a:r>
              <a:rPr lang="zh-CN" altLang="en-US" sz="3200" dirty="0">
                <a:solidFill>
                  <a:srgbClr val="0000FF"/>
                </a:solidFill>
                <a:latin typeface="Times New Roman" pitchFamily="18" charset="0"/>
              </a:rPr>
              <a:t>注</a:t>
            </a:r>
            <a:r>
              <a:rPr lang="en-US" altLang="zh-CN" sz="3200" dirty="0">
                <a:solidFill>
                  <a:srgbClr val="0000FF"/>
                </a:solidFill>
                <a:latin typeface="Times New Roman" pitchFamily="18" charset="0"/>
              </a:rPr>
              <a:t>]     </a:t>
            </a:r>
            <a:endParaRPr lang="en-US" altLang="zh-CN" b="0" dirty="0">
              <a:latin typeface="Times New Roman" pitchFamily="18" charset="0"/>
            </a:endParaRPr>
          </a:p>
        </p:txBody>
      </p:sp>
      <p:sp>
        <p:nvSpPr>
          <p:cNvPr id="510984" name="Text Box 8"/>
          <p:cNvSpPr txBox="1">
            <a:spLocks noChangeArrowheads="1"/>
          </p:cNvSpPr>
          <p:nvPr/>
        </p:nvSpPr>
        <p:spPr bwMode="auto">
          <a:xfrm>
            <a:off x="323528" y="476672"/>
            <a:ext cx="8604250" cy="1800225"/>
          </a:xfrm>
          <a:prstGeom prst="rect">
            <a:avLst/>
          </a:prstGeom>
          <a:noFill/>
          <a:ln w="9525">
            <a:noFill/>
            <a:miter lim="800000"/>
            <a:headEnd/>
            <a:tailEnd/>
          </a:ln>
          <a:effectLst/>
        </p:spPr>
        <p:txBody>
          <a:bodyPr>
            <a:spAutoFit/>
          </a:bodyPr>
          <a:lstStyle/>
          <a:p>
            <a:r>
              <a:rPr lang="en-US" altLang="en-US" sz="2800" dirty="0">
                <a:solidFill>
                  <a:srgbClr val="0000FF"/>
                </a:solidFill>
                <a:latin typeface="Times New Roman" pitchFamily="18" charset="0"/>
                <a:ea typeface="黑体" pitchFamily="49" charset="-122"/>
              </a:rPr>
              <a:t>例</a:t>
            </a:r>
            <a:r>
              <a:rPr lang="en-US" altLang="zh-CN" sz="2800" dirty="0">
                <a:solidFill>
                  <a:srgbClr val="0000FF"/>
                </a:solidFill>
                <a:latin typeface="Times New Roman" pitchFamily="18" charset="0"/>
                <a:ea typeface="黑体" pitchFamily="49" charset="-122"/>
              </a:rPr>
              <a:t>3</a:t>
            </a:r>
            <a:r>
              <a:rPr lang="en-US" altLang="en-US" dirty="0">
                <a:latin typeface="Times New Roman" pitchFamily="18" charset="0"/>
                <a:ea typeface="黑体" pitchFamily="49" charset="-122"/>
              </a:rPr>
              <a:t> </a:t>
            </a:r>
            <a:r>
              <a:rPr lang="en-US" altLang="en-US" dirty="0">
                <a:latin typeface="Times New Roman" pitchFamily="18" charset="0"/>
              </a:rPr>
              <a:t> </a:t>
            </a:r>
            <a:r>
              <a:rPr lang="en-US" altLang="en-US" sz="2800" dirty="0">
                <a:solidFill>
                  <a:srgbClr val="990099"/>
                </a:solidFill>
                <a:latin typeface="Times New Roman" pitchFamily="18" charset="0"/>
              </a:rPr>
              <a:t>今有3个布袋</a:t>
            </a:r>
            <a:r>
              <a:rPr lang="en-US" altLang="zh-CN" sz="2800" dirty="0">
                <a:solidFill>
                  <a:srgbClr val="990099"/>
                </a:solidFill>
                <a:latin typeface="Times New Roman" pitchFamily="18" charset="0"/>
              </a:rPr>
              <a:t>, </a:t>
            </a:r>
            <a:r>
              <a:rPr lang="en-US" altLang="en-US" sz="2800" dirty="0">
                <a:solidFill>
                  <a:srgbClr val="990099"/>
                </a:solidFill>
                <a:latin typeface="Times New Roman" pitchFamily="18" charset="0"/>
              </a:rPr>
              <a:t>2个</a:t>
            </a:r>
            <a:r>
              <a:rPr lang="en-US" altLang="en-US" sz="2800" dirty="0">
                <a:solidFill>
                  <a:srgbClr val="FF0000"/>
                </a:solidFill>
                <a:latin typeface="Times New Roman" pitchFamily="18" charset="0"/>
                <a:ea typeface="黑体" pitchFamily="49" charset="-122"/>
              </a:rPr>
              <a:t>红袋</a:t>
            </a:r>
            <a:r>
              <a:rPr lang="en-US" altLang="zh-CN" sz="2800" dirty="0">
                <a:solidFill>
                  <a:srgbClr val="990099"/>
                </a:solidFill>
                <a:latin typeface="Times New Roman" pitchFamily="18" charset="0"/>
              </a:rPr>
              <a:t>, </a:t>
            </a:r>
            <a:r>
              <a:rPr lang="en-US" altLang="en-US" sz="2800" dirty="0">
                <a:solidFill>
                  <a:srgbClr val="990099"/>
                </a:solidFill>
                <a:latin typeface="Times New Roman" pitchFamily="18" charset="0"/>
              </a:rPr>
              <a:t>1个</a:t>
            </a:r>
            <a:r>
              <a:rPr lang="en-US" altLang="en-US" sz="2800" dirty="0">
                <a:solidFill>
                  <a:srgbClr val="009900"/>
                </a:solidFill>
                <a:latin typeface="Times New Roman" pitchFamily="18" charset="0"/>
                <a:ea typeface="黑体" pitchFamily="49" charset="-122"/>
              </a:rPr>
              <a:t>绿袋</a:t>
            </a:r>
            <a:r>
              <a:rPr lang="en-US" altLang="zh-CN" sz="2800" dirty="0">
                <a:solidFill>
                  <a:srgbClr val="990099"/>
                </a:solidFill>
                <a:latin typeface="Times New Roman" pitchFamily="18" charset="0"/>
              </a:rPr>
              <a:t>. </a:t>
            </a:r>
            <a:r>
              <a:rPr lang="en-US" altLang="en-US" sz="2800" dirty="0">
                <a:solidFill>
                  <a:srgbClr val="990099"/>
                </a:solidFill>
                <a:latin typeface="Times New Roman" pitchFamily="18" charset="0"/>
              </a:rPr>
              <a:t>在2</a:t>
            </a:r>
            <a:r>
              <a:rPr lang="zh-CN" altLang="en-US" sz="2800" dirty="0">
                <a:solidFill>
                  <a:srgbClr val="990099"/>
                </a:solidFill>
                <a:latin typeface="Times New Roman" pitchFamily="18" charset="0"/>
              </a:rPr>
              <a:t>个</a:t>
            </a:r>
            <a:r>
              <a:rPr lang="zh-CN" altLang="en-US" sz="2800" dirty="0">
                <a:solidFill>
                  <a:srgbClr val="FF0000"/>
                </a:solidFill>
                <a:latin typeface="Times New Roman" pitchFamily="18" charset="0"/>
              </a:rPr>
              <a:t>红袋</a:t>
            </a:r>
            <a:r>
              <a:rPr lang="zh-CN" altLang="en-US" sz="2800" dirty="0">
                <a:solidFill>
                  <a:srgbClr val="990099"/>
                </a:solidFill>
                <a:latin typeface="Times New Roman" pitchFamily="18" charset="0"/>
              </a:rPr>
              <a:t>中都装</a:t>
            </a:r>
            <a:r>
              <a:rPr lang="en-US" altLang="en-US" sz="2800" dirty="0">
                <a:solidFill>
                  <a:srgbClr val="990099"/>
                </a:solidFill>
                <a:latin typeface="Times New Roman" pitchFamily="18" charset="0"/>
              </a:rPr>
              <a:t>60个</a:t>
            </a:r>
            <a:r>
              <a:rPr lang="en-US" altLang="en-US" sz="2800" dirty="0">
                <a:solidFill>
                  <a:srgbClr val="FF0000"/>
                </a:solidFill>
                <a:latin typeface="Times New Roman" pitchFamily="18" charset="0"/>
                <a:ea typeface="黑体" pitchFamily="49" charset="-122"/>
              </a:rPr>
              <a:t>红球</a:t>
            </a:r>
            <a:r>
              <a:rPr lang="en-US" altLang="en-US" sz="2800" dirty="0">
                <a:solidFill>
                  <a:srgbClr val="990099"/>
                </a:solidFill>
                <a:latin typeface="Times New Roman" pitchFamily="18" charset="0"/>
              </a:rPr>
              <a:t>和40个</a:t>
            </a:r>
            <a:r>
              <a:rPr lang="en-US" altLang="en-US" sz="2800" dirty="0">
                <a:solidFill>
                  <a:srgbClr val="009900"/>
                </a:solidFill>
                <a:latin typeface="Times New Roman" pitchFamily="18" charset="0"/>
                <a:ea typeface="黑体" pitchFamily="49" charset="-122"/>
              </a:rPr>
              <a:t>绿球</a:t>
            </a:r>
            <a:r>
              <a:rPr lang="en-US" altLang="en-US" sz="2800" dirty="0">
                <a:solidFill>
                  <a:srgbClr val="990099"/>
                </a:solidFill>
                <a:latin typeface="Times New Roman" pitchFamily="18" charset="0"/>
              </a:rPr>
              <a:t>，在</a:t>
            </a:r>
            <a:r>
              <a:rPr lang="en-US" altLang="en-US" sz="2800" dirty="0">
                <a:solidFill>
                  <a:srgbClr val="009900"/>
                </a:solidFill>
                <a:latin typeface="Times New Roman" pitchFamily="18" charset="0"/>
                <a:ea typeface="黑体" pitchFamily="49" charset="-122"/>
              </a:rPr>
              <a:t>绿袋</a:t>
            </a:r>
            <a:r>
              <a:rPr lang="en-US" altLang="en-US" sz="2800" dirty="0">
                <a:solidFill>
                  <a:srgbClr val="990099"/>
                </a:solidFill>
                <a:latin typeface="Times New Roman" pitchFamily="18" charset="0"/>
              </a:rPr>
              <a:t>中装了30</a:t>
            </a:r>
            <a:r>
              <a:rPr lang="en-US" altLang="en-US" sz="2800" dirty="0">
                <a:solidFill>
                  <a:srgbClr val="FF0000"/>
                </a:solidFill>
                <a:latin typeface="Times New Roman" pitchFamily="18" charset="0"/>
                <a:ea typeface="黑体" pitchFamily="49" charset="-122"/>
              </a:rPr>
              <a:t>红球</a:t>
            </a:r>
            <a:r>
              <a:rPr lang="en-US" altLang="en-US" sz="2800" dirty="0">
                <a:solidFill>
                  <a:srgbClr val="990099"/>
                </a:solidFill>
                <a:latin typeface="Times New Roman" pitchFamily="18" charset="0"/>
              </a:rPr>
              <a:t>和50个</a:t>
            </a:r>
            <a:r>
              <a:rPr lang="en-US" altLang="en-US" sz="2800" dirty="0">
                <a:solidFill>
                  <a:srgbClr val="009900"/>
                </a:solidFill>
                <a:latin typeface="Times New Roman" pitchFamily="18" charset="0"/>
                <a:ea typeface="黑体" pitchFamily="49" charset="-122"/>
              </a:rPr>
              <a:t>绿球</a:t>
            </a:r>
            <a:r>
              <a:rPr lang="en-US" altLang="en-US" sz="2800" dirty="0">
                <a:solidFill>
                  <a:srgbClr val="990099"/>
                </a:solidFill>
                <a:latin typeface="Times New Roman" pitchFamily="18" charset="0"/>
              </a:rPr>
              <a:t>，现任取1袋，从中任取1球，问是</a:t>
            </a:r>
            <a:r>
              <a:rPr lang="en-US" altLang="en-US" sz="2800" dirty="0">
                <a:solidFill>
                  <a:srgbClr val="FF0000"/>
                </a:solidFill>
                <a:latin typeface="Times New Roman" pitchFamily="18" charset="0"/>
                <a:ea typeface="黑体" pitchFamily="49" charset="-122"/>
              </a:rPr>
              <a:t>红袋</a:t>
            </a:r>
            <a:r>
              <a:rPr lang="en-US" altLang="en-US" sz="2800" dirty="0">
                <a:solidFill>
                  <a:srgbClr val="990099"/>
                </a:solidFill>
                <a:latin typeface="Times New Roman" pitchFamily="18" charset="0"/>
              </a:rPr>
              <a:t>中</a:t>
            </a:r>
            <a:r>
              <a:rPr lang="en-US" altLang="en-US" sz="2800" dirty="0">
                <a:solidFill>
                  <a:srgbClr val="FF0000"/>
                </a:solidFill>
                <a:latin typeface="Times New Roman" pitchFamily="18" charset="0"/>
                <a:ea typeface="黑体" pitchFamily="49" charset="-122"/>
              </a:rPr>
              <a:t>红球</a:t>
            </a:r>
            <a:r>
              <a:rPr lang="en-US" altLang="en-US" sz="2800" dirty="0">
                <a:solidFill>
                  <a:srgbClr val="990099"/>
                </a:solidFill>
                <a:latin typeface="Times New Roman" pitchFamily="18" charset="0"/>
              </a:rPr>
              <a:t>的概率为多少？</a:t>
            </a:r>
            <a:endParaRPr lang="zh-CN" altLang="en-US" sz="2800" dirty="0">
              <a:solidFill>
                <a:srgbClr val="990099"/>
              </a:solidFill>
              <a:latin typeface="Times New Roman" pitchFamily="18" charset="0"/>
            </a:endParaRPr>
          </a:p>
        </p:txBody>
      </p:sp>
      <p:sp>
        <p:nvSpPr>
          <p:cNvPr id="510985" name="Text Box 9"/>
          <p:cNvSpPr txBox="1">
            <a:spLocks noChangeArrowheads="1"/>
          </p:cNvSpPr>
          <p:nvPr/>
        </p:nvSpPr>
        <p:spPr bwMode="auto">
          <a:xfrm>
            <a:off x="396305" y="2347540"/>
            <a:ext cx="8424862" cy="433388"/>
          </a:xfrm>
          <a:prstGeom prst="rect">
            <a:avLst/>
          </a:prstGeom>
          <a:noFill/>
          <a:ln w="9525">
            <a:noFill/>
            <a:miter lim="800000"/>
            <a:headEnd/>
            <a:tailEnd/>
          </a:ln>
          <a:effectLst/>
        </p:spPr>
        <p:txBody>
          <a:bodyPr>
            <a:spAutoFit/>
          </a:bodyPr>
          <a:lstStyle/>
          <a:p>
            <a:pPr>
              <a:lnSpc>
                <a:spcPct val="80000"/>
              </a:lnSpc>
            </a:pPr>
            <a:r>
              <a:rPr lang="en-US" altLang="en-US" sz="2800" dirty="0">
                <a:solidFill>
                  <a:srgbClr val="0000FF"/>
                </a:solidFill>
                <a:latin typeface="Times New Roman" pitchFamily="18" charset="0"/>
                <a:ea typeface="黑体" pitchFamily="49" charset="-122"/>
              </a:rPr>
              <a:t>解</a:t>
            </a:r>
            <a:r>
              <a:rPr lang="en-US" altLang="en-US" sz="2800" dirty="0">
                <a:latin typeface="Times New Roman" pitchFamily="18" charset="0"/>
              </a:rPr>
              <a:t>  </a:t>
            </a:r>
            <a:r>
              <a:rPr lang="en-US" altLang="en-US" sz="2800" dirty="0" err="1">
                <a:latin typeface="Times New Roman" pitchFamily="18" charset="0"/>
              </a:rPr>
              <a:t>设</a:t>
            </a:r>
            <a:r>
              <a:rPr lang="en-US" altLang="zh-CN" sz="2800" i="1" dirty="0" err="1">
                <a:latin typeface="Times New Roman" pitchFamily="18" charset="0"/>
              </a:rPr>
              <a:t>A</a:t>
            </a:r>
            <a:r>
              <a:rPr lang="en-US" altLang="zh-CN" sz="2800" dirty="0">
                <a:latin typeface="Times New Roman" pitchFamily="18" charset="0"/>
              </a:rPr>
              <a:t>=“</a:t>
            </a:r>
            <a:r>
              <a:rPr lang="zh-CN" altLang="en-US" sz="2800" dirty="0">
                <a:latin typeface="Times New Roman" pitchFamily="18" charset="0"/>
              </a:rPr>
              <a:t>取到红袋</a:t>
            </a:r>
            <a:r>
              <a:rPr lang="en-US" altLang="en-US" sz="2800" dirty="0">
                <a:latin typeface="Times New Roman" pitchFamily="18" charset="0"/>
              </a:rPr>
              <a:t>”</a:t>
            </a:r>
            <a:r>
              <a:rPr lang="en-US" altLang="zh-CN" sz="2800" dirty="0">
                <a:latin typeface="Times New Roman" pitchFamily="18" charset="0"/>
              </a:rPr>
              <a:t>, </a:t>
            </a:r>
            <a:r>
              <a:rPr lang="en-US" altLang="zh-CN" sz="2800" i="1" dirty="0">
                <a:latin typeface="Times New Roman" pitchFamily="18" charset="0"/>
              </a:rPr>
              <a:t>B</a:t>
            </a:r>
            <a:r>
              <a:rPr lang="en-US" altLang="zh-CN" sz="2800" dirty="0">
                <a:latin typeface="Times New Roman" pitchFamily="18" charset="0"/>
              </a:rPr>
              <a:t>=“</a:t>
            </a:r>
            <a:r>
              <a:rPr lang="zh-CN" altLang="en-US" sz="2800" dirty="0">
                <a:latin typeface="Times New Roman" pitchFamily="18" charset="0"/>
              </a:rPr>
              <a:t>取到红球</a:t>
            </a:r>
            <a:r>
              <a:rPr lang="en-US" altLang="en-US" sz="2800" dirty="0">
                <a:latin typeface="Times New Roman" pitchFamily="18" charset="0"/>
              </a:rPr>
              <a:t>”,</a:t>
            </a:r>
            <a:r>
              <a:rPr lang="en-US" altLang="zh-CN" sz="2800" dirty="0">
                <a:latin typeface="Times New Roman" pitchFamily="18" charset="0"/>
              </a:rPr>
              <a:t> </a:t>
            </a:r>
            <a:r>
              <a:rPr lang="en-US" altLang="en-US" sz="2800" dirty="0" err="1">
                <a:latin typeface="Times New Roman" pitchFamily="18" charset="0"/>
              </a:rPr>
              <a:t>所求概率</a:t>
            </a:r>
            <a:r>
              <a:rPr lang="en-US" altLang="zh-CN" sz="2800" i="1" dirty="0" err="1">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AB</a:t>
            </a:r>
            <a:r>
              <a:rPr lang="en-US" altLang="zh-CN" sz="2800" dirty="0">
                <a:latin typeface="Times New Roman" pitchFamily="18" charset="0"/>
              </a:rPr>
              <a:t>). </a:t>
            </a:r>
          </a:p>
        </p:txBody>
      </p:sp>
      <p:sp>
        <p:nvSpPr>
          <p:cNvPr id="510986" name="Text Box 10"/>
          <p:cNvSpPr txBox="1">
            <a:spLocks noChangeArrowheads="1"/>
          </p:cNvSpPr>
          <p:nvPr/>
        </p:nvSpPr>
        <p:spPr bwMode="auto">
          <a:xfrm>
            <a:off x="396305" y="2924944"/>
            <a:ext cx="8675687" cy="433388"/>
          </a:xfrm>
          <a:prstGeom prst="rect">
            <a:avLst/>
          </a:prstGeom>
          <a:noFill/>
          <a:ln w="9525">
            <a:noFill/>
            <a:miter lim="800000"/>
            <a:headEnd/>
            <a:tailEnd/>
          </a:ln>
          <a:effectLst/>
        </p:spPr>
        <p:txBody>
          <a:bodyPr>
            <a:spAutoFit/>
          </a:bodyPr>
          <a:lstStyle/>
          <a:p>
            <a:pPr>
              <a:lnSpc>
                <a:spcPct val="80000"/>
              </a:lnSpc>
            </a:pPr>
            <a:r>
              <a:rPr lang="en-US" altLang="en-US" sz="2800" dirty="0" err="1">
                <a:latin typeface="Times New Roman" pitchFamily="18" charset="0"/>
              </a:rPr>
              <a:t>显然，</a:t>
            </a:r>
            <a:r>
              <a:rPr lang="en-US" altLang="zh-CN" sz="2800" i="1" dirty="0" err="1">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)=2/3,   </a:t>
            </a:r>
          </a:p>
        </p:txBody>
      </p:sp>
      <p:sp>
        <p:nvSpPr>
          <p:cNvPr id="510989" name="Text Box 13"/>
          <p:cNvSpPr txBox="1">
            <a:spLocks noChangeArrowheads="1"/>
          </p:cNvSpPr>
          <p:nvPr/>
        </p:nvSpPr>
        <p:spPr bwMode="auto">
          <a:xfrm>
            <a:off x="361380" y="3501008"/>
            <a:ext cx="8675687" cy="433387"/>
          </a:xfrm>
          <a:prstGeom prst="rect">
            <a:avLst/>
          </a:prstGeom>
          <a:noFill/>
          <a:ln w="9525">
            <a:noFill/>
            <a:miter lim="800000"/>
            <a:headEnd/>
            <a:tailEnd/>
          </a:ln>
          <a:effectLst/>
        </p:spPr>
        <p:txBody>
          <a:bodyPr>
            <a:spAutoFit/>
          </a:bodyPr>
          <a:lstStyle/>
          <a:p>
            <a:pPr>
              <a:lnSpc>
                <a:spcPct val="80000"/>
              </a:lnSpc>
            </a:pPr>
            <a:r>
              <a:rPr lang="en-US" altLang="zh-CN"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a:t>
            </a:r>
            <a:r>
              <a:rPr lang="en-US" altLang="zh-CN" sz="2800" dirty="0">
                <a:latin typeface="Times New Roman" pitchFamily="18" charset="0"/>
              </a:rPr>
              <a:t>)=</a:t>
            </a:r>
            <a:r>
              <a:rPr lang="en-US" altLang="en-US" sz="2800" dirty="0">
                <a:latin typeface="Times New Roman" pitchFamily="18" charset="0"/>
              </a:rPr>
              <a:t>60/100</a:t>
            </a:r>
            <a:r>
              <a:rPr lang="en-US" altLang="zh-CN" sz="2800" dirty="0">
                <a:latin typeface="Times New Roman" pitchFamily="18" charset="0"/>
              </a:rPr>
              <a:t>=3/5,</a:t>
            </a:r>
            <a:endParaRPr lang="en-US" altLang="en-US" sz="2800" dirty="0">
              <a:latin typeface="Times New Roman" pitchFamily="18" charset="0"/>
            </a:endParaRPr>
          </a:p>
        </p:txBody>
      </p:sp>
      <p:sp>
        <p:nvSpPr>
          <p:cNvPr id="510990" name="Rectangle 14"/>
          <p:cNvSpPr>
            <a:spLocks noChangeArrowheads="1"/>
          </p:cNvSpPr>
          <p:nvPr/>
        </p:nvSpPr>
        <p:spPr bwMode="auto">
          <a:xfrm>
            <a:off x="467742" y="4005064"/>
            <a:ext cx="8353425" cy="903287"/>
          </a:xfrm>
          <a:prstGeom prst="rect">
            <a:avLst/>
          </a:prstGeom>
          <a:noFill/>
          <a:ln w="9525">
            <a:noFill/>
            <a:miter lim="800000"/>
            <a:headEnd/>
            <a:tailEnd/>
          </a:ln>
          <a:effectLst/>
        </p:spPr>
        <p:txBody>
          <a:bodyPr>
            <a:spAutoFit/>
          </a:bodyPr>
          <a:lstStyle/>
          <a:p>
            <a:pPr>
              <a:lnSpc>
                <a:spcPct val="70000"/>
              </a:lnSpc>
            </a:pPr>
            <a:r>
              <a:rPr lang="en-US" altLang="en-US" sz="2800" dirty="0" err="1">
                <a:latin typeface="Times New Roman" pitchFamily="18" charset="0"/>
              </a:rPr>
              <a:t>由乘法公式</a:t>
            </a:r>
            <a:endParaRPr lang="en-US" altLang="en-US" sz="2800" dirty="0">
              <a:latin typeface="Times New Roman" pitchFamily="18" charset="0"/>
            </a:endParaRPr>
          </a:p>
          <a:p>
            <a:pPr>
              <a:lnSpc>
                <a:spcPct val="70000"/>
              </a:lnSpc>
            </a:pPr>
            <a:r>
              <a:rPr lang="zh-CN" altLang="en-US" sz="2800" i="1"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AB</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a:t>
            </a:r>
            <a:r>
              <a:rPr lang="en-US" altLang="zh-CN" sz="2800" dirty="0">
                <a:latin typeface="Times New Roman" pitchFamily="18" charset="0"/>
              </a:rPr>
              <a:t>)= (2/3)</a:t>
            </a:r>
            <a:r>
              <a:rPr lang="en-US" altLang="zh-CN" sz="2800" dirty="0">
                <a:latin typeface="Times New Roman" pitchFamily="18" charset="0"/>
                <a:cs typeface="Times New Roman" pitchFamily="18" charset="0"/>
              </a:rPr>
              <a:t>·</a:t>
            </a:r>
            <a:r>
              <a:rPr lang="en-US" altLang="zh-CN" sz="2800" dirty="0">
                <a:latin typeface="Times New Roman" pitchFamily="18" charset="0"/>
              </a:rPr>
              <a:t>(3/5)= 2/5 .</a:t>
            </a:r>
          </a:p>
        </p:txBody>
      </p:sp>
    </p:spTree>
    <p:extLst>
      <p:ext uri="{BB962C8B-B14F-4D97-AF65-F5344CB8AC3E}">
        <p14:creationId xmlns:p14="http://schemas.microsoft.com/office/powerpoint/2010/main" val="19333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0984"/>
                                        </p:tgtEl>
                                        <p:attrNameLst>
                                          <p:attrName>style.visibility</p:attrName>
                                        </p:attrNameLst>
                                      </p:cBhvr>
                                      <p:to>
                                        <p:strVal val="visible"/>
                                      </p:to>
                                    </p:set>
                                    <p:animEffect transition="in" filter="wipe(left)">
                                      <p:cBhvr>
                                        <p:cTn id="7" dur="500"/>
                                        <p:tgtEl>
                                          <p:spTgt spid="5109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0985"/>
                                        </p:tgtEl>
                                        <p:attrNameLst>
                                          <p:attrName>style.visibility</p:attrName>
                                        </p:attrNameLst>
                                      </p:cBhvr>
                                      <p:to>
                                        <p:strVal val="visible"/>
                                      </p:to>
                                    </p:set>
                                    <p:animEffect transition="in" filter="wipe(left)">
                                      <p:cBhvr>
                                        <p:cTn id="12" dur="500"/>
                                        <p:tgtEl>
                                          <p:spTgt spid="5109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0986"/>
                                        </p:tgtEl>
                                        <p:attrNameLst>
                                          <p:attrName>style.visibility</p:attrName>
                                        </p:attrNameLst>
                                      </p:cBhvr>
                                      <p:to>
                                        <p:strVal val="visible"/>
                                      </p:to>
                                    </p:set>
                                    <p:animEffect transition="in" filter="wipe(left)">
                                      <p:cBhvr>
                                        <p:cTn id="17" dur="500"/>
                                        <p:tgtEl>
                                          <p:spTgt spid="5109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0989"/>
                                        </p:tgtEl>
                                        <p:attrNameLst>
                                          <p:attrName>style.visibility</p:attrName>
                                        </p:attrNameLst>
                                      </p:cBhvr>
                                      <p:to>
                                        <p:strVal val="visible"/>
                                      </p:to>
                                    </p:set>
                                    <p:animEffect transition="in" filter="wipe(left)">
                                      <p:cBhvr>
                                        <p:cTn id="22" dur="500"/>
                                        <p:tgtEl>
                                          <p:spTgt spid="5109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0990"/>
                                        </p:tgtEl>
                                        <p:attrNameLst>
                                          <p:attrName>style.visibility</p:attrName>
                                        </p:attrNameLst>
                                      </p:cBhvr>
                                      <p:to>
                                        <p:strVal val="visible"/>
                                      </p:to>
                                    </p:set>
                                    <p:animEffect transition="in" filter="wipe(left)">
                                      <p:cBhvr>
                                        <p:cTn id="27" dur="500"/>
                                        <p:tgtEl>
                                          <p:spTgt spid="51099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1098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10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P spid="510981" grpId="0"/>
      <p:bldP spid="510984" grpId="0"/>
      <p:bldP spid="510985" grpId="0"/>
      <p:bldP spid="510986" grpId="0"/>
      <p:bldP spid="510989" grpId="0"/>
      <p:bldP spid="51099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7" name="Text Box 5"/>
          <p:cNvSpPr txBox="1">
            <a:spLocks noChangeArrowheads="1"/>
          </p:cNvSpPr>
          <p:nvPr/>
        </p:nvSpPr>
        <p:spPr bwMode="auto">
          <a:xfrm>
            <a:off x="395288" y="404813"/>
            <a:ext cx="8497887" cy="2143125"/>
          </a:xfrm>
          <a:prstGeom prst="rect">
            <a:avLst/>
          </a:prstGeom>
          <a:noFill/>
          <a:ln w="9525">
            <a:noFill/>
            <a:miter lim="800000"/>
            <a:headEnd/>
            <a:tailEnd/>
          </a:ln>
          <a:effectLst/>
        </p:spPr>
        <p:txBody>
          <a:bodyPr>
            <a:spAutoFit/>
          </a:bodyPr>
          <a:lstStyle/>
          <a:p>
            <a:pPr>
              <a:lnSpc>
                <a:spcPct val="120000"/>
              </a:lnSpc>
            </a:pPr>
            <a:r>
              <a:rPr lang="en-US" altLang="en-US" sz="2800" dirty="0">
                <a:solidFill>
                  <a:srgbClr val="0000FF"/>
                </a:solidFill>
                <a:latin typeface="黑体" pitchFamily="49" charset="-122"/>
                <a:ea typeface="黑体" pitchFamily="49" charset="-122"/>
              </a:rPr>
              <a:t>例</a:t>
            </a:r>
            <a:r>
              <a:rPr lang="en-US" altLang="zh-CN" sz="2800" dirty="0">
                <a:solidFill>
                  <a:srgbClr val="0000FF"/>
                </a:solidFill>
                <a:latin typeface="黑体" pitchFamily="49" charset="-122"/>
                <a:ea typeface="黑体" pitchFamily="49" charset="-122"/>
              </a:rPr>
              <a:t>4</a:t>
            </a:r>
            <a:r>
              <a:rPr lang="en-US" altLang="en-US" sz="2800" dirty="0">
                <a:solidFill>
                  <a:srgbClr val="FF0066"/>
                </a:solidFill>
                <a:latin typeface="黑体" pitchFamily="49" charset="-122"/>
                <a:ea typeface="黑体" pitchFamily="49" charset="-122"/>
              </a:rPr>
              <a:t> </a:t>
            </a:r>
            <a:r>
              <a:rPr lang="zh-CN" altLang="en-US" sz="2800" dirty="0">
                <a:latin typeface="Times New Roman" pitchFamily="18" charset="0"/>
              </a:rPr>
              <a:t>设</a:t>
            </a:r>
            <a:r>
              <a:rPr lang="en-US" altLang="en-US" sz="2800" dirty="0" err="1">
                <a:latin typeface="Times New Roman" pitchFamily="18" charset="0"/>
              </a:rPr>
              <a:t>袋中装</a:t>
            </a:r>
            <a:r>
              <a:rPr lang="zh-CN" altLang="en-US" sz="2800" dirty="0">
                <a:latin typeface="Times New Roman" pitchFamily="18" charset="0"/>
              </a:rPr>
              <a:t>有</a:t>
            </a:r>
            <a:r>
              <a:rPr lang="en-US" altLang="zh-CN" sz="2800" i="1" dirty="0">
                <a:latin typeface="Times New Roman" pitchFamily="18" charset="0"/>
              </a:rPr>
              <a:t>r</a:t>
            </a:r>
            <a:r>
              <a:rPr lang="zh-CN" altLang="en-US" sz="2800" dirty="0">
                <a:latin typeface="Times New Roman" pitchFamily="18" charset="0"/>
              </a:rPr>
              <a:t>只红球，</a:t>
            </a:r>
            <a:r>
              <a:rPr lang="en-US" altLang="zh-CN" sz="2800" i="1" dirty="0">
                <a:latin typeface="Times New Roman" pitchFamily="18" charset="0"/>
              </a:rPr>
              <a:t>t</a:t>
            </a:r>
            <a:r>
              <a:rPr lang="zh-CN" altLang="en-US" sz="2800" dirty="0">
                <a:latin typeface="Times New Roman" pitchFamily="18" charset="0"/>
              </a:rPr>
              <a:t>只白球</a:t>
            </a:r>
            <a:r>
              <a:rPr lang="en-US" altLang="zh-CN" sz="2800" dirty="0">
                <a:latin typeface="Times New Roman" pitchFamily="18" charset="0"/>
              </a:rPr>
              <a:t>. </a:t>
            </a:r>
            <a:r>
              <a:rPr lang="zh-CN" altLang="en-US" sz="2800" dirty="0">
                <a:latin typeface="Times New Roman" pitchFamily="18" charset="0"/>
              </a:rPr>
              <a:t>每次自</a:t>
            </a:r>
            <a:r>
              <a:rPr lang="en-US" altLang="en-US" sz="2800" dirty="0">
                <a:latin typeface="Times New Roman" pitchFamily="18" charset="0"/>
              </a:rPr>
              <a:t>袋</a:t>
            </a:r>
            <a:r>
              <a:rPr lang="zh-CN" altLang="en-US" sz="2800" dirty="0">
                <a:latin typeface="Times New Roman" pitchFamily="18" charset="0"/>
              </a:rPr>
              <a:t>中任取一只球</a:t>
            </a:r>
            <a:r>
              <a:rPr lang="en-US" altLang="zh-CN" sz="2800" dirty="0">
                <a:latin typeface="Times New Roman" pitchFamily="18" charset="0"/>
              </a:rPr>
              <a:t>,</a:t>
            </a:r>
            <a:r>
              <a:rPr lang="zh-CN" altLang="en-US" sz="2800" dirty="0">
                <a:latin typeface="Times New Roman" pitchFamily="18" charset="0"/>
              </a:rPr>
              <a:t>观察其颜色然后放回</a:t>
            </a:r>
            <a:r>
              <a:rPr lang="en-US" altLang="zh-CN" sz="2800" dirty="0">
                <a:latin typeface="Times New Roman" pitchFamily="18" charset="0"/>
              </a:rPr>
              <a:t>,</a:t>
            </a:r>
            <a:r>
              <a:rPr lang="zh-CN" altLang="en-US" sz="2800" dirty="0">
                <a:latin typeface="Times New Roman" pitchFamily="18" charset="0"/>
              </a:rPr>
              <a:t>并再放入</a:t>
            </a:r>
            <a:r>
              <a:rPr lang="en-US" altLang="zh-CN" sz="2800" i="1" dirty="0">
                <a:latin typeface="Times New Roman" pitchFamily="18" charset="0"/>
              </a:rPr>
              <a:t>a</a:t>
            </a:r>
            <a:r>
              <a:rPr lang="zh-CN" altLang="en-US" sz="2800" dirty="0">
                <a:latin typeface="Times New Roman" pitchFamily="18" charset="0"/>
              </a:rPr>
              <a:t>只与所取出的那只球同色的球</a:t>
            </a:r>
            <a:r>
              <a:rPr lang="en-US" altLang="zh-CN" sz="2800" dirty="0">
                <a:latin typeface="Times New Roman" pitchFamily="18" charset="0"/>
              </a:rPr>
              <a:t>.</a:t>
            </a:r>
            <a:r>
              <a:rPr lang="zh-CN" altLang="en-US" sz="2800" dirty="0">
                <a:latin typeface="Times New Roman" pitchFamily="18" charset="0"/>
              </a:rPr>
              <a:t>若在</a:t>
            </a:r>
            <a:r>
              <a:rPr lang="en-US" altLang="en-US" sz="2800" dirty="0" err="1">
                <a:latin typeface="Times New Roman" pitchFamily="18" charset="0"/>
              </a:rPr>
              <a:t>袋中</a:t>
            </a:r>
            <a:r>
              <a:rPr lang="zh-CN" altLang="en-US" sz="2800" dirty="0">
                <a:latin typeface="Times New Roman" pitchFamily="18" charset="0"/>
              </a:rPr>
              <a:t>连续取球四次</a:t>
            </a:r>
            <a:r>
              <a:rPr lang="en-US" altLang="zh-CN" sz="2800" dirty="0">
                <a:latin typeface="Times New Roman" pitchFamily="18" charset="0"/>
              </a:rPr>
              <a:t>,</a:t>
            </a:r>
            <a:r>
              <a:rPr lang="zh-CN" altLang="en-US" sz="2800" dirty="0">
                <a:latin typeface="Times New Roman" pitchFamily="18" charset="0"/>
              </a:rPr>
              <a:t>试求第一、二次取到红球且第三、四次取到白球的概率</a:t>
            </a:r>
            <a:r>
              <a:rPr lang="en-US" altLang="zh-CN" sz="2800" dirty="0">
                <a:latin typeface="Times New Roman" pitchFamily="18" charset="0"/>
              </a:rPr>
              <a:t>.</a:t>
            </a:r>
          </a:p>
        </p:txBody>
      </p:sp>
      <p:sp>
        <p:nvSpPr>
          <p:cNvPr id="550918" name="Text Box 6"/>
          <p:cNvSpPr txBox="1">
            <a:spLocks noChangeArrowheads="1"/>
          </p:cNvSpPr>
          <p:nvPr/>
        </p:nvSpPr>
        <p:spPr bwMode="auto">
          <a:xfrm>
            <a:off x="395288" y="2636838"/>
            <a:ext cx="8001000" cy="1160462"/>
          </a:xfrm>
          <a:prstGeom prst="rect">
            <a:avLst/>
          </a:prstGeom>
          <a:noFill/>
          <a:ln w="9525">
            <a:noFill/>
            <a:miter lim="800000"/>
            <a:headEnd/>
            <a:tailEnd/>
          </a:ln>
          <a:effectLst/>
        </p:spPr>
        <p:txBody>
          <a:bodyPr>
            <a:spAutoFit/>
          </a:bodyPr>
          <a:lstStyle/>
          <a:p>
            <a:r>
              <a:rPr lang="zh-CN" altLang="en-US" sz="2800" dirty="0">
                <a:solidFill>
                  <a:srgbClr val="0000FF"/>
                </a:solidFill>
                <a:latin typeface="Times New Roman" pitchFamily="18" charset="0"/>
                <a:ea typeface="黑体" pitchFamily="49" charset="-122"/>
              </a:rPr>
              <a:t>解</a:t>
            </a:r>
            <a:r>
              <a:rPr lang="en-US" altLang="zh-CN" sz="2800" dirty="0">
                <a:solidFill>
                  <a:srgbClr val="0000FF"/>
                </a:solidFill>
                <a:latin typeface="Times New Roman" pitchFamily="18" charset="0"/>
              </a:rPr>
              <a:t>:</a:t>
            </a:r>
            <a:r>
              <a:rPr lang="en-US" altLang="zh-CN" sz="2800" dirty="0">
                <a:latin typeface="Times New Roman" pitchFamily="18" charset="0"/>
              </a:rPr>
              <a:t> </a:t>
            </a:r>
            <a:r>
              <a:rPr lang="zh-CN" altLang="en-US" sz="2800" dirty="0">
                <a:latin typeface="Times New Roman" pitchFamily="18" charset="0"/>
              </a:rPr>
              <a:t>记  </a:t>
            </a:r>
            <a:r>
              <a:rPr lang="en-US" altLang="zh-CN" sz="2800" i="1" dirty="0">
                <a:latin typeface="Times New Roman" pitchFamily="18" charset="0"/>
              </a:rPr>
              <a:t>A</a:t>
            </a:r>
            <a:r>
              <a:rPr lang="en-US" altLang="zh-CN" sz="2800" i="1" baseline="-25000" dirty="0">
                <a:latin typeface="Times New Roman" pitchFamily="18" charset="0"/>
              </a:rPr>
              <a:t>i</a:t>
            </a:r>
            <a:r>
              <a:rPr lang="en-US" altLang="zh-CN" sz="2800" dirty="0">
                <a:latin typeface="Times New Roman" pitchFamily="18" charset="0"/>
              </a:rPr>
              <a:t> =“</a:t>
            </a:r>
            <a:r>
              <a:rPr lang="zh-CN" altLang="en-US" sz="2800" dirty="0">
                <a:latin typeface="Times New Roman" pitchFamily="18" charset="0"/>
              </a:rPr>
              <a:t>第</a:t>
            </a:r>
            <a:r>
              <a:rPr lang="en-US" altLang="zh-CN" sz="2800" i="1" dirty="0" err="1">
                <a:latin typeface="Times New Roman" pitchFamily="18" charset="0"/>
              </a:rPr>
              <a:t>i</a:t>
            </a:r>
            <a:r>
              <a:rPr lang="en-US" altLang="zh-CN" sz="2800" i="1" dirty="0">
                <a:latin typeface="Times New Roman" pitchFamily="18" charset="0"/>
              </a:rPr>
              <a:t> </a:t>
            </a:r>
            <a:r>
              <a:rPr lang="zh-CN" altLang="en-US" sz="2800" dirty="0">
                <a:latin typeface="Times New Roman" pitchFamily="18" charset="0"/>
              </a:rPr>
              <a:t>次取到红球” ，</a:t>
            </a:r>
            <a:r>
              <a:rPr lang="en-US" altLang="zh-CN" sz="2800" i="1" dirty="0" err="1">
                <a:latin typeface="Times New Roman" pitchFamily="18" charset="0"/>
              </a:rPr>
              <a:t>i</a:t>
            </a:r>
            <a:r>
              <a:rPr lang="en-US" altLang="zh-CN" sz="2800" dirty="0">
                <a:latin typeface="Times New Roman" pitchFamily="18" charset="0"/>
              </a:rPr>
              <a:t>=1,2,3,4,  </a:t>
            </a:r>
            <a:r>
              <a:rPr lang="zh-CN" altLang="en-US" sz="2800" dirty="0">
                <a:latin typeface="Times New Roman" pitchFamily="18" charset="0"/>
              </a:rPr>
              <a:t>则</a:t>
            </a:r>
          </a:p>
          <a:p>
            <a:endParaRPr lang="en-US" altLang="zh-CN" sz="2800" dirty="0">
              <a:latin typeface="Times New Roman" pitchFamily="18" charset="0"/>
            </a:endParaRPr>
          </a:p>
        </p:txBody>
      </p:sp>
      <p:graphicFrame>
        <p:nvGraphicFramePr>
          <p:cNvPr id="550920" name="Object 8"/>
          <p:cNvGraphicFramePr>
            <a:graphicFrameLocks noChangeAspect="1"/>
          </p:cNvGraphicFramePr>
          <p:nvPr/>
        </p:nvGraphicFramePr>
        <p:xfrm>
          <a:off x="1476375" y="3284538"/>
          <a:ext cx="590550" cy="590550"/>
        </p:xfrm>
        <a:graphic>
          <a:graphicData uri="http://schemas.openxmlformats.org/presentationml/2006/ole">
            <mc:AlternateContent xmlns:mc="http://schemas.openxmlformats.org/markup-compatibility/2006">
              <mc:Choice xmlns:v="urn:schemas-microsoft-com:vml" Requires="v">
                <p:oleObj spid="_x0000_s826508" name="公式" r:id="rId3" imgW="241195" imgH="241195" progId="Equations">
                  <p:embed/>
                </p:oleObj>
              </mc:Choice>
              <mc:Fallback>
                <p:oleObj name="公式" r:id="rId3" imgW="241195" imgH="241195" progId="Equations">
                  <p:embed/>
                  <p:pic>
                    <p:nvPicPr>
                      <p:cNvPr id="55092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284538"/>
                        <a:ext cx="59055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0921" name="Object 9"/>
          <p:cNvGraphicFramePr>
            <a:graphicFrameLocks noChangeAspect="1"/>
          </p:cNvGraphicFramePr>
          <p:nvPr/>
        </p:nvGraphicFramePr>
        <p:xfrm>
          <a:off x="2366963" y="3819525"/>
          <a:ext cx="3429000" cy="546100"/>
        </p:xfrm>
        <a:graphic>
          <a:graphicData uri="http://schemas.openxmlformats.org/presentationml/2006/ole">
            <mc:AlternateContent xmlns:mc="http://schemas.openxmlformats.org/markup-compatibility/2006">
              <mc:Choice xmlns:v="urn:schemas-microsoft-com:vml" Requires="v">
                <p:oleObj spid="_x0000_s826509" name="公式" r:id="rId5" imgW="1511300" imgH="241300" progId="Equations">
                  <p:embed/>
                </p:oleObj>
              </mc:Choice>
              <mc:Fallback>
                <p:oleObj name="公式" r:id="rId5" imgW="1511300" imgH="241300" progId="Equations">
                  <p:embed/>
                  <p:pic>
                    <p:nvPicPr>
                      <p:cNvPr id="55092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963" y="3819525"/>
                        <a:ext cx="3429000" cy="5461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550923" name="Rectangle 11"/>
          <p:cNvSpPr>
            <a:spLocks noChangeArrowheads="1"/>
          </p:cNvSpPr>
          <p:nvPr/>
        </p:nvSpPr>
        <p:spPr bwMode="auto">
          <a:xfrm>
            <a:off x="539750" y="3789363"/>
            <a:ext cx="4562475" cy="519112"/>
          </a:xfrm>
          <a:prstGeom prst="rect">
            <a:avLst/>
          </a:prstGeom>
          <a:noFill/>
          <a:ln w="9525">
            <a:noFill/>
            <a:miter lim="800000"/>
            <a:headEnd/>
            <a:tailEnd/>
          </a:ln>
          <a:effectLst/>
        </p:spPr>
        <p:txBody>
          <a:bodyPr>
            <a:spAutoFit/>
          </a:bodyPr>
          <a:lstStyle/>
          <a:p>
            <a:r>
              <a:rPr lang="zh-CN" altLang="en-US" sz="2800"/>
              <a:t>所求概率为</a:t>
            </a:r>
          </a:p>
        </p:txBody>
      </p:sp>
      <p:sp>
        <p:nvSpPr>
          <p:cNvPr id="550925" name="Text Box 13"/>
          <p:cNvSpPr txBox="1">
            <a:spLocks noChangeArrowheads="1"/>
          </p:cNvSpPr>
          <p:nvPr/>
        </p:nvSpPr>
        <p:spPr bwMode="auto">
          <a:xfrm>
            <a:off x="458788" y="3284538"/>
            <a:ext cx="8001000" cy="519112"/>
          </a:xfrm>
          <a:prstGeom prst="rect">
            <a:avLst/>
          </a:prstGeom>
          <a:noFill/>
          <a:ln w="9525">
            <a:noFill/>
            <a:miter lim="800000"/>
            <a:headEnd/>
            <a:tailEnd/>
          </a:ln>
          <a:effectLst/>
        </p:spPr>
        <p:txBody>
          <a:bodyPr>
            <a:spAutoFit/>
          </a:bodyPr>
          <a:lstStyle/>
          <a:p>
            <a:r>
              <a:rPr lang="en-US" altLang="zh-CN" sz="2800">
                <a:latin typeface="Times New Roman" pitchFamily="18" charset="0"/>
              </a:rPr>
              <a:t>                 =“</a:t>
            </a:r>
            <a:r>
              <a:rPr lang="zh-CN" altLang="en-US" sz="2800">
                <a:latin typeface="Times New Roman" pitchFamily="18" charset="0"/>
              </a:rPr>
              <a:t>第</a:t>
            </a:r>
            <a:r>
              <a:rPr lang="en-US" altLang="zh-CN" sz="2800" i="1">
                <a:latin typeface="Times New Roman" pitchFamily="18" charset="0"/>
              </a:rPr>
              <a:t>i </a:t>
            </a:r>
            <a:r>
              <a:rPr lang="zh-CN" altLang="en-US" sz="2800">
                <a:latin typeface="Times New Roman" pitchFamily="18" charset="0"/>
              </a:rPr>
              <a:t>次取到白球” ，</a:t>
            </a:r>
            <a:r>
              <a:rPr lang="en-US" altLang="zh-CN" sz="2800" i="1">
                <a:latin typeface="Times New Roman" pitchFamily="18" charset="0"/>
              </a:rPr>
              <a:t>i</a:t>
            </a:r>
            <a:r>
              <a:rPr lang="en-US" altLang="zh-CN" sz="2800">
                <a:latin typeface="Times New Roman" pitchFamily="18" charset="0"/>
              </a:rPr>
              <a:t>=1,2,3,4, </a:t>
            </a:r>
          </a:p>
        </p:txBody>
      </p:sp>
      <p:graphicFrame>
        <p:nvGraphicFramePr>
          <p:cNvPr id="550926" name="Object 14"/>
          <p:cNvGraphicFramePr>
            <a:graphicFrameLocks noChangeAspect="1"/>
          </p:cNvGraphicFramePr>
          <p:nvPr/>
        </p:nvGraphicFramePr>
        <p:xfrm>
          <a:off x="611188" y="4497388"/>
          <a:ext cx="7632700" cy="587375"/>
        </p:xfrm>
        <a:graphic>
          <a:graphicData uri="http://schemas.openxmlformats.org/presentationml/2006/ole">
            <mc:AlternateContent xmlns:mc="http://schemas.openxmlformats.org/markup-compatibility/2006">
              <mc:Choice xmlns:v="urn:schemas-microsoft-com:vml" Requires="v">
                <p:oleObj spid="_x0000_s826510" name="公式" r:id="rId7" imgW="3619500" imgH="279400" progId="Equations">
                  <p:embed/>
                </p:oleObj>
              </mc:Choice>
              <mc:Fallback>
                <p:oleObj name="公式" r:id="rId7" imgW="3619500" imgH="279400" progId="Equations">
                  <p:embed/>
                  <p:pic>
                    <p:nvPicPr>
                      <p:cNvPr id="550926"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497388"/>
                        <a:ext cx="7632700" cy="58737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550927" name="Object 15"/>
          <p:cNvGraphicFramePr>
            <a:graphicFrameLocks noChangeAspect="1"/>
          </p:cNvGraphicFramePr>
          <p:nvPr/>
        </p:nvGraphicFramePr>
        <p:xfrm>
          <a:off x="6586538" y="5106988"/>
          <a:ext cx="1657350" cy="963612"/>
        </p:xfrm>
        <a:graphic>
          <a:graphicData uri="http://schemas.openxmlformats.org/presentationml/2006/ole">
            <mc:AlternateContent xmlns:mc="http://schemas.openxmlformats.org/markup-compatibility/2006">
              <mc:Choice xmlns:v="urn:schemas-microsoft-com:vml" Requires="v">
                <p:oleObj spid="_x0000_s826511" name="公式" r:id="rId9" imgW="698197" imgH="406224" progId="Equations">
                  <p:embed/>
                </p:oleObj>
              </mc:Choice>
              <mc:Fallback>
                <p:oleObj name="公式" r:id="rId9" imgW="698197" imgH="406224" progId="Equations">
                  <p:embed/>
                  <p:pic>
                    <p:nvPicPr>
                      <p:cNvPr id="55092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6538" y="5106988"/>
                        <a:ext cx="1657350" cy="96361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550928" name="Object 16"/>
          <p:cNvGraphicFramePr>
            <a:graphicFrameLocks noChangeAspect="1"/>
          </p:cNvGraphicFramePr>
          <p:nvPr/>
        </p:nvGraphicFramePr>
        <p:xfrm>
          <a:off x="2444750" y="5106988"/>
          <a:ext cx="1249363" cy="971550"/>
        </p:xfrm>
        <a:graphic>
          <a:graphicData uri="http://schemas.openxmlformats.org/presentationml/2006/ole">
            <mc:AlternateContent xmlns:mc="http://schemas.openxmlformats.org/markup-compatibility/2006">
              <mc:Choice xmlns:v="urn:schemas-microsoft-com:vml" Requires="v">
                <p:oleObj spid="_x0000_s826512" name="公式" r:id="rId11" imgW="520474" imgH="406224" progId="Equations">
                  <p:embed/>
                </p:oleObj>
              </mc:Choice>
              <mc:Fallback>
                <p:oleObj name="公式" r:id="rId11" imgW="520474" imgH="406224" progId="Equations">
                  <p:embed/>
                  <p:pic>
                    <p:nvPicPr>
                      <p:cNvPr id="550928"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4750" y="5106988"/>
                        <a:ext cx="1249363" cy="9715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550929" name="Object 17"/>
          <p:cNvGraphicFramePr>
            <a:graphicFrameLocks noChangeAspect="1"/>
          </p:cNvGraphicFramePr>
          <p:nvPr/>
        </p:nvGraphicFramePr>
        <p:xfrm>
          <a:off x="3498850" y="5114925"/>
          <a:ext cx="1446213" cy="962025"/>
        </p:xfrm>
        <a:graphic>
          <a:graphicData uri="http://schemas.openxmlformats.org/presentationml/2006/ole">
            <mc:AlternateContent xmlns:mc="http://schemas.openxmlformats.org/markup-compatibility/2006">
              <mc:Choice xmlns:v="urn:schemas-microsoft-com:vml" Requires="v">
                <p:oleObj spid="_x0000_s826513" name="公式" r:id="rId13" imgW="609336" imgH="406224" progId="Equations">
                  <p:embed/>
                </p:oleObj>
              </mc:Choice>
              <mc:Fallback>
                <p:oleObj name="公式" r:id="rId13" imgW="609336" imgH="406224" progId="Equations">
                  <p:embed/>
                  <p:pic>
                    <p:nvPicPr>
                      <p:cNvPr id="550929"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8850" y="5114925"/>
                        <a:ext cx="1446213" cy="9620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550930" name="Object 18"/>
          <p:cNvGraphicFramePr>
            <a:graphicFrameLocks noChangeAspect="1"/>
          </p:cNvGraphicFramePr>
          <p:nvPr/>
        </p:nvGraphicFramePr>
        <p:xfrm>
          <a:off x="4749800" y="5114925"/>
          <a:ext cx="1838325" cy="960438"/>
        </p:xfrm>
        <a:graphic>
          <a:graphicData uri="http://schemas.openxmlformats.org/presentationml/2006/ole">
            <mc:AlternateContent xmlns:mc="http://schemas.openxmlformats.org/markup-compatibility/2006">
              <mc:Choice xmlns:v="urn:schemas-microsoft-com:vml" Requires="v">
                <p:oleObj spid="_x0000_s826514" name="公式" r:id="rId15" imgW="774364" imgH="406224" progId="Equations">
                  <p:embed/>
                </p:oleObj>
              </mc:Choice>
              <mc:Fallback>
                <p:oleObj name="公式" r:id="rId15" imgW="774364" imgH="406224" progId="Equations">
                  <p:embed/>
                  <p:pic>
                    <p:nvPicPr>
                      <p:cNvPr id="55093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9800" y="5114925"/>
                        <a:ext cx="1838325" cy="96043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extLst>
      <p:ext uri="{BB962C8B-B14F-4D97-AF65-F5344CB8AC3E}">
        <p14:creationId xmlns:p14="http://schemas.microsoft.com/office/powerpoint/2010/main" val="26194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0917"/>
                                        </p:tgtEl>
                                        <p:attrNameLst>
                                          <p:attrName>style.visibility</p:attrName>
                                        </p:attrNameLst>
                                      </p:cBhvr>
                                      <p:to>
                                        <p:strVal val="visible"/>
                                      </p:to>
                                    </p:set>
                                    <p:animEffect transition="in" filter="wipe(left)">
                                      <p:cBhvr>
                                        <p:cTn id="7" dur="500"/>
                                        <p:tgtEl>
                                          <p:spTgt spid="5509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0918"/>
                                        </p:tgtEl>
                                        <p:attrNameLst>
                                          <p:attrName>style.visibility</p:attrName>
                                        </p:attrNameLst>
                                      </p:cBhvr>
                                      <p:to>
                                        <p:strVal val="visible"/>
                                      </p:to>
                                    </p:set>
                                    <p:animEffect transition="in" filter="wipe(left)">
                                      <p:cBhvr>
                                        <p:cTn id="12" dur="500"/>
                                        <p:tgtEl>
                                          <p:spTgt spid="5509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0920"/>
                                        </p:tgtEl>
                                        <p:attrNameLst>
                                          <p:attrName>style.visibility</p:attrName>
                                        </p:attrNameLst>
                                      </p:cBhvr>
                                      <p:to>
                                        <p:strVal val="visible"/>
                                      </p:to>
                                    </p:set>
                                    <p:animEffect transition="in" filter="wipe(left)">
                                      <p:cBhvr>
                                        <p:cTn id="17" dur="500"/>
                                        <p:tgtEl>
                                          <p:spTgt spid="5509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0925"/>
                                        </p:tgtEl>
                                        <p:attrNameLst>
                                          <p:attrName>style.visibility</p:attrName>
                                        </p:attrNameLst>
                                      </p:cBhvr>
                                      <p:to>
                                        <p:strVal val="visible"/>
                                      </p:to>
                                    </p:set>
                                    <p:animEffect transition="in" filter="wipe(left)">
                                      <p:cBhvr>
                                        <p:cTn id="22" dur="500"/>
                                        <p:tgtEl>
                                          <p:spTgt spid="5509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0923"/>
                                        </p:tgtEl>
                                        <p:attrNameLst>
                                          <p:attrName>style.visibility</p:attrName>
                                        </p:attrNameLst>
                                      </p:cBhvr>
                                      <p:to>
                                        <p:strVal val="visible"/>
                                      </p:to>
                                    </p:set>
                                    <p:animEffect transition="in" filter="wipe(left)">
                                      <p:cBhvr>
                                        <p:cTn id="27" dur="500"/>
                                        <p:tgtEl>
                                          <p:spTgt spid="5509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0921"/>
                                        </p:tgtEl>
                                        <p:attrNameLst>
                                          <p:attrName>style.visibility</p:attrName>
                                        </p:attrNameLst>
                                      </p:cBhvr>
                                      <p:to>
                                        <p:strVal val="visible"/>
                                      </p:to>
                                    </p:set>
                                    <p:animEffect transition="in" filter="wipe(left)">
                                      <p:cBhvr>
                                        <p:cTn id="32" dur="500"/>
                                        <p:tgtEl>
                                          <p:spTgt spid="5509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0926"/>
                                        </p:tgtEl>
                                        <p:attrNameLst>
                                          <p:attrName>style.visibility</p:attrName>
                                        </p:attrNameLst>
                                      </p:cBhvr>
                                      <p:to>
                                        <p:strVal val="visible"/>
                                      </p:to>
                                    </p:set>
                                    <p:animEffect transition="in" filter="wipe(left)">
                                      <p:cBhvr>
                                        <p:cTn id="37" dur="500"/>
                                        <p:tgtEl>
                                          <p:spTgt spid="5509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50928"/>
                                        </p:tgtEl>
                                        <p:attrNameLst>
                                          <p:attrName>style.visibility</p:attrName>
                                        </p:attrNameLst>
                                      </p:cBhvr>
                                      <p:to>
                                        <p:strVal val="visible"/>
                                      </p:to>
                                    </p:set>
                                    <p:animEffect transition="in" filter="wipe(left)">
                                      <p:cBhvr>
                                        <p:cTn id="42" dur="500"/>
                                        <p:tgtEl>
                                          <p:spTgt spid="5509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0929"/>
                                        </p:tgtEl>
                                        <p:attrNameLst>
                                          <p:attrName>style.visibility</p:attrName>
                                        </p:attrNameLst>
                                      </p:cBhvr>
                                      <p:to>
                                        <p:strVal val="visible"/>
                                      </p:to>
                                    </p:set>
                                    <p:animEffect transition="in" filter="wipe(left)">
                                      <p:cBhvr>
                                        <p:cTn id="47" dur="500"/>
                                        <p:tgtEl>
                                          <p:spTgt spid="5509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50930"/>
                                        </p:tgtEl>
                                        <p:attrNameLst>
                                          <p:attrName>style.visibility</p:attrName>
                                        </p:attrNameLst>
                                      </p:cBhvr>
                                      <p:to>
                                        <p:strVal val="visible"/>
                                      </p:to>
                                    </p:set>
                                    <p:animEffect transition="in" filter="wipe(left)">
                                      <p:cBhvr>
                                        <p:cTn id="52" dur="500"/>
                                        <p:tgtEl>
                                          <p:spTgt spid="5509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50927"/>
                                        </p:tgtEl>
                                        <p:attrNameLst>
                                          <p:attrName>style.visibility</p:attrName>
                                        </p:attrNameLst>
                                      </p:cBhvr>
                                      <p:to>
                                        <p:strVal val="visible"/>
                                      </p:to>
                                    </p:set>
                                    <p:animEffect transition="in" filter="wipe(left)">
                                      <p:cBhvr>
                                        <p:cTn id="57" dur="500"/>
                                        <p:tgtEl>
                                          <p:spTgt spid="550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7" grpId="0"/>
      <p:bldP spid="550918" grpId="0"/>
      <p:bldP spid="550923" grpId="0"/>
      <p:bldP spid="5509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ChangeArrowheads="1"/>
          </p:cNvSpPr>
          <p:nvPr/>
        </p:nvSpPr>
        <p:spPr bwMode="auto">
          <a:xfrm>
            <a:off x="1654175" y="304800"/>
            <a:ext cx="6086475" cy="579438"/>
          </a:xfrm>
          <a:prstGeom prst="rect">
            <a:avLst/>
          </a:prstGeom>
          <a:noFill/>
          <a:ln w="9525">
            <a:noFill/>
            <a:miter lim="800000"/>
            <a:headEnd/>
            <a:tailEnd/>
          </a:ln>
          <a:effectLst/>
        </p:spPr>
        <p:txBody>
          <a:bodyPr>
            <a:spAutoFit/>
          </a:bodyPr>
          <a:lstStyle/>
          <a:p>
            <a:pPr>
              <a:spcBef>
                <a:spcPct val="0"/>
              </a:spcBef>
            </a:pPr>
            <a:r>
              <a:rPr lang="zh-CN" altLang="en-US" sz="3200" dirty="0">
                <a:solidFill>
                  <a:srgbClr val="0000FF"/>
                </a:solidFill>
                <a:latin typeface="黑体" pitchFamily="49" charset="-122"/>
                <a:ea typeface="黑体" pitchFamily="49" charset="-122"/>
              </a:rPr>
              <a:t>三、</a:t>
            </a:r>
            <a:r>
              <a:rPr lang="en-US" altLang="en-US" sz="3200" dirty="0" err="1">
                <a:solidFill>
                  <a:srgbClr val="0000FF"/>
                </a:solidFill>
                <a:latin typeface="黑体" pitchFamily="49" charset="-122"/>
                <a:ea typeface="黑体" pitchFamily="49" charset="-122"/>
              </a:rPr>
              <a:t>全概率公式</a:t>
            </a:r>
            <a:r>
              <a:rPr lang="zh-CN" altLang="en-US" sz="3200" dirty="0">
                <a:solidFill>
                  <a:srgbClr val="0000FF"/>
                </a:solidFill>
                <a:latin typeface="黑体" pitchFamily="49" charset="-122"/>
                <a:ea typeface="黑体" pitchFamily="49" charset="-122"/>
              </a:rPr>
              <a:t>和</a:t>
            </a:r>
            <a:r>
              <a:rPr lang="en-US" altLang="en-US" sz="3200" dirty="0" err="1">
                <a:solidFill>
                  <a:srgbClr val="0000FF"/>
                </a:solidFill>
                <a:latin typeface="黑体" pitchFamily="49" charset="-122"/>
                <a:ea typeface="黑体" pitchFamily="49" charset="-122"/>
              </a:rPr>
              <a:t>贝叶斯公式</a:t>
            </a:r>
            <a:endParaRPr lang="zh-CN" altLang="en-US" sz="3200" dirty="0">
              <a:solidFill>
                <a:srgbClr val="0000FF"/>
              </a:solidFill>
              <a:latin typeface="黑体" pitchFamily="49" charset="-122"/>
              <a:ea typeface="黑体" pitchFamily="49" charset="-122"/>
            </a:endParaRPr>
          </a:p>
        </p:txBody>
      </p:sp>
      <p:sp>
        <p:nvSpPr>
          <p:cNvPr id="523269" name="Rectangle 5"/>
          <p:cNvSpPr>
            <a:spLocks noChangeArrowheads="1"/>
          </p:cNvSpPr>
          <p:nvPr/>
        </p:nvSpPr>
        <p:spPr bwMode="auto">
          <a:xfrm>
            <a:off x="331788" y="965200"/>
            <a:ext cx="2727325" cy="519113"/>
          </a:xfrm>
          <a:prstGeom prst="rect">
            <a:avLst/>
          </a:prstGeom>
          <a:noFill/>
          <a:ln w="9525">
            <a:noFill/>
            <a:miter lim="800000"/>
            <a:headEnd/>
            <a:tailEnd/>
          </a:ln>
          <a:effectLst/>
        </p:spPr>
        <p:txBody>
          <a:bodyPr>
            <a:spAutoFit/>
          </a:bodyPr>
          <a:lstStyle/>
          <a:p>
            <a:pPr>
              <a:spcBef>
                <a:spcPct val="0"/>
              </a:spcBef>
            </a:pPr>
            <a:r>
              <a:rPr lang="en-US" altLang="zh-CN" sz="2800">
                <a:solidFill>
                  <a:srgbClr val="0000FF"/>
                </a:solidFill>
                <a:latin typeface="黑体" pitchFamily="49" charset="-122"/>
                <a:ea typeface="黑体" pitchFamily="49" charset="-122"/>
              </a:rPr>
              <a:t>1.</a:t>
            </a:r>
            <a:r>
              <a:rPr lang="en-US" altLang="en-US" sz="2800">
                <a:solidFill>
                  <a:srgbClr val="0000FF"/>
                </a:solidFill>
                <a:latin typeface="黑体" pitchFamily="49" charset="-122"/>
                <a:ea typeface="黑体" pitchFamily="49" charset="-122"/>
              </a:rPr>
              <a:t>全概率公式</a:t>
            </a:r>
            <a:endParaRPr lang="zh-CN" altLang="en-US">
              <a:solidFill>
                <a:srgbClr val="0000FF"/>
              </a:solidFill>
              <a:latin typeface="黑体" pitchFamily="49" charset="-122"/>
              <a:ea typeface="黑体" pitchFamily="49" charset="-122"/>
            </a:endParaRPr>
          </a:p>
        </p:txBody>
      </p:sp>
      <p:sp>
        <p:nvSpPr>
          <p:cNvPr id="523270" name="Text Box 6"/>
          <p:cNvSpPr txBox="1">
            <a:spLocks noChangeArrowheads="1"/>
          </p:cNvSpPr>
          <p:nvPr/>
        </p:nvSpPr>
        <p:spPr bwMode="auto">
          <a:xfrm>
            <a:off x="325438" y="1524000"/>
            <a:ext cx="8567737" cy="954107"/>
          </a:xfrm>
          <a:prstGeom prst="rect">
            <a:avLst/>
          </a:prstGeom>
          <a:noFill/>
          <a:ln w="9525">
            <a:noFill/>
            <a:miter lim="800000"/>
            <a:headEnd/>
            <a:tailEnd/>
          </a:ln>
          <a:effectLst/>
        </p:spPr>
        <p:txBody>
          <a:bodyPr>
            <a:spAutoFit/>
          </a:bodyPr>
          <a:lstStyle/>
          <a:p>
            <a:r>
              <a:rPr lang="zh-CN" altLang="en-US" sz="2800" u="sng" dirty="0">
                <a:solidFill>
                  <a:srgbClr val="FF0066"/>
                </a:solidFill>
                <a:latin typeface="Times New Roman" pitchFamily="18" charset="0"/>
                <a:ea typeface="黑体" pitchFamily="49" charset="-122"/>
              </a:rPr>
              <a:t>定义</a:t>
            </a:r>
            <a:r>
              <a:rPr lang="en-US" altLang="zh-CN" sz="2800" dirty="0">
                <a:solidFill>
                  <a:srgbClr val="FF0066"/>
                </a:solidFill>
                <a:latin typeface="Times New Roman" pitchFamily="18" charset="0"/>
              </a:rPr>
              <a:t>:</a:t>
            </a:r>
            <a:r>
              <a:rPr lang="zh-CN" altLang="en-US" sz="2800" dirty="0">
                <a:latin typeface="Times New Roman" pitchFamily="18" charset="0"/>
              </a:rPr>
              <a:t>设试验</a:t>
            </a:r>
            <a:r>
              <a:rPr lang="en-US" altLang="zh-CN" sz="2800" i="1" dirty="0">
                <a:latin typeface="Times New Roman" pitchFamily="18" charset="0"/>
              </a:rPr>
              <a:t>E</a:t>
            </a:r>
            <a:r>
              <a:rPr lang="en-US" altLang="zh-CN" sz="2800" dirty="0">
                <a:latin typeface="Times New Roman" pitchFamily="18" charset="0"/>
              </a:rPr>
              <a:t> ,</a:t>
            </a:r>
            <a:r>
              <a:rPr lang="en-US" altLang="zh-CN" sz="2800" i="1" dirty="0">
                <a:latin typeface="Times New Roman" pitchFamily="18" charset="0"/>
              </a:rPr>
              <a:t> </a:t>
            </a:r>
            <a:r>
              <a:rPr lang="zh-CN" altLang="en-US" sz="2800" dirty="0">
                <a:latin typeface="Times New Roman" pitchFamily="18" charset="0"/>
              </a:rPr>
              <a:t>样本空间</a:t>
            </a:r>
            <a:r>
              <a:rPr lang="en-US" altLang="zh-CN" sz="2800" i="1" dirty="0">
                <a:latin typeface="Times New Roman" pitchFamily="18" charset="0"/>
              </a:rPr>
              <a:t>S</a:t>
            </a:r>
            <a:r>
              <a:rPr lang="en-US" altLang="zh-CN" sz="2800" dirty="0">
                <a:latin typeface="Times New Roman" pitchFamily="18" charset="0"/>
              </a:rPr>
              <a:t>, </a:t>
            </a:r>
            <a:r>
              <a:rPr lang="en-US" altLang="zh-CN" sz="2800" i="1" dirty="0">
                <a:latin typeface="Times New Roman" pitchFamily="18" charset="0"/>
              </a:rPr>
              <a:t>B</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B</a:t>
            </a:r>
            <a:r>
              <a:rPr lang="en-US" altLang="zh-CN" sz="2800" baseline="-25000" dirty="0">
                <a:latin typeface="Times New Roman" pitchFamily="18" charset="0"/>
              </a:rPr>
              <a:t>2</a:t>
            </a:r>
            <a:r>
              <a:rPr lang="en-US" altLang="zh-CN" sz="2800" dirty="0">
                <a:latin typeface="Times New Roman" pitchFamily="18" charset="0"/>
              </a:rPr>
              <a:t>,…,</a:t>
            </a:r>
            <a:r>
              <a:rPr lang="en-US" altLang="zh-CN" sz="2800" i="1" dirty="0" err="1">
                <a:latin typeface="Times New Roman" pitchFamily="18" charset="0"/>
              </a:rPr>
              <a:t>B</a:t>
            </a:r>
            <a:r>
              <a:rPr lang="en-US" altLang="zh-CN" sz="2800" i="1" baseline="-25000" dirty="0" err="1">
                <a:latin typeface="Times New Roman" pitchFamily="18" charset="0"/>
              </a:rPr>
              <a:t>n</a:t>
            </a:r>
            <a:r>
              <a:rPr lang="zh-CN" altLang="en-US" sz="2800" dirty="0">
                <a:latin typeface="Times New Roman" pitchFamily="18" charset="0"/>
              </a:rPr>
              <a:t>为</a:t>
            </a:r>
            <a:r>
              <a:rPr lang="en-US" altLang="zh-CN" sz="2800" i="1" dirty="0">
                <a:latin typeface="Times New Roman" pitchFamily="18" charset="0"/>
              </a:rPr>
              <a:t>E</a:t>
            </a:r>
            <a:r>
              <a:rPr lang="zh-CN" altLang="en-US" sz="2800" dirty="0">
                <a:latin typeface="Times New Roman" pitchFamily="18" charset="0"/>
              </a:rPr>
              <a:t>的一组事件</a:t>
            </a:r>
            <a:r>
              <a:rPr lang="en-US" altLang="zh-CN" sz="2800" dirty="0">
                <a:latin typeface="Times New Roman" pitchFamily="18" charset="0"/>
              </a:rPr>
              <a:t>. </a:t>
            </a:r>
            <a:r>
              <a:rPr lang="zh-CN" altLang="en-US" sz="2800" dirty="0" smtClean="0">
                <a:latin typeface="Times New Roman" pitchFamily="18" charset="0"/>
              </a:rPr>
              <a:t>若</a:t>
            </a:r>
            <a:endParaRPr lang="en-US" altLang="zh-CN" sz="2800" dirty="0">
              <a:latin typeface="Times New Roman" pitchFamily="18" charset="0"/>
            </a:endParaRPr>
          </a:p>
        </p:txBody>
      </p:sp>
      <p:sp>
        <p:nvSpPr>
          <p:cNvPr id="523277" name="Line 13"/>
          <p:cNvSpPr>
            <a:spLocks noChangeShapeType="1"/>
          </p:cNvSpPr>
          <p:nvPr/>
        </p:nvSpPr>
        <p:spPr bwMode="auto">
          <a:xfrm flipV="1">
            <a:off x="395288" y="908050"/>
            <a:ext cx="8364537" cy="6350"/>
          </a:xfrm>
          <a:prstGeom prst="line">
            <a:avLst/>
          </a:prstGeom>
          <a:noFill/>
          <a:ln w="76200" cmpd="tri">
            <a:solidFill>
              <a:srgbClr val="339933"/>
            </a:solidFill>
            <a:round/>
            <a:headEnd/>
            <a:tailEnd/>
          </a:ln>
          <a:effectLst/>
        </p:spPr>
        <p:txBody>
          <a:bodyPr wrap="none" anchor="ctr"/>
          <a:lstStyle/>
          <a:p>
            <a:endParaRPr lang="zh-CN" altLang="en-US"/>
          </a:p>
        </p:txBody>
      </p:sp>
      <p:sp>
        <p:nvSpPr>
          <p:cNvPr id="523278" name="Rectangle 14"/>
          <p:cNvSpPr>
            <a:spLocks noChangeArrowheads="1"/>
          </p:cNvSpPr>
          <p:nvPr/>
        </p:nvSpPr>
        <p:spPr bwMode="auto">
          <a:xfrm>
            <a:off x="395288" y="2924175"/>
            <a:ext cx="8569325" cy="519113"/>
          </a:xfrm>
          <a:prstGeom prst="rect">
            <a:avLst/>
          </a:prstGeom>
          <a:noFill/>
          <a:ln w="9525">
            <a:noFill/>
            <a:miter lim="800000"/>
            <a:headEnd/>
            <a:tailEnd/>
          </a:ln>
          <a:effectLst/>
        </p:spPr>
        <p:txBody>
          <a:bodyPr>
            <a:spAutoFit/>
          </a:bodyPr>
          <a:lstStyle/>
          <a:p>
            <a:r>
              <a:rPr lang="zh-CN" altLang="en-US" sz="2800">
                <a:latin typeface="Times New Roman" pitchFamily="18" charset="0"/>
              </a:rPr>
              <a:t>则称</a:t>
            </a:r>
            <a:r>
              <a:rPr lang="en-US" altLang="zh-CN" sz="2800" i="1">
                <a:latin typeface="Times New Roman" pitchFamily="18" charset="0"/>
              </a:rPr>
              <a:t>B</a:t>
            </a:r>
            <a:r>
              <a:rPr lang="en-US" altLang="zh-CN" sz="2800" baseline="-25000">
                <a:latin typeface="Times New Roman" pitchFamily="18" charset="0"/>
              </a:rPr>
              <a:t>1</a:t>
            </a:r>
            <a:r>
              <a:rPr lang="en-US" altLang="zh-CN" sz="2800">
                <a:latin typeface="Times New Roman" pitchFamily="18" charset="0"/>
              </a:rPr>
              <a:t>,</a:t>
            </a:r>
            <a:r>
              <a:rPr lang="en-US" altLang="zh-CN" sz="2800" i="1">
                <a:latin typeface="Times New Roman" pitchFamily="18" charset="0"/>
              </a:rPr>
              <a:t>B</a:t>
            </a:r>
            <a:r>
              <a:rPr lang="en-US" altLang="zh-CN" sz="2800" baseline="-25000">
                <a:latin typeface="Times New Roman" pitchFamily="18" charset="0"/>
              </a:rPr>
              <a:t>2</a:t>
            </a:r>
            <a:r>
              <a:rPr lang="en-US" altLang="zh-CN" sz="2800">
                <a:latin typeface="Times New Roman" pitchFamily="18" charset="0"/>
              </a:rPr>
              <a:t>,…,</a:t>
            </a:r>
            <a:r>
              <a:rPr lang="en-US" altLang="zh-CN" sz="2800" i="1">
                <a:latin typeface="Times New Roman" pitchFamily="18" charset="0"/>
              </a:rPr>
              <a:t>B</a:t>
            </a:r>
            <a:r>
              <a:rPr lang="en-US" altLang="zh-CN" sz="2800" i="1" baseline="-25000">
                <a:latin typeface="Times New Roman" pitchFamily="18" charset="0"/>
              </a:rPr>
              <a:t>n</a:t>
            </a:r>
            <a:r>
              <a:rPr lang="en-US" altLang="zh-CN" sz="2800">
                <a:latin typeface="Times New Roman" pitchFamily="18" charset="0"/>
              </a:rPr>
              <a:t> </a:t>
            </a:r>
            <a:r>
              <a:rPr lang="zh-CN" altLang="en-US" sz="2800">
                <a:latin typeface="Times New Roman" pitchFamily="18" charset="0"/>
              </a:rPr>
              <a:t>为样本空间</a:t>
            </a:r>
            <a:r>
              <a:rPr lang="en-US" altLang="zh-CN" sz="2800" i="1">
                <a:latin typeface="Times New Roman" pitchFamily="18" charset="0"/>
              </a:rPr>
              <a:t>S</a:t>
            </a:r>
            <a:r>
              <a:rPr lang="zh-CN" altLang="en-US" sz="2800">
                <a:latin typeface="Times New Roman" pitchFamily="18" charset="0"/>
              </a:rPr>
              <a:t>的一个</a:t>
            </a:r>
            <a:r>
              <a:rPr lang="zh-CN" altLang="en-US" sz="2800" u="sng">
                <a:solidFill>
                  <a:srgbClr val="0000FF"/>
                </a:solidFill>
                <a:latin typeface="Times New Roman" pitchFamily="18" charset="0"/>
                <a:ea typeface="黑体" pitchFamily="49" charset="-122"/>
              </a:rPr>
              <a:t>划分</a:t>
            </a:r>
            <a:r>
              <a:rPr lang="en-US" altLang="zh-CN" sz="2800" u="sng">
                <a:solidFill>
                  <a:srgbClr val="FF0066"/>
                </a:solidFill>
                <a:latin typeface="Times New Roman" pitchFamily="18" charset="0"/>
                <a:ea typeface="黑体" pitchFamily="49" charset="-122"/>
              </a:rPr>
              <a:t>(</a:t>
            </a:r>
            <a:r>
              <a:rPr lang="zh-CN" altLang="en-US" sz="2800" u="sng">
                <a:solidFill>
                  <a:srgbClr val="FF0000"/>
                </a:solidFill>
                <a:latin typeface="Times New Roman" pitchFamily="18" charset="0"/>
                <a:ea typeface="黑体" pitchFamily="49" charset="-122"/>
              </a:rPr>
              <a:t>完备事件组</a:t>
            </a:r>
            <a:r>
              <a:rPr lang="en-US" altLang="zh-CN" sz="2800" u="sng">
                <a:solidFill>
                  <a:srgbClr val="FF0066"/>
                </a:solidFill>
                <a:latin typeface="Times New Roman" pitchFamily="18" charset="0"/>
                <a:ea typeface="黑体" pitchFamily="49" charset="-122"/>
              </a:rPr>
              <a:t>)</a:t>
            </a:r>
            <a:r>
              <a:rPr lang="zh-CN" altLang="en-US" sz="2800">
                <a:solidFill>
                  <a:srgbClr val="FF0066"/>
                </a:solidFill>
                <a:latin typeface="Times New Roman" pitchFamily="18" charset="0"/>
              </a:rPr>
              <a:t>。</a:t>
            </a:r>
          </a:p>
        </p:txBody>
      </p:sp>
      <p:sp>
        <p:nvSpPr>
          <p:cNvPr id="523281" name="Rectangle 17"/>
          <p:cNvSpPr>
            <a:spLocks noChangeArrowheads="1"/>
          </p:cNvSpPr>
          <p:nvPr/>
        </p:nvSpPr>
        <p:spPr bwMode="auto">
          <a:xfrm>
            <a:off x="488950" y="5358159"/>
            <a:ext cx="5945188" cy="519113"/>
          </a:xfrm>
          <a:prstGeom prst="rect">
            <a:avLst/>
          </a:prstGeom>
          <a:noFill/>
          <a:ln w="9525">
            <a:noFill/>
            <a:miter lim="800000"/>
            <a:headEnd/>
            <a:tailEnd/>
          </a:ln>
          <a:effectLst/>
        </p:spPr>
        <p:txBody>
          <a:bodyPr wrap="none">
            <a:spAutoFit/>
          </a:bodyPr>
          <a:lstStyle/>
          <a:p>
            <a:r>
              <a:rPr lang="zh-CN" altLang="en-US" sz="2800" dirty="0"/>
              <a:t>上</a:t>
            </a:r>
            <a:r>
              <a:rPr lang="en-US" altLang="en-US" sz="2800" dirty="0" err="1"/>
              <a:t>式称为</a:t>
            </a:r>
            <a:r>
              <a:rPr lang="en-US" altLang="en-US" sz="2800" u="sng" dirty="0" err="1">
                <a:solidFill>
                  <a:srgbClr val="FF0066"/>
                </a:solidFill>
                <a:latin typeface="黑体" pitchFamily="49" charset="-122"/>
                <a:ea typeface="黑体" pitchFamily="49" charset="-122"/>
              </a:rPr>
              <a:t>全概率公式</a:t>
            </a:r>
            <a:r>
              <a:rPr lang="en-US" altLang="en-US" sz="2800" dirty="0"/>
              <a:t>.</a:t>
            </a:r>
            <a:r>
              <a:rPr lang="en-US" altLang="zh-CN" sz="2800" dirty="0"/>
              <a:t>  </a:t>
            </a:r>
            <a:r>
              <a:rPr lang="zh-CN" altLang="en-US" sz="2800" dirty="0"/>
              <a:t>特别地，</a:t>
            </a:r>
            <a:r>
              <a:rPr lang="en-US" altLang="zh-CN" sz="2800" i="1" dirty="0">
                <a:latin typeface="Times New Roman" pitchFamily="18" charset="0"/>
              </a:rPr>
              <a:t>n</a:t>
            </a:r>
            <a:r>
              <a:rPr lang="en-US" altLang="zh-CN" sz="2800" dirty="0">
                <a:latin typeface="Times New Roman" pitchFamily="18" charset="0"/>
              </a:rPr>
              <a:t>=2</a:t>
            </a:r>
          </a:p>
        </p:txBody>
      </p:sp>
      <p:sp>
        <p:nvSpPr>
          <p:cNvPr id="523283" name="Text Box 19"/>
          <p:cNvSpPr txBox="1">
            <a:spLocks noChangeArrowheads="1"/>
          </p:cNvSpPr>
          <p:nvPr/>
        </p:nvSpPr>
        <p:spPr bwMode="auto">
          <a:xfrm>
            <a:off x="360363" y="3501008"/>
            <a:ext cx="8820150" cy="1031875"/>
          </a:xfrm>
          <a:prstGeom prst="rect">
            <a:avLst/>
          </a:prstGeom>
          <a:noFill/>
          <a:ln w="9525">
            <a:noFill/>
            <a:miter lim="800000"/>
            <a:headEnd/>
            <a:tailEnd/>
          </a:ln>
          <a:effectLst/>
        </p:spPr>
        <p:txBody>
          <a:bodyPr>
            <a:spAutoFit/>
          </a:bodyPr>
          <a:lstStyle/>
          <a:p>
            <a:pPr>
              <a:lnSpc>
                <a:spcPct val="110000"/>
              </a:lnSpc>
            </a:pPr>
            <a:r>
              <a:rPr lang="en-US" altLang="en-US" sz="2800" u="sng" dirty="0" err="1">
                <a:solidFill>
                  <a:srgbClr val="FF0066"/>
                </a:solidFill>
                <a:effectLst>
                  <a:outerShdw blurRad="38100" dist="38100" dir="2700000" algn="tl">
                    <a:srgbClr val="C0C0C0"/>
                  </a:outerShdw>
                </a:effectLst>
                <a:latin typeface="Times New Roman" pitchFamily="18" charset="0"/>
                <a:ea typeface="黑体" pitchFamily="49" charset="-122"/>
              </a:rPr>
              <a:t>定理</a:t>
            </a:r>
            <a:r>
              <a:rPr lang="en-US" altLang="en-US" sz="2800" dirty="0">
                <a:solidFill>
                  <a:srgbClr val="FF0066"/>
                </a:solidFill>
                <a:latin typeface="Times New Roman" pitchFamily="18" charset="0"/>
                <a:ea typeface="楷体_GB2312" pitchFamily="49" charset="-122"/>
              </a:rPr>
              <a:t> </a:t>
            </a:r>
            <a:r>
              <a:rPr lang="zh-CN" altLang="en-US" sz="2800" dirty="0">
                <a:latin typeface="Times New Roman" pitchFamily="18" charset="0"/>
              </a:rPr>
              <a:t>设试验</a:t>
            </a:r>
            <a:r>
              <a:rPr lang="en-US" altLang="zh-CN" sz="2800" i="1" dirty="0">
                <a:latin typeface="Times New Roman" pitchFamily="18" charset="0"/>
              </a:rPr>
              <a:t>E</a:t>
            </a:r>
            <a:r>
              <a:rPr lang="zh-CN" altLang="en-US" sz="2800" dirty="0">
                <a:latin typeface="Times New Roman" pitchFamily="18" charset="0"/>
              </a:rPr>
              <a:t>的样本空间为</a:t>
            </a:r>
            <a:r>
              <a:rPr lang="en-US" altLang="zh-CN" sz="2800" i="1" dirty="0">
                <a:latin typeface="Times New Roman" pitchFamily="18" charset="0"/>
              </a:rPr>
              <a:t>S</a:t>
            </a:r>
            <a:r>
              <a:rPr lang="en-US" altLang="zh-CN" sz="2800" dirty="0">
                <a:latin typeface="Times New Roman" pitchFamily="18" charset="0"/>
              </a:rPr>
              <a:t>, </a:t>
            </a:r>
            <a:r>
              <a:rPr lang="en-US" altLang="zh-CN" sz="2800" i="1" dirty="0">
                <a:latin typeface="Times New Roman" pitchFamily="18" charset="0"/>
              </a:rPr>
              <a:t>A</a:t>
            </a:r>
            <a:r>
              <a:rPr lang="zh-CN" altLang="en-US" sz="2800" dirty="0">
                <a:latin typeface="Times New Roman" pitchFamily="18" charset="0"/>
              </a:rPr>
              <a:t>为</a:t>
            </a:r>
            <a:r>
              <a:rPr lang="en-US" altLang="zh-CN" sz="2800" i="1" dirty="0">
                <a:latin typeface="Times New Roman" pitchFamily="18" charset="0"/>
              </a:rPr>
              <a:t>E</a:t>
            </a:r>
            <a:r>
              <a:rPr lang="zh-CN" altLang="en-US" sz="2800" dirty="0">
                <a:latin typeface="Times New Roman" pitchFamily="18" charset="0"/>
              </a:rPr>
              <a:t>的事件</a:t>
            </a:r>
            <a:r>
              <a:rPr lang="en-US" altLang="zh-CN" sz="2800" dirty="0">
                <a:latin typeface="Times New Roman" pitchFamily="18" charset="0"/>
              </a:rPr>
              <a:t>, </a:t>
            </a:r>
            <a:r>
              <a:rPr lang="en-US" altLang="zh-CN" sz="2800" i="1" dirty="0">
                <a:latin typeface="Times New Roman" pitchFamily="18" charset="0"/>
              </a:rPr>
              <a:t>B</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B</a:t>
            </a:r>
            <a:r>
              <a:rPr lang="en-US" altLang="zh-CN" sz="2800" baseline="-25000" dirty="0">
                <a:latin typeface="Times New Roman" pitchFamily="18" charset="0"/>
              </a:rPr>
              <a:t>2</a:t>
            </a:r>
            <a:r>
              <a:rPr lang="en-US" altLang="zh-CN" sz="2800" dirty="0">
                <a:latin typeface="Times New Roman" pitchFamily="18" charset="0"/>
              </a:rPr>
              <a:t>,…</a:t>
            </a:r>
            <a:r>
              <a:rPr lang="en-US" altLang="zh-CN" sz="2800" i="1" dirty="0">
                <a:latin typeface="Times New Roman" pitchFamily="18" charset="0"/>
              </a:rPr>
              <a:t>B</a:t>
            </a:r>
            <a:r>
              <a:rPr lang="en-US" altLang="zh-CN" sz="2800" i="1" baseline="-25000" dirty="0">
                <a:latin typeface="Times New Roman" pitchFamily="18" charset="0"/>
              </a:rPr>
              <a:t>n</a:t>
            </a:r>
            <a:r>
              <a:rPr lang="en-US" altLang="zh-CN" sz="2800" dirty="0">
                <a:latin typeface="Times New Roman" pitchFamily="18" charset="0"/>
              </a:rPr>
              <a:t> </a:t>
            </a:r>
            <a:r>
              <a:rPr lang="zh-CN" altLang="en-US" sz="2800" dirty="0">
                <a:latin typeface="Times New Roman" pitchFamily="18" charset="0"/>
              </a:rPr>
              <a:t>为样本空间</a:t>
            </a:r>
            <a:r>
              <a:rPr lang="en-US" altLang="zh-CN" sz="2800" i="1" dirty="0">
                <a:latin typeface="Times New Roman" pitchFamily="18" charset="0"/>
              </a:rPr>
              <a:t>S</a:t>
            </a:r>
            <a:r>
              <a:rPr lang="zh-CN" altLang="en-US" sz="2800" dirty="0">
                <a:latin typeface="Times New Roman" pitchFamily="18" charset="0"/>
              </a:rPr>
              <a:t>的一个划分</a:t>
            </a:r>
            <a:r>
              <a:rPr lang="en-US" altLang="zh-CN"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i="1" baseline="-25000" dirty="0">
                <a:latin typeface="Times New Roman" pitchFamily="18" charset="0"/>
              </a:rPr>
              <a:t>i</a:t>
            </a:r>
            <a:r>
              <a:rPr lang="en-US" altLang="zh-CN" sz="2800" dirty="0">
                <a:latin typeface="Times New Roman" pitchFamily="18" charset="0"/>
              </a:rPr>
              <a:t>)&gt;0 (</a:t>
            </a:r>
            <a:r>
              <a:rPr lang="en-US" altLang="zh-CN" sz="2800" i="1" dirty="0" err="1">
                <a:latin typeface="Times New Roman" pitchFamily="18" charset="0"/>
              </a:rPr>
              <a:t>i</a:t>
            </a:r>
            <a:r>
              <a:rPr lang="en-US" altLang="zh-CN" sz="2800" dirty="0">
                <a:latin typeface="Times New Roman" pitchFamily="18" charset="0"/>
              </a:rPr>
              <a:t>=</a:t>
            </a:r>
            <a:r>
              <a:rPr lang="en-US" altLang="zh-CN" sz="2800" i="1" dirty="0">
                <a:latin typeface="Times New Roman" pitchFamily="18" charset="0"/>
              </a:rPr>
              <a:t>1,2,…,n</a:t>
            </a:r>
            <a:r>
              <a:rPr lang="en-US" altLang="zh-CN" sz="2800" dirty="0">
                <a:latin typeface="Times New Roman" pitchFamily="18" charset="0"/>
              </a:rPr>
              <a:t>), </a:t>
            </a:r>
            <a:r>
              <a:rPr lang="en-US" altLang="en-US" sz="2800" dirty="0">
                <a:latin typeface="Times New Roman" pitchFamily="18" charset="0"/>
              </a:rPr>
              <a:t>则</a:t>
            </a:r>
            <a:endParaRPr lang="zh-CN" altLang="en-US" sz="2800" dirty="0">
              <a:latin typeface="Times New Roman" pitchFamily="18" charset="0"/>
            </a:endParaRPr>
          </a:p>
        </p:txBody>
      </p:sp>
      <p:graphicFrame>
        <p:nvGraphicFramePr>
          <p:cNvPr id="523285" name="Object 21"/>
          <p:cNvGraphicFramePr>
            <a:graphicFrameLocks noChangeAspect="1"/>
          </p:cNvGraphicFramePr>
          <p:nvPr>
            <p:extLst>
              <p:ext uri="{D42A27DB-BD31-4B8C-83A1-F6EECF244321}">
                <p14:modId xmlns:p14="http://schemas.microsoft.com/office/powerpoint/2010/main" val="2444964464"/>
              </p:ext>
            </p:extLst>
          </p:nvPr>
        </p:nvGraphicFramePr>
        <p:xfrm>
          <a:off x="1763713" y="5798096"/>
          <a:ext cx="5472583" cy="711529"/>
        </p:xfrm>
        <a:graphic>
          <a:graphicData uri="http://schemas.openxmlformats.org/presentationml/2006/ole">
            <mc:AlternateContent xmlns:mc="http://schemas.openxmlformats.org/markup-compatibility/2006">
              <mc:Choice xmlns:v="urn:schemas-microsoft-com:vml" Requires="v">
                <p:oleObj spid="_x0000_s809622" name="公式" r:id="rId3" imgW="67822560" imgH="8115480" progId="Equations">
                  <p:embed/>
                </p:oleObj>
              </mc:Choice>
              <mc:Fallback>
                <p:oleObj name="公式" r:id="rId3" imgW="67822560" imgH="8115480" progId="Equations">
                  <p:embed/>
                  <p:pic>
                    <p:nvPicPr>
                      <p:cNvPr id="523285"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5798096"/>
                        <a:ext cx="5472583" cy="711529"/>
                      </a:xfrm>
                      <a:prstGeom prst="rect">
                        <a:avLst/>
                      </a:prstGeom>
                      <a:solidFill>
                        <a:schemeClr val="bg1"/>
                      </a:solidFill>
                    </p:spPr>
                  </p:pic>
                </p:oleObj>
              </mc:Fallback>
            </mc:AlternateContent>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xmlns="" id="{8A78534A-4133-4FAC-9A66-CB75085DBC10}"/>
                  </a:ext>
                </a:extLst>
              </p:cNvPr>
              <p:cNvSpPr txBox="1"/>
              <p:nvPr/>
            </p:nvSpPr>
            <p:spPr>
              <a:xfrm>
                <a:off x="2339752" y="4438666"/>
                <a:ext cx="3540841" cy="1006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33CC"/>
                          </a:solidFill>
                          <a:latin typeface="Cambria Math" panose="02040503050406030204" pitchFamily="18" charset="0"/>
                        </a:rPr>
                        <m:t>𝑷</m:t>
                      </m:r>
                      <m:d>
                        <m:dPr>
                          <m:ctrlPr>
                            <a:rPr lang="en-US" altLang="zh-CN" b="1" i="1" smtClean="0">
                              <a:solidFill>
                                <a:srgbClr val="0033CC"/>
                              </a:solidFill>
                              <a:latin typeface="Cambria Math" panose="02040503050406030204" pitchFamily="18" charset="0"/>
                            </a:rPr>
                          </m:ctrlPr>
                        </m:dPr>
                        <m:e>
                          <m:r>
                            <a:rPr lang="en-US" altLang="zh-CN" b="1" i="1" smtClean="0">
                              <a:solidFill>
                                <a:srgbClr val="0033CC"/>
                              </a:solidFill>
                              <a:latin typeface="Cambria Math" panose="02040503050406030204" pitchFamily="18" charset="0"/>
                            </a:rPr>
                            <m:t>𝑨</m:t>
                          </m:r>
                        </m:e>
                      </m:d>
                      <m:r>
                        <a:rPr lang="en-US" altLang="zh-CN" b="1" i="1" smtClean="0">
                          <a:solidFill>
                            <a:srgbClr val="0033CC"/>
                          </a:solidFill>
                          <a:latin typeface="Cambria Math" panose="02040503050406030204" pitchFamily="18" charset="0"/>
                        </a:rPr>
                        <m:t>=</m:t>
                      </m:r>
                      <m:nary>
                        <m:naryPr>
                          <m:chr m:val="∑"/>
                          <m:ctrlPr>
                            <a:rPr lang="en-US" altLang="zh-CN" b="1" i="1" smtClean="0">
                              <a:solidFill>
                                <a:srgbClr val="0033CC"/>
                              </a:solidFill>
                              <a:latin typeface="Cambria Math" panose="02040503050406030204" pitchFamily="18" charset="0"/>
                            </a:rPr>
                          </m:ctrlPr>
                        </m:naryPr>
                        <m:sub>
                          <m:r>
                            <m:rPr>
                              <m:brk m:alnAt="23"/>
                            </m:rPr>
                            <a:rPr lang="en-US" altLang="zh-CN" b="1" i="1" smtClean="0">
                              <a:solidFill>
                                <a:srgbClr val="0033CC"/>
                              </a:solidFill>
                              <a:latin typeface="Cambria Math" panose="02040503050406030204" pitchFamily="18" charset="0"/>
                            </a:rPr>
                            <m:t>𝒊</m:t>
                          </m:r>
                          <m:r>
                            <a:rPr lang="en-US" altLang="zh-CN" b="1" i="1" smtClean="0">
                              <a:solidFill>
                                <a:srgbClr val="0033CC"/>
                              </a:solidFill>
                              <a:latin typeface="Cambria Math" panose="02040503050406030204" pitchFamily="18" charset="0"/>
                            </a:rPr>
                            <m:t>=</m:t>
                          </m:r>
                          <m:r>
                            <a:rPr lang="en-US" altLang="zh-CN" b="1" i="1" smtClean="0">
                              <a:solidFill>
                                <a:srgbClr val="0033CC"/>
                              </a:solidFill>
                              <a:latin typeface="Cambria Math" panose="02040503050406030204" pitchFamily="18" charset="0"/>
                            </a:rPr>
                            <m:t>𝟏</m:t>
                          </m:r>
                        </m:sub>
                        <m:sup>
                          <m:r>
                            <a:rPr lang="en-US" altLang="zh-CN" b="1" i="1" smtClean="0">
                              <a:solidFill>
                                <a:srgbClr val="0033CC"/>
                              </a:solidFill>
                              <a:latin typeface="Cambria Math" panose="02040503050406030204" pitchFamily="18" charset="0"/>
                            </a:rPr>
                            <m:t>𝒏</m:t>
                          </m:r>
                        </m:sup>
                        <m:e>
                          <m:r>
                            <a:rPr lang="en-US" altLang="zh-CN" b="1" i="1" smtClean="0">
                              <a:solidFill>
                                <a:srgbClr val="0033CC"/>
                              </a:solidFill>
                              <a:latin typeface="Cambria Math" panose="02040503050406030204" pitchFamily="18" charset="0"/>
                            </a:rPr>
                            <m:t>𝑷</m:t>
                          </m:r>
                          <m:d>
                            <m:dPr>
                              <m:ctrlPr>
                                <a:rPr lang="en-US" altLang="zh-CN" b="1" i="1" smtClean="0">
                                  <a:solidFill>
                                    <a:srgbClr val="0033CC"/>
                                  </a:solidFill>
                                  <a:latin typeface="Cambria Math" panose="02040503050406030204" pitchFamily="18" charset="0"/>
                                </a:rPr>
                              </m:ctrlPr>
                            </m:dPr>
                            <m:e>
                              <m:r>
                                <m:rPr>
                                  <m:nor/>
                                </m:rPr>
                                <a:rPr lang="en-US" altLang="zh-CN" i="1" dirty="0">
                                  <a:solidFill>
                                    <a:srgbClr val="0033CC"/>
                                  </a:solidFill>
                                  <a:latin typeface="Times New Roman" pitchFamily="18" charset="0"/>
                                </a:rPr>
                                <m:t>B</m:t>
                              </m:r>
                              <m:r>
                                <m:rPr>
                                  <m:nor/>
                                </m:rPr>
                                <a:rPr lang="en-US" altLang="zh-CN" i="1" baseline="-25000" dirty="0">
                                  <a:solidFill>
                                    <a:srgbClr val="0033CC"/>
                                  </a:solidFill>
                                  <a:latin typeface="Times New Roman" pitchFamily="18" charset="0"/>
                                </a:rPr>
                                <m:t>i</m:t>
                              </m:r>
                            </m:e>
                          </m:d>
                        </m:e>
                      </m:nary>
                      <m:r>
                        <a:rPr lang="en-US" altLang="zh-CN" b="1" i="1" smtClean="0">
                          <a:solidFill>
                            <a:srgbClr val="0033CC"/>
                          </a:solidFill>
                          <a:latin typeface="Cambria Math" panose="02040503050406030204" pitchFamily="18" charset="0"/>
                        </a:rPr>
                        <m:t>𝑷</m:t>
                      </m:r>
                      <m:r>
                        <a:rPr lang="en-US" altLang="zh-CN" b="1" i="1" smtClean="0">
                          <a:solidFill>
                            <a:srgbClr val="0033CC"/>
                          </a:solidFill>
                          <a:latin typeface="Cambria Math" panose="02040503050406030204" pitchFamily="18" charset="0"/>
                        </a:rPr>
                        <m:t>(</m:t>
                      </m:r>
                      <m:r>
                        <a:rPr lang="en-US" altLang="zh-CN" b="1" i="1" smtClean="0">
                          <a:solidFill>
                            <a:srgbClr val="0033CC"/>
                          </a:solidFill>
                          <a:latin typeface="Cambria Math" panose="02040503050406030204" pitchFamily="18" charset="0"/>
                        </a:rPr>
                        <m:t>𝑨</m:t>
                      </m:r>
                      <m:r>
                        <a:rPr lang="en-US" altLang="zh-CN" b="1" i="1" smtClean="0">
                          <a:solidFill>
                            <a:srgbClr val="0033CC"/>
                          </a:solidFill>
                          <a:latin typeface="Cambria Math" panose="02040503050406030204" pitchFamily="18" charset="0"/>
                        </a:rPr>
                        <m:t>|</m:t>
                      </m:r>
                      <m:r>
                        <m:rPr>
                          <m:nor/>
                        </m:rPr>
                        <a:rPr lang="en-US" altLang="zh-CN" i="1" dirty="0">
                          <a:solidFill>
                            <a:srgbClr val="0033CC"/>
                          </a:solidFill>
                          <a:latin typeface="Times New Roman" pitchFamily="18" charset="0"/>
                        </a:rPr>
                        <m:t>B</m:t>
                      </m:r>
                      <m:r>
                        <m:rPr>
                          <m:nor/>
                        </m:rPr>
                        <a:rPr lang="en-US" altLang="zh-CN" i="1" baseline="-25000" dirty="0">
                          <a:solidFill>
                            <a:srgbClr val="0033CC"/>
                          </a:solidFill>
                          <a:latin typeface="Times New Roman" pitchFamily="18" charset="0"/>
                        </a:rPr>
                        <m:t>i</m:t>
                      </m:r>
                      <m:r>
                        <a:rPr lang="en-US" altLang="zh-CN" b="1" i="1" smtClean="0">
                          <a:solidFill>
                            <a:srgbClr val="0033CC"/>
                          </a:solidFill>
                          <a:latin typeface="Cambria Math" panose="02040503050406030204" pitchFamily="18" charset="0"/>
                        </a:rPr>
                        <m:t>)</m:t>
                      </m:r>
                    </m:oMath>
                  </m:oMathPara>
                </a14:m>
                <a:endParaRPr lang="zh-CN" altLang="en-US" dirty="0">
                  <a:solidFill>
                    <a:srgbClr val="0033CC"/>
                  </a:solidFill>
                </a:endParaRPr>
              </a:p>
            </p:txBody>
          </p:sp>
        </mc:Choice>
        <mc:Fallback xmlns="">
          <p:sp>
            <p:nvSpPr>
              <p:cNvPr id="3" name="文本框 2">
                <a:extLst>
                  <a:ext uri="{FF2B5EF4-FFF2-40B4-BE49-F238E27FC236}">
                    <a16:creationId xmlns:a16="http://schemas.microsoft.com/office/drawing/2014/main" id="{8A78534A-4133-4FAC-9A66-CB75085DBC10}"/>
                  </a:ext>
                </a:extLst>
              </p:cNvPr>
              <p:cNvSpPr txBox="1">
                <a:spLocks noRot="1" noChangeAspect="1" noMove="1" noResize="1" noEditPoints="1" noAdjustHandles="1" noChangeArrowheads="1" noChangeShapeType="1" noTextEdit="1"/>
              </p:cNvSpPr>
              <p:nvPr/>
            </p:nvSpPr>
            <p:spPr>
              <a:xfrm>
                <a:off x="2339752" y="4438666"/>
                <a:ext cx="3540841" cy="1006558"/>
              </a:xfrm>
              <a:prstGeom prst="rect">
                <a:avLst/>
              </a:prstGeom>
              <a:blipFill>
                <a:blip r:embed="rId9"/>
                <a:stretch>
                  <a:fillRect/>
                </a:stretch>
              </a:blipFill>
            </p:spPr>
            <p:txBody>
              <a:bodyPr/>
              <a:lstStyle/>
              <a:p>
                <a:r>
                  <a:rPr lang="zh-CN" altLang="en-US">
                    <a:noFill/>
                  </a:rPr>
                  <a:t> </a:t>
                </a:r>
              </a:p>
            </p:txBody>
          </p:sp>
        </mc:Fallback>
      </mc:AlternateContent>
      <p:sp>
        <p:nvSpPr>
          <p:cNvPr id="2" name="矩形 1"/>
          <p:cNvSpPr/>
          <p:nvPr/>
        </p:nvSpPr>
        <p:spPr>
          <a:xfrm>
            <a:off x="1025836" y="2507214"/>
            <a:ext cx="3546164" cy="523220"/>
          </a:xfrm>
          <a:prstGeom prst="rect">
            <a:avLst/>
          </a:prstGeom>
        </p:spPr>
        <p:txBody>
          <a:bodyPr wrap="none">
            <a:spAutoFit/>
          </a:bodyPr>
          <a:lstStyle/>
          <a:p>
            <a:r>
              <a:rPr lang="en-US" altLang="zh-CN" sz="2800" dirty="0" smtClean="0">
                <a:latin typeface="Times New Roman" pitchFamily="18" charset="0"/>
              </a:rPr>
              <a:t>(2)</a:t>
            </a:r>
            <a:r>
              <a:rPr lang="en-US" altLang="zh-CN" sz="2800" i="1" dirty="0" smtClean="0">
                <a:latin typeface="Times New Roman" pitchFamily="18" charset="0"/>
              </a:rPr>
              <a:t>B</a:t>
            </a:r>
            <a:r>
              <a:rPr lang="en-US" altLang="zh-CN" sz="2800" baseline="-25000" dirty="0" smtClean="0">
                <a:latin typeface="Times New Roman" pitchFamily="18" charset="0"/>
              </a:rPr>
              <a:t>1</a:t>
            </a:r>
            <a:r>
              <a:rPr lang="en-US" altLang="zh-CN" sz="2800" dirty="0" smtClean="0">
                <a:latin typeface="Times New Roman" pitchFamily="18" charset="0"/>
              </a:rPr>
              <a:t>∪</a:t>
            </a:r>
            <a:r>
              <a:rPr lang="en-US" altLang="zh-CN" sz="2800" i="1" dirty="0" smtClean="0">
                <a:latin typeface="Times New Roman" pitchFamily="18" charset="0"/>
              </a:rPr>
              <a:t>B</a:t>
            </a:r>
            <a:r>
              <a:rPr lang="en-US" altLang="zh-CN" sz="2800" baseline="-25000" dirty="0" smtClean="0">
                <a:latin typeface="Times New Roman" pitchFamily="18" charset="0"/>
              </a:rPr>
              <a:t>2</a:t>
            </a:r>
            <a:r>
              <a:rPr lang="en-US" altLang="zh-CN" sz="2800" dirty="0">
                <a:latin typeface="Times New Roman" pitchFamily="18" charset="0"/>
              </a:rPr>
              <a:t>∪ </a:t>
            </a:r>
            <a:r>
              <a:rPr lang="en-US" altLang="zh-CN" sz="2800" baseline="30000" dirty="0">
                <a:latin typeface="Times New Roman" pitchFamily="18" charset="0"/>
              </a:rPr>
              <a:t>… </a:t>
            </a:r>
            <a:r>
              <a:rPr lang="en-US" altLang="zh-CN" sz="2800" dirty="0" smtClean="0">
                <a:latin typeface="Times New Roman" pitchFamily="18" charset="0"/>
              </a:rPr>
              <a:t>∪</a:t>
            </a:r>
            <a:r>
              <a:rPr lang="en-US" altLang="zh-CN" sz="2800" i="1" dirty="0" err="1" smtClean="0">
                <a:latin typeface="Times New Roman" pitchFamily="18" charset="0"/>
              </a:rPr>
              <a:t>B</a:t>
            </a:r>
            <a:r>
              <a:rPr lang="en-US" altLang="zh-CN" sz="2800" i="1" baseline="-25000" dirty="0" err="1" smtClean="0">
                <a:latin typeface="Times New Roman" pitchFamily="18" charset="0"/>
              </a:rPr>
              <a:t>n</a:t>
            </a:r>
            <a:r>
              <a:rPr lang="en-US" altLang="zh-CN" sz="2800" dirty="0" smtClean="0"/>
              <a:t>=</a:t>
            </a:r>
            <a:r>
              <a:rPr lang="en-US" altLang="zh-CN" sz="2800" i="1" dirty="0" smtClean="0">
                <a:latin typeface="Times New Roman" panose="02020603050405020304" pitchFamily="18" charset="0"/>
                <a:cs typeface="Times New Roman" panose="02020603050405020304" pitchFamily="18" charset="0"/>
              </a:rPr>
              <a:t>S</a:t>
            </a:r>
            <a:endParaRPr lang="zh-CN" altLang="en-US" sz="28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矩形 13"/>
              <p:cNvSpPr/>
              <p:nvPr/>
            </p:nvSpPr>
            <p:spPr>
              <a:xfrm>
                <a:off x="1025836" y="2048083"/>
                <a:ext cx="4930324" cy="523220"/>
              </a:xfrm>
              <a:prstGeom prst="rect">
                <a:avLst/>
              </a:prstGeom>
            </p:spPr>
            <p:txBody>
              <a:bodyPr wrap="none">
                <a:spAutoFit/>
              </a:bodyPr>
              <a:lstStyle/>
              <a:p>
                <a:r>
                  <a:rPr lang="en-US" altLang="zh-CN" sz="2800" dirty="0" smtClean="0">
                    <a:latin typeface="Times New Roman" pitchFamily="18" charset="0"/>
                  </a:rPr>
                  <a:t>(1)</a:t>
                </a:r>
                <a:r>
                  <a:rPr lang="en-US" altLang="zh-CN" sz="2800" i="1" dirty="0" err="1" smtClean="0">
                    <a:latin typeface="Times New Roman" pitchFamily="18" charset="0"/>
                  </a:rPr>
                  <a:t>B</a:t>
                </a:r>
                <a:r>
                  <a:rPr lang="en-US" altLang="zh-CN" sz="2800" baseline="-25000" dirty="0" err="1" smtClean="0">
                    <a:latin typeface="Times New Roman" pitchFamily="18" charset="0"/>
                  </a:rPr>
                  <a:t>i</a:t>
                </a:r>
                <a:r>
                  <a:rPr lang="en-US" altLang="zh-CN" sz="2800" i="1" dirty="0" err="1" smtClean="0">
                    <a:latin typeface="Times New Roman" pitchFamily="18" charset="0"/>
                  </a:rPr>
                  <a:t>B</a:t>
                </a:r>
                <a:r>
                  <a:rPr lang="en-US" altLang="zh-CN" sz="2800" baseline="-25000" dirty="0" err="1" smtClean="0">
                    <a:latin typeface="Times New Roman" pitchFamily="18" charset="0"/>
                  </a:rPr>
                  <a:t>j</a:t>
                </a:r>
                <a:r>
                  <a:rPr lang="en-US" altLang="zh-CN" sz="2800" baseline="-25000" dirty="0" smtClean="0">
                    <a:latin typeface="Times New Roman" pitchFamily="18" charset="0"/>
                  </a:rPr>
                  <a:t> </a:t>
                </a:r>
                <a:r>
                  <a:rPr lang="en-US" altLang="zh-CN" sz="2800" dirty="0" smtClean="0">
                    <a:latin typeface="Times New Roman" pitchFamily="18" charset="0"/>
                  </a:rPr>
                  <a:t>=</a:t>
                </a:r>
                <a:r>
                  <a:rPr lang="en-US" altLang="zh-CN" sz="2800" dirty="0" smtClean="0">
                    <a:sym typeface="Symbol" pitchFamily="18" charset="2"/>
                  </a:rPr>
                  <a:t> </a:t>
                </a:r>
                <a:r>
                  <a:rPr lang="en-US" altLang="zh-CN" sz="2800" dirty="0">
                    <a:sym typeface="Symbol" pitchFamily="18" charset="2"/>
                  </a:rPr>
                  <a:t></a:t>
                </a:r>
                <a:r>
                  <a:rPr lang="en-US" altLang="zh-CN" sz="2800" dirty="0" smtClean="0">
                    <a:latin typeface="Times New Roman" pitchFamily="18" charset="0"/>
                  </a:rPr>
                  <a:t> ,</a:t>
                </a:r>
                <a14:m>
                  <m:oMath xmlns:m="http://schemas.openxmlformats.org/officeDocument/2006/math">
                    <m:r>
                      <a:rPr lang="en-US" altLang="zh-CN" sz="2800" b="1" i="1" smtClean="0">
                        <a:latin typeface="Cambria Math" panose="02040503050406030204" pitchFamily="18" charset="0"/>
                      </a:rPr>
                      <m:t>𝒊</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𝒋</m:t>
                    </m:r>
                  </m:oMath>
                </a14:m>
                <a:r>
                  <a:rPr lang="en-US" altLang="zh-CN" sz="2800" dirty="0" smtClean="0">
                    <a:latin typeface="Times New Roman" pitchFamily="18" charset="0"/>
                  </a:rPr>
                  <a:t>, </a:t>
                </a:r>
                <a:r>
                  <a:rPr lang="en-US" altLang="zh-CN" sz="2800" i="1" dirty="0" err="1" smtClean="0">
                    <a:latin typeface="Times New Roman" pitchFamily="18" charset="0"/>
                  </a:rPr>
                  <a:t>i</a:t>
                </a:r>
                <a:r>
                  <a:rPr lang="en-US" altLang="zh-CN" sz="2800" dirty="0" smtClean="0">
                    <a:latin typeface="Times New Roman" pitchFamily="18" charset="0"/>
                  </a:rPr>
                  <a:t>, </a:t>
                </a:r>
                <a:r>
                  <a:rPr lang="en-US" altLang="zh-CN" sz="2800" i="1" dirty="0" smtClean="0">
                    <a:latin typeface="Times New Roman" pitchFamily="18" charset="0"/>
                  </a:rPr>
                  <a:t>j</a:t>
                </a:r>
                <a:r>
                  <a:rPr lang="en-US" altLang="zh-CN" sz="2800" dirty="0" smtClean="0">
                    <a:latin typeface="Times New Roman" pitchFamily="18" charset="0"/>
                  </a:rPr>
                  <a:t>=1,2,… ,n</a:t>
                </a:r>
                <a:endParaRPr lang="zh-CN" altLang="en-US" sz="2800" i="1" dirty="0">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1025836" y="2048083"/>
                <a:ext cx="4930324" cy="523220"/>
              </a:xfrm>
              <a:prstGeom prst="rect">
                <a:avLst/>
              </a:prstGeom>
              <a:blipFill rotWithShape="0">
                <a:blip r:embed="rId10"/>
                <a:stretch>
                  <a:fillRect l="-2472" t="-12791" r="-1483" b="-325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17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3268"/>
                                        </p:tgtEl>
                                        <p:attrNameLst>
                                          <p:attrName>style.visibility</p:attrName>
                                        </p:attrNameLst>
                                      </p:cBhvr>
                                      <p:to>
                                        <p:strVal val="visible"/>
                                      </p:to>
                                    </p:set>
                                    <p:animEffect transition="in" filter="wipe(up)">
                                      <p:cBhvr>
                                        <p:cTn id="7" dur="500"/>
                                        <p:tgtEl>
                                          <p:spTgt spid="5232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3269"/>
                                        </p:tgtEl>
                                        <p:attrNameLst>
                                          <p:attrName>style.visibility</p:attrName>
                                        </p:attrNameLst>
                                      </p:cBhvr>
                                      <p:to>
                                        <p:strVal val="visible"/>
                                      </p:to>
                                    </p:set>
                                    <p:animEffect transition="in" filter="wipe(left)">
                                      <p:cBhvr>
                                        <p:cTn id="12" dur="500"/>
                                        <p:tgtEl>
                                          <p:spTgt spid="5232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3270"/>
                                        </p:tgtEl>
                                        <p:attrNameLst>
                                          <p:attrName>style.visibility</p:attrName>
                                        </p:attrNameLst>
                                      </p:cBhvr>
                                      <p:to>
                                        <p:strVal val="visible"/>
                                      </p:to>
                                    </p:set>
                                    <p:animEffect transition="in" filter="wipe(left)">
                                      <p:cBhvr>
                                        <p:cTn id="17" dur="500"/>
                                        <p:tgtEl>
                                          <p:spTgt spid="52327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23278"/>
                                        </p:tgtEl>
                                        <p:attrNameLst>
                                          <p:attrName>style.visibility</p:attrName>
                                        </p:attrNameLst>
                                      </p:cBhvr>
                                      <p:to>
                                        <p:strVal val="visible"/>
                                      </p:to>
                                    </p:set>
                                    <p:animEffect transition="in" filter="wipe(left)">
                                      <p:cBhvr>
                                        <p:cTn id="30" dur="500"/>
                                        <p:tgtEl>
                                          <p:spTgt spid="5232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3283"/>
                                        </p:tgtEl>
                                        <p:attrNameLst>
                                          <p:attrName>style.visibility</p:attrName>
                                        </p:attrNameLst>
                                      </p:cBhvr>
                                      <p:to>
                                        <p:strVal val="visible"/>
                                      </p:to>
                                    </p:set>
                                    <p:animEffect transition="in" filter="wipe(left)">
                                      <p:cBhvr>
                                        <p:cTn id="35" dur="500"/>
                                        <p:tgtEl>
                                          <p:spTgt spid="5232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23281"/>
                                        </p:tgtEl>
                                        <p:attrNameLst>
                                          <p:attrName>style.visibility</p:attrName>
                                        </p:attrNameLst>
                                      </p:cBhvr>
                                      <p:to>
                                        <p:strVal val="visible"/>
                                      </p:to>
                                    </p:set>
                                    <p:animEffect transition="in" filter="wipe(left)">
                                      <p:cBhvr>
                                        <p:cTn id="45" dur="500"/>
                                        <p:tgtEl>
                                          <p:spTgt spid="52328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23285"/>
                                        </p:tgtEl>
                                        <p:attrNameLst>
                                          <p:attrName>style.visibility</p:attrName>
                                        </p:attrNameLst>
                                      </p:cBhvr>
                                      <p:to>
                                        <p:strVal val="visible"/>
                                      </p:to>
                                    </p:set>
                                    <p:animEffect transition="in" filter="wipe(left)">
                                      <p:cBhvr>
                                        <p:cTn id="50" dur="500"/>
                                        <p:tgtEl>
                                          <p:spTgt spid="523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8" grpId="0" autoUpdateAnimBg="0"/>
      <p:bldP spid="523269" grpId="0" autoUpdateAnimBg="0"/>
      <p:bldP spid="523270" grpId="0" autoUpdateAnimBg="0"/>
      <p:bldP spid="523278" grpId="0" autoUpdateAnimBg="0"/>
      <p:bldP spid="523281" grpId="0" autoUpdateAnimBg="0"/>
      <p:bldP spid="523283" grpId="0"/>
      <p:bldP spid="3" grpId="0"/>
      <p:bldP spid="2"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4" name="Text Box 8"/>
          <p:cNvSpPr txBox="1">
            <a:spLocks noChangeArrowheads="1"/>
          </p:cNvSpPr>
          <p:nvPr/>
        </p:nvSpPr>
        <p:spPr bwMode="auto">
          <a:xfrm>
            <a:off x="431800" y="548680"/>
            <a:ext cx="8604250" cy="1800225"/>
          </a:xfrm>
          <a:prstGeom prst="rect">
            <a:avLst/>
          </a:prstGeom>
          <a:noFill/>
          <a:ln w="9525">
            <a:noFill/>
            <a:miter lim="800000"/>
            <a:headEnd/>
            <a:tailEnd/>
          </a:ln>
          <a:effectLst/>
        </p:spPr>
        <p:txBody>
          <a:bodyPr>
            <a:spAutoFit/>
          </a:bodyPr>
          <a:lstStyle/>
          <a:p>
            <a:r>
              <a:rPr lang="en-US" altLang="en-US" sz="2800" dirty="0">
                <a:solidFill>
                  <a:srgbClr val="0000FF"/>
                </a:solidFill>
                <a:latin typeface="Times New Roman" pitchFamily="18" charset="0"/>
                <a:ea typeface="黑体" pitchFamily="49" charset="-122"/>
              </a:rPr>
              <a:t>例6</a:t>
            </a:r>
            <a:r>
              <a:rPr lang="en-US" altLang="en-US" dirty="0">
                <a:latin typeface="Times New Roman" pitchFamily="18" charset="0"/>
                <a:ea typeface="黑体" pitchFamily="49" charset="-122"/>
              </a:rPr>
              <a:t> </a:t>
            </a:r>
            <a:r>
              <a:rPr lang="en-US" altLang="en-US" dirty="0">
                <a:latin typeface="Times New Roman" pitchFamily="18" charset="0"/>
              </a:rPr>
              <a:t> </a:t>
            </a:r>
            <a:r>
              <a:rPr lang="en-US" altLang="en-US" sz="2800" dirty="0">
                <a:solidFill>
                  <a:srgbClr val="990099"/>
                </a:solidFill>
                <a:latin typeface="Times New Roman" pitchFamily="18" charset="0"/>
              </a:rPr>
              <a:t>今有3个布袋</a:t>
            </a:r>
            <a:r>
              <a:rPr lang="en-US" altLang="zh-CN" sz="2800" dirty="0">
                <a:solidFill>
                  <a:srgbClr val="990099"/>
                </a:solidFill>
                <a:latin typeface="Times New Roman" pitchFamily="18" charset="0"/>
              </a:rPr>
              <a:t>, </a:t>
            </a:r>
            <a:r>
              <a:rPr lang="en-US" altLang="en-US" sz="2800" dirty="0">
                <a:solidFill>
                  <a:srgbClr val="990099"/>
                </a:solidFill>
                <a:latin typeface="Times New Roman" pitchFamily="18" charset="0"/>
              </a:rPr>
              <a:t>2个</a:t>
            </a:r>
            <a:r>
              <a:rPr lang="en-US" altLang="en-US" sz="2800" dirty="0">
                <a:solidFill>
                  <a:srgbClr val="FF0000"/>
                </a:solidFill>
                <a:latin typeface="Times New Roman" pitchFamily="18" charset="0"/>
                <a:ea typeface="黑体" pitchFamily="49" charset="-122"/>
              </a:rPr>
              <a:t>红袋</a:t>
            </a:r>
            <a:r>
              <a:rPr lang="en-US" altLang="zh-CN" sz="2800" dirty="0">
                <a:solidFill>
                  <a:srgbClr val="990099"/>
                </a:solidFill>
                <a:latin typeface="Times New Roman" pitchFamily="18" charset="0"/>
              </a:rPr>
              <a:t>, </a:t>
            </a:r>
            <a:r>
              <a:rPr lang="en-US" altLang="en-US" sz="2800" dirty="0">
                <a:solidFill>
                  <a:srgbClr val="990099"/>
                </a:solidFill>
                <a:latin typeface="Times New Roman" pitchFamily="18" charset="0"/>
              </a:rPr>
              <a:t>1个</a:t>
            </a:r>
            <a:r>
              <a:rPr lang="en-US" altLang="en-US" sz="2800" dirty="0">
                <a:solidFill>
                  <a:srgbClr val="009900"/>
                </a:solidFill>
                <a:latin typeface="Times New Roman" pitchFamily="18" charset="0"/>
                <a:ea typeface="黑体" pitchFamily="49" charset="-122"/>
              </a:rPr>
              <a:t>绿袋</a:t>
            </a:r>
            <a:r>
              <a:rPr lang="en-US" altLang="zh-CN" sz="2800" dirty="0">
                <a:solidFill>
                  <a:srgbClr val="990099"/>
                </a:solidFill>
                <a:latin typeface="Times New Roman" pitchFamily="18" charset="0"/>
              </a:rPr>
              <a:t>. </a:t>
            </a:r>
            <a:r>
              <a:rPr lang="en-US" altLang="en-US" sz="2800" dirty="0">
                <a:solidFill>
                  <a:srgbClr val="990099"/>
                </a:solidFill>
                <a:latin typeface="Times New Roman" pitchFamily="18" charset="0"/>
              </a:rPr>
              <a:t>在2</a:t>
            </a:r>
            <a:r>
              <a:rPr lang="zh-CN" altLang="en-US" sz="2800" dirty="0">
                <a:solidFill>
                  <a:srgbClr val="990099"/>
                </a:solidFill>
                <a:latin typeface="Times New Roman" pitchFamily="18" charset="0"/>
              </a:rPr>
              <a:t>个</a:t>
            </a:r>
            <a:r>
              <a:rPr lang="zh-CN" altLang="en-US" sz="2800" dirty="0">
                <a:solidFill>
                  <a:srgbClr val="FF0000"/>
                </a:solidFill>
                <a:latin typeface="Times New Roman" pitchFamily="18" charset="0"/>
              </a:rPr>
              <a:t>红袋</a:t>
            </a:r>
            <a:r>
              <a:rPr lang="zh-CN" altLang="en-US" sz="2800" dirty="0">
                <a:solidFill>
                  <a:srgbClr val="990099"/>
                </a:solidFill>
                <a:latin typeface="Times New Roman" pitchFamily="18" charset="0"/>
              </a:rPr>
              <a:t>中都装</a:t>
            </a:r>
            <a:r>
              <a:rPr lang="en-US" altLang="en-US" sz="2800" dirty="0">
                <a:solidFill>
                  <a:srgbClr val="990099"/>
                </a:solidFill>
                <a:latin typeface="Times New Roman" pitchFamily="18" charset="0"/>
              </a:rPr>
              <a:t>60个</a:t>
            </a:r>
            <a:r>
              <a:rPr lang="en-US" altLang="en-US" sz="2800" dirty="0">
                <a:solidFill>
                  <a:srgbClr val="FF0000"/>
                </a:solidFill>
                <a:latin typeface="Times New Roman" pitchFamily="18" charset="0"/>
                <a:ea typeface="黑体" pitchFamily="49" charset="-122"/>
              </a:rPr>
              <a:t>红球</a:t>
            </a:r>
            <a:r>
              <a:rPr lang="en-US" altLang="en-US" sz="2800" dirty="0">
                <a:solidFill>
                  <a:srgbClr val="990099"/>
                </a:solidFill>
                <a:latin typeface="Times New Roman" pitchFamily="18" charset="0"/>
              </a:rPr>
              <a:t>和40个</a:t>
            </a:r>
            <a:r>
              <a:rPr lang="en-US" altLang="en-US" sz="2800" dirty="0">
                <a:solidFill>
                  <a:srgbClr val="009900"/>
                </a:solidFill>
                <a:latin typeface="Times New Roman" pitchFamily="18" charset="0"/>
                <a:ea typeface="黑体" pitchFamily="49" charset="-122"/>
              </a:rPr>
              <a:t>绿球</a:t>
            </a:r>
            <a:r>
              <a:rPr lang="en-US" altLang="en-US" sz="2800" dirty="0">
                <a:solidFill>
                  <a:srgbClr val="990099"/>
                </a:solidFill>
                <a:latin typeface="Times New Roman" pitchFamily="18" charset="0"/>
              </a:rPr>
              <a:t>，在</a:t>
            </a:r>
            <a:r>
              <a:rPr lang="en-US" altLang="en-US" sz="2800" dirty="0">
                <a:solidFill>
                  <a:srgbClr val="009900"/>
                </a:solidFill>
                <a:latin typeface="Times New Roman" pitchFamily="18" charset="0"/>
                <a:ea typeface="黑体" pitchFamily="49" charset="-122"/>
              </a:rPr>
              <a:t>绿袋</a:t>
            </a:r>
            <a:r>
              <a:rPr lang="en-US" altLang="en-US" sz="2800" dirty="0">
                <a:solidFill>
                  <a:srgbClr val="990099"/>
                </a:solidFill>
                <a:latin typeface="Times New Roman" pitchFamily="18" charset="0"/>
              </a:rPr>
              <a:t>中装了30</a:t>
            </a:r>
            <a:r>
              <a:rPr lang="en-US" altLang="en-US" sz="2800" dirty="0">
                <a:solidFill>
                  <a:srgbClr val="FF0000"/>
                </a:solidFill>
                <a:latin typeface="Times New Roman" pitchFamily="18" charset="0"/>
                <a:ea typeface="黑体" pitchFamily="49" charset="-122"/>
              </a:rPr>
              <a:t>红球</a:t>
            </a:r>
            <a:r>
              <a:rPr lang="en-US" altLang="en-US" sz="2800" dirty="0">
                <a:solidFill>
                  <a:srgbClr val="990099"/>
                </a:solidFill>
                <a:latin typeface="Times New Roman" pitchFamily="18" charset="0"/>
              </a:rPr>
              <a:t>和50个</a:t>
            </a:r>
            <a:r>
              <a:rPr lang="en-US" altLang="en-US" sz="2800" dirty="0">
                <a:solidFill>
                  <a:srgbClr val="009900"/>
                </a:solidFill>
                <a:latin typeface="Times New Roman" pitchFamily="18" charset="0"/>
                <a:ea typeface="黑体" pitchFamily="49" charset="-122"/>
              </a:rPr>
              <a:t>绿球</a:t>
            </a:r>
            <a:r>
              <a:rPr lang="en-US" altLang="en-US" sz="2800" dirty="0">
                <a:solidFill>
                  <a:srgbClr val="990099"/>
                </a:solidFill>
                <a:latin typeface="Times New Roman" pitchFamily="18" charset="0"/>
              </a:rPr>
              <a:t>，现任取1袋，从中任取1球，</a:t>
            </a:r>
            <a:r>
              <a:rPr lang="zh-CN" altLang="en-US" sz="2800" dirty="0">
                <a:solidFill>
                  <a:srgbClr val="990099"/>
                </a:solidFill>
                <a:latin typeface="Times New Roman" pitchFamily="18" charset="0"/>
              </a:rPr>
              <a:t>已知取得</a:t>
            </a:r>
            <a:r>
              <a:rPr lang="en-US" altLang="en-US" sz="2800" dirty="0" err="1">
                <a:solidFill>
                  <a:srgbClr val="FF0000"/>
                </a:solidFill>
                <a:latin typeface="Times New Roman" pitchFamily="18" charset="0"/>
                <a:ea typeface="黑体" pitchFamily="49" charset="-122"/>
              </a:rPr>
              <a:t>红球</a:t>
            </a:r>
            <a:r>
              <a:rPr lang="zh-CN" altLang="en-US" sz="2800" dirty="0">
                <a:latin typeface="Times New Roman" pitchFamily="18" charset="0"/>
                <a:ea typeface="黑体" pitchFamily="49" charset="-122"/>
              </a:rPr>
              <a:t>，</a:t>
            </a:r>
            <a:r>
              <a:rPr lang="zh-CN" altLang="en-US" sz="2800" dirty="0">
                <a:solidFill>
                  <a:srgbClr val="990099"/>
                </a:solidFill>
                <a:latin typeface="Times New Roman" pitchFamily="18" charset="0"/>
              </a:rPr>
              <a:t>它来自</a:t>
            </a:r>
            <a:r>
              <a:rPr lang="zh-CN" altLang="en-US" sz="2800" dirty="0">
                <a:solidFill>
                  <a:srgbClr val="FF0000"/>
                </a:solidFill>
                <a:latin typeface="Times New Roman" pitchFamily="18" charset="0"/>
              </a:rPr>
              <a:t>红袋</a:t>
            </a:r>
            <a:r>
              <a:rPr lang="zh-CN" altLang="en-US" sz="2800" dirty="0">
                <a:solidFill>
                  <a:srgbClr val="990099"/>
                </a:solidFill>
                <a:latin typeface="Times New Roman" pitchFamily="18" charset="0"/>
              </a:rPr>
              <a:t>的</a:t>
            </a:r>
            <a:r>
              <a:rPr lang="en-US" altLang="en-US" sz="2800" dirty="0" err="1">
                <a:solidFill>
                  <a:srgbClr val="990099"/>
                </a:solidFill>
                <a:latin typeface="Times New Roman" pitchFamily="18" charset="0"/>
              </a:rPr>
              <a:t>概率为多少</a:t>
            </a:r>
            <a:r>
              <a:rPr lang="en-US" altLang="en-US" sz="2800" dirty="0">
                <a:solidFill>
                  <a:srgbClr val="990099"/>
                </a:solidFill>
                <a:latin typeface="Times New Roman" pitchFamily="18" charset="0"/>
              </a:rPr>
              <a:t>？</a:t>
            </a:r>
            <a:endParaRPr lang="zh-CN" altLang="en-US" sz="2800" dirty="0">
              <a:solidFill>
                <a:srgbClr val="990099"/>
              </a:solidFill>
              <a:latin typeface="Times New Roman" pitchFamily="18" charset="0"/>
            </a:endParaRPr>
          </a:p>
        </p:txBody>
      </p:sp>
      <p:sp>
        <p:nvSpPr>
          <p:cNvPr id="510985" name="Text Box 9"/>
          <p:cNvSpPr txBox="1">
            <a:spLocks noChangeArrowheads="1"/>
          </p:cNvSpPr>
          <p:nvPr/>
        </p:nvSpPr>
        <p:spPr bwMode="auto">
          <a:xfrm>
            <a:off x="468312" y="2347317"/>
            <a:ext cx="8604249" cy="437043"/>
          </a:xfrm>
          <a:prstGeom prst="rect">
            <a:avLst/>
          </a:prstGeom>
          <a:noFill/>
          <a:ln w="9525">
            <a:noFill/>
            <a:miter lim="800000"/>
            <a:headEnd/>
            <a:tailEnd/>
          </a:ln>
          <a:effectLst/>
        </p:spPr>
        <p:txBody>
          <a:bodyPr wrap="square">
            <a:spAutoFit/>
          </a:bodyPr>
          <a:lstStyle/>
          <a:p>
            <a:pPr>
              <a:lnSpc>
                <a:spcPct val="80000"/>
              </a:lnSpc>
            </a:pPr>
            <a:r>
              <a:rPr lang="en-US" altLang="en-US" sz="2800" dirty="0">
                <a:solidFill>
                  <a:srgbClr val="0000FF"/>
                </a:solidFill>
                <a:latin typeface="Times New Roman" pitchFamily="18" charset="0"/>
                <a:ea typeface="黑体" pitchFamily="49" charset="-122"/>
              </a:rPr>
              <a:t>解</a:t>
            </a:r>
            <a:r>
              <a:rPr lang="en-US" altLang="en-US" sz="2800" dirty="0">
                <a:latin typeface="Times New Roman" pitchFamily="18" charset="0"/>
              </a:rPr>
              <a:t>  </a:t>
            </a:r>
            <a:r>
              <a:rPr lang="en-US" altLang="en-US" sz="2800" dirty="0" err="1">
                <a:latin typeface="Times New Roman" pitchFamily="18" charset="0"/>
              </a:rPr>
              <a:t>设</a:t>
            </a:r>
            <a:r>
              <a:rPr lang="en-US" altLang="zh-CN" sz="2800" i="1" dirty="0" err="1">
                <a:latin typeface="Times New Roman" pitchFamily="18" charset="0"/>
              </a:rPr>
              <a:t>A</a:t>
            </a:r>
            <a:r>
              <a:rPr lang="en-US" altLang="zh-CN" sz="2800" dirty="0">
                <a:latin typeface="Times New Roman" pitchFamily="18" charset="0"/>
              </a:rPr>
              <a:t>=“</a:t>
            </a:r>
            <a:r>
              <a:rPr lang="zh-CN" altLang="en-US" sz="2800" dirty="0">
                <a:latin typeface="Times New Roman" pitchFamily="18" charset="0"/>
              </a:rPr>
              <a:t>取到红袋</a:t>
            </a:r>
            <a:r>
              <a:rPr lang="en-US" altLang="en-US" sz="2800" dirty="0">
                <a:latin typeface="Times New Roman" pitchFamily="18" charset="0"/>
              </a:rPr>
              <a:t>”</a:t>
            </a:r>
            <a:r>
              <a:rPr lang="en-US" altLang="zh-CN" sz="2800" dirty="0">
                <a:latin typeface="Times New Roman" pitchFamily="18" charset="0"/>
              </a:rPr>
              <a:t>, </a:t>
            </a:r>
            <a:r>
              <a:rPr lang="en-US" altLang="zh-CN" sz="2800" i="1" dirty="0">
                <a:latin typeface="Times New Roman" pitchFamily="18" charset="0"/>
              </a:rPr>
              <a:t>B</a:t>
            </a:r>
            <a:r>
              <a:rPr lang="en-US" altLang="zh-CN" sz="2800" dirty="0">
                <a:latin typeface="Times New Roman" pitchFamily="18" charset="0"/>
              </a:rPr>
              <a:t>=“</a:t>
            </a:r>
            <a:r>
              <a:rPr lang="zh-CN" altLang="en-US" sz="2800" dirty="0">
                <a:latin typeface="Times New Roman" pitchFamily="18" charset="0"/>
              </a:rPr>
              <a:t>取到红球</a:t>
            </a:r>
            <a:r>
              <a:rPr lang="en-US" altLang="en-US" sz="2800" dirty="0">
                <a:latin typeface="Times New Roman" pitchFamily="18" charset="0"/>
              </a:rPr>
              <a:t>”,</a:t>
            </a:r>
            <a:r>
              <a:rPr lang="en-US" altLang="zh-CN" sz="2800" dirty="0">
                <a:latin typeface="Times New Roman" pitchFamily="18" charset="0"/>
              </a:rPr>
              <a:t> </a:t>
            </a:r>
            <a:r>
              <a:rPr lang="en-US" altLang="en-US" sz="2800" dirty="0" err="1">
                <a:latin typeface="Times New Roman" pitchFamily="18" charset="0"/>
              </a:rPr>
              <a:t>所求概率</a:t>
            </a:r>
            <a:r>
              <a:rPr lang="en-US" altLang="zh-CN" sz="2800" i="1" dirty="0" err="1">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 | B</a:t>
            </a:r>
            <a:r>
              <a:rPr lang="en-US" altLang="zh-CN" sz="2800" dirty="0">
                <a:latin typeface="Times New Roman" pitchFamily="18" charset="0"/>
              </a:rPr>
              <a:t>). </a:t>
            </a:r>
          </a:p>
        </p:txBody>
      </p:sp>
      <p:sp>
        <p:nvSpPr>
          <p:cNvPr id="510986" name="Text Box 10"/>
          <p:cNvSpPr txBox="1">
            <a:spLocks noChangeArrowheads="1"/>
          </p:cNvSpPr>
          <p:nvPr/>
        </p:nvSpPr>
        <p:spPr bwMode="auto">
          <a:xfrm>
            <a:off x="468313" y="2826742"/>
            <a:ext cx="8675687" cy="433388"/>
          </a:xfrm>
          <a:prstGeom prst="rect">
            <a:avLst/>
          </a:prstGeom>
          <a:noFill/>
          <a:ln w="9525">
            <a:noFill/>
            <a:miter lim="800000"/>
            <a:headEnd/>
            <a:tailEnd/>
          </a:ln>
          <a:effectLst/>
        </p:spPr>
        <p:txBody>
          <a:bodyPr>
            <a:spAutoFit/>
          </a:bodyPr>
          <a:lstStyle/>
          <a:p>
            <a:pPr>
              <a:lnSpc>
                <a:spcPct val="80000"/>
              </a:lnSpc>
            </a:pPr>
            <a:r>
              <a:rPr lang="zh-CN" altLang="en-US" sz="2800" dirty="0">
                <a:latin typeface="Times New Roman" pitchFamily="18" charset="0"/>
                <a:ea typeface="黑体" pitchFamily="49" charset="-122"/>
              </a:rPr>
              <a:t>由</a:t>
            </a:r>
            <a:r>
              <a:rPr lang="en-US" altLang="en-US" sz="2800" dirty="0">
                <a:solidFill>
                  <a:srgbClr val="0000FF"/>
                </a:solidFill>
                <a:latin typeface="Times New Roman" pitchFamily="18" charset="0"/>
                <a:ea typeface="黑体" pitchFamily="49" charset="-122"/>
              </a:rPr>
              <a:t>例3</a:t>
            </a:r>
            <a:r>
              <a:rPr lang="zh-CN" altLang="en-US" sz="2800" dirty="0">
                <a:latin typeface="Times New Roman" pitchFamily="18" charset="0"/>
                <a:ea typeface="黑体" pitchFamily="49" charset="-122"/>
              </a:rPr>
              <a:t>知</a:t>
            </a:r>
            <a:r>
              <a:rPr lang="en-US" altLang="en-US" sz="2800" dirty="0">
                <a:latin typeface="Times New Roman" pitchFamily="18" charset="0"/>
              </a:rPr>
              <a:t>，</a:t>
            </a:r>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AB</a:t>
            </a:r>
            <a:r>
              <a:rPr lang="en-US" altLang="zh-CN" sz="2800" dirty="0">
                <a:latin typeface="Times New Roman" pitchFamily="18" charset="0"/>
              </a:rPr>
              <a:t>)= 2/5,   </a:t>
            </a:r>
          </a:p>
        </p:txBody>
      </p:sp>
      <mc:AlternateContent xmlns:mc="http://schemas.openxmlformats.org/markup-compatibility/2006" xmlns:a14="http://schemas.microsoft.com/office/drawing/2010/main">
        <mc:Choice Requires="a14">
          <p:sp>
            <p:nvSpPr>
              <p:cNvPr id="510989" name="Text Box 13"/>
              <p:cNvSpPr txBox="1">
                <a:spLocks noChangeArrowheads="1"/>
              </p:cNvSpPr>
              <p:nvPr/>
            </p:nvSpPr>
            <p:spPr bwMode="auto">
              <a:xfrm>
                <a:off x="433388" y="3355380"/>
                <a:ext cx="8675687" cy="1397498"/>
              </a:xfrm>
              <a:prstGeom prst="rect">
                <a:avLst/>
              </a:prstGeom>
              <a:noFill/>
              <a:ln w="9525">
                <a:noFill/>
                <a:miter lim="800000"/>
                <a:headEnd/>
                <a:tailEnd/>
              </a:ln>
              <a:effectLst/>
            </p:spPr>
            <p:txBody>
              <a:bodyPr>
                <a:spAutoFit/>
              </a:bodyPr>
              <a:lstStyle/>
              <a:p>
                <a:pPr>
                  <a:lnSpc>
                    <a:spcPct val="80000"/>
                  </a:lnSpc>
                </a:pPr>
                <a:r>
                  <a:rPr lang="en-US" altLang="en-US" sz="2800" dirty="0">
                    <a:latin typeface="Times New Roman" pitchFamily="18" charset="0"/>
                  </a:rPr>
                  <a:t>设</a:t>
                </a:r>
                <a:r>
                  <a:rPr lang="en-US" altLang="en-US" sz="2800" i="1" dirty="0" err="1">
                    <a:latin typeface="Times New Roman" pitchFamily="18" charset="0"/>
                  </a:rPr>
                  <a:t>C</a:t>
                </a:r>
                <a:r>
                  <a:rPr lang="en-US" altLang="zh-CN" sz="2800" dirty="0">
                    <a:latin typeface="Times New Roman" pitchFamily="18" charset="0"/>
                  </a:rPr>
                  <a:t>=“</a:t>
                </a:r>
                <a:r>
                  <a:rPr lang="zh-CN" altLang="en-US" sz="2800" dirty="0">
                    <a:latin typeface="Times New Roman" pitchFamily="18" charset="0"/>
                  </a:rPr>
                  <a:t>取到绿袋</a:t>
                </a:r>
                <a:r>
                  <a:rPr lang="en-US" altLang="en-US" sz="2800" dirty="0">
                    <a:latin typeface="Times New Roman" pitchFamily="18" charset="0"/>
                  </a:rPr>
                  <a:t>”</a:t>
                </a:r>
                <a:r>
                  <a:rPr lang="en-US" altLang="zh-CN" sz="2800" dirty="0">
                    <a:latin typeface="Times New Roman" pitchFamily="18" charset="0"/>
                  </a:rPr>
                  <a:t>, </a:t>
                </a:r>
                <a:r>
                  <a:rPr lang="zh-CN" altLang="en-US" sz="2800" dirty="0">
                    <a:latin typeface="Times New Roman" pitchFamily="18" charset="0"/>
                  </a:rPr>
                  <a:t>由全概率公式</a:t>
                </a:r>
                <a:endParaRPr lang="en-US" altLang="zh-CN" sz="2800" dirty="0">
                  <a:latin typeface="Times New Roman" pitchFamily="18" charset="0"/>
                </a:endParaRPr>
              </a:p>
              <a:p>
                <a:pPr>
                  <a:lnSpc>
                    <a:spcPct val="80000"/>
                  </a:lnSpc>
                </a:pP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dirty="0">
                    <a:latin typeface="Times New Roman" pitchFamily="18" charset="0"/>
                  </a:rPr>
                  <a:t>) =</a:t>
                </a:r>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(C)</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B|C</a:t>
                </a:r>
                <a:r>
                  <a:rPr lang="en-US" altLang="zh-CN" sz="2800" dirty="0">
                    <a:latin typeface="Times New Roman" pitchFamily="18" charset="0"/>
                  </a:rPr>
                  <a:t>) = </a:t>
                </a:r>
                <a14:m>
                  <m:oMath xmlns:m="http://schemas.openxmlformats.org/officeDocument/2006/math">
                    <m:f>
                      <m:fPr>
                        <m:ctrlPr>
                          <a:rPr lang="en-US" altLang="zh-CN" sz="3200" i="1" smtClean="0">
                            <a:latin typeface="Cambria Math" panose="02040503050406030204" pitchFamily="18" charset="0"/>
                          </a:rPr>
                        </m:ctrlPr>
                      </m:fPr>
                      <m:num>
                        <m:r>
                          <a:rPr lang="en-US" altLang="zh-CN" sz="3200" b="1" i="1" smtClean="0">
                            <a:latin typeface="Cambria Math" panose="02040503050406030204" pitchFamily="18" charset="0"/>
                          </a:rPr>
                          <m:t>𝟐</m:t>
                        </m:r>
                      </m:num>
                      <m:den>
                        <m:r>
                          <a:rPr lang="en-US" altLang="zh-CN" sz="3200" b="1" i="1" smtClean="0">
                            <a:latin typeface="Cambria Math" panose="02040503050406030204" pitchFamily="18" charset="0"/>
                          </a:rPr>
                          <m:t>𝟑</m:t>
                        </m:r>
                      </m:den>
                    </m:f>
                    <m:f>
                      <m:fPr>
                        <m:ctrlPr>
                          <a:rPr lang="en-US" altLang="zh-CN" sz="3200" i="1" smtClean="0">
                            <a:latin typeface="Cambria Math" panose="02040503050406030204" pitchFamily="18" charset="0"/>
                          </a:rPr>
                        </m:ctrlPr>
                      </m:fPr>
                      <m:num>
                        <m:r>
                          <a:rPr lang="en-US" altLang="zh-CN" sz="3200" b="1" i="1" smtClean="0">
                            <a:latin typeface="Cambria Math" panose="02040503050406030204" pitchFamily="18" charset="0"/>
                          </a:rPr>
                          <m:t>𝟔𝟎</m:t>
                        </m:r>
                      </m:num>
                      <m:den>
                        <m:r>
                          <a:rPr lang="en-US" altLang="zh-CN" sz="3200" b="1" i="1" smtClean="0">
                            <a:latin typeface="Cambria Math" panose="02040503050406030204" pitchFamily="18" charset="0"/>
                          </a:rPr>
                          <m:t>𝟏𝟎𝟎</m:t>
                        </m:r>
                      </m:den>
                    </m:f>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r>
                          <a:rPr lang="en-US" altLang="zh-CN" sz="3200" b="1" i="1" smtClean="0">
                            <a:latin typeface="Cambria Math" panose="02040503050406030204" pitchFamily="18" charset="0"/>
                          </a:rPr>
                          <m:t>𝟏</m:t>
                        </m:r>
                      </m:num>
                      <m:den>
                        <m:r>
                          <a:rPr lang="en-US" altLang="zh-CN" sz="3200" b="1" i="1" smtClean="0">
                            <a:latin typeface="Cambria Math" panose="02040503050406030204" pitchFamily="18" charset="0"/>
                          </a:rPr>
                          <m:t>𝟑</m:t>
                        </m:r>
                      </m:den>
                    </m:f>
                    <m:f>
                      <m:fPr>
                        <m:ctrlPr>
                          <a:rPr lang="en-US" altLang="zh-CN" sz="3200" b="1" i="1" smtClean="0">
                            <a:latin typeface="Cambria Math" panose="02040503050406030204" pitchFamily="18" charset="0"/>
                          </a:rPr>
                        </m:ctrlPr>
                      </m:fPr>
                      <m:num>
                        <m:r>
                          <a:rPr lang="en-US" altLang="zh-CN" sz="3200" b="1" i="1" smtClean="0">
                            <a:latin typeface="Cambria Math" panose="02040503050406030204" pitchFamily="18" charset="0"/>
                          </a:rPr>
                          <m:t>𝟑𝟎</m:t>
                        </m:r>
                      </m:num>
                      <m:den>
                        <m:r>
                          <a:rPr lang="en-US" altLang="zh-CN" sz="3200" b="1" i="1" smtClean="0">
                            <a:latin typeface="Cambria Math" panose="02040503050406030204" pitchFamily="18" charset="0"/>
                          </a:rPr>
                          <m:t>𝟖𝟎</m:t>
                        </m:r>
                      </m:den>
                    </m:f>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r>
                          <a:rPr lang="en-US" altLang="zh-CN" sz="3200" b="1" i="1" smtClean="0">
                            <a:latin typeface="Cambria Math" panose="02040503050406030204" pitchFamily="18" charset="0"/>
                          </a:rPr>
                          <m:t>𝟐𝟏</m:t>
                        </m:r>
                      </m:num>
                      <m:den>
                        <m:r>
                          <a:rPr lang="en-US" altLang="zh-CN" sz="3200" b="1" i="1" smtClean="0">
                            <a:latin typeface="Cambria Math" panose="02040503050406030204" pitchFamily="18" charset="0"/>
                          </a:rPr>
                          <m:t>𝟒𝟎</m:t>
                        </m:r>
                      </m:den>
                    </m:f>
                  </m:oMath>
                </a14:m>
                <a:r>
                  <a:rPr lang="en-US" altLang="zh-CN" sz="2800" dirty="0">
                    <a:latin typeface="Times New Roman" pitchFamily="18" charset="0"/>
                  </a:rPr>
                  <a:t>,</a:t>
                </a:r>
                <a:endParaRPr lang="en-US" altLang="en-US" sz="2800" dirty="0">
                  <a:latin typeface="Times New Roman" pitchFamily="18" charset="0"/>
                </a:endParaRPr>
              </a:p>
            </p:txBody>
          </p:sp>
        </mc:Choice>
        <mc:Fallback xmlns="">
          <p:sp>
            <p:nvSpPr>
              <p:cNvPr id="510989" name="Text Box 13"/>
              <p:cNvSpPr txBox="1">
                <a:spLocks noRot="1" noChangeAspect="1" noMove="1" noResize="1" noEditPoints="1" noAdjustHandles="1" noChangeArrowheads="1" noChangeShapeType="1" noTextEdit="1"/>
              </p:cNvSpPr>
              <p:nvPr/>
            </p:nvSpPr>
            <p:spPr bwMode="auto">
              <a:xfrm>
                <a:off x="433388" y="3355380"/>
                <a:ext cx="8675687" cy="1397498"/>
              </a:xfrm>
              <a:prstGeom prst="rect">
                <a:avLst/>
              </a:prstGeom>
              <a:blipFill>
                <a:blip r:embed="rId2"/>
                <a:stretch>
                  <a:fillRect l="-1405" t="-11739" b="-2174"/>
                </a:stretch>
              </a:blipFill>
              <a:ln w="9525">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0990" name="Rectangle 14"/>
              <p:cNvSpPr>
                <a:spLocks noChangeArrowheads="1"/>
              </p:cNvSpPr>
              <p:nvPr/>
            </p:nvSpPr>
            <p:spPr bwMode="auto">
              <a:xfrm>
                <a:off x="539750" y="4829969"/>
                <a:ext cx="8353425" cy="1509965"/>
              </a:xfrm>
              <a:prstGeom prst="rect">
                <a:avLst/>
              </a:prstGeom>
              <a:noFill/>
              <a:ln w="9525">
                <a:noFill/>
                <a:miter lim="800000"/>
                <a:headEnd/>
                <a:tailEnd/>
              </a:ln>
              <a:effectLst/>
            </p:spPr>
            <p:txBody>
              <a:bodyPr>
                <a:spAutoFit/>
              </a:bodyPr>
              <a:lstStyle/>
              <a:p>
                <a:pPr>
                  <a:lnSpc>
                    <a:spcPct val="70000"/>
                  </a:lnSpc>
                </a:pPr>
                <a:r>
                  <a:rPr lang="zh-CN" altLang="en-US" sz="2800" dirty="0">
                    <a:latin typeface="Times New Roman" pitchFamily="18" charset="0"/>
                  </a:rPr>
                  <a:t>条件概率</a:t>
                </a:r>
                <a:endParaRPr lang="en-US" altLang="zh-CN" sz="2800" dirty="0">
                  <a:latin typeface="Times New Roman" pitchFamily="18" charset="0"/>
                </a:endParaRPr>
              </a:p>
              <a:p>
                <a:pPr>
                  <a:lnSpc>
                    <a:spcPct val="70000"/>
                  </a:lnSpc>
                </a:pPr>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A|B</a:t>
                </a:r>
                <a:r>
                  <a:rPr lang="en-US" altLang="zh-CN" sz="2800" dirty="0">
                    <a:latin typeface="Times New Roman" pitchFamily="18" charset="0"/>
                  </a:rPr>
                  <a:t>) = </a:t>
                </a:r>
                <a14:m>
                  <m:oMath xmlns:m="http://schemas.openxmlformats.org/officeDocument/2006/math">
                    <m:f>
                      <m:fPr>
                        <m:ctrlPr>
                          <a:rPr lang="en-US" altLang="zh-CN" sz="3200" i="1" smtClean="0">
                            <a:latin typeface="Cambria Math" panose="02040503050406030204" pitchFamily="18" charset="0"/>
                          </a:rPr>
                        </m:ctrlPr>
                      </m:fPr>
                      <m:num>
                        <m:r>
                          <a:rPr lang="en-US" altLang="zh-CN" sz="3200" b="1" i="1" smtClean="0">
                            <a:latin typeface="Cambria Math" panose="02040503050406030204" pitchFamily="18" charset="0"/>
                          </a:rPr>
                          <m:t>𝑷</m:t>
                        </m:r>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𝑨𝑩</m:t>
                        </m:r>
                        <m:r>
                          <a:rPr lang="en-US" altLang="zh-CN" sz="3200" b="1" i="1" smtClean="0">
                            <a:latin typeface="Cambria Math" panose="02040503050406030204" pitchFamily="18" charset="0"/>
                          </a:rPr>
                          <m:t>)</m:t>
                        </m:r>
                      </m:num>
                      <m:den>
                        <m:r>
                          <a:rPr lang="en-US" altLang="zh-CN" sz="3200" b="1" i="1" smtClean="0">
                            <a:latin typeface="Cambria Math" panose="02040503050406030204" pitchFamily="18" charset="0"/>
                          </a:rPr>
                          <m:t>𝑷</m:t>
                        </m:r>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𝑩</m:t>
                        </m:r>
                        <m:r>
                          <a:rPr lang="en-US" altLang="zh-CN" sz="3200" b="1" i="1" smtClean="0">
                            <a:latin typeface="Cambria Math" panose="02040503050406030204" pitchFamily="18" charset="0"/>
                          </a:rPr>
                          <m:t>)</m:t>
                        </m:r>
                      </m:den>
                    </m:f>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f>
                          <m:fPr>
                            <m:type m:val="skw"/>
                            <m:ctrlPr>
                              <a:rPr lang="en-US" altLang="zh-CN" sz="3200" b="1" i="1" smtClean="0">
                                <a:latin typeface="Cambria Math" panose="02040503050406030204" pitchFamily="18" charset="0"/>
                              </a:rPr>
                            </m:ctrlPr>
                          </m:fPr>
                          <m:num>
                            <m:r>
                              <a:rPr lang="en-US" altLang="zh-CN" sz="3200" b="1" i="1" smtClean="0">
                                <a:latin typeface="Cambria Math" panose="02040503050406030204" pitchFamily="18" charset="0"/>
                              </a:rPr>
                              <m:t>𝟐</m:t>
                            </m:r>
                          </m:num>
                          <m:den>
                            <m:r>
                              <a:rPr lang="en-US" altLang="zh-CN" sz="3200" b="1" i="1" smtClean="0">
                                <a:latin typeface="Cambria Math" panose="02040503050406030204" pitchFamily="18" charset="0"/>
                              </a:rPr>
                              <m:t>𝟓</m:t>
                            </m:r>
                          </m:den>
                        </m:f>
                      </m:num>
                      <m:den>
                        <m:f>
                          <m:fPr>
                            <m:type m:val="skw"/>
                            <m:ctrlPr>
                              <a:rPr lang="en-US" altLang="zh-CN" sz="3200" b="1" i="1" smtClean="0">
                                <a:latin typeface="Cambria Math" panose="02040503050406030204" pitchFamily="18" charset="0"/>
                              </a:rPr>
                            </m:ctrlPr>
                          </m:fPr>
                          <m:num>
                            <m:r>
                              <a:rPr lang="en-US" altLang="zh-CN" sz="3200" b="1" i="1" smtClean="0">
                                <a:latin typeface="Cambria Math" panose="02040503050406030204" pitchFamily="18" charset="0"/>
                              </a:rPr>
                              <m:t>𝟐𝟏</m:t>
                            </m:r>
                          </m:num>
                          <m:den>
                            <m:r>
                              <a:rPr lang="en-US" altLang="zh-CN" sz="3200" b="1" i="1" smtClean="0">
                                <a:latin typeface="Cambria Math" panose="02040503050406030204" pitchFamily="18" charset="0"/>
                              </a:rPr>
                              <m:t>𝟒𝟎</m:t>
                            </m:r>
                          </m:den>
                        </m:f>
                      </m:den>
                    </m:f>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r>
                          <a:rPr lang="en-US" altLang="zh-CN" sz="3200" b="1" i="1" smtClean="0">
                            <a:latin typeface="Cambria Math" panose="02040503050406030204" pitchFamily="18" charset="0"/>
                          </a:rPr>
                          <m:t>𝟏𝟔</m:t>
                        </m:r>
                      </m:num>
                      <m:den>
                        <m:r>
                          <a:rPr lang="en-US" altLang="zh-CN" sz="3200" b="1" i="1" smtClean="0">
                            <a:latin typeface="Cambria Math" panose="02040503050406030204" pitchFamily="18" charset="0"/>
                          </a:rPr>
                          <m:t>𝟐𝟏</m:t>
                        </m:r>
                      </m:den>
                    </m:f>
                  </m:oMath>
                </a14:m>
                <a:endParaRPr lang="en-US" altLang="zh-CN" sz="2800" dirty="0">
                  <a:latin typeface="Times New Roman" pitchFamily="18" charset="0"/>
                </a:endParaRPr>
              </a:p>
            </p:txBody>
          </p:sp>
        </mc:Choice>
        <mc:Fallback xmlns="">
          <p:sp>
            <p:nvSpPr>
              <p:cNvPr id="510990" name="Rectangle 14"/>
              <p:cNvSpPr>
                <a:spLocks noRot="1" noChangeAspect="1" noMove="1" noResize="1" noEditPoints="1" noAdjustHandles="1" noChangeArrowheads="1" noChangeShapeType="1" noTextEdit="1"/>
              </p:cNvSpPr>
              <p:nvPr/>
            </p:nvSpPr>
            <p:spPr bwMode="auto">
              <a:xfrm>
                <a:off x="539750" y="4829969"/>
                <a:ext cx="8353425" cy="1509965"/>
              </a:xfrm>
              <a:prstGeom prst="rect">
                <a:avLst/>
              </a:prstGeom>
              <a:blipFill>
                <a:blip r:embed="rId3"/>
                <a:stretch>
                  <a:fillRect l="-1533" t="-13306"/>
                </a:stretch>
              </a:blipFill>
              <a:ln w="9525">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33808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0984"/>
                                        </p:tgtEl>
                                        <p:attrNameLst>
                                          <p:attrName>style.visibility</p:attrName>
                                        </p:attrNameLst>
                                      </p:cBhvr>
                                      <p:to>
                                        <p:strVal val="visible"/>
                                      </p:to>
                                    </p:set>
                                    <p:animEffect transition="in" filter="wipe(left)">
                                      <p:cBhvr>
                                        <p:cTn id="7" dur="500"/>
                                        <p:tgtEl>
                                          <p:spTgt spid="5109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0985"/>
                                        </p:tgtEl>
                                        <p:attrNameLst>
                                          <p:attrName>style.visibility</p:attrName>
                                        </p:attrNameLst>
                                      </p:cBhvr>
                                      <p:to>
                                        <p:strVal val="visible"/>
                                      </p:to>
                                    </p:set>
                                    <p:animEffect transition="in" filter="wipe(left)">
                                      <p:cBhvr>
                                        <p:cTn id="12" dur="500"/>
                                        <p:tgtEl>
                                          <p:spTgt spid="5109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0986"/>
                                        </p:tgtEl>
                                        <p:attrNameLst>
                                          <p:attrName>style.visibility</p:attrName>
                                        </p:attrNameLst>
                                      </p:cBhvr>
                                      <p:to>
                                        <p:strVal val="visible"/>
                                      </p:to>
                                    </p:set>
                                    <p:animEffect transition="in" filter="wipe(left)">
                                      <p:cBhvr>
                                        <p:cTn id="17" dur="500"/>
                                        <p:tgtEl>
                                          <p:spTgt spid="5109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0989"/>
                                        </p:tgtEl>
                                        <p:attrNameLst>
                                          <p:attrName>style.visibility</p:attrName>
                                        </p:attrNameLst>
                                      </p:cBhvr>
                                      <p:to>
                                        <p:strVal val="visible"/>
                                      </p:to>
                                    </p:set>
                                    <p:animEffect transition="in" filter="wipe(left)">
                                      <p:cBhvr>
                                        <p:cTn id="22" dur="500"/>
                                        <p:tgtEl>
                                          <p:spTgt spid="5109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0990"/>
                                        </p:tgtEl>
                                        <p:attrNameLst>
                                          <p:attrName>style.visibility</p:attrName>
                                        </p:attrNameLst>
                                      </p:cBhvr>
                                      <p:to>
                                        <p:strVal val="visible"/>
                                      </p:to>
                                    </p:set>
                                    <p:animEffect transition="in" filter="wipe(left)">
                                      <p:cBhvr>
                                        <p:cTn id="27" dur="500"/>
                                        <p:tgtEl>
                                          <p:spTgt spid="51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4" grpId="0"/>
      <p:bldP spid="510985" grpId="0"/>
      <p:bldP spid="510986" grpId="0"/>
      <p:bldP spid="510989" grpId="0"/>
      <p:bldP spid="5109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700" y="511175"/>
            <a:ext cx="9180513" cy="71438"/>
          </a:xfrm>
          <a:prstGeom prst="rect">
            <a:avLst/>
          </a:prstGeom>
          <a:gradFill rotWithShape="0">
            <a:gsLst>
              <a:gs pos="0">
                <a:schemeClr val="accent1"/>
              </a:gs>
              <a:gs pos="100000">
                <a:schemeClr val="accent1">
                  <a:gamma/>
                  <a:shade val="46275"/>
                  <a:invGamma/>
                </a:schemeClr>
              </a:gs>
            </a:gsLst>
            <a:lin ang="5400000" scaled="1"/>
          </a:gradFill>
          <a:ln w="12700">
            <a:noFill/>
            <a:miter lim="800000"/>
            <a:headEnd type="none" w="sm" len="sm"/>
            <a:tailEnd type="none" w="sm" len="sm"/>
          </a:ln>
          <a:effectLst/>
        </p:spPr>
        <p:txBody>
          <a:bodyPr wrap="none" anchor="ctr"/>
          <a:lstStyle/>
          <a:p>
            <a:endParaRPr lang="zh-CN" altLang="en-US"/>
          </a:p>
        </p:txBody>
      </p:sp>
      <p:sp>
        <p:nvSpPr>
          <p:cNvPr id="5" name="Rectangle 6"/>
          <p:cNvSpPr>
            <a:spLocks noChangeArrowheads="1"/>
          </p:cNvSpPr>
          <p:nvPr/>
        </p:nvSpPr>
        <p:spPr bwMode="auto">
          <a:xfrm>
            <a:off x="5778500" y="3423890"/>
            <a:ext cx="2446338" cy="519113"/>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2800">
                <a:latin typeface="Times New Roman" pitchFamily="18" charset="0"/>
              </a:rPr>
              <a:t>结果有可能为</a:t>
            </a:r>
            <a:r>
              <a:rPr lang="en-US" altLang="zh-CN" sz="2800">
                <a:latin typeface="Times New Roman" pitchFamily="18" charset="0"/>
              </a:rPr>
              <a:t>:</a:t>
            </a:r>
          </a:p>
        </p:txBody>
      </p:sp>
      <p:sp>
        <p:nvSpPr>
          <p:cNvPr id="6" name="Rectangle 7"/>
          <p:cNvSpPr>
            <a:spLocks noChangeArrowheads="1"/>
          </p:cNvSpPr>
          <p:nvPr/>
        </p:nvSpPr>
        <p:spPr bwMode="auto">
          <a:xfrm>
            <a:off x="5702300" y="4643090"/>
            <a:ext cx="2586038" cy="946150"/>
          </a:xfrm>
          <a:prstGeom prst="rect">
            <a:avLst/>
          </a:prstGeom>
          <a:noFill/>
          <a:ln w="12700" cap="sq">
            <a:noFill/>
            <a:miter lim="800000"/>
            <a:headEnd type="none" w="sm" len="sm"/>
            <a:tailEnd type="none" w="sm" len="sm"/>
          </a:ln>
          <a:effectLst/>
        </p:spPr>
        <p:txBody>
          <a:bodyPr wrap="none">
            <a:spAutoFit/>
          </a:bodyPr>
          <a:lstStyle/>
          <a:p>
            <a:pPr>
              <a:spcBef>
                <a:spcPct val="0"/>
              </a:spcBef>
            </a:pPr>
            <a:r>
              <a:rPr lang="en-US" altLang="zh-CN" sz="2800">
                <a:latin typeface="Times New Roman" pitchFamily="18" charset="0"/>
              </a:rPr>
              <a:t>“1”,  “2”,  “3”, </a:t>
            </a:r>
          </a:p>
          <a:p>
            <a:pPr>
              <a:spcBef>
                <a:spcPct val="0"/>
              </a:spcBef>
            </a:pPr>
            <a:r>
              <a:rPr lang="en-US" altLang="zh-CN" sz="2800">
                <a:latin typeface="Times New Roman" pitchFamily="18" charset="0"/>
              </a:rPr>
              <a:t>“4”, “5” </a:t>
            </a:r>
            <a:r>
              <a:rPr lang="zh-CN" altLang="en-US" sz="2800">
                <a:latin typeface="Times New Roman" pitchFamily="18" charset="0"/>
              </a:rPr>
              <a:t>或 “</a:t>
            </a:r>
            <a:r>
              <a:rPr lang="en-US" altLang="zh-CN" sz="2800">
                <a:latin typeface="Times New Roman" pitchFamily="18" charset="0"/>
              </a:rPr>
              <a:t>6”.</a:t>
            </a:r>
          </a:p>
        </p:txBody>
      </p:sp>
      <p:sp>
        <p:nvSpPr>
          <p:cNvPr id="7" name="Rectangle 8"/>
          <p:cNvSpPr>
            <a:spLocks noChangeArrowheads="1"/>
          </p:cNvSpPr>
          <p:nvPr/>
        </p:nvSpPr>
        <p:spPr bwMode="auto">
          <a:xfrm>
            <a:off x="825500" y="3347690"/>
            <a:ext cx="4200525" cy="1158875"/>
          </a:xfrm>
          <a:prstGeom prst="rect">
            <a:avLst/>
          </a:prstGeom>
          <a:noFill/>
          <a:ln w="12700" cap="sq">
            <a:noFill/>
            <a:miter lim="800000"/>
            <a:headEnd type="none" w="sm" len="sm"/>
            <a:tailEnd type="none" w="sm" len="sm"/>
          </a:ln>
          <a:effectLst/>
        </p:spPr>
        <p:txBody>
          <a:bodyPr wrap="none">
            <a:spAutoFit/>
          </a:bodyPr>
          <a:lstStyle/>
          <a:p>
            <a:pPr>
              <a:lnSpc>
                <a:spcPct val="125000"/>
              </a:lnSpc>
              <a:spcBef>
                <a:spcPct val="0"/>
              </a:spcBef>
            </a:pPr>
            <a:r>
              <a:rPr lang="en-US" altLang="zh-CN" sz="2800">
                <a:latin typeface="黑体" pitchFamily="49" charset="-122"/>
                <a:ea typeface="黑体" pitchFamily="49" charset="-122"/>
              </a:rPr>
              <a:t> </a:t>
            </a:r>
            <a:r>
              <a:rPr lang="zh-CN" altLang="en-US" sz="2800">
                <a:latin typeface="黑体" pitchFamily="49" charset="-122"/>
                <a:ea typeface="黑体" pitchFamily="49" charset="-122"/>
              </a:rPr>
              <a:t>实例</a:t>
            </a:r>
            <a:r>
              <a:rPr lang="zh-CN" altLang="en-US" sz="2800">
                <a:latin typeface="Times New Roman" pitchFamily="18" charset="0"/>
              </a:rPr>
              <a:t>    “抛掷一枚骰子</a:t>
            </a:r>
            <a:r>
              <a:rPr lang="en-US" altLang="zh-CN" sz="2800">
                <a:latin typeface="Times New Roman" pitchFamily="18" charset="0"/>
              </a:rPr>
              <a:t>,</a:t>
            </a:r>
            <a:r>
              <a:rPr lang="zh-CN" altLang="en-US" sz="2800">
                <a:latin typeface="Times New Roman" pitchFamily="18" charset="0"/>
              </a:rPr>
              <a:t>观</a:t>
            </a:r>
          </a:p>
          <a:p>
            <a:pPr>
              <a:lnSpc>
                <a:spcPct val="125000"/>
              </a:lnSpc>
              <a:spcBef>
                <a:spcPct val="0"/>
              </a:spcBef>
            </a:pPr>
            <a:r>
              <a:rPr lang="zh-CN" altLang="en-US" sz="2800">
                <a:latin typeface="Times New Roman" pitchFamily="18" charset="0"/>
              </a:rPr>
              <a:t>  察出现的点数”</a:t>
            </a:r>
            <a:r>
              <a:rPr lang="en-US" altLang="zh-CN" sz="2800">
                <a:latin typeface="Times New Roman" pitchFamily="18" charset="0"/>
              </a:rPr>
              <a:t>.</a:t>
            </a:r>
          </a:p>
        </p:txBody>
      </p:sp>
      <p:sp>
        <p:nvSpPr>
          <p:cNvPr id="8" name="Text Box 9"/>
          <p:cNvSpPr txBox="1">
            <a:spLocks noChangeArrowheads="1"/>
          </p:cNvSpPr>
          <p:nvPr/>
        </p:nvSpPr>
        <p:spPr bwMode="auto">
          <a:xfrm>
            <a:off x="825500" y="558800"/>
            <a:ext cx="4876800" cy="1692275"/>
          </a:xfrm>
          <a:prstGeom prst="rect">
            <a:avLst/>
          </a:prstGeom>
          <a:noFill/>
          <a:ln w="12700" cap="sq">
            <a:noFill/>
            <a:miter lim="800000"/>
            <a:headEnd type="none" w="sm" len="sm"/>
            <a:tailEnd type="none" w="sm" len="sm"/>
          </a:ln>
          <a:effectLst/>
        </p:spPr>
        <p:txBody>
          <a:bodyPr>
            <a:spAutoFit/>
          </a:bodyPr>
          <a:lstStyle/>
          <a:p>
            <a:pPr>
              <a:lnSpc>
                <a:spcPct val="125000"/>
              </a:lnSpc>
              <a:spcBef>
                <a:spcPct val="0"/>
              </a:spcBef>
            </a:pPr>
            <a:r>
              <a:rPr lang="en-US" altLang="zh-CN" sz="2800">
                <a:latin typeface="黑体" pitchFamily="49" charset="-122"/>
                <a:ea typeface="黑体" pitchFamily="49" charset="-122"/>
              </a:rPr>
              <a:t> </a:t>
            </a:r>
            <a:r>
              <a:rPr lang="zh-CN" altLang="en-US" sz="2800">
                <a:latin typeface="黑体" pitchFamily="49" charset="-122"/>
                <a:ea typeface="黑体" pitchFamily="49" charset="-122"/>
              </a:rPr>
              <a:t>实例</a:t>
            </a:r>
            <a:r>
              <a:rPr lang="zh-CN" altLang="en-US" sz="2800">
                <a:latin typeface="Times New Roman" pitchFamily="18" charset="0"/>
              </a:rPr>
              <a:t>    “用同一门炮向同</a:t>
            </a:r>
          </a:p>
          <a:p>
            <a:pPr>
              <a:lnSpc>
                <a:spcPct val="125000"/>
              </a:lnSpc>
              <a:spcBef>
                <a:spcPct val="0"/>
              </a:spcBef>
            </a:pPr>
            <a:r>
              <a:rPr lang="zh-CN" altLang="en-US" sz="2800">
                <a:latin typeface="Times New Roman" pitchFamily="18" charset="0"/>
              </a:rPr>
              <a:t>  一目标发射同一种炮弹多</a:t>
            </a:r>
          </a:p>
          <a:p>
            <a:pPr>
              <a:lnSpc>
                <a:spcPct val="125000"/>
              </a:lnSpc>
              <a:spcBef>
                <a:spcPct val="0"/>
              </a:spcBef>
            </a:pPr>
            <a:r>
              <a:rPr lang="zh-CN" altLang="en-US" sz="2800">
                <a:latin typeface="Times New Roman" pitchFamily="18" charset="0"/>
              </a:rPr>
              <a:t>  发 </a:t>
            </a:r>
            <a:r>
              <a:rPr lang="en-US" altLang="zh-CN" sz="2800">
                <a:latin typeface="Times New Roman" pitchFamily="18" charset="0"/>
              </a:rPr>
              <a:t>,  </a:t>
            </a:r>
            <a:r>
              <a:rPr lang="zh-CN" altLang="en-US" sz="2800">
                <a:latin typeface="Times New Roman" pitchFamily="18" charset="0"/>
              </a:rPr>
              <a:t>观察弹落点的情况”</a:t>
            </a:r>
            <a:r>
              <a:rPr lang="en-US" altLang="zh-CN" sz="2800">
                <a:latin typeface="Times New Roman" pitchFamily="18" charset="0"/>
              </a:rPr>
              <a:t>.</a:t>
            </a:r>
            <a:endParaRPr lang="en-US" altLang="zh-CN" sz="2800" b="0">
              <a:latin typeface="Times New Roman" pitchFamily="18" charset="0"/>
            </a:endParaRPr>
          </a:p>
        </p:txBody>
      </p:sp>
      <p:pic>
        <p:nvPicPr>
          <p:cNvPr id="9" name="Picture 10" descr="骰子"/>
          <p:cNvPicPr>
            <a:picLocks noChangeAspect="1" noChangeArrowheads="1"/>
          </p:cNvPicPr>
          <p:nvPr/>
        </p:nvPicPr>
        <p:blipFill>
          <a:blip r:embed="rId2" cstate="print"/>
          <a:srcRect/>
          <a:stretch>
            <a:fillRect/>
          </a:stretch>
        </p:blipFill>
        <p:spPr bwMode="auto">
          <a:xfrm>
            <a:off x="1130300" y="4871690"/>
            <a:ext cx="4114800" cy="685800"/>
          </a:xfrm>
          <a:prstGeom prst="rect">
            <a:avLst/>
          </a:prstGeom>
          <a:solidFill>
            <a:srgbClr val="993366"/>
          </a:solidFill>
        </p:spPr>
      </p:pic>
      <p:pic>
        <p:nvPicPr>
          <p:cNvPr id="10" name="Picture 11" descr="火炮"/>
          <p:cNvPicPr>
            <a:picLocks noChangeAspect="1" noChangeArrowheads="1"/>
          </p:cNvPicPr>
          <p:nvPr/>
        </p:nvPicPr>
        <p:blipFill>
          <a:blip r:embed="rId3" cstate="print"/>
          <a:srcRect/>
          <a:stretch>
            <a:fillRect/>
          </a:stretch>
        </p:blipFill>
        <p:spPr bwMode="auto">
          <a:xfrm>
            <a:off x="5854700" y="657225"/>
            <a:ext cx="2660650" cy="1776413"/>
          </a:xfrm>
          <a:prstGeom prst="rect">
            <a:avLst/>
          </a:prstGeom>
          <a:noFill/>
        </p:spPr>
      </p:pic>
      <p:sp>
        <p:nvSpPr>
          <p:cNvPr id="11" name="Rectangle 12"/>
          <p:cNvSpPr>
            <a:spLocks noChangeArrowheads="1"/>
          </p:cNvSpPr>
          <p:nvPr/>
        </p:nvSpPr>
        <p:spPr bwMode="auto">
          <a:xfrm>
            <a:off x="977900" y="2311400"/>
            <a:ext cx="4408488" cy="625475"/>
          </a:xfrm>
          <a:prstGeom prst="rect">
            <a:avLst/>
          </a:prstGeom>
          <a:noFill/>
          <a:ln w="12700" cap="sq">
            <a:noFill/>
            <a:miter lim="800000"/>
            <a:headEnd type="none" w="sm" len="sm"/>
            <a:tailEnd type="none" w="sm" len="sm"/>
          </a:ln>
          <a:effectLst/>
        </p:spPr>
        <p:txBody>
          <a:bodyPr wrap="none">
            <a:spAutoFit/>
          </a:bodyPr>
          <a:lstStyle/>
          <a:p>
            <a:pPr>
              <a:lnSpc>
                <a:spcPct val="125000"/>
              </a:lnSpc>
              <a:spcBef>
                <a:spcPct val="0"/>
              </a:spcBef>
            </a:pPr>
            <a:r>
              <a:rPr lang="zh-CN" altLang="en-US" sz="2800">
                <a:latin typeface="Times New Roman" pitchFamily="18" charset="0"/>
              </a:rPr>
              <a:t>结果</a:t>
            </a:r>
            <a:r>
              <a:rPr lang="en-US" altLang="zh-CN" sz="2800">
                <a:latin typeface="Times New Roman" pitchFamily="18" charset="0"/>
              </a:rPr>
              <a:t>: </a:t>
            </a:r>
            <a:r>
              <a:rPr lang="en-US" altLang="zh-CN" sz="2800">
                <a:latin typeface="Times New Roman" pitchFamily="18" charset="0"/>
                <a:ea typeface="黑体" pitchFamily="49" charset="-122"/>
              </a:rPr>
              <a:t>“</a:t>
            </a:r>
            <a:r>
              <a:rPr lang="zh-CN" altLang="en-US" sz="2800">
                <a:latin typeface="Times New Roman" pitchFamily="18" charset="0"/>
                <a:ea typeface="黑体" pitchFamily="49" charset="-122"/>
              </a:rPr>
              <a:t>弹落点会各不相同</a:t>
            </a:r>
            <a:r>
              <a:rPr lang="zh-CN" altLang="en-US" sz="2800">
                <a:latin typeface="Times New Roman" pitchFamily="18" charset="0"/>
              </a:rPr>
              <a:t>”</a:t>
            </a:r>
            <a:r>
              <a:rPr lang="en-US" altLang="zh-CN" sz="2800">
                <a:latin typeface="Times New Roman" pitchFamily="18" charset="0"/>
              </a:rPr>
              <a:t>.</a:t>
            </a:r>
            <a:endParaRPr lang="en-US" altLang="zh-CN" sz="28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5"/>
                                        </p:tgtEl>
                                        <p:attrNameLst>
                                          <p:attrName>style.visibility</p:attrName>
                                        </p:attrNameLst>
                                      </p:cBhvr>
                                      <p:to>
                                        <p:strVal val="visible"/>
                                      </p:to>
                                    </p:set>
                                    <p:animEffect transition="in" filter="wipe(left)">
                                      <p:cBhvr>
                                        <p:cTn id="29" dur="75"/>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p:bldP spid="1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300" name="Rectangle 12"/>
          <p:cNvSpPr>
            <a:spLocks noChangeArrowheads="1"/>
          </p:cNvSpPr>
          <p:nvPr/>
        </p:nvSpPr>
        <p:spPr bwMode="auto">
          <a:xfrm>
            <a:off x="395288" y="3644900"/>
            <a:ext cx="8569325" cy="1501775"/>
          </a:xfrm>
          <a:prstGeom prst="rect">
            <a:avLst/>
          </a:prstGeom>
          <a:noFill/>
          <a:ln w="9525">
            <a:noFill/>
            <a:miter lim="800000"/>
            <a:headEnd/>
            <a:tailEnd/>
          </a:ln>
          <a:effectLst/>
        </p:spPr>
        <p:txBody>
          <a:bodyPr>
            <a:spAutoFit/>
          </a:bodyPr>
          <a:lstStyle/>
          <a:p>
            <a:pPr>
              <a:lnSpc>
                <a:spcPct val="110000"/>
              </a:lnSpc>
              <a:spcBef>
                <a:spcPct val="0"/>
              </a:spcBef>
            </a:pPr>
            <a:r>
              <a:rPr lang="en-US" altLang="en-US" sz="2800" dirty="0">
                <a:solidFill>
                  <a:srgbClr val="FF0000"/>
                </a:solidFill>
                <a:effectLst>
                  <a:outerShdw blurRad="38100" dist="38100" dir="2700000" algn="tl">
                    <a:srgbClr val="C0C0C0"/>
                  </a:outerShdw>
                </a:effectLst>
                <a:latin typeface="黑体" pitchFamily="49" charset="-122"/>
                <a:ea typeface="黑体" pitchFamily="49" charset="-122"/>
              </a:rPr>
              <a:t>[</a:t>
            </a:r>
            <a:r>
              <a:rPr lang="zh-CN" altLang="en-US" sz="2800" dirty="0">
                <a:solidFill>
                  <a:srgbClr val="FF0000"/>
                </a:solidFill>
                <a:effectLst>
                  <a:outerShdw blurRad="38100" dist="38100" dir="2700000" algn="tl">
                    <a:srgbClr val="C0C0C0"/>
                  </a:outerShdw>
                </a:effectLst>
                <a:latin typeface="黑体" pitchFamily="49" charset="-122"/>
                <a:ea typeface="黑体" pitchFamily="49" charset="-122"/>
              </a:rPr>
              <a:t>注</a:t>
            </a:r>
            <a:r>
              <a:rPr lang="en-US" altLang="en-US" sz="2800" dirty="0">
                <a:solidFill>
                  <a:srgbClr val="FF0000"/>
                </a:solidFill>
                <a:effectLst>
                  <a:outerShdw blurRad="38100" dist="38100" dir="2700000" algn="tl">
                    <a:srgbClr val="C0C0C0"/>
                  </a:outerShdw>
                </a:effectLst>
                <a:latin typeface="黑体" pitchFamily="49" charset="-122"/>
                <a:ea typeface="黑体" pitchFamily="49" charset="-122"/>
              </a:rPr>
              <a:t>]</a:t>
            </a:r>
            <a:r>
              <a:rPr lang="en-US" altLang="en-US" sz="2800" dirty="0" err="1">
                <a:solidFill>
                  <a:srgbClr val="990099"/>
                </a:solidFill>
                <a:latin typeface="Times New Roman" pitchFamily="18" charset="0"/>
                <a:ea typeface="楷体_GB2312" pitchFamily="49" charset="-122"/>
              </a:rPr>
              <a:t>全概率公式是概率论的一个基本公式</a:t>
            </a:r>
            <a:r>
              <a:rPr lang="en-US" altLang="zh-CN" sz="2800" dirty="0">
                <a:solidFill>
                  <a:srgbClr val="990099"/>
                </a:solidFill>
                <a:latin typeface="Times New Roman" pitchFamily="18" charset="0"/>
                <a:ea typeface="楷体_GB2312" pitchFamily="49" charset="-122"/>
              </a:rPr>
              <a:t>.</a:t>
            </a:r>
            <a:r>
              <a:rPr lang="zh-CN" altLang="en-US" sz="2800" dirty="0">
                <a:solidFill>
                  <a:srgbClr val="990099"/>
                </a:solidFill>
                <a:latin typeface="Times New Roman" pitchFamily="18" charset="0"/>
                <a:ea typeface="楷体_GB2312" pitchFamily="49" charset="-122"/>
              </a:rPr>
              <a:t>直接计算</a:t>
            </a:r>
            <a:r>
              <a:rPr lang="en-US" altLang="zh-CN" sz="2800" dirty="0">
                <a:solidFill>
                  <a:srgbClr val="990099"/>
                </a:solidFill>
                <a:latin typeface="Times New Roman" pitchFamily="18" charset="0"/>
                <a:ea typeface="楷体_GB2312" pitchFamily="49" charset="-122"/>
              </a:rPr>
              <a:t>P(A)</a:t>
            </a:r>
            <a:r>
              <a:rPr lang="zh-CN" altLang="en-US" sz="2800" dirty="0">
                <a:solidFill>
                  <a:srgbClr val="990099"/>
                </a:solidFill>
                <a:latin typeface="Times New Roman" pitchFamily="18" charset="0"/>
                <a:ea typeface="楷体_GB2312" pitchFamily="49" charset="-122"/>
              </a:rPr>
              <a:t>不易时，可构造一完备事件组</a:t>
            </a:r>
            <a:r>
              <a:rPr lang="en-US" altLang="zh-CN" sz="2800" dirty="0">
                <a:solidFill>
                  <a:srgbClr val="990099"/>
                </a:solidFill>
                <a:latin typeface="Times New Roman" pitchFamily="18" charset="0"/>
                <a:ea typeface="楷体_GB2312" pitchFamily="49" charset="-122"/>
              </a:rPr>
              <a:t>B</a:t>
            </a:r>
            <a:r>
              <a:rPr lang="en-US" altLang="zh-CN" sz="2800" baseline="-25000" dirty="0">
                <a:solidFill>
                  <a:srgbClr val="990099"/>
                </a:solidFill>
                <a:latin typeface="Times New Roman" pitchFamily="18" charset="0"/>
                <a:ea typeface="楷体_GB2312" pitchFamily="49" charset="-122"/>
              </a:rPr>
              <a:t>1</a:t>
            </a:r>
            <a:r>
              <a:rPr lang="en-US" altLang="zh-CN" sz="2800" dirty="0">
                <a:solidFill>
                  <a:srgbClr val="990099"/>
                </a:solidFill>
                <a:latin typeface="Times New Roman" pitchFamily="18" charset="0"/>
                <a:ea typeface="楷体_GB2312" pitchFamily="49" charset="-122"/>
              </a:rPr>
              <a:t>,…</a:t>
            </a:r>
            <a:r>
              <a:rPr lang="en-US" altLang="zh-CN" sz="2800" dirty="0" err="1">
                <a:solidFill>
                  <a:srgbClr val="990099"/>
                </a:solidFill>
                <a:latin typeface="Times New Roman" pitchFamily="18" charset="0"/>
                <a:ea typeface="楷体_GB2312" pitchFamily="49" charset="-122"/>
              </a:rPr>
              <a:t>B</a:t>
            </a:r>
            <a:r>
              <a:rPr lang="en-US" altLang="zh-CN" sz="2800" i="1" baseline="-25000" dirty="0" err="1">
                <a:solidFill>
                  <a:srgbClr val="990099"/>
                </a:solidFill>
                <a:latin typeface="Times New Roman" pitchFamily="18" charset="0"/>
                <a:ea typeface="楷体_GB2312" pitchFamily="49" charset="-122"/>
              </a:rPr>
              <a:t>n</a:t>
            </a:r>
            <a:r>
              <a:rPr lang="en-US" altLang="zh-CN" sz="2800" dirty="0" err="1">
                <a:solidFill>
                  <a:srgbClr val="990099"/>
                </a:solidFill>
                <a:latin typeface="Times New Roman" pitchFamily="18" charset="0"/>
                <a:ea typeface="楷体_GB2312" pitchFamily="49" charset="-122"/>
              </a:rPr>
              <a:t>,</a:t>
            </a:r>
            <a:r>
              <a:rPr lang="en-US" altLang="en-US" sz="2800" dirty="0" err="1">
                <a:solidFill>
                  <a:srgbClr val="990099"/>
                </a:solidFill>
                <a:latin typeface="Times New Roman" pitchFamily="18" charset="0"/>
                <a:ea typeface="楷体_GB2312" pitchFamily="49" charset="-122"/>
              </a:rPr>
              <a:t>利用这个公式来计算</a:t>
            </a:r>
            <a:r>
              <a:rPr lang="en-US" altLang="zh-CN" sz="2800" i="1" dirty="0" err="1">
                <a:solidFill>
                  <a:srgbClr val="990099"/>
                </a:solidFill>
                <a:latin typeface="Times New Roman" pitchFamily="18" charset="0"/>
                <a:ea typeface="楷体_GB2312" pitchFamily="49" charset="-122"/>
              </a:rPr>
              <a:t>P</a:t>
            </a:r>
            <a:r>
              <a:rPr lang="en-US" altLang="zh-CN" sz="2800" dirty="0">
                <a:solidFill>
                  <a:srgbClr val="990099"/>
                </a:solidFill>
                <a:latin typeface="Times New Roman" pitchFamily="18" charset="0"/>
                <a:ea typeface="楷体_GB2312" pitchFamily="49" charset="-122"/>
              </a:rPr>
              <a:t>(</a:t>
            </a:r>
            <a:r>
              <a:rPr lang="en-US" altLang="zh-CN" sz="2800" i="1" dirty="0">
                <a:solidFill>
                  <a:srgbClr val="990099"/>
                </a:solidFill>
                <a:latin typeface="Times New Roman" pitchFamily="18" charset="0"/>
                <a:ea typeface="楷体_GB2312" pitchFamily="49" charset="-122"/>
              </a:rPr>
              <a:t>A</a:t>
            </a:r>
            <a:r>
              <a:rPr lang="en-US" altLang="zh-CN" sz="2800" dirty="0">
                <a:solidFill>
                  <a:srgbClr val="990099"/>
                </a:solidFill>
                <a:latin typeface="Times New Roman" pitchFamily="18" charset="0"/>
                <a:ea typeface="楷体_GB2312" pitchFamily="49" charset="-122"/>
              </a:rPr>
              <a:t>).</a:t>
            </a:r>
          </a:p>
        </p:txBody>
      </p:sp>
      <p:sp>
        <p:nvSpPr>
          <p:cNvPr id="524304" name="Rectangle 16"/>
          <p:cNvSpPr>
            <a:spLocks noChangeArrowheads="1"/>
          </p:cNvSpPr>
          <p:nvPr/>
        </p:nvSpPr>
        <p:spPr bwMode="auto">
          <a:xfrm>
            <a:off x="468313" y="317500"/>
            <a:ext cx="2819400" cy="519113"/>
          </a:xfrm>
          <a:prstGeom prst="rect">
            <a:avLst/>
          </a:prstGeom>
          <a:noFill/>
          <a:ln w="9525">
            <a:noFill/>
            <a:miter lim="800000"/>
            <a:headEnd/>
            <a:tailEnd/>
          </a:ln>
          <a:effectLst/>
        </p:spPr>
        <p:txBody>
          <a:bodyPr>
            <a:spAutoFit/>
          </a:bodyPr>
          <a:lstStyle/>
          <a:p>
            <a:pPr>
              <a:spcBef>
                <a:spcPct val="0"/>
              </a:spcBef>
            </a:pPr>
            <a:r>
              <a:rPr lang="en-US" altLang="en-US" sz="2800" dirty="0">
                <a:solidFill>
                  <a:srgbClr val="0000FF"/>
                </a:solidFill>
              </a:rPr>
              <a:t>2</a:t>
            </a:r>
            <a:r>
              <a:rPr lang="en-US" altLang="zh-CN" sz="2800" dirty="0">
                <a:solidFill>
                  <a:srgbClr val="0000FF"/>
                </a:solidFill>
              </a:rPr>
              <a:t>.</a:t>
            </a:r>
            <a:r>
              <a:rPr lang="en-US" altLang="zh-CN" sz="2800" dirty="0">
                <a:solidFill>
                  <a:srgbClr val="0000FF"/>
                </a:solidFill>
                <a:latin typeface="黑体" pitchFamily="49" charset="-122"/>
                <a:ea typeface="黑体" pitchFamily="49" charset="-122"/>
              </a:rPr>
              <a:t>Bayes</a:t>
            </a:r>
            <a:r>
              <a:rPr lang="en-US" altLang="en-US" sz="2800" dirty="0">
                <a:solidFill>
                  <a:srgbClr val="0000FF"/>
                </a:solidFill>
                <a:latin typeface="黑体" pitchFamily="49" charset="-122"/>
                <a:ea typeface="黑体" pitchFamily="49" charset="-122"/>
              </a:rPr>
              <a:t>公式</a:t>
            </a:r>
            <a:endParaRPr lang="zh-CN" altLang="en-US" sz="2800" dirty="0">
              <a:solidFill>
                <a:srgbClr val="0000FF"/>
              </a:solidFill>
              <a:latin typeface="黑体" pitchFamily="49" charset="-122"/>
              <a:ea typeface="黑体" pitchFamily="49" charset="-122"/>
            </a:endParaRPr>
          </a:p>
        </p:txBody>
      </p:sp>
      <p:sp>
        <p:nvSpPr>
          <p:cNvPr id="524305" name="Text Box 17"/>
          <p:cNvSpPr txBox="1">
            <a:spLocks noChangeArrowheads="1"/>
          </p:cNvSpPr>
          <p:nvPr/>
        </p:nvSpPr>
        <p:spPr bwMode="auto">
          <a:xfrm>
            <a:off x="323850" y="847725"/>
            <a:ext cx="8820150" cy="1501775"/>
          </a:xfrm>
          <a:prstGeom prst="rect">
            <a:avLst/>
          </a:prstGeom>
          <a:noFill/>
          <a:ln w="9525">
            <a:noFill/>
            <a:miter lim="800000"/>
            <a:headEnd/>
            <a:tailEnd/>
          </a:ln>
          <a:effectLst/>
        </p:spPr>
        <p:txBody>
          <a:bodyPr>
            <a:spAutoFit/>
          </a:bodyPr>
          <a:lstStyle/>
          <a:p>
            <a:pPr>
              <a:lnSpc>
                <a:spcPct val="110000"/>
              </a:lnSpc>
            </a:pPr>
            <a:r>
              <a:rPr lang="en-US" altLang="en-US" sz="2800" u="sng" dirty="0" err="1">
                <a:solidFill>
                  <a:srgbClr val="FF0000"/>
                </a:solidFill>
                <a:effectLst>
                  <a:outerShdw blurRad="38100" dist="38100" dir="2700000" algn="tl">
                    <a:srgbClr val="C0C0C0"/>
                  </a:outerShdw>
                </a:effectLst>
                <a:latin typeface="Times New Roman" pitchFamily="18" charset="0"/>
                <a:ea typeface="黑体" pitchFamily="49" charset="-122"/>
              </a:rPr>
              <a:t>定理</a:t>
            </a:r>
            <a:r>
              <a:rPr lang="en-US" altLang="en-US" sz="2800" dirty="0">
                <a:solidFill>
                  <a:srgbClr val="FF0066"/>
                </a:solidFill>
                <a:latin typeface="Times New Roman" pitchFamily="18" charset="0"/>
                <a:ea typeface="楷体_GB2312" pitchFamily="49" charset="-122"/>
              </a:rPr>
              <a:t> </a:t>
            </a:r>
            <a:r>
              <a:rPr lang="zh-CN" altLang="en-US" sz="2800" dirty="0">
                <a:latin typeface="Times New Roman" pitchFamily="18" charset="0"/>
              </a:rPr>
              <a:t>设试验</a:t>
            </a:r>
            <a:r>
              <a:rPr lang="en-US" altLang="zh-CN" sz="2800" i="1" dirty="0">
                <a:latin typeface="Times New Roman" pitchFamily="18" charset="0"/>
              </a:rPr>
              <a:t>E</a:t>
            </a:r>
            <a:r>
              <a:rPr lang="zh-CN" altLang="en-US" sz="2800" dirty="0">
                <a:latin typeface="Times New Roman" pitchFamily="18" charset="0"/>
              </a:rPr>
              <a:t>的样本空间为</a:t>
            </a:r>
            <a:r>
              <a:rPr lang="en-US" altLang="zh-CN" sz="2800" i="1" dirty="0">
                <a:latin typeface="Times New Roman" pitchFamily="18" charset="0"/>
              </a:rPr>
              <a:t>S</a:t>
            </a:r>
            <a:r>
              <a:rPr lang="en-US" altLang="zh-CN" sz="2800" dirty="0">
                <a:latin typeface="Times New Roman" pitchFamily="18" charset="0"/>
              </a:rPr>
              <a:t>, </a:t>
            </a:r>
            <a:r>
              <a:rPr lang="en-US" altLang="zh-CN" sz="2800" i="1" dirty="0">
                <a:latin typeface="Times New Roman" pitchFamily="18" charset="0"/>
              </a:rPr>
              <a:t>A</a:t>
            </a:r>
            <a:r>
              <a:rPr lang="zh-CN" altLang="en-US" sz="2800" dirty="0">
                <a:latin typeface="Times New Roman" pitchFamily="18" charset="0"/>
              </a:rPr>
              <a:t>为</a:t>
            </a:r>
            <a:r>
              <a:rPr lang="en-US" altLang="zh-CN" sz="2800" i="1" dirty="0">
                <a:latin typeface="Times New Roman" pitchFamily="18" charset="0"/>
              </a:rPr>
              <a:t>E</a:t>
            </a:r>
            <a:r>
              <a:rPr lang="zh-CN" altLang="en-US" sz="2800" dirty="0">
                <a:latin typeface="Times New Roman" pitchFamily="18" charset="0"/>
              </a:rPr>
              <a:t>的事件</a:t>
            </a:r>
            <a:r>
              <a:rPr lang="en-US" altLang="zh-CN" sz="2800" dirty="0">
                <a:latin typeface="Times New Roman" pitchFamily="18" charset="0"/>
              </a:rPr>
              <a:t>, </a:t>
            </a:r>
            <a:r>
              <a:rPr lang="en-US" altLang="zh-CN" sz="2800" i="1" dirty="0">
                <a:latin typeface="Times New Roman" pitchFamily="18" charset="0"/>
              </a:rPr>
              <a:t>B</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B</a:t>
            </a:r>
            <a:r>
              <a:rPr lang="en-US" altLang="zh-CN" sz="2800" baseline="-25000" dirty="0">
                <a:latin typeface="Times New Roman" pitchFamily="18" charset="0"/>
              </a:rPr>
              <a:t>2</a:t>
            </a:r>
            <a:r>
              <a:rPr lang="en-US" altLang="zh-CN" sz="2800" dirty="0">
                <a:latin typeface="Times New Roman" pitchFamily="18" charset="0"/>
              </a:rPr>
              <a:t>,…</a:t>
            </a:r>
            <a:r>
              <a:rPr lang="en-US" altLang="zh-CN" sz="2800" i="1" dirty="0" err="1">
                <a:latin typeface="Times New Roman" pitchFamily="18" charset="0"/>
              </a:rPr>
              <a:t>B</a:t>
            </a:r>
            <a:r>
              <a:rPr lang="en-US" altLang="zh-CN" sz="2800" i="1" baseline="-25000" dirty="0" err="1">
                <a:latin typeface="Times New Roman" pitchFamily="18" charset="0"/>
              </a:rPr>
              <a:t>n</a:t>
            </a:r>
            <a:r>
              <a:rPr lang="en-US" altLang="zh-CN" sz="2800" dirty="0">
                <a:latin typeface="Times New Roman" pitchFamily="18" charset="0"/>
              </a:rPr>
              <a:t> </a:t>
            </a:r>
            <a:r>
              <a:rPr lang="zh-CN" altLang="en-US" sz="2800" dirty="0">
                <a:latin typeface="Times New Roman" pitchFamily="18" charset="0"/>
              </a:rPr>
              <a:t>为样本空间</a:t>
            </a:r>
            <a:r>
              <a:rPr lang="en-US" altLang="zh-CN" sz="2800" i="1" dirty="0">
                <a:latin typeface="Times New Roman" pitchFamily="18" charset="0"/>
              </a:rPr>
              <a:t>S</a:t>
            </a:r>
            <a:r>
              <a:rPr lang="zh-CN" altLang="en-US" sz="2800" dirty="0">
                <a:latin typeface="Times New Roman" pitchFamily="18" charset="0"/>
              </a:rPr>
              <a:t>的一个划分</a:t>
            </a:r>
            <a:r>
              <a:rPr lang="en-US" altLang="zh-CN" sz="2800" dirty="0">
                <a:latin typeface="Times New Roman" pitchFamily="18" charset="0"/>
              </a:rPr>
              <a:t>,</a:t>
            </a:r>
            <a:r>
              <a:rPr lang="zh-CN" altLang="en-US" sz="2800" dirty="0">
                <a:latin typeface="Times New Roman" pitchFamily="18" charset="0"/>
              </a:rPr>
              <a:t>且</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)&gt;0,</a:t>
            </a:r>
            <a:r>
              <a:rPr lang="en-US" altLang="zh-CN" sz="2800" i="1" dirty="0">
                <a:latin typeface="Times New Roman" pitchFamily="18" charset="0"/>
              </a:rPr>
              <a:t>P</a:t>
            </a:r>
            <a:r>
              <a:rPr lang="en-US" altLang="zh-CN" sz="2800" dirty="0">
                <a:latin typeface="Times New Roman" pitchFamily="18" charset="0"/>
              </a:rPr>
              <a:t>(B</a:t>
            </a:r>
            <a:r>
              <a:rPr lang="en-US" altLang="zh-CN" sz="2800" i="1" baseline="-25000" dirty="0">
                <a:latin typeface="Times New Roman" pitchFamily="18" charset="0"/>
              </a:rPr>
              <a:t>i</a:t>
            </a:r>
            <a:r>
              <a:rPr lang="en-US" altLang="zh-CN" sz="2800" dirty="0">
                <a:latin typeface="Times New Roman" pitchFamily="18" charset="0"/>
              </a:rPr>
              <a:t>)&gt;0 (</a:t>
            </a:r>
            <a:r>
              <a:rPr lang="en-US" altLang="zh-CN" sz="2800" i="1" dirty="0" err="1">
                <a:latin typeface="Times New Roman" pitchFamily="18" charset="0"/>
              </a:rPr>
              <a:t>i</a:t>
            </a:r>
            <a:r>
              <a:rPr lang="en-US" altLang="zh-CN" sz="2800" dirty="0">
                <a:latin typeface="Times New Roman" pitchFamily="18" charset="0"/>
              </a:rPr>
              <a:t>=</a:t>
            </a:r>
            <a:r>
              <a:rPr lang="en-US" altLang="zh-CN" sz="2800" i="1" dirty="0">
                <a:latin typeface="Times New Roman" pitchFamily="18" charset="0"/>
              </a:rPr>
              <a:t>1,2,…,n</a:t>
            </a:r>
            <a:r>
              <a:rPr lang="en-US" altLang="zh-CN" sz="2800" dirty="0">
                <a:latin typeface="Times New Roman" pitchFamily="18" charset="0"/>
              </a:rPr>
              <a:t>),</a:t>
            </a:r>
            <a:r>
              <a:rPr lang="en-US" altLang="en-US" sz="2800" dirty="0">
                <a:latin typeface="Times New Roman" pitchFamily="18" charset="0"/>
              </a:rPr>
              <a:t>则</a:t>
            </a:r>
            <a:endParaRPr lang="zh-CN" altLang="en-US" sz="2800" dirty="0">
              <a:latin typeface="Times New Roman" pitchFamily="18" charset="0"/>
            </a:endParaRPr>
          </a:p>
        </p:txBody>
      </p:sp>
      <p:sp>
        <p:nvSpPr>
          <p:cNvPr id="524307" name="Line 19"/>
          <p:cNvSpPr>
            <a:spLocks noChangeShapeType="1"/>
          </p:cNvSpPr>
          <p:nvPr/>
        </p:nvSpPr>
        <p:spPr bwMode="auto">
          <a:xfrm>
            <a:off x="395288" y="914400"/>
            <a:ext cx="7924800" cy="0"/>
          </a:xfrm>
          <a:prstGeom prst="line">
            <a:avLst/>
          </a:prstGeom>
          <a:noFill/>
          <a:ln w="57150" cmpd="thinThick">
            <a:solidFill>
              <a:schemeClr val="accent1"/>
            </a:solidFill>
            <a:round/>
            <a:headEnd/>
            <a:tailEnd/>
          </a:ln>
          <a:effectLst/>
        </p:spPr>
        <p:txBody>
          <a:bodyPr wrap="none" anchor="ctr"/>
          <a:lstStyle/>
          <a:p>
            <a:endParaRPr lang="zh-CN" altLang="en-US"/>
          </a:p>
        </p:txBody>
      </p:sp>
      <p:sp>
        <p:nvSpPr>
          <p:cNvPr id="524308" name="Rectangle 20"/>
          <p:cNvSpPr>
            <a:spLocks noChangeArrowheads="1"/>
          </p:cNvSpPr>
          <p:nvPr/>
        </p:nvSpPr>
        <p:spPr bwMode="auto">
          <a:xfrm>
            <a:off x="6227763" y="2997200"/>
            <a:ext cx="2916237" cy="519113"/>
          </a:xfrm>
          <a:prstGeom prst="rect">
            <a:avLst/>
          </a:prstGeom>
          <a:noFill/>
          <a:ln w="9525">
            <a:noFill/>
            <a:miter lim="800000"/>
            <a:headEnd/>
            <a:tailEnd/>
          </a:ln>
          <a:effectLst/>
        </p:spPr>
        <p:txBody>
          <a:bodyPr>
            <a:spAutoFit/>
          </a:bodyPr>
          <a:lstStyle/>
          <a:p>
            <a:r>
              <a:rPr lang="en-US" altLang="en-US" sz="2800" dirty="0">
                <a:solidFill>
                  <a:srgbClr val="CC0000"/>
                </a:solidFill>
                <a:latin typeface="黑体" pitchFamily="49" charset="-122"/>
                <a:ea typeface="黑体" pitchFamily="49" charset="-122"/>
              </a:rPr>
              <a:t>----</a:t>
            </a:r>
            <a:r>
              <a:rPr lang="en-US" altLang="zh-CN" sz="2800" dirty="0">
                <a:solidFill>
                  <a:srgbClr val="0000FF"/>
                </a:solidFill>
                <a:latin typeface="黑体" pitchFamily="49" charset="-122"/>
                <a:ea typeface="黑体" pitchFamily="49" charset="-122"/>
              </a:rPr>
              <a:t> </a:t>
            </a:r>
            <a:r>
              <a:rPr lang="en-US" altLang="zh-CN" sz="2800" dirty="0" err="1">
                <a:solidFill>
                  <a:srgbClr val="C00000"/>
                </a:solidFill>
                <a:latin typeface="黑体" pitchFamily="49" charset="-122"/>
                <a:ea typeface="黑体" pitchFamily="49" charset="-122"/>
              </a:rPr>
              <a:t>Bayes</a:t>
            </a:r>
            <a:r>
              <a:rPr lang="en-US" altLang="en-US" sz="2800" dirty="0" err="1">
                <a:solidFill>
                  <a:srgbClr val="CC0000"/>
                </a:solidFill>
                <a:latin typeface="黑体" pitchFamily="49" charset="-122"/>
                <a:ea typeface="黑体" pitchFamily="49" charset="-122"/>
              </a:rPr>
              <a:t>公式</a:t>
            </a:r>
            <a:endParaRPr lang="zh-CN" altLang="en-US" sz="2800" dirty="0">
              <a:solidFill>
                <a:srgbClr val="CC0000"/>
              </a:solidFill>
              <a:latin typeface="黑体" pitchFamily="49" charset="-122"/>
              <a:ea typeface="黑体" pitchFamily="49" charset="-122"/>
            </a:endParaRPr>
          </a:p>
        </p:txBody>
      </p:sp>
      <p:sp>
        <p:nvSpPr>
          <p:cNvPr id="524310" name="Rectangle 22"/>
          <p:cNvSpPr>
            <a:spLocks noChangeArrowheads="1"/>
          </p:cNvSpPr>
          <p:nvPr/>
        </p:nvSpPr>
        <p:spPr bwMode="auto">
          <a:xfrm>
            <a:off x="466725" y="5060950"/>
            <a:ext cx="8569325" cy="1031875"/>
          </a:xfrm>
          <a:prstGeom prst="rect">
            <a:avLst/>
          </a:prstGeom>
          <a:noFill/>
          <a:ln w="9525">
            <a:noFill/>
            <a:miter lim="800000"/>
            <a:headEnd/>
            <a:tailEnd/>
          </a:ln>
          <a:effectLst/>
        </p:spPr>
        <p:txBody>
          <a:bodyPr>
            <a:spAutoFit/>
          </a:bodyPr>
          <a:lstStyle/>
          <a:p>
            <a:pPr>
              <a:lnSpc>
                <a:spcPct val="110000"/>
              </a:lnSpc>
              <a:spcBef>
                <a:spcPct val="0"/>
              </a:spcBef>
            </a:pPr>
            <a:r>
              <a:rPr lang="en-US" altLang="zh-CN" sz="2800" dirty="0">
                <a:solidFill>
                  <a:srgbClr val="FF0000"/>
                </a:solidFill>
                <a:effectLst>
                  <a:outerShdw blurRad="38100" dist="38100" dir="2700000" algn="tl">
                    <a:srgbClr val="C0C0C0"/>
                  </a:outerShdw>
                </a:effectLst>
                <a:latin typeface="黑体" pitchFamily="49" charset="-122"/>
                <a:ea typeface="黑体" pitchFamily="49" charset="-122"/>
              </a:rPr>
              <a:t>   </a:t>
            </a:r>
            <a:r>
              <a:rPr lang="zh-CN" altLang="en-US" sz="2800" dirty="0">
                <a:solidFill>
                  <a:srgbClr val="990099"/>
                </a:solidFill>
                <a:latin typeface="Times New Roman" pitchFamily="18" charset="0"/>
                <a:ea typeface="楷体_GB2312" pitchFamily="49" charset="-122"/>
              </a:rPr>
              <a:t>贝叶斯公式给出的是，一事件已经发生，要考察引发该事件发生的各种原因的可能性的大小</a:t>
            </a:r>
            <a:r>
              <a:rPr lang="en-US" altLang="zh-CN" sz="2800" dirty="0">
                <a:solidFill>
                  <a:srgbClr val="990099"/>
                </a:solidFill>
                <a:latin typeface="Times New Roman" pitchFamily="18" charset="0"/>
                <a:ea typeface="楷体_GB2312" pitchFamily="49" charset="-122"/>
              </a:rPr>
              <a:t>.</a:t>
            </a:r>
          </a:p>
        </p:txBody>
      </p:sp>
      <p:graphicFrame>
        <p:nvGraphicFramePr>
          <p:cNvPr id="12" name="Object 18"/>
          <p:cNvGraphicFramePr>
            <a:graphicFrameLocks noChangeAspect="1"/>
          </p:cNvGraphicFramePr>
          <p:nvPr/>
        </p:nvGraphicFramePr>
        <p:xfrm>
          <a:off x="1187450" y="1916113"/>
          <a:ext cx="6372225" cy="1800225"/>
        </p:xfrm>
        <a:graphic>
          <a:graphicData uri="http://schemas.openxmlformats.org/presentationml/2006/ole">
            <mc:AlternateContent xmlns:mc="http://schemas.openxmlformats.org/markup-compatibility/2006">
              <mc:Choice xmlns:v="urn:schemas-microsoft-com:vml" Requires="v">
                <p:oleObj spid="_x0000_s810153" name="公式" r:id="rId3" imgW="77977800" imgH="21120120" progId="Equations">
                  <p:embed/>
                </p:oleObj>
              </mc:Choice>
              <mc:Fallback>
                <p:oleObj name="公式" r:id="rId3" imgW="77977800" imgH="21120120" progId="Equations">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916113"/>
                        <a:ext cx="6372225" cy="18002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extLst>
      <p:ext uri="{BB962C8B-B14F-4D97-AF65-F5344CB8AC3E}">
        <p14:creationId xmlns:p14="http://schemas.microsoft.com/office/powerpoint/2010/main" val="180347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24304"/>
                                        </p:tgtEl>
                                        <p:attrNameLst>
                                          <p:attrName>style.visibility</p:attrName>
                                        </p:attrNameLst>
                                      </p:cBhvr>
                                      <p:to>
                                        <p:strVal val="visible"/>
                                      </p:to>
                                    </p:set>
                                    <p:anim to="" calcmode="lin" valueType="num">
                                      <p:cBhvr>
                                        <p:cTn id="7" dur="1" fill="hold"/>
                                        <p:tgtEl>
                                          <p:spTgt spid="52430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52430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wd">
                                    <p:tmAbs val="300"/>
                                  </p:iterate>
                                  <p:childTnLst>
                                    <p:set>
                                      <p:cBhvr>
                                        <p:cTn id="20" dur="1" fill="hold">
                                          <p:stCondLst>
                                            <p:cond delay="299"/>
                                          </p:stCondLst>
                                        </p:cTn>
                                        <p:tgtEl>
                                          <p:spTgt spid="5243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4300"/>
                                        </p:tgtEl>
                                        <p:attrNameLst>
                                          <p:attrName>style.visibility</p:attrName>
                                        </p:attrNameLst>
                                      </p:cBhvr>
                                      <p:to>
                                        <p:strVal val="visible"/>
                                      </p:to>
                                    </p:set>
                                    <p:animEffect transition="in" filter="wipe(left)">
                                      <p:cBhvr>
                                        <p:cTn id="25" dur="500"/>
                                        <p:tgtEl>
                                          <p:spTgt spid="52430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24310"/>
                                        </p:tgtEl>
                                        <p:attrNameLst>
                                          <p:attrName>style.visibility</p:attrName>
                                        </p:attrNameLst>
                                      </p:cBhvr>
                                      <p:to>
                                        <p:strVal val="visible"/>
                                      </p:to>
                                    </p:set>
                                    <p:animEffect transition="in" filter="wipe(left)">
                                      <p:cBhvr>
                                        <p:cTn id="30" dur="500"/>
                                        <p:tgtEl>
                                          <p:spTgt spid="524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0" grpId="0" autoUpdateAnimBg="0"/>
      <p:bldP spid="524304" grpId="0" autoUpdateAnimBg="0"/>
      <p:bldP spid="524305" grpId="0" autoUpdateAnimBg="0"/>
      <p:bldP spid="524308" grpId="0" autoUpdateAnimBg="0"/>
      <p:bldP spid="52431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Text Box 1027"/>
          <p:cNvSpPr txBox="1">
            <a:spLocks noChangeArrowheads="1"/>
          </p:cNvSpPr>
          <p:nvPr/>
        </p:nvSpPr>
        <p:spPr bwMode="auto">
          <a:xfrm>
            <a:off x="178941" y="476672"/>
            <a:ext cx="8699500" cy="2739211"/>
          </a:xfrm>
          <a:prstGeom prst="rect">
            <a:avLst/>
          </a:prstGeom>
          <a:noFill/>
          <a:ln w="9525">
            <a:noFill/>
            <a:miter lim="800000"/>
            <a:headEnd/>
            <a:tailEnd/>
          </a:ln>
          <a:effectLst/>
        </p:spPr>
        <p:txBody>
          <a:bodyPr wrap="square">
            <a:spAutoFit/>
          </a:bodyPr>
          <a:lstStyle/>
          <a:p>
            <a:r>
              <a:rPr lang="en-US" altLang="en-US" sz="2800" dirty="0">
                <a:solidFill>
                  <a:srgbClr val="0000FF"/>
                </a:solidFill>
                <a:latin typeface="Times New Roman" pitchFamily="18" charset="0"/>
              </a:rPr>
              <a:t>例7</a:t>
            </a:r>
            <a:r>
              <a:rPr lang="en-US" altLang="en-US" dirty="0">
                <a:latin typeface="Times New Roman" pitchFamily="18" charset="0"/>
              </a:rPr>
              <a:t> </a:t>
            </a:r>
            <a:r>
              <a:rPr lang="en-US" altLang="en-US" dirty="0" err="1">
                <a:latin typeface="Times New Roman" pitchFamily="18" charset="0"/>
              </a:rPr>
              <a:t>设一仓库中有</a:t>
            </a:r>
            <a:r>
              <a:rPr lang="zh-CN" altLang="en-US" dirty="0">
                <a:latin typeface="Times New Roman" pitchFamily="18" charset="0"/>
              </a:rPr>
              <a:t>十</a:t>
            </a:r>
            <a:r>
              <a:rPr lang="en-US" altLang="en-US" dirty="0" err="1">
                <a:latin typeface="Times New Roman" pitchFamily="18" charset="0"/>
              </a:rPr>
              <a:t>箱同样规格的产品，已知其中有五箱、三箱、两箱依次为甲厂、乙厂、丙厂生产的.且甲厂、乙</a:t>
            </a:r>
            <a:r>
              <a:rPr lang="en-US" altLang="en-US" dirty="0">
                <a:latin typeface="Times New Roman" pitchFamily="18" charset="0"/>
              </a:rPr>
              <a:t> 厂、丙厂生产的该种产品的次品率依次为1/10、1/15、1/20. </a:t>
            </a:r>
            <a:r>
              <a:rPr lang="en-US" altLang="en-US" dirty="0" err="1">
                <a:latin typeface="Times New Roman" pitchFamily="18" charset="0"/>
              </a:rPr>
              <a:t>从这十箱中任取一箱，再从取得的这箱中任取一件产品，求</a:t>
            </a:r>
            <a:endParaRPr lang="zh-CN" altLang="en-US" dirty="0">
              <a:latin typeface="Times New Roman" pitchFamily="18" charset="0"/>
            </a:endParaRPr>
          </a:p>
          <a:p>
            <a:r>
              <a:rPr lang="zh-CN" altLang="en-US" dirty="0">
                <a:latin typeface="Times New Roman" pitchFamily="18" charset="0"/>
              </a:rPr>
              <a:t>   </a:t>
            </a:r>
            <a:r>
              <a:rPr lang="en-US" altLang="en-US" dirty="0">
                <a:latin typeface="Times New Roman" pitchFamily="18" charset="0"/>
              </a:rPr>
              <a:t>(1)</a:t>
            </a:r>
            <a:r>
              <a:rPr lang="en-US" altLang="en-US" dirty="0" err="1">
                <a:latin typeface="Times New Roman" pitchFamily="18" charset="0"/>
              </a:rPr>
              <a:t>取得正品的概率</a:t>
            </a:r>
            <a:r>
              <a:rPr lang="en-US" altLang="en-US" dirty="0">
                <a:latin typeface="Times New Roman" pitchFamily="18" charset="0"/>
              </a:rPr>
              <a:t>;</a:t>
            </a:r>
            <a:endParaRPr lang="en-US" altLang="zh-CN" dirty="0">
              <a:latin typeface="Times New Roman" pitchFamily="18" charset="0"/>
            </a:endParaRPr>
          </a:p>
          <a:p>
            <a:r>
              <a:rPr lang="en-US" altLang="zh-CN" dirty="0">
                <a:latin typeface="Times New Roman" pitchFamily="18" charset="0"/>
              </a:rPr>
              <a:t>   </a:t>
            </a:r>
            <a:r>
              <a:rPr lang="en-US" altLang="en-US" dirty="0">
                <a:latin typeface="Times New Roman" pitchFamily="18" charset="0"/>
              </a:rPr>
              <a:t>(2)</a:t>
            </a:r>
            <a:r>
              <a:rPr lang="zh-CN" altLang="en-US" dirty="0">
                <a:latin typeface="Times New Roman" pitchFamily="18" charset="0"/>
              </a:rPr>
              <a:t>已知取得</a:t>
            </a:r>
            <a:r>
              <a:rPr lang="en-US" altLang="en-US" dirty="0" err="1">
                <a:latin typeface="Times New Roman" pitchFamily="18" charset="0"/>
              </a:rPr>
              <a:t>正品</a:t>
            </a:r>
            <a:r>
              <a:rPr lang="zh-CN" altLang="en-US" dirty="0">
                <a:latin typeface="Times New Roman" pitchFamily="18" charset="0"/>
              </a:rPr>
              <a:t>，该正品是</a:t>
            </a:r>
            <a:r>
              <a:rPr lang="en-US" altLang="en-US" dirty="0" err="1">
                <a:latin typeface="Times New Roman" pitchFamily="18" charset="0"/>
              </a:rPr>
              <a:t>甲厂</a:t>
            </a:r>
            <a:r>
              <a:rPr lang="zh-CN" altLang="en-US" dirty="0">
                <a:latin typeface="Times New Roman" pitchFamily="18" charset="0"/>
              </a:rPr>
              <a:t>生产</a:t>
            </a:r>
            <a:r>
              <a:rPr lang="en-US" altLang="en-US" dirty="0" err="1">
                <a:latin typeface="Times New Roman" pitchFamily="18" charset="0"/>
              </a:rPr>
              <a:t>的概率</a:t>
            </a:r>
            <a:r>
              <a:rPr lang="zh-CN" altLang="en-US" dirty="0">
                <a:latin typeface="Times New Roman" pitchFamily="18" charset="0"/>
              </a:rPr>
              <a:t>是多少？</a:t>
            </a:r>
          </a:p>
        </p:txBody>
      </p:sp>
      <p:sp>
        <p:nvSpPr>
          <p:cNvPr id="525318" name="Text Box 1030"/>
          <p:cNvSpPr txBox="1">
            <a:spLocks noChangeArrowheads="1"/>
          </p:cNvSpPr>
          <p:nvPr/>
        </p:nvSpPr>
        <p:spPr bwMode="auto">
          <a:xfrm>
            <a:off x="409004" y="3356397"/>
            <a:ext cx="8699500" cy="840936"/>
          </a:xfrm>
          <a:prstGeom prst="rect">
            <a:avLst/>
          </a:prstGeom>
          <a:noFill/>
          <a:ln w="9525">
            <a:noFill/>
            <a:miter lim="800000"/>
            <a:headEnd/>
            <a:tailEnd/>
          </a:ln>
          <a:effectLst/>
        </p:spPr>
        <p:txBody>
          <a:bodyPr>
            <a:spAutoFit/>
          </a:bodyPr>
          <a:lstStyle/>
          <a:p>
            <a:pPr>
              <a:lnSpc>
                <a:spcPct val="70000"/>
              </a:lnSpc>
            </a:pPr>
            <a:r>
              <a:rPr lang="en-US" altLang="en-US" sz="2800" dirty="0">
                <a:solidFill>
                  <a:srgbClr val="0000FF"/>
                </a:solidFill>
                <a:latin typeface="Times New Roman" pitchFamily="18" charset="0"/>
                <a:ea typeface="黑体" pitchFamily="49" charset="-122"/>
              </a:rPr>
              <a:t> 解</a:t>
            </a:r>
            <a:r>
              <a:rPr lang="en-US" altLang="en-US" dirty="0">
                <a:latin typeface="Times New Roman" pitchFamily="18" charset="0"/>
              </a:rPr>
              <a:t> </a:t>
            </a:r>
            <a:r>
              <a:rPr lang="en-US" altLang="en-US" dirty="0" err="1">
                <a:latin typeface="Times New Roman" pitchFamily="18" charset="0"/>
              </a:rPr>
              <a:t>设</a:t>
            </a:r>
            <a:r>
              <a:rPr lang="en-US" altLang="zh-CN" i="1" dirty="0" err="1">
                <a:latin typeface="Times New Roman" pitchFamily="18" charset="0"/>
              </a:rPr>
              <a:t>A</a:t>
            </a:r>
            <a:r>
              <a:rPr lang="en-US" altLang="zh-CN" dirty="0">
                <a:latin typeface="Times New Roman" pitchFamily="18" charset="0"/>
              </a:rPr>
              <a:t>=“</a:t>
            </a:r>
            <a:r>
              <a:rPr lang="en-US" altLang="en-US" dirty="0" err="1">
                <a:latin typeface="Times New Roman" pitchFamily="18" charset="0"/>
              </a:rPr>
              <a:t>取得的是正品</a:t>
            </a:r>
            <a:r>
              <a:rPr lang="zh-CN" altLang="en-US" dirty="0">
                <a:latin typeface="Times New Roman" pitchFamily="18" charset="0"/>
              </a:rPr>
              <a:t>”</a:t>
            </a:r>
            <a:r>
              <a:rPr lang="en-US" altLang="en-US" dirty="0">
                <a:latin typeface="Times New Roman" pitchFamily="18" charset="0"/>
              </a:rPr>
              <a:t>,</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1</a:t>
            </a:r>
            <a:r>
              <a:rPr lang="en-US" altLang="zh-CN" dirty="0">
                <a:latin typeface="Times New Roman" pitchFamily="18" charset="0"/>
              </a:rPr>
              <a:t>=“</a:t>
            </a:r>
            <a:r>
              <a:rPr lang="zh-CN" altLang="en-US" dirty="0">
                <a:latin typeface="Times New Roman" pitchFamily="18" charset="0"/>
              </a:rPr>
              <a:t>取到甲厂生产的箱子”，</a:t>
            </a:r>
            <a:endParaRPr lang="en-US" altLang="zh-CN" dirty="0">
              <a:latin typeface="Times New Roman" pitchFamily="18" charset="0"/>
            </a:endParaRPr>
          </a:p>
          <a:p>
            <a:pPr>
              <a:lnSpc>
                <a:spcPct val="70000"/>
              </a:lnSpc>
            </a:pPr>
            <a:r>
              <a:rPr lang="en-US" altLang="zh-CN" i="1" dirty="0">
                <a:latin typeface="Times New Roman" pitchFamily="18" charset="0"/>
              </a:rPr>
              <a:t> B</a:t>
            </a:r>
            <a:r>
              <a:rPr lang="en-US" altLang="zh-CN" baseline="-25000" dirty="0">
                <a:latin typeface="Times New Roman" pitchFamily="18" charset="0"/>
              </a:rPr>
              <a:t>2</a:t>
            </a:r>
            <a:r>
              <a:rPr lang="en-US" altLang="zh-CN" dirty="0">
                <a:latin typeface="Times New Roman" pitchFamily="18" charset="0"/>
              </a:rPr>
              <a:t>=“</a:t>
            </a:r>
            <a:r>
              <a:rPr lang="zh-CN" altLang="en-US" dirty="0">
                <a:latin typeface="Times New Roman" pitchFamily="18" charset="0"/>
              </a:rPr>
              <a:t>取到乙厂生产的箱子”，</a:t>
            </a:r>
            <a:r>
              <a:rPr lang="en-US" altLang="zh-CN" i="1" dirty="0">
                <a:latin typeface="Times New Roman" pitchFamily="18" charset="0"/>
              </a:rPr>
              <a:t> B</a:t>
            </a:r>
            <a:r>
              <a:rPr lang="en-US" altLang="zh-CN" baseline="-25000" dirty="0">
                <a:latin typeface="Times New Roman" pitchFamily="18" charset="0"/>
              </a:rPr>
              <a:t>3</a:t>
            </a:r>
            <a:r>
              <a:rPr lang="en-US" altLang="zh-CN" dirty="0">
                <a:latin typeface="Times New Roman" pitchFamily="18" charset="0"/>
              </a:rPr>
              <a:t>=“</a:t>
            </a:r>
            <a:r>
              <a:rPr lang="zh-CN" altLang="en-US" dirty="0">
                <a:latin typeface="Times New Roman" pitchFamily="18" charset="0"/>
              </a:rPr>
              <a:t>取到丙厂生产的箱子”</a:t>
            </a:r>
            <a:endParaRPr lang="en-US" altLang="zh-CN" dirty="0">
              <a:latin typeface="Times New Roman" pitchFamily="18" charset="0"/>
            </a:endParaRPr>
          </a:p>
        </p:txBody>
      </p:sp>
      <p:sp>
        <p:nvSpPr>
          <p:cNvPr id="525319" name="Rectangle 1031"/>
          <p:cNvSpPr>
            <a:spLocks noChangeArrowheads="1"/>
          </p:cNvSpPr>
          <p:nvPr/>
        </p:nvSpPr>
        <p:spPr bwMode="auto">
          <a:xfrm>
            <a:off x="251520" y="4293022"/>
            <a:ext cx="7847012" cy="797847"/>
          </a:xfrm>
          <a:prstGeom prst="rect">
            <a:avLst/>
          </a:prstGeom>
          <a:noFill/>
          <a:ln w="9525">
            <a:noFill/>
            <a:miter lim="800000"/>
            <a:headEnd/>
            <a:tailEnd/>
          </a:ln>
          <a:effectLst/>
        </p:spPr>
        <p:txBody>
          <a:bodyPr>
            <a:spAutoFit/>
          </a:bodyPr>
          <a:lstStyle/>
          <a:p>
            <a:pPr>
              <a:lnSpc>
                <a:spcPct val="70000"/>
              </a:lnSpc>
            </a:pPr>
            <a:r>
              <a:rPr lang="zh-CN" altLang="en-US" dirty="0">
                <a:latin typeface="Times New Roman" pitchFamily="18" charset="0"/>
              </a:rPr>
              <a:t>（</a:t>
            </a:r>
            <a:r>
              <a:rPr lang="en-US" altLang="zh-CN" dirty="0">
                <a:latin typeface="Times New Roman" pitchFamily="18" charset="0"/>
              </a:rPr>
              <a:t>1</a:t>
            </a:r>
            <a:r>
              <a:rPr lang="zh-CN" altLang="en-US" dirty="0">
                <a:latin typeface="Times New Roman" pitchFamily="18" charset="0"/>
              </a:rPr>
              <a:t>）</a:t>
            </a:r>
            <a:r>
              <a:rPr lang="en-US" altLang="en-US" dirty="0">
                <a:latin typeface="Times New Roman" pitchFamily="18" charset="0"/>
              </a:rPr>
              <a:t>显然，</a:t>
            </a:r>
            <a:r>
              <a:rPr lang="en-US" altLang="zh-CN" i="1" dirty="0">
                <a:latin typeface="Times New Roman" pitchFamily="18" charset="0"/>
              </a:rPr>
              <a:t>B</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2</a:t>
            </a:r>
            <a:r>
              <a:rPr lang="en-US" altLang="zh-CN"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3</a:t>
            </a:r>
            <a:r>
              <a:rPr lang="en-US" altLang="zh-CN" dirty="0">
                <a:latin typeface="Times New Roman" pitchFamily="18" charset="0"/>
              </a:rPr>
              <a:t>=S</a:t>
            </a:r>
            <a:r>
              <a:rPr lang="zh-CN" altLang="en-US" dirty="0">
                <a:latin typeface="Times New Roman" pitchFamily="18" charset="0"/>
              </a:rPr>
              <a:t>，</a:t>
            </a:r>
            <a:r>
              <a:rPr lang="en-US" altLang="en-US" dirty="0">
                <a:latin typeface="Times New Roman" pitchFamily="18" charset="0"/>
              </a:rPr>
              <a:t>且</a:t>
            </a:r>
            <a:r>
              <a:rPr lang="en-US" altLang="zh-CN" i="1" dirty="0">
                <a:latin typeface="Times New Roman" pitchFamily="18" charset="0"/>
              </a:rPr>
              <a:t>B</a:t>
            </a:r>
            <a:r>
              <a:rPr lang="en-US" altLang="zh-CN" baseline="-25000" dirty="0">
                <a:latin typeface="Times New Roman" pitchFamily="18" charset="0"/>
              </a:rPr>
              <a:t>1</a:t>
            </a:r>
            <a:r>
              <a:rPr lang="zh-CN" altLang="en-US"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2</a:t>
            </a:r>
            <a:r>
              <a:rPr lang="zh-CN" altLang="en-US"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3</a:t>
            </a:r>
            <a:r>
              <a:rPr lang="en-US" altLang="en-US" dirty="0">
                <a:latin typeface="Times New Roman" pitchFamily="18" charset="0"/>
              </a:rPr>
              <a:t>互</a:t>
            </a:r>
            <a:r>
              <a:rPr lang="zh-CN" altLang="en-US" dirty="0">
                <a:latin typeface="Times New Roman" pitchFamily="18" charset="0"/>
              </a:rPr>
              <a:t>斥</a:t>
            </a:r>
          </a:p>
          <a:p>
            <a:pPr>
              <a:lnSpc>
                <a:spcPct val="70000"/>
              </a:lnSpc>
            </a:pPr>
            <a:r>
              <a:rPr lang="en-US" altLang="en-US" dirty="0">
                <a:latin typeface="Times New Roman" pitchFamily="18" charset="0"/>
              </a:rPr>
              <a:t>  </a:t>
            </a:r>
            <a:r>
              <a:rPr lang="en-US" altLang="en-US" dirty="0" err="1">
                <a:latin typeface="Times New Roman" pitchFamily="18" charset="0"/>
              </a:rPr>
              <a:t>由已知得</a:t>
            </a:r>
            <a:r>
              <a:rPr lang="en-US" altLang="en-US" dirty="0">
                <a:latin typeface="Times New Roman" pitchFamily="18" charset="0"/>
              </a:rPr>
              <a:t>：</a:t>
            </a:r>
          </a:p>
        </p:txBody>
      </p:sp>
      <p:sp>
        <p:nvSpPr>
          <p:cNvPr id="525320" name="Rectangle 1032"/>
          <p:cNvSpPr>
            <a:spLocks noChangeArrowheads="1"/>
          </p:cNvSpPr>
          <p:nvPr/>
        </p:nvSpPr>
        <p:spPr bwMode="auto">
          <a:xfrm>
            <a:off x="1907704" y="4725144"/>
            <a:ext cx="6135688" cy="785812"/>
          </a:xfrm>
          <a:prstGeom prst="rect">
            <a:avLst/>
          </a:prstGeom>
          <a:noFill/>
          <a:ln w="9525">
            <a:noFill/>
            <a:miter lim="800000"/>
            <a:headEnd/>
            <a:tailEnd/>
          </a:ln>
          <a:effectLst/>
        </p:spPr>
        <p:txBody>
          <a:bodyPr wrap="none">
            <a:spAutoFit/>
          </a:bodyPr>
          <a:lstStyle/>
          <a:p>
            <a:pPr>
              <a:lnSpc>
                <a:spcPct val="70000"/>
              </a:lnSpc>
            </a:pP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1</a:t>
            </a:r>
            <a:r>
              <a:rPr lang="en-US" altLang="zh-CN" dirty="0">
                <a:latin typeface="Times New Roman" pitchFamily="18" charset="0"/>
              </a:rPr>
              <a:t>)=5/10</a:t>
            </a:r>
            <a:r>
              <a:rPr lang="zh-CN" altLang="en-US" dirty="0">
                <a:latin typeface="Times New Roman" pitchFamily="18" charset="0"/>
              </a:rPr>
              <a:t>，</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2</a:t>
            </a:r>
            <a:r>
              <a:rPr lang="en-US" altLang="zh-CN" dirty="0">
                <a:latin typeface="Times New Roman" pitchFamily="18" charset="0"/>
              </a:rPr>
              <a:t>)=3/10</a:t>
            </a:r>
            <a:r>
              <a:rPr lang="zh-CN" altLang="en-US" dirty="0">
                <a:latin typeface="Times New Roman" pitchFamily="18" charset="0"/>
              </a:rPr>
              <a:t>，</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3</a:t>
            </a:r>
            <a:r>
              <a:rPr lang="en-US" altLang="zh-CN" dirty="0">
                <a:latin typeface="Times New Roman" pitchFamily="18" charset="0"/>
              </a:rPr>
              <a:t>)=2/10</a:t>
            </a:r>
            <a:r>
              <a:rPr lang="zh-CN" altLang="en-US" dirty="0">
                <a:latin typeface="Times New Roman" pitchFamily="18" charset="0"/>
              </a:rPr>
              <a:t>，</a:t>
            </a:r>
          </a:p>
          <a:p>
            <a:pPr>
              <a:lnSpc>
                <a:spcPct val="70000"/>
              </a:lnSpc>
            </a:pP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1</a:t>
            </a:r>
            <a:r>
              <a:rPr lang="en-US" altLang="zh-CN" dirty="0">
                <a:latin typeface="Times New Roman" pitchFamily="18" charset="0"/>
              </a:rPr>
              <a:t>)=9/10</a:t>
            </a:r>
            <a:r>
              <a:rPr lang="zh-CN" altLang="en-US" dirty="0">
                <a:latin typeface="Times New Roman" pitchFamily="18" charset="0"/>
              </a:rPr>
              <a:t>，</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2</a:t>
            </a:r>
            <a:r>
              <a:rPr lang="en-US" altLang="zh-CN" dirty="0">
                <a:latin typeface="Times New Roman" pitchFamily="18" charset="0"/>
              </a:rPr>
              <a:t>)=14/15</a:t>
            </a:r>
            <a:r>
              <a:rPr lang="zh-CN" altLang="en-US" dirty="0">
                <a:latin typeface="Times New Roman" pitchFamily="18" charset="0"/>
              </a:rPr>
              <a:t>，</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A|B</a:t>
            </a:r>
            <a:r>
              <a:rPr lang="en-US" altLang="zh-CN" baseline="-25000" dirty="0">
                <a:latin typeface="Times New Roman" pitchFamily="18" charset="0"/>
              </a:rPr>
              <a:t>3</a:t>
            </a:r>
            <a:r>
              <a:rPr lang="en-US" altLang="zh-CN" dirty="0">
                <a:latin typeface="Times New Roman" pitchFamily="18" charset="0"/>
              </a:rPr>
              <a:t>)=19/20</a:t>
            </a:r>
          </a:p>
        </p:txBody>
      </p:sp>
      <p:sp>
        <p:nvSpPr>
          <p:cNvPr id="525321" name="Rectangle 1033"/>
          <p:cNvSpPr>
            <a:spLocks noChangeArrowheads="1"/>
          </p:cNvSpPr>
          <p:nvPr/>
        </p:nvSpPr>
        <p:spPr bwMode="auto">
          <a:xfrm>
            <a:off x="107504" y="5888460"/>
            <a:ext cx="6613525" cy="347662"/>
          </a:xfrm>
          <a:prstGeom prst="rect">
            <a:avLst/>
          </a:prstGeom>
          <a:noFill/>
          <a:ln w="9525">
            <a:noFill/>
            <a:miter lim="800000"/>
            <a:headEnd/>
            <a:tailEnd/>
          </a:ln>
          <a:effectLst/>
        </p:spPr>
        <p:txBody>
          <a:bodyPr>
            <a:spAutoFit/>
          </a:bodyPr>
          <a:lstStyle/>
          <a:p>
            <a:pPr>
              <a:lnSpc>
                <a:spcPct val="70000"/>
              </a:lnSpc>
            </a:pPr>
            <a:r>
              <a:rPr lang="en-US" altLang="en-US" dirty="0" err="1"/>
              <a:t>由全概公式</a:t>
            </a:r>
            <a:r>
              <a:rPr lang="en-US" altLang="en-US" dirty="0"/>
              <a:t> </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 </a:t>
            </a:r>
            <a:endParaRPr lang="en-US" altLang="zh-CN" dirty="0"/>
          </a:p>
        </p:txBody>
      </p:sp>
      <p:graphicFrame>
        <p:nvGraphicFramePr>
          <p:cNvPr id="525324" name="Object 1036"/>
          <p:cNvGraphicFramePr>
            <a:graphicFrameLocks noChangeAspect="1"/>
          </p:cNvGraphicFramePr>
          <p:nvPr>
            <p:extLst>
              <p:ext uri="{D42A27DB-BD31-4B8C-83A1-F6EECF244321}">
                <p14:modId xmlns:p14="http://schemas.microsoft.com/office/powerpoint/2010/main" val="715313944"/>
              </p:ext>
            </p:extLst>
          </p:nvPr>
        </p:nvGraphicFramePr>
        <p:xfrm>
          <a:off x="2557016" y="5659860"/>
          <a:ext cx="2447925" cy="808037"/>
        </p:xfrm>
        <a:graphic>
          <a:graphicData uri="http://schemas.openxmlformats.org/presentationml/2006/ole">
            <mc:AlternateContent xmlns:mc="http://schemas.openxmlformats.org/markup-compatibility/2006">
              <mc:Choice xmlns:v="urn:schemas-microsoft-com:vml" Requires="v">
                <p:oleObj spid="_x0000_s811344" name="公式" r:id="rId3" imgW="1307532" imgH="431613" progId="Equations">
                  <p:embed/>
                </p:oleObj>
              </mc:Choice>
              <mc:Fallback>
                <p:oleObj name="公式" r:id="rId3" imgW="1307532" imgH="431613" progId="Equations">
                  <p:embed/>
                  <p:pic>
                    <p:nvPicPr>
                      <p:cNvPr id="525324" name="Object 1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016" y="5659860"/>
                        <a:ext cx="2447925"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25325" name="Rectangle 1037"/>
              <p:cNvSpPr>
                <a:spLocks noChangeArrowheads="1"/>
              </p:cNvSpPr>
              <p:nvPr/>
            </p:nvSpPr>
            <p:spPr bwMode="auto">
              <a:xfrm>
                <a:off x="7596336" y="5733256"/>
                <a:ext cx="1546129" cy="625877"/>
              </a:xfrm>
              <a:prstGeom prst="rect">
                <a:avLst/>
              </a:prstGeom>
              <a:noFill/>
              <a:ln w="9525">
                <a:noFill/>
                <a:miter lim="800000"/>
                <a:headEnd/>
                <a:tailEnd/>
              </a:ln>
              <a:effectLst/>
            </p:spPr>
            <p:txBody>
              <a:bodyPr wrap="none">
                <a:spAutoFit/>
              </a:bodyPr>
              <a:lstStyle/>
              <a:p>
                <a14:m>
                  <m:oMath xmlns:m="http://schemas.openxmlformats.org/officeDocument/2006/math">
                    <m:r>
                      <a:rPr lang="en-US" altLang="zh-CN" b="1"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1" i="1" smtClean="0">
                            <a:latin typeface="Cambria Math" panose="02040503050406030204" pitchFamily="18" charset="0"/>
                          </a:rPr>
                          <m:t>𝟐𝟑</m:t>
                        </m:r>
                      </m:num>
                      <m:den>
                        <m:r>
                          <a:rPr lang="en-US" altLang="zh-CN" b="1" i="1" smtClean="0">
                            <a:latin typeface="Cambria Math" panose="02040503050406030204" pitchFamily="18" charset="0"/>
                          </a:rPr>
                          <m:t>𝟐𝟓</m:t>
                        </m:r>
                      </m:den>
                    </m:f>
                  </m:oMath>
                </a14:m>
                <a:r>
                  <a:rPr lang="en-US" altLang="zh-CN" dirty="0"/>
                  <a:t>=0.92</a:t>
                </a:r>
              </a:p>
            </p:txBody>
          </p:sp>
        </mc:Choice>
        <mc:Fallback xmlns="">
          <p:sp>
            <p:nvSpPr>
              <p:cNvPr id="525325" name="Rectangle 1037"/>
              <p:cNvSpPr>
                <a:spLocks noRot="1" noChangeAspect="1" noMove="1" noResize="1" noEditPoints="1" noAdjustHandles="1" noChangeArrowheads="1" noChangeShapeType="1" noTextEdit="1"/>
              </p:cNvSpPr>
              <p:nvPr/>
            </p:nvSpPr>
            <p:spPr bwMode="auto">
              <a:xfrm>
                <a:off x="7596336" y="5733256"/>
                <a:ext cx="1546129" cy="625877"/>
              </a:xfrm>
              <a:prstGeom prst="rect">
                <a:avLst/>
              </a:prstGeom>
              <a:blipFill>
                <a:blip r:embed="rId5"/>
                <a:stretch>
                  <a:fillRect r="-6299" b="-3883"/>
                </a:stretch>
              </a:blipFill>
              <a:ln w="9525">
                <a:noFill/>
                <a:miter lim="800000"/>
                <a:headEnd/>
                <a:tailEnd/>
              </a:ln>
              <a:effectLst/>
            </p:spPr>
            <p:txBody>
              <a:bodyPr/>
              <a:lstStyle/>
              <a:p>
                <a:r>
                  <a:rPr lang="zh-CN" altLang="en-US">
                    <a:noFill/>
                  </a:rPr>
                  <a:t> </a:t>
                </a:r>
              </a:p>
            </p:txBody>
          </p:sp>
        </mc:Fallback>
      </mc:AlternateContent>
      <p:graphicFrame>
        <p:nvGraphicFramePr>
          <p:cNvPr id="525326" name="Object 1038"/>
          <p:cNvGraphicFramePr>
            <a:graphicFrameLocks noChangeAspect="1"/>
          </p:cNvGraphicFramePr>
          <p:nvPr>
            <p:extLst>
              <p:ext uri="{D42A27DB-BD31-4B8C-83A1-F6EECF244321}">
                <p14:modId xmlns:p14="http://schemas.microsoft.com/office/powerpoint/2010/main" val="2258478284"/>
              </p:ext>
            </p:extLst>
          </p:nvPr>
        </p:nvGraphicFramePr>
        <p:xfrm>
          <a:off x="4933826" y="5686425"/>
          <a:ext cx="2735263" cy="728663"/>
        </p:xfrm>
        <a:graphic>
          <a:graphicData uri="http://schemas.openxmlformats.org/presentationml/2006/ole">
            <mc:AlternateContent xmlns:mc="http://schemas.openxmlformats.org/markup-compatibility/2006">
              <mc:Choice xmlns:v="urn:schemas-microsoft-com:vml" Requires="v">
                <p:oleObj spid="_x0000_s811345" name="公式" r:id="rId6" imgW="1523339" imgH="406224" progId="Equations">
                  <p:embed/>
                </p:oleObj>
              </mc:Choice>
              <mc:Fallback>
                <p:oleObj name="公式" r:id="rId6" imgW="1523339" imgH="406224" progId="Equations">
                  <p:embed/>
                  <p:pic>
                    <p:nvPicPr>
                      <p:cNvPr id="525326" name="Object 10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3826" y="5686425"/>
                        <a:ext cx="2735263"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544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25315"/>
                                        </p:tgtEl>
                                        <p:attrNameLst>
                                          <p:attrName>style.visibility</p:attrName>
                                        </p:attrNameLst>
                                      </p:cBhvr>
                                      <p:to>
                                        <p:strVal val="visible"/>
                                      </p:to>
                                    </p:set>
                                    <p:anim to="" calcmode="lin" valueType="num">
                                      <p:cBhvr>
                                        <p:cTn id="7" dur="1" fill="hold"/>
                                        <p:tgtEl>
                                          <p:spTgt spid="52531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25318"/>
                                        </p:tgtEl>
                                        <p:attrNameLst>
                                          <p:attrName>style.visibility</p:attrName>
                                        </p:attrNameLst>
                                      </p:cBhvr>
                                      <p:to>
                                        <p:strVal val="visible"/>
                                      </p:to>
                                    </p:set>
                                    <p:anim to="" calcmode="lin" valueType="num">
                                      <p:cBhvr>
                                        <p:cTn id="12" dur="1" fill="hold"/>
                                        <p:tgtEl>
                                          <p:spTgt spid="52531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5253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5253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5253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25324"/>
                                        </p:tgtEl>
                                        <p:attrNameLst>
                                          <p:attrName>style.visibility</p:attrName>
                                        </p:attrNameLst>
                                      </p:cBhvr>
                                      <p:to>
                                        <p:strVal val="visible"/>
                                      </p:to>
                                    </p:set>
                                    <p:animEffect transition="in" filter="wipe(left)">
                                      <p:cBhvr>
                                        <p:cTn id="29" dur="500"/>
                                        <p:tgtEl>
                                          <p:spTgt spid="5253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25326"/>
                                        </p:tgtEl>
                                        <p:attrNameLst>
                                          <p:attrName>style.visibility</p:attrName>
                                        </p:attrNameLst>
                                      </p:cBhvr>
                                      <p:to>
                                        <p:strVal val="visible"/>
                                      </p:to>
                                    </p:set>
                                    <p:animEffect transition="in" filter="wipe(left)">
                                      <p:cBhvr>
                                        <p:cTn id="34" dur="500"/>
                                        <p:tgtEl>
                                          <p:spTgt spid="52532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25325"/>
                                        </p:tgtEl>
                                        <p:attrNameLst>
                                          <p:attrName>style.visibility</p:attrName>
                                        </p:attrNameLst>
                                      </p:cBhvr>
                                      <p:to>
                                        <p:strVal val="visible"/>
                                      </p:to>
                                    </p:set>
                                    <p:animEffect transition="in" filter="wipe(left)">
                                      <p:cBhvr>
                                        <p:cTn id="39" dur="500"/>
                                        <p:tgtEl>
                                          <p:spTgt spid="525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autoUpdateAnimBg="0"/>
      <p:bldP spid="525318" grpId="0" autoUpdateAnimBg="0"/>
      <p:bldP spid="525319" grpId="0" autoUpdateAnimBg="0"/>
      <p:bldP spid="525320" grpId="0" autoUpdateAnimBg="0"/>
      <p:bldP spid="525321" grpId="0" autoUpdateAnimBg="0"/>
      <p:bldP spid="52532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Text Box 1027"/>
          <p:cNvSpPr txBox="1">
            <a:spLocks noChangeArrowheads="1"/>
          </p:cNvSpPr>
          <p:nvPr/>
        </p:nvSpPr>
        <p:spPr bwMode="auto">
          <a:xfrm>
            <a:off x="178941" y="476672"/>
            <a:ext cx="8699500" cy="2739211"/>
          </a:xfrm>
          <a:prstGeom prst="rect">
            <a:avLst/>
          </a:prstGeom>
          <a:noFill/>
          <a:ln w="9525">
            <a:noFill/>
            <a:miter lim="800000"/>
            <a:headEnd/>
            <a:tailEnd/>
          </a:ln>
          <a:effectLst/>
        </p:spPr>
        <p:txBody>
          <a:bodyPr wrap="square">
            <a:spAutoFit/>
          </a:bodyPr>
          <a:lstStyle/>
          <a:p>
            <a:r>
              <a:rPr lang="en-US" altLang="en-US" sz="2800" dirty="0">
                <a:solidFill>
                  <a:srgbClr val="0000FF"/>
                </a:solidFill>
                <a:latin typeface="Times New Roman" pitchFamily="18" charset="0"/>
              </a:rPr>
              <a:t>例7</a:t>
            </a:r>
            <a:r>
              <a:rPr lang="en-US" altLang="en-US" dirty="0">
                <a:latin typeface="Times New Roman" pitchFamily="18" charset="0"/>
              </a:rPr>
              <a:t> </a:t>
            </a:r>
            <a:r>
              <a:rPr lang="en-US" altLang="en-US" dirty="0" err="1">
                <a:latin typeface="Times New Roman" pitchFamily="18" charset="0"/>
              </a:rPr>
              <a:t>设一仓库中有</a:t>
            </a:r>
            <a:r>
              <a:rPr lang="zh-CN" altLang="en-US" dirty="0">
                <a:latin typeface="Times New Roman" pitchFamily="18" charset="0"/>
              </a:rPr>
              <a:t>十</a:t>
            </a:r>
            <a:r>
              <a:rPr lang="en-US" altLang="en-US" dirty="0" err="1">
                <a:latin typeface="Times New Roman" pitchFamily="18" charset="0"/>
              </a:rPr>
              <a:t>箱同样规格的产品，已知其中有五箱、三箱、两箱依次为甲厂、乙厂、丙厂生产的.且甲厂、乙</a:t>
            </a:r>
            <a:r>
              <a:rPr lang="en-US" altLang="en-US" dirty="0">
                <a:latin typeface="Times New Roman" pitchFamily="18" charset="0"/>
              </a:rPr>
              <a:t> 厂、丙厂生产的该种产品的次品率依次为1/10、1/15、1/20. </a:t>
            </a:r>
            <a:r>
              <a:rPr lang="en-US" altLang="en-US" dirty="0" err="1">
                <a:latin typeface="Times New Roman" pitchFamily="18" charset="0"/>
              </a:rPr>
              <a:t>从这十箱中任取一箱，再从取得的这箱中任取一件产品，求</a:t>
            </a:r>
            <a:endParaRPr lang="zh-CN" altLang="en-US" dirty="0">
              <a:latin typeface="Times New Roman" pitchFamily="18" charset="0"/>
            </a:endParaRPr>
          </a:p>
          <a:p>
            <a:r>
              <a:rPr lang="zh-CN" altLang="en-US" dirty="0">
                <a:latin typeface="Times New Roman" pitchFamily="18" charset="0"/>
              </a:rPr>
              <a:t>   </a:t>
            </a:r>
            <a:r>
              <a:rPr lang="en-US" altLang="en-US" dirty="0">
                <a:latin typeface="Times New Roman" pitchFamily="18" charset="0"/>
              </a:rPr>
              <a:t>(1)</a:t>
            </a:r>
            <a:r>
              <a:rPr lang="en-US" altLang="en-US" dirty="0" err="1">
                <a:latin typeface="Times New Roman" pitchFamily="18" charset="0"/>
              </a:rPr>
              <a:t>取得正品的概率</a:t>
            </a:r>
            <a:r>
              <a:rPr lang="en-US" altLang="en-US" dirty="0">
                <a:latin typeface="Times New Roman" pitchFamily="18" charset="0"/>
              </a:rPr>
              <a:t>;</a:t>
            </a:r>
            <a:endParaRPr lang="en-US" altLang="zh-CN" dirty="0">
              <a:latin typeface="Times New Roman" pitchFamily="18" charset="0"/>
            </a:endParaRPr>
          </a:p>
          <a:p>
            <a:r>
              <a:rPr lang="en-US" altLang="zh-CN" dirty="0">
                <a:latin typeface="Times New Roman" pitchFamily="18" charset="0"/>
              </a:rPr>
              <a:t>   </a:t>
            </a:r>
            <a:r>
              <a:rPr lang="en-US" altLang="en-US" dirty="0">
                <a:latin typeface="Times New Roman" pitchFamily="18" charset="0"/>
              </a:rPr>
              <a:t>(2)</a:t>
            </a:r>
            <a:r>
              <a:rPr lang="zh-CN" altLang="en-US" dirty="0">
                <a:latin typeface="Times New Roman" pitchFamily="18" charset="0"/>
              </a:rPr>
              <a:t>已知取得</a:t>
            </a:r>
            <a:r>
              <a:rPr lang="en-US" altLang="en-US" dirty="0" err="1">
                <a:latin typeface="Times New Roman" pitchFamily="18" charset="0"/>
              </a:rPr>
              <a:t>正品</a:t>
            </a:r>
            <a:r>
              <a:rPr lang="zh-CN" altLang="en-US" dirty="0">
                <a:latin typeface="Times New Roman" pitchFamily="18" charset="0"/>
              </a:rPr>
              <a:t>，该正品是</a:t>
            </a:r>
            <a:r>
              <a:rPr lang="en-US" altLang="en-US" dirty="0" err="1">
                <a:latin typeface="Times New Roman" pitchFamily="18" charset="0"/>
              </a:rPr>
              <a:t>甲厂</a:t>
            </a:r>
            <a:r>
              <a:rPr lang="zh-CN" altLang="en-US" dirty="0">
                <a:latin typeface="Times New Roman" pitchFamily="18" charset="0"/>
              </a:rPr>
              <a:t>生产</a:t>
            </a:r>
            <a:r>
              <a:rPr lang="en-US" altLang="en-US" dirty="0" err="1">
                <a:latin typeface="Times New Roman" pitchFamily="18" charset="0"/>
              </a:rPr>
              <a:t>的概率</a:t>
            </a:r>
            <a:r>
              <a:rPr lang="zh-CN" altLang="en-US" dirty="0">
                <a:latin typeface="Times New Roman" pitchFamily="18" charset="0"/>
              </a:rPr>
              <a:t>是多少？</a:t>
            </a:r>
          </a:p>
        </p:txBody>
      </p:sp>
      <p:sp>
        <p:nvSpPr>
          <p:cNvPr id="525318" name="Text Box 1030"/>
          <p:cNvSpPr txBox="1">
            <a:spLocks noChangeArrowheads="1"/>
          </p:cNvSpPr>
          <p:nvPr/>
        </p:nvSpPr>
        <p:spPr bwMode="auto">
          <a:xfrm>
            <a:off x="409004" y="3356397"/>
            <a:ext cx="8699500" cy="840936"/>
          </a:xfrm>
          <a:prstGeom prst="rect">
            <a:avLst/>
          </a:prstGeom>
          <a:noFill/>
          <a:ln w="9525">
            <a:noFill/>
            <a:miter lim="800000"/>
            <a:headEnd/>
            <a:tailEnd/>
          </a:ln>
          <a:effectLst/>
        </p:spPr>
        <p:txBody>
          <a:bodyPr>
            <a:spAutoFit/>
          </a:bodyPr>
          <a:lstStyle/>
          <a:p>
            <a:pPr>
              <a:lnSpc>
                <a:spcPct val="70000"/>
              </a:lnSpc>
            </a:pPr>
            <a:r>
              <a:rPr lang="en-US" altLang="en-US" sz="2800" dirty="0">
                <a:solidFill>
                  <a:srgbClr val="0000FF"/>
                </a:solidFill>
                <a:latin typeface="Times New Roman" pitchFamily="18" charset="0"/>
                <a:ea typeface="黑体" pitchFamily="49" charset="-122"/>
              </a:rPr>
              <a:t> 解</a:t>
            </a:r>
            <a:r>
              <a:rPr lang="en-US" altLang="en-US" dirty="0">
                <a:latin typeface="Times New Roman" pitchFamily="18" charset="0"/>
              </a:rPr>
              <a:t> </a:t>
            </a:r>
            <a:r>
              <a:rPr lang="en-US" altLang="en-US" dirty="0" err="1">
                <a:latin typeface="Times New Roman" pitchFamily="18" charset="0"/>
              </a:rPr>
              <a:t>设</a:t>
            </a:r>
            <a:r>
              <a:rPr lang="en-US" altLang="zh-CN" i="1" dirty="0" err="1">
                <a:latin typeface="Times New Roman" pitchFamily="18" charset="0"/>
              </a:rPr>
              <a:t>A</a:t>
            </a:r>
            <a:r>
              <a:rPr lang="en-US" altLang="zh-CN" dirty="0">
                <a:latin typeface="Times New Roman" pitchFamily="18" charset="0"/>
              </a:rPr>
              <a:t>=“</a:t>
            </a:r>
            <a:r>
              <a:rPr lang="en-US" altLang="en-US" dirty="0" err="1">
                <a:latin typeface="Times New Roman" pitchFamily="18" charset="0"/>
              </a:rPr>
              <a:t>取得的是正品</a:t>
            </a:r>
            <a:r>
              <a:rPr lang="zh-CN" altLang="en-US" dirty="0">
                <a:latin typeface="Times New Roman" pitchFamily="18" charset="0"/>
              </a:rPr>
              <a:t>”</a:t>
            </a:r>
            <a:r>
              <a:rPr lang="en-US" altLang="en-US" dirty="0">
                <a:latin typeface="Times New Roman" pitchFamily="18" charset="0"/>
              </a:rPr>
              <a:t>,</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1</a:t>
            </a:r>
            <a:r>
              <a:rPr lang="en-US" altLang="zh-CN" dirty="0">
                <a:latin typeface="Times New Roman" pitchFamily="18" charset="0"/>
              </a:rPr>
              <a:t>=“</a:t>
            </a:r>
            <a:r>
              <a:rPr lang="zh-CN" altLang="en-US" dirty="0">
                <a:latin typeface="Times New Roman" pitchFamily="18" charset="0"/>
              </a:rPr>
              <a:t>取到甲厂生产的箱子”，</a:t>
            </a:r>
            <a:endParaRPr lang="en-US" altLang="zh-CN" dirty="0">
              <a:latin typeface="Times New Roman" pitchFamily="18" charset="0"/>
            </a:endParaRPr>
          </a:p>
          <a:p>
            <a:pPr>
              <a:lnSpc>
                <a:spcPct val="70000"/>
              </a:lnSpc>
            </a:pPr>
            <a:r>
              <a:rPr lang="en-US" altLang="zh-CN" i="1" dirty="0">
                <a:latin typeface="Times New Roman" pitchFamily="18" charset="0"/>
              </a:rPr>
              <a:t>  B</a:t>
            </a:r>
            <a:r>
              <a:rPr lang="en-US" altLang="zh-CN" baseline="-25000" dirty="0">
                <a:latin typeface="Times New Roman" pitchFamily="18" charset="0"/>
              </a:rPr>
              <a:t>2</a:t>
            </a:r>
            <a:r>
              <a:rPr lang="en-US" altLang="zh-CN" dirty="0">
                <a:latin typeface="Times New Roman" pitchFamily="18" charset="0"/>
              </a:rPr>
              <a:t>=“</a:t>
            </a:r>
            <a:r>
              <a:rPr lang="zh-CN" altLang="en-US" dirty="0">
                <a:latin typeface="Times New Roman" pitchFamily="18" charset="0"/>
              </a:rPr>
              <a:t>取到乙厂生产的箱子”，</a:t>
            </a:r>
            <a:r>
              <a:rPr lang="en-US" altLang="zh-CN" i="1" dirty="0">
                <a:latin typeface="Times New Roman" pitchFamily="18" charset="0"/>
              </a:rPr>
              <a:t> B</a:t>
            </a:r>
            <a:r>
              <a:rPr lang="en-US" altLang="zh-CN" baseline="-25000" dirty="0">
                <a:latin typeface="Times New Roman" pitchFamily="18" charset="0"/>
              </a:rPr>
              <a:t>3</a:t>
            </a:r>
            <a:r>
              <a:rPr lang="en-US" altLang="zh-CN" dirty="0">
                <a:latin typeface="Times New Roman" pitchFamily="18" charset="0"/>
              </a:rPr>
              <a:t>=“</a:t>
            </a:r>
            <a:r>
              <a:rPr lang="zh-CN" altLang="en-US" dirty="0">
                <a:latin typeface="Times New Roman" pitchFamily="18" charset="0"/>
              </a:rPr>
              <a:t>取到丙厂生产的箱子”</a:t>
            </a:r>
            <a:endParaRPr lang="en-US" altLang="zh-CN" dirty="0">
              <a:latin typeface="Times New Roman" pitchFamily="18" charset="0"/>
            </a:endParaRPr>
          </a:p>
        </p:txBody>
      </p:sp>
      <p:sp>
        <p:nvSpPr>
          <p:cNvPr id="525319" name="Rectangle 1031"/>
          <p:cNvSpPr>
            <a:spLocks noChangeArrowheads="1"/>
          </p:cNvSpPr>
          <p:nvPr/>
        </p:nvSpPr>
        <p:spPr bwMode="auto">
          <a:xfrm>
            <a:off x="610617" y="4293022"/>
            <a:ext cx="7847012" cy="354649"/>
          </a:xfrm>
          <a:prstGeom prst="rect">
            <a:avLst/>
          </a:prstGeom>
          <a:noFill/>
          <a:ln w="9525">
            <a:noFill/>
            <a:miter lim="800000"/>
            <a:headEnd/>
            <a:tailEnd/>
          </a:ln>
          <a:effectLst/>
        </p:spPr>
        <p:txBody>
          <a:bodyPr>
            <a:spAutoFit/>
          </a:bodyPr>
          <a:lstStyle/>
          <a:p>
            <a:pPr>
              <a:lnSpc>
                <a:spcPct val="70000"/>
              </a:lnSpc>
            </a:pPr>
            <a:r>
              <a:rPr lang="zh-CN" altLang="en-US" dirty="0">
                <a:latin typeface="Times New Roman" pitchFamily="18" charset="0"/>
              </a:rPr>
              <a:t>（</a:t>
            </a:r>
            <a:r>
              <a:rPr lang="en-US" altLang="zh-CN" dirty="0">
                <a:latin typeface="Times New Roman" pitchFamily="18" charset="0"/>
              </a:rPr>
              <a:t>2</a:t>
            </a:r>
            <a:r>
              <a:rPr lang="zh-CN" altLang="en-US" dirty="0">
                <a:latin typeface="Times New Roman" pitchFamily="18" charset="0"/>
              </a:rPr>
              <a:t>）由</a:t>
            </a:r>
            <a:r>
              <a:rPr lang="en-US" altLang="zh-CN" dirty="0">
                <a:latin typeface="Times New Roman" pitchFamily="18" charset="0"/>
              </a:rPr>
              <a:t>Bayes</a:t>
            </a:r>
            <a:r>
              <a:rPr lang="zh-CN" altLang="en-US" dirty="0">
                <a:latin typeface="Times New Roman" pitchFamily="18" charset="0"/>
              </a:rPr>
              <a:t>公式</a:t>
            </a:r>
            <a:r>
              <a:rPr lang="en-US" altLang="en-US" dirty="0">
                <a:latin typeface="Times New Roman" pitchFamily="18" charset="0"/>
              </a:rPr>
              <a:t>得：</a:t>
            </a:r>
          </a:p>
        </p:txBody>
      </p:sp>
      <mc:AlternateContent xmlns:mc="http://schemas.openxmlformats.org/markup-compatibility/2006" xmlns:a14="http://schemas.microsoft.com/office/drawing/2010/main">
        <mc:Choice Requires="a14">
          <p:sp>
            <p:nvSpPr>
              <p:cNvPr id="525320" name="Rectangle 1032"/>
              <p:cNvSpPr>
                <a:spLocks noChangeArrowheads="1"/>
              </p:cNvSpPr>
              <p:nvPr/>
            </p:nvSpPr>
            <p:spPr bwMode="auto">
              <a:xfrm>
                <a:off x="755576" y="4827749"/>
                <a:ext cx="7200800" cy="860748"/>
              </a:xfrm>
              <a:prstGeom prst="rect">
                <a:avLst/>
              </a:prstGeom>
              <a:noFill/>
              <a:ln w="9525">
                <a:noFill/>
                <a:miter lim="800000"/>
                <a:headEnd/>
                <a:tailEnd/>
              </a:ln>
              <a:effectLst/>
            </p:spPr>
            <p:txBody>
              <a:bodyPr wrap="square">
                <a:spAutoFit/>
              </a:bodyPr>
              <a:lstStyle/>
              <a:p>
                <a:pPr>
                  <a:lnSpc>
                    <a:spcPct val="70000"/>
                  </a:lnSpc>
                </a:pP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B</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 = </a:t>
                </a:r>
                <a14:m>
                  <m:oMath xmlns:m="http://schemas.openxmlformats.org/officeDocument/2006/math">
                    <m:f>
                      <m:fPr>
                        <m:ctrlPr>
                          <a:rPr lang="en-US" altLang="zh-CN" sz="2800" i="1" smtClean="0">
                            <a:latin typeface="Cambria Math" panose="02040503050406030204" pitchFamily="18" charset="0"/>
                          </a:rPr>
                        </m:ctrlPr>
                      </m:fPr>
                      <m:num>
                        <m:r>
                          <a:rPr lang="en-US" altLang="zh-CN" sz="2800" b="1" i="1" smtClean="0">
                            <a:latin typeface="Cambria Math" panose="02040503050406030204" pitchFamily="18" charset="0"/>
                          </a:rPr>
                          <m:t>𝑷</m:t>
                        </m:r>
                        <m:d>
                          <m:dPr>
                            <m:ctrlPr>
                              <a:rPr lang="en-US" altLang="zh-CN" sz="2800" b="1" i="1" smtClean="0">
                                <a:latin typeface="Cambria Math" panose="02040503050406030204" pitchFamily="18" charset="0"/>
                              </a:rPr>
                            </m:ctrlPr>
                          </m:dPr>
                          <m:e>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𝑩</m:t>
                                </m:r>
                              </m:e>
                              <m:sub>
                                <m:r>
                                  <a:rPr lang="en-US" altLang="zh-CN" sz="2800" b="1" i="1" smtClean="0">
                                    <a:latin typeface="Cambria Math" panose="02040503050406030204" pitchFamily="18" charset="0"/>
                                  </a:rPr>
                                  <m:t>𝟏</m:t>
                                </m:r>
                              </m:sub>
                            </m:sSub>
                          </m:e>
                        </m:d>
                        <m:r>
                          <a:rPr lang="en-US" altLang="zh-CN" sz="2800" b="1" i="1" smtClean="0">
                            <a:latin typeface="Cambria Math" panose="02040503050406030204" pitchFamily="18" charset="0"/>
                          </a:rPr>
                          <m:t>𝑷</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𝑨</m:t>
                        </m:r>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𝑩</m:t>
                            </m:r>
                          </m:e>
                          <m:sub>
                            <m:r>
                              <a:rPr lang="en-US" altLang="zh-CN" sz="2800" i="1">
                                <a:latin typeface="Cambria Math" panose="02040503050406030204" pitchFamily="18" charset="0"/>
                              </a:rPr>
                              <m:t>𝟏</m:t>
                            </m:r>
                          </m:sub>
                        </m:sSub>
                        <m:r>
                          <a:rPr lang="en-US" altLang="zh-CN" sz="2800" b="1" i="1" smtClean="0">
                            <a:latin typeface="Cambria Math" panose="02040503050406030204" pitchFamily="18" charset="0"/>
                          </a:rPr>
                          <m:t>)</m:t>
                        </m:r>
                      </m:num>
                      <m:den>
                        <m:r>
                          <a:rPr lang="en-US" altLang="zh-CN" sz="2800" b="1" i="1" smtClean="0">
                            <a:latin typeface="Cambria Math" panose="02040503050406030204" pitchFamily="18" charset="0"/>
                          </a:rPr>
                          <m:t>𝑷</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𝑨</m:t>
                        </m:r>
                        <m:r>
                          <a:rPr lang="en-US" altLang="zh-CN" sz="2800" b="1" i="1" smtClean="0">
                            <a:latin typeface="Cambria Math" panose="02040503050406030204" pitchFamily="18" charset="0"/>
                          </a:rPr>
                          <m:t>)</m:t>
                        </m:r>
                      </m:den>
                    </m:f>
                    <m:r>
                      <a:rPr lang="en-US" altLang="zh-CN" sz="2800" b="1" i="0" smtClean="0">
                        <a:latin typeface="Cambria Math" panose="02040503050406030204" pitchFamily="18" charset="0"/>
                      </a:rPr>
                      <m:t>=</m:t>
                    </m:r>
                    <m:f>
                      <m:fPr>
                        <m:ctrlPr>
                          <a:rPr lang="en-US" altLang="zh-CN" sz="2800" b="1" i="1" smtClean="0">
                            <a:latin typeface="Cambria Math" panose="02040503050406030204" pitchFamily="18" charset="0"/>
                          </a:rPr>
                        </m:ctrlPr>
                      </m:fPr>
                      <m:num>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𝟓</m:t>
                            </m:r>
                          </m:num>
                          <m:den>
                            <m:r>
                              <a:rPr lang="en-US" altLang="zh-CN" sz="2800" b="1" i="1" smtClean="0">
                                <a:latin typeface="Cambria Math" panose="02040503050406030204" pitchFamily="18" charset="0"/>
                              </a:rPr>
                              <m:t>𝟏𝟎</m:t>
                            </m:r>
                          </m:den>
                        </m:f>
                        <m:r>
                          <a:rPr lang="en-US" altLang="zh-CN" sz="2800" b="1" i="1" smtClean="0">
                            <a:latin typeface="Cambria Math" panose="02040503050406030204" pitchFamily="18" charset="0"/>
                          </a:rPr>
                          <m:t> </m:t>
                        </m:r>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𝟗</m:t>
                            </m:r>
                          </m:num>
                          <m:den>
                            <m:r>
                              <a:rPr lang="en-US" altLang="zh-CN" sz="2800" b="1" i="1" smtClean="0">
                                <a:latin typeface="Cambria Math" panose="02040503050406030204" pitchFamily="18" charset="0"/>
                              </a:rPr>
                              <m:t>𝟏𝟎</m:t>
                            </m:r>
                          </m:den>
                        </m:f>
                      </m:num>
                      <m:den>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𝟐𝟑</m:t>
                            </m:r>
                          </m:num>
                          <m:den>
                            <m:r>
                              <a:rPr lang="en-US" altLang="zh-CN" sz="2800" b="1" i="1" smtClean="0">
                                <a:latin typeface="Cambria Math" panose="02040503050406030204" pitchFamily="18" charset="0"/>
                              </a:rPr>
                              <m:t>𝟐𝟓</m:t>
                            </m:r>
                          </m:den>
                        </m:f>
                      </m:den>
                    </m:f>
                    <m:r>
                      <a:rPr lang="en-US" altLang="zh-CN" sz="2800" b="1" i="0" smtClean="0">
                        <a:latin typeface="Cambria Math" panose="02040503050406030204" pitchFamily="18" charset="0"/>
                      </a:rPr>
                      <m:t>=</m:t>
                    </m:r>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𝟒𝟓</m:t>
                        </m:r>
                      </m:num>
                      <m:den>
                        <m:r>
                          <a:rPr lang="en-US" altLang="zh-CN" sz="2800" b="1" i="1" smtClean="0">
                            <a:latin typeface="Cambria Math" panose="02040503050406030204" pitchFamily="18" charset="0"/>
                          </a:rPr>
                          <m:t>𝟗𝟐</m:t>
                        </m:r>
                      </m:den>
                    </m:f>
                  </m:oMath>
                </a14:m>
                <a:endParaRPr lang="en-US" altLang="zh-CN" dirty="0">
                  <a:latin typeface="Times New Roman" pitchFamily="18" charset="0"/>
                </a:endParaRPr>
              </a:p>
            </p:txBody>
          </p:sp>
        </mc:Choice>
        <mc:Fallback xmlns="">
          <p:sp>
            <p:nvSpPr>
              <p:cNvPr id="525320" name="Rectangle 1032"/>
              <p:cNvSpPr>
                <a:spLocks noRot="1" noChangeAspect="1" noMove="1" noResize="1" noEditPoints="1" noAdjustHandles="1" noChangeArrowheads="1" noChangeShapeType="1" noTextEdit="1"/>
              </p:cNvSpPr>
              <p:nvPr/>
            </p:nvSpPr>
            <p:spPr bwMode="auto">
              <a:xfrm>
                <a:off x="755576" y="4827749"/>
                <a:ext cx="7200800" cy="860748"/>
              </a:xfrm>
              <a:prstGeom prst="rect">
                <a:avLst/>
              </a:prstGeom>
              <a:blipFill>
                <a:blip r:embed="rId2"/>
                <a:stretch>
                  <a:fillRect l="-1355" t="-15603"/>
                </a:stretch>
              </a:blipFill>
              <a:ln w="9525">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254242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25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525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9" grpId="0" autoUpdateAnimBg="0"/>
      <p:bldP spid="52532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2"/>
          <p:cNvSpPr txBox="1">
            <a:spLocks noChangeArrowheads="1"/>
          </p:cNvSpPr>
          <p:nvPr/>
        </p:nvSpPr>
        <p:spPr bwMode="auto">
          <a:xfrm>
            <a:off x="251520" y="404813"/>
            <a:ext cx="8424862" cy="2287587"/>
          </a:xfrm>
          <a:prstGeom prst="rect">
            <a:avLst/>
          </a:prstGeom>
          <a:noFill/>
          <a:ln w="9525">
            <a:noFill/>
            <a:miter lim="800000"/>
            <a:headEnd/>
            <a:tailEnd/>
          </a:ln>
          <a:effectLst/>
        </p:spPr>
        <p:txBody>
          <a:bodyPr>
            <a:spAutoFit/>
          </a:bodyPr>
          <a:lstStyle/>
          <a:p>
            <a:r>
              <a:rPr lang="en-US" altLang="en-US" sz="3200" dirty="0">
                <a:solidFill>
                  <a:srgbClr val="0000FF"/>
                </a:solidFill>
                <a:latin typeface="Times New Roman" pitchFamily="18" charset="0"/>
                <a:ea typeface="黑体" pitchFamily="49" charset="-122"/>
              </a:rPr>
              <a:t>例8</a:t>
            </a:r>
            <a:r>
              <a:rPr lang="en-US" altLang="en-US" sz="2800" dirty="0">
                <a:solidFill>
                  <a:srgbClr val="FF0066"/>
                </a:solidFill>
                <a:latin typeface="Times New Roman" pitchFamily="18" charset="0"/>
                <a:ea typeface="黑体" pitchFamily="49" charset="-122"/>
              </a:rPr>
              <a:t> </a:t>
            </a:r>
            <a:r>
              <a:rPr lang="en-US" altLang="en-US" dirty="0">
                <a:latin typeface="Times New Roman" pitchFamily="18" charset="0"/>
                <a:ea typeface="黑体" pitchFamily="49" charset="-122"/>
              </a:rPr>
              <a:t> </a:t>
            </a:r>
            <a:r>
              <a:rPr lang="zh-CN" altLang="en-US" sz="2800" dirty="0">
                <a:latin typeface="Times New Roman" pitchFamily="18" charset="0"/>
                <a:ea typeface="楷体_GB2312" pitchFamily="49" charset="-122"/>
              </a:rPr>
              <a:t>甲胎免疫蛋白检测法</a:t>
            </a:r>
            <a:r>
              <a:rPr lang="en-US" altLang="zh-CN" sz="2800" dirty="0">
                <a:latin typeface="Times New Roman" pitchFamily="18" charset="0"/>
                <a:ea typeface="楷体_GB2312" pitchFamily="49" charset="-122"/>
              </a:rPr>
              <a:t>(AFP)</a:t>
            </a:r>
            <a:r>
              <a:rPr lang="zh-CN" altLang="en-US" sz="2800" dirty="0">
                <a:latin typeface="Times New Roman" pitchFamily="18" charset="0"/>
                <a:ea typeface="楷体_GB2312" pitchFamily="49" charset="-122"/>
              </a:rPr>
              <a:t>被普遍用于肝癌的早期诊断和普查</a:t>
            </a:r>
            <a:r>
              <a:rPr lang="en-US" altLang="zh-CN" sz="2800" dirty="0">
                <a:latin typeface="Times New Roman" pitchFamily="18" charset="0"/>
                <a:ea typeface="楷体_GB2312" pitchFamily="49" charset="-122"/>
              </a:rPr>
              <a:t>. </a:t>
            </a:r>
            <a:r>
              <a:rPr lang="zh-CN" altLang="en-US" sz="2800" dirty="0">
                <a:latin typeface="Times New Roman" pitchFamily="18" charset="0"/>
                <a:ea typeface="楷体_GB2312" pitchFamily="49" charset="-122"/>
              </a:rPr>
              <a:t>已知肝癌患者经</a:t>
            </a:r>
            <a:r>
              <a:rPr lang="en-US" altLang="zh-CN" sz="2800" dirty="0">
                <a:latin typeface="Times New Roman" pitchFamily="18" charset="0"/>
                <a:ea typeface="楷体_GB2312" pitchFamily="49" charset="-122"/>
              </a:rPr>
              <a:t>AFP</a:t>
            </a:r>
            <a:r>
              <a:rPr lang="zh-CN" altLang="en-US" sz="2800" dirty="0">
                <a:latin typeface="Times New Roman" pitchFamily="18" charset="0"/>
                <a:ea typeface="楷体_GB2312" pitchFamily="49" charset="-122"/>
              </a:rPr>
              <a:t>诊断为肝癌的概率为</a:t>
            </a:r>
            <a:r>
              <a:rPr lang="en-US" altLang="zh-CN" sz="2800" dirty="0">
                <a:latin typeface="Times New Roman" pitchFamily="18" charset="0"/>
                <a:ea typeface="楷体_GB2312" pitchFamily="49" charset="-122"/>
              </a:rPr>
              <a:t>95%,  </a:t>
            </a:r>
            <a:r>
              <a:rPr lang="zh-CN" altLang="en-US" sz="2800" dirty="0">
                <a:latin typeface="Times New Roman" pitchFamily="18" charset="0"/>
                <a:ea typeface="楷体_GB2312" pitchFamily="49" charset="-122"/>
              </a:rPr>
              <a:t>而未患肝癌通过</a:t>
            </a:r>
            <a:r>
              <a:rPr lang="en-US" altLang="zh-CN" sz="2800" dirty="0">
                <a:latin typeface="Times New Roman" pitchFamily="18" charset="0"/>
                <a:ea typeface="楷体_GB2312" pitchFamily="49" charset="-122"/>
              </a:rPr>
              <a:t>AFP</a:t>
            </a:r>
            <a:r>
              <a:rPr lang="zh-CN" altLang="en-US" sz="2800" dirty="0">
                <a:latin typeface="Times New Roman" pitchFamily="18" charset="0"/>
                <a:ea typeface="楷体_GB2312" pitchFamily="49" charset="-122"/>
              </a:rPr>
              <a:t>被诊断为肝癌的概率为</a:t>
            </a:r>
            <a:r>
              <a:rPr lang="en-US" altLang="zh-CN" sz="2800" dirty="0">
                <a:latin typeface="Times New Roman" pitchFamily="18" charset="0"/>
                <a:ea typeface="楷体_GB2312" pitchFamily="49" charset="-122"/>
              </a:rPr>
              <a:t>2%,  </a:t>
            </a:r>
            <a:r>
              <a:rPr lang="zh-CN" altLang="en-US" sz="2800" dirty="0">
                <a:latin typeface="Times New Roman" pitchFamily="18" charset="0"/>
                <a:ea typeface="楷体_GB2312" pitchFamily="49" charset="-122"/>
              </a:rPr>
              <a:t>在人群中肝癌的发病率一般为</a:t>
            </a:r>
            <a:r>
              <a:rPr lang="en-US" altLang="zh-CN" sz="2800" dirty="0">
                <a:latin typeface="Times New Roman" pitchFamily="18" charset="0"/>
                <a:ea typeface="楷体_GB2312" pitchFamily="49" charset="-122"/>
              </a:rPr>
              <a:t>0.4%, </a:t>
            </a:r>
            <a:r>
              <a:rPr lang="zh-CN" altLang="en-US" sz="2800" dirty="0">
                <a:latin typeface="Times New Roman" pitchFamily="18" charset="0"/>
                <a:ea typeface="楷体_GB2312" pitchFamily="49" charset="-122"/>
              </a:rPr>
              <a:t>现有一人经诊断为患肝癌</a:t>
            </a:r>
            <a:r>
              <a:rPr lang="en-US" altLang="zh-CN" sz="2800" dirty="0">
                <a:latin typeface="Times New Roman" pitchFamily="18" charset="0"/>
                <a:ea typeface="楷体_GB2312" pitchFamily="49" charset="-122"/>
              </a:rPr>
              <a:t>,  </a:t>
            </a:r>
            <a:r>
              <a:rPr lang="zh-CN" altLang="en-US" sz="2800" dirty="0">
                <a:latin typeface="Times New Roman" pitchFamily="18" charset="0"/>
                <a:ea typeface="楷体_GB2312" pitchFamily="49" charset="-122"/>
              </a:rPr>
              <a:t>求此人确实患肝癌的概率</a:t>
            </a:r>
            <a:r>
              <a:rPr lang="en-US" altLang="zh-CN" sz="2800" dirty="0">
                <a:latin typeface="Times New Roman" pitchFamily="18" charset="0"/>
                <a:ea typeface="楷体_GB2312" pitchFamily="49" charset="-122"/>
              </a:rPr>
              <a:t>.</a:t>
            </a:r>
          </a:p>
        </p:txBody>
      </p:sp>
      <p:sp>
        <p:nvSpPr>
          <p:cNvPr id="637955" name="Text Box 3"/>
          <p:cNvSpPr txBox="1">
            <a:spLocks noChangeArrowheads="1"/>
          </p:cNvSpPr>
          <p:nvPr/>
        </p:nvSpPr>
        <p:spPr bwMode="auto">
          <a:xfrm>
            <a:off x="468313" y="2636838"/>
            <a:ext cx="8424862" cy="561975"/>
          </a:xfrm>
          <a:prstGeom prst="rect">
            <a:avLst/>
          </a:prstGeom>
          <a:noFill/>
          <a:ln w="9525">
            <a:noFill/>
            <a:miter lim="800000"/>
            <a:headEnd/>
            <a:tailEnd/>
          </a:ln>
          <a:effectLst/>
        </p:spPr>
        <p:txBody>
          <a:bodyPr>
            <a:spAutoFit/>
          </a:bodyPr>
          <a:lstStyle/>
          <a:p>
            <a:pPr>
              <a:lnSpc>
                <a:spcPct val="110000"/>
              </a:lnSpc>
            </a:pPr>
            <a:r>
              <a:rPr lang="en-US" altLang="en-US" sz="2800">
                <a:solidFill>
                  <a:srgbClr val="0000FF"/>
                </a:solidFill>
                <a:latin typeface="黑体" pitchFamily="49" charset="-122"/>
                <a:ea typeface="黑体" pitchFamily="49" charset="-122"/>
              </a:rPr>
              <a:t>解</a:t>
            </a:r>
            <a:r>
              <a:rPr lang="zh-CN" altLang="en-US" sz="2800">
                <a:solidFill>
                  <a:srgbClr val="0000FF"/>
                </a:solidFill>
                <a:latin typeface="黑体" pitchFamily="49" charset="-122"/>
                <a:ea typeface="黑体" pitchFamily="49" charset="-122"/>
              </a:rPr>
              <a:t>：</a:t>
            </a:r>
            <a:r>
              <a:rPr lang="zh-CN" altLang="en-US" sz="2800">
                <a:latin typeface="Times New Roman" pitchFamily="18" charset="0"/>
              </a:rPr>
              <a:t>设  </a:t>
            </a:r>
            <a:r>
              <a:rPr lang="en-US" altLang="zh-CN" sz="2800" i="1">
                <a:latin typeface="Times New Roman" pitchFamily="18" charset="0"/>
              </a:rPr>
              <a:t>A</a:t>
            </a:r>
            <a:r>
              <a:rPr lang="en-US" altLang="zh-CN" sz="2800">
                <a:latin typeface="Times New Roman" pitchFamily="18" charset="0"/>
              </a:rPr>
              <a:t>=“</a:t>
            </a:r>
            <a:r>
              <a:rPr lang="zh-CN" altLang="en-US" sz="2800">
                <a:latin typeface="Times New Roman" pitchFamily="18" charset="0"/>
              </a:rPr>
              <a:t>此人患肝癌”， </a:t>
            </a:r>
            <a:r>
              <a:rPr lang="en-US" altLang="zh-CN" sz="2800" i="1">
                <a:latin typeface="Times New Roman" pitchFamily="18" charset="0"/>
              </a:rPr>
              <a:t>B</a:t>
            </a:r>
            <a:r>
              <a:rPr lang="en-US" altLang="zh-CN" sz="2800">
                <a:latin typeface="Times New Roman" pitchFamily="18" charset="0"/>
              </a:rPr>
              <a:t>=“</a:t>
            </a:r>
            <a:r>
              <a:rPr lang="zh-CN" altLang="en-US" sz="2800">
                <a:latin typeface="Times New Roman" pitchFamily="18" charset="0"/>
              </a:rPr>
              <a:t>经诊断为患肝癌”</a:t>
            </a:r>
          </a:p>
        </p:txBody>
      </p:sp>
      <p:graphicFrame>
        <p:nvGraphicFramePr>
          <p:cNvPr id="637956" name="Object 4"/>
          <p:cNvGraphicFramePr>
            <a:graphicFrameLocks noChangeAspect="1"/>
          </p:cNvGraphicFramePr>
          <p:nvPr/>
        </p:nvGraphicFramePr>
        <p:xfrm>
          <a:off x="1258888" y="4437063"/>
          <a:ext cx="5351462" cy="1103312"/>
        </p:xfrm>
        <a:graphic>
          <a:graphicData uri="http://schemas.openxmlformats.org/presentationml/2006/ole">
            <mc:AlternateContent xmlns:mc="http://schemas.openxmlformats.org/markup-compatibility/2006">
              <mc:Choice xmlns:v="urn:schemas-microsoft-com:vml" Requires="v">
                <p:oleObj spid="_x0000_s820562" name="公式" r:id="rId3" imgW="2273300" imgH="469900" progId="Equations">
                  <p:embed/>
                </p:oleObj>
              </mc:Choice>
              <mc:Fallback>
                <p:oleObj name="公式" r:id="rId3" imgW="2273300" imgH="469900" progId="Equations">
                  <p:embed/>
                  <p:pic>
                    <p:nvPicPr>
                      <p:cNvPr id="6379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437063"/>
                        <a:ext cx="5351462" cy="110331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637957" name="Text Box 5"/>
          <p:cNvSpPr txBox="1">
            <a:spLocks noChangeArrowheads="1"/>
          </p:cNvSpPr>
          <p:nvPr/>
        </p:nvSpPr>
        <p:spPr bwMode="auto">
          <a:xfrm>
            <a:off x="468313" y="4149725"/>
            <a:ext cx="5029200" cy="457200"/>
          </a:xfrm>
          <a:prstGeom prst="rect">
            <a:avLst/>
          </a:prstGeom>
          <a:noFill/>
          <a:ln w="9525">
            <a:noFill/>
            <a:miter lim="800000"/>
            <a:headEnd/>
            <a:tailEnd/>
          </a:ln>
          <a:effectLst/>
        </p:spPr>
        <p:txBody>
          <a:bodyPr>
            <a:spAutoFit/>
          </a:bodyPr>
          <a:lstStyle/>
          <a:p>
            <a:r>
              <a:rPr lang="en-US" altLang="en-US" dirty="0">
                <a:latin typeface="Times New Roman" pitchFamily="18" charset="0"/>
                <a:ea typeface="楷体_GB2312" pitchFamily="49" charset="-122"/>
              </a:rPr>
              <a:t>由</a:t>
            </a:r>
            <a:r>
              <a:rPr lang="en-US" altLang="zh-CN" dirty="0">
                <a:latin typeface="Times New Roman" pitchFamily="18" charset="0"/>
              </a:rPr>
              <a:t> </a:t>
            </a:r>
            <a:r>
              <a:rPr lang="en-US" altLang="zh-CN" dirty="0" err="1">
                <a:latin typeface="Times New Roman" pitchFamily="18" charset="0"/>
              </a:rPr>
              <a:t>Bayes</a:t>
            </a:r>
            <a:r>
              <a:rPr lang="en-US" altLang="en-US" dirty="0" err="1">
                <a:latin typeface="Times New Roman" pitchFamily="18" charset="0"/>
                <a:ea typeface="楷体_GB2312" pitchFamily="49" charset="-122"/>
              </a:rPr>
              <a:t>公式得</a:t>
            </a:r>
            <a:endParaRPr lang="zh-CN" altLang="en-US" dirty="0">
              <a:latin typeface="Times New Roman" pitchFamily="18" charset="0"/>
              <a:ea typeface="楷体_GB2312" pitchFamily="49" charset="-122"/>
            </a:endParaRPr>
          </a:p>
        </p:txBody>
      </p:sp>
      <p:sp>
        <p:nvSpPr>
          <p:cNvPr id="637958" name="Rectangle 6"/>
          <p:cNvSpPr>
            <a:spLocks noChangeArrowheads="1"/>
          </p:cNvSpPr>
          <p:nvPr/>
        </p:nvSpPr>
        <p:spPr bwMode="auto">
          <a:xfrm>
            <a:off x="827088" y="5157788"/>
            <a:ext cx="1441450" cy="457200"/>
          </a:xfrm>
          <a:prstGeom prst="rect">
            <a:avLst/>
          </a:prstGeom>
          <a:noFill/>
          <a:ln w="9525">
            <a:solidFill>
              <a:schemeClr val="accent1"/>
            </a:solidFill>
            <a:miter lim="800000"/>
            <a:headEnd/>
            <a:tailEnd/>
          </a:ln>
          <a:effectLst/>
        </p:spPr>
        <p:txBody>
          <a:bodyPr>
            <a:spAutoFit/>
          </a:bodyPr>
          <a:lstStyle/>
          <a:p>
            <a:r>
              <a:rPr lang="zh-CN" altLang="en-US" dirty="0">
                <a:solidFill>
                  <a:srgbClr val="0000FF"/>
                </a:solidFill>
                <a:latin typeface="Times New Roman" pitchFamily="18" charset="0"/>
                <a:ea typeface="楷体_GB2312" pitchFamily="49" charset="-122"/>
              </a:rPr>
              <a:t>后验概率</a:t>
            </a:r>
          </a:p>
        </p:txBody>
      </p:sp>
      <p:sp>
        <p:nvSpPr>
          <p:cNvPr id="637959" name="Rectangle 7"/>
          <p:cNvSpPr>
            <a:spLocks noChangeArrowheads="1"/>
          </p:cNvSpPr>
          <p:nvPr/>
        </p:nvSpPr>
        <p:spPr bwMode="auto">
          <a:xfrm flipH="1">
            <a:off x="179388" y="3429000"/>
            <a:ext cx="1512887" cy="466725"/>
          </a:xfrm>
          <a:prstGeom prst="rect">
            <a:avLst/>
          </a:prstGeom>
          <a:noFill/>
          <a:ln w="9525">
            <a:solidFill>
              <a:schemeClr val="tx1"/>
            </a:solidFill>
            <a:miter lim="800000"/>
            <a:headEnd/>
            <a:tailEnd/>
          </a:ln>
          <a:effectLst/>
        </p:spPr>
        <p:txBody>
          <a:bodyPr>
            <a:spAutoFit/>
          </a:bodyPr>
          <a:lstStyle/>
          <a:p>
            <a:r>
              <a:rPr lang="zh-CN" altLang="en-US">
                <a:solidFill>
                  <a:srgbClr val="3333FF"/>
                </a:solidFill>
              </a:rPr>
              <a:t>前验概率</a:t>
            </a:r>
          </a:p>
        </p:txBody>
      </p:sp>
      <p:sp>
        <p:nvSpPr>
          <p:cNvPr id="637960" name="Line 8"/>
          <p:cNvSpPr>
            <a:spLocks noChangeShapeType="1"/>
          </p:cNvSpPr>
          <p:nvPr/>
        </p:nvSpPr>
        <p:spPr bwMode="auto">
          <a:xfrm flipV="1">
            <a:off x="1476375" y="3357563"/>
            <a:ext cx="647700" cy="71437"/>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637962" name="Object 10"/>
          <p:cNvGraphicFramePr>
            <a:graphicFrameLocks noChangeAspect="1"/>
          </p:cNvGraphicFramePr>
          <p:nvPr/>
        </p:nvGraphicFramePr>
        <p:xfrm>
          <a:off x="1979613" y="3716338"/>
          <a:ext cx="4503737" cy="512762"/>
        </p:xfrm>
        <a:graphic>
          <a:graphicData uri="http://schemas.openxmlformats.org/presentationml/2006/ole">
            <mc:AlternateContent xmlns:mc="http://schemas.openxmlformats.org/markup-compatibility/2006">
              <mc:Choice xmlns:v="urn:schemas-microsoft-com:vml" Requires="v">
                <p:oleObj spid="_x0000_s820563" name="Equation" r:id="rId5" imgW="1841500" imgH="215900" progId="Equations">
                  <p:embed/>
                </p:oleObj>
              </mc:Choice>
              <mc:Fallback>
                <p:oleObj name="Equation" r:id="rId5" imgW="1841500" imgH="215900" progId="Equations">
                  <p:embed/>
                  <p:pic>
                    <p:nvPicPr>
                      <p:cNvPr id="63796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716338"/>
                        <a:ext cx="4503737"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7965" name="Object 13"/>
          <p:cNvGraphicFramePr>
            <a:graphicFrameLocks noChangeAspect="1"/>
          </p:cNvGraphicFramePr>
          <p:nvPr/>
        </p:nvGraphicFramePr>
        <p:xfrm>
          <a:off x="2052638" y="3168650"/>
          <a:ext cx="4248150" cy="547688"/>
        </p:xfrm>
        <a:graphic>
          <a:graphicData uri="http://schemas.openxmlformats.org/presentationml/2006/ole">
            <mc:AlternateContent xmlns:mc="http://schemas.openxmlformats.org/markup-compatibility/2006">
              <mc:Choice xmlns:v="urn:schemas-microsoft-com:vml" Requires="v">
                <p:oleObj spid="_x0000_s820564" name="Equation" r:id="rId7" imgW="1624895" imgH="215806" progId="Equations">
                  <p:embed/>
                </p:oleObj>
              </mc:Choice>
              <mc:Fallback>
                <p:oleObj name="Equation" r:id="rId7" imgW="1624895" imgH="215806" progId="Equations">
                  <p:embed/>
                  <p:pic>
                    <p:nvPicPr>
                      <p:cNvPr id="637965"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2638" y="3168650"/>
                        <a:ext cx="4248150"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7966" name="Object 14"/>
          <p:cNvGraphicFramePr>
            <a:graphicFrameLocks noChangeAspect="1"/>
          </p:cNvGraphicFramePr>
          <p:nvPr/>
        </p:nvGraphicFramePr>
        <p:xfrm>
          <a:off x="2411413" y="5589588"/>
          <a:ext cx="5060950" cy="847725"/>
        </p:xfrm>
        <a:graphic>
          <a:graphicData uri="http://schemas.openxmlformats.org/presentationml/2006/ole">
            <mc:AlternateContent xmlns:mc="http://schemas.openxmlformats.org/markup-compatibility/2006">
              <mc:Choice xmlns:v="urn:schemas-microsoft-com:vml" Requires="v">
                <p:oleObj spid="_x0000_s820565" name="Equation" r:id="rId9" imgW="2120900" imgH="355600" progId="Equations">
                  <p:embed/>
                </p:oleObj>
              </mc:Choice>
              <mc:Fallback>
                <p:oleObj name="Equation" r:id="rId9" imgW="2120900" imgH="355600" progId="Equations">
                  <p:embed/>
                  <p:pic>
                    <p:nvPicPr>
                      <p:cNvPr id="63796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5589588"/>
                        <a:ext cx="50609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824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7954"/>
                                        </p:tgtEl>
                                        <p:attrNameLst>
                                          <p:attrName>style.visibility</p:attrName>
                                        </p:attrNameLst>
                                      </p:cBhvr>
                                      <p:to>
                                        <p:strVal val="visible"/>
                                      </p:to>
                                    </p:set>
                                    <p:animEffect transition="in" filter="wipe(up)">
                                      <p:cBhvr>
                                        <p:cTn id="7" dur="500"/>
                                        <p:tgtEl>
                                          <p:spTgt spid="6379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7955"/>
                                        </p:tgtEl>
                                        <p:attrNameLst>
                                          <p:attrName>style.visibility</p:attrName>
                                        </p:attrNameLst>
                                      </p:cBhvr>
                                      <p:to>
                                        <p:strVal val="visible"/>
                                      </p:to>
                                    </p:set>
                                    <p:animEffect transition="in" filter="wipe(up)">
                                      <p:cBhvr>
                                        <p:cTn id="12" dur="500"/>
                                        <p:tgtEl>
                                          <p:spTgt spid="6379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7965"/>
                                        </p:tgtEl>
                                        <p:attrNameLst>
                                          <p:attrName>style.visibility</p:attrName>
                                        </p:attrNameLst>
                                      </p:cBhvr>
                                      <p:to>
                                        <p:strVal val="visible"/>
                                      </p:to>
                                    </p:set>
                                    <p:animEffect transition="in" filter="wipe(left)">
                                      <p:cBhvr>
                                        <p:cTn id="17" dur="500"/>
                                        <p:tgtEl>
                                          <p:spTgt spid="6379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7962"/>
                                        </p:tgtEl>
                                        <p:attrNameLst>
                                          <p:attrName>style.visibility</p:attrName>
                                        </p:attrNameLst>
                                      </p:cBhvr>
                                      <p:to>
                                        <p:strVal val="visible"/>
                                      </p:to>
                                    </p:set>
                                    <p:animEffect transition="in" filter="wipe(left)">
                                      <p:cBhvr>
                                        <p:cTn id="22" dur="500"/>
                                        <p:tgtEl>
                                          <p:spTgt spid="6379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37957"/>
                                        </p:tgtEl>
                                        <p:attrNameLst>
                                          <p:attrName>style.visibility</p:attrName>
                                        </p:attrNameLst>
                                      </p:cBhvr>
                                      <p:to>
                                        <p:strVal val="visible"/>
                                      </p:to>
                                    </p:set>
                                    <p:animEffect transition="in" filter="wipe(up)">
                                      <p:cBhvr>
                                        <p:cTn id="27" dur="500"/>
                                        <p:tgtEl>
                                          <p:spTgt spid="6379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37956"/>
                                        </p:tgtEl>
                                        <p:attrNameLst>
                                          <p:attrName>style.visibility</p:attrName>
                                        </p:attrNameLst>
                                      </p:cBhvr>
                                      <p:to>
                                        <p:strVal val="visible"/>
                                      </p:to>
                                    </p:set>
                                    <p:animEffect transition="in" filter="wipe(up)">
                                      <p:cBhvr>
                                        <p:cTn id="32" dur="500"/>
                                        <p:tgtEl>
                                          <p:spTgt spid="6379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7966"/>
                                        </p:tgtEl>
                                        <p:attrNameLst>
                                          <p:attrName>style.visibility</p:attrName>
                                        </p:attrNameLst>
                                      </p:cBhvr>
                                      <p:to>
                                        <p:strVal val="visible"/>
                                      </p:to>
                                    </p:set>
                                    <p:animEffect transition="in" filter="wipe(left)">
                                      <p:cBhvr>
                                        <p:cTn id="37" dur="500"/>
                                        <p:tgtEl>
                                          <p:spTgt spid="6379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7959"/>
                                        </p:tgtEl>
                                        <p:attrNameLst>
                                          <p:attrName>style.visibility</p:attrName>
                                        </p:attrNameLst>
                                      </p:cBhvr>
                                      <p:to>
                                        <p:strVal val="visible"/>
                                      </p:to>
                                    </p:set>
                                    <p:animEffect transition="in" filter="wipe(left)">
                                      <p:cBhvr>
                                        <p:cTn id="42" dur="500"/>
                                        <p:tgtEl>
                                          <p:spTgt spid="63795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79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37958"/>
                                        </p:tgtEl>
                                        <p:attrNameLst>
                                          <p:attrName>style.visibility</p:attrName>
                                        </p:attrNameLst>
                                      </p:cBhvr>
                                      <p:to>
                                        <p:strVal val="visible"/>
                                      </p:to>
                                    </p:set>
                                    <p:animEffect transition="in" filter="wipe(up)">
                                      <p:cBhvr>
                                        <p:cTn id="51" dur="500"/>
                                        <p:tgtEl>
                                          <p:spTgt spid="63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4" grpId="0" autoUpdateAnimBg="0"/>
      <p:bldP spid="637955" grpId="0" autoUpdateAnimBg="0"/>
      <p:bldP spid="637957" grpId="0" autoUpdateAnimBg="0"/>
      <p:bldP spid="637958" grpId="0" animBg="1" autoUpdateAnimBg="0"/>
      <p:bldP spid="637959" grpId="0" animBg="1"/>
      <p:bldP spid="63796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5" name="Text Box 3"/>
          <p:cNvSpPr txBox="1">
            <a:spLocks noChangeArrowheads="1"/>
          </p:cNvSpPr>
          <p:nvPr/>
        </p:nvSpPr>
        <p:spPr bwMode="auto">
          <a:xfrm>
            <a:off x="324421" y="332656"/>
            <a:ext cx="8424862" cy="527580"/>
          </a:xfrm>
          <a:prstGeom prst="rect">
            <a:avLst/>
          </a:prstGeom>
          <a:noFill/>
          <a:ln w="9525">
            <a:noFill/>
            <a:miter lim="800000"/>
            <a:headEnd/>
            <a:tailEnd/>
          </a:ln>
          <a:effectLst/>
        </p:spPr>
        <p:txBody>
          <a:bodyPr>
            <a:spAutoFit/>
          </a:bodyPr>
          <a:lstStyle/>
          <a:p>
            <a:pPr>
              <a:lnSpc>
                <a:spcPct val="110000"/>
              </a:lnSpc>
            </a:pPr>
            <a:r>
              <a:rPr lang="zh-CN" altLang="en-US" sz="2800" dirty="0">
                <a:latin typeface="Times New Roman" pitchFamily="18" charset="0"/>
              </a:rPr>
              <a:t> </a:t>
            </a:r>
            <a:r>
              <a:rPr lang="en-US" altLang="zh-CN" sz="2800" i="1" dirty="0">
                <a:latin typeface="Times New Roman" pitchFamily="18" charset="0"/>
              </a:rPr>
              <a:t>A</a:t>
            </a:r>
            <a:r>
              <a:rPr lang="en-US" altLang="zh-CN" sz="2800" dirty="0">
                <a:latin typeface="Times New Roman" pitchFamily="18" charset="0"/>
              </a:rPr>
              <a:t>=“</a:t>
            </a:r>
            <a:r>
              <a:rPr lang="zh-CN" altLang="en-US" sz="2800" dirty="0">
                <a:latin typeface="Times New Roman" pitchFamily="18" charset="0"/>
              </a:rPr>
              <a:t>此人患肝癌”， </a:t>
            </a:r>
            <a:r>
              <a:rPr lang="en-US" altLang="zh-CN" sz="2800" i="1" dirty="0">
                <a:latin typeface="Times New Roman" pitchFamily="18" charset="0"/>
              </a:rPr>
              <a:t>B</a:t>
            </a:r>
            <a:r>
              <a:rPr lang="en-US" altLang="zh-CN" sz="2800" dirty="0">
                <a:latin typeface="Times New Roman" pitchFamily="18" charset="0"/>
              </a:rPr>
              <a:t>=“</a:t>
            </a:r>
            <a:r>
              <a:rPr lang="zh-CN" altLang="en-US" sz="2800" dirty="0">
                <a:latin typeface="Times New Roman" pitchFamily="18" charset="0"/>
              </a:rPr>
              <a:t>经诊断为患肝癌”</a:t>
            </a:r>
          </a:p>
        </p:txBody>
      </p:sp>
      <p:sp>
        <p:nvSpPr>
          <p:cNvPr id="637957" name="Text Box 5"/>
          <p:cNvSpPr txBox="1">
            <a:spLocks noChangeArrowheads="1"/>
          </p:cNvSpPr>
          <p:nvPr/>
        </p:nvSpPr>
        <p:spPr bwMode="auto">
          <a:xfrm>
            <a:off x="1847056" y="1947739"/>
            <a:ext cx="5029200" cy="523220"/>
          </a:xfrm>
          <a:prstGeom prst="rect">
            <a:avLst/>
          </a:prstGeom>
          <a:noFill/>
          <a:ln w="9525">
            <a:noFill/>
            <a:miter lim="800000"/>
            <a:headEnd/>
            <a:tailEnd/>
          </a:ln>
          <a:effectLst/>
        </p:spPr>
        <p:txBody>
          <a:bodyPr>
            <a:spAutoFit/>
          </a:bodyPr>
          <a:lstStyle/>
          <a:p>
            <a:r>
              <a:rPr lang="en-US" altLang="en-US" sz="2800" i="1" dirty="0">
                <a:latin typeface="Times New Roman" pitchFamily="18" charset="0"/>
                <a:ea typeface="楷体_GB2312" pitchFamily="49" charset="-122"/>
              </a:rPr>
              <a:t>P</a:t>
            </a:r>
            <a:r>
              <a:rPr lang="en-US" altLang="en-US" sz="2800" dirty="0">
                <a:latin typeface="Times New Roman" pitchFamily="18" charset="0"/>
                <a:ea typeface="楷体_GB2312" pitchFamily="49" charset="-122"/>
              </a:rPr>
              <a:t>(</a:t>
            </a:r>
            <a:r>
              <a:rPr lang="en-US" altLang="en-US" sz="2800" i="1" dirty="0">
                <a:latin typeface="Times New Roman" pitchFamily="18" charset="0"/>
                <a:ea typeface="楷体_GB2312" pitchFamily="49" charset="-122"/>
              </a:rPr>
              <a:t>A </a:t>
            </a:r>
            <a:r>
              <a:rPr lang="en-US" altLang="en-US" sz="2800" dirty="0">
                <a:latin typeface="Times New Roman" pitchFamily="18" charset="0"/>
                <a:ea typeface="楷体_GB2312" pitchFamily="49" charset="-122"/>
              </a:rPr>
              <a:t>| </a:t>
            </a:r>
            <a:r>
              <a:rPr lang="en-US" altLang="en-US" sz="2800" i="1" dirty="0">
                <a:latin typeface="Times New Roman" pitchFamily="18" charset="0"/>
                <a:ea typeface="楷体_GB2312" pitchFamily="49" charset="-122"/>
              </a:rPr>
              <a:t>B</a:t>
            </a:r>
            <a:r>
              <a:rPr lang="en-US" altLang="en-US" sz="2800" dirty="0">
                <a:latin typeface="Times New Roman" pitchFamily="18" charset="0"/>
                <a:ea typeface="楷体_GB2312" pitchFamily="49" charset="-122"/>
              </a:rPr>
              <a:t>)=0.193</a:t>
            </a:r>
            <a:endParaRPr lang="zh-CN" altLang="en-US" sz="2800" dirty="0">
              <a:latin typeface="Times New Roman" pitchFamily="18" charset="0"/>
              <a:ea typeface="楷体_GB2312" pitchFamily="49" charset="-122"/>
            </a:endParaRPr>
          </a:p>
        </p:txBody>
      </p:sp>
      <p:graphicFrame>
        <p:nvGraphicFramePr>
          <p:cNvPr id="637962" name="Object 10"/>
          <p:cNvGraphicFramePr>
            <a:graphicFrameLocks noChangeAspect="1"/>
          </p:cNvGraphicFramePr>
          <p:nvPr>
            <p:extLst>
              <p:ext uri="{D42A27DB-BD31-4B8C-83A1-F6EECF244321}">
                <p14:modId xmlns:p14="http://schemas.microsoft.com/office/powerpoint/2010/main" val="482407759"/>
              </p:ext>
            </p:extLst>
          </p:nvPr>
        </p:nvGraphicFramePr>
        <p:xfrm>
          <a:off x="1835721" y="1412156"/>
          <a:ext cx="4503737" cy="512762"/>
        </p:xfrm>
        <a:graphic>
          <a:graphicData uri="http://schemas.openxmlformats.org/presentationml/2006/ole">
            <mc:AlternateContent xmlns:mc="http://schemas.openxmlformats.org/markup-compatibility/2006">
              <mc:Choice xmlns:v="urn:schemas-microsoft-com:vml" Requires="v">
                <p:oleObj spid="_x0000_s812528" name="Equation" r:id="rId3" imgW="1841500" imgH="215900" progId="Equations">
                  <p:embed/>
                </p:oleObj>
              </mc:Choice>
              <mc:Fallback>
                <p:oleObj name="Equation" r:id="rId3" imgW="1841500" imgH="215900" progId="Equations">
                  <p:embed/>
                  <p:pic>
                    <p:nvPicPr>
                      <p:cNvPr id="63796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721" y="1412156"/>
                        <a:ext cx="4503737"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7965" name="Object 13"/>
          <p:cNvGraphicFramePr>
            <a:graphicFrameLocks noChangeAspect="1"/>
          </p:cNvGraphicFramePr>
          <p:nvPr>
            <p:extLst>
              <p:ext uri="{D42A27DB-BD31-4B8C-83A1-F6EECF244321}">
                <p14:modId xmlns:p14="http://schemas.microsoft.com/office/powerpoint/2010/main" val="3851560920"/>
              </p:ext>
            </p:extLst>
          </p:nvPr>
        </p:nvGraphicFramePr>
        <p:xfrm>
          <a:off x="1908746" y="864468"/>
          <a:ext cx="4248150" cy="547688"/>
        </p:xfrm>
        <a:graphic>
          <a:graphicData uri="http://schemas.openxmlformats.org/presentationml/2006/ole">
            <mc:AlternateContent xmlns:mc="http://schemas.openxmlformats.org/markup-compatibility/2006">
              <mc:Choice xmlns:v="urn:schemas-microsoft-com:vml" Requires="v">
                <p:oleObj spid="_x0000_s812529" name="Equation" r:id="rId5" imgW="1624895" imgH="215806" progId="Equations">
                  <p:embed/>
                </p:oleObj>
              </mc:Choice>
              <mc:Fallback>
                <p:oleObj name="Equation" r:id="rId5" imgW="1624895" imgH="215806" progId="Equations">
                  <p:embed/>
                  <p:pic>
                    <p:nvPicPr>
                      <p:cNvPr id="637965"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746" y="864468"/>
                        <a:ext cx="4248150"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a:extLst>
              <a:ext uri="{FF2B5EF4-FFF2-40B4-BE49-F238E27FC236}">
                <a16:creationId xmlns:a16="http://schemas.microsoft.com/office/drawing/2014/main" xmlns="" id="{0B758FEF-0613-4550-A8A5-F64F3DD97B38}"/>
              </a:ext>
            </a:extLst>
          </p:cNvPr>
          <p:cNvSpPr txBox="1"/>
          <p:nvPr/>
        </p:nvSpPr>
        <p:spPr>
          <a:xfrm>
            <a:off x="323528" y="2564904"/>
            <a:ext cx="8568952" cy="3785652"/>
          </a:xfrm>
          <a:prstGeom prst="rect">
            <a:avLst/>
          </a:prstGeom>
          <a:noFill/>
        </p:spPr>
        <p:txBody>
          <a:bodyPr wrap="square" rtlCol="0">
            <a:spAutoFit/>
          </a:bodyPr>
          <a:lstStyle/>
          <a:p>
            <a:r>
              <a:rPr lang="en-US" altLang="en-US" i="1" dirty="0">
                <a:latin typeface="Times New Roman" pitchFamily="18" charset="0"/>
                <a:ea typeface="楷体_GB2312" pitchFamily="49" charset="-122"/>
              </a:rPr>
              <a:t>P</a:t>
            </a:r>
            <a:r>
              <a:rPr lang="en-US" altLang="en-US" dirty="0">
                <a:latin typeface="Times New Roman" pitchFamily="18" charset="0"/>
                <a:ea typeface="楷体_GB2312" pitchFamily="49" charset="-122"/>
              </a:rPr>
              <a:t>(</a:t>
            </a:r>
            <a:r>
              <a:rPr lang="en-US" altLang="en-US" i="1" dirty="0">
                <a:latin typeface="Times New Roman" pitchFamily="18" charset="0"/>
                <a:ea typeface="楷体_GB2312" pitchFamily="49" charset="-122"/>
              </a:rPr>
              <a:t>A </a:t>
            </a:r>
            <a:r>
              <a:rPr lang="en-US" altLang="en-US" dirty="0">
                <a:latin typeface="Times New Roman" pitchFamily="18" charset="0"/>
                <a:ea typeface="楷体_GB2312" pitchFamily="49" charset="-122"/>
              </a:rPr>
              <a:t>| </a:t>
            </a:r>
            <a:r>
              <a:rPr lang="en-US" altLang="en-US" i="1" dirty="0">
                <a:latin typeface="Times New Roman" pitchFamily="18" charset="0"/>
                <a:ea typeface="楷体_GB2312" pitchFamily="49" charset="-122"/>
              </a:rPr>
              <a:t>B</a:t>
            </a:r>
            <a:r>
              <a:rPr lang="en-US" altLang="en-US" dirty="0">
                <a:latin typeface="Times New Roman" pitchFamily="18" charset="0"/>
                <a:ea typeface="楷体_GB2312" pitchFamily="49" charset="-122"/>
              </a:rPr>
              <a:t>)=0.193</a:t>
            </a:r>
            <a:r>
              <a:rPr lang="zh-CN" altLang="en-US" dirty="0">
                <a:latin typeface="+mn-ea"/>
                <a:ea typeface="+mn-ea"/>
              </a:rPr>
              <a:t>如何理解</a:t>
            </a:r>
            <a:r>
              <a:rPr lang="en-US" altLang="zh-CN" dirty="0">
                <a:latin typeface="+mn-ea"/>
                <a:ea typeface="+mn-ea"/>
              </a:rPr>
              <a:t>?</a:t>
            </a:r>
          </a:p>
          <a:p>
            <a:r>
              <a:rPr lang="zh-CN" altLang="en-US" dirty="0">
                <a:latin typeface="+mn-ea"/>
                <a:ea typeface="+mn-ea"/>
              </a:rPr>
              <a:t>设</a:t>
            </a:r>
            <a:r>
              <a:rPr lang="en-US" altLang="zh-CN" dirty="0">
                <a:latin typeface="+mn-ea"/>
                <a:ea typeface="+mn-ea"/>
              </a:rPr>
              <a:t>1000</a:t>
            </a:r>
            <a:r>
              <a:rPr lang="zh-CN" altLang="en-US" dirty="0">
                <a:latin typeface="+mn-ea"/>
                <a:ea typeface="+mn-ea"/>
              </a:rPr>
              <a:t>人中有</a:t>
            </a:r>
            <a:r>
              <a:rPr lang="en-US" altLang="zh-CN" dirty="0">
                <a:latin typeface="+mn-ea"/>
                <a:ea typeface="+mn-ea"/>
              </a:rPr>
              <a:t>4</a:t>
            </a:r>
            <a:r>
              <a:rPr lang="zh-CN" altLang="en-US" dirty="0">
                <a:latin typeface="+mn-ea"/>
                <a:ea typeface="+mn-ea"/>
              </a:rPr>
              <a:t>人患肝癌，那么</a:t>
            </a:r>
            <a:r>
              <a:rPr lang="en-US" altLang="zh-CN" dirty="0">
                <a:latin typeface="+mn-ea"/>
                <a:ea typeface="+mn-ea"/>
              </a:rPr>
              <a:t>996</a:t>
            </a:r>
            <a:r>
              <a:rPr lang="zh-CN" altLang="en-US" dirty="0">
                <a:latin typeface="+mn-ea"/>
                <a:ea typeface="+mn-ea"/>
              </a:rPr>
              <a:t>人中被误诊的人数约为</a:t>
            </a:r>
            <a:endParaRPr lang="en-US" altLang="zh-CN" dirty="0">
              <a:latin typeface="+mn-ea"/>
              <a:ea typeface="+mn-ea"/>
            </a:endParaRPr>
          </a:p>
          <a:p>
            <a:r>
              <a:rPr lang="en-US" altLang="zh-CN" dirty="0"/>
              <a:t>996×0.02 = 19.92 ≈ 20</a:t>
            </a:r>
          </a:p>
          <a:p>
            <a:r>
              <a:rPr lang="en-US" altLang="zh-CN" dirty="0"/>
              <a:t>4</a:t>
            </a:r>
            <a:r>
              <a:rPr lang="zh-CN" altLang="en-US" dirty="0"/>
              <a:t>为患者中被</a:t>
            </a:r>
            <a:r>
              <a:rPr lang="en-US" altLang="zh-CN" dirty="0"/>
              <a:t>AFP</a:t>
            </a:r>
            <a:r>
              <a:rPr lang="zh-CN" altLang="en-US" dirty="0"/>
              <a:t>做出正确判断的人约为</a:t>
            </a:r>
            <a:r>
              <a:rPr lang="en-US" altLang="zh-CN" dirty="0"/>
              <a:t> 4×0.95 = 3.8 ≈ 4</a:t>
            </a:r>
          </a:p>
          <a:p>
            <a:endParaRPr lang="en-US" altLang="zh-CN" dirty="0"/>
          </a:p>
          <a:p>
            <a:r>
              <a:rPr lang="zh-CN" altLang="en-US" dirty="0">
                <a:latin typeface="+mn-ea"/>
                <a:ea typeface="+mn-ea"/>
              </a:rPr>
              <a:t>由于未患病者的人数远远高于患病者人数</a:t>
            </a:r>
            <a:endParaRPr lang="en-US" altLang="zh-CN" dirty="0">
              <a:latin typeface="+mn-ea"/>
              <a:ea typeface="+mn-ea"/>
            </a:endParaRPr>
          </a:p>
          <a:p>
            <a:r>
              <a:rPr lang="zh-CN" altLang="en-US" dirty="0"/>
              <a:t>所以误诊人数会多于正确诊断的人数</a:t>
            </a:r>
          </a:p>
        </p:txBody>
      </p:sp>
    </p:spTree>
    <p:extLst>
      <p:ext uri="{BB962C8B-B14F-4D97-AF65-F5344CB8AC3E}">
        <p14:creationId xmlns:p14="http://schemas.microsoft.com/office/powerpoint/2010/main" val="113963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79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79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79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p:bldP spid="63795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6" name="Rectangle 4"/>
          <p:cNvSpPr>
            <a:spLocks noChangeArrowheads="1"/>
          </p:cNvSpPr>
          <p:nvPr/>
        </p:nvSpPr>
        <p:spPr bwMode="auto">
          <a:xfrm>
            <a:off x="2590800" y="44450"/>
            <a:ext cx="4213225" cy="701675"/>
          </a:xfrm>
          <a:prstGeom prst="rect">
            <a:avLst/>
          </a:prstGeom>
          <a:noFill/>
          <a:ln w="9525">
            <a:noFill/>
            <a:miter lim="800000"/>
            <a:headEnd/>
            <a:tailEnd/>
          </a:ln>
          <a:effectLst/>
        </p:spPr>
        <p:txBody>
          <a:bodyPr>
            <a:spAutoFit/>
          </a:bodyPr>
          <a:lstStyle/>
          <a:p>
            <a:pPr>
              <a:spcBef>
                <a:spcPct val="0"/>
              </a:spcBef>
            </a:pPr>
            <a:r>
              <a:rPr lang="en-US" altLang="zh-CN" sz="4000">
                <a:solidFill>
                  <a:schemeClr val="accent2"/>
                </a:solidFill>
                <a:latin typeface="黑体" pitchFamily="49" charset="-122"/>
                <a:ea typeface="黑体" pitchFamily="49" charset="-122"/>
              </a:rPr>
              <a:t>§1.6 </a:t>
            </a:r>
            <a:r>
              <a:rPr lang="en-US" altLang="en-US" sz="4000">
                <a:solidFill>
                  <a:schemeClr val="accent2"/>
                </a:solidFill>
                <a:latin typeface="黑体" pitchFamily="49" charset="-122"/>
                <a:ea typeface="黑体" pitchFamily="49" charset="-122"/>
              </a:rPr>
              <a:t>独立性</a:t>
            </a:r>
            <a:endParaRPr lang="zh-CN" altLang="en-US">
              <a:latin typeface="黑体" pitchFamily="49" charset="-122"/>
              <a:ea typeface="黑体" pitchFamily="49" charset="-122"/>
            </a:endParaRPr>
          </a:p>
        </p:txBody>
      </p:sp>
      <p:sp>
        <p:nvSpPr>
          <p:cNvPr id="515078" name="Line 6"/>
          <p:cNvSpPr>
            <a:spLocks noChangeShapeType="1"/>
          </p:cNvSpPr>
          <p:nvPr/>
        </p:nvSpPr>
        <p:spPr bwMode="auto">
          <a:xfrm>
            <a:off x="179388" y="692150"/>
            <a:ext cx="8763000" cy="0"/>
          </a:xfrm>
          <a:prstGeom prst="line">
            <a:avLst/>
          </a:prstGeom>
          <a:noFill/>
          <a:ln w="57150" cmpd="thinThick">
            <a:solidFill>
              <a:schemeClr val="accent1"/>
            </a:solidFill>
            <a:round/>
            <a:headEnd/>
            <a:tailEnd/>
          </a:ln>
          <a:effec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9" name="Text Box 8">
                <a:extLst>
                  <a:ext uri="{FF2B5EF4-FFF2-40B4-BE49-F238E27FC236}">
                    <a16:creationId xmlns:a16="http://schemas.microsoft.com/office/drawing/2014/main" xmlns="" id="{BBFE8C7A-9C2A-4E6F-9C55-D3A39E46256A}"/>
                  </a:ext>
                </a:extLst>
              </p:cNvPr>
              <p:cNvSpPr txBox="1">
                <a:spLocks noChangeArrowheads="1"/>
              </p:cNvSpPr>
              <p:nvPr/>
            </p:nvSpPr>
            <p:spPr bwMode="auto">
              <a:xfrm>
                <a:off x="107504" y="692696"/>
                <a:ext cx="8928992" cy="6408293"/>
              </a:xfrm>
              <a:prstGeom prst="rect">
                <a:avLst/>
              </a:prstGeom>
              <a:noFill/>
              <a:ln w="9525">
                <a:noFill/>
                <a:miter lim="800000"/>
                <a:headEnd/>
                <a:tailEnd/>
              </a:ln>
              <a:effectLst/>
            </p:spPr>
            <p:txBody>
              <a:bodyPr wrap="square">
                <a:spAutoFit/>
              </a:bodyPr>
              <a:lstStyle/>
              <a:p>
                <a:pPr marL="0" indent="0">
                  <a:buNone/>
                </a:pPr>
                <a:r>
                  <a:rPr lang="zh-CN" altLang="en-US" sz="2800" dirty="0">
                    <a:solidFill>
                      <a:srgbClr val="0000FF"/>
                    </a:solidFill>
                    <a:latin typeface="Times New Roman" pitchFamily="18" charset="0"/>
                    <a:ea typeface="黑体" pitchFamily="49" charset="-122"/>
                  </a:rPr>
                  <a:t>引</a:t>
                </a:r>
                <a:r>
                  <a:rPr lang="en-US" altLang="en-US" sz="2800" dirty="0">
                    <a:solidFill>
                      <a:srgbClr val="0000FF"/>
                    </a:solidFill>
                    <a:latin typeface="Times New Roman" pitchFamily="18" charset="0"/>
                    <a:ea typeface="黑体" pitchFamily="49" charset="-122"/>
                  </a:rPr>
                  <a:t>例</a:t>
                </a:r>
                <a:r>
                  <a:rPr lang="zh-CN" altLang="en-US" sz="2800" dirty="0">
                    <a:latin typeface="Times New Roman" pitchFamily="18" charset="0"/>
                  </a:rPr>
                  <a:t>一袋中有</a:t>
                </a:r>
                <a:r>
                  <a:rPr lang="en-US" altLang="zh-CN" sz="2800" dirty="0">
                    <a:latin typeface="Times New Roman" pitchFamily="18" charset="0"/>
                  </a:rPr>
                  <a:t>10</a:t>
                </a:r>
                <a:r>
                  <a:rPr lang="zh-CN" altLang="en-US" sz="2800" dirty="0">
                    <a:latin typeface="Times New Roman" pitchFamily="18" charset="0"/>
                  </a:rPr>
                  <a:t>只球</a:t>
                </a:r>
                <a:r>
                  <a:rPr lang="en-US" altLang="zh-CN" sz="2800" dirty="0">
                    <a:latin typeface="Times New Roman" pitchFamily="18" charset="0"/>
                  </a:rPr>
                  <a:t>, </a:t>
                </a:r>
                <a:r>
                  <a:rPr lang="zh-CN" altLang="en-US" sz="2800" dirty="0">
                    <a:latin typeface="Times New Roman" pitchFamily="18" charset="0"/>
                  </a:rPr>
                  <a:t>其中</a:t>
                </a:r>
                <a:r>
                  <a:rPr lang="en-US" altLang="zh-CN" sz="2800" dirty="0">
                    <a:latin typeface="Times New Roman" pitchFamily="18" charset="0"/>
                  </a:rPr>
                  <a:t>4</a:t>
                </a:r>
                <a:r>
                  <a:rPr lang="zh-CN" altLang="en-US" sz="2800" dirty="0">
                    <a:latin typeface="Times New Roman" pitchFamily="18" charset="0"/>
                  </a:rPr>
                  <a:t>个红球</a:t>
                </a:r>
                <a:r>
                  <a:rPr lang="en-US" altLang="zh-CN" sz="2800" dirty="0">
                    <a:latin typeface="Times New Roman" pitchFamily="18" charset="0"/>
                  </a:rPr>
                  <a:t>, 6</a:t>
                </a:r>
                <a:r>
                  <a:rPr lang="zh-CN" altLang="en-US" sz="2800" dirty="0">
                    <a:latin typeface="Times New Roman" pitchFamily="18" charset="0"/>
                  </a:rPr>
                  <a:t>个白球</a:t>
                </a:r>
                <a:r>
                  <a:rPr lang="en-US" altLang="zh-CN" sz="2800" dirty="0">
                    <a:latin typeface="Times New Roman" pitchFamily="18" charset="0"/>
                  </a:rPr>
                  <a:t>, </a:t>
                </a:r>
                <a:r>
                  <a:rPr lang="zh-CN" altLang="en-US" sz="2800" dirty="0">
                    <a:latin typeface="Times New Roman" pitchFamily="18" charset="0"/>
                  </a:rPr>
                  <a:t>从袋中取</a:t>
                </a:r>
                <a:r>
                  <a:rPr lang="en-US" altLang="zh-CN" sz="2800" dirty="0">
                    <a:latin typeface="Times New Roman" pitchFamily="18" charset="0"/>
                  </a:rPr>
                  <a:t>2</a:t>
                </a:r>
                <a:r>
                  <a:rPr lang="zh-CN" altLang="en-US" sz="2800" dirty="0">
                    <a:latin typeface="Times New Roman" pitchFamily="18" charset="0"/>
                  </a:rPr>
                  <a:t>次</a:t>
                </a:r>
                <a:r>
                  <a:rPr lang="en-US" altLang="zh-CN" sz="2800" dirty="0">
                    <a:latin typeface="Times New Roman" pitchFamily="18" charset="0"/>
                  </a:rPr>
                  <a:t>, </a:t>
                </a:r>
                <a:r>
                  <a:rPr lang="zh-CN" altLang="en-US" sz="2800" dirty="0">
                    <a:latin typeface="Times New Roman" pitchFamily="18" charset="0"/>
                  </a:rPr>
                  <a:t>每次取一只</a:t>
                </a:r>
                <a:r>
                  <a:rPr lang="en-US" altLang="zh-CN" sz="2800" dirty="0">
                    <a:latin typeface="Times New Roman" pitchFamily="18" charset="0"/>
                  </a:rPr>
                  <a:t>. </a:t>
                </a:r>
                <a:r>
                  <a:rPr lang="zh-CN" altLang="en-US" sz="2800" dirty="0">
                    <a:latin typeface="Times New Roman" pitchFamily="18" charset="0"/>
                  </a:rPr>
                  <a:t>按两种取法</a:t>
                </a:r>
                <a:r>
                  <a:rPr lang="en-US" altLang="zh-CN" sz="2800" dirty="0">
                    <a:latin typeface="Times New Roman" pitchFamily="18" charset="0"/>
                  </a:rPr>
                  <a:t>:  (</a:t>
                </a:r>
                <a:r>
                  <a:rPr lang="en-US" altLang="zh-CN" sz="2800" i="1" dirty="0">
                    <a:latin typeface="Times New Roman" pitchFamily="18" charset="0"/>
                  </a:rPr>
                  <a:t>a</a:t>
                </a:r>
                <a:r>
                  <a:rPr lang="en-US" altLang="zh-CN" sz="2800" dirty="0">
                    <a:latin typeface="Times New Roman" pitchFamily="18" charset="0"/>
                  </a:rPr>
                  <a:t>)</a:t>
                </a:r>
                <a:r>
                  <a:rPr lang="zh-CN" altLang="en-US" sz="2800" dirty="0">
                    <a:solidFill>
                      <a:srgbClr val="CC0000"/>
                    </a:solidFill>
                    <a:latin typeface="Times New Roman" pitchFamily="18" charset="0"/>
                  </a:rPr>
                  <a:t>放回抽样</a:t>
                </a:r>
                <a:r>
                  <a:rPr lang="en-US" altLang="zh-CN" sz="2800" dirty="0">
                    <a:latin typeface="Times New Roman" pitchFamily="18" charset="0"/>
                  </a:rPr>
                  <a:t>;  (</a:t>
                </a:r>
                <a:r>
                  <a:rPr lang="en-US" altLang="zh-CN" sz="2800" i="1" dirty="0">
                    <a:latin typeface="Times New Roman" pitchFamily="18" charset="0"/>
                  </a:rPr>
                  <a:t>b</a:t>
                </a:r>
                <a:r>
                  <a:rPr lang="en-US" altLang="zh-CN" sz="2800" dirty="0">
                    <a:latin typeface="Times New Roman" pitchFamily="18" charset="0"/>
                  </a:rPr>
                  <a:t>)</a:t>
                </a:r>
                <a:r>
                  <a:rPr lang="zh-CN" altLang="en-US" sz="2800" dirty="0">
                    <a:solidFill>
                      <a:srgbClr val="CC0000"/>
                    </a:solidFill>
                    <a:latin typeface="Times New Roman" pitchFamily="18" charset="0"/>
                  </a:rPr>
                  <a:t>不放回抽样</a:t>
                </a:r>
                <a:r>
                  <a:rPr lang="zh-CN" altLang="en-US" sz="2800" dirty="0">
                    <a:latin typeface="Times New Roman" pitchFamily="18" charset="0"/>
                  </a:rPr>
                  <a:t>取球，求</a:t>
                </a:r>
                <a:r>
                  <a:rPr lang="zh-CN" altLang="en-US" sz="2800" dirty="0"/>
                  <a:t>第一次取到红球且第二次也取到红球的概率？</a:t>
                </a:r>
                <a:endParaRPr lang="en-US" altLang="zh-CN" sz="2800" dirty="0"/>
              </a:p>
              <a:p>
                <a:pPr marL="0" indent="0">
                  <a:buNone/>
                </a:pPr>
                <a:r>
                  <a:rPr lang="zh-CN" altLang="en-US" sz="2800" dirty="0">
                    <a:solidFill>
                      <a:srgbClr val="0000FF"/>
                    </a:solidFill>
                    <a:latin typeface="Times New Roman" pitchFamily="18" charset="0"/>
                    <a:ea typeface="黑体" pitchFamily="49" charset="-122"/>
                  </a:rPr>
                  <a:t>解</a:t>
                </a:r>
                <a:r>
                  <a:rPr lang="zh-CN" altLang="en-US" sz="2800" dirty="0">
                    <a:solidFill>
                      <a:srgbClr val="0000FF"/>
                    </a:solidFill>
                    <a:latin typeface="Times New Roman" pitchFamily="18" charset="0"/>
                  </a:rPr>
                  <a:t>：</a:t>
                </a:r>
                <a:r>
                  <a:rPr lang="zh-CN" altLang="en-US" sz="2800" dirty="0">
                    <a:latin typeface="Times New Roman" pitchFamily="18" charset="0"/>
                  </a:rPr>
                  <a:t>记  </a:t>
                </a:r>
                <a:r>
                  <a:rPr lang="en-US" altLang="zh-CN" sz="2800" i="1" dirty="0">
                    <a:latin typeface="Times New Roman" pitchFamily="18" charset="0"/>
                  </a:rPr>
                  <a:t>A</a:t>
                </a:r>
                <a:r>
                  <a:rPr lang="en-US" altLang="zh-CN" sz="2800" i="1" baseline="-25000" dirty="0">
                    <a:latin typeface="Times New Roman" pitchFamily="18" charset="0"/>
                  </a:rPr>
                  <a:t>i</a:t>
                </a:r>
                <a:r>
                  <a:rPr lang="en-US" altLang="zh-CN" sz="2800" dirty="0">
                    <a:latin typeface="Times New Roman" pitchFamily="18" charset="0"/>
                  </a:rPr>
                  <a:t> =“</a:t>
                </a:r>
                <a:r>
                  <a:rPr lang="zh-CN" altLang="en-US" sz="2800" dirty="0">
                    <a:latin typeface="Times New Roman" pitchFamily="18" charset="0"/>
                  </a:rPr>
                  <a:t>第</a:t>
                </a:r>
                <a:r>
                  <a:rPr lang="en-US" altLang="zh-CN" sz="2800" i="1" dirty="0" err="1">
                    <a:latin typeface="Times New Roman" pitchFamily="18" charset="0"/>
                  </a:rPr>
                  <a:t>i</a:t>
                </a:r>
                <a:r>
                  <a:rPr lang="en-US" altLang="zh-CN" sz="2800" i="1" dirty="0">
                    <a:latin typeface="Times New Roman" pitchFamily="18" charset="0"/>
                  </a:rPr>
                  <a:t> </a:t>
                </a:r>
                <a:r>
                  <a:rPr lang="zh-CN" altLang="en-US" sz="2800" dirty="0">
                    <a:latin typeface="Times New Roman" pitchFamily="18" charset="0"/>
                  </a:rPr>
                  <a:t>次取到红球”</a:t>
                </a:r>
                <a:endParaRPr lang="en-US" altLang="zh-CN" sz="2800" dirty="0">
                  <a:latin typeface="Times New Roman" pitchFamily="18" charset="0"/>
                </a:endParaRPr>
              </a:p>
              <a:p>
                <a:pPr marL="0" indent="0">
                  <a:buNone/>
                </a:pPr>
                <a:r>
                  <a:rPr lang="en-US" altLang="zh-CN" sz="2800" dirty="0">
                    <a:latin typeface="Times New Roman" pitchFamily="18" charset="0"/>
                  </a:rPr>
                  <a:t>(a)</a:t>
                </a:r>
                <a:r>
                  <a:rPr lang="zh-CN" altLang="en-US" sz="2800" dirty="0">
                    <a:latin typeface="Times New Roman" pitchFamily="18" charset="0"/>
                  </a:rPr>
                  <a:t>由等可能概型公式得</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 A</a:t>
                </a:r>
                <a:r>
                  <a:rPr lang="en-US" altLang="zh-CN" sz="2800" i="1" baseline="-25000" dirty="0">
                    <a:latin typeface="Times New Roman" pitchFamily="18" charset="0"/>
                  </a:rPr>
                  <a:t>2</a:t>
                </a:r>
                <a:r>
                  <a:rPr lang="en-US" altLang="zh-CN" sz="2800" dirty="0">
                    <a:latin typeface="Times New Roman" pitchFamily="18" charset="0"/>
                  </a:rPr>
                  <a:t>) = </a:t>
                </a:r>
                <a14:m>
                  <m:oMath xmlns:m="http://schemas.openxmlformats.org/officeDocument/2006/math">
                    <m:f>
                      <m:fPr>
                        <m:ctrlPr>
                          <a:rPr lang="en-US" altLang="zh-CN" sz="2800" i="1" smtClean="0">
                            <a:latin typeface="Cambria Math" panose="02040503050406030204" pitchFamily="18" charset="0"/>
                          </a:rPr>
                        </m:ctrlPr>
                      </m:fPr>
                      <m:num>
                        <m:r>
                          <a:rPr lang="en-US" altLang="zh-CN" sz="2800" b="1" i="1" smtClean="0">
                            <a:latin typeface="Cambria Math" panose="02040503050406030204" pitchFamily="18" charset="0"/>
                          </a:rPr>
                          <m:t>𝟒</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𝟒</m:t>
                        </m:r>
                      </m:num>
                      <m:den>
                        <m:r>
                          <a:rPr lang="en-US" altLang="zh-CN" sz="2800" b="1" i="1" smtClean="0">
                            <a:latin typeface="Cambria Math" panose="02040503050406030204" pitchFamily="18" charset="0"/>
                          </a:rPr>
                          <m:t>𝟏𝟎</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𝟏𝟎</m:t>
                        </m:r>
                      </m:den>
                    </m:f>
                  </m:oMath>
                </a14:m>
                <a:endParaRPr lang="en-US" altLang="zh-CN" sz="2800" dirty="0">
                  <a:latin typeface="Times New Roman" pitchFamily="18" charset="0"/>
                </a:endParaRPr>
              </a:p>
              <a:p>
                <a:pPr marL="0" indent="0">
                  <a:buNone/>
                </a:pPr>
                <a:r>
                  <a:rPr lang="en-US" altLang="zh-CN" sz="2800" dirty="0">
                    <a:latin typeface="Times New Roman" pitchFamily="18" charset="0"/>
                  </a:rPr>
                  <a:t>   </a:t>
                </a:r>
                <a:r>
                  <a:rPr lang="zh-CN" altLang="en-US" sz="2800" dirty="0">
                    <a:latin typeface="Times New Roman" pitchFamily="18" charset="0"/>
                  </a:rPr>
                  <a:t>由乘法公式</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 A</a:t>
                </a:r>
                <a:r>
                  <a:rPr lang="en-US" altLang="zh-CN" sz="2800" i="1" baseline="-25000" dirty="0">
                    <a:latin typeface="Times New Roman" pitchFamily="18" charset="0"/>
                  </a:rPr>
                  <a:t>2</a:t>
                </a:r>
                <a:r>
                  <a:rPr lang="en-US" altLang="zh-CN" sz="2800" dirty="0">
                    <a:latin typeface="Times New Roman" pitchFamily="18" charset="0"/>
                  </a:rPr>
                  <a:t>) =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A</a:t>
                </a:r>
                <a:r>
                  <a:rPr lang="en-US" altLang="zh-CN" sz="2800" i="1" baseline="-25000" dirty="0">
                    <a:latin typeface="Times New Roman" pitchFamily="18" charset="0"/>
                  </a:rPr>
                  <a:t>2</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 </a:t>
                </a:r>
                <a14:m>
                  <m:oMath xmlns:m="http://schemas.openxmlformats.org/officeDocument/2006/math">
                    <m:f>
                      <m:fPr>
                        <m:ctrlPr>
                          <a:rPr lang="en-US" altLang="zh-CN" sz="2800" i="1" smtClean="0">
                            <a:latin typeface="Cambria Math" panose="02040503050406030204" pitchFamily="18" charset="0"/>
                          </a:rPr>
                        </m:ctrlPr>
                      </m:fPr>
                      <m:num>
                        <m:r>
                          <a:rPr lang="en-US" altLang="zh-CN" sz="2800" b="1" i="1" smtClean="0">
                            <a:latin typeface="Cambria Math" panose="02040503050406030204" pitchFamily="18" charset="0"/>
                          </a:rPr>
                          <m:t>𝟒</m:t>
                        </m:r>
                      </m:num>
                      <m:den>
                        <m:r>
                          <a:rPr lang="en-US" altLang="zh-CN" sz="2800" b="1" i="1" smtClean="0">
                            <a:latin typeface="Cambria Math" panose="02040503050406030204" pitchFamily="18" charset="0"/>
                          </a:rPr>
                          <m:t>𝟏𝟎</m:t>
                        </m:r>
                      </m:den>
                    </m:f>
                    <m:f>
                      <m:fPr>
                        <m:ctrlPr>
                          <a:rPr lang="en-US" altLang="zh-CN" sz="2800" i="1" smtClean="0">
                            <a:latin typeface="Cambria Math" panose="02040503050406030204" pitchFamily="18" charset="0"/>
                          </a:rPr>
                        </m:ctrlPr>
                      </m:fPr>
                      <m:num>
                        <m:r>
                          <a:rPr lang="en-US" altLang="zh-CN" sz="2800" b="1" i="1" smtClean="0">
                            <a:latin typeface="Cambria Math" panose="02040503050406030204" pitchFamily="18" charset="0"/>
                          </a:rPr>
                          <m:t>𝟒</m:t>
                        </m:r>
                      </m:num>
                      <m:den>
                        <m:r>
                          <a:rPr lang="en-US" altLang="zh-CN" sz="2800" b="1" i="1" smtClean="0">
                            <a:latin typeface="Cambria Math" panose="02040503050406030204" pitchFamily="18" charset="0"/>
                          </a:rPr>
                          <m:t>𝟏𝟎</m:t>
                        </m:r>
                      </m:den>
                    </m:f>
                  </m:oMath>
                </a14:m>
                <a:r>
                  <a:rPr lang="en-US" altLang="zh-CN" sz="2800" dirty="0">
                    <a:latin typeface="Times New Roman" pitchFamily="18" charset="0"/>
                  </a:rPr>
                  <a:t>=</a:t>
                </a:r>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a:t>
                </a:r>
              </a:p>
              <a:p>
                <a:pPr marL="0" indent="0">
                  <a:buNone/>
                </a:pPr>
                <a:r>
                  <a:rPr lang="en-US" altLang="zh-CN" sz="2800" dirty="0">
                    <a:latin typeface="Times New Roman" pitchFamily="18" charset="0"/>
                  </a:rPr>
                  <a:t>(b)</a:t>
                </a:r>
                <a:r>
                  <a:rPr lang="zh-CN" altLang="en-US" sz="2800" dirty="0">
                    <a:latin typeface="Times New Roman" pitchFamily="18" charset="0"/>
                  </a:rPr>
                  <a:t>由等可能概型公式得</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 A</a:t>
                </a:r>
                <a:r>
                  <a:rPr lang="en-US" altLang="zh-CN" sz="2800" i="1" baseline="-25000" dirty="0">
                    <a:latin typeface="Times New Roman" pitchFamily="18" charset="0"/>
                  </a:rPr>
                  <a:t>2</a:t>
                </a:r>
                <a:r>
                  <a:rPr lang="en-US" altLang="zh-CN" sz="2800" dirty="0">
                    <a:latin typeface="Times New Roman" pitchFamily="18" charset="0"/>
                  </a:rPr>
                  <a:t>) =</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𝟒</m:t>
                        </m:r>
                        <m:r>
                          <a:rPr lang="en-US" altLang="zh-CN" sz="2800"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𝟑</m:t>
                        </m:r>
                      </m:num>
                      <m:den>
                        <m:r>
                          <a:rPr lang="en-US" altLang="zh-CN" sz="2800" i="1">
                            <a:latin typeface="Cambria Math" panose="02040503050406030204" pitchFamily="18" charset="0"/>
                          </a:rPr>
                          <m:t>𝟏𝟎</m:t>
                        </m:r>
                        <m:r>
                          <a:rPr lang="en-US" altLang="zh-CN" sz="2800"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𝟗</m:t>
                        </m:r>
                      </m:den>
                    </m:f>
                  </m:oMath>
                </a14:m>
                <a:endParaRPr lang="en-US" altLang="zh-CN" sz="2800" dirty="0">
                  <a:latin typeface="Times New Roman" pitchFamily="18" charset="0"/>
                </a:endParaRPr>
              </a:p>
              <a:p>
                <a:r>
                  <a:rPr lang="zh-CN" altLang="en-US" sz="2800" dirty="0">
                    <a:latin typeface="Times New Roman" pitchFamily="18" charset="0"/>
                  </a:rPr>
                  <a:t>   由乘法公式</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i="1" dirty="0">
                    <a:latin typeface="Times New Roman" pitchFamily="18" charset="0"/>
                  </a:rPr>
                  <a:t> A</a:t>
                </a:r>
                <a:r>
                  <a:rPr lang="en-US" altLang="zh-CN" sz="2800" i="1" baseline="-25000" dirty="0">
                    <a:latin typeface="Times New Roman" pitchFamily="18" charset="0"/>
                  </a:rPr>
                  <a:t>2</a:t>
                </a:r>
                <a:r>
                  <a:rPr lang="en-US" altLang="zh-CN" sz="2800" dirty="0">
                    <a:latin typeface="Times New Roman" pitchFamily="18" charset="0"/>
                  </a:rPr>
                  <a:t>) =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A</a:t>
                </a:r>
                <a:r>
                  <a:rPr lang="en-US" altLang="zh-CN" sz="2800" i="1" baseline="-25000" dirty="0">
                    <a:latin typeface="Times New Roman" pitchFamily="18" charset="0"/>
                  </a:rPr>
                  <a:t>2</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 </a:t>
                </a:r>
                <a14:m>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𝟒</m:t>
                        </m:r>
                      </m:num>
                      <m:den>
                        <m:r>
                          <a:rPr lang="en-US" altLang="zh-CN" sz="2800" i="1">
                            <a:latin typeface="Cambria Math" panose="02040503050406030204" pitchFamily="18" charset="0"/>
                          </a:rPr>
                          <m:t>𝟏𝟎</m:t>
                        </m:r>
                      </m:den>
                    </m:f>
                    <m:f>
                      <m:fPr>
                        <m:ctrlPr>
                          <a:rPr lang="en-US" altLang="zh-CN" sz="2800" i="1">
                            <a:latin typeface="Cambria Math" panose="02040503050406030204" pitchFamily="18" charset="0"/>
                          </a:rPr>
                        </m:ctrlPr>
                      </m:fPr>
                      <m:num>
                        <m:r>
                          <a:rPr lang="en-US" altLang="zh-CN" sz="2800" b="1" i="1" smtClean="0">
                            <a:latin typeface="Cambria Math" panose="02040503050406030204" pitchFamily="18" charset="0"/>
                          </a:rPr>
                          <m:t>𝟑</m:t>
                        </m:r>
                      </m:num>
                      <m:den>
                        <m:r>
                          <a:rPr lang="en-US" altLang="zh-CN" sz="2800" b="1" i="1" smtClean="0">
                            <a:latin typeface="Cambria Math" panose="02040503050406030204" pitchFamily="18" charset="0"/>
                          </a:rPr>
                          <m:t>𝟗</m:t>
                        </m:r>
                      </m:den>
                    </m:f>
                  </m:oMath>
                </a14:m>
                <a:r>
                  <a:rPr lang="en-US" altLang="zh-CN"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 P</a:t>
                </a:r>
                <a:r>
                  <a:rPr lang="en-US" altLang="zh-CN"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2</a:t>
                </a:r>
                <a:r>
                  <a:rPr lang="en-US" altLang="zh-CN" sz="2800" dirty="0">
                    <a:latin typeface="Times New Roman" pitchFamily="18" charset="0"/>
                  </a:rPr>
                  <a:t>)</a:t>
                </a:r>
              </a:p>
              <a:p>
                <a:pPr marL="0" indent="0">
                  <a:buNone/>
                </a:pPr>
                <a:endParaRPr lang="en-US" altLang="zh-CN" sz="2800" dirty="0">
                  <a:latin typeface="Times New Roman" pitchFamily="18" charset="0"/>
                </a:endParaRPr>
              </a:p>
            </p:txBody>
          </p:sp>
        </mc:Choice>
        <mc:Fallback xmlns="">
          <p:sp>
            <p:nvSpPr>
              <p:cNvPr id="9" name="Text Box 8">
                <a:extLst>
                  <a:ext uri="{FF2B5EF4-FFF2-40B4-BE49-F238E27FC236}">
                    <a16:creationId xmlns:a16="http://schemas.microsoft.com/office/drawing/2014/main" id="{BBFE8C7A-9C2A-4E6F-9C55-D3A39E46256A}"/>
                  </a:ext>
                </a:extLst>
              </p:cNvPr>
              <p:cNvSpPr txBox="1">
                <a:spLocks noRot="1" noChangeAspect="1" noMove="1" noResize="1" noEditPoints="1" noAdjustHandles="1" noChangeArrowheads="1" noChangeShapeType="1" noTextEdit="1"/>
              </p:cNvSpPr>
              <p:nvPr/>
            </p:nvSpPr>
            <p:spPr bwMode="auto">
              <a:xfrm>
                <a:off x="107504" y="692696"/>
                <a:ext cx="8928992" cy="6408293"/>
              </a:xfrm>
              <a:prstGeom prst="rect">
                <a:avLst/>
              </a:prstGeom>
              <a:blipFill>
                <a:blip r:embed="rId2"/>
                <a:stretch>
                  <a:fillRect l="-1434" t="-1332" r="-3484"/>
                </a:stretch>
              </a:blipFill>
              <a:ln w="9525">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382720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5076"/>
                                        </p:tgtEl>
                                        <p:attrNameLst>
                                          <p:attrName>style.visibility</p:attrName>
                                        </p:attrNameLst>
                                      </p:cBhvr>
                                      <p:to>
                                        <p:strVal val="visible"/>
                                      </p:to>
                                    </p:set>
                                    <p:animEffect transition="in" filter="wipe(left)">
                                      <p:cBhvr>
                                        <p:cTn id="7" dur="500"/>
                                        <p:tgtEl>
                                          <p:spTgt spid="5150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Text Box 3"/>
          <p:cNvSpPr txBox="1">
            <a:spLocks noChangeArrowheads="1"/>
          </p:cNvSpPr>
          <p:nvPr/>
        </p:nvSpPr>
        <p:spPr bwMode="auto">
          <a:xfrm>
            <a:off x="107504" y="404664"/>
            <a:ext cx="8569325" cy="2227263"/>
          </a:xfrm>
          <a:prstGeom prst="rect">
            <a:avLst/>
          </a:prstGeom>
          <a:noFill/>
          <a:ln w="9525">
            <a:noFill/>
            <a:miter lim="800000"/>
            <a:headEnd/>
            <a:tailEnd/>
          </a:ln>
          <a:effectLst/>
        </p:spPr>
        <p:txBody>
          <a:bodyPr>
            <a:spAutoFit/>
          </a:bodyPr>
          <a:lstStyle/>
          <a:p>
            <a:r>
              <a:rPr lang="en-US" altLang="en-US" sz="2800" dirty="0">
                <a:latin typeface="Times New Roman" pitchFamily="18" charset="0"/>
                <a:ea typeface="楷体_GB2312" pitchFamily="49" charset="-122"/>
              </a:rPr>
              <a:t>  </a:t>
            </a:r>
            <a:r>
              <a:rPr lang="en-US" altLang="zh-CN" sz="2800" dirty="0">
                <a:latin typeface="Times New Roman" pitchFamily="18" charset="0"/>
                <a:ea typeface="楷体_GB2312" pitchFamily="49" charset="-122"/>
              </a:rPr>
              <a:t>      </a:t>
            </a:r>
            <a:r>
              <a:rPr lang="en-US" altLang="en-US" sz="2800" dirty="0" err="1">
                <a:solidFill>
                  <a:srgbClr val="990099"/>
                </a:solidFill>
                <a:latin typeface="Times New Roman" pitchFamily="18" charset="0"/>
                <a:ea typeface="楷体_GB2312" pitchFamily="49" charset="-122"/>
              </a:rPr>
              <a:t>一般来讲，条件概率</a:t>
            </a:r>
            <a:r>
              <a:rPr lang="en-US" altLang="zh-CN" sz="2800" i="1" dirty="0" err="1">
                <a:solidFill>
                  <a:srgbClr val="990099"/>
                </a:solidFill>
                <a:latin typeface="Times New Roman" pitchFamily="18" charset="0"/>
                <a:ea typeface="楷体_GB2312" pitchFamily="49" charset="-122"/>
              </a:rPr>
              <a:t>P</a:t>
            </a:r>
            <a:r>
              <a:rPr lang="en-US" altLang="zh-CN" sz="2800" dirty="0">
                <a:solidFill>
                  <a:srgbClr val="990099"/>
                </a:solidFill>
                <a:latin typeface="Times New Roman" pitchFamily="18" charset="0"/>
                <a:ea typeface="楷体_GB2312" pitchFamily="49" charset="-122"/>
              </a:rPr>
              <a:t>(</a:t>
            </a:r>
            <a:r>
              <a:rPr lang="en-US" altLang="zh-CN" sz="2800" i="1" dirty="0">
                <a:solidFill>
                  <a:srgbClr val="990099"/>
                </a:solidFill>
                <a:latin typeface="Times New Roman" pitchFamily="18" charset="0"/>
                <a:ea typeface="楷体_GB2312" pitchFamily="49" charset="-122"/>
              </a:rPr>
              <a:t>B|A</a:t>
            </a:r>
            <a:r>
              <a:rPr lang="en-US" altLang="zh-CN" sz="2800" dirty="0">
                <a:solidFill>
                  <a:srgbClr val="990099"/>
                </a:solidFill>
                <a:latin typeface="Times New Roman" pitchFamily="18" charset="0"/>
                <a:ea typeface="楷体_GB2312" pitchFamily="49" charset="-122"/>
              </a:rPr>
              <a:t>)</a:t>
            </a:r>
            <a:r>
              <a:rPr lang="en-US" altLang="en-US" sz="2800" dirty="0" err="1">
                <a:solidFill>
                  <a:srgbClr val="990099"/>
                </a:solidFill>
                <a:latin typeface="Times New Roman" pitchFamily="18" charset="0"/>
                <a:ea typeface="楷体_GB2312" pitchFamily="49" charset="-122"/>
              </a:rPr>
              <a:t>与概率</a:t>
            </a:r>
            <a:r>
              <a:rPr lang="en-US" altLang="zh-CN" sz="2800" i="1" dirty="0" err="1">
                <a:solidFill>
                  <a:srgbClr val="990099"/>
                </a:solidFill>
                <a:latin typeface="Times New Roman" pitchFamily="18" charset="0"/>
                <a:ea typeface="楷体_GB2312" pitchFamily="49" charset="-122"/>
              </a:rPr>
              <a:t>P</a:t>
            </a:r>
            <a:r>
              <a:rPr lang="en-US" altLang="zh-CN" sz="2800" dirty="0">
                <a:solidFill>
                  <a:srgbClr val="990099"/>
                </a:solidFill>
                <a:latin typeface="Times New Roman" pitchFamily="18" charset="0"/>
                <a:ea typeface="楷体_GB2312" pitchFamily="49" charset="-122"/>
              </a:rPr>
              <a:t>(</a:t>
            </a:r>
            <a:r>
              <a:rPr lang="en-US" altLang="zh-CN" sz="2800" i="1" dirty="0">
                <a:solidFill>
                  <a:srgbClr val="990099"/>
                </a:solidFill>
                <a:latin typeface="Times New Roman" pitchFamily="18" charset="0"/>
                <a:ea typeface="楷体_GB2312" pitchFamily="49" charset="-122"/>
              </a:rPr>
              <a:t>B</a:t>
            </a:r>
            <a:r>
              <a:rPr lang="en-US" altLang="zh-CN" sz="2800" dirty="0">
                <a:solidFill>
                  <a:srgbClr val="990099"/>
                </a:solidFill>
                <a:latin typeface="Times New Roman" pitchFamily="18" charset="0"/>
                <a:ea typeface="楷体_GB2312" pitchFamily="49" charset="-122"/>
              </a:rPr>
              <a:t>)</a:t>
            </a:r>
            <a:r>
              <a:rPr lang="en-US" altLang="en-US" sz="2800" dirty="0" err="1">
                <a:solidFill>
                  <a:srgbClr val="990099"/>
                </a:solidFill>
                <a:latin typeface="Times New Roman" pitchFamily="18" charset="0"/>
                <a:ea typeface="楷体_GB2312" pitchFamily="49" charset="-122"/>
              </a:rPr>
              <a:t>是不等的</a:t>
            </a:r>
            <a:r>
              <a:rPr lang="en-US" altLang="zh-CN" sz="2800" dirty="0">
                <a:solidFill>
                  <a:srgbClr val="990099"/>
                </a:solidFill>
                <a:latin typeface="Times New Roman" pitchFamily="18" charset="0"/>
                <a:ea typeface="楷体_GB2312" pitchFamily="49" charset="-122"/>
              </a:rPr>
              <a:t>,</a:t>
            </a:r>
            <a:r>
              <a:rPr lang="zh-CN" altLang="en-US" sz="2800" dirty="0">
                <a:solidFill>
                  <a:srgbClr val="990099"/>
                </a:solidFill>
                <a:latin typeface="Times New Roman" pitchFamily="18" charset="0"/>
                <a:ea typeface="楷体_GB2312" pitchFamily="49" charset="-122"/>
              </a:rPr>
              <a:t>即事件</a:t>
            </a:r>
            <a:r>
              <a:rPr lang="en-US" altLang="zh-CN" sz="2800" i="1" dirty="0">
                <a:solidFill>
                  <a:srgbClr val="990099"/>
                </a:solidFill>
                <a:latin typeface="Times New Roman" pitchFamily="18" charset="0"/>
                <a:ea typeface="楷体_GB2312" pitchFamily="49" charset="-122"/>
              </a:rPr>
              <a:t>A</a:t>
            </a:r>
            <a:r>
              <a:rPr lang="zh-CN" altLang="en-US" sz="2800" i="1" dirty="0">
                <a:solidFill>
                  <a:srgbClr val="990099"/>
                </a:solidFill>
                <a:latin typeface="Times New Roman" pitchFamily="18" charset="0"/>
                <a:ea typeface="楷体_GB2312" pitchFamily="49" charset="-122"/>
              </a:rPr>
              <a:t>，</a:t>
            </a:r>
            <a:r>
              <a:rPr lang="en-US" altLang="zh-CN" sz="2800" i="1" dirty="0">
                <a:solidFill>
                  <a:srgbClr val="990099"/>
                </a:solidFill>
                <a:latin typeface="Times New Roman" pitchFamily="18" charset="0"/>
                <a:ea typeface="楷体_GB2312" pitchFamily="49" charset="-122"/>
              </a:rPr>
              <a:t>B</a:t>
            </a:r>
            <a:r>
              <a:rPr lang="zh-CN" altLang="en-US" sz="2800" dirty="0">
                <a:solidFill>
                  <a:srgbClr val="990099"/>
                </a:solidFill>
                <a:latin typeface="Times New Roman" pitchFamily="18" charset="0"/>
                <a:ea typeface="楷体_GB2312" pitchFamily="49" charset="-122"/>
              </a:rPr>
              <a:t>中某个事件发生对另一个事件发生是有影响的</a:t>
            </a:r>
            <a:r>
              <a:rPr lang="en-US" altLang="en-US" sz="2800" dirty="0">
                <a:solidFill>
                  <a:srgbClr val="990099"/>
                </a:solidFill>
                <a:latin typeface="Times New Roman" pitchFamily="18" charset="0"/>
                <a:ea typeface="楷体_GB2312" pitchFamily="49" charset="-122"/>
              </a:rPr>
              <a:t>. </a:t>
            </a:r>
            <a:r>
              <a:rPr lang="zh-CN" altLang="en-US" sz="2800" dirty="0">
                <a:solidFill>
                  <a:srgbClr val="990099"/>
                </a:solidFill>
                <a:latin typeface="Times New Roman" pitchFamily="18" charset="0"/>
                <a:ea typeface="楷体_GB2312" pitchFamily="49" charset="-122"/>
              </a:rPr>
              <a:t>但在许多实际问题中常会遇到两个事件中任何一个发生都不会对另一个事件发生的概率产生影响</a:t>
            </a:r>
            <a:r>
              <a:rPr lang="en-US" altLang="zh-CN" sz="2800" dirty="0">
                <a:solidFill>
                  <a:srgbClr val="990099"/>
                </a:solidFill>
                <a:latin typeface="Times New Roman" pitchFamily="18" charset="0"/>
                <a:ea typeface="楷体_GB2312" pitchFamily="49" charset="-122"/>
              </a:rPr>
              <a:t>, </a:t>
            </a:r>
            <a:r>
              <a:rPr lang="zh-CN" altLang="en-US" sz="2800" dirty="0">
                <a:solidFill>
                  <a:srgbClr val="990099"/>
                </a:solidFill>
                <a:latin typeface="Times New Roman" pitchFamily="18" charset="0"/>
                <a:ea typeface="楷体_GB2312" pitchFamily="49" charset="-122"/>
              </a:rPr>
              <a:t>此时</a:t>
            </a:r>
            <a:r>
              <a:rPr lang="en-US" altLang="zh-CN" sz="2800" i="1" dirty="0">
                <a:solidFill>
                  <a:srgbClr val="990099"/>
                </a:solidFill>
                <a:latin typeface="Times New Roman" pitchFamily="18" charset="0"/>
                <a:ea typeface="楷体_GB2312" pitchFamily="49" charset="-122"/>
              </a:rPr>
              <a:t>P</a:t>
            </a:r>
            <a:r>
              <a:rPr lang="en-US" altLang="zh-CN" sz="2800" dirty="0">
                <a:solidFill>
                  <a:srgbClr val="990099"/>
                </a:solidFill>
                <a:latin typeface="Times New Roman" pitchFamily="18" charset="0"/>
                <a:ea typeface="楷体_GB2312" pitchFamily="49" charset="-122"/>
              </a:rPr>
              <a:t>(</a:t>
            </a:r>
            <a:r>
              <a:rPr lang="en-US" altLang="zh-CN" sz="2800" i="1" dirty="0">
                <a:solidFill>
                  <a:srgbClr val="990099"/>
                </a:solidFill>
                <a:latin typeface="Times New Roman" pitchFamily="18" charset="0"/>
                <a:ea typeface="楷体_GB2312" pitchFamily="49" charset="-122"/>
              </a:rPr>
              <a:t>B</a:t>
            </a:r>
            <a:r>
              <a:rPr lang="en-US" altLang="zh-CN" sz="2800" dirty="0">
                <a:solidFill>
                  <a:srgbClr val="990099"/>
                </a:solidFill>
                <a:latin typeface="Times New Roman" pitchFamily="18" charset="0"/>
                <a:ea typeface="楷体_GB2312" pitchFamily="49" charset="-122"/>
              </a:rPr>
              <a:t>)= </a:t>
            </a:r>
            <a:r>
              <a:rPr lang="en-US" altLang="zh-CN" sz="2800" i="1" dirty="0">
                <a:solidFill>
                  <a:srgbClr val="990099"/>
                </a:solidFill>
                <a:latin typeface="Times New Roman" pitchFamily="18" charset="0"/>
                <a:ea typeface="楷体_GB2312" pitchFamily="49" charset="-122"/>
              </a:rPr>
              <a:t>P</a:t>
            </a:r>
            <a:r>
              <a:rPr lang="en-US" altLang="zh-CN" sz="2800" dirty="0">
                <a:solidFill>
                  <a:srgbClr val="990099"/>
                </a:solidFill>
                <a:latin typeface="Times New Roman" pitchFamily="18" charset="0"/>
                <a:ea typeface="楷体_GB2312" pitchFamily="49" charset="-122"/>
              </a:rPr>
              <a:t>(</a:t>
            </a:r>
            <a:r>
              <a:rPr lang="en-US" altLang="zh-CN" sz="2800" i="1" dirty="0">
                <a:solidFill>
                  <a:srgbClr val="990099"/>
                </a:solidFill>
                <a:latin typeface="Times New Roman" pitchFamily="18" charset="0"/>
                <a:ea typeface="楷体_GB2312" pitchFamily="49" charset="-122"/>
              </a:rPr>
              <a:t>B|A</a:t>
            </a:r>
            <a:r>
              <a:rPr lang="en-US" altLang="zh-CN" sz="2800" dirty="0">
                <a:solidFill>
                  <a:srgbClr val="990099"/>
                </a:solidFill>
                <a:latin typeface="Times New Roman" pitchFamily="18" charset="0"/>
                <a:ea typeface="楷体_GB2312" pitchFamily="49" charset="-122"/>
              </a:rPr>
              <a:t>)</a:t>
            </a:r>
            <a:r>
              <a:rPr lang="zh-CN" altLang="en-US" sz="2800" dirty="0">
                <a:solidFill>
                  <a:srgbClr val="990099"/>
                </a:solidFill>
                <a:latin typeface="Times New Roman" pitchFamily="18" charset="0"/>
                <a:ea typeface="楷体_GB2312" pitchFamily="49" charset="-122"/>
              </a:rPr>
              <a:t>。</a:t>
            </a:r>
            <a:endParaRPr lang="en-US" altLang="en-US" sz="2800" dirty="0">
              <a:solidFill>
                <a:srgbClr val="990099"/>
              </a:solidFill>
              <a:latin typeface="Times New Roman" pitchFamily="18" charset="0"/>
              <a:ea typeface="楷体_GB2312" pitchFamily="49" charset="-122"/>
            </a:endParaRPr>
          </a:p>
        </p:txBody>
      </p:sp>
      <p:sp>
        <p:nvSpPr>
          <p:cNvPr id="515079" name="Text Box 7"/>
          <p:cNvSpPr txBox="1">
            <a:spLocks noChangeArrowheads="1"/>
          </p:cNvSpPr>
          <p:nvPr/>
        </p:nvSpPr>
        <p:spPr bwMode="auto">
          <a:xfrm>
            <a:off x="250825" y="2852738"/>
            <a:ext cx="7543800" cy="1416050"/>
          </a:xfrm>
          <a:prstGeom prst="rect">
            <a:avLst/>
          </a:prstGeom>
          <a:noFill/>
          <a:ln w="9525">
            <a:noFill/>
            <a:miter lim="800000"/>
            <a:headEnd/>
            <a:tailEnd/>
          </a:ln>
          <a:effectLst/>
        </p:spPr>
        <p:txBody>
          <a:bodyPr>
            <a:spAutoFit/>
          </a:bodyPr>
          <a:lstStyle/>
          <a:p>
            <a:pPr>
              <a:lnSpc>
                <a:spcPct val="70000"/>
              </a:lnSpc>
            </a:pPr>
            <a:r>
              <a:rPr lang="en-US" altLang="en-US" sz="2800" b="0" dirty="0"/>
              <a:t> </a:t>
            </a:r>
            <a:r>
              <a:rPr lang="en-US" altLang="en-US" sz="2800" u="sng" dirty="0">
                <a:solidFill>
                  <a:srgbClr val="0000FF"/>
                </a:solidFill>
                <a:effectLst>
                  <a:outerShdw blurRad="38100" dist="38100" dir="2700000" algn="tl">
                    <a:srgbClr val="C0C0C0"/>
                  </a:outerShdw>
                </a:effectLst>
                <a:latin typeface="黑体" pitchFamily="49" charset="-122"/>
                <a:ea typeface="黑体" pitchFamily="49" charset="-122"/>
              </a:rPr>
              <a:t>定义1</a:t>
            </a:r>
            <a:r>
              <a:rPr lang="en-US" altLang="en-US" sz="2800" dirty="0">
                <a:latin typeface="黑体" pitchFamily="49" charset="-122"/>
                <a:ea typeface="黑体" pitchFamily="49" charset="-122"/>
              </a:rPr>
              <a:t>  </a:t>
            </a:r>
            <a:r>
              <a:rPr lang="zh-CN" altLang="en-US" sz="2800" dirty="0">
                <a:latin typeface="黑体" pitchFamily="49" charset="-122"/>
                <a:ea typeface="黑体" pitchFamily="49" charset="-122"/>
              </a:rPr>
              <a:t>设</a:t>
            </a:r>
            <a:r>
              <a:rPr lang="en-US" altLang="zh-CN" sz="2800" i="1" dirty="0">
                <a:latin typeface="Times New Roman" pitchFamily="18" charset="0"/>
              </a:rPr>
              <a:t>A</a:t>
            </a:r>
            <a:r>
              <a:rPr lang="en-US" altLang="zh-CN" sz="2800" dirty="0"/>
              <a:t>, </a:t>
            </a:r>
            <a:r>
              <a:rPr lang="en-US" altLang="zh-CN" sz="2800" i="1" dirty="0">
                <a:latin typeface="Times New Roman" pitchFamily="18" charset="0"/>
              </a:rPr>
              <a:t>B</a:t>
            </a:r>
            <a:r>
              <a:rPr lang="zh-CN" altLang="en-US" sz="2800" dirty="0"/>
              <a:t>是两事件</a:t>
            </a:r>
            <a:r>
              <a:rPr lang="en-US" altLang="zh-CN" sz="2800" dirty="0"/>
              <a:t>, </a:t>
            </a:r>
            <a:r>
              <a:rPr lang="en-US" altLang="en-US" sz="2800" dirty="0" err="1"/>
              <a:t>如果</a:t>
            </a:r>
            <a:endParaRPr lang="zh-CN" altLang="en-US" sz="2800" dirty="0"/>
          </a:p>
          <a:p>
            <a:pPr>
              <a:lnSpc>
                <a:spcPct val="70000"/>
              </a:lnSpc>
            </a:pPr>
            <a:r>
              <a:rPr lang="zh-CN" altLang="en-US" sz="2800" dirty="0"/>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AB</a:t>
            </a:r>
            <a:r>
              <a:rPr lang="en-US" altLang="zh-CN" sz="2800" dirty="0">
                <a:latin typeface="Times New Roman" pitchFamily="18" charset="0"/>
              </a:rPr>
              <a:t>)</a:t>
            </a:r>
            <a:r>
              <a:rPr lang="en-US" altLang="zh-CN" sz="2800" dirty="0">
                <a:latin typeface="黑体" pitchFamily="49" charset="-122"/>
                <a:ea typeface="黑体" pitchFamily="49" charset="-122"/>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dirty="0">
                <a:latin typeface="Times New Roman" pitchFamily="18" charset="0"/>
              </a:rPr>
              <a:t>)</a:t>
            </a:r>
            <a:endParaRPr lang="en-US" altLang="zh-CN" sz="2800" dirty="0"/>
          </a:p>
          <a:p>
            <a:pPr>
              <a:lnSpc>
                <a:spcPct val="70000"/>
              </a:lnSpc>
            </a:pPr>
            <a:r>
              <a:rPr lang="en-US" altLang="zh-CN" sz="2800" dirty="0"/>
              <a:t> </a:t>
            </a:r>
            <a:r>
              <a:rPr lang="en-US" altLang="en-US" sz="2800" dirty="0" err="1"/>
              <a:t>则称事件</a:t>
            </a:r>
            <a:r>
              <a:rPr lang="en-US" altLang="zh-CN" sz="2800" i="1" dirty="0" err="1">
                <a:latin typeface="Times New Roman" pitchFamily="18" charset="0"/>
              </a:rPr>
              <a:t>A</a:t>
            </a:r>
            <a:r>
              <a:rPr lang="en-US" altLang="zh-CN" sz="2800" dirty="0" err="1"/>
              <a:t>,</a:t>
            </a:r>
            <a:r>
              <a:rPr lang="en-US" altLang="zh-CN" sz="2800" i="1" dirty="0" err="1">
                <a:latin typeface="Times New Roman" pitchFamily="18" charset="0"/>
              </a:rPr>
              <a:t>B</a:t>
            </a:r>
            <a:r>
              <a:rPr lang="en-US" altLang="en-US" sz="2800" dirty="0" err="1"/>
              <a:t>为</a:t>
            </a:r>
            <a:r>
              <a:rPr lang="en-US" altLang="en-US" sz="2800" dirty="0" err="1">
                <a:solidFill>
                  <a:srgbClr val="0000FF"/>
                </a:solidFill>
                <a:latin typeface="黑体" pitchFamily="49" charset="-122"/>
                <a:ea typeface="黑体" pitchFamily="49" charset="-122"/>
              </a:rPr>
              <a:t>相互独立的</a:t>
            </a:r>
            <a:r>
              <a:rPr lang="en-US" altLang="en-US" sz="2800" dirty="0" err="1"/>
              <a:t>随机事件</a:t>
            </a:r>
            <a:r>
              <a:rPr lang="en-US" altLang="en-US" sz="2800" dirty="0"/>
              <a:t>.</a:t>
            </a:r>
            <a:endParaRPr lang="en-US" altLang="zh-CN" sz="2800" dirty="0"/>
          </a:p>
        </p:txBody>
      </p:sp>
      <p:sp>
        <p:nvSpPr>
          <p:cNvPr id="515080" name="Text Box 8"/>
          <p:cNvSpPr txBox="1">
            <a:spLocks noChangeArrowheads="1"/>
          </p:cNvSpPr>
          <p:nvPr/>
        </p:nvSpPr>
        <p:spPr bwMode="auto">
          <a:xfrm>
            <a:off x="323850" y="4321175"/>
            <a:ext cx="8534400" cy="997196"/>
          </a:xfrm>
          <a:prstGeom prst="rect">
            <a:avLst/>
          </a:prstGeom>
          <a:noFill/>
          <a:ln w="9525">
            <a:noFill/>
            <a:miter lim="800000"/>
            <a:headEnd/>
            <a:tailEnd/>
          </a:ln>
          <a:effectLst/>
        </p:spPr>
        <p:txBody>
          <a:bodyPr>
            <a:spAutoFit/>
          </a:bodyPr>
          <a:lstStyle/>
          <a:p>
            <a:pPr>
              <a:lnSpc>
                <a:spcPct val="90000"/>
              </a:lnSpc>
            </a:pPr>
            <a:r>
              <a:rPr lang="en-US" altLang="zh-CN" sz="2800" dirty="0">
                <a:solidFill>
                  <a:srgbClr val="0000FF"/>
                </a:solidFill>
                <a:latin typeface="黑体" pitchFamily="49" charset="-122"/>
                <a:ea typeface="黑体" pitchFamily="49" charset="-122"/>
              </a:rPr>
              <a:t>[</a:t>
            </a:r>
            <a:r>
              <a:rPr lang="zh-CN" altLang="en-US" sz="2800" dirty="0">
                <a:solidFill>
                  <a:srgbClr val="0000FF"/>
                </a:solidFill>
                <a:latin typeface="黑体" pitchFamily="49" charset="-122"/>
                <a:ea typeface="黑体" pitchFamily="49" charset="-122"/>
              </a:rPr>
              <a:t>注</a:t>
            </a:r>
            <a:r>
              <a:rPr lang="en-US" altLang="zh-CN" sz="2800" dirty="0">
                <a:solidFill>
                  <a:srgbClr val="0000FF"/>
                </a:solidFill>
                <a:latin typeface="黑体" pitchFamily="49" charset="-122"/>
                <a:ea typeface="黑体" pitchFamily="49" charset="-122"/>
              </a:rPr>
              <a:t>] 1</a:t>
            </a:r>
            <a:r>
              <a:rPr lang="en-US" altLang="zh-CN" sz="2800" dirty="0">
                <a:solidFill>
                  <a:srgbClr val="0000FF"/>
                </a:solidFill>
              </a:rPr>
              <a:t>° </a:t>
            </a:r>
            <a:r>
              <a:rPr lang="en-US" altLang="en-US" dirty="0" err="1"/>
              <a:t>当</a:t>
            </a:r>
            <a:r>
              <a:rPr lang="en-US" altLang="zh-CN" i="1" dirty="0" err="1"/>
              <a:t>P</a:t>
            </a:r>
            <a:r>
              <a:rPr lang="en-US" altLang="zh-CN" dirty="0"/>
              <a:t>(</a:t>
            </a:r>
            <a:r>
              <a:rPr lang="en-US" altLang="zh-CN" i="1" dirty="0"/>
              <a:t>A</a:t>
            </a:r>
            <a:r>
              <a:rPr lang="en-US" altLang="zh-CN" dirty="0"/>
              <a:t>),</a:t>
            </a:r>
            <a:r>
              <a:rPr lang="en-US" altLang="zh-CN" i="1" dirty="0"/>
              <a:t>P</a:t>
            </a:r>
            <a:r>
              <a:rPr lang="en-US" altLang="zh-CN" dirty="0"/>
              <a:t>(</a:t>
            </a:r>
            <a:r>
              <a:rPr lang="en-US" altLang="zh-CN" i="1" dirty="0"/>
              <a:t>B</a:t>
            </a:r>
            <a:r>
              <a:rPr lang="en-US" altLang="zh-CN" dirty="0"/>
              <a:t>)&gt;0</a:t>
            </a:r>
            <a:r>
              <a:rPr lang="zh-CN" altLang="en-US" dirty="0"/>
              <a:t>时， </a:t>
            </a:r>
            <a:r>
              <a:rPr lang="en-US" altLang="zh-CN" i="1" dirty="0">
                <a:latin typeface="Times New Roman" pitchFamily="18" charset="0"/>
              </a:rPr>
              <a:t>A</a:t>
            </a:r>
            <a:r>
              <a:rPr lang="zh-CN" altLang="en-US" dirty="0"/>
              <a:t>、</a:t>
            </a:r>
            <a:r>
              <a:rPr lang="en-US" altLang="zh-CN" i="1" dirty="0" err="1">
                <a:latin typeface="Times New Roman" pitchFamily="18" charset="0"/>
              </a:rPr>
              <a:t>B</a:t>
            </a:r>
            <a:r>
              <a:rPr lang="en-US" altLang="en-US" dirty="0" err="1"/>
              <a:t>相互独立</a:t>
            </a:r>
            <a:endParaRPr lang="zh-CN" altLang="en-US" dirty="0"/>
          </a:p>
          <a:p>
            <a:pPr>
              <a:lnSpc>
                <a:spcPct val="90000"/>
              </a:lnSpc>
            </a:pPr>
            <a:r>
              <a:rPr lang="zh-CN" altLang="en-US" dirty="0"/>
              <a:t>                  </a:t>
            </a:r>
            <a:r>
              <a:rPr lang="en-US" altLang="en-US" dirty="0"/>
              <a:t> </a:t>
            </a:r>
            <a:r>
              <a:rPr lang="zh-CN" altLang="en-US" dirty="0"/>
              <a:t>     </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B|A</a:t>
            </a:r>
            <a:r>
              <a:rPr lang="en-US" altLang="zh-CN" dirty="0">
                <a:latin typeface="Times New Roman" pitchFamily="18" charset="0"/>
              </a:rPr>
              <a:t>)</a:t>
            </a:r>
            <a:r>
              <a:rPr lang="en-US" altLang="zh-CN" dirty="0"/>
              <a:t>=</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zh-CN" altLang="en-US" dirty="0"/>
              <a:t>，</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a:t>
            </a:r>
            <a:r>
              <a:rPr lang="en-US" altLang="zh-CN" dirty="0"/>
              <a:t>   </a:t>
            </a:r>
          </a:p>
        </p:txBody>
      </p:sp>
      <p:sp>
        <p:nvSpPr>
          <p:cNvPr id="515081" name="Rectangle 9"/>
          <p:cNvSpPr>
            <a:spLocks noChangeArrowheads="1"/>
          </p:cNvSpPr>
          <p:nvPr/>
        </p:nvSpPr>
        <p:spPr bwMode="auto">
          <a:xfrm>
            <a:off x="1187450" y="5084763"/>
            <a:ext cx="7750175" cy="1481137"/>
          </a:xfrm>
          <a:prstGeom prst="rect">
            <a:avLst/>
          </a:prstGeom>
          <a:noFill/>
          <a:ln w="9525">
            <a:noFill/>
            <a:miter lim="800000"/>
            <a:headEnd/>
            <a:tailEnd/>
          </a:ln>
          <a:effectLst/>
        </p:spPr>
        <p:txBody>
          <a:bodyPr>
            <a:spAutoFit/>
          </a:bodyPr>
          <a:lstStyle/>
          <a:p>
            <a:pPr>
              <a:lnSpc>
                <a:spcPct val="120000"/>
              </a:lnSpc>
              <a:spcBef>
                <a:spcPct val="0"/>
              </a:spcBef>
            </a:pPr>
            <a:r>
              <a:rPr lang="en-US" altLang="zh-CN" sz="2800">
                <a:solidFill>
                  <a:srgbClr val="0000FF"/>
                </a:solidFill>
                <a:latin typeface="黑体" pitchFamily="49" charset="-122"/>
                <a:ea typeface="黑体" pitchFamily="49" charset="-122"/>
              </a:rPr>
              <a:t>2</a:t>
            </a:r>
            <a:r>
              <a:rPr lang="en-US" altLang="zh-CN" sz="2800">
                <a:solidFill>
                  <a:srgbClr val="0000FF"/>
                </a:solidFill>
              </a:rPr>
              <a:t>°</a:t>
            </a:r>
            <a:r>
              <a:rPr lang="zh-CN" altLang="en-US"/>
              <a:t>两事件互不相容与相互独立是完全不同的两个概念</a:t>
            </a:r>
            <a:r>
              <a:rPr lang="en-US" altLang="zh-CN"/>
              <a:t>.</a:t>
            </a:r>
            <a:r>
              <a:rPr lang="zh-CN" altLang="en-US"/>
              <a:t>若</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a:t>
            </a:r>
            <a:r>
              <a:rPr lang="en-US" altLang="zh-CN">
                <a:latin typeface="Times New Roman" pitchFamily="18" charset="0"/>
              </a:rPr>
              <a:t>)&gt;0,</a:t>
            </a:r>
            <a:r>
              <a:rPr lang="en-US" altLang="zh-CN" i="1">
                <a:latin typeface="Times New Roman" pitchFamily="18" charset="0"/>
              </a:rPr>
              <a:t> P</a:t>
            </a:r>
            <a:r>
              <a:rPr lang="en-US" altLang="zh-CN">
                <a:latin typeface="Times New Roman" pitchFamily="18" charset="0"/>
              </a:rPr>
              <a:t>(</a:t>
            </a:r>
            <a:r>
              <a:rPr lang="en-US" altLang="zh-CN" i="1">
                <a:latin typeface="Times New Roman" pitchFamily="18" charset="0"/>
              </a:rPr>
              <a:t>B</a:t>
            </a:r>
            <a:r>
              <a:rPr lang="en-US" altLang="zh-CN">
                <a:latin typeface="Times New Roman" pitchFamily="18" charset="0"/>
              </a:rPr>
              <a:t>)</a:t>
            </a:r>
            <a:r>
              <a:rPr lang="en-US" altLang="zh-CN" i="1">
                <a:latin typeface="Times New Roman" pitchFamily="18" charset="0"/>
              </a:rPr>
              <a:t>&gt;</a:t>
            </a:r>
            <a:r>
              <a:rPr lang="en-US" altLang="zh-CN"/>
              <a:t>0, </a:t>
            </a:r>
            <a:r>
              <a:rPr lang="zh-CN" altLang="en-US"/>
              <a:t>则</a:t>
            </a:r>
            <a:r>
              <a:rPr lang="en-US" altLang="zh-CN" i="1">
                <a:latin typeface="Times New Roman" pitchFamily="18" charset="0"/>
              </a:rPr>
              <a:t>A</a:t>
            </a:r>
            <a:r>
              <a:rPr lang="zh-CN" altLang="en-US"/>
              <a:t>与</a:t>
            </a:r>
            <a:r>
              <a:rPr lang="en-US" altLang="zh-CN" i="1">
                <a:latin typeface="Times New Roman" pitchFamily="18" charset="0"/>
              </a:rPr>
              <a:t>B</a:t>
            </a:r>
            <a:r>
              <a:rPr lang="en-US" altLang="en-US"/>
              <a:t>相互独立</a:t>
            </a:r>
            <a:r>
              <a:rPr lang="zh-CN" altLang="en-US"/>
              <a:t>和</a:t>
            </a:r>
            <a:r>
              <a:rPr lang="en-US" altLang="zh-CN" i="1">
                <a:latin typeface="Times New Roman" pitchFamily="18" charset="0"/>
              </a:rPr>
              <a:t>A</a:t>
            </a:r>
            <a:r>
              <a:rPr lang="zh-CN" altLang="en-US"/>
              <a:t>与</a:t>
            </a:r>
            <a:r>
              <a:rPr lang="en-US" altLang="zh-CN" i="1">
                <a:latin typeface="Times New Roman" pitchFamily="18" charset="0"/>
              </a:rPr>
              <a:t>B</a:t>
            </a:r>
            <a:r>
              <a:rPr lang="zh-CN" altLang="en-US"/>
              <a:t>互不相容不能同时成立</a:t>
            </a:r>
            <a:r>
              <a:rPr lang="en-US" altLang="zh-CN"/>
              <a:t>. </a:t>
            </a:r>
          </a:p>
        </p:txBody>
      </p:sp>
      <p:sp>
        <p:nvSpPr>
          <p:cNvPr id="515083" name="AutoShape 11"/>
          <p:cNvSpPr>
            <a:spLocks noChangeArrowheads="1"/>
          </p:cNvSpPr>
          <p:nvPr/>
        </p:nvSpPr>
        <p:spPr bwMode="auto">
          <a:xfrm>
            <a:off x="3203575" y="5013325"/>
            <a:ext cx="720725" cy="144463"/>
          </a:xfrm>
          <a:prstGeom prst="leftRightArrow">
            <a:avLst>
              <a:gd name="adj1" fmla="val 50000"/>
              <a:gd name="adj2" fmla="val 99780"/>
            </a:avLst>
          </a:prstGeom>
          <a:solidFill>
            <a:schemeClr val="accent1"/>
          </a:solidFill>
          <a:ln w="9525">
            <a:solidFill>
              <a:schemeClr val="tx1"/>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014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wipe(left)">
                                      <p:cBhvr>
                                        <p:cTn id="7" dur="500"/>
                                        <p:tgtEl>
                                          <p:spTgt spid="515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5079"/>
                                        </p:tgtEl>
                                        <p:attrNameLst>
                                          <p:attrName>style.visibility</p:attrName>
                                        </p:attrNameLst>
                                      </p:cBhvr>
                                      <p:to>
                                        <p:strVal val="visible"/>
                                      </p:to>
                                    </p:set>
                                    <p:animEffect transition="in" filter="wipe(left)">
                                      <p:cBhvr>
                                        <p:cTn id="12" dur="500"/>
                                        <p:tgtEl>
                                          <p:spTgt spid="5150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5080"/>
                                        </p:tgtEl>
                                        <p:attrNameLst>
                                          <p:attrName>style.visibility</p:attrName>
                                        </p:attrNameLst>
                                      </p:cBhvr>
                                      <p:to>
                                        <p:strVal val="visible"/>
                                      </p:to>
                                    </p:set>
                                    <p:animEffect transition="in" filter="wipe(left)">
                                      <p:cBhvr>
                                        <p:cTn id="17" dur="500"/>
                                        <p:tgtEl>
                                          <p:spTgt spid="5150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5083"/>
                                        </p:tgtEl>
                                        <p:attrNameLst>
                                          <p:attrName>style.visibility</p:attrName>
                                        </p:attrNameLst>
                                      </p:cBhvr>
                                      <p:to>
                                        <p:strVal val="visible"/>
                                      </p:to>
                                    </p:set>
                                    <p:animEffect transition="in" filter="blinds(horizontal)">
                                      <p:cBhvr>
                                        <p:cTn id="22" dur="500"/>
                                        <p:tgtEl>
                                          <p:spTgt spid="5150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5081"/>
                                        </p:tgtEl>
                                        <p:attrNameLst>
                                          <p:attrName>style.visibility</p:attrName>
                                        </p:attrNameLst>
                                      </p:cBhvr>
                                      <p:to>
                                        <p:strVal val="visible"/>
                                      </p:to>
                                    </p:set>
                                    <p:animEffect transition="in" filter="wipe(left)">
                                      <p:cBhvr>
                                        <p:cTn id="27" dur="500"/>
                                        <p:tgtEl>
                                          <p:spTgt spid="515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autoUpdateAnimBg="0"/>
      <p:bldP spid="515079" grpId="0" autoUpdateAnimBg="0"/>
      <p:bldP spid="515080" grpId="0" autoUpdateAnimBg="0"/>
      <p:bldP spid="515081" grpId="0" autoUpdateAnimBg="0"/>
      <p:bldP spid="51508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xmlns="" id="{ECEC451E-BC1C-4E7A-8A69-431B37B914E0}"/>
                  </a:ext>
                </a:extLst>
              </p:cNvPr>
              <p:cNvSpPr>
                <a:spLocks noGrp="1"/>
              </p:cNvSpPr>
              <p:nvPr>
                <p:ph idx="1"/>
              </p:nvPr>
            </p:nvSpPr>
            <p:spPr>
              <a:xfrm>
                <a:off x="107504" y="404664"/>
                <a:ext cx="8712968" cy="6048672"/>
              </a:xfrm>
            </p:spPr>
            <p:txBody>
              <a:bodyPr/>
              <a:lstStyle/>
              <a:p>
                <a:pPr marL="0" indent="0">
                  <a:buNone/>
                </a:pPr>
                <a:r>
                  <a:rPr lang="en-US" altLang="en-US" b="1" dirty="0">
                    <a:solidFill>
                      <a:srgbClr val="0000FF"/>
                    </a:solidFill>
                    <a:latin typeface="Times New Roman" panose="02020603050405020304" pitchFamily="18" charset="0"/>
                    <a:cs typeface="Times New Roman" panose="02020603050405020304" pitchFamily="18" charset="0"/>
                  </a:rPr>
                  <a:t>例1</a:t>
                </a:r>
                <a:r>
                  <a:rPr lang="en-US" altLang="en-US"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𝑨</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𝑩</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oMath>
                </a14:m>
                <a:r>
                  <a:rPr lang="zh-CN" altLang="en-US" b="1" dirty="0">
                    <a:latin typeface="Times New Roman" panose="02020603050405020304" pitchFamily="18" charset="0"/>
                    <a:cs typeface="Times New Roman" panose="02020603050405020304" pitchFamily="18" charset="0"/>
                  </a:rPr>
                  <a:t>，在下列情况下求</a:t>
                </a:r>
                <a14:m>
                  <m:oMath xmlns:m="http://schemas.openxmlformats.org/officeDocument/2006/math">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oMath>
                </a14:m>
                <a:endParaRPr lang="en-US" altLang="zh-CN" b="1" dirty="0">
                  <a:latin typeface="Times New Roman" panose="02020603050405020304" pitchFamily="18" charset="0"/>
                  <a:cs typeface="Times New Roman" panose="02020603050405020304" pitchFamily="18" charset="0"/>
                </a:endParaRPr>
              </a:p>
              <a:p>
                <a:pPr marL="400050" lvl="1" indent="0">
                  <a:buNone/>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独立</a:t>
                </a:r>
                <a:endParaRPr lang="en-US" altLang="zh-CN" b="1" dirty="0">
                  <a:latin typeface="Times New Roman" panose="02020603050405020304" pitchFamily="18" charset="0"/>
                  <a:cs typeface="Times New Roman" panose="02020603050405020304" pitchFamily="18" charset="0"/>
                </a:endParaRPr>
              </a:p>
              <a:p>
                <a:pPr marL="400050" lvl="1" indent="0">
                  <a:buNone/>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不相容</a:t>
                </a:r>
                <a:endParaRPr lang="en-US" altLang="zh-CN" b="1" dirty="0">
                  <a:latin typeface="Times New Roman" panose="02020603050405020304" pitchFamily="18" charset="0"/>
                  <a:cs typeface="Times New Roman" panose="02020603050405020304" pitchFamily="18" charset="0"/>
                </a:endParaRPr>
              </a:p>
              <a:p>
                <a:pPr marL="0" lvl="1" indent="0">
                  <a:buNone/>
                </a:pPr>
                <a:r>
                  <a:rPr lang="en-US" altLang="en-US" dirty="0">
                    <a:solidFill>
                      <a:srgbClr val="0000FF"/>
                    </a:solidFill>
                    <a:latin typeface="Times New Roman" pitchFamily="18" charset="0"/>
                    <a:ea typeface="黑体" pitchFamily="49" charset="-122"/>
                  </a:rPr>
                  <a:t>解</a:t>
                </a:r>
                <a:r>
                  <a:rPr lang="zh-CN" altLang="en-US" dirty="0">
                    <a:solidFill>
                      <a:srgbClr val="0000FF"/>
                    </a:solidFill>
                    <a:latin typeface="Times New Roman" pitchFamily="18" charset="0"/>
                    <a:ea typeface="黑体" pitchFamily="49" charset="-122"/>
                    <a:sym typeface="Wingdings" panose="05000000000000000000" pitchFamily="2" charset="2"/>
                  </a:rPr>
                  <a:t>：</a:t>
                </a:r>
                <a:r>
                  <a:rPr lang="en-US" altLang="zh-CN" dirty="0">
                    <a:latin typeface="Times New Roman" pitchFamily="18" charset="0"/>
                    <a:ea typeface="黑体" pitchFamily="49" charset="-122"/>
                    <a:sym typeface="Wingdings" panose="05000000000000000000" pitchFamily="2" charset="2"/>
                  </a:rPr>
                  <a:t>(1)</a:t>
                </a:r>
                <a14:m>
                  <m:oMath xmlns:m="http://schemas.openxmlformats.org/officeDocument/2006/math">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𝑩</m:t>
                    </m:r>
                    <m:r>
                      <a:rPr lang="en-US" altLang="zh-CN" b="1" i="1">
                        <a:latin typeface="Cambria Math" panose="02040503050406030204" pitchFamily="18" charset="0"/>
                      </a:rPr>
                      <m:t>)</m:t>
                    </m:r>
                  </m:oMath>
                </a14:m>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AB</a:t>
                </a:r>
                <a:r>
                  <a:rPr lang="en-US" altLang="zh-CN" b="1" dirty="0">
                    <a:latin typeface="Times New Roman" panose="02020603050405020304" pitchFamily="18" charset="0"/>
                    <a:cs typeface="Times New Roman" panose="02020603050405020304" pitchFamily="18" charset="0"/>
                  </a:rPr>
                  <a:t>)</a:t>
                </a:r>
              </a:p>
              <a:p>
                <a:pPr marL="0" lvl="1" indent="0">
                  <a:buNone/>
                </a:pP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P</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 P</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p>
              <a:p>
                <a:pPr marL="0" lvl="1" indent="0">
                  <a:buNone/>
                </a:pP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0.3 + 0.4– 0.3×0.4</a:t>
                </a:r>
              </a:p>
              <a:p>
                <a:pPr marL="0" lvl="1" indent="0">
                  <a:buNone/>
                </a:pPr>
                <a:r>
                  <a:rPr lang="en-US" altLang="zh-CN" b="1" dirty="0">
                    <a:latin typeface="Times New Roman" panose="02020603050405020304" pitchFamily="18" charset="0"/>
                    <a:cs typeface="Times New Roman" panose="02020603050405020304" pitchFamily="18" charset="0"/>
                  </a:rPr>
                  <a:t>                              = 0.58</a:t>
                </a:r>
              </a:p>
              <a:p>
                <a:pPr marL="0" lvl="1" indent="0">
                  <a:buNone/>
                </a:pPr>
                <a:r>
                  <a:rPr lang="en-US" altLang="zh-CN" dirty="0">
                    <a:latin typeface="Times New Roman" pitchFamily="18" charset="0"/>
                    <a:ea typeface="黑体" pitchFamily="49" charset="-122"/>
                    <a:sym typeface="Wingdings" panose="05000000000000000000" pitchFamily="2" charset="2"/>
                  </a:rPr>
                  <a:t>        (2)</a:t>
                </a:r>
                <a:r>
                  <a:rPr lang="en-US" altLang="zh-CN" b="1" dirty="0">
                    <a:latin typeface="Times New Roman" panose="02020603050405020304" pitchFamily="18" charset="0"/>
                    <a:cs typeface="Times New Roman" panose="02020603050405020304" pitchFamily="18" charset="0"/>
                  </a:rPr>
                  <a:t> </a:t>
                </a:r>
                <a:r>
                  <a:rPr lang="en-US" altLang="zh-CN" b="1" dirty="0">
                    <a:latin typeface="+mn-ea"/>
                    <a:cs typeface="Times New Roman" panose="02020603050405020304" pitchFamily="18" charset="0"/>
                  </a:rPr>
                  <a:t>A</a:t>
                </a:r>
                <a:r>
                  <a:rPr lang="zh-CN" altLang="en-US" b="1" dirty="0">
                    <a:latin typeface="+mn-ea"/>
                    <a:cs typeface="Times New Roman" panose="02020603050405020304" pitchFamily="18" charset="0"/>
                  </a:rPr>
                  <a:t>与</a:t>
                </a:r>
                <a:r>
                  <a:rPr lang="en-US" altLang="zh-CN" b="1" dirty="0">
                    <a:latin typeface="+mn-ea"/>
                    <a:cs typeface="Times New Roman" panose="02020603050405020304" pitchFamily="18" charset="0"/>
                  </a:rPr>
                  <a:t>B</a:t>
                </a:r>
                <a:r>
                  <a:rPr lang="zh-CN" altLang="en-US" b="1" dirty="0">
                    <a:latin typeface="+mn-ea"/>
                    <a:cs typeface="Times New Roman" panose="02020603050405020304" pitchFamily="18" charset="0"/>
                  </a:rPr>
                  <a:t>不相容，由可列可加性</a:t>
                </a:r>
                <a:endParaRPr lang="en-US" altLang="zh-CN" b="1" i="1" dirty="0">
                  <a:latin typeface="+mn-ea"/>
                </a:endParaRPr>
              </a:p>
              <a:p>
                <a:pPr marL="0" lvl="1" indent="0">
                  <a:buNone/>
                </a:pPr>
                <a14:m>
                  <m:oMath xmlns:m="http://schemas.openxmlformats.org/officeDocument/2006/math">
                    <m:r>
                      <a:rPr lang="en-US" altLang="zh-CN" b="1" i="1" smtClean="0">
                        <a:latin typeface="Cambria Math" panose="02040503050406030204" pitchFamily="18" charset="0"/>
                      </a:rPr>
                      <m:t>               </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𝑩</m:t>
                    </m:r>
                    <m:r>
                      <a:rPr lang="en-US" altLang="zh-CN" b="1" i="1">
                        <a:latin typeface="Cambria Math" panose="02040503050406030204" pitchFamily="18" charset="0"/>
                      </a:rPr>
                      <m:t>)</m:t>
                    </m:r>
                  </m:oMath>
                </a14:m>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P</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p>
              <a:p>
                <a:pPr marL="0" lvl="1" indent="0">
                  <a:buNone/>
                </a:pP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0.3 + 0.4</a:t>
                </a:r>
              </a:p>
              <a:p>
                <a:pPr marL="0" lvl="1" indent="0">
                  <a:buNone/>
                </a:pPr>
                <a:r>
                  <a:rPr lang="en-US" altLang="zh-CN" b="1" dirty="0">
                    <a:latin typeface="Times New Roman" panose="02020603050405020304" pitchFamily="18" charset="0"/>
                    <a:cs typeface="Times New Roman" panose="02020603050405020304" pitchFamily="18" charset="0"/>
                  </a:rPr>
                  <a:t>                              = 0.7</a:t>
                </a:r>
              </a:p>
              <a:p>
                <a:pPr marL="0" lvl="1" indent="0">
                  <a:buNone/>
                </a:pPr>
                <a:endParaRPr lang="en-US" altLang="zh-CN" b="1" dirty="0">
                  <a:latin typeface="Times New Roman" panose="02020603050405020304" pitchFamily="18" charset="0"/>
                  <a:cs typeface="Times New Roman" panose="02020603050405020304" pitchFamily="18" charset="0"/>
                </a:endParaRPr>
              </a:p>
            </p:txBody>
          </p:sp>
        </mc:Choice>
        <mc:Fallback xmlns="">
          <p:sp>
            <p:nvSpPr>
              <p:cNvPr id="5" name="内容占位符 4">
                <a:extLst>
                  <a:ext uri="{FF2B5EF4-FFF2-40B4-BE49-F238E27FC236}">
                    <a16:creationId xmlns:a16="http://schemas.microsoft.com/office/drawing/2014/main" id="{ECEC451E-BC1C-4E7A-8A69-431B37B914E0}"/>
                  </a:ext>
                </a:extLst>
              </p:cNvPr>
              <p:cNvSpPr>
                <a:spLocks noGrp="1" noRot="1" noChangeAspect="1" noMove="1" noResize="1" noEditPoints="1" noAdjustHandles="1" noChangeArrowheads="1" noChangeShapeType="1" noTextEdit="1"/>
              </p:cNvSpPr>
              <p:nvPr>
                <p:ph idx="1"/>
              </p:nvPr>
            </p:nvSpPr>
            <p:spPr>
              <a:xfrm>
                <a:off x="107504" y="404664"/>
                <a:ext cx="8712968" cy="6048672"/>
              </a:xfrm>
              <a:blipFill>
                <a:blip r:embed="rId2"/>
                <a:stretch>
                  <a:fillRect l="-1819" t="-1712" b="-50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449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Text Box 3"/>
          <p:cNvSpPr txBox="1">
            <a:spLocks noChangeArrowheads="1"/>
          </p:cNvSpPr>
          <p:nvPr/>
        </p:nvSpPr>
        <p:spPr bwMode="auto">
          <a:xfrm>
            <a:off x="395288" y="620713"/>
            <a:ext cx="8443912" cy="1501775"/>
          </a:xfrm>
          <a:prstGeom prst="rect">
            <a:avLst/>
          </a:prstGeom>
          <a:noFill/>
          <a:ln w="9525">
            <a:noFill/>
            <a:miter lim="800000"/>
            <a:headEnd/>
            <a:tailEnd/>
          </a:ln>
          <a:effectLst/>
        </p:spPr>
        <p:txBody>
          <a:bodyPr>
            <a:spAutoFit/>
          </a:bodyPr>
          <a:lstStyle/>
          <a:p>
            <a:pPr>
              <a:lnSpc>
                <a:spcPct val="110000"/>
              </a:lnSpc>
            </a:pPr>
            <a:r>
              <a:rPr lang="en-US" altLang="zh-CN" sz="2800" dirty="0">
                <a:latin typeface="Times New Roman" pitchFamily="18" charset="0"/>
              </a:rPr>
              <a:t>            </a:t>
            </a:r>
            <a:r>
              <a:rPr lang="en-US" altLang="en-US" sz="2800" dirty="0" err="1">
                <a:latin typeface="Times New Roman" pitchFamily="18" charset="0"/>
              </a:rPr>
              <a:t>若四对事件</a:t>
            </a:r>
            <a:r>
              <a:rPr lang="en-US" altLang="zh-CN" sz="2800" i="1" dirty="0" err="1">
                <a:latin typeface="Times New Roman" pitchFamily="18" charset="0"/>
              </a:rPr>
              <a:t>A</a:t>
            </a:r>
            <a:r>
              <a:rPr lang="en-US" altLang="en-US" sz="2800" dirty="0" err="1">
                <a:latin typeface="Times New Roman" pitchFamily="18" charset="0"/>
              </a:rPr>
              <a:t>与</a:t>
            </a:r>
            <a:r>
              <a:rPr lang="en-US" altLang="zh-CN" sz="2800" i="1" dirty="0" err="1">
                <a:latin typeface="Times New Roman" pitchFamily="18" charset="0"/>
              </a:rPr>
              <a:t>B</a:t>
            </a:r>
            <a:r>
              <a:rPr lang="zh-CN" altLang="en-US" sz="2800" dirty="0">
                <a:latin typeface="Times New Roman" pitchFamily="18" charset="0"/>
              </a:rPr>
              <a:t>、</a:t>
            </a:r>
            <a:r>
              <a:rPr lang="en-US" altLang="zh-CN" sz="2800" i="1" dirty="0" err="1">
                <a:latin typeface="Times New Roman" pitchFamily="18" charset="0"/>
              </a:rPr>
              <a:t>A</a:t>
            </a:r>
            <a:r>
              <a:rPr lang="en-US" altLang="en-US" sz="2800" dirty="0" err="1">
                <a:latin typeface="Times New Roman" pitchFamily="18" charset="0"/>
              </a:rPr>
              <a:t>与</a:t>
            </a:r>
            <a:r>
              <a:rPr lang="en-US" altLang="zh-CN" sz="2800" i="1" dirty="0" err="1">
                <a:latin typeface="Times New Roman" pitchFamily="18" charset="0"/>
              </a:rPr>
              <a:t>B</a:t>
            </a:r>
            <a:r>
              <a:rPr lang="zh-CN" altLang="en-US" sz="2800" dirty="0">
                <a:latin typeface="Times New Roman" pitchFamily="18" charset="0"/>
              </a:rPr>
              <a:t>、</a:t>
            </a:r>
            <a:r>
              <a:rPr lang="en-US" altLang="zh-CN" sz="2800" i="1" dirty="0" err="1">
                <a:latin typeface="Times New Roman" pitchFamily="18" charset="0"/>
              </a:rPr>
              <a:t>A</a:t>
            </a:r>
            <a:r>
              <a:rPr lang="en-US" altLang="en-US" sz="2800" dirty="0" err="1">
                <a:latin typeface="Times New Roman" pitchFamily="18" charset="0"/>
              </a:rPr>
              <a:t>与</a:t>
            </a:r>
            <a:r>
              <a:rPr lang="en-US" altLang="zh-CN" sz="2800" i="1" dirty="0" err="1">
                <a:latin typeface="Times New Roman" pitchFamily="18" charset="0"/>
              </a:rPr>
              <a:t>B</a:t>
            </a:r>
            <a:r>
              <a:rPr lang="en-US" altLang="en-US" sz="2800" dirty="0">
                <a:latin typeface="Times New Roman" pitchFamily="18" charset="0"/>
              </a:rPr>
              <a:t> </a:t>
            </a:r>
            <a:r>
              <a:rPr lang="zh-CN" altLang="en-US" sz="2800" dirty="0">
                <a:latin typeface="Times New Roman" pitchFamily="18" charset="0"/>
              </a:rPr>
              <a:t>、 </a:t>
            </a:r>
            <a:r>
              <a:rPr lang="en-US" altLang="zh-CN" sz="2800" i="1" dirty="0" err="1">
                <a:latin typeface="Times New Roman" pitchFamily="18" charset="0"/>
              </a:rPr>
              <a:t>A</a:t>
            </a:r>
            <a:r>
              <a:rPr lang="en-US" altLang="en-US" sz="2800" dirty="0" err="1">
                <a:latin typeface="Times New Roman" pitchFamily="18" charset="0"/>
              </a:rPr>
              <a:t>与</a:t>
            </a:r>
            <a:r>
              <a:rPr lang="en-US" altLang="zh-CN" sz="2800" i="1" dirty="0" err="1">
                <a:latin typeface="Times New Roman" pitchFamily="18" charset="0"/>
              </a:rPr>
              <a:t>B</a:t>
            </a:r>
            <a:r>
              <a:rPr lang="en-US" altLang="zh-CN" sz="2800" dirty="0">
                <a:latin typeface="Times New Roman" pitchFamily="18" charset="0"/>
              </a:rPr>
              <a:t> </a:t>
            </a:r>
            <a:r>
              <a:rPr lang="en-US" altLang="en-US" sz="2800" dirty="0" err="1">
                <a:latin typeface="Times New Roman" pitchFamily="18" charset="0"/>
              </a:rPr>
              <a:t>中有一对独立，则另外三对也独立</a:t>
            </a:r>
            <a:r>
              <a:rPr lang="en-US" altLang="en-US" sz="2800" dirty="0">
                <a:latin typeface="Times New Roman" pitchFamily="18" charset="0"/>
              </a:rPr>
              <a:t>.</a:t>
            </a:r>
            <a:r>
              <a:rPr lang="en-US" altLang="zh-CN" sz="2800" dirty="0">
                <a:latin typeface="Times New Roman" pitchFamily="18" charset="0"/>
              </a:rPr>
              <a:t>  </a:t>
            </a:r>
            <a:r>
              <a:rPr lang="en-US" altLang="en-US" sz="2800" dirty="0">
                <a:latin typeface="Times New Roman" pitchFamily="18" charset="0"/>
              </a:rPr>
              <a:t>(</a:t>
            </a:r>
            <a:r>
              <a:rPr lang="en-US" altLang="en-US" sz="2800" dirty="0" err="1">
                <a:latin typeface="Times New Roman" pitchFamily="18" charset="0"/>
              </a:rPr>
              <a:t>即这四对事件或者都独立，或者都不独立</a:t>
            </a:r>
            <a:r>
              <a:rPr lang="en-US" altLang="en-US" sz="2800" dirty="0">
                <a:latin typeface="Times New Roman" pitchFamily="18" charset="0"/>
              </a:rPr>
              <a:t>).</a:t>
            </a:r>
            <a:endParaRPr lang="en-US" altLang="zh-CN" sz="2800" dirty="0">
              <a:latin typeface="Times New Roman" pitchFamily="18" charset="0"/>
            </a:endParaRPr>
          </a:p>
        </p:txBody>
      </p:sp>
      <p:sp>
        <p:nvSpPr>
          <p:cNvPr id="519174" name="Line 6"/>
          <p:cNvSpPr>
            <a:spLocks noChangeShapeType="1"/>
          </p:cNvSpPr>
          <p:nvPr/>
        </p:nvSpPr>
        <p:spPr bwMode="auto">
          <a:xfrm>
            <a:off x="3954463" y="765175"/>
            <a:ext cx="238125" cy="0"/>
          </a:xfrm>
          <a:prstGeom prst="line">
            <a:avLst/>
          </a:prstGeom>
          <a:noFill/>
          <a:ln w="19050">
            <a:solidFill>
              <a:schemeClr val="tx1"/>
            </a:solidFill>
            <a:round/>
            <a:headEnd/>
            <a:tailEnd/>
          </a:ln>
          <a:effectLst/>
        </p:spPr>
        <p:txBody>
          <a:bodyPr wrap="none" anchor="ctr"/>
          <a:lstStyle/>
          <a:p>
            <a:endParaRPr lang="zh-CN" altLang="en-US"/>
          </a:p>
        </p:txBody>
      </p:sp>
      <p:sp>
        <p:nvSpPr>
          <p:cNvPr id="519176" name="Line 8"/>
          <p:cNvSpPr>
            <a:spLocks noChangeShapeType="1"/>
          </p:cNvSpPr>
          <p:nvPr/>
        </p:nvSpPr>
        <p:spPr bwMode="auto">
          <a:xfrm>
            <a:off x="4549775" y="765175"/>
            <a:ext cx="238125" cy="0"/>
          </a:xfrm>
          <a:prstGeom prst="line">
            <a:avLst/>
          </a:prstGeom>
          <a:noFill/>
          <a:ln w="19050">
            <a:solidFill>
              <a:schemeClr val="tx1"/>
            </a:solidFill>
            <a:round/>
            <a:headEnd/>
            <a:tailEnd/>
          </a:ln>
          <a:effectLst/>
        </p:spPr>
        <p:txBody>
          <a:bodyPr wrap="none" anchor="ctr"/>
          <a:lstStyle/>
          <a:p>
            <a:endParaRPr lang="zh-CN" altLang="en-US"/>
          </a:p>
        </p:txBody>
      </p:sp>
      <p:sp>
        <p:nvSpPr>
          <p:cNvPr id="519177" name="Line 9"/>
          <p:cNvSpPr>
            <a:spLocks noChangeShapeType="1"/>
          </p:cNvSpPr>
          <p:nvPr/>
        </p:nvSpPr>
        <p:spPr bwMode="auto">
          <a:xfrm>
            <a:off x="5774035" y="760413"/>
            <a:ext cx="238125" cy="0"/>
          </a:xfrm>
          <a:prstGeom prst="line">
            <a:avLst/>
          </a:prstGeom>
          <a:noFill/>
          <a:ln w="19050">
            <a:solidFill>
              <a:schemeClr val="tx1"/>
            </a:solidFill>
            <a:round/>
            <a:headEnd/>
            <a:tailEnd/>
          </a:ln>
          <a:effectLst/>
        </p:spPr>
        <p:txBody>
          <a:bodyPr wrap="none" anchor="ctr"/>
          <a:lstStyle/>
          <a:p>
            <a:endParaRPr lang="zh-CN" altLang="en-US"/>
          </a:p>
        </p:txBody>
      </p:sp>
      <p:sp>
        <p:nvSpPr>
          <p:cNvPr id="519178" name="Line 10"/>
          <p:cNvSpPr>
            <a:spLocks noChangeShapeType="1"/>
          </p:cNvSpPr>
          <p:nvPr/>
        </p:nvSpPr>
        <p:spPr bwMode="auto">
          <a:xfrm>
            <a:off x="5148263" y="765175"/>
            <a:ext cx="238125" cy="0"/>
          </a:xfrm>
          <a:prstGeom prst="line">
            <a:avLst/>
          </a:prstGeom>
          <a:noFill/>
          <a:ln w="19050">
            <a:solidFill>
              <a:schemeClr val="tx1"/>
            </a:solidFill>
            <a:round/>
            <a:headEnd/>
            <a:tailEnd/>
          </a:ln>
          <a:effectLst/>
        </p:spPr>
        <p:txBody>
          <a:bodyPr wrap="none" anchor="ctr"/>
          <a:lstStyle/>
          <a:p>
            <a:endParaRPr lang="zh-CN" altLang="en-US"/>
          </a:p>
        </p:txBody>
      </p:sp>
      <p:sp>
        <p:nvSpPr>
          <p:cNvPr id="519191" name="Text Box 23"/>
          <p:cNvSpPr txBox="1">
            <a:spLocks noChangeArrowheads="1"/>
          </p:cNvSpPr>
          <p:nvPr/>
        </p:nvSpPr>
        <p:spPr bwMode="auto">
          <a:xfrm>
            <a:off x="395288" y="4797425"/>
            <a:ext cx="8283575" cy="1630363"/>
          </a:xfrm>
          <a:prstGeom prst="rect">
            <a:avLst/>
          </a:prstGeom>
          <a:noFill/>
          <a:ln w="9525">
            <a:noFill/>
            <a:miter lim="800000"/>
            <a:headEnd/>
            <a:tailEnd/>
          </a:ln>
          <a:effectLst/>
        </p:spPr>
        <p:txBody>
          <a:bodyPr>
            <a:spAutoFit/>
          </a:bodyPr>
          <a:lstStyle/>
          <a:p>
            <a:pPr>
              <a:lnSpc>
                <a:spcPct val="120000"/>
              </a:lnSpc>
            </a:pPr>
            <a:r>
              <a:rPr lang="en-US" altLang="en-US" sz="2800">
                <a:solidFill>
                  <a:srgbClr val="0000FF"/>
                </a:solidFill>
                <a:latin typeface="楷体_GB2312" pitchFamily="49" charset="-122"/>
                <a:ea typeface="楷体_GB2312" pitchFamily="49" charset="-122"/>
              </a:rPr>
              <a:t>   在实际应用中，对于事件的独立性，我们往往不是根据定义来判断，而是根据实际意义判断两事件是否独立,利用事件的独立性解决实际问题.</a:t>
            </a:r>
            <a:endParaRPr lang="en-US" altLang="zh-CN" sz="2800">
              <a:solidFill>
                <a:srgbClr val="0000FF"/>
              </a:solidFill>
              <a:latin typeface="楷体_GB2312" pitchFamily="49" charset="-122"/>
              <a:ea typeface="楷体_GB2312" pitchFamily="49" charset="-122"/>
            </a:endParaRPr>
          </a:p>
        </p:txBody>
      </p:sp>
      <p:sp>
        <p:nvSpPr>
          <p:cNvPr id="519195" name="Rectangle 27"/>
          <p:cNvSpPr>
            <a:spLocks noChangeArrowheads="1"/>
          </p:cNvSpPr>
          <p:nvPr/>
        </p:nvSpPr>
        <p:spPr bwMode="auto">
          <a:xfrm>
            <a:off x="434975" y="549275"/>
            <a:ext cx="1328738" cy="579438"/>
          </a:xfrm>
          <a:prstGeom prst="rect">
            <a:avLst/>
          </a:prstGeom>
          <a:noFill/>
          <a:ln w="9525">
            <a:noFill/>
            <a:miter lim="800000"/>
            <a:headEnd/>
            <a:tailEnd/>
          </a:ln>
          <a:effectLst/>
        </p:spPr>
        <p:txBody>
          <a:bodyPr>
            <a:spAutoFit/>
          </a:bodyPr>
          <a:lstStyle/>
          <a:p>
            <a:r>
              <a:rPr lang="en-US" altLang="en-US" sz="3200" u="sng">
                <a:solidFill>
                  <a:srgbClr val="0000FF"/>
                </a:solidFill>
                <a:effectLst>
                  <a:outerShdw blurRad="38100" dist="38100" dir="2700000" algn="tl">
                    <a:srgbClr val="C0C0C0"/>
                  </a:outerShdw>
                </a:effectLst>
                <a:latin typeface="黑体" pitchFamily="49" charset="-122"/>
                <a:ea typeface="黑体" pitchFamily="49" charset="-122"/>
              </a:rPr>
              <a:t>定理</a:t>
            </a:r>
            <a:endParaRPr lang="zh-CN" altLang="en-US" sz="3200" u="sng">
              <a:solidFill>
                <a:srgbClr val="0000FF"/>
              </a:solidFill>
              <a:effectLst>
                <a:outerShdw blurRad="38100" dist="38100" dir="2700000" algn="tl">
                  <a:srgbClr val="C0C0C0"/>
                </a:outerShdw>
              </a:effectLst>
              <a:latin typeface="黑体" pitchFamily="49" charset="-122"/>
              <a:ea typeface="黑体" pitchFamily="49" charset="-122"/>
            </a:endParaRPr>
          </a:p>
        </p:txBody>
      </p:sp>
      <p:sp>
        <p:nvSpPr>
          <p:cNvPr id="519197" name="Rectangle 29"/>
          <p:cNvSpPr>
            <a:spLocks noChangeArrowheads="1"/>
          </p:cNvSpPr>
          <p:nvPr/>
        </p:nvSpPr>
        <p:spPr bwMode="auto">
          <a:xfrm>
            <a:off x="420688" y="2046288"/>
            <a:ext cx="895350" cy="519112"/>
          </a:xfrm>
          <a:prstGeom prst="rect">
            <a:avLst/>
          </a:prstGeom>
          <a:noFill/>
          <a:ln w="9525">
            <a:noFill/>
            <a:miter lim="800000"/>
            <a:headEnd/>
            <a:tailEnd/>
          </a:ln>
          <a:effectLst/>
        </p:spPr>
        <p:txBody>
          <a:bodyPr wrap="none">
            <a:spAutoFit/>
          </a:bodyPr>
          <a:lstStyle/>
          <a:p>
            <a:r>
              <a:rPr lang="en-US" altLang="en-US" sz="2800">
                <a:solidFill>
                  <a:srgbClr val="0000FF"/>
                </a:solidFill>
                <a:latin typeface="黑体" pitchFamily="49" charset="-122"/>
                <a:ea typeface="黑体" pitchFamily="49" charset="-122"/>
              </a:rPr>
              <a:t>证明</a:t>
            </a:r>
            <a:endParaRPr lang="zh-CN" altLang="en-US" sz="2800">
              <a:solidFill>
                <a:srgbClr val="0000FF"/>
              </a:solidFill>
              <a:latin typeface="黑体" pitchFamily="49" charset="-122"/>
              <a:ea typeface="黑体" pitchFamily="49" charset="-122"/>
            </a:endParaRPr>
          </a:p>
        </p:txBody>
      </p:sp>
      <p:grpSp>
        <p:nvGrpSpPr>
          <p:cNvPr id="519207" name="Group 39"/>
          <p:cNvGrpSpPr>
            <a:grpSpLocks/>
          </p:cNvGrpSpPr>
          <p:nvPr/>
        </p:nvGrpSpPr>
        <p:grpSpPr bwMode="auto">
          <a:xfrm>
            <a:off x="5183362" y="3000648"/>
            <a:ext cx="2087562" cy="417512"/>
            <a:chOff x="2640" y="2016"/>
            <a:chExt cx="1152" cy="263"/>
          </a:xfrm>
        </p:grpSpPr>
        <p:sp>
          <p:nvSpPr>
            <p:cNvPr id="519188" name="Line 20"/>
            <p:cNvSpPr>
              <a:spLocks noChangeShapeType="1"/>
            </p:cNvSpPr>
            <p:nvPr/>
          </p:nvSpPr>
          <p:spPr bwMode="auto">
            <a:xfrm>
              <a:off x="3360" y="2016"/>
              <a:ext cx="144" cy="0"/>
            </a:xfrm>
            <a:prstGeom prst="line">
              <a:avLst/>
            </a:prstGeom>
            <a:noFill/>
            <a:ln w="19050">
              <a:solidFill>
                <a:schemeClr val="tx1"/>
              </a:solidFill>
              <a:round/>
              <a:headEnd/>
              <a:tailEnd/>
            </a:ln>
            <a:effectLst/>
          </p:spPr>
          <p:txBody>
            <a:bodyPr wrap="none" anchor="ctr"/>
            <a:lstStyle/>
            <a:p>
              <a:endParaRPr lang="zh-CN" altLang="en-US"/>
            </a:p>
          </p:txBody>
        </p:sp>
        <p:sp>
          <p:nvSpPr>
            <p:cNvPr id="519198" name="Text Box 30"/>
            <p:cNvSpPr txBox="1">
              <a:spLocks noChangeArrowheads="1"/>
            </p:cNvSpPr>
            <p:nvPr/>
          </p:nvSpPr>
          <p:spPr bwMode="auto">
            <a:xfrm>
              <a:off x="2640" y="2060"/>
              <a:ext cx="1152" cy="219"/>
            </a:xfrm>
            <a:prstGeom prst="rect">
              <a:avLst/>
            </a:prstGeom>
            <a:noFill/>
            <a:ln w="9525">
              <a:noFill/>
              <a:miter lim="800000"/>
              <a:headEnd/>
              <a:tailEnd/>
            </a:ln>
            <a:effectLst/>
          </p:spPr>
          <p:txBody>
            <a:bodyPr>
              <a:spAutoFit/>
            </a:bodyPr>
            <a:lstStyle/>
            <a:p>
              <a:pPr>
                <a:lnSpc>
                  <a:spcPct val="60000"/>
                </a:lnSpc>
              </a:pP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dirty="0">
                  <a:latin typeface="Times New Roman" pitchFamily="18" charset="0"/>
                </a:rPr>
                <a:t>)</a:t>
              </a:r>
            </a:p>
          </p:txBody>
        </p:sp>
      </p:grpSp>
      <p:grpSp>
        <p:nvGrpSpPr>
          <p:cNvPr id="519210" name="Group 42"/>
          <p:cNvGrpSpPr>
            <a:grpSpLocks/>
          </p:cNvGrpSpPr>
          <p:nvPr/>
        </p:nvGrpSpPr>
        <p:grpSpPr bwMode="auto">
          <a:xfrm>
            <a:off x="1187624" y="2060848"/>
            <a:ext cx="4003675" cy="519112"/>
            <a:chOff x="204" y="1659"/>
            <a:chExt cx="2522" cy="327"/>
          </a:xfrm>
        </p:grpSpPr>
        <p:sp>
          <p:nvSpPr>
            <p:cNvPr id="519186" name="Line 18"/>
            <p:cNvSpPr>
              <a:spLocks noChangeShapeType="1"/>
            </p:cNvSpPr>
            <p:nvPr/>
          </p:nvSpPr>
          <p:spPr bwMode="auto">
            <a:xfrm>
              <a:off x="1202" y="1726"/>
              <a:ext cx="144" cy="0"/>
            </a:xfrm>
            <a:prstGeom prst="line">
              <a:avLst/>
            </a:prstGeom>
            <a:noFill/>
            <a:ln w="9525">
              <a:solidFill>
                <a:schemeClr val="tx1"/>
              </a:solidFill>
              <a:round/>
              <a:headEnd/>
              <a:tailEnd/>
            </a:ln>
            <a:effectLst/>
          </p:spPr>
          <p:txBody>
            <a:bodyPr wrap="none" anchor="ctr"/>
            <a:lstStyle/>
            <a:p>
              <a:endParaRPr lang="zh-CN" altLang="en-US"/>
            </a:p>
          </p:txBody>
        </p:sp>
        <p:sp>
          <p:nvSpPr>
            <p:cNvPr id="519199" name="Rectangle 31"/>
            <p:cNvSpPr>
              <a:spLocks noChangeArrowheads="1"/>
            </p:cNvSpPr>
            <p:nvPr/>
          </p:nvSpPr>
          <p:spPr bwMode="auto">
            <a:xfrm>
              <a:off x="204" y="1659"/>
              <a:ext cx="2522" cy="327"/>
            </a:xfrm>
            <a:prstGeom prst="rect">
              <a:avLst/>
            </a:prstGeom>
            <a:noFill/>
            <a:ln w="9525">
              <a:noFill/>
              <a:miter lim="800000"/>
              <a:headEnd/>
              <a:tailEnd/>
            </a:ln>
            <a:effectLst/>
          </p:spPr>
          <p:txBody>
            <a:bodyPr wrap="none">
              <a:spAutoFit/>
            </a:bodyPr>
            <a:lstStyle/>
            <a:p>
              <a:r>
                <a:rPr lang="en-US" altLang="en-US" sz="2800" dirty="0" err="1">
                  <a:latin typeface="Times New Roman" pitchFamily="18" charset="0"/>
                </a:rPr>
                <a:t>由于</a:t>
              </a:r>
              <a:r>
                <a:rPr lang="en-US" altLang="en-US"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AB</a:t>
              </a:r>
              <a:r>
                <a:rPr lang="en-US" altLang="zh-CN"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a:t>
              </a:r>
              <a:r>
                <a:rPr lang="en-US" altLang="zh-CN" sz="2800" dirty="0">
                  <a:latin typeface="黑体" pitchFamily="49" charset="-122"/>
                  <a:ea typeface="黑体" pitchFamily="49" charset="-122"/>
                </a:rPr>
                <a:t>-</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AB</a:t>
              </a:r>
              <a:r>
                <a:rPr lang="en-US" altLang="zh-CN" sz="2800" dirty="0">
                  <a:latin typeface="Times New Roman" pitchFamily="18" charset="0"/>
                </a:rPr>
                <a:t>)</a:t>
              </a:r>
            </a:p>
          </p:txBody>
        </p:sp>
      </p:grpSp>
      <p:sp>
        <p:nvSpPr>
          <p:cNvPr id="519200" name="Rectangle 32"/>
          <p:cNvSpPr>
            <a:spLocks noChangeArrowheads="1"/>
          </p:cNvSpPr>
          <p:nvPr/>
        </p:nvSpPr>
        <p:spPr bwMode="auto">
          <a:xfrm>
            <a:off x="2879899" y="2495823"/>
            <a:ext cx="2819400" cy="519112"/>
          </a:xfrm>
          <a:prstGeom prst="rect">
            <a:avLst/>
          </a:prstGeom>
          <a:noFill/>
          <a:ln w="9525">
            <a:noFill/>
            <a:miter lim="800000"/>
            <a:headEnd/>
            <a:tailEnd/>
          </a:ln>
          <a:effectLst/>
        </p:spPr>
        <p:txBody>
          <a:bodyPr wrap="none">
            <a:spAutoFit/>
          </a:bodyPr>
          <a:lstStyle/>
          <a:p>
            <a:r>
              <a:rPr lang="en-US" altLang="zh-CN" sz="2800">
                <a:latin typeface="Times New Roman" pitchFamily="18" charset="0"/>
              </a:rPr>
              <a:t> =</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rPr>
              <a:t>)</a:t>
            </a:r>
            <a:r>
              <a:rPr lang="en-US" altLang="zh-CN" sz="2800">
                <a:latin typeface="黑体" pitchFamily="49" charset="-122"/>
                <a:ea typeface="黑体" pitchFamily="49" charset="-122"/>
              </a:rPr>
              <a:t>-</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rPr>
              <a:t>)</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p>
        </p:txBody>
      </p:sp>
      <p:sp>
        <p:nvSpPr>
          <p:cNvPr id="519201" name="Rectangle 33"/>
          <p:cNvSpPr>
            <a:spLocks noChangeArrowheads="1"/>
          </p:cNvSpPr>
          <p:nvPr/>
        </p:nvSpPr>
        <p:spPr bwMode="auto">
          <a:xfrm>
            <a:off x="2860849" y="3072085"/>
            <a:ext cx="2395538" cy="347663"/>
          </a:xfrm>
          <a:prstGeom prst="rect">
            <a:avLst/>
          </a:prstGeom>
          <a:noFill/>
          <a:ln w="9525">
            <a:noFill/>
            <a:miter lim="800000"/>
            <a:headEnd/>
            <a:tailEnd/>
          </a:ln>
          <a:effectLst/>
        </p:spPr>
        <p:txBody>
          <a:bodyPr wrap="none">
            <a:spAutoFit/>
          </a:bodyPr>
          <a:lstStyle/>
          <a:p>
            <a:pPr>
              <a:lnSpc>
                <a:spcPct val="60000"/>
              </a:lnSpc>
            </a:pPr>
            <a:r>
              <a:rPr lang="en-US" altLang="en-US"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A</a:t>
            </a:r>
            <a:r>
              <a:rPr lang="en-US" altLang="zh-CN" sz="2800" dirty="0">
                <a:latin typeface="Times New Roman" pitchFamily="18" charset="0"/>
              </a:rPr>
              <a:t>)[1-</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B</a:t>
            </a:r>
            <a:r>
              <a:rPr lang="en-US" altLang="zh-CN" sz="2800" dirty="0">
                <a:latin typeface="Times New Roman" pitchFamily="18" charset="0"/>
              </a:rPr>
              <a:t>)]</a:t>
            </a:r>
          </a:p>
        </p:txBody>
      </p:sp>
      <p:sp>
        <p:nvSpPr>
          <p:cNvPr id="519203" name="Rectangle 35"/>
          <p:cNvSpPr>
            <a:spLocks noChangeArrowheads="1"/>
          </p:cNvSpPr>
          <p:nvPr/>
        </p:nvSpPr>
        <p:spPr bwMode="auto">
          <a:xfrm>
            <a:off x="6191424" y="2568848"/>
            <a:ext cx="2052638" cy="311150"/>
          </a:xfrm>
          <a:prstGeom prst="rect">
            <a:avLst/>
          </a:prstGeom>
          <a:noFill/>
          <a:ln w="9525">
            <a:noFill/>
            <a:miter lim="800000"/>
            <a:headEnd/>
            <a:tailEnd/>
          </a:ln>
          <a:effectLst/>
        </p:spPr>
        <p:txBody>
          <a:bodyPr>
            <a:spAutoFit/>
          </a:bodyPr>
          <a:lstStyle/>
          <a:p>
            <a:pPr>
              <a:lnSpc>
                <a:spcPct val="60000"/>
              </a:lnSpc>
            </a:pPr>
            <a:r>
              <a:rPr lang="en-US" altLang="zh-CN">
                <a:latin typeface="Times New Roman" pitchFamily="18" charset="0"/>
              </a:rPr>
              <a:t>(</a:t>
            </a:r>
            <a:r>
              <a:rPr lang="en-US" altLang="zh-CN" i="1">
                <a:latin typeface="Times New Roman" pitchFamily="18" charset="0"/>
              </a:rPr>
              <a:t>A</a:t>
            </a:r>
            <a:r>
              <a:rPr lang="en-US" altLang="en-US">
                <a:latin typeface="Times New Roman" pitchFamily="18" charset="0"/>
              </a:rPr>
              <a:t>与</a:t>
            </a:r>
            <a:r>
              <a:rPr lang="en-US" altLang="zh-CN" i="1">
                <a:latin typeface="Times New Roman" pitchFamily="18" charset="0"/>
              </a:rPr>
              <a:t>B</a:t>
            </a:r>
            <a:r>
              <a:rPr lang="en-US" altLang="en-US">
                <a:latin typeface="Times New Roman" pitchFamily="18" charset="0"/>
              </a:rPr>
              <a:t>独立)</a:t>
            </a:r>
          </a:p>
        </p:txBody>
      </p:sp>
      <p:grpSp>
        <p:nvGrpSpPr>
          <p:cNvPr id="3" name="组合 2">
            <a:extLst>
              <a:ext uri="{FF2B5EF4-FFF2-40B4-BE49-F238E27FC236}">
                <a16:creationId xmlns:a16="http://schemas.microsoft.com/office/drawing/2014/main" xmlns="" id="{2CA24033-3976-43F0-9021-5A4320BAEFAF}"/>
              </a:ext>
            </a:extLst>
          </p:cNvPr>
          <p:cNvGrpSpPr/>
          <p:nvPr/>
        </p:nvGrpSpPr>
        <p:grpSpPr>
          <a:xfrm>
            <a:off x="395536" y="3622231"/>
            <a:ext cx="8443470" cy="954088"/>
            <a:chOff x="395536" y="3622231"/>
            <a:chExt cx="8443470" cy="954088"/>
          </a:xfrm>
        </p:grpSpPr>
        <p:sp>
          <p:nvSpPr>
            <p:cNvPr id="519189" name="Line 21"/>
            <p:cNvSpPr>
              <a:spLocks noChangeShapeType="1"/>
            </p:cNvSpPr>
            <p:nvPr/>
          </p:nvSpPr>
          <p:spPr bwMode="auto">
            <a:xfrm>
              <a:off x="1907704" y="3717481"/>
              <a:ext cx="290911" cy="0"/>
            </a:xfrm>
            <a:prstGeom prst="line">
              <a:avLst/>
            </a:prstGeom>
            <a:noFill/>
            <a:ln w="9525">
              <a:solidFill>
                <a:schemeClr val="tx1"/>
              </a:solidFill>
              <a:round/>
              <a:headEnd/>
              <a:tailEnd/>
            </a:ln>
            <a:effectLst/>
          </p:spPr>
          <p:txBody>
            <a:bodyPr wrap="none" anchor="ctr"/>
            <a:lstStyle/>
            <a:p>
              <a:endParaRPr lang="zh-CN" altLang="en-US"/>
            </a:p>
          </p:txBody>
        </p:sp>
        <p:sp>
          <p:nvSpPr>
            <p:cNvPr id="519202" name="Rectangle 34"/>
            <p:cNvSpPr>
              <a:spLocks noChangeArrowheads="1"/>
            </p:cNvSpPr>
            <p:nvPr/>
          </p:nvSpPr>
          <p:spPr bwMode="auto">
            <a:xfrm>
              <a:off x="395536" y="3622231"/>
              <a:ext cx="8443470" cy="954088"/>
            </a:xfrm>
            <a:prstGeom prst="rect">
              <a:avLst/>
            </a:prstGeom>
            <a:noFill/>
            <a:ln w="9525">
              <a:noFill/>
              <a:miter lim="800000"/>
              <a:headEnd/>
              <a:tailEnd/>
            </a:ln>
            <a:effectLst/>
          </p:spPr>
          <p:txBody>
            <a:bodyPr wrap="square">
              <a:spAutoFit/>
            </a:bodyPr>
            <a:lstStyle/>
            <a:p>
              <a:r>
                <a:rPr lang="zh-CN" altLang="en-US" sz="2800" dirty="0">
                  <a:latin typeface="Times New Roman" pitchFamily="18" charset="0"/>
                </a:rPr>
                <a:t>同理可得</a:t>
              </a:r>
              <a:r>
                <a:rPr lang="en-US" altLang="zh-CN" sz="2800" i="1" dirty="0" err="1">
                  <a:latin typeface="Times New Roman" pitchFamily="18" charset="0"/>
                </a:rPr>
                <a:t>A</a:t>
              </a:r>
              <a:r>
                <a:rPr lang="en-US" altLang="en-US" sz="2800" dirty="0" err="1">
                  <a:latin typeface="Times New Roman" pitchFamily="18" charset="0"/>
                </a:rPr>
                <a:t>与</a:t>
              </a:r>
              <a:r>
                <a:rPr lang="en-US" altLang="zh-CN" sz="2800" i="1" dirty="0" err="1">
                  <a:latin typeface="Times New Roman" pitchFamily="18" charset="0"/>
                </a:rPr>
                <a:t>B</a:t>
              </a:r>
              <a:r>
                <a:rPr lang="en-US" altLang="zh-CN" sz="2800" i="1" dirty="0">
                  <a:latin typeface="Times New Roman" pitchFamily="18" charset="0"/>
                </a:rPr>
                <a:t> </a:t>
              </a:r>
              <a:r>
                <a:rPr lang="zh-CN" altLang="en-US" sz="2800" dirty="0">
                  <a:latin typeface="Times New Roman" pitchFamily="18" charset="0"/>
                </a:rPr>
                <a:t>相互独立，由</a:t>
              </a:r>
              <a:r>
                <a:rPr lang="en-US" altLang="zh-CN" sz="2800" i="1" dirty="0" err="1">
                  <a:latin typeface="Times New Roman" pitchFamily="18" charset="0"/>
                </a:rPr>
                <a:t>A</a:t>
              </a:r>
              <a:r>
                <a:rPr lang="en-US" altLang="en-US" sz="2800" dirty="0" err="1">
                  <a:latin typeface="Times New Roman" pitchFamily="18" charset="0"/>
                </a:rPr>
                <a:t>与</a:t>
              </a:r>
              <a:r>
                <a:rPr lang="en-US" altLang="zh-CN" sz="2800" i="1" dirty="0" err="1">
                  <a:latin typeface="Times New Roman" pitchFamily="18" charset="0"/>
                </a:rPr>
                <a:t>B</a:t>
              </a:r>
              <a:r>
                <a:rPr lang="en-US" altLang="zh-CN" sz="2800" dirty="0">
                  <a:latin typeface="Times New Roman" pitchFamily="18" charset="0"/>
                </a:rPr>
                <a:t> </a:t>
              </a:r>
              <a:r>
                <a:rPr lang="en-US" altLang="en-US" sz="2800" dirty="0" err="1">
                  <a:latin typeface="Times New Roman" pitchFamily="18" charset="0"/>
                </a:rPr>
                <a:t>相互独立</a:t>
              </a:r>
              <a:r>
                <a:rPr lang="en-US" altLang="en-US" sz="2800" dirty="0">
                  <a:latin typeface="Times New Roman" pitchFamily="18" charset="0"/>
                </a:rPr>
                <a:t>.</a:t>
              </a:r>
              <a:r>
                <a:rPr lang="zh-CN" altLang="en-US" sz="2800" dirty="0">
                  <a:latin typeface="Times New Roman" pitchFamily="18" charset="0"/>
                </a:rPr>
                <a:t>于是</a:t>
              </a:r>
              <a:r>
                <a:rPr lang="en-US" altLang="zh-CN" sz="2800" i="1" dirty="0" err="1">
                  <a:latin typeface="Times New Roman" pitchFamily="18" charset="0"/>
                </a:rPr>
                <a:t>A</a:t>
              </a:r>
              <a:r>
                <a:rPr lang="en-US" altLang="en-US" sz="2800" dirty="0" err="1">
                  <a:latin typeface="Times New Roman" pitchFamily="18" charset="0"/>
                </a:rPr>
                <a:t>与</a:t>
              </a:r>
              <a:r>
                <a:rPr lang="en-US" altLang="zh-CN" sz="2800" i="1" dirty="0" err="1">
                  <a:latin typeface="Times New Roman" pitchFamily="18" charset="0"/>
                </a:rPr>
                <a:t>B</a:t>
              </a:r>
              <a:r>
                <a:rPr lang="en-US" altLang="zh-CN" sz="2800" i="1" dirty="0">
                  <a:latin typeface="Times New Roman" pitchFamily="18" charset="0"/>
                </a:rPr>
                <a:t> </a:t>
              </a:r>
              <a:r>
                <a:rPr lang="zh-CN" altLang="en-US" sz="2800" dirty="0">
                  <a:latin typeface="Times New Roman" pitchFamily="18" charset="0"/>
                </a:rPr>
                <a:t>相互独立，即</a:t>
              </a:r>
              <a:r>
                <a:rPr lang="en-US" altLang="zh-CN" sz="2800" i="1" dirty="0" err="1">
                  <a:latin typeface="Times New Roman" pitchFamily="18" charset="0"/>
                </a:rPr>
                <a:t>A</a:t>
              </a:r>
              <a:r>
                <a:rPr lang="en-US" altLang="en-US" sz="2800" dirty="0" err="1">
                  <a:latin typeface="Times New Roman" pitchFamily="18" charset="0"/>
                </a:rPr>
                <a:t>与</a:t>
              </a:r>
              <a:r>
                <a:rPr lang="en-US" altLang="zh-CN" sz="2800" i="1" dirty="0" err="1">
                  <a:latin typeface="Times New Roman" pitchFamily="18" charset="0"/>
                </a:rPr>
                <a:t>B</a:t>
              </a:r>
              <a:r>
                <a:rPr lang="en-US" altLang="en-US" sz="2800" dirty="0">
                  <a:latin typeface="Times New Roman" pitchFamily="18" charset="0"/>
                </a:rPr>
                <a:t> </a:t>
              </a:r>
              <a:r>
                <a:rPr lang="zh-CN" altLang="en-US" sz="2800" dirty="0">
                  <a:latin typeface="Times New Roman" pitchFamily="18" charset="0"/>
                </a:rPr>
                <a:t>相互独立，</a:t>
              </a:r>
              <a:endParaRPr lang="en-US" altLang="zh-CN" sz="2800" dirty="0">
                <a:latin typeface="Times New Roman" pitchFamily="18" charset="0"/>
              </a:endParaRPr>
            </a:p>
          </p:txBody>
        </p:sp>
        <p:sp>
          <p:nvSpPr>
            <p:cNvPr id="26" name="Line 21">
              <a:extLst>
                <a:ext uri="{FF2B5EF4-FFF2-40B4-BE49-F238E27FC236}">
                  <a16:creationId xmlns:a16="http://schemas.microsoft.com/office/drawing/2014/main" xmlns="" id="{EFBD6F29-9A42-4F65-B9EB-E2240CC8276B}"/>
                </a:ext>
              </a:extLst>
            </p:cNvPr>
            <p:cNvSpPr>
              <a:spLocks noChangeShapeType="1"/>
            </p:cNvSpPr>
            <p:nvPr/>
          </p:nvSpPr>
          <p:spPr bwMode="auto">
            <a:xfrm>
              <a:off x="8141385" y="3731100"/>
              <a:ext cx="290911" cy="0"/>
            </a:xfrm>
            <a:prstGeom prst="line">
              <a:avLst/>
            </a:prstGeom>
            <a:noFill/>
            <a:ln w="9525">
              <a:solidFill>
                <a:schemeClr val="tx1"/>
              </a:solidFill>
              <a:round/>
              <a:headEnd/>
              <a:tailEnd/>
            </a:ln>
            <a:effectLst/>
          </p:spPr>
          <p:txBody>
            <a:bodyPr wrap="none" anchor="ctr"/>
            <a:lstStyle/>
            <a:p>
              <a:endParaRPr lang="zh-CN" altLang="en-US"/>
            </a:p>
          </p:txBody>
        </p:sp>
        <p:sp>
          <p:nvSpPr>
            <p:cNvPr id="27" name="Line 21">
              <a:extLst>
                <a:ext uri="{FF2B5EF4-FFF2-40B4-BE49-F238E27FC236}">
                  <a16:creationId xmlns:a16="http://schemas.microsoft.com/office/drawing/2014/main" xmlns="" id="{B0B75292-6E58-4418-8083-723AE78E5C66}"/>
                </a:ext>
              </a:extLst>
            </p:cNvPr>
            <p:cNvSpPr>
              <a:spLocks noChangeShapeType="1"/>
            </p:cNvSpPr>
            <p:nvPr/>
          </p:nvSpPr>
          <p:spPr bwMode="auto">
            <a:xfrm>
              <a:off x="467544" y="4105208"/>
              <a:ext cx="290911" cy="0"/>
            </a:xfrm>
            <a:prstGeom prst="line">
              <a:avLst/>
            </a:prstGeom>
            <a:noFill/>
            <a:ln w="9525">
              <a:solidFill>
                <a:schemeClr val="tx1"/>
              </a:solidFill>
              <a:round/>
              <a:headEnd/>
              <a:tailEnd/>
            </a:ln>
            <a:effectLst/>
          </p:spPr>
          <p:txBody>
            <a:bodyPr wrap="none" anchor="ctr"/>
            <a:lstStyle/>
            <a:p>
              <a:endParaRPr lang="zh-CN" altLang="en-US"/>
            </a:p>
          </p:txBody>
        </p:sp>
        <p:sp>
          <p:nvSpPr>
            <p:cNvPr id="28" name="Line 21">
              <a:extLst>
                <a:ext uri="{FF2B5EF4-FFF2-40B4-BE49-F238E27FC236}">
                  <a16:creationId xmlns:a16="http://schemas.microsoft.com/office/drawing/2014/main" xmlns="" id="{6CD752D4-B56A-4649-AFCA-3B51571DD11C}"/>
                </a:ext>
              </a:extLst>
            </p:cNvPr>
            <p:cNvSpPr>
              <a:spLocks noChangeShapeType="1"/>
            </p:cNvSpPr>
            <p:nvPr/>
          </p:nvSpPr>
          <p:spPr bwMode="auto">
            <a:xfrm>
              <a:off x="467544" y="4177216"/>
              <a:ext cx="290911" cy="0"/>
            </a:xfrm>
            <a:prstGeom prst="line">
              <a:avLst/>
            </a:prstGeom>
            <a:noFill/>
            <a:ln w="9525">
              <a:solidFill>
                <a:schemeClr val="tx1"/>
              </a:solidFill>
              <a:round/>
              <a:headEnd/>
              <a:tailEnd/>
            </a:ln>
            <a:effectLst/>
          </p:spPr>
          <p:txBody>
            <a:bodyPr wrap="none" anchor="ctr"/>
            <a:lstStyle/>
            <a:p>
              <a:endParaRPr lang="zh-CN" altLang="en-US"/>
            </a:p>
          </p:txBody>
        </p:sp>
        <p:sp>
          <p:nvSpPr>
            <p:cNvPr id="29" name="Line 21">
              <a:extLst>
                <a:ext uri="{FF2B5EF4-FFF2-40B4-BE49-F238E27FC236}">
                  <a16:creationId xmlns:a16="http://schemas.microsoft.com/office/drawing/2014/main" xmlns="" id="{C7DF8FCF-5DB6-4EFC-AD8E-E0EC72D741FF}"/>
                </a:ext>
              </a:extLst>
            </p:cNvPr>
            <p:cNvSpPr>
              <a:spLocks noChangeShapeType="1"/>
            </p:cNvSpPr>
            <p:nvPr/>
          </p:nvSpPr>
          <p:spPr bwMode="auto">
            <a:xfrm>
              <a:off x="4267021" y="4177216"/>
              <a:ext cx="290911" cy="0"/>
            </a:xfrm>
            <a:prstGeom prst="line">
              <a:avLst/>
            </a:prstGeom>
            <a:noFill/>
            <a:ln w="9525">
              <a:solidFill>
                <a:schemeClr val="tx1"/>
              </a:solidFill>
              <a:round/>
              <a:headEnd/>
              <a:tailEnd/>
            </a:ln>
            <a:effectLst/>
          </p:spPr>
          <p:txBody>
            <a:bodyPr wrap="none" anchor="ctr"/>
            <a:lstStyle/>
            <a:p>
              <a:endParaRPr lang="zh-CN" altLang="en-US"/>
            </a:p>
          </p:txBody>
        </p:sp>
        <p:sp>
          <p:nvSpPr>
            <p:cNvPr id="30" name="Line 21">
              <a:extLst>
                <a:ext uri="{FF2B5EF4-FFF2-40B4-BE49-F238E27FC236}">
                  <a16:creationId xmlns:a16="http://schemas.microsoft.com/office/drawing/2014/main" xmlns="" id="{AECCB0A5-AD70-407B-83C1-D13C8E8F5445}"/>
                </a:ext>
              </a:extLst>
            </p:cNvPr>
            <p:cNvSpPr>
              <a:spLocks noChangeShapeType="1"/>
            </p:cNvSpPr>
            <p:nvPr/>
          </p:nvSpPr>
          <p:spPr bwMode="auto">
            <a:xfrm>
              <a:off x="2483768" y="3717032"/>
              <a:ext cx="290911" cy="0"/>
            </a:xfrm>
            <a:prstGeom prst="line">
              <a:avLst/>
            </a:prstGeom>
            <a:noFill/>
            <a:ln w="9525">
              <a:solidFill>
                <a:schemeClr val="tx1"/>
              </a:solidFill>
              <a:round/>
              <a:headEnd/>
              <a:tailEnd/>
            </a:ln>
            <a:effectLst/>
          </p:spPr>
          <p:txBody>
            <a:bodyPr wrap="none" anchor="ctr"/>
            <a:lstStyle/>
            <a:p>
              <a:endParaRPr lang="zh-CN" altLang="en-US"/>
            </a:p>
          </p:txBody>
        </p:sp>
        <p:sp>
          <p:nvSpPr>
            <p:cNvPr id="31" name="Line 21">
              <a:extLst>
                <a:ext uri="{FF2B5EF4-FFF2-40B4-BE49-F238E27FC236}">
                  <a16:creationId xmlns:a16="http://schemas.microsoft.com/office/drawing/2014/main" xmlns="" id="{8A944DFC-BDC7-4C31-B339-7E96DE4E1E57}"/>
                </a:ext>
              </a:extLst>
            </p:cNvPr>
            <p:cNvSpPr>
              <a:spLocks noChangeShapeType="1"/>
            </p:cNvSpPr>
            <p:nvPr/>
          </p:nvSpPr>
          <p:spPr bwMode="auto">
            <a:xfrm>
              <a:off x="5577233" y="3746836"/>
              <a:ext cx="290911" cy="0"/>
            </a:xfrm>
            <a:prstGeom prst="line">
              <a:avLst/>
            </a:prstGeom>
            <a:noFill/>
            <a:ln w="9525">
              <a:solidFill>
                <a:schemeClr val="tx1"/>
              </a:solidFill>
              <a:round/>
              <a:headEnd/>
              <a:tailEnd/>
            </a:ln>
            <a:effectLst/>
          </p:spPr>
          <p:txBody>
            <a:bodyPr wrap="none" anchor="ctr"/>
            <a:lstStyle/>
            <a:p>
              <a:endParaRPr lang="zh-CN" altLang="en-US"/>
            </a:p>
          </p:txBody>
        </p:sp>
        <p:sp>
          <p:nvSpPr>
            <p:cNvPr id="32" name="Line 21">
              <a:extLst>
                <a:ext uri="{FF2B5EF4-FFF2-40B4-BE49-F238E27FC236}">
                  <a16:creationId xmlns:a16="http://schemas.microsoft.com/office/drawing/2014/main" xmlns="" id="{F546A626-8D1E-49CD-8230-04BD14EBC8A3}"/>
                </a:ext>
              </a:extLst>
            </p:cNvPr>
            <p:cNvSpPr>
              <a:spLocks noChangeShapeType="1"/>
            </p:cNvSpPr>
            <p:nvPr/>
          </p:nvSpPr>
          <p:spPr bwMode="auto">
            <a:xfrm>
              <a:off x="2987824" y="4149080"/>
              <a:ext cx="290911" cy="0"/>
            </a:xfrm>
            <a:prstGeom prst="line">
              <a:avLst/>
            </a:prstGeom>
            <a:noFill/>
            <a:ln w="9525">
              <a:solidFill>
                <a:schemeClr val="tx1"/>
              </a:solid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33336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9197"/>
                                        </p:tgtEl>
                                        <p:attrNameLst>
                                          <p:attrName>style.visibility</p:attrName>
                                        </p:attrNameLst>
                                      </p:cBhvr>
                                      <p:to>
                                        <p:strVal val="visible"/>
                                      </p:to>
                                    </p:set>
                                    <p:animEffect transition="in" filter="wipe(left)">
                                      <p:cBhvr>
                                        <p:cTn id="7" dur="500"/>
                                        <p:tgtEl>
                                          <p:spTgt spid="519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9210"/>
                                        </p:tgtEl>
                                        <p:attrNameLst>
                                          <p:attrName>style.visibility</p:attrName>
                                        </p:attrNameLst>
                                      </p:cBhvr>
                                      <p:to>
                                        <p:strVal val="visible"/>
                                      </p:to>
                                    </p:set>
                                    <p:animEffect transition="in" filter="wipe(left)">
                                      <p:cBhvr>
                                        <p:cTn id="12" dur="500"/>
                                        <p:tgtEl>
                                          <p:spTgt spid="5192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9200"/>
                                        </p:tgtEl>
                                        <p:attrNameLst>
                                          <p:attrName>style.visibility</p:attrName>
                                        </p:attrNameLst>
                                      </p:cBhvr>
                                      <p:to>
                                        <p:strVal val="visible"/>
                                      </p:to>
                                    </p:set>
                                    <p:animEffect transition="in" filter="wipe(left)">
                                      <p:cBhvr>
                                        <p:cTn id="17" dur="500"/>
                                        <p:tgtEl>
                                          <p:spTgt spid="5192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9203"/>
                                        </p:tgtEl>
                                        <p:attrNameLst>
                                          <p:attrName>style.visibility</p:attrName>
                                        </p:attrNameLst>
                                      </p:cBhvr>
                                      <p:to>
                                        <p:strVal val="visible"/>
                                      </p:to>
                                    </p:set>
                                    <p:animEffect transition="in" filter="wipe(left)">
                                      <p:cBhvr>
                                        <p:cTn id="22" dur="500"/>
                                        <p:tgtEl>
                                          <p:spTgt spid="5192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9201"/>
                                        </p:tgtEl>
                                        <p:attrNameLst>
                                          <p:attrName>style.visibility</p:attrName>
                                        </p:attrNameLst>
                                      </p:cBhvr>
                                      <p:to>
                                        <p:strVal val="visible"/>
                                      </p:to>
                                    </p:set>
                                    <p:animEffect transition="in" filter="wipe(left)">
                                      <p:cBhvr>
                                        <p:cTn id="27" dur="500"/>
                                        <p:tgtEl>
                                          <p:spTgt spid="5192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9207"/>
                                        </p:tgtEl>
                                        <p:attrNameLst>
                                          <p:attrName>style.visibility</p:attrName>
                                        </p:attrNameLst>
                                      </p:cBhvr>
                                      <p:to>
                                        <p:strVal val="visible"/>
                                      </p:to>
                                    </p:set>
                                    <p:animEffect transition="in" filter="wipe(left)">
                                      <p:cBhvr>
                                        <p:cTn id="32" dur="500"/>
                                        <p:tgtEl>
                                          <p:spTgt spid="51920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19191"/>
                                        </p:tgtEl>
                                        <p:attrNameLst>
                                          <p:attrName>style.visibility</p:attrName>
                                        </p:attrNameLst>
                                      </p:cBhvr>
                                      <p:to>
                                        <p:strVal val="visible"/>
                                      </p:to>
                                    </p:set>
                                    <p:animEffect transition="in" filter="wipe(left)">
                                      <p:cBhvr>
                                        <p:cTn id="41" dur="500"/>
                                        <p:tgtEl>
                                          <p:spTgt spid="519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91" grpId="0" autoUpdateAnimBg="0"/>
      <p:bldP spid="519197" grpId="0" autoUpdateAnimBg="0"/>
      <p:bldP spid="519200" grpId="0" autoUpdateAnimBg="0"/>
      <p:bldP spid="519201" grpId="0" autoUpdateAnimBg="0"/>
      <p:bldP spid="51920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Text Box 3"/>
          <p:cNvSpPr txBox="1">
            <a:spLocks noChangeArrowheads="1"/>
          </p:cNvSpPr>
          <p:nvPr/>
        </p:nvSpPr>
        <p:spPr bwMode="auto">
          <a:xfrm>
            <a:off x="395288" y="1916113"/>
            <a:ext cx="8534400" cy="1066800"/>
          </a:xfrm>
          <a:prstGeom prst="rect">
            <a:avLst/>
          </a:prstGeom>
          <a:noFill/>
          <a:ln w="9525">
            <a:noFill/>
            <a:miter lim="800000"/>
            <a:headEnd/>
            <a:tailEnd/>
          </a:ln>
          <a:effectLst/>
        </p:spPr>
        <p:txBody>
          <a:bodyPr>
            <a:spAutoFit/>
          </a:bodyPr>
          <a:lstStyle/>
          <a:p>
            <a:r>
              <a:rPr lang="en-US" altLang="en-US" sz="2800" u="sng">
                <a:solidFill>
                  <a:srgbClr val="0000FF"/>
                </a:solidFill>
                <a:effectLst>
                  <a:outerShdw blurRad="38100" dist="38100" dir="2700000" algn="tl">
                    <a:srgbClr val="C0C0C0"/>
                  </a:outerShdw>
                </a:effectLst>
                <a:latin typeface="黑体" pitchFamily="49" charset="-122"/>
                <a:ea typeface="黑体" pitchFamily="49" charset="-122"/>
              </a:rPr>
              <a:t>定义3</a:t>
            </a:r>
            <a:r>
              <a:rPr lang="en-US" altLang="en-US">
                <a:latin typeface="黑体" pitchFamily="49" charset="-122"/>
                <a:ea typeface="黑体" pitchFamily="49" charset="-122"/>
              </a:rPr>
              <a:t> </a:t>
            </a:r>
            <a:r>
              <a:rPr lang="en-US" altLang="en-US"/>
              <a:t> 如果对于任意的</a:t>
            </a:r>
            <a:r>
              <a:rPr lang="en-US" altLang="zh-CN" i="1">
                <a:latin typeface="Times New Roman" pitchFamily="18" charset="0"/>
              </a:rPr>
              <a:t>k</a:t>
            </a:r>
            <a:r>
              <a:rPr lang="en-US" altLang="zh-CN"/>
              <a:t>(</a:t>
            </a:r>
            <a:r>
              <a:rPr lang="en-US" altLang="zh-CN" i="1">
                <a:latin typeface="Times New Roman" pitchFamily="18" charset="0"/>
              </a:rPr>
              <a:t>k</a:t>
            </a:r>
            <a:r>
              <a:rPr lang="en-US" altLang="zh-CN"/>
              <a:t>≤</a:t>
            </a:r>
            <a:r>
              <a:rPr lang="en-US" altLang="zh-CN" i="1">
                <a:latin typeface="Times New Roman" pitchFamily="18" charset="0"/>
              </a:rPr>
              <a:t>n</a:t>
            </a:r>
            <a:r>
              <a:rPr lang="en-US" altLang="zh-CN"/>
              <a:t>),</a:t>
            </a:r>
            <a:r>
              <a:rPr lang="en-US" altLang="en-US"/>
              <a:t>及任意的</a:t>
            </a:r>
            <a:r>
              <a:rPr lang="en-US" altLang="en-US">
                <a:latin typeface="Times New Roman" pitchFamily="18" charset="0"/>
              </a:rPr>
              <a:t>1</a:t>
            </a:r>
            <a:r>
              <a:rPr lang="en-US" altLang="en-US">
                <a:latin typeface="Times New Roman" pitchFamily="18" charset="0"/>
                <a:sym typeface="Symbol" pitchFamily="18" charset="2"/>
              </a:rPr>
              <a:t></a:t>
            </a:r>
            <a:r>
              <a:rPr lang="en-US" altLang="zh-CN" i="1">
                <a:latin typeface="Times New Roman" pitchFamily="18" charset="0"/>
              </a:rPr>
              <a:t>i</a:t>
            </a:r>
            <a:r>
              <a:rPr lang="en-US" altLang="zh-CN" baseline="-25000">
                <a:latin typeface="Times New Roman" pitchFamily="18" charset="0"/>
              </a:rPr>
              <a:t>1</a:t>
            </a:r>
            <a:r>
              <a:rPr lang="en-US" altLang="zh-CN">
                <a:latin typeface="Times New Roman" pitchFamily="18" charset="0"/>
              </a:rPr>
              <a:t>&lt;</a:t>
            </a:r>
            <a:r>
              <a:rPr lang="en-US" altLang="zh-CN" i="1">
                <a:latin typeface="Times New Roman" pitchFamily="18" charset="0"/>
              </a:rPr>
              <a:t>i</a:t>
            </a:r>
            <a:r>
              <a:rPr lang="en-US" altLang="zh-CN" baseline="-25000">
                <a:latin typeface="Times New Roman" pitchFamily="18" charset="0"/>
              </a:rPr>
              <a:t>2</a:t>
            </a:r>
            <a:r>
              <a:rPr lang="en-US" altLang="zh-CN">
                <a:latin typeface="Times New Roman" pitchFamily="18" charset="0"/>
              </a:rPr>
              <a:t>&lt;…&lt;</a:t>
            </a:r>
            <a:r>
              <a:rPr lang="en-US" altLang="zh-CN" i="1">
                <a:latin typeface="Times New Roman" pitchFamily="18" charset="0"/>
              </a:rPr>
              <a:t>i</a:t>
            </a:r>
            <a:r>
              <a:rPr lang="en-US" altLang="zh-CN" i="1" baseline="-25000">
                <a:latin typeface="Times New Roman" pitchFamily="18" charset="0"/>
              </a:rPr>
              <a:t>k</a:t>
            </a:r>
            <a:r>
              <a:rPr lang="en-US" altLang="en-US">
                <a:sym typeface="Symbol" pitchFamily="18" charset="2"/>
              </a:rPr>
              <a:t></a:t>
            </a:r>
            <a:r>
              <a:rPr lang="en-US" altLang="zh-CN" i="1">
                <a:latin typeface="Times New Roman" pitchFamily="18" charset="0"/>
              </a:rPr>
              <a:t>n</a:t>
            </a:r>
            <a:r>
              <a:rPr lang="en-US" altLang="zh-CN"/>
              <a:t>,</a:t>
            </a:r>
          </a:p>
          <a:p>
            <a:r>
              <a:rPr lang="en-US" altLang="en-US"/>
              <a:t>都有</a:t>
            </a:r>
            <a:endParaRPr lang="zh-CN" altLang="en-US"/>
          </a:p>
        </p:txBody>
      </p:sp>
      <p:graphicFrame>
        <p:nvGraphicFramePr>
          <p:cNvPr id="513029" name="Object 5"/>
          <p:cNvGraphicFramePr>
            <a:graphicFrameLocks noChangeAspect="1"/>
          </p:cNvGraphicFramePr>
          <p:nvPr/>
        </p:nvGraphicFramePr>
        <p:xfrm>
          <a:off x="1692275" y="2492375"/>
          <a:ext cx="5040313" cy="549275"/>
        </p:xfrm>
        <a:graphic>
          <a:graphicData uri="http://schemas.openxmlformats.org/presentationml/2006/ole">
            <mc:AlternateContent xmlns:mc="http://schemas.openxmlformats.org/markup-compatibility/2006">
              <mc:Choice xmlns:v="urn:schemas-microsoft-com:vml" Requires="v">
                <p:oleObj spid="_x0000_s823376" name="公式" r:id="rId3" imgW="76759200" imgH="7302600" progId="Equations">
                  <p:embed/>
                </p:oleObj>
              </mc:Choice>
              <mc:Fallback>
                <p:oleObj name="公式" r:id="rId3" imgW="76759200" imgH="7302600" progId="Equations">
                  <p:embed/>
                  <p:pic>
                    <p:nvPicPr>
                      <p:cNvPr id="5130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492375"/>
                        <a:ext cx="5040313" cy="54927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513031" name="Text Box 7"/>
          <p:cNvSpPr txBox="1">
            <a:spLocks noChangeArrowheads="1"/>
          </p:cNvSpPr>
          <p:nvPr/>
        </p:nvSpPr>
        <p:spPr bwMode="auto">
          <a:xfrm>
            <a:off x="457200" y="503238"/>
            <a:ext cx="8686800" cy="1341437"/>
          </a:xfrm>
          <a:prstGeom prst="rect">
            <a:avLst/>
          </a:prstGeom>
          <a:noFill/>
          <a:ln w="9525">
            <a:noFill/>
            <a:miter lim="800000"/>
            <a:headEnd/>
            <a:tailEnd/>
          </a:ln>
          <a:effectLst/>
        </p:spPr>
        <p:txBody>
          <a:bodyPr>
            <a:spAutoFit/>
          </a:bodyPr>
          <a:lstStyle/>
          <a:p>
            <a:pPr>
              <a:lnSpc>
                <a:spcPct val="70000"/>
              </a:lnSpc>
            </a:pPr>
            <a:r>
              <a:rPr lang="en-US" altLang="en-US" sz="2800" u="sng">
                <a:solidFill>
                  <a:srgbClr val="0000FF"/>
                </a:solidFill>
                <a:effectLst>
                  <a:outerShdw blurRad="38100" dist="38100" dir="2700000" algn="tl">
                    <a:srgbClr val="C0C0C0"/>
                  </a:outerShdw>
                </a:effectLst>
                <a:latin typeface="Times New Roman" pitchFamily="18" charset="0"/>
                <a:ea typeface="黑体" pitchFamily="49" charset="-122"/>
              </a:rPr>
              <a:t>定义2</a:t>
            </a:r>
            <a:r>
              <a:rPr lang="en-US" altLang="en-US">
                <a:latin typeface="Times New Roman" pitchFamily="18" charset="0"/>
              </a:rPr>
              <a:t>  设</a:t>
            </a:r>
            <a:r>
              <a:rPr lang="en-US" altLang="zh-CN" i="1">
                <a:latin typeface="Times New Roman" pitchFamily="18" charset="0"/>
              </a:rPr>
              <a:t>A</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A</a:t>
            </a:r>
            <a:r>
              <a:rPr lang="en-US" altLang="zh-CN" baseline="-25000">
                <a:latin typeface="Times New Roman" pitchFamily="18" charset="0"/>
              </a:rPr>
              <a:t>2</a:t>
            </a:r>
            <a:r>
              <a:rPr lang="en-US" altLang="zh-CN">
                <a:latin typeface="Times New Roman" pitchFamily="18" charset="0"/>
              </a:rPr>
              <a:t>,...,</a:t>
            </a:r>
            <a:r>
              <a:rPr lang="en-US" altLang="zh-CN" i="1">
                <a:latin typeface="Times New Roman" pitchFamily="18" charset="0"/>
              </a:rPr>
              <a:t>A</a:t>
            </a:r>
            <a:r>
              <a:rPr lang="en-US" altLang="zh-CN" i="1" baseline="-25000">
                <a:latin typeface="Times New Roman" pitchFamily="18" charset="0"/>
              </a:rPr>
              <a:t>n</a:t>
            </a:r>
            <a:r>
              <a:rPr lang="en-US" altLang="en-US">
                <a:latin typeface="Times New Roman" pitchFamily="18" charset="0"/>
              </a:rPr>
              <a:t>是</a:t>
            </a:r>
            <a:r>
              <a:rPr lang="en-US" altLang="zh-CN" i="1">
                <a:latin typeface="Times New Roman" pitchFamily="18" charset="0"/>
              </a:rPr>
              <a:t>n</a:t>
            </a:r>
            <a:r>
              <a:rPr lang="en-US" altLang="en-US">
                <a:latin typeface="Times New Roman" pitchFamily="18" charset="0"/>
              </a:rPr>
              <a:t>个事件，如果对于任意的1</a:t>
            </a:r>
            <a:r>
              <a:rPr lang="en-US" altLang="en-US">
                <a:latin typeface="Times New Roman" pitchFamily="18" charset="0"/>
                <a:sym typeface="Symbol" pitchFamily="18" charset="2"/>
              </a:rPr>
              <a:t></a:t>
            </a:r>
            <a:r>
              <a:rPr lang="en-US" altLang="en-US" i="1">
                <a:latin typeface="Times New Roman" pitchFamily="18" charset="0"/>
                <a:sym typeface="Symbol" pitchFamily="18" charset="2"/>
              </a:rPr>
              <a:t>i, </a:t>
            </a:r>
            <a:r>
              <a:rPr lang="en-US" altLang="zh-CN" i="1">
                <a:latin typeface="Times New Roman" pitchFamily="18" charset="0"/>
              </a:rPr>
              <a:t>j</a:t>
            </a:r>
            <a:r>
              <a:rPr lang="en-US" altLang="en-US">
                <a:latin typeface="Times New Roman" pitchFamily="18" charset="0"/>
                <a:sym typeface="Symbol" pitchFamily="18" charset="2"/>
              </a:rPr>
              <a:t></a:t>
            </a:r>
            <a:r>
              <a:rPr lang="en-US" altLang="zh-CN" i="1">
                <a:latin typeface="Times New Roman" pitchFamily="18" charset="0"/>
              </a:rPr>
              <a:t>n </a:t>
            </a:r>
            <a:r>
              <a:rPr lang="en-US" altLang="zh-CN">
                <a:latin typeface="Times New Roman" pitchFamily="18" charset="0"/>
              </a:rPr>
              <a:t>, </a:t>
            </a:r>
            <a:r>
              <a:rPr lang="en-US" altLang="en-US">
                <a:latin typeface="Times New Roman" pitchFamily="18" charset="0"/>
              </a:rPr>
              <a:t>有</a:t>
            </a:r>
            <a:endParaRPr lang="zh-CN" altLang="en-US">
              <a:latin typeface="Times New Roman" pitchFamily="18" charset="0"/>
            </a:endParaRPr>
          </a:p>
          <a:p>
            <a:pPr>
              <a:lnSpc>
                <a:spcPct val="70000"/>
              </a:lnSpc>
            </a:pPr>
            <a:r>
              <a:rPr lang="zh-CN" altLang="en-US" i="1">
                <a:solidFill>
                  <a:srgbClr val="0000FF"/>
                </a:solidFill>
                <a:latin typeface="Times New Roman" pitchFamily="18" charset="0"/>
              </a:rPr>
              <a:t>                              </a:t>
            </a:r>
            <a:r>
              <a:rPr lang="en-US" altLang="zh-CN" sz="2800" i="1">
                <a:solidFill>
                  <a:srgbClr val="0000FF"/>
                </a:solidFill>
                <a:latin typeface="Times New Roman" pitchFamily="18" charset="0"/>
                <a:ea typeface="黑体" pitchFamily="49" charset="-122"/>
              </a:rPr>
              <a:t>P</a:t>
            </a:r>
            <a:r>
              <a:rPr lang="en-US" altLang="zh-CN" sz="2800">
                <a:solidFill>
                  <a:srgbClr val="0000FF"/>
                </a:solidFill>
                <a:latin typeface="Times New Roman" pitchFamily="18" charset="0"/>
                <a:ea typeface="黑体" pitchFamily="49" charset="-122"/>
              </a:rPr>
              <a:t>(</a:t>
            </a:r>
            <a:r>
              <a:rPr lang="en-US" altLang="zh-CN" sz="2800" i="1">
                <a:solidFill>
                  <a:srgbClr val="0000FF"/>
                </a:solidFill>
                <a:latin typeface="Times New Roman" pitchFamily="18" charset="0"/>
                <a:ea typeface="黑体" pitchFamily="49" charset="-122"/>
              </a:rPr>
              <a:t>A</a:t>
            </a:r>
            <a:r>
              <a:rPr lang="en-US" altLang="zh-CN" sz="2800" i="1" baseline="-25000">
                <a:solidFill>
                  <a:srgbClr val="0000FF"/>
                </a:solidFill>
                <a:latin typeface="Times New Roman" pitchFamily="18" charset="0"/>
                <a:ea typeface="黑体" pitchFamily="49" charset="-122"/>
              </a:rPr>
              <a:t>i </a:t>
            </a:r>
            <a:r>
              <a:rPr lang="en-US" altLang="zh-CN" sz="2800" i="1">
                <a:solidFill>
                  <a:srgbClr val="0000FF"/>
                </a:solidFill>
                <a:latin typeface="Times New Roman" pitchFamily="18" charset="0"/>
                <a:ea typeface="黑体" pitchFamily="49" charset="-122"/>
              </a:rPr>
              <a:t>A</a:t>
            </a:r>
            <a:r>
              <a:rPr lang="en-US" altLang="zh-CN" sz="2800" i="1" baseline="-25000">
                <a:solidFill>
                  <a:srgbClr val="0000FF"/>
                </a:solidFill>
                <a:latin typeface="Times New Roman" pitchFamily="18" charset="0"/>
                <a:ea typeface="黑体" pitchFamily="49" charset="-122"/>
              </a:rPr>
              <a:t>j</a:t>
            </a:r>
            <a:r>
              <a:rPr lang="en-US" altLang="zh-CN" sz="2800">
                <a:solidFill>
                  <a:srgbClr val="0000FF"/>
                </a:solidFill>
                <a:latin typeface="Times New Roman" pitchFamily="18" charset="0"/>
                <a:ea typeface="黑体" pitchFamily="49" charset="-122"/>
              </a:rPr>
              <a:t>)= </a:t>
            </a:r>
            <a:r>
              <a:rPr lang="en-US" altLang="zh-CN" sz="2800" i="1">
                <a:solidFill>
                  <a:srgbClr val="0000FF"/>
                </a:solidFill>
                <a:latin typeface="Times New Roman" pitchFamily="18" charset="0"/>
                <a:ea typeface="黑体" pitchFamily="49" charset="-122"/>
              </a:rPr>
              <a:t>P</a:t>
            </a:r>
            <a:r>
              <a:rPr lang="en-US" altLang="zh-CN" sz="2800">
                <a:solidFill>
                  <a:srgbClr val="0000FF"/>
                </a:solidFill>
                <a:latin typeface="Times New Roman" pitchFamily="18" charset="0"/>
                <a:ea typeface="黑体" pitchFamily="49" charset="-122"/>
              </a:rPr>
              <a:t>(</a:t>
            </a:r>
            <a:r>
              <a:rPr lang="en-US" altLang="zh-CN" sz="2800" i="1">
                <a:solidFill>
                  <a:srgbClr val="0000FF"/>
                </a:solidFill>
                <a:latin typeface="Times New Roman" pitchFamily="18" charset="0"/>
                <a:ea typeface="黑体" pitchFamily="49" charset="-122"/>
              </a:rPr>
              <a:t>A</a:t>
            </a:r>
            <a:r>
              <a:rPr lang="en-US" altLang="zh-CN" sz="2800" i="1" baseline="-25000">
                <a:solidFill>
                  <a:srgbClr val="0000FF"/>
                </a:solidFill>
                <a:latin typeface="Times New Roman" pitchFamily="18" charset="0"/>
                <a:ea typeface="黑体" pitchFamily="49" charset="-122"/>
              </a:rPr>
              <a:t>i </a:t>
            </a:r>
            <a:r>
              <a:rPr lang="en-US" altLang="zh-CN" sz="2800">
                <a:solidFill>
                  <a:srgbClr val="0000FF"/>
                </a:solidFill>
                <a:latin typeface="Times New Roman" pitchFamily="18" charset="0"/>
                <a:ea typeface="黑体" pitchFamily="49" charset="-122"/>
              </a:rPr>
              <a:t>)</a:t>
            </a:r>
            <a:r>
              <a:rPr lang="en-US" altLang="zh-CN" sz="2800" i="1">
                <a:solidFill>
                  <a:srgbClr val="0000FF"/>
                </a:solidFill>
                <a:latin typeface="Times New Roman" pitchFamily="18" charset="0"/>
                <a:ea typeface="黑体" pitchFamily="49" charset="-122"/>
              </a:rPr>
              <a:t>P</a:t>
            </a:r>
            <a:r>
              <a:rPr lang="en-US" altLang="zh-CN" sz="2800">
                <a:solidFill>
                  <a:srgbClr val="0000FF"/>
                </a:solidFill>
                <a:latin typeface="Times New Roman" pitchFamily="18" charset="0"/>
                <a:ea typeface="黑体" pitchFamily="49" charset="-122"/>
              </a:rPr>
              <a:t>(</a:t>
            </a:r>
            <a:r>
              <a:rPr lang="en-US" altLang="zh-CN" sz="2800" i="1">
                <a:solidFill>
                  <a:srgbClr val="0000FF"/>
                </a:solidFill>
                <a:latin typeface="Times New Roman" pitchFamily="18" charset="0"/>
                <a:ea typeface="黑体" pitchFamily="49" charset="-122"/>
              </a:rPr>
              <a:t>A</a:t>
            </a:r>
            <a:r>
              <a:rPr lang="en-US" altLang="zh-CN" sz="2800" i="1" baseline="-25000">
                <a:solidFill>
                  <a:srgbClr val="0000FF"/>
                </a:solidFill>
                <a:latin typeface="Times New Roman" pitchFamily="18" charset="0"/>
                <a:ea typeface="黑体" pitchFamily="49" charset="-122"/>
              </a:rPr>
              <a:t>j </a:t>
            </a:r>
            <a:r>
              <a:rPr lang="en-US" altLang="zh-CN" sz="2800">
                <a:solidFill>
                  <a:srgbClr val="0000FF"/>
                </a:solidFill>
                <a:latin typeface="Times New Roman" pitchFamily="18" charset="0"/>
                <a:ea typeface="黑体" pitchFamily="49" charset="-122"/>
              </a:rPr>
              <a:t>)</a:t>
            </a:r>
          </a:p>
          <a:p>
            <a:pPr>
              <a:lnSpc>
                <a:spcPct val="70000"/>
              </a:lnSpc>
            </a:pPr>
            <a:r>
              <a:rPr lang="en-US" altLang="en-US">
                <a:latin typeface="Times New Roman" pitchFamily="18" charset="0"/>
              </a:rPr>
              <a:t>则称这</a:t>
            </a:r>
            <a:r>
              <a:rPr lang="en-US" altLang="zh-CN" i="1">
                <a:latin typeface="Times New Roman" pitchFamily="18" charset="0"/>
              </a:rPr>
              <a:t>n</a:t>
            </a:r>
            <a:r>
              <a:rPr lang="en-US" altLang="en-US">
                <a:latin typeface="Times New Roman" pitchFamily="18" charset="0"/>
              </a:rPr>
              <a:t>个事件</a:t>
            </a:r>
            <a:r>
              <a:rPr lang="en-US" altLang="en-US">
                <a:solidFill>
                  <a:schemeClr val="accent2"/>
                </a:solidFill>
                <a:latin typeface="Times New Roman" pitchFamily="18" charset="0"/>
                <a:ea typeface="黑体" pitchFamily="49" charset="-122"/>
              </a:rPr>
              <a:t>两两相互独立</a:t>
            </a:r>
            <a:r>
              <a:rPr lang="en-US" altLang="en-US">
                <a:latin typeface="Times New Roman" pitchFamily="18" charset="0"/>
              </a:rPr>
              <a:t>.</a:t>
            </a:r>
            <a:endParaRPr lang="en-US" altLang="zh-CN">
              <a:latin typeface="Times New Roman" pitchFamily="18" charset="0"/>
            </a:endParaRPr>
          </a:p>
        </p:txBody>
      </p:sp>
      <p:sp>
        <p:nvSpPr>
          <p:cNvPr id="513035" name="Text Box 11"/>
          <p:cNvSpPr txBox="1">
            <a:spLocks noChangeArrowheads="1"/>
          </p:cNvSpPr>
          <p:nvPr/>
        </p:nvSpPr>
        <p:spPr bwMode="auto">
          <a:xfrm>
            <a:off x="395288" y="3068638"/>
            <a:ext cx="4895850" cy="457200"/>
          </a:xfrm>
          <a:prstGeom prst="rect">
            <a:avLst/>
          </a:prstGeom>
          <a:noFill/>
          <a:ln w="9525">
            <a:noFill/>
            <a:miter lim="800000"/>
            <a:headEnd/>
            <a:tailEnd/>
          </a:ln>
          <a:effectLst/>
        </p:spPr>
        <p:txBody>
          <a:bodyPr>
            <a:spAutoFit/>
          </a:bodyPr>
          <a:lstStyle/>
          <a:p>
            <a:r>
              <a:rPr lang="en-US" altLang="en-US"/>
              <a:t>则称这</a:t>
            </a:r>
            <a:r>
              <a:rPr lang="en-US" altLang="zh-CN" i="1">
                <a:solidFill>
                  <a:srgbClr val="0000FF"/>
                </a:solidFill>
                <a:latin typeface="Times New Roman" pitchFamily="18" charset="0"/>
                <a:ea typeface="黑体" pitchFamily="49" charset="-122"/>
              </a:rPr>
              <a:t>n</a:t>
            </a:r>
            <a:r>
              <a:rPr lang="en-US" altLang="en-US">
                <a:solidFill>
                  <a:srgbClr val="0000FF"/>
                </a:solidFill>
                <a:latin typeface="Times New Roman" pitchFamily="18" charset="0"/>
                <a:ea typeface="黑体" pitchFamily="49" charset="-122"/>
              </a:rPr>
              <a:t>个事件相互独立</a:t>
            </a:r>
            <a:r>
              <a:rPr lang="en-US" altLang="en-US"/>
              <a:t>.</a:t>
            </a:r>
            <a:endParaRPr lang="en-US" altLang="zh-CN"/>
          </a:p>
        </p:txBody>
      </p:sp>
      <p:sp>
        <p:nvSpPr>
          <p:cNvPr id="513036" name="Text Box 12"/>
          <p:cNvSpPr txBox="1">
            <a:spLocks noChangeArrowheads="1"/>
          </p:cNvSpPr>
          <p:nvPr/>
        </p:nvSpPr>
        <p:spPr bwMode="auto">
          <a:xfrm>
            <a:off x="395288" y="3573463"/>
            <a:ext cx="8534400" cy="519112"/>
          </a:xfrm>
          <a:prstGeom prst="rect">
            <a:avLst/>
          </a:prstGeom>
          <a:noFill/>
          <a:ln w="9525">
            <a:noFill/>
            <a:miter lim="800000"/>
            <a:headEnd/>
            <a:tailEnd/>
          </a:ln>
          <a:effectLst/>
        </p:spPr>
        <p:txBody>
          <a:bodyPr>
            <a:spAutoFit/>
          </a:bodyPr>
          <a:lstStyle/>
          <a:p>
            <a:r>
              <a:rPr lang="en-US" altLang="en-US" sz="2800" u="sng">
                <a:solidFill>
                  <a:srgbClr val="0000FF"/>
                </a:solidFill>
                <a:effectLst>
                  <a:outerShdw blurRad="38100" dist="38100" dir="2700000" algn="tl">
                    <a:srgbClr val="C0C0C0"/>
                  </a:outerShdw>
                </a:effectLst>
                <a:latin typeface="黑体" pitchFamily="49" charset="-122"/>
                <a:ea typeface="黑体" pitchFamily="49" charset="-122"/>
              </a:rPr>
              <a:t>定义</a:t>
            </a:r>
            <a:r>
              <a:rPr lang="en-US" altLang="zh-CN" sz="2800" u="sng">
                <a:solidFill>
                  <a:srgbClr val="0000FF"/>
                </a:solidFill>
                <a:effectLst>
                  <a:outerShdw blurRad="38100" dist="38100" dir="2700000" algn="tl">
                    <a:srgbClr val="C0C0C0"/>
                  </a:outerShdw>
                </a:effectLst>
                <a:latin typeface="黑体" pitchFamily="49" charset="-122"/>
                <a:ea typeface="黑体" pitchFamily="49" charset="-122"/>
              </a:rPr>
              <a:t>4</a:t>
            </a:r>
            <a:r>
              <a:rPr lang="en-US" altLang="en-US">
                <a:latin typeface="黑体" pitchFamily="49" charset="-122"/>
                <a:ea typeface="黑体" pitchFamily="49" charset="-122"/>
              </a:rPr>
              <a:t> </a:t>
            </a:r>
            <a:r>
              <a:rPr lang="en-US" altLang="en-US"/>
              <a:t> </a:t>
            </a:r>
            <a:r>
              <a:rPr lang="zh-CN" altLang="en-US"/>
              <a:t>设</a:t>
            </a:r>
            <a:r>
              <a:rPr lang="en-US" altLang="zh-CN" i="1">
                <a:latin typeface="Times New Roman" pitchFamily="18" charset="0"/>
              </a:rPr>
              <a:t>A</a:t>
            </a:r>
            <a:r>
              <a:rPr lang="en-US" altLang="zh-CN">
                <a:latin typeface="Times New Roman" pitchFamily="18" charset="0"/>
              </a:rPr>
              <a:t>, </a:t>
            </a:r>
            <a:r>
              <a:rPr lang="en-US" altLang="zh-CN" i="1">
                <a:latin typeface="Times New Roman" pitchFamily="18" charset="0"/>
              </a:rPr>
              <a:t>B</a:t>
            </a:r>
            <a:r>
              <a:rPr lang="en-US" altLang="zh-CN">
                <a:latin typeface="Times New Roman" pitchFamily="18" charset="0"/>
              </a:rPr>
              <a:t>, </a:t>
            </a:r>
            <a:r>
              <a:rPr lang="en-US" altLang="zh-CN" i="1">
                <a:latin typeface="Times New Roman" pitchFamily="18" charset="0"/>
              </a:rPr>
              <a:t>C</a:t>
            </a:r>
            <a:r>
              <a:rPr lang="zh-CN" altLang="en-US"/>
              <a:t>为三个事件，如果</a:t>
            </a:r>
          </a:p>
        </p:txBody>
      </p:sp>
      <p:sp>
        <p:nvSpPr>
          <p:cNvPr id="513037" name="Rectangle 13"/>
          <p:cNvSpPr>
            <a:spLocks noChangeArrowheads="1"/>
          </p:cNvSpPr>
          <p:nvPr/>
        </p:nvSpPr>
        <p:spPr bwMode="auto">
          <a:xfrm>
            <a:off x="2195513" y="4143375"/>
            <a:ext cx="3284537" cy="1662113"/>
          </a:xfrm>
          <a:prstGeom prst="rect">
            <a:avLst/>
          </a:prstGeom>
          <a:noFill/>
          <a:ln w="9525">
            <a:noFill/>
            <a:miter lim="800000"/>
            <a:headEnd/>
            <a:tailEnd/>
          </a:ln>
          <a:effectLst/>
        </p:spPr>
        <p:txBody>
          <a:bodyPr wrap="none">
            <a:spAutoFit/>
          </a:bodyPr>
          <a:lstStyle/>
          <a:p>
            <a:pPr>
              <a:lnSpc>
                <a:spcPct val="70000"/>
              </a:lnSpc>
            </a:pP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AB</a:t>
            </a:r>
            <a:r>
              <a:rPr lang="en-US" altLang="zh-CN">
                <a:solidFill>
                  <a:srgbClr val="0000FF"/>
                </a:solidFill>
                <a:latin typeface="Times New Roman" pitchFamily="18" charset="0"/>
                <a:ea typeface="黑体" pitchFamily="49" charset="-122"/>
              </a:rPr>
              <a:t>)= </a:t>
            </a: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A</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B</a:t>
            </a:r>
            <a:r>
              <a:rPr lang="en-US" altLang="zh-CN">
                <a:solidFill>
                  <a:srgbClr val="0000FF"/>
                </a:solidFill>
                <a:latin typeface="Times New Roman" pitchFamily="18" charset="0"/>
                <a:ea typeface="黑体" pitchFamily="49" charset="-122"/>
              </a:rPr>
              <a:t>)</a:t>
            </a:r>
          </a:p>
          <a:p>
            <a:pPr>
              <a:lnSpc>
                <a:spcPct val="70000"/>
              </a:lnSpc>
            </a:pP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AC</a:t>
            </a:r>
            <a:r>
              <a:rPr lang="en-US" altLang="zh-CN">
                <a:solidFill>
                  <a:srgbClr val="0000FF"/>
                </a:solidFill>
                <a:latin typeface="Times New Roman" pitchFamily="18" charset="0"/>
                <a:ea typeface="黑体" pitchFamily="49" charset="-122"/>
              </a:rPr>
              <a:t>)= </a:t>
            </a: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A</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C</a:t>
            </a:r>
            <a:r>
              <a:rPr lang="en-US" altLang="zh-CN">
                <a:solidFill>
                  <a:srgbClr val="0000FF"/>
                </a:solidFill>
                <a:latin typeface="Times New Roman" pitchFamily="18" charset="0"/>
                <a:ea typeface="黑体" pitchFamily="49" charset="-122"/>
              </a:rPr>
              <a:t>)</a:t>
            </a:r>
          </a:p>
          <a:p>
            <a:pPr>
              <a:lnSpc>
                <a:spcPct val="70000"/>
              </a:lnSpc>
            </a:pP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BC</a:t>
            </a:r>
            <a:r>
              <a:rPr lang="en-US" altLang="zh-CN">
                <a:solidFill>
                  <a:srgbClr val="0000FF"/>
                </a:solidFill>
                <a:latin typeface="Times New Roman" pitchFamily="18" charset="0"/>
                <a:ea typeface="黑体" pitchFamily="49" charset="-122"/>
              </a:rPr>
              <a:t>)= </a:t>
            </a: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B</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C</a:t>
            </a:r>
            <a:r>
              <a:rPr lang="en-US" altLang="zh-CN">
                <a:solidFill>
                  <a:srgbClr val="0000FF"/>
                </a:solidFill>
                <a:latin typeface="Times New Roman" pitchFamily="18" charset="0"/>
                <a:ea typeface="黑体" pitchFamily="49" charset="-122"/>
              </a:rPr>
              <a:t>) </a:t>
            </a:r>
          </a:p>
          <a:p>
            <a:pPr>
              <a:lnSpc>
                <a:spcPct val="70000"/>
              </a:lnSpc>
            </a:pP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ABC</a:t>
            </a:r>
            <a:r>
              <a:rPr lang="en-US" altLang="zh-CN">
                <a:solidFill>
                  <a:srgbClr val="0000FF"/>
                </a:solidFill>
                <a:latin typeface="Times New Roman" pitchFamily="18" charset="0"/>
                <a:ea typeface="黑体" pitchFamily="49" charset="-122"/>
              </a:rPr>
              <a:t>)= </a:t>
            </a: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A</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B</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P</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C</a:t>
            </a:r>
            <a:r>
              <a:rPr lang="en-US" altLang="zh-CN">
                <a:solidFill>
                  <a:srgbClr val="0000FF"/>
                </a:solidFill>
                <a:latin typeface="Times New Roman" pitchFamily="18" charset="0"/>
                <a:ea typeface="黑体" pitchFamily="49" charset="-122"/>
              </a:rPr>
              <a:t>)</a:t>
            </a:r>
            <a:r>
              <a:rPr lang="en-US" altLang="zh-CN" i="1">
                <a:solidFill>
                  <a:srgbClr val="0000FF"/>
                </a:solidFill>
                <a:latin typeface="Times New Roman" pitchFamily="18" charset="0"/>
                <a:ea typeface="黑体" pitchFamily="49" charset="-122"/>
              </a:rPr>
              <a:t> </a:t>
            </a:r>
          </a:p>
        </p:txBody>
      </p:sp>
      <p:sp>
        <p:nvSpPr>
          <p:cNvPr id="513038" name="Text Box 14"/>
          <p:cNvSpPr txBox="1">
            <a:spLocks noChangeArrowheads="1"/>
          </p:cNvSpPr>
          <p:nvPr/>
        </p:nvSpPr>
        <p:spPr bwMode="auto">
          <a:xfrm>
            <a:off x="539750" y="5805488"/>
            <a:ext cx="4895850" cy="457200"/>
          </a:xfrm>
          <a:prstGeom prst="rect">
            <a:avLst/>
          </a:prstGeom>
          <a:noFill/>
          <a:ln w="9525">
            <a:noFill/>
            <a:miter lim="800000"/>
            <a:headEnd/>
            <a:tailEnd/>
          </a:ln>
          <a:effectLst/>
        </p:spPr>
        <p:txBody>
          <a:bodyPr>
            <a:spAutoFit/>
          </a:bodyPr>
          <a:lstStyle/>
          <a:p>
            <a:r>
              <a:rPr lang="en-US" altLang="en-US"/>
              <a:t>则称事件</a:t>
            </a:r>
            <a:r>
              <a:rPr lang="en-US" altLang="zh-CN" i="1">
                <a:latin typeface="Times New Roman" pitchFamily="18" charset="0"/>
              </a:rPr>
              <a:t>A</a:t>
            </a:r>
            <a:r>
              <a:rPr lang="en-US" altLang="zh-CN">
                <a:latin typeface="Times New Roman" pitchFamily="18" charset="0"/>
              </a:rPr>
              <a:t>, </a:t>
            </a:r>
            <a:r>
              <a:rPr lang="en-US" altLang="zh-CN" i="1">
                <a:latin typeface="Times New Roman" pitchFamily="18" charset="0"/>
              </a:rPr>
              <a:t>B</a:t>
            </a:r>
            <a:r>
              <a:rPr lang="en-US" altLang="zh-CN">
                <a:latin typeface="Times New Roman" pitchFamily="18" charset="0"/>
              </a:rPr>
              <a:t>, </a:t>
            </a:r>
            <a:r>
              <a:rPr lang="en-US" altLang="zh-CN" i="1">
                <a:latin typeface="Times New Roman" pitchFamily="18" charset="0"/>
              </a:rPr>
              <a:t>C</a:t>
            </a:r>
            <a:r>
              <a:rPr lang="en-US" altLang="en-US">
                <a:solidFill>
                  <a:srgbClr val="0000FF"/>
                </a:solidFill>
                <a:latin typeface="Times New Roman" pitchFamily="18" charset="0"/>
                <a:ea typeface="黑体" pitchFamily="49" charset="-122"/>
              </a:rPr>
              <a:t>相互独立</a:t>
            </a:r>
            <a:r>
              <a:rPr lang="en-US" altLang="en-US"/>
              <a:t>.</a:t>
            </a:r>
            <a:endParaRPr lang="en-US" altLang="zh-CN"/>
          </a:p>
        </p:txBody>
      </p:sp>
      <p:sp>
        <p:nvSpPr>
          <p:cNvPr id="513028" name="Text Box 4"/>
          <p:cNvSpPr txBox="1">
            <a:spLocks noChangeArrowheads="1"/>
          </p:cNvSpPr>
          <p:nvPr/>
        </p:nvSpPr>
        <p:spPr bwMode="auto">
          <a:xfrm>
            <a:off x="438150" y="3573463"/>
            <a:ext cx="8382000" cy="3170099"/>
          </a:xfrm>
          <a:prstGeom prst="rect">
            <a:avLst/>
          </a:prstGeom>
          <a:solidFill>
            <a:srgbClr val="FFFFCC"/>
          </a:solidFill>
          <a:ln w="9525">
            <a:noFill/>
            <a:miter lim="800000"/>
            <a:headEnd/>
            <a:tailEnd/>
          </a:ln>
          <a:effectLst/>
        </p:spPr>
        <p:txBody>
          <a:bodyPr>
            <a:spAutoFit/>
          </a:bodyPr>
          <a:lstStyle/>
          <a:p>
            <a:pPr marL="457200" indent="-457200">
              <a:lnSpc>
                <a:spcPct val="80000"/>
              </a:lnSpc>
            </a:pPr>
            <a:endParaRPr lang="en-US" altLang="zh-CN" sz="1600" dirty="0">
              <a:solidFill>
                <a:srgbClr val="0000FF"/>
              </a:solidFill>
              <a:effectLst>
                <a:outerShdw blurRad="38100" dist="38100" dir="2700000" algn="tl">
                  <a:srgbClr val="000000"/>
                </a:outerShdw>
              </a:effectLst>
              <a:latin typeface="黑体" pitchFamily="49" charset="-122"/>
              <a:ea typeface="黑体" pitchFamily="49" charset="-122"/>
            </a:endParaRPr>
          </a:p>
          <a:p>
            <a:pPr marL="457200" indent="-457200">
              <a:lnSpc>
                <a:spcPct val="80000"/>
              </a:lnSpc>
            </a:pPr>
            <a:r>
              <a:rPr lang="en-US" altLang="zh-CN" dirty="0">
                <a:solidFill>
                  <a:srgbClr val="0000FF"/>
                </a:solidFill>
                <a:effectLst>
                  <a:outerShdw blurRad="38100" dist="38100" dir="2700000" algn="tl">
                    <a:srgbClr val="000000"/>
                  </a:outerShdw>
                </a:effectLst>
                <a:latin typeface="黑体" pitchFamily="49" charset="-122"/>
                <a:ea typeface="黑体" pitchFamily="49" charset="-122"/>
              </a:rPr>
              <a:t>[</a:t>
            </a:r>
            <a:r>
              <a:rPr lang="zh-CN" altLang="en-US" dirty="0">
                <a:solidFill>
                  <a:srgbClr val="0000FF"/>
                </a:solidFill>
                <a:effectLst>
                  <a:outerShdw blurRad="38100" dist="38100" dir="2700000" algn="tl">
                    <a:srgbClr val="000000"/>
                  </a:outerShdw>
                </a:effectLst>
                <a:latin typeface="黑体" pitchFamily="49" charset="-122"/>
                <a:ea typeface="黑体" pitchFamily="49" charset="-122"/>
              </a:rPr>
              <a:t>注</a:t>
            </a:r>
            <a:r>
              <a:rPr lang="en-US" altLang="zh-CN" dirty="0">
                <a:solidFill>
                  <a:srgbClr val="0000FF"/>
                </a:solidFill>
                <a:effectLst>
                  <a:outerShdw blurRad="38100" dist="38100" dir="2700000" algn="tl">
                    <a:srgbClr val="000000"/>
                  </a:outerShdw>
                </a:effectLst>
                <a:latin typeface="黑体" pitchFamily="49" charset="-122"/>
                <a:ea typeface="黑体" pitchFamily="49" charset="-122"/>
              </a:rPr>
              <a:t>]</a:t>
            </a:r>
            <a:r>
              <a:rPr lang="en-US" altLang="zh-CN" dirty="0">
                <a:solidFill>
                  <a:srgbClr val="0066FF"/>
                </a:solidFill>
              </a:rPr>
              <a:t> </a:t>
            </a:r>
            <a:r>
              <a:rPr lang="en-US" altLang="en-US" dirty="0" err="1"/>
              <a:t>若</a:t>
            </a:r>
            <a:r>
              <a:rPr lang="en-US" altLang="zh-CN" i="1" dirty="0" err="1">
                <a:latin typeface="Times New Roman" pitchFamily="18" charset="0"/>
              </a:rPr>
              <a:t>n</a:t>
            </a:r>
            <a:r>
              <a:rPr lang="en-US" altLang="zh-CN" i="1" dirty="0">
                <a:latin typeface="Times New Roman" pitchFamily="18" charset="0"/>
              </a:rPr>
              <a:t> </a:t>
            </a:r>
            <a:r>
              <a:rPr lang="en-US" altLang="en-US" dirty="0"/>
              <a:t>个事件</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A</a:t>
            </a:r>
            <a:r>
              <a:rPr lang="en-US" altLang="zh-CN" baseline="-25000" dirty="0">
                <a:latin typeface="Times New Roman" pitchFamily="18" charset="0"/>
              </a:rPr>
              <a:t>2 </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lang="en-US" altLang="zh-CN" i="1" dirty="0">
                <a:latin typeface="Times New Roman" pitchFamily="18" charset="0"/>
              </a:rPr>
              <a:t> </a:t>
            </a:r>
            <a:r>
              <a:rPr lang="en-US" altLang="en-US" dirty="0" err="1"/>
              <a:t>相互独立</a:t>
            </a:r>
            <a:r>
              <a:rPr lang="en-US" altLang="en-US" dirty="0"/>
              <a:t>，</a:t>
            </a:r>
            <a:r>
              <a:rPr lang="zh-CN" altLang="en-US" dirty="0"/>
              <a:t>则                                                     </a:t>
            </a:r>
          </a:p>
          <a:p>
            <a:pPr marL="457200" indent="-457200">
              <a:lnSpc>
                <a:spcPct val="80000"/>
              </a:lnSpc>
            </a:pPr>
            <a:r>
              <a:rPr lang="zh-CN" altLang="en-US" dirty="0">
                <a:latin typeface="Times New Roman" pitchFamily="18" charset="0"/>
              </a:rPr>
              <a:t>  </a:t>
            </a:r>
            <a:r>
              <a:rPr lang="en-US" altLang="zh-CN" dirty="0">
                <a:latin typeface="Times New Roman" pitchFamily="18" charset="0"/>
              </a:rPr>
              <a:t>(1) </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A</a:t>
            </a:r>
            <a:r>
              <a:rPr lang="en-US" altLang="zh-CN" baseline="-25000" dirty="0">
                <a:latin typeface="Times New Roman" pitchFamily="18" charset="0"/>
              </a:rPr>
              <a:t>2</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kumimoji="0" lang="zh-CN" altLang="en-US" dirty="0"/>
              <a:t>两两独立</a:t>
            </a:r>
            <a:r>
              <a:rPr kumimoji="0" lang="en-US" altLang="zh-CN" dirty="0"/>
              <a:t>,</a:t>
            </a:r>
            <a:r>
              <a:rPr kumimoji="0" lang="zh-CN" altLang="en-US" dirty="0"/>
              <a:t>反之不然；</a:t>
            </a:r>
          </a:p>
          <a:p>
            <a:pPr marL="457200" indent="-457200">
              <a:lnSpc>
                <a:spcPct val="80000"/>
              </a:lnSpc>
            </a:pPr>
            <a:r>
              <a:rPr lang="zh-CN" altLang="en-US" dirty="0">
                <a:latin typeface="Times New Roman" pitchFamily="18" charset="0"/>
              </a:rPr>
              <a:t>  </a:t>
            </a:r>
            <a:r>
              <a:rPr lang="en-US" altLang="zh-CN" dirty="0">
                <a:latin typeface="Times New Roman" pitchFamily="18" charset="0"/>
              </a:rPr>
              <a:t>(2) </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A</a:t>
            </a:r>
            <a:r>
              <a:rPr lang="en-US" altLang="zh-CN" baseline="-25000" dirty="0">
                <a:latin typeface="Times New Roman" pitchFamily="18" charset="0"/>
              </a:rPr>
              <a:t>2</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kumimoji="0" lang="zh-CN" altLang="en-US" dirty="0"/>
              <a:t>中任意</a:t>
            </a:r>
            <a:r>
              <a:rPr kumimoji="0" lang="en-US" altLang="zh-CN" i="1" dirty="0">
                <a:latin typeface="Times New Roman" pitchFamily="18" charset="0"/>
              </a:rPr>
              <a:t>m</a:t>
            </a:r>
            <a:r>
              <a:rPr kumimoji="0" lang="zh-CN" altLang="en-US" dirty="0"/>
              <a:t>个事件</a:t>
            </a:r>
            <a:r>
              <a:rPr lang="en-US" altLang="en-US" dirty="0" err="1"/>
              <a:t>相互独立</a:t>
            </a:r>
            <a:r>
              <a:rPr lang="zh-CN" altLang="en-US" dirty="0"/>
              <a:t>；</a:t>
            </a:r>
          </a:p>
          <a:p>
            <a:pPr marL="457200" indent="-457200">
              <a:lnSpc>
                <a:spcPct val="80000"/>
              </a:lnSpc>
            </a:pPr>
            <a:r>
              <a:rPr lang="zh-CN" altLang="en-US" dirty="0"/>
              <a:t> </a:t>
            </a:r>
            <a:r>
              <a:rPr lang="en-US" altLang="zh-CN" dirty="0">
                <a:latin typeface="Times New Roman" pitchFamily="18" charset="0"/>
              </a:rPr>
              <a:t>(3)</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A</a:t>
            </a:r>
            <a:r>
              <a:rPr lang="en-US" altLang="zh-CN" baseline="-25000" dirty="0">
                <a:latin typeface="Times New Roman" pitchFamily="18" charset="0"/>
              </a:rPr>
              <a:t>2</a:t>
            </a:r>
            <a:r>
              <a:rPr lang="en-US" altLang="zh-CN" dirty="0">
                <a:latin typeface="Times New Roman" pitchFamily="18" charset="0"/>
              </a:rPr>
              <a:t>...</a:t>
            </a:r>
            <a:r>
              <a:rPr lang="en-US" altLang="zh-CN" i="1" dirty="0">
                <a:latin typeface="Times New Roman" pitchFamily="18" charset="0"/>
              </a:rPr>
              <a:t>A</a:t>
            </a:r>
            <a:r>
              <a:rPr lang="en-US" altLang="zh-CN" i="1" baseline="-25000" dirty="0">
                <a:latin typeface="Times New Roman" pitchFamily="18" charset="0"/>
              </a:rPr>
              <a:t>n</a:t>
            </a:r>
            <a:r>
              <a:rPr kumimoji="0" lang="zh-CN" altLang="en-US" dirty="0"/>
              <a:t>中任意</a:t>
            </a:r>
            <a:r>
              <a:rPr kumimoji="0" lang="en-US" altLang="zh-CN" i="1" dirty="0">
                <a:latin typeface="Times New Roman" pitchFamily="18" charset="0"/>
              </a:rPr>
              <a:t>m</a:t>
            </a:r>
            <a:r>
              <a:rPr kumimoji="0" lang="en-US" altLang="zh-CN" dirty="0">
                <a:latin typeface="Times New Roman" pitchFamily="18" charset="0"/>
              </a:rPr>
              <a:t> (1</a:t>
            </a:r>
            <a:r>
              <a:rPr kumimoji="0" lang="en-US" altLang="zh-CN" dirty="0">
                <a:latin typeface="Times New Roman" pitchFamily="18" charset="0"/>
                <a:sym typeface="Symbol" pitchFamily="18" charset="2"/>
              </a:rPr>
              <a:t></a:t>
            </a:r>
            <a:r>
              <a:rPr kumimoji="0" lang="en-US" altLang="zh-CN" i="1" dirty="0">
                <a:latin typeface="Times New Roman" pitchFamily="18" charset="0"/>
              </a:rPr>
              <a:t>m</a:t>
            </a:r>
            <a:r>
              <a:rPr kumimoji="0" lang="en-US" altLang="zh-CN" dirty="0">
                <a:latin typeface="Times New Roman" pitchFamily="18" charset="0"/>
                <a:sym typeface="Symbol" pitchFamily="18" charset="2"/>
              </a:rPr>
              <a:t></a:t>
            </a:r>
            <a:r>
              <a:rPr kumimoji="0" lang="en-US" altLang="zh-CN" i="1" dirty="0">
                <a:latin typeface="Times New Roman" pitchFamily="18" charset="0"/>
              </a:rPr>
              <a:t>n</a:t>
            </a:r>
            <a:r>
              <a:rPr kumimoji="0" lang="en-US" altLang="zh-CN" dirty="0">
                <a:latin typeface="Times New Roman" pitchFamily="18" charset="0"/>
              </a:rPr>
              <a:t>)</a:t>
            </a:r>
            <a:r>
              <a:rPr kumimoji="0" lang="zh-CN" altLang="en-US" dirty="0"/>
              <a:t>个事件换成它们的对立事件，</a:t>
            </a:r>
          </a:p>
          <a:p>
            <a:pPr marL="457200" indent="-457200">
              <a:lnSpc>
                <a:spcPct val="80000"/>
              </a:lnSpc>
            </a:pPr>
            <a:r>
              <a:rPr kumimoji="0" lang="zh-CN" altLang="en-US" dirty="0"/>
              <a:t>    所得的</a:t>
            </a:r>
            <a:r>
              <a:rPr kumimoji="0" lang="en-US" altLang="zh-CN" i="1" dirty="0">
                <a:latin typeface="Times New Roman" pitchFamily="18" charset="0"/>
              </a:rPr>
              <a:t>n</a:t>
            </a:r>
            <a:r>
              <a:rPr kumimoji="0" lang="zh-CN" altLang="en-US" dirty="0"/>
              <a:t>个事件仍相互独立</a:t>
            </a:r>
            <a:r>
              <a:rPr lang="en-US" altLang="zh-CN" dirty="0"/>
              <a:t>. </a:t>
            </a:r>
          </a:p>
          <a:p>
            <a:pPr marL="457200" indent="-457200">
              <a:lnSpc>
                <a:spcPct val="80000"/>
              </a:lnSpc>
            </a:pPr>
            <a:endParaRPr lang="en-US" altLang="zh-CN" dirty="0"/>
          </a:p>
        </p:txBody>
      </p:sp>
    </p:spTree>
    <p:extLst>
      <p:ext uri="{BB962C8B-B14F-4D97-AF65-F5344CB8AC3E}">
        <p14:creationId xmlns:p14="http://schemas.microsoft.com/office/powerpoint/2010/main" val="31607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31"/>
                                        </p:tgtEl>
                                        <p:attrNameLst>
                                          <p:attrName>style.visibility</p:attrName>
                                        </p:attrNameLst>
                                      </p:cBhvr>
                                      <p:to>
                                        <p:strVal val="visible"/>
                                      </p:to>
                                    </p:set>
                                    <p:animEffect transition="in" filter="wipe(left)">
                                      <p:cBhvr>
                                        <p:cTn id="7" dur="500"/>
                                        <p:tgtEl>
                                          <p:spTgt spid="5130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13027"/>
                                        </p:tgtEl>
                                        <p:attrNameLst>
                                          <p:attrName>style.visibility</p:attrName>
                                        </p:attrNameLst>
                                      </p:cBhvr>
                                      <p:to>
                                        <p:strVal val="visible"/>
                                      </p:to>
                                    </p:set>
                                    <p:animEffect transition="in" filter="wipe(left)">
                                      <p:cBhvr>
                                        <p:cTn id="12" dur="75"/>
                                        <p:tgtEl>
                                          <p:spTgt spid="513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3029"/>
                                        </p:tgtEl>
                                        <p:attrNameLst>
                                          <p:attrName>style.visibility</p:attrName>
                                        </p:attrNameLst>
                                      </p:cBhvr>
                                      <p:to>
                                        <p:strVal val="visible"/>
                                      </p:to>
                                    </p:set>
                                    <p:animEffect transition="in" filter="wipe(left)">
                                      <p:cBhvr>
                                        <p:cTn id="17" dur="500"/>
                                        <p:tgtEl>
                                          <p:spTgt spid="513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513035"/>
                                        </p:tgtEl>
                                        <p:attrNameLst>
                                          <p:attrName>style.visibility</p:attrName>
                                        </p:attrNameLst>
                                      </p:cBhvr>
                                      <p:to>
                                        <p:strVal val="visible"/>
                                      </p:to>
                                    </p:set>
                                    <p:animEffect transition="in" filter="wipe(left)">
                                      <p:cBhvr>
                                        <p:cTn id="22" dur="75"/>
                                        <p:tgtEl>
                                          <p:spTgt spid="5130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513036"/>
                                        </p:tgtEl>
                                        <p:attrNameLst>
                                          <p:attrName>style.visibility</p:attrName>
                                        </p:attrNameLst>
                                      </p:cBhvr>
                                      <p:to>
                                        <p:strVal val="visible"/>
                                      </p:to>
                                    </p:set>
                                    <p:animEffect transition="in" filter="wipe(left)">
                                      <p:cBhvr>
                                        <p:cTn id="27" dur="75"/>
                                        <p:tgtEl>
                                          <p:spTgt spid="5130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3037"/>
                                        </p:tgtEl>
                                        <p:attrNameLst>
                                          <p:attrName>style.visibility</p:attrName>
                                        </p:attrNameLst>
                                      </p:cBhvr>
                                      <p:to>
                                        <p:strVal val="visible"/>
                                      </p:to>
                                    </p:set>
                                    <p:animEffect transition="in" filter="wipe(up)">
                                      <p:cBhvr>
                                        <p:cTn id="32" dur="500"/>
                                        <p:tgtEl>
                                          <p:spTgt spid="5130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513038"/>
                                        </p:tgtEl>
                                        <p:attrNameLst>
                                          <p:attrName>style.visibility</p:attrName>
                                        </p:attrNameLst>
                                      </p:cBhvr>
                                      <p:to>
                                        <p:strVal val="visible"/>
                                      </p:to>
                                    </p:set>
                                    <p:animEffect transition="in" filter="wipe(left)">
                                      <p:cBhvr>
                                        <p:cTn id="37" dur="75"/>
                                        <p:tgtEl>
                                          <p:spTgt spid="5130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3028"/>
                                        </p:tgtEl>
                                        <p:attrNameLst>
                                          <p:attrName>style.visibility</p:attrName>
                                        </p:attrNameLst>
                                      </p:cBhvr>
                                      <p:to>
                                        <p:strVal val="visible"/>
                                      </p:to>
                                    </p:set>
                                    <p:animEffect transition="in" filter="wipe(left)">
                                      <p:cBhvr>
                                        <p:cTn id="42"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p:bldP spid="513031" grpId="0" autoUpdateAnimBg="0"/>
      <p:bldP spid="513035" grpId="0" autoUpdateAnimBg="0"/>
      <p:bldP spid="513036" grpId="0" autoUpdateAnimBg="0"/>
      <p:bldP spid="513037" grpId="0"/>
      <p:bldP spid="513038" grpId="0" autoUpdateAnimBg="0"/>
      <p:bldP spid="51302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6"/>
          <p:cNvPicPr>
            <a:picLocks noChangeAspect="1" noChangeArrowheads="1"/>
          </p:cNvPicPr>
          <p:nvPr/>
        </p:nvPicPr>
        <p:blipFill>
          <a:blip r:embed="rId2" cstate="print"/>
          <a:srcRect/>
          <a:stretch>
            <a:fillRect/>
          </a:stretch>
        </p:blipFill>
        <p:spPr bwMode="auto">
          <a:xfrm>
            <a:off x="611560" y="2996952"/>
            <a:ext cx="7942262" cy="2214563"/>
          </a:xfrm>
          <a:prstGeom prst="rect">
            <a:avLst/>
          </a:prstGeom>
          <a:noFill/>
          <a:ln w="9525">
            <a:noFill/>
            <a:miter lim="800000"/>
            <a:headEnd/>
            <a:tailEnd/>
          </a:ln>
        </p:spPr>
      </p:pic>
      <p:sp>
        <p:nvSpPr>
          <p:cNvPr id="6" name="Rectangle 1026"/>
          <p:cNvSpPr>
            <a:spLocks noChangeArrowheads="1"/>
          </p:cNvSpPr>
          <p:nvPr/>
        </p:nvSpPr>
        <p:spPr bwMode="auto">
          <a:xfrm>
            <a:off x="1308348" y="440135"/>
            <a:ext cx="4953000" cy="914400"/>
          </a:xfrm>
          <a:prstGeom prst="rect">
            <a:avLst/>
          </a:prstGeom>
          <a:noFill/>
          <a:ln w="9525">
            <a:noFill/>
            <a:miter lim="800000"/>
            <a:headEnd/>
            <a:tailEnd/>
          </a:ln>
          <a:effectLst/>
        </p:spPr>
        <p:txBody>
          <a:bodyPr anchor="ctr"/>
          <a:lstStyle/>
          <a:p>
            <a:pPr algn="ctr">
              <a:spcBef>
                <a:spcPct val="0"/>
              </a:spcBef>
            </a:pPr>
            <a:r>
              <a:rPr lang="en-US" altLang="zh-CN" sz="3600">
                <a:solidFill>
                  <a:srgbClr val="990099"/>
                </a:solidFill>
                <a:latin typeface="黑体" pitchFamily="49" charset="-122"/>
                <a:ea typeface="黑体" pitchFamily="49" charset="-122"/>
              </a:rPr>
              <a:t>§1.1  </a:t>
            </a:r>
            <a:r>
              <a:rPr lang="zh-CN" altLang="en-US" sz="3600">
                <a:solidFill>
                  <a:srgbClr val="990099"/>
                </a:solidFill>
                <a:latin typeface="黑体" pitchFamily="49" charset="-122"/>
                <a:ea typeface="黑体" pitchFamily="49" charset="-122"/>
              </a:rPr>
              <a:t>随机试验</a:t>
            </a:r>
            <a:endParaRPr lang="zh-CN" altLang="en-US" sz="3600" b="0"/>
          </a:p>
        </p:txBody>
      </p:sp>
      <p:sp>
        <p:nvSpPr>
          <p:cNvPr id="7" name="Text Box 1028"/>
          <p:cNvSpPr txBox="1">
            <a:spLocks noChangeArrowheads="1"/>
          </p:cNvSpPr>
          <p:nvPr/>
        </p:nvSpPr>
        <p:spPr bwMode="auto">
          <a:xfrm>
            <a:off x="395536" y="1159272"/>
            <a:ext cx="8358187" cy="1117600"/>
          </a:xfrm>
          <a:prstGeom prst="rect">
            <a:avLst/>
          </a:prstGeom>
          <a:noFill/>
          <a:ln w="9525">
            <a:noFill/>
            <a:miter lim="800000"/>
            <a:headEnd/>
            <a:tailEnd/>
          </a:ln>
          <a:effectLst/>
        </p:spPr>
        <p:txBody>
          <a:bodyPr>
            <a:spAutoFit/>
          </a:bodyPr>
          <a:lstStyle/>
          <a:p>
            <a:pPr>
              <a:lnSpc>
                <a:spcPct val="120000"/>
              </a:lnSpc>
            </a:pPr>
            <a:r>
              <a:rPr lang="en-US" altLang="zh-CN" sz="2800" dirty="0">
                <a:solidFill>
                  <a:srgbClr val="0000FF"/>
                </a:solidFill>
                <a:latin typeface="黑体" pitchFamily="49" charset="-122"/>
                <a:ea typeface="黑体" pitchFamily="49" charset="-122"/>
              </a:rPr>
              <a:t>1.</a:t>
            </a:r>
            <a:r>
              <a:rPr lang="zh-CN" altLang="en-US" sz="2800" dirty="0">
                <a:solidFill>
                  <a:srgbClr val="0000FF"/>
                </a:solidFill>
                <a:latin typeface="黑体" pitchFamily="49" charset="-122"/>
                <a:ea typeface="黑体" pitchFamily="49" charset="-122"/>
              </a:rPr>
              <a:t>试验</a:t>
            </a:r>
            <a:r>
              <a:rPr lang="en-US" altLang="zh-CN" sz="2800" dirty="0">
                <a:solidFill>
                  <a:srgbClr val="0000FF"/>
                </a:solidFill>
                <a:latin typeface="Times New Roman" pitchFamily="18" charset="0"/>
              </a:rPr>
              <a:t>: </a:t>
            </a:r>
            <a:r>
              <a:rPr lang="zh-CN" altLang="en-US" sz="2800" dirty="0"/>
              <a:t>在这里试验可指各种各样的科学试验，也包括对事物特征的观察与检测等．范围比较广泛． </a:t>
            </a:r>
          </a:p>
        </p:txBody>
      </p:sp>
      <p:sp>
        <p:nvSpPr>
          <p:cNvPr id="8" name="Line 1038"/>
          <p:cNvSpPr>
            <a:spLocks noChangeShapeType="1"/>
          </p:cNvSpPr>
          <p:nvPr/>
        </p:nvSpPr>
        <p:spPr bwMode="auto">
          <a:xfrm>
            <a:off x="471736" y="1159272"/>
            <a:ext cx="8077200" cy="0"/>
          </a:xfrm>
          <a:prstGeom prst="line">
            <a:avLst/>
          </a:prstGeom>
          <a:noFill/>
          <a:ln w="9525">
            <a:solidFill>
              <a:srgbClr val="A5002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436"/>
                                        </p:tgtEl>
                                        <p:attrNameLst>
                                          <p:attrName>style.visibility</p:attrName>
                                        </p:attrNameLst>
                                      </p:cBhvr>
                                      <p:to>
                                        <p:strVal val="visible"/>
                                      </p:to>
                                    </p:set>
                                    <p:animEffect transition="in" filter="fade">
                                      <p:cBhvr>
                                        <p:cTn id="19"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Text Box 3"/>
          <p:cNvSpPr txBox="1">
            <a:spLocks noChangeArrowheads="1"/>
          </p:cNvSpPr>
          <p:nvPr/>
        </p:nvSpPr>
        <p:spPr bwMode="auto">
          <a:xfrm>
            <a:off x="179512" y="260648"/>
            <a:ext cx="8382000" cy="2168525"/>
          </a:xfrm>
          <a:prstGeom prst="rect">
            <a:avLst/>
          </a:prstGeom>
          <a:noFill/>
          <a:ln w="9525">
            <a:noFill/>
            <a:miter lim="800000"/>
            <a:headEnd/>
            <a:tailEnd/>
          </a:ln>
          <a:effectLst/>
        </p:spPr>
        <p:txBody>
          <a:bodyPr>
            <a:spAutoFit/>
          </a:bodyPr>
          <a:lstStyle/>
          <a:p>
            <a:pPr>
              <a:lnSpc>
                <a:spcPct val="110000"/>
              </a:lnSpc>
            </a:pPr>
            <a:r>
              <a:rPr lang="en-US" altLang="en-US" sz="2800" dirty="0">
                <a:solidFill>
                  <a:srgbClr val="0000FF"/>
                </a:solidFill>
                <a:latin typeface="Times New Roman" pitchFamily="18" charset="0"/>
                <a:ea typeface="黑体" pitchFamily="49" charset="-122"/>
              </a:rPr>
              <a:t>例1</a:t>
            </a:r>
            <a:r>
              <a:rPr lang="en-US" altLang="en-US" dirty="0">
                <a:latin typeface="Times New Roman" pitchFamily="18" charset="0"/>
              </a:rPr>
              <a:t> </a:t>
            </a:r>
            <a:r>
              <a:rPr lang="en-US" altLang="zh-CN" dirty="0">
                <a:latin typeface="Times New Roman" pitchFamily="18" charset="0"/>
              </a:rPr>
              <a:t> </a:t>
            </a:r>
            <a:r>
              <a:rPr lang="en-US" altLang="en-US" dirty="0">
                <a:latin typeface="Times New Roman" pitchFamily="18" charset="0"/>
                <a:ea typeface="华文仿宋" pitchFamily="2" charset="-122"/>
              </a:rPr>
              <a:t>设袋中有4个乒乓球，1个涂有白色，1个涂有红色，1个涂有蓝色，1个涂有白、红、蓝三种颜色.今从袋中随机地取一个球，设事件</a:t>
            </a:r>
            <a:r>
              <a:rPr lang="en-US" altLang="zh-CN" dirty="0">
                <a:latin typeface="Times New Roman" pitchFamily="18" charset="0"/>
                <a:ea typeface="华文仿宋" pitchFamily="2" charset="-122"/>
              </a:rPr>
              <a:t>A=“</a:t>
            </a:r>
            <a:r>
              <a:rPr lang="en-US" altLang="en-US" dirty="0" err="1">
                <a:latin typeface="Times New Roman" pitchFamily="18" charset="0"/>
                <a:ea typeface="华文仿宋" pitchFamily="2" charset="-122"/>
              </a:rPr>
              <a:t>取出的球涂有白色</a:t>
            </a:r>
            <a:r>
              <a:rPr lang="en-US" altLang="en-US" dirty="0">
                <a:latin typeface="Times New Roman" pitchFamily="18" charset="0"/>
                <a:ea typeface="华文仿宋" pitchFamily="2" charset="-122"/>
              </a:rPr>
              <a:t>”，</a:t>
            </a:r>
            <a:r>
              <a:rPr lang="en-US" altLang="zh-CN" dirty="0">
                <a:latin typeface="Times New Roman" pitchFamily="18" charset="0"/>
                <a:ea typeface="华文仿宋" pitchFamily="2" charset="-122"/>
              </a:rPr>
              <a:t>B=“</a:t>
            </a:r>
            <a:r>
              <a:rPr lang="en-US" altLang="en-US" dirty="0" err="1">
                <a:latin typeface="Times New Roman" pitchFamily="18" charset="0"/>
                <a:ea typeface="华文仿宋" pitchFamily="2" charset="-122"/>
              </a:rPr>
              <a:t>取出的球涂有红色</a:t>
            </a:r>
            <a:r>
              <a:rPr lang="en-US" altLang="en-US" dirty="0">
                <a:latin typeface="Times New Roman" pitchFamily="18" charset="0"/>
                <a:ea typeface="华文仿宋" pitchFamily="2" charset="-122"/>
              </a:rPr>
              <a:t>”，</a:t>
            </a:r>
            <a:r>
              <a:rPr lang="en-US" altLang="zh-CN" dirty="0">
                <a:latin typeface="Times New Roman" pitchFamily="18" charset="0"/>
                <a:ea typeface="华文仿宋" pitchFamily="2" charset="-122"/>
              </a:rPr>
              <a:t>C=“</a:t>
            </a:r>
            <a:r>
              <a:rPr lang="en-US" altLang="en-US" dirty="0" err="1">
                <a:latin typeface="Times New Roman" pitchFamily="18" charset="0"/>
                <a:ea typeface="华文仿宋" pitchFamily="2" charset="-122"/>
              </a:rPr>
              <a:t>取出的球涂有蓝色</a:t>
            </a:r>
            <a:r>
              <a:rPr lang="en-US" altLang="en-US" dirty="0">
                <a:latin typeface="Times New Roman" pitchFamily="18" charset="0"/>
                <a:ea typeface="华文仿宋" pitchFamily="2" charset="-122"/>
              </a:rPr>
              <a:t>”，</a:t>
            </a:r>
            <a:r>
              <a:rPr lang="en-US" altLang="en-US" dirty="0" err="1">
                <a:latin typeface="Times New Roman" pitchFamily="18" charset="0"/>
                <a:ea typeface="华文仿宋" pitchFamily="2" charset="-122"/>
              </a:rPr>
              <a:t>试证事件</a:t>
            </a:r>
            <a:r>
              <a:rPr lang="en-US" altLang="zh-CN" dirty="0" err="1">
                <a:latin typeface="Times New Roman" pitchFamily="18" charset="0"/>
                <a:ea typeface="华文仿宋" pitchFamily="2" charset="-122"/>
              </a:rPr>
              <a:t>A</a:t>
            </a:r>
            <a:r>
              <a:rPr lang="zh-CN" altLang="en-US" dirty="0">
                <a:latin typeface="Times New Roman" pitchFamily="18" charset="0"/>
                <a:ea typeface="华文仿宋" pitchFamily="2" charset="-122"/>
              </a:rPr>
              <a:t>、</a:t>
            </a:r>
            <a:r>
              <a:rPr lang="en-US" altLang="zh-CN" dirty="0">
                <a:latin typeface="Times New Roman" pitchFamily="18" charset="0"/>
                <a:ea typeface="华文仿宋" pitchFamily="2" charset="-122"/>
              </a:rPr>
              <a:t>B</a:t>
            </a:r>
            <a:r>
              <a:rPr lang="zh-CN" altLang="en-US" dirty="0">
                <a:latin typeface="Times New Roman" pitchFamily="18" charset="0"/>
                <a:ea typeface="华文仿宋" pitchFamily="2" charset="-122"/>
              </a:rPr>
              <a:t>、</a:t>
            </a:r>
            <a:r>
              <a:rPr lang="en-US" altLang="zh-CN" dirty="0" err="1">
                <a:latin typeface="Times New Roman" pitchFamily="18" charset="0"/>
                <a:ea typeface="华文仿宋" pitchFamily="2" charset="-122"/>
              </a:rPr>
              <a:t>C</a:t>
            </a:r>
            <a:r>
              <a:rPr lang="en-US" altLang="en-US" dirty="0" err="1">
                <a:latin typeface="Times New Roman" pitchFamily="18" charset="0"/>
                <a:ea typeface="华文仿宋" pitchFamily="2" charset="-122"/>
              </a:rPr>
              <a:t>两两相互独立，但不相互独立</a:t>
            </a:r>
            <a:r>
              <a:rPr lang="en-US" altLang="en-US" dirty="0">
                <a:latin typeface="Times New Roman" pitchFamily="18" charset="0"/>
                <a:ea typeface="华文仿宋" pitchFamily="2" charset="-122"/>
              </a:rPr>
              <a:t>.</a:t>
            </a:r>
            <a:endParaRPr lang="en-US" altLang="zh-CN" dirty="0">
              <a:latin typeface="Times New Roman" pitchFamily="18" charset="0"/>
              <a:ea typeface="华文仿宋" pitchFamily="2" charset="-122"/>
            </a:endParaRPr>
          </a:p>
        </p:txBody>
      </p:sp>
      <p:sp>
        <p:nvSpPr>
          <p:cNvPr id="517124" name="Text Box 4"/>
          <p:cNvSpPr txBox="1">
            <a:spLocks noChangeArrowheads="1"/>
          </p:cNvSpPr>
          <p:nvPr/>
        </p:nvSpPr>
        <p:spPr bwMode="auto">
          <a:xfrm>
            <a:off x="381000" y="2924175"/>
            <a:ext cx="8686800" cy="3414713"/>
          </a:xfrm>
          <a:prstGeom prst="rect">
            <a:avLst/>
          </a:prstGeom>
          <a:noFill/>
          <a:ln w="9525">
            <a:noFill/>
            <a:miter lim="800000"/>
            <a:headEnd/>
            <a:tailEnd/>
          </a:ln>
          <a:effectLst/>
        </p:spPr>
        <p:txBody>
          <a:bodyPr>
            <a:spAutoFit/>
          </a:bodyPr>
          <a:lstStyle/>
          <a:p>
            <a:pPr>
              <a:lnSpc>
                <a:spcPct val="70000"/>
              </a:lnSpc>
            </a:pPr>
            <a:r>
              <a:rPr lang="en-US" altLang="en-US">
                <a:solidFill>
                  <a:srgbClr val="0000FF"/>
                </a:solidFill>
                <a:latin typeface="Times New Roman" pitchFamily="18" charset="0"/>
                <a:ea typeface="黑体" pitchFamily="49" charset="-122"/>
              </a:rPr>
              <a:t>证明</a:t>
            </a:r>
            <a:r>
              <a:rPr lang="en-US" altLang="en-US">
                <a:latin typeface="Times New Roman" pitchFamily="18" charset="0"/>
              </a:rPr>
              <a:t>  事件</a:t>
            </a:r>
            <a:r>
              <a:rPr lang="en-US" altLang="zh-CN" i="1">
                <a:latin typeface="Times New Roman" pitchFamily="18" charset="0"/>
              </a:rPr>
              <a:t>A</a:t>
            </a:r>
            <a:r>
              <a:rPr lang="zh-CN" altLang="en-US">
                <a:latin typeface="Times New Roman" pitchFamily="18" charset="0"/>
              </a:rPr>
              <a:t>、</a:t>
            </a:r>
            <a:r>
              <a:rPr lang="en-US" altLang="zh-CN" i="1">
                <a:latin typeface="Times New Roman" pitchFamily="18" charset="0"/>
              </a:rPr>
              <a:t>B</a:t>
            </a:r>
            <a:r>
              <a:rPr lang="en-US" altLang="en-US">
                <a:latin typeface="Times New Roman" pitchFamily="18" charset="0"/>
              </a:rPr>
              <a:t>同时发生，只能是取到的球涂有白、 红、蓝</a:t>
            </a:r>
          </a:p>
          <a:p>
            <a:pPr>
              <a:lnSpc>
                <a:spcPct val="70000"/>
              </a:lnSpc>
            </a:pPr>
            <a:r>
              <a:rPr lang="en-US" altLang="en-US">
                <a:latin typeface="Times New Roman" pitchFamily="18" charset="0"/>
              </a:rPr>
              <a:t>三种颜色的球，因</a:t>
            </a:r>
            <a:r>
              <a:rPr lang="zh-CN" altLang="en-US">
                <a:latin typeface="Times New Roman" pitchFamily="18" charset="0"/>
              </a:rPr>
              <a:t>而</a:t>
            </a:r>
            <a:r>
              <a:rPr lang="en-US" altLang="en-US">
                <a:latin typeface="Times New Roman" pitchFamily="18" charset="0"/>
              </a:rPr>
              <a:t>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AB</a:t>
            </a:r>
            <a:r>
              <a:rPr lang="en-US" altLang="zh-CN">
                <a:latin typeface="Times New Roman" pitchFamily="18" charset="0"/>
              </a:rPr>
              <a:t>)=1/4,</a:t>
            </a:r>
            <a:r>
              <a:rPr lang="en-US" altLang="en-US">
                <a:latin typeface="Times New Roman" pitchFamily="18" charset="0"/>
              </a:rPr>
              <a:t>同理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BC</a:t>
            </a:r>
            <a:r>
              <a:rPr lang="en-US" altLang="zh-CN">
                <a:latin typeface="Times New Roman" pitchFamily="18" charset="0"/>
              </a:rPr>
              <a:t>)=1/4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AC</a:t>
            </a:r>
            <a:r>
              <a:rPr lang="en-US" altLang="zh-CN">
                <a:latin typeface="Times New Roman" pitchFamily="18" charset="0"/>
              </a:rPr>
              <a:t>)=1/4 </a:t>
            </a:r>
          </a:p>
          <a:p>
            <a:pPr>
              <a:lnSpc>
                <a:spcPct val="70000"/>
              </a:lnSpc>
            </a:pPr>
            <a:r>
              <a:rPr lang="en-US" altLang="en-US">
                <a:latin typeface="Times New Roman" pitchFamily="18" charset="0"/>
              </a:rPr>
              <a:t>事件</a:t>
            </a:r>
            <a:r>
              <a:rPr lang="en-US" altLang="zh-CN" i="1">
                <a:latin typeface="Times New Roman" pitchFamily="18" charset="0"/>
              </a:rPr>
              <a:t>A</a:t>
            </a:r>
            <a:r>
              <a:rPr lang="en-US" altLang="en-US">
                <a:latin typeface="Times New Roman" pitchFamily="18" charset="0"/>
              </a:rPr>
              <a:t>发生，只能是取到的球涂有白色的球或涂三种颜色的球，</a:t>
            </a:r>
          </a:p>
          <a:p>
            <a:pPr>
              <a:lnSpc>
                <a:spcPct val="70000"/>
              </a:lnSpc>
            </a:pPr>
            <a:r>
              <a:rPr lang="en-US" altLang="en-US">
                <a:latin typeface="Times New Roman" pitchFamily="18" charset="0"/>
              </a:rPr>
              <a:t>因而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a:t>
            </a:r>
            <a:r>
              <a:rPr lang="en-US" altLang="zh-CN">
                <a:latin typeface="Times New Roman" pitchFamily="18" charset="0"/>
              </a:rPr>
              <a:t>)=2/4=1/2, </a:t>
            </a:r>
            <a:r>
              <a:rPr lang="en-US" altLang="en-US">
                <a:latin typeface="Times New Roman" pitchFamily="18" charset="0"/>
              </a:rPr>
              <a:t>同理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B</a:t>
            </a:r>
            <a:r>
              <a:rPr lang="en-US" altLang="zh-CN">
                <a:latin typeface="Times New Roman" pitchFamily="18" charset="0"/>
              </a:rPr>
              <a:t>)=1/2 ,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C</a:t>
            </a:r>
            <a:r>
              <a:rPr lang="en-US" altLang="zh-CN">
                <a:latin typeface="Times New Roman" pitchFamily="18" charset="0"/>
              </a:rPr>
              <a:t>)=1/2 ,</a:t>
            </a:r>
          </a:p>
          <a:p>
            <a:pPr>
              <a:lnSpc>
                <a:spcPct val="70000"/>
              </a:lnSpc>
            </a:pPr>
            <a:r>
              <a:rPr lang="en-US" altLang="en-US">
                <a:latin typeface="Times New Roman" pitchFamily="18" charset="0"/>
              </a:rPr>
              <a:t>即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a:t>
            </a:r>
            <a:r>
              <a:rPr lang="en-US" altLang="zh-CN">
                <a:latin typeface="Times New Roman" pitchFamily="18" charset="0"/>
              </a:rPr>
              <a:t>)</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B</a:t>
            </a:r>
            <a:r>
              <a:rPr lang="en-US" altLang="zh-CN">
                <a:latin typeface="Times New Roman" pitchFamily="18" charset="0"/>
              </a:rPr>
              <a:t>)=1/4=</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AB</a:t>
            </a:r>
            <a:r>
              <a:rPr lang="en-US" altLang="zh-CN">
                <a:latin typeface="Times New Roman" pitchFamily="18" charset="0"/>
              </a:rPr>
              <a:t>), </a:t>
            </a:r>
            <a:r>
              <a:rPr lang="en-US" altLang="en-US">
                <a:latin typeface="Times New Roman" pitchFamily="18" charset="0"/>
              </a:rPr>
              <a:t>故事件</a:t>
            </a:r>
            <a:r>
              <a:rPr lang="en-US" altLang="zh-CN" i="1">
                <a:latin typeface="Times New Roman" pitchFamily="18" charset="0"/>
              </a:rPr>
              <a:t>A</a:t>
            </a:r>
            <a:r>
              <a:rPr lang="zh-CN" altLang="en-US">
                <a:latin typeface="Times New Roman" pitchFamily="18" charset="0"/>
              </a:rPr>
              <a:t>、</a:t>
            </a:r>
            <a:r>
              <a:rPr lang="en-US" altLang="zh-CN" i="1">
                <a:latin typeface="Times New Roman" pitchFamily="18" charset="0"/>
              </a:rPr>
              <a:t>B</a:t>
            </a:r>
            <a:r>
              <a:rPr lang="en-US" altLang="en-US">
                <a:latin typeface="Times New Roman" pitchFamily="18" charset="0"/>
              </a:rPr>
              <a:t>相互独立.</a:t>
            </a:r>
          </a:p>
          <a:p>
            <a:pPr>
              <a:lnSpc>
                <a:spcPct val="70000"/>
              </a:lnSpc>
            </a:pPr>
            <a:r>
              <a:rPr lang="en-US" altLang="en-US">
                <a:latin typeface="Times New Roman" pitchFamily="18" charset="0"/>
              </a:rPr>
              <a:t>类似可证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AC</a:t>
            </a:r>
            <a:r>
              <a:rPr lang="en-US" altLang="zh-CN">
                <a:latin typeface="Times New Roman" pitchFamily="18" charset="0"/>
              </a:rPr>
              <a:t>)=</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a:t>
            </a:r>
            <a:r>
              <a:rPr lang="en-US" altLang="zh-CN">
                <a:latin typeface="Times New Roman" pitchFamily="18" charset="0"/>
              </a:rPr>
              <a:t>)</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C</a:t>
            </a:r>
            <a:r>
              <a:rPr lang="en-US" altLang="zh-CN">
                <a:latin typeface="Times New Roman" pitchFamily="18" charset="0"/>
              </a:rPr>
              <a:t>) ,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BC</a:t>
            </a:r>
            <a:r>
              <a:rPr lang="en-US" altLang="zh-CN">
                <a:latin typeface="Times New Roman" pitchFamily="18" charset="0"/>
              </a:rPr>
              <a:t>)=</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B</a:t>
            </a:r>
            <a:r>
              <a:rPr lang="en-US" altLang="zh-CN">
                <a:latin typeface="Times New Roman" pitchFamily="18" charset="0"/>
              </a:rPr>
              <a:t>)</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C</a:t>
            </a:r>
            <a:r>
              <a:rPr lang="en-US" altLang="zh-CN">
                <a:latin typeface="Times New Roman" pitchFamily="18" charset="0"/>
              </a:rPr>
              <a:t>) .</a:t>
            </a:r>
          </a:p>
          <a:p>
            <a:pPr>
              <a:lnSpc>
                <a:spcPct val="70000"/>
              </a:lnSpc>
            </a:pPr>
            <a:r>
              <a:rPr lang="en-US" altLang="en-US">
                <a:latin typeface="Times New Roman" pitchFamily="18" charset="0"/>
              </a:rPr>
              <a:t>因此 </a:t>
            </a:r>
            <a:r>
              <a:rPr lang="en-US" altLang="zh-CN" i="1">
                <a:latin typeface="Times New Roman" pitchFamily="18" charset="0"/>
              </a:rPr>
              <a:t>A</a:t>
            </a:r>
            <a:r>
              <a:rPr lang="zh-CN" altLang="en-US">
                <a:latin typeface="Times New Roman" pitchFamily="18" charset="0"/>
              </a:rPr>
              <a:t>、</a:t>
            </a:r>
            <a:r>
              <a:rPr lang="en-US" altLang="zh-CN" i="1">
                <a:latin typeface="Times New Roman" pitchFamily="18" charset="0"/>
              </a:rPr>
              <a:t>B</a:t>
            </a:r>
            <a:r>
              <a:rPr lang="zh-CN" altLang="en-US">
                <a:latin typeface="Times New Roman" pitchFamily="18" charset="0"/>
              </a:rPr>
              <a:t>、</a:t>
            </a:r>
            <a:r>
              <a:rPr lang="en-US" altLang="zh-CN" i="1">
                <a:latin typeface="Times New Roman" pitchFamily="18" charset="0"/>
              </a:rPr>
              <a:t>C</a:t>
            </a:r>
            <a:r>
              <a:rPr lang="en-US" altLang="en-US">
                <a:latin typeface="Times New Roman" pitchFamily="18" charset="0"/>
              </a:rPr>
              <a:t>两两相互独立.   但是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ABC</a:t>
            </a:r>
            <a:r>
              <a:rPr lang="en-US" altLang="zh-CN">
                <a:latin typeface="Times New Roman" pitchFamily="18" charset="0"/>
              </a:rPr>
              <a:t>)=1/4,</a:t>
            </a:r>
            <a:r>
              <a:rPr lang="en-US" altLang="zh-CN" baseline="-25000">
                <a:latin typeface="Times New Roman" pitchFamily="18" charset="0"/>
              </a:rPr>
              <a:t>   </a:t>
            </a:r>
          </a:p>
          <a:p>
            <a:pPr>
              <a:lnSpc>
                <a:spcPct val="70000"/>
              </a:lnSpc>
            </a:pPr>
            <a:r>
              <a:rPr lang="en-US" altLang="en-US">
                <a:latin typeface="Times New Roman" pitchFamily="18" charset="0"/>
              </a:rPr>
              <a:t>而 </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A</a:t>
            </a:r>
            <a:r>
              <a:rPr lang="en-US" altLang="zh-CN">
                <a:latin typeface="Times New Roman" pitchFamily="18" charset="0"/>
              </a:rPr>
              <a:t>)</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B</a:t>
            </a:r>
            <a:r>
              <a:rPr lang="en-US" altLang="zh-CN">
                <a:latin typeface="Times New Roman" pitchFamily="18" charset="0"/>
              </a:rPr>
              <a:t>)</a:t>
            </a:r>
            <a:r>
              <a:rPr lang="en-US" altLang="zh-CN" i="1">
                <a:latin typeface="Times New Roman" pitchFamily="18" charset="0"/>
              </a:rPr>
              <a:t>P</a:t>
            </a:r>
            <a:r>
              <a:rPr lang="en-US" altLang="zh-CN">
                <a:latin typeface="Times New Roman" pitchFamily="18" charset="0"/>
              </a:rPr>
              <a:t>(</a:t>
            </a:r>
            <a:r>
              <a:rPr lang="en-US" altLang="zh-CN" i="1">
                <a:latin typeface="Times New Roman" pitchFamily="18" charset="0"/>
              </a:rPr>
              <a:t>C</a:t>
            </a:r>
            <a:r>
              <a:rPr lang="en-US" altLang="zh-CN">
                <a:latin typeface="Times New Roman" pitchFamily="18" charset="0"/>
              </a:rPr>
              <a:t>)=1/8</a:t>
            </a:r>
            <a:r>
              <a:rPr lang="en-US" altLang="en-US">
                <a:latin typeface="Times New Roman" pitchFamily="18" charset="0"/>
              </a:rPr>
              <a:t>所以, 事件</a:t>
            </a:r>
            <a:r>
              <a:rPr lang="en-US" altLang="zh-CN" i="1">
                <a:latin typeface="Times New Roman" pitchFamily="18" charset="0"/>
              </a:rPr>
              <a:t>A</a:t>
            </a:r>
            <a:r>
              <a:rPr lang="zh-CN" altLang="en-US">
                <a:latin typeface="Times New Roman" pitchFamily="18" charset="0"/>
              </a:rPr>
              <a:t>、</a:t>
            </a:r>
            <a:r>
              <a:rPr lang="en-US" altLang="zh-CN" i="1">
                <a:latin typeface="Times New Roman" pitchFamily="18" charset="0"/>
              </a:rPr>
              <a:t>B</a:t>
            </a:r>
            <a:r>
              <a:rPr lang="zh-CN" altLang="en-US">
                <a:latin typeface="Times New Roman" pitchFamily="18" charset="0"/>
              </a:rPr>
              <a:t>、</a:t>
            </a:r>
            <a:r>
              <a:rPr lang="en-US" altLang="zh-CN" i="1">
                <a:latin typeface="Times New Roman" pitchFamily="18" charset="0"/>
              </a:rPr>
              <a:t>C</a:t>
            </a:r>
            <a:r>
              <a:rPr lang="en-US" altLang="en-US">
                <a:latin typeface="Times New Roman" pitchFamily="18" charset="0"/>
              </a:rPr>
              <a:t>并不相互独立.</a:t>
            </a:r>
            <a:endParaRPr lang="en-US" altLang="zh-CN">
              <a:latin typeface="Times New Roman" pitchFamily="18" charset="0"/>
            </a:endParaRPr>
          </a:p>
        </p:txBody>
      </p:sp>
      <p:sp>
        <p:nvSpPr>
          <p:cNvPr id="517125" name="Rectangle 5"/>
          <p:cNvSpPr>
            <a:spLocks noChangeArrowheads="1"/>
          </p:cNvSpPr>
          <p:nvPr/>
        </p:nvSpPr>
        <p:spPr bwMode="auto">
          <a:xfrm rot="-5400000">
            <a:off x="6430169" y="677130"/>
            <a:ext cx="936625" cy="3500437"/>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517127" name="Oval 7"/>
          <p:cNvSpPr>
            <a:spLocks noChangeArrowheads="1"/>
          </p:cNvSpPr>
          <p:nvPr/>
        </p:nvSpPr>
        <p:spPr bwMode="auto">
          <a:xfrm rot="-5400000">
            <a:off x="6238875" y="2113024"/>
            <a:ext cx="554037" cy="576262"/>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517128" name="Oval 8"/>
          <p:cNvSpPr>
            <a:spLocks noChangeArrowheads="1"/>
          </p:cNvSpPr>
          <p:nvPr/>
        </p:nvSpPr>
        <p:spPr bwMode="auto">
          <a:xfrm rot="-5400000">
            <a:off x="7102475" y="2113024"/>
            <a:ext cx="554037" cy="576262"/>
          </a:xfrm>
          <a:prstGeom prst="ellipse">
            <a:avLst/>
          </a:prstGeom>
          <a:solidFill>
            <a:srgbClr val="0066FF"/>
          </a:solidFill>
          <a:ln w="9525">
            <a:solidFill>
              <a:schemeClr val="tx1"/>
            </a:solidFill>
            <a:round/>
            <a:headEnd/>
            <a:tailEnd/>
          </a:ln>
          <a:effectLst/>
        </p:spPr>
        <p:txBody>
          <a:bodyPr wrap="none" anchor="ctr"/>
          <a:lstStyle/>
          <a:p>
            <a:endParaRPr lang="zh-CN" altLang="en-US"/>
          </a:p>
        </p:txBody>
      </p:sp>
      <p:grpSp>
        <p:nvGrpSpPr>
          <p:cNvPr id="517143" name="Group 23"/>
          <p:cNvGrpSpPr>
            <a:grpSpLocks/>
          </p:cNvGrpSpPr>
          <p:nvPr/>
        </p:nvGrpSpPr>
        <p:grpSpPr bwMode="auto">
          <a:xfrm rot="-5400000">
            <a:off x="7903369" y="2085242"/>
            <a:ext cx="612775" cy="649287"/>
            <a:chOff x="4513" y="1480"/>
            <a:chExt cx="477" cy="458"/>
          </a:xfrm>
        </p:grpSpPr>
        <p:sp>
          <p:nvSpPr>
            <p:cNvPr id="517129" name="Oval 9"/>
            <p:cNvSpPr>
              <a:spLocks noChangeArrowheads="1"/>
            </p:cNvSpPr>
            <p:nvPr/>
          </p:nvSpPr>
          <p:spPr bwMode="auto">
            <a:xfrm>
              <a:off x="4517" y="1485"/>
              <a:ext cx="453" cy="45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517130" name="Freeform 10"/>
            <p:cNvSpPr>
              <a:spLocks/>
            </p:cNvSpPr>
            <p:nvPr/>
          </p:nvSpPr>
          <p:spPr bwMode="auto">
            <a:xfrm>
              <a:off x="4513" y="1529"/>
              <a:ext cx="246" cy="364"/>
            </a:xfrm>
            <a:custGeom>
              <a:avLst/>
              <a:gdLst/>
              <a:ahLst/>
              <a:cxnLst>
                <a:cxn ang="0">
                  <a:pos x="78" y="351"/>
                </a:cxn>
                <a:cxn ang="0">
                  <a:pos x="5" y="187"/>
                </a:cxn>
                <a:cxn ang="0">
                  <a:pos x="106" y="4"/>
                </a:cxn>
                <a:cxn ang="0">
                  <a:pos x="231" y="165"/>
                </a:cxn>
                <a:cxn ang="0">
                  <a:pos x="197" y="315"/>
                </a:cxn>
                <a:cxn ang="0">
                  <a:pos x="95" y="364"/>
                </a:cxn>
              </a:cxnLst>
              <a:rect l="0" t="0" r="r" b="b"/>
              <a:pathLst>
                <a:path w="246" h="364">
                  <a:moveTo>
                    <a:pt x="78" y="351"/>
                  </a:moveTo>
                  <a:cubicBezTo>
                    <a:pt x="66" y="324"/>
                    <a:pt x="0" y="245"/>
                    <a:pt x="5" y="187"/>
                  </a:cubicBezTo>
                  <a:cubicBezTo>
                    <a:pt x="10" y="129"/>
                    <a:pt x="68" y="8"/>
                    <a:pt x="106" y="4"/>
                  </a:cubicBezTo>
                  <a:cubicBezTo>
                    <a:pt x="144" y="0"/>
                    <a:pt x="216" y="113"/>
                    <a:pt x="231" y="165"/>
                  </a:cubicBezTo>
                  <a:cubicBezTo>
                    <a:pt x="246" y="217"/>
                    <a:pt x="220" y="282"/>
                    <a:pt x="197" y="315"/>
                  </a:cubicBezTo>
                  <a:cubicBezTo>
                    <a:pt x="174" y="348"/>
                    <a:pt x="116" y="354"/>
                    <a:pt x="95" y="364"/>
                  </a:cubicBezTo>
                </a:path>
              </a:pathLst>
            </a:custGeom>
            <a:solidFill>
              <a:srgbClr val="FF0000"/>
            </a:solidFill>
            <a:ln w="9525" cap="flat" cmpd="sng">
              <a:solidFill>
                <a:schemeClr val="tx1"/>
              </a:solidFill>
              <a:prstDash val="solid"/>
              <a:round/>
              <a:headEnd/>
              <a:tailEnd/>
            </a:ln>
            <a:effectLst/>
          </p:spPr>
          <p:txBody>
            <a:bodyPr/>
            <a:lstStyle/>
            <a:p>
              <a:endParaRPr lang="zh-CN" altLang="en-US"/>
            </a:p>
          </p:txBody>
        </p:sp>
        <p:sp>
          <p:nvSpPr>
            <p:cNvPr id="517131" name="Freeform 11"/>
            <p:cNvSpPr>
              <a:spLocks/>
            </p:cNvSpPr>
            <p:nvPr/>
          </p:nvSpPr>
          <p:spPr bwMode="auto">
            <a:xfrm>
              <a:off x="4744" y="1711"/>
              <a:ext cx="226" cy="1"/>
            </a:xfrm>
            <a:custGeom>
              <a:avLst/>
              <a:gdLst/>
              <a:ahLst/>
              <a:cxnLst>
                <a:cxn ang="0">
                  <a:pos x="226" y="0"/>
                </a:cxn>
                <a:cxn ang="0">
                  <a:pos x="0" y="0"/>
                </a:cxn>
              </a:cxnLst>
              <a:rect l="0" t="0" r="r" b="b"/>
              <a:pathLst>
                <a:path w="226" h="1">
                  <a:moveTo>
                    <a:pt x="226" y="0"/>
                  </a:moveTo>
                  <a:cubicBezTo>
                    <a:pt x="132" y="0"/>
                    <a:pt x="38" y="0"/>
                    <a:pt x="0" y="0"/>
                  </a:cubicBezTo>
                </a:path>
              </a:pathLst>
            </a:custGeom>
            <a:noFill/>
            <a:ln w="9525" cap="flat" cmpd="sng">
              <a:solidFill>
                <a:schemeClr val="tx1"/>
              </a:solidFill>
              <a:prstDash val="solid"/>
              <a:round/>
              <a:headEnd/>
              <a:tailEnd/>
            </a:ln>
            <a:effectLst/>
          </p:spPr>
          <p:txBody>
            <a:bodyPr/>
            <a:lstStyle/>
            <a:p>
              <a:endParaRPr lang="zh-CN" altLang="en-US"/>
            </a:p>
          </p:txBody>
        </p:sp>
        <p:sp>
          <p:nvSpPr>
            <p:cNvPr id="517132" name="Freeform 12"/>
            <p:cNvSpPr>
              <a:spLocks/>
            </p:cNvSpPr>
            <p:nvPr/>
          </p:nvSpPr>
          <p:spPr bwMode="auto">
            <a:xfrm rot="-3297331">
              <a:off x="4685" y="1421"/>
              <a:ext cx="246" cy="364"/>
            </a:xfrm>
            <a:custGeom>
              <a:avLst/>
              <a:gdLst/>
              <a:ahLst/>
              <a:cxnLst>
                <a:cxn ang="0">
                  <a:pos x="78" y="351"/>
                </a:cxn>
                <a:cxn ang="0">
                  <a:pos x="5" y="187"/>
                </a:cxn>
                <a:cxn ang="0">
                  <a:pos x="106" y="4"/>
                </a:cxn>
                <a:cxn ang="0">
                  <a:pos x="231" y="165"/>
                </a:cxn>
                <a:cxn ang="0">
                  <a:pos x="197" y="315"/>
                </a:cxn>
                <a:cxn ang="0">
                  <a:pos x="95" y="364"/>
                </a:cxn>
              </a:cxnLst>
              <a:rect l="0" t="0" r="r" b="b"/>
              <a:pathLst>
                <a:path w="246" h="364">
                  <a:moveTo>
                    <a:pt x="78" y="351"/>
                  </a:moveTo>
                  <a:cubicBezTo>
                    <a:pt x="66" y="324"/>
                    <a:pt x="0" y="245"/>
                    <a:pt x="5" y="187"/>
                  </a:cubicBezTo>
                  <a:cubicBezTo>
                    <a:pt x="10" y="129"/>
                    <a:pt x="68" y="8"/>
                    <a:pt x="106" y="4"/>
                  </a:cubicBezTo>
                  <a:cubicBezTo>
                    <a:pt x="144" y="0"/>
                    <a:pt x="216" y="113"/>
                    <a:pt x="231" y="165"/>
                  </a:cubicBezTo>
                  <a:cubicBezTo>
                    <a:pt x="246" y="217"/>
                    <a:pt x="220" y="282"/>
                    <a:pt x="197" y="315"/>
                  </a:cubicBezTo>
                  <a:cubicBezTo>
                    <a:pt x="174" y="348"/>
                    <a:pt x="116" y="354"/>
                    <a:pt x="95" y="364"/>
                  </a:cubicBezTo>
                </a:path>
              </a:pathLst>
            </a:custGeom>
            <a:solidFill>
              <a:srgbClr val="0000FF"/>
            </a:solidFill>
            <a:ln w="9525" cap="flat" cmpd="sng">
              <a:solidFill>
                <a:schemeClr val="tx1"/>
              </a:solidFill>
              <a:prstDash val="solid"/>
              <a:round/>
              <a:headEnd/>
              <a:tailEnd/>
            </a:ln>
            <a:effectLst/>
          </p:spPr>
          <p:txBody>
            <a:bodyPr/>
            <a:lstStyle/>
            <a:p>
              <a:endParaRPr lang="zh-CN" altLang="en-US"/>
            </a:p>
          </p:txBody>
        </p:sp>
        <p:sp>
          <p:nvSpPr>
            <p:cNvPr id="517141" name="Freeform 21"/>
            <p:cNvSpPr>
              <a:spLocks/>
            </p:cNvSpPr>
            <p:nvPr/>
          </p:nvSpPr>
          <p:spPr bwMode="auto">
            <a:xfrm>
              <a:off x="4605" y="1692"/>
              <a:ext cx="367" cy="244"/>
            </a:xfrm>
            <a:custGeom>
              <a:avLst/>
              <a:gdLst/>
              <a:ahLst/>
              <a:cxnLst>
                <a:cxn ang="0">
                  <a:pos x="332" y="137"/>
                </a:cxn>
                <a:cxn ang="0">
                  <a:pos x="259" y="219"/>
                </a:cxn>
                <a:cxn ang="0">
                  <a:pos x="122" y="237"/>
                </a:cxn>
                <a:cxn ang="0">
                  <a:pos x="5" y="179"/>
                </a:cxn>
                <a:cxn ang="0">
                  <a:pos x="151" y="24"/>
                </a:cxn>
                <a:cxn ang="0">
                  <a:pos x="334" y="35"/>
                </a:cxn>
                <a:cxn ang="0">
                  <a:pos x="352" y="51"/>
                </a:cxn>
              </a:cxnLst>
              <a:rect l="0" t="0" r="r" b="b"/>
              <a:pathLst>
                <a:path w="367" h="244">
                  <a:moveTo>
                    <a:pt x="332" y="137"/>
                  </a:moveTo>
                  <a:cubicBezTo>
                    <a:pt x="320" y="152"/>
                    <a:pt x="294" y="202"/>
                    <a:pt x="259" y="219"/>
                  </a:cubicBezTo>
                  <a:cubicBezTo>
                    <a:pt x="224" y="236"/>
                    <a:pt x="164" y="244"/>
                    <a:pt x="122" y="237"/>
                  </a:cubicBezTo>
                  <a:cubicBezTo>
                    <a:pt x="80" y="230"/>
                    <a:pt x="0" y="214"/>
                    <a:pt x="5" y="179"/>
                  </a:cubicBezTo>
                  <a:cubicBezTo>
                    <a:pt x="10" y="144"/>
                    <a:pt x="96" y="48"/>
                    <a:pt x="151" y="24"/>
                  </a:cubicBezTo>
                  <a:cubicBezTo>
                    <a:pt x="206" y="0"/>
                    <a:pt x="301" y="31"/>
                    <a:pt x="334" y="35"/>
                  </a:cubicBezTo>
                  <a:cubicBezTo>
                    <a:pt x="367" y="39"/>
                    <a:pt x="348" y="48"/>
                    <a:pt x="352" y="51"/>
                  </a:cubicBezTo>
                </a:path>
              </a:pathLst>
            </a:custGeom>
            <a:solidFill>
              <a:schemeClr val="bg1"/>
            </a:solidFill>
            <a:ln w="9525" cap="flat" cmpd="sng">
              <a:solidFill>
                <a:schemeClr val="tx1"/>
              </a:solidFill>
              <a:prstDash val="solid"/>
              <a:round/>
              <a:headEnd/>
              <a:tailEnd/>
            </a:ln>
            <a:effectLst/>
          </p:spPr>
          <p:txBody>
            <a:bodyPr/>
            <a:lstStyle/>
            <a:p>
              <a:endParaRPr lang="zh-CN" altLang="en-US"/>
            </a:p>
          </p:txBody>
        </p:sp>
      </p:grpSp>
      <p:sp>
        <p:nvSpPr>
          <p:cNvPr id="517144" name="Oval 24"/>
          <p:cNvSpPr>
            <a:spLocks noChangeArrowheads="1"/>
          </p:cNvSpPr>
          <p:nvPr/>
        </p:nvSpPr>
        <p:spPr bwMode="auto">
          <a:xfrm rot="-5400000">
            <a:off x="5375275" y="2113024"/>
            <a:ext cx="554037" cy="57626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4512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17123"/>
                                        </p:tgtEl>
                                        <p:attrNameLst>
                                          <p:attrName>style.visibility</p:attrName>
                                        </p:attrNameLst>
                                      </p:cBhvr>
                                      <p:to>
                                        <p:strVal val="visible"/>
                                      </p:to>
                                    </p:set>
                                    <p:anim to="" calcmode="lin" valueType="num">
                                      <p:cBhvr>
                                        <p:cTn id="7" dur="1" fill="hold"/>
                                        <p:tgtEl>
                                          <p:spTgt spid="51712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17125"/>
                                        </p:tgtEl>
                                        <p:attrNameLst>
                                          <p:attrName>style.visibility</p:attrName>
                                        </p:attrNameLst>
                                      </p:cBhvr>
                                      <p:to>
                                        <p:strVal val="visible"/>
                                      </p:to>
                                    </p:set>
                                    <p:animEffect transition="in" filter="diamond(in)">
                                      <p:cBhvr>
                                        <p:cTn id="12" dur="2000"/>
                                        <p:tgtEl>
                                          <p:spTgt spid="517125"/>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517144"/>
                                        </p:tgtEl>
                                        <p:attrNameLst>
                                          <p:attrName>style.visibility</p:attrName>
                                        </p:attrNameLst>
                                      </p:cBhvr>
                                      <p:to>
                                        <p:strVal val="visible"/>
                                      </p:to>
                                    </p:set>
                                    <p:animEffect transition="in" filter="diamond(in)">
                                      <p:cBhvr>
                                        <p:cTn id="15" dur="2000"/>
                                        <p:tgtEl>
                                          <p:spTgt spid="517144"/>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517127"/>
                                        </p:tgtEl>
                                        <p:attrNameLst>
                                          <p:attrName>style.visibility</p:attrName>
                                        </p:attrNameLst>
                                      </p:cBhvr>
                                      <p:to>
                                        <p:strVal val="visible"/>
                                      </p:to>
                                    </p:set>
                                    <p:animEffect transition="in" filter="diamond(in)">
                                      <p:cBhvr>
                                        <p:cTn id="18" dur="2000"/>
                                        <p:tgtEl>
                                          <p:spTgt spid="517127"/>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517128"/>
                                        </p:tgtEl>
                                        <p:attrNameLst>
                                          <p:attrName>style.visibility</p:attrName>
                                        </p:attrNameLst>
                                      </p:cBhvr>
                                      <p:to>
                                        <p:strVal val="visible"/>
                                      </p:to>
                                    </p:set>
                                    <p:animEffect transition="in" filter="diamond(in)">
                                      <p:cBhvr>
                                        <p:cTn id="21" dur="2000"/>
                                        <p:tgtEl>
                                          <p:spTgt spid="517128"/>
                                        </p:tgtEl>
                                      </p:cBhvr>
                                    </p:animEffect>
                                  </p:childTnLst>
                                </p:cTn>
                              </p:par>
                              <p:par>
                                <p:cTn id="22" presetID="8" presetClass="entr" presetSubtype="16" fill="hold" nodeType="withEffect">
                                  <p:stCondLst>
                                    <p:cond delay="0"/>
                                  </p:stCondLst>
                                  <p:childTnLst>
                                    <p:set>
                                      <p:cBhvr>
                                        <p:cTn id="23" dur="1" fill="hold">
                                          <p:stCondLst>
                                            <p:cond delay="0"/>
                                          </p:stCondLst>
                                        </p:cTn>
                                        <p:tgtEl>
                                          <p:spTgt spid="517143"/>
                                        </p:tgtEl>
                                        <p:attrNameLst>
                                          <p:attrName>style.visibility</p:attrName>
                                        </p:attrNameLst>
                                      </p:cBhvr>
                                      <p:to>
                                        <p:strVal val="visible"/>
                                      </p:to>
                                    </p:set>
                                    <p:animEffect transition="in" filter="diamond(in)">
                                      <p:cBhvr>
                                        <p:cTn id="24" dur="2000"/>
                                        <p:tgtEl>
                                          <p:spTgt spid="517143"/>
                                        </p:tgtEl>
                                      </p:cBhvr>
                                    </p:animEffect>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499"/>
                                          </p:stCondLst>
                                        </p:cTn>
                                        <p:tgtEl>
                                          <p:spTgt spid="517124"/>
                                        </p:tgtEl>
                                        <p:attrNameLst>
                                          <p:attrName>style.visibility</p:attrName>
                                        </p:attrNameLst>
                                      </p:cBhvr>
                                      <p:to>
                                        <p:strVal val="visible"/>
                                      </p:to>
                                    </p:set>
                                    <p:anim to="" calcmode="lin" valueType="num">
                                      <p:cBhvr>
                                        <p:cTn id="29" dur="1" fill="hold"/>
                                        <p:tgtEl>
                                          <p:spTgt spid="51712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autoUpdateAnimBg="0"/>
      <p:bldP spid="517124" grpId="0" autoUpdateAnimBg="0"/>
      <p:bldP spid="517125" grpId="0" animBg="1"/>
      <p:bldP spid="517127" grpId="0" animBg="1"/>
      <p:bldP spid="517128" grpId="0" animBg="1"/>
      <p:bldP spid="51714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229600" cy="4176464"/>
          </a:xfrm>
        </p:spPr>
        <p:txBody>
          <a:bodyPr/>
          <a:lstStyle/>
          <a:p>
            <a:pPr algn="ctr">
              <a:buNone/>
            </a:pPr>
            <a:r>
              <a:rPr lang="zh-CN" altLang="en-US" b="1" dirty="0">
                <a:solidFill>
                  <a:srgbClr val="FF0000"/>
                </a:solidFill>
              </a:rPr>
              <a:t>作业</a:t>
            </a:r>
            <a:endParaRPr lang="en-US" altLang="zh-CN" b="1" dirty="0">
              <a:solidFill>
                <a:srgbClr val="FF0000"/>
              </a:solidFill>
            </a:endParaRPr>
          </a:p>
          <a:p>
            <a:pPr marL="0" indent="0">
              <a:buNone/>
            </a:pPr>
            <a:r>
              <a:rPr lang="en-US" altLang="zh-CN" dirty="0"/>
              <a:t>P24</a:t>
            </a:r>
            <a:endParaRPr lang="zh-CN" altLang="zh-CN" dirty="0"/>
          </a:p>
          <a:p>
            <a:pPr marL="0" indent="0">
              <a:buNone/>
            </a:pPr>
            <a:r>
              <a:rPr lang="en-US" altLang="zh-CN" dirty="0"/>
              <a:t>1(3)(4)</a:t>
            </a:r>
          </a:p>
          <a:p>
            <a:pPr marL="0" indent="0">
              <a:buNone/>
            </a:pPr>
            <a:r>
              <a:rPr lang="en-US" altLang="zh-CN" dirty="0"/>
              <a:t>P25</a:t>
            </a:r>
            <a:endParaRPr lang="zh-CN" altLang="zh-CN" dirty="0"/>
          </a:p>
          <a:p>
            <a:pPr marL="0" indent="0">
              <a:buNone/>
            </a:pPr>
            <a:r>
              <a:rPr lang="en-US" altLang="zh-CN" dirty="0"/>
              <a:t>3(2)</a:t>
            </a:r>
            <a:r>
              <a:rPr lang="zh-CN" altLang="zh-CN" dirty="0"/>
              <a:t>，</a:t>
            </a:r>
            <a:r>
              <a:rPr lang="en-US" altLang="zh-CN" dirty="0"/>
              <a:t>8</a:t>
            </a:r>
          </a:p>
          <a:p>
            <a:pPr marL="0" indent="0">
              <a:buNone/>
            </a:pPr>
            <a:r>
              <a:rPr lang="en-US" altLang="zh-CN" dirty="0"/>
              <a:t>P26 </a:t>
            </a:r>
          </a:p>
          <a:p>
            <a:pPr marL="0" indent="0">
              <a:buNone/>
            </a:pPr>
            <a:r>
              <a:rPr lang="en-US" altLang="zh-CN" dirty="0"/>
              <a:t>16</a:t>
            </a:r>
            <a:endParaRPr lang="zh-CN" altLang="en-US"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631" name="Text Box 2087"/>
          <p:cNvSpPr txBox="1">
            <a:spLocks noChangeArrowheads="1"/>
          </p:cNvSpPr>
          <p:nvPr/>
        </p:nvSpPr>
        <p:spPr bwMode="auto">
          <a:xfrm>
            <a:off x="323528" y="1153765"/>
            <a:ext cx="7315200" cy="690563"/>
          </a:xfrm>
          <a:prstGeom prst="rect">
            <a:avLst/>
          </a:prstGeom>
          <a:noFill/>
          <a:ln w="9525">
            <a:noFill/>
            <a:miter lim="800000"/>
            <a:headEnd/>
            <a:tailEnd/>
          </a:ln>
          <a:effectLst/>
        </p:spPr>
        <p:txBody>
          <a:bodyPr>
            <a:spAutoFit/>
          </a:bodyPr>
          <a:lstStyle/>
          <a:p>
            <a:pPr>
              <a:lnSpc>
                <a:spcPct val="140000"/>
              </a:lnSpc>
            </a:pPr>
            <a:r>
              <a:rPr lang="en-US" altLang="zh-CN" sz="2800" dirty="0">
                <a:solidFill>
                  <a:srgbClr val="0000FF"/>
                </a:solidFill>
                <a:latin typeface="黑体" pitchFamily="49" charset="-122"/>
                <a:ea typeface="黑体" pitchFamily="49" charset="-122"/>
              </a:rPr>
              <a:t>2.</a:t>
            </a:r>
            <a:r>
              <a:rPr lang="zh-CN" altLang="en-US" sz="2800" dirty="0">
                <a:solidFill>
                  <a:srgbClr val="0000FF"/>
                </a:solidFill>
                <a:latin typeface="黑体" pitchFamily="49" charset="-122"/>
                <a:ea typeface="黑体" pitchFamily="49" charset="-122"/>
              </a:rPr>
              <a:t>随机试验</a:t>
            </a:r>
            <a:r>
              <a:rPr lang="zh-CN" altLang="en-US" sz="2800" dirty="0">
                <a:solidFill>
                  <a:srgbClr val="0000FF"/>
                </a:solidFill>
                <a:latin typeface="Times New Roman" pitchFamily="18" charset="0"/>
              </a:rPr>
              <a:t>：</a:t>
            </a:r>
            <a:r>
              <a:rPr lang="zh-CN" altLang="en-US" sz="2800" dirty="0">
                <a:solidFill>
                  <a:schemeClr val="tx2"/>
                </a:solidFill>
                <a:latin typeface="Times New Roman" pitchFamily="18" charset="0"/>
              </a:rPr>
              <a:t>如果试验具有如下特点：</a:t>
            </a:r>
            <a:endParaRPr lang="zh-CN" altLang="en-US" sz="2800" dirty="0">
              <a:latin typeface="Times New Roman" pitchFamily="18" charset="0"/>
            </a:endParaRPr>
          </a:p>
        </p:txBody>
      </p:sp>
      <p:sp>
        <p:nvSpPr>
          <p:cNvPr id="494632" name="Text Box 2088"/>
          <p:cNvSpPr txBox="1">
            <a:spLocks noChangeArrowheads="1"/>
          </p:cNvSpPr>
          <p:nvPr/>
        </p:nvSpPr>
        <p:spPr bwMode="auto">
          <a:xfrm>
            <a:off x="755328" y="1803053"/>
            <a:ext cx="7993062" cy="690562"/>
          </a:xfrm>
          <a:prstGeom prst="rect">
            <a:avLst/>
          </a:prstGeom>
          <a:noFill/>
          <a:ln w="9525">
            <a:noFill/>
            <a:miter lim="800000"/>
            <a:headEnd/>
            <a:tailEnd/>
          </a:ln>
          <a:effectLst/>
        </p:spPr>
        <p:txBody>
          <a:bodyPr>
            <a:spAutoFit/>
          </a:bodyPr>
          <a:lstStyle/>
          <a:p>
            <a:pPr>
              <a:lnSpc>
                <a:spcPct val="140000"/>
              </a:lnSpc>
            </a:pPr>
            <a:r>
              <a:rPr lang="en-US" altLang="zh-CN" sz="2800">
                <a:latin typeface="黑体" pitchFamily="49" charset="-122"/>
                <a:ea typeface="黑体" pitchFamily="49" charset="-122"/>
              </a:rPr>
              <a:t>(1)</a:t>
            </a:r>
            <a:r>
              <a:rPr lang="zh-CN" altLang="en-US" sz="2800">
                <a:solidFill>
                  <a:srgbClr val="FF0000"/>
                </a:solidFill>
                <a:latin typeface="黑体" pitchFamily="49" charset="-122"/>
                <a:ea typeface="黑体" pitchFamily="49" charset="-122"/>
              </a:rPr>
              <a:t>可重复性</a:t>
            </a:r>
            <a:r>
              <a:rPr lang="zh-CN" altLang="en-US" sz="2800">
                <a:latin typeface="黑体" pitchFamily="49" charset="-122"/>
                <a:ea typeface="黑体" pitchFamily="49" charset="-122"/>
              </a:rPr>
              <a:t>：</a:t>
            </a:r>
            <a:r>
              <a:rPr lang="zh-CN" altLang="en-US" sz="2800">
                <a:latin typeface="Times New Roman" pitchFamily="18" charset="0"/>
              </a:rPr>
              <a:t>在相同条件下可重复地进行</a:t>
            </a:r>
            <a:r>
              <a:rPr lang="en-US" altLang="zh-CN" sz="2800">
                <a:latin typeface="Times New Roman" pitchFamily="18" charset="0"/>
              </a:rPr>
              <a:t>;</a:t>
            </a:r>
          </a:p>
        </p:txBody>
      </p:sp>
      <p:sp>
        <p:nvSpPr>
          <p:cNvPr id="494633" name="Text Box 2089"/>
          <p:cNvSpPr txBox="1">
            <a:spLocks noChangeArrowheads="1"/>
          </p:cNvSpPr>
          <p:nvPr/>
        </p:nvSpPr>
        <p:spPr bwMode="auto">
          <a:xfrm>
            <a:off x="396553" y="2450753"/>
            <a:ext cx="7705725" cy="1031875"/>
          </a:xfrm>
          <a:prstGeom prst="rect">
            <a:avLst/>
          </a:prstGeom>
          <a:noFill/>
          <a:ln w="9525">
            <a:noFill/>
            <a:miter lim="800000"/>
            <a:headEnd/>
            <a:tailEnd/>
          </a:ln>
          <a:effectLst/>
        </p:spPr>
        <p:txBody>
          <a:bodyPr>
            <a:spAutoFit/>
          </a:bodyPr>
          <a:lstStyle/>
          <a:p>
            <a:pPr>
              <a:lnSpc>
                <a:spcPct val="110000"/>
              </a:lnSpc>
            </a:pPr>
            <a:r>
              <a:rPr lang="en-US" altLang="zh-CN" sz="2800">
                <a:latin typeface="黑体" pitchFamily="49" charset="-122"/>
                <a:ea typeface="黑体" pitchFamily="49" charset="-122"/>
              </a:rPr>
              <a:t>  (2)</a:t>
            </a:r>
            <a:r>
              <a:rPr lang="zh-CN" altLang="en-US" sz="2800">
                <a:solidFill>
                  <a:srgbClr val="FF0000"/>
                </a:solidFill>
                <a:latin typeface="黑体" pitchFamily="49" charset="-122"/>
                <a:ea typeface="黑体" pitchFamily="49" charset="-122"/>
              </a:rPr>
              <a:t>可观察性</a:t>
            </a:r>
            <a:r>
              <a:rPr lang="zh-CN" altLang="en-US" sz="2800">
                <a:latin typeface="黑体" pitchFamily="49" charset="-122"/>
                <a:ea typeface="黑体" pitchFamily="49" charset="-122"/>
              </a:rPr>
              <a:t>：</a:t>
            </a:r>
            <a:r>
              <a:rPr lang="zh-CN" altLang="en-US" sz="2800">
                <a:latin typeface="Times New Roman" pitchFamily="18" charset="0"/>
              </a:rPr>
              <a:t>每次试验的结果不止一个</a:t>
            </a:r>
            <a:r>
              <a:rPr lang="en-US" altLang="zh-CN" sz="2800">
                <a:latin typeface="Times New Roman" pitchFamily="18" charset="0"/>
              </a:rPr>
              <a:t>, </a:t>
            </a:r>
            <a:r>
              <a:rPr lang="zh-CN" altLang="en-US" sz="2800">
                <a:latin typeface="Times New Roman" pitchFamily="18" charset="0"/>
              </a:rPr>
              <a:t>但事先能明确试验的所有可能结果</a:t>
            </a:r>
            <a:r>
              <a:rPr lang="en-US" altLang="zh-CN" sz="2800">
                <a:latin typeface="Times New Roman" pitchFamily="18" charset="0"/>
              </a:rPr>
              <a:t>;</a:t>
            </a:r>
          </a:p>
        </p:txBody>
      </p:sp>
      <p:sp>
        <p:nvSpPr>
          <p:cNvPr id="494634" name="Text Box 2090"/>
          <p:cNvSpPr txBox="1">
            <a:spLocks noChangeArrowheads="1"/>
          </p:cNvSpPr>
          <p:nvPr/>
        </p:nvSpPr>
        <p:spPr bwMode="auto">
          <a:xfrm>
            <a:off x="467990" y="3458815"/>
            <a:ext cx="7850188" cy="946150"/>
          </a:xfrm>
          <a:prstGeom prst="rect">
            <a:avLst/>
          </a:prstGeom>
          <a:noFill/>
          <a:ln w="9525">
            <a:noFill/>
            <a:miter lim="800000"/>
            <a:headEnd/>
            <a:tailEnd/>
          </a:ln>
          <a:effectLst/>
        </p:spPr>
        <p:txBody>
          <a:bodyPr>
            <a:spAutoFit/>
          </a:bodyPr>
          <a:lstStyle/>
          <a:p>
            <a:r>
              <a:rPr lang="en-US" altLang="zh-CN" sz="2800">
                <a:latin typeface="黑体" pitchFamily="49" charset="-122"/>
                <a:ea typeface="黑体" pitchFamily="49" charset="-122"/>
              </a:rPr>
              <a:t>  (3)</a:t>
            </a:r>
            <a:r>
              <a:rPr lang="zh-CN" altLang="en-US" sz="2800">
                <a:solidFill>
                  <a:srgbClr val="FF0000"/>
                </a:solidFill>
                <a:latin typeface="黑体" pitchFamily="49" charset="-122"/>
                <a:ea typeface="黑体" pitchFamily="49" charset="-122"/>
              </a:rPr>
              <a:t>不确定性</a:t>
            </a:r>
            <a:r>
              <a:rPr lang="zh-CN" altLang="en-US" sz="2800">
                <a:latin typeface="黑体" pitchFamily="49" charset="-122"/>
                <a:ea typeface="黑体" pitchFamily="49" charset="-122"/>
              </a:rPr>
              <a:t>：</a:t>
            </a:r>
            <a:r>
              <a:rPr lang="zh-CN" altLang="en-US" sz="2800">
                <a:latin typeface="Times New Roman" pitchFamily="18" charset="0"/>
              </a:rPr>
              <a:t>进行一次试验之前，不能确定哪一个结果会出现</a:t>
            </a:r>
            <a:r>
              <a:rPr lang="en-US" altLang="zh-CN" sz="2800">
                <a:latin typeface="Times New Roman" pitchFamily="18" charset="0"/>
              </a:rPr>
              <a:t>.</a:t>
            </a:r>
          </a:p>
        </p:txBody>
      </p:sp>
      <p:sp>
        <p:nvSpPr>
          <p:cNvPr id="494635" name="Text Box 2091"/>
          <p:cNvSpPr txBox="1">
            <a:spLocks noChangeArrowheads="1"/>
          </p:cNvSpPr>
          <p:nvPr/>
        </p:nvSpPr>
        <p:spPr bwMode="auto">
          <a:xfrm>
            <a:off x="467990" y="4322415"/>
            <a:ext cx="7315200" cy="690563"/>
          </a:xfrm>
          <a:prstGeom prst="rect">
            <a:avLst/>
          </a:prstGeom>
          <a:noFill/>
          <a:ln w="9525">
            <a:noFill/>
            <a:miter lim="800000"/>
            <a:headEnd/>
            <a:tailEnd/>
          </a:ln>
          <a:effectLst/>
        </p:spPr>
        <p:txBody>
          <a:bodyPr>
            <a:spAutoFit/>
          </a:bodyPr>
          <a:lstStyle/>
          <a:p>
            <a:pPr>
              <a:lnSpc>
                <a:spcPct val="140000"/>
              </a:lnSpc>
            </a:pPr>
            <a:r>
              <a:rPr lang="zh-CN" altLang="en-US" sz="2800">
                <a:latin typeface="Times New Roman" pitchFamily="18" charset="0"/>
              </a:rPr>
              <a:t>这种试验称为</a:t>
            </a:r>
            <a:r>
              <a:rPr lang="zh-CN" altLang="en-US" sz="2800">
                <a:solidFill>
                  <a:srgbClr val="FF0000"/>
                </a:solidFill>
                <a:latin typeface="Times New Roman" pitchFamily="18" charset="0"/>
                <a:ea typeface="黑体" pitchFamily="49" charset="-122"/>
              </a:rPr>
              <a:t>随机试验</a:t>
            </a:r>
            <a:r>
              <a:rPr lang="zh-CN" altLang="en-US" sz="2800">
                <a:solidFill>
                  <a:srgbClr val="FF0000"/>
                </a:solidFill>
                <a:latin typeface="Times New Roman" pitchFamily="18" charset="0"/>
              </a:rPr>
              <a:t>。</a:t>
            </a:r>
            <a:r>
              <a:rPr lang="zh-CN" altLang="en-US" sz="2800">
                <a:latin typeface="Times New Roman" pitchFamily="18" charset="0"/>
              </a:rPr>
              <a:t>常用字母 </a:t>
            </a:r>
            <a:r>
              <a:rPr lang="en-US" altLang="zh-CN" sz="2800">
                <a:latin typeface="Times New Roman" pitchFamily="18" charset="0"/>
              </a:rPr>
              <a:t>E </a:t>
            </a:r>
            <a:r>
              <a:rPr lang="zh-CN" altLang="en-US" sz="2800">
                <a:latin typeface="Times New Roman" pitchFamily="18" charset="0"/>
              </a:rPr>
              <a:t>表示</a:t>
            </a:r>
            <a:r>
              <a:rPr lang="en-US" altLang="zh-CN" sz="2800">
                <a:latin typeface="Times New Roman" pitchFamily="18" charset="0"/>
              </a:rPr>
              <a:t>.</a:t>
            </a:r>
          </a:p>
        </p:txBody>
      </p:sp>
      <p:sp>
        <p:nvSpPr>
          <p:cNvPr id="494636" name="Text Box 2092"/>
          <p:cNvSpPr txBox="1">
            <a:spLocks noChangeArrowheads="1"/>
          </p:cNvSpPr>
          <p:nvPr/>
        </p:nvSpPr>
        <p:spPr bwMode="auto">
          <a:xfrm>
            <a:off x="467990" y="4898678"/>
            <a:ext cx="7315200" cy="690562"/>
          </a:xfrm>
          <a:prstGeom prst="rect">
            <a:avLst/>
          </a:prstGeom>
          <a:noFill/>
          <a:ln w="9525">
            <a:noFill/>
            <a:miter lim="800000"/>
            <a:headEnd/>
            <a:tailEnd/>
          </a:ln>
          <a:effectLst/>
        </p:spPr>
        <p:txBody>
          <a:bodyPr>
            <a:spAutoFit/>
          </a:bodyPr>
          <a:lstStyle/>
          <a:p>
            <a:pPr>
              <a:lnSpc>
                <a:spcPct val="140000"/>
              </a:lnSpc>
            </a:pP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注</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后面所提到的试验都是指随机试验</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　 　</a:t>
            </a:r>
          </a:p>
        </p:txBody>
      </p:sp>
      <p:sp>
        <p:nvSpPr>
          <p:cNvPr id="494638" name="AutoShape 2094">
            <a:hlinkClick r:id="" action="ppaction://hlinkshowjump?jump=previousslide" highlightClick="1"/>
          </p:cNvPr>
          <p:cNvSpPr>
            <a:spLocks noChangeArrowheads="1"/>
          </p:cNvSpPr>
          <p:nvPr/>
        </p:nvSpPr>
        <p:spPr bwMode="auto">
          <a:xfrm>
            <a:off x="8604250" y="7823200"/>
            <a:ext cx="360363" cy="358775"/>
          </a:xfrm>
          <a:prstGeom prst="actionButtonBackPrevious">
            <a:avLst/>
          </a:prstGeom>
          <a:solidFill>
            <a:schemeClr val="accent1"/>
          </a:solidFill>
          <a:ln w="9525">
            <a:solidFill>
              <a:srgbClr val="339933"/>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94631"/>
                                        </p:tgtEl>
                                        <p:attrNameLst>
                                          <p:attrName>style.visibility</p:attrName>
                                        </p:attrNameLst>
                                      </p:cBhvr>
                                      <p:to>
                                        <p:strVal val="visible"/>
                                      </p:to>
                                    </p:set>
                                    <p:animEffect transition="in" filter="wipe(left)">
                                      <p:cBhvr>
                                        <p:cTn id="7" dur="75"/>
                                        <p:tgtEl>
                                          <p:spTgt spid="4946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94632"/>
                                        </p:tgtEl>
                                        <p:attrNameLst>
                                          <p:attrName>style.visibility</p:attrName>
                                        </p:attrNameLst>
                                      </p:cBhvr>
                                      <p:to>
                                        <p:strVal val="visible"/>
                                      </p:to>
                                    </p:set>
                                    <p:animEffect transition="in" filter="wipe(left)">
                                      <p:cBhvr>
                                        <p:cTn id="12" dur="75"/>
                                        <p:tgtEl>
                                          <p:spTgt spid="4946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94633"/>
                                        </p:tgtEl>
                                        <p:attrNameLst>
                                          <p:attrName>style.visibility</p:attrName>
                                        </p:attrNameLst>
                                      </p:cBhvr>
                                      <p:to>
                                        <p:strVal val="visible"/>
                                      </p:to>
                                    </p:set>
                                    <p:animEffect transition="in" filter="wipe(left)">
                                      <p:cBhvr>
                                        <p:cTn id="17" dur="75"/>
                                        <p:tgtEl>
                                          <p:spTgt spid="4946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94634"/>
                                        </p:tgtEl>
                                        <p:attrNameLst>
                                          <p:attrName>style.visibility</p:attrName>
                                        </p:attrNameLst>
                                      </p:cBhvr>
                                      <p:to>
                                        <p:strVal val="visible"/>
                                      </p:to>
                                    </p:set>
                                    <p:animEffect transition="in" filter="wipe(left)">
                                      <p:cBhvr>
                                        <p:cTn id="22" dur="75"/>
                                        <p:tgtEl>
                                          <p:spTgt spid="4946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494635"/>
                                        </p:tgtEl>
                                        <p:attrNameLst>
                                          <p:attrName>style.visibility</p:attrName>
                                        </p:attrNameLst>
                                      </p:cBhvr>
                                      <p:to>
                                        <p:strVal val="visible"/>
                                      </p:to>
                                    </p:set>
                                    <p:animEffect transition="in" filter="wipe(left)">
                                      <p:cBhvr>
                                        <p:cTn id="27" dur="75"/>
                                        <p:tgtEl>
                                          <p:spTgt spid="4946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494636"/>
                                        </p:tgtEl>
                                        <p:attrNameLst>
                                          <p:attrName>style.visibility</p:attrName>
                                        </p:attrNameLst>
                                      </p:cBhvr>
                                      <p:to>
                                        <p:strVal val="visible"/>
                                      </p:to>
                                    </p:set>
                                    <p:animEffect transition="in" filter="wipe(left)">
                                      <p:cBhvr>
                                        <p:cTn id="32" dur="75"/>
                                        <p:tgtEl>
                                          <p:spTgt spid="494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31" grpId="0" autoUpdateAnimBg="0"/>
      <p:bldP spid="494632" grpId="0" autoUpdateAnimBg="0"/>
      <p:bldP spid="494633" grpId="0" autoUpdateAnimBg="0"/>
      <p:bldP spid="494634" grpId="0" autoUpdateAnimBg="0"/>
      <p:bldP spid="494635" grpId="0" autoUpdateAnimBg="0"/>
      <p:bldP spid="49463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Text Box 4"/>
          <p:cNvSpPr txBox="1">
            <a:spLocks noChangeArrowheads="1"/>
          </p:cNvSpPr>
          <p:nvPr/>
        </p:nvSpPr>
        <p:spPr bwMode="auto">
          <a:xfrm>
            <a:off x="501650" y="1268413"/>
            <a:ext cx="685800" cy="579437"/>
          </a:xfrm>
          <a:prstGeom prst="rect">
            <a:avLst/>
          </a:prstGeom>
          <a:noFill/>
          <a:ln w="9525">
            <a:noFill/>
            <a:miter lim="800000"/>
            <a:headEnd/>
            <a:tailEnd/>
          </a:ln>
          <a:effectLst/>
        </p:spPr>
        <p:txBody>
          <a:bodyPr>
            <a:spAutoFit/>
          </a:bodyPr>
          <a:lstStyle/>
          <a:p>
            <a:r>
              <a:rPr lang="zh-CN" altLang="en-US" sz="3200" u="sng">
                <a:solidFill>
                  <a:srgbClr val="0000FF"/>
                </a:solidFill>
                <a:effectLst>
                  <a:outerShdw blurRad="38100" dist="38100" dir="2700000" algn="tl">
                    <a:srgbClr val="C0C0C0"/>
                  </a:outerShdw>
                </a:effectLst>
                <a:latin typeface="Times New Roman" pitchFamily="18" charset="0"/>
                <a:ea typeface="黑体" pitchFamily="49" charset="-122"/>
              </a:rPr>
              <a:t>例</a:t>
            </a:r>
          </a:p>
        </p:txBody>
      </p:sp>
      <p:sp>
        <p:nvSpPr>
          <p:cNvPr id="656389" name="Text Box 5"/>
          <p:cNvSpPr txBox="1">
            <a:spLocks noChangeArrowheads="1"/>
          </p:cNvSpPr>
          <p:nvPr/>
        </p:nvSpPr>
        <p:spPr bwMode="auto">
          <a:xfrm>
            <a:off x="1187450" y="1341438"/>
            <a:ext cx="7488238" cy="519112"/>
          </a:xfrm>
          <a:prstGeom prst="rect">
            <a:avLst/>
          </a:prstGeom>
          <a:noFill/>
          <a:ln w="9525">
            <a:noFill/>
            <a:miter lim="800000"/>
            <a:headEnd/>
            <a:tailEnd/>
          </a:ln>
          <a:effectLst/>
        </p:spPr>
        <p:txBody>
          <a:bodyPr>
            <a:spAutoFit/>
          </a:bodyPr>
          <a:lstStyle/>
          <a:p>
            <a:r>
              <a:rPr lang="en-US" altLang="zh-CN" sz="2800">
                <a:latin typeface="Times New Roman" pitchFamily="18" charset="0"/>
              </a:rPr>
              <a:t>E</a:t>
            </a:r>
            <a:r>
              <a:rPr lang="en-US" altLang="zh-CN" sz="2800" baseline="-25000">
                <a:latin typeface="Times New Roman" pitchFamily="18" charset="0"/>
              </a:rPr>
              <a:t>1</a:t>
            </a:r>
            <a:r>
              <a:rPr lang="en-US" altLang="zh-CN" sz="2800">
                <a:latin typeface="Times New Roman" pitchFamily="18" charset="0"/>
              </a:rPr>
              <a:t>:</a:t>
            </a:r>
            <a:r>
              <a:rPr lang="zh-CN" altLang="en-US" sz="2800">
                <a:latin typeface="Times New Roman" pitchFamily="18" charset="0"/>
              </a:rPr>
              <a:t>抛一枚硬币</a:t>
            </a:r>
            <a:r>
              <a:rPr lang="en-US" altLang="zh-CN" sz="2800">
                <a:latin typeface="Times New Roman" pitchFamily="18" charset="0"/>
              </a:rPr>
              <a:t>,</a:t>
            </a:r>
            <a:r>
              <a:rPr lang="zh-CN" altLang="en-US" sz="2800">
                <a:latin typeface="Times New Roman" pitchFamily="18" charset="0"/>
              </a:rPr>
              <a:t>观察正面</a:t>
            </a:r>
            <a:r>
              <a:rPr lang="en-US" altLang="zh-CN" sz="2800">
                <a:latin typeface="Times New Roman" pitchFamily="18" charset="0"/>
              </a:rPr>
              <a:t>H</a:t>
            </a:r>
            <a:r>
              <a:rPr lang="zh-CN" altLang="en-US" sz="2800">
                <a:latin typeface="Times New Roman" pitchFamily="18" charset="0"/>
              </a:rPr>
              <a:t>、反面</a:t>
            </a:r>
            <a:r>
              <a:rPr lang="en-US" altLang="zh-CN" sz="2800">
                <a:latin typeface="Times New Roman" pitchFamily="18" charset="0"/>
              </a:rPr>
              <a:t>T</a:t>
            </a:r>
            <a:r>
              <a:rPr lang="zh-CN" altLang="en-US" sz="2800">
                <a:latin typeface="Times New Roman" pitchFamily="18" charset="0"/>
              </a:rPr>
              <a:t>出现的情况</a:t>
            </a:r>
            <a:r>
              <a:rPr lang="en-US" altLang="zh-CN" sz="2800">
                <a:latin typeface="Times New Roman" pitchFamily="18" charset="0"/>
              </a:rPr>
              <a:t>.</a:t>
            </a:r>
          </a:p>
        </p:txBody>
      </p:sp>
      <p:sp>
        <p:nvSpPr>
          <p:cNvPr id="656390" name="Text Box 6"/>
          <p:cNvSpPr txBox="1">
            <a:spLocks noChangeArrowheads="1"/>
          </p:cNvSpPr>
          <p:nvPr/>
        </p:nvSpPr>
        <p:spPr bwMode="auto">
          <a:xfrm>
            <a:off x="1187450" y="2060575"/>
            <a:ext cx="8137525" cy="903288"/>
          </a:xfrm>
          <a:prstGeom prst="rect">
            <a:avLst/>
          </a:prstGeom>
          <a:noFill/>
          <a:ln w="9525">
            <a:noFill/>
            <a:miter lim="800000"/>
            <a:headEnd/>
            <a:tailEnd/>
          </a:ln>
          <a:effectLst/>
        </p:spPr>
        <p:txBody>
          <a:bodyPr>
            <a:spAutoFit/>
          </a:bodyPr>
          <a:lstStyle/>
          <a:p>
            <a:pPr>
              <a:lnSpc>
                <a:spcPct val="70000"/>
              </a:lnSpc>
            </a:pPr>
            <a:r>
              <a:rPr lang="en-US" altLang="zh-CN" sz="2800">
                <a:latin typeface="Times New Roman" pitchFamily="18" charset="0"/>
              </a:rPr>
              <a:t>E</a:t>
            </a:r>
            <a:r>
              <a:rPr lang="en-US" altLang="zh-CN" sz="2800" baseline="-25000">
                <a:latin typeface="Times New Roman" pitchFamily="18" charset="0"/>
              </a:rPr>
              <a:t>2</a:t>
            </a:r>
            <a:r>
              <a:rPr lang="en-US" altLang="zh-CN" sz="2800">
                <a:latin typeface="Times New Roman" pitchFamily="18" charset="0"/>
              </a:rPr>
              <a:t>:</a:t>
            </a:r>
            <a:r>
              <a:rPr lang="zh-CN" altLang="en-US" sz="2800">
                <a:latin typeface="Times New Roman" pitchFamily="18" charset="0"/>
              </a:rPr>
              <a:t>将一枚硬币抛掷三次</a:t>
            </a:r>
            <a:r>
              <a:rPr lang="en-US" altLang="zh-CN" sz="2800">
                <a:latin typeface="Times New Roman" pitchFamily="18" charset="0"/>
              </a:rPr>
              <a:t>,</a:t>
            </a:r>
            <a:r>
              <a:rPr lang="zh-CN" altLang="en-US" sz="2800">
                <a:latin typeface="Times New Roman" pitchFamily="18" charset="0"/>
              </a:rPr>
              <a:t>观察正面</a:t>
            </a:r>
            <a:r>
              <a:rPr lang="en-US" altLang="zh-CN" sz="2800">
                <a:latin typeface="Times New Roman" pitchFamily="18" charset="0"/>
              </a:rPr>
              <a:t>H</a:t>
            </a:r>
            <a:r>
              <a:rPr lang="zh-CN" altLang="en-US" sz="2800">
                <a:latin typeface="Times New Roman" pitchFamily="18" charset="0"/>
              </a:rPr>
              <a:t>、反面</a:t>
            </a:r>
            <a:r>
              <a:rPr lang="en-US" altLang="zh-CN" sz="2800">
                <a:latin typeface="Times New Roman" pitchFamily="18" charset="0"/>
              </a:rPr>
              <a:t>T</a:t>
            </a:r>
            <a:r>
              <a:rPr lang="zh-CN" altLang="en-US" sz="2800">
                <a:latin typeface="Times New Roman" pitchFamily="18" charset="0"/>
              </a:rPr>
              <a:t>出现</a:t>
            </a:r>
          </a:p>
          <a:p>
            <a:pPr>
              <a:lnSpc>
                <a:spcPct val="70000"/>
              </a:lnSpc>
            </a:pPr>
            <a:r>
              <a:rPr lang="zh-CN" altLang="en-US" sz="2800">
                <a:latin typeface="Times New Roman" pitchFamily="18" charset="0"/>
              </a:rPr>
              <a:t>      的情况</a:t>
            </a:r>
            <a:r>
              <a:rPr lang="en-US" altLang="zh-CN" sz="2800">
                <a:latin typeface="Times New Roman" pitchFamily="18" charset="0"/>
              </a:rPr>
              <a:t>.</a:t>
            </a:r>
          </a:p>
        </p:txBody>
      </p:sp>
      <p:sp>
        <p:nvSpPr>
          <p:cNvPr id="656391" name="Text Box 7"/>
          <p:cNvSpPr txBox="1">
            <a:spLocks noChangeArrowheads="1"/>
          </p:cNvSpPr>
          <p:nvPr/>
        </p:nvSpPr>
        <p:spPr bwMode="auto">
          <a:xfrm>
            <a:off x="1192213" y="3048000"/>
            <a:ext cx="7772400" cy="519113"/>
          </a:xfrm>
          <a:prstGeom prst="rect">
            <a:avLst/>
          </a:prstGeom>
          <a:noFill/>
          <a:ln w="9525">
            <a:noFill/>
            <a:miter lim="800000"/>
            <a:headEnd/>
            <a:tailEnd/>
          </a:ln>
          <a:effectLst/>
        </p:spPr>
        <p:txBody>
          <a:bodyPr>
            <a:spAutoFit/>
          </a:bodyPr>
          <a:lstStyle/>
          <a:p>
            <a:r>
              <a:rPr lang="en-US" altLang="zh-CN" sz="2800">
                <a:latin typeface="Times New Roman" pitchFamily="18" charset="0"/>
              </a:rPr>
              <a:t>E</a:t>
            </a:r>
            <a:r>
              <a:rPr lang="en-US" altLang="zh-CN" sz="2800" baseline="-25000">
                <a:latin typeface="Times New Roman" pitchFamily="18" charset="0"/>
              </a:rPr>
              <a:t>3</a:t>
            </a:r>
            <a:r>
              <a:rPr lang="en-US" altLang="zh-CN" sz="2800">
                <a:latin typeface="Times New Roman" pitchFamily="18" charset="0"/>
              </a:rPr>
              <a:t>:</a:t>
            </a:r>
            <a:r>
              <a:rPr lang="zh-CN" altLang="en-US" sz="2800">
                <a:latin typeface="Times New Roman" pitchFamily="18" charset="0"/>
              </a:rPr>
              <a:t>将一枚硬币抛掷三次</a:t>
            </a:r>
            <a:r>
              <a:rPr lang="en-US" altLang="zh-CN" sz="2800">
                <a:latin typeface="Times New Roman" pitchFamily="18" charset="0"/>
              </a:rPr>
              <a:t>,</a:t>
            </a:r>
            <a:r>
              <a:rPr lang="zh-CN" altLang="en-US" sz="2800">
                <a:latin typeface="Times New Roman" pitchFamily="18" charset="0"/>
              </a:rPr>
              <a:t>观察反面出现的次数</a:t>
            </a:r>
            <a:r>
              <a:rPr lang="en-US" altLang="zh-CN" sz="2800">
                <a:latin typeface="Times New Roman" pitchFamily="18" charset="0"/>
              </a:rPr>
              <a:t>.</a:t>
            </a:r>
          </a:p>
        </p:txBody>
      </p:sp>
      <p:sp>
        <p:nvSpPr>
          <p:cNvPr id="656392" name="Text Box 8"/>
          <p:cNvSpPr txBox="1">
            <a:spLocks noChangeArrowheads="1"/>
          </p:cNvSpPr>
          <p:nvPr/>
        </p:nvSpPr>
        <p:spPr bwMode="auto">
          <a:xfrm>
            <a:off x="1223963" y="3651250"/>
            <a:ext cx="7848600" cy="519113"/>
          </a:xfrm>
          <a:prstGeom prst="rect">
            <a:avLst/>
          </a:prstGeom>
          <a:noFill/>
          <a:ln w="9525">
            <a:noFill/>
            <a:miter lim="800000"/>
            <a:headEnd/>
            <a:tailEnd/>
          </a:ln>
          <a:effectLst/>
        </p:spPr>
        <p:txBody>
          <a:bodyPr>
            <a:spAutoFit/>
          </a:bodyPr>
          <a:lstStyle/>
          <a:p>
            <a:r>
              <a:rPr lang="en-US" altLang="zh-CN" sz="2800">
                <a:latin typeface="Times New Roman" pitchFamily="18" charset="0"/>
              </a:rPr>
              <a:t>E</a:t>
            </a:r>
            <a:r>
              <a:rPr lang="en-US" altLang="zh-CN" sz="2800" baseline="-25000">
                <a:latin typeface="Times New Roman" pitchFamily="18" charset="0"/>
              </a:rPr>
              <a:t>4</a:t>
            </a:r>
            <a:r>
              <a:rPr lang="en-US" altLang="zh-CN" sz="2800">
                <a:latin typeface="Times New Roman" pitchFamily="18" charset="0"/>
              </a:rPr>
              <a:t>:</a:t>
            </a:r>
            <a:r>
              <a:rPr lang="zh-CN" altLang="en-US" sz="2800">
                <a:latin typeface="Times New Roman" pitchFamily="18" charset="0"/>
              </a:rPr>
              <a:t>抛掷一枚骰子</a:t>
            </a:r>
            <a:r>
              <a:rPr lang="en-US" altLang="zh-CN" sz="2800">
                <a:latin typeface="Times New Roman" pitchFamily="18" charset="0"/>
              </a:rPr>
              <a:t>,  </a:t>
            </a:r>
            <a:r>
              <a:rPr lang="zh-CN" altLang="en-US" sz="2800">
                <a:latin typeface="Times New Roman" pitchFamily="18" charset="0"/>
              </a:rPr>
              <a:t>观察出现的点数</a:t>
            </a:r>
            <a:r>
              <a:rPr lang="en-US" altLang="zh-CN" sz="2800">
                <a:latin typeface="Times New Roman" pitchFamily="18" charset="0"/>
              </a:rPr>
              <a:t>.</a:t>
            </a:r>
          </a:p>
        </p:txBody>
      </p:sp>
      <p:sp>
        <p:nvSpPr>
          <p:cNvPr id="656393" name="Text Box 9"/>
          <p:cNvSpPr txBox="1">
            <a:spLocks noChangeArrowheads="1"/>
          </p:cNvSpPr>
          <p:nvPr/>
        </p:nvSpPr>
        <p:spPr bwMode="auto">
          <a:xfrm>
            <a:off x="1223963" y="4325938"/>
            <a:ext cx="8208962" cy="903287"/>
          </a:xfrm>
          <a:prstGeom prst="rect">
            <a:avLst/>
          </a:prstGeom>
          <a:noFill/>
          <a:ln w="9525">
            <a:noFill/>
            <a:miter lim="800000"/>
            <a:headEnd/>
            <a:tailEnd/>
          </a:ln>
          <a:effectLst/>
        </p:spPr>
        <p:txBody>
          <a:bodyPr>
            <a:spAutoFit/>
          </a:bodyPr>
          <a:lstStyle/>
          <a:p>
            <a:pPr>
              <a:lnSpc>
                <a:spcPct val="70000"/>
              </a:lnSpc>
            </a:pPr>
            <a:r>
              <a:rPr lang="en-US" altLang="zh-CN" sz="2800">
                <a:latin typeface="Times New Roman" pitchFamily="18" charset="0"/>
              </a:rPr>
              <a:t>E</a:t>
            </a:r>
            <a:r>
              <a:rPr lang="en-US" altLang="zh-CN" sz="2800" baseline="-25000">
                <a:latin typeface="Times New Roman" pitchFamily="18" charset="0"/>
              </a:rPr>
              <a:t>5</a:t>
            </a:r>
            <a:r>
              <a:rPr lang="en-US" altLang="zh-CN" sz="2800">
                <a:latin typeface="Times New Roman" pitchFamily="18" charset="0"/>
              </a:rPr>
              <a:t>:</a:t>
            </a:r>
            <a:r>
              <a:rPr lang="zh-CN" altLang="en-US" sz="2800">
                <a:latin typeface="Times New Roman" pitchFamily="18" charset="0"/>
              </a:rPr>
              <a:t>记录某城市</a:t>
            </a:r>
            <a:r>
              <a:rPr lang="en-US" altLang="zh-CN" sz="2800">
                <a:latin typeface="Times New Roman" pitchFamily="18" charset="0"/>
              </a:rPr>
              <a:t>120</a:t>
            </a:r>
            <a:r>
              <a:rPr lang="zh-CN" altLang="en-US" sz="2800">
                <a:latin typeface="Times New Roman" pitchFamily="18" charset="0"/>
              </a:rPr>
              <a:t>急救电话台</a:t>
            </a:r>
            <a:r>
              <a:rPr lang="en-US" altLang="zh-CN" sz="2800">
                <a:latin typeface="Times New Roman" pitchFamily="18" charset="0"/>
              </a:rPr>
              <a:t>(</a:t>
            </a:r>
            <a:r>
              <a:rPr lang="zh-CN" altLang="en-US" sz="2800">
                <a:latin typeface="Times New Roman" pitchFamily="18" charset="0"/>
              </a:rPr>
              <a:t>某固定</a:t>
            </a:r>
            <a:r>
              <a:rPr lang="en-US" altLang="zh-CN" sz="2800">
                <a:latin typeface="Times New Roman" pitchFamily="18" charset="0"/>
              </a:rPr>
              <a:t>)</a:t>
            </a:r>
            <a:r>
              <a:rPr lang="zh-CN" altLang="en-US" sz="2800">
                <a:latin typeface="Times New Roman" pitchFamily="18" charset="0"/>
              </a:rPr>
              <a:t>一昼夜内接</a:t>
            </a:r>
          </a:p>
          <a:p>
            <a:pPr>
              <a:lnSpc>
                <a:spcPct val="70000"/>
              </a:lnSpc>
            </a:pPr>
            <a:r>
              <a:rPr lang="zh-CN" altLang="en-US" sz="2800">
                <a:latin typeface="Times New Roman" pitchFamily="18" charset="0"/>
              </a:rPr>
              <a:t>      接到的 呼叫次数</a:t>
            </a:r>
            <a:r>
              <a:rPr lang="en-US" altLang="zh-CN" sz="2800">
                <a:latin typeface="Times New Roman" pitchFamily="18" charset="0"/>
              </a:rPr>
              <a:t>.</a:t>
            </a:r>
          </a:p>
        </p:txBody>
      </p:sp>
      <p:sp>
        <p:nvSpPr>
          <p:cNvPr id="656394" name="Text Box 10"/>
          <p:cNvSpPr txBox="1">
            <a:spLocks noChangeArrowheads="1"/>
          </p:cNvSpPr>
          <p:nvPr/>
        </p:nvSpPr>
        <p:spPr bwMode="auto">
          <a:xfrm>
            <a:off x="1223963" y="5405438"/>
            <a:ext cx="7696200" cy="903287"/>
          </a:xfrm>
          <a:prstGeom prst="rect">
            <a:avLst/>
          </a:prstGeom>
          <a:noFill/>
          <a:ln w="9525">
            <a:noFill/>
            <a:miter lim="800000"/>
            <a:headEnd/>
            <a:tailEnd/>
          </a:ln>
          <a:effectLst/>
        </p:spPr>
        <p:txBody>
          <a:bodyPr>
            <a:spAutoFit/>
          </a:bodyPr>
          <a:lstStyle/>
          <a:p>
            <a:pPr>
              <a:lnSpc>
                <a:spcPct val="70000"/>
              </a:lnSpc>
            </a:pPr>
            <a:r>
              <a:rPr lang="en-US" altLang="zh-CN" sz="2800">
                <a:latin typeface="Times New Roman" pitchFamily="18" charset="0"/>
              </a:rPr>
              <a:t>E</a:t>
            </a:r>
            <a:r>
              <a:rPr lang="en-US" altLang="zh-CN" sz="2800" baseline="-25000">
                <a:latin typeface="Times New Roman" pitchFamily="18" charset="0"/>
              </a:rPr>
              <a:t>6</a:t>
            </a:r>
            <a:r>
              <a:rPr lang="en-US" altLang="zh-CN" sz="2800">
                <a:latin typeface="Times New Roman" pitchFamily="18" charset="0"/>
              </a:rPr>
              <a:t>:</a:t>
            </a:r>
            <a:r>
              <a:rPr lang="zh-CN" altLang="en-US" sz="2800">
                <a:latin typeface="Times New Roman" pitchFamily="18" charset="0"/>
              </a:rPr>
              <a:t>在一批灯泡中任意抽取一只</a:t>
            </a:r>
            <a:r>
              <a:rPr lang="en-US" altLang="zh-CN" sz="2800">
                <a:latin typeface="Times New Roman" pitchFamily="18" charset="0"/>
              </a:rPr>
              <a:t>,  </a:t>
            </a:r>
          </a:p>
          <a:p>
            <a:pPr>
              <a:lnSpc>
                <a:spcPct val="70000"/>
              </a:lnSpc>
            </a:pPr>
            <a:r>
              <a:rPr lang="en-US" altLang="zh-CN" sz="2800">
                <a:latin typeface="Times New Roman" pitchFamily="18" charset="0"/>
              </a:rPr>
              <a:t>     </a:t>
            </a:r>
            <a:r>
              <a:rPr lang="zh-CN" altLang="en-US" sz="2800">
                <a:latin typeface="Times New Roman" pitchFamily="18" charset="0"/>
              </a:rPr>
              <a:t>测试其寿命</a:t>
            </a:r>
            <a:r>
              <a:rPr lang="en-US" altLang="zh-CN" sz="2800">
                <a:latin typeface="Times New Roman" pitchFamily="18" charset="0"/>
              </a:rPr>
              <a:t>.</a:t>
            </a:r>
          </a:p>
        </p:txBody>
      </p:sp>
      <p:grpSp>
        <p:nvGrpSpPr>
          <p:cNvPr id="2" name="Group 12"/>
          <p:cNvGrpSpPr>
            <a:grpSpLocks/>
          </p:cNvGrpSpPr>
          <p:nvPr/>
        </p:nvGrpSpPr>
        <p:grpSpPr bwMode="auto">
          <a:xfrm>
            <a:off x="7696200" y="2781300"/>
            <a:ext cx="1484313" cy="1619250"/>
            <a:chOff x="4848" y="1933"/>
            <a:chExt cx="935" cy="1020"/>
          </a:xfrm>
        </p:grpSpPr>
        <p:pic>
          <p:nvPicPr>
            <p:cNvPr id="656397" name="Picture 13" descr="cf8a605d"/>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848" y="2024"/>
              <a:ext cx="912" cy="929"/>
            </a:xfrm>
            <a:prstGeom prst="rect">
              <a:avLst/>
            </a:prstGeom>
            <a:noFill/>
          </p:spPr>
        </p:pic>
        <p:sp>
          <p:nvSpPr>
            <p:cNvPr id="656398" name="Oval 14"/>
            <p:cNvSpPr>
              <a:spLocks noChangeArrowheads="1"/>
            </p:cNvSpPr>
            <p:nvPr/>
          </p:nvSpPr>
          <p:spPr bwMode="auto">
            <a:xfrm>
              <a:off x="5262" y="1933"/>
              <a:ext cx="521" cy="635"/>
            </a:xfrm>
            <a:prstGeom prst="ellipse">
              <a:avLst/>
            </a:prstGeom>
            <a:solidFill>
              <a:schemeClr val="bg1"/>
            </a:solidFill>
            <a:ln w="9525">
              <a:noFill/>
              <a:round/>
              <a:headEnd/>
              <a:tailEnd/>
            </a:ln>
            <a:effectLst/>
          </p:spPr>
          <p:txBody>
            <a:bodyPr wrap="none" anchor="ctr"/>
            <a:lstStyle/>
            <a:p>
              <a:endParaRPr lang="zh-CN" altLang="en-US"/>
            </a:p>
          </p:txBody>
        </p:sp>
      </p:grpSp>
      <p:pic>
        <p:nvPicPr>
          <p:cNvPr id="656400" name="Picture 16"/>
          <p:cNvPicPr>
            <a:picLocks noChangeAspect="1" noChangeArrowheads="1"/>
          </p:cNvPicPr>
          <p:nvPr/>
        </p:nvPicPr>
        <p:blipFill>
          <a:blip r:embed="rId3" cstate="print"/>
          <a:srcRect/>
          <a:stretch>
            <a:fillRect/>
          </a:stretch>
        </p:blipFill>
        <p:spPr bwMode="auto">
          <a:xfrm>
            <a:off x="6300788" y="5013325"/>
            <a:ext cx="1728787" cy="1393825"/>
          </a:xfrm>
          <a:prstGeom prst="rect">
            <a:avLst/>
          </a:prstGeom>
          <a:noFill/>
          <a:ln w="9525">
            <a:noFill/>
            <a:miter lim="800000"/>
            <a:headEnd/>
            <a:tailEnd/>
          </a:ln>
          <a:effectLst/>
        </p:spPr>
      </p:pic>
      <p:sp>
        <p:nvSpPr>
          <p:cNvPr id="656401" name="Text Box 17"/>
          <p:cNvSpPr txBox="1">
            <a:spLocks noChangeArrowheads="1"/>
          </p:cNvSpPr>
          <p:nvPr/>
        </p:nvSpPr>
        <p:spPr bwMode="auto">
          <a:xfrm>
            <a:off x="395288" y="533400"/>
            <a:ext cx="8135937" cy="519113"/>
          </a:xfrm>
          <a:prstGeom prst="rect">
            <a:avLst/>
          </a:prstGeom>
          <a:noFill/>
          <a:ln w="9525">
            <a:noFill/>
            <a:miter lim="800000"/>
            <a:headEnd/>
            <a:tailEnd/>
          </a:ln>
          <a:effectLst/>
        </p:spPr>
        <p:txBody>
          <a:bodyPr>
            <a:spAutoFit/>
          </a:bodyPr>
          <a:lstStyle/>
          <a:p>
            <a:pPr>
              <a:buClr>
                <a:srgbClr val="FF0000"/>
              </a:buClr>
              <a:buFont typeface="Wingdings" pitchFamily="2" charset="2"/>
              <a:buChar char="¶"/>
            </a:pPr>
            <a:r>
              <a:rPr lang="zh-CN" altLang="en-US" sz="2800">
                <a:solidFill>
                  <a:srgbClr val="0000FF"/>
                </a:solidFill>
                <a:latin typeface="黑体" pitchFamily="49" charset="-122"/>
                <a:ea typeface="黑体" pitchFamily="49" charset="-122"/>
              </a:rPr>
              <a:t>我们是通过研究</a:t>
            </a:r>
            <a:r>
              <a:rPr lang="zh-CN" altLang="en-US" sz="2800" u="sng">
                <a:solidFill>
                  <a:srgbClr val="0000FF"/>
                </a:solidFill>
                <a:latin typeface="黑体" pitchFamily="49" charset="-122"/>
                <a:ea typeface="黑体" pitchFamily="49" charset="-122"/>
              </a:rPr>
              <a:t>随机试验</a:t>
            </a:r>
            <a:r>
              <a:rPr lang="zh-CN" altLang="en-US" sz="2800">
                <a:solidFill>
                  <a:srgbClr val="0000FF"/>
                </a:solidFill>
                <a:latin typeface="黑体" pitchFamily="49" charset="-122"/>
                <a:ea typeface="黑体" pitchFamily="49" charset="-122"/>
              </a:rPr>
              <a:t>来研究随机现象的。</a:t>
            </a:r>
          </a:p>
        </p:txBody>
      </p:sp>
      <p:pic>
        <p:nvPicPr>
          <p:cNvPr id="670722" name="Picture 2" descr="https://timgsa.baidu.com/timg?image&amp;quality=80&amp;size=b9999_10000&amp;sec=1551000179485&amp;di=88b5827047e2b4f04a0a23ebba9ff3ef&amp;imgtype=0&amp;src=http%3A%2F%2F5b0988e595225.cdn.sohucs.com%2Fimages%2F20180201%2Fdd3420d7b16244f08cca72ffac6a1664.jpeg"/>
          <p:cNvPicPr>
            <a:picLocks noChangeAspect="1" noChangeArrowheads="1"/>
          </p:cNvPicPr>
          <p:nvPr/>
        </p:nvPicPr>
        <p:blipFill>
          <a:blip r:embed="rId4" cstate="print"/>
          <a:srcRect/>
          <a:stretch>
            <a:fillRect/>
          </a:stretch>
        </p:blipFill>
        <p:spPr bwMode="auto">
          <a:xfrm rot="5400000">
            <a:off x="-435505" y="2568361"/>
            <a:ext cx="1944216" cy="107320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56388"/>
                                        </p:tgtEl>
                                        <p:attrNameLst>
                                          <p:attrName>style.visibility</p:attrName>
                                        </p:attrNameLst>
                                      </p:cBhvr>
                                      <p:to>
                                        <p:strVal val="visible"/>
                                      </p:to>
                                    </p:set>
                                    <p:anim to="" calcmode="lin" valueType="num">
                                      <p:cBhvr>
                                        <p:cTn id="7" dur="1" fill="hold"/>
                                        <p:tgtEl>
                                          <p:spTgt spid="65638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6389"/>
                                        </p:tgtEl>
                                        <p:attrNameLst>
                                          <p:attrName>style.visibility</p:attrName>
                                        </p:attrNameLst>
                                      </p:cBhvr>
                                      <p:to>
                                        <p:strVal val="visible"/>
                                      </p:to>
                                    </p:set>
                                    <p:animEffect transition="in" filter="wipe(left)">
                                      <p:cBhvr>
                                        <p:cTn id="12" dur="500"/>
                                        <p:tgtEl>
                                          <p:spTgt spid="65638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07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56390"/>
                                        </p:tgtEl>
                                        <p:attrNameLst>
                                          <p:attrName>style.visibility</p:attrName>
                                        </p:attrNameLst>
                                      </p:cBhvr>
                                      <p:to>
                                        <p:strVal val="visible"/>
                                      </p:to>
                                    </p:set>
                                    <p:animEffect transition="in" filter="wipe(left)">
                                      <p:cBhvr>
                                        <p:cTn id="21" dur="500"/>
                                        <p:tgtEl>
                                          <p:spTgt spid="6563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56391"/>
                                        </p:tgtEl>
                                        <p:attrNameLst>
                                          <p:attrName>style.visibility</p:attrName>
                                        </p:attrNameLst>
                                      </p:cBhvr>
                                      <p:to>
                                        <p:strVal val="visible"/>
                                      </p:to>
                                    </p:set>
                                    <p:animEffect transition="in" filter="wipe(left)">
                                      <p:cBhvr>
                                        <p:cTn id="26" dur="500"/>
                                        <p:tgtEl>
                                          <p:spTgt spid="65639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56392"/>
                                        </p:tgtEl>
                                        <p:attrNameLst>
                                          <p:attrName>style.visibility</p:attrName>
                                        </p:attrNameLst>
                                      </p:cBhvr>
                                      <p:to>
                                        <p:strVal val="visible"/>
                                      </p:to>
                                    </p:set>
                                    <p:animEffect transition="in" filter="wipe(left)">
                                      <p:cBhvr>
                                        <p:cTn id="31" dur="500"/>
                                        <p:tgtEl>
                                          <p:spTgt spid="656392"/>
                                        </p:tgtEl>
                                      </p:cBhvr>
                                    </p:animEffect>
                                  </p:childTnLst>
                                </p:cTn>
                              </p:par>
                              <p:par>
                                <p:cTn id="32" presetID="22" presetClass="entr" presetSubtype="4"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56393"/>
                                        </p:tgtEl>
                                        <p:attrNameLst>
                                          <p:attrName>style.visibility</p:attrName>
                                        </p:attrNameLst>
                                      </p:cBhvr>
                                      <p:to>
                                        <p:strVal val="visible"/>
                                      </p:to>
                                    </p:set>
                                    <p:animEffect transition="in" filter="wipe(left)">
                                      <p:cBhvr>
                                        <p:cTn id="39" dur="500"/>
                                        <p:tgtEl>
                                          <p:spTgt spid="65639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56394"/>
                                        </p:tgtEl>
                                        <p:attrNameLst>
                                          <p:attrName>style.visibility</p:attrName>
                                        </p:attrNameLst>
                                      </p:cBhvr>
                                      <p:to>
                                        <p:strVal val="visible"/>
                                      </p:to>
                                    </p:set>
                                    <p:animEffect transition="in" filter="wipe(left)">
                                      <p:cBhvr>
                                        <p:cTn id="44" dur="500"/>
                                        <p:tgtEl>
                                          <p:spTgt spid="656394"/>
                                        </p:tgtEl>
                                      </p:cBhvr>
                                    </p:animEffect>
                                  </p:childTnLst>
                                </p:cTn>
                              </p:par>
                              <p:par>
                                <p:cTn id="45" presetID="22" presetClass="entr" presetSubtype="4" fill="hold" nodeType="withEffect">
                                  <p:stCondLst>
                                    <p:cond delay="0"/>
                                  </p:stCondLst>
                                  <p:childTnLst>
                                    <p:set>
                                      <p:cBhvr>
                                        <p:cTn id="46" dur="1" fill="hold">
                                          <p:stCondLst>
                                            <p:cond delay="0"/>
                                          </p:stCondLst>
                                        </p:cTn>
                                        <p:tgtEl>
                                          <p:spTgt spid="656400"/>
                                        </p:tgtEl>
                                        <p:attrNameLst>
                                          <p:attrName>style.visibility</p:attrName>
                                        </p:attrNameLst>
                                      </p:cBhvr>
                                      <p:to>
                                        <p:strVal val="visible"/>
                                      </p:to>
                                    </p:set>
                                    <p:animEffect transition="in" filter="wipe(down)">
                                      <p:cBhvr>
                                        <p:cTn id="47" dur="500"/>
                                        <p:tgtEl>
                                          <p:spTgt spid="65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autoUpdateAnimBg="0"/>
      <p:bldP spid="656389" grpId="0"/>
      <p:bldP spid="656390" grpId="0"/>
      <p:bldP spid="656391" grpId="0"/>
      <p:bldP spid="656392" grpId="0"/>
      <p:bldP spid="656393" grpId="0"/>
      <p:bldP spid="6563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323528" y="884262"/>
            <a:ext cx="3024187" cy="579438"/>
          </a:xfrm>
          <a:prstGeom prst="rect">
            <a:avLst/>
          </a:prstGeom>
          <a:noFill/>
          <a:ln w="9525">
            <a:noFill/>
            <a:miter lim="800000"/>
            <a:headEnd/>
            <a:tailEnd/>
          </a:ln>
          <a:effectLst/>
        </p:spPr>
        <p:txBody>
          <a:bodyPr>
            <a:spAutoFit/>
          </a:bodyPr>
          <a:lstStyle/>
          <a:p>
            <a:pPr>
              <a:spcBef>
                <a:spcPct val="0"/>
              </a:spcBef>
            </a:pPr>
            <a:r>
              <a:rPr lang="zh-CN" altLang="en-US" sz="3200">
                <a:solidFill>
                  <a:srgbClr val="0000FF"/>
                </a:solidFill>
                <a:latin typeface="黑体" pitchFamily="49" charset="-122"/>
                <a:ea typeface="黑体" pitchFamily="49" charset="-122"/>
              </a:rPr>
              <a:t>一、样本空间</a:t>
            </a:r>
          </a:p>
        </p:txBody>
      </p:sp>
      <p:sp>
        <p:nvSpPr>
          <p:cNvPr id="494597" name="Text Box 5"/>
          <p:cNvSpPr txBox="1">
            <a:spLocks noChangeArrowheads="1"/>
          </p:cNvSpPr>
          <p:nvPr/>
        </p:nvSpPr>
        <p:spPr bwMode="auto">
          <a:xfrm>
            <a:off x="2566665" y="1565300"/>
            <a:ext cx="6219825" cy="903287"/>
          </a:xfrm>
          <a:prstGeom prst="rect">
            <a:avLst/>
          </a:prstGeom>
          <a:noFill/>
          <a:ln w="9525">
            <a:noFill/>
            <a:miter lim="800000"/>
            <a:headEnd/>
            <a:tailEnd/>
          </a:ln>
          <a:effectLst/>
        </p:spPr>
        <p:txBody>
          <a:bodyPr>
            <a:spAutoFit/>
          </a:bodyPr>
          <a:lstStyle/>
          <a:p>
            <a:pPr>
              <a:lnSpc>
                <a:spcPct val="70000"/>
              </a:lnSpc>
            </a:pPr>
            <a:r>
              <a:rPr lang="zh-CN" altLang="en-US" sz="2800">
                <a:latin typeface="Times New Roman" pitchFamily="18" charset="0"/>
              </a:rPr>
              <a:t>随机试验</a:t>
            </a:r>
            <a:r>
              <a:rPr lang="en-US" altLang="zh-CN" sz="2800" i="1">
                <a:latin typeface="Times New Roman" pitchFamily="18" charset="0"/>
              </a:rPr>
              <a:t>E</a:t>
            </a:r>
            <a:r>
              <a:rPr lang="zh-CN" altLang="en-US" sz="2800">
                <a:latin typeface="Times New Roman" pitchFamily="18" charset="0"/>
              </a:rPr>
              <a:t>的所有可能结果组成的集合</a:t>
            </a:r>
            <a:r>
              <a:rPr lang="en-US" altLang="zh-CN" sz="2800">
                <a:latin typeface="Times New Roman" pitchFamily="18" charset="0"/>
              </a:rPr>
              <a:t>.</a:t>
            </a:r>
          </a:p>
          <a:p>
            <a:pPr>
              <a:lnSpc>
                <a:spcPct val="70000"/>
              </a:lnSpc>
            </a:pPr>
            <a:r>
              <a:rPr lang="zh-CN" altLang="en-US" sz="2800">
                <a:latin typeface="Times New Roman" pitchFamily="18" charset="0"/>
              </a:rPr>
              <a:t>称为</a:t>
            </a:r>
            <a:r>
              <a:rPr lang="en-US" altLang="zh-CN" sz="2800" i="1">
                <a:latin typeface="Times New Roman" pitchFamily="18" charset="0"/>
              </a:rPr>
              <a:t>E</a:t>
            </a:r>
            <a:r>
              <a:rPr lang="zh-CN" altLang="en-US" sz="2800">
                <a:latin typeface="Times New Roman" pitchFamily="18" charset="0"/>
              </a:rPr>
              <a:t>的</a:t>
            </a:r>
            <a:r>
              <a:rPr lang="zh-CN" altLang="en-US" sz="2800">
                <a:solidFill>
                  <a:srgbClr val="CC0000"/>
                </a:solidFill>
                <a:latin typeface="黑体" pitchFamily="49" charset="-122"/>
                <a:ea typeface="黑体" pitchFamily="49" charset="-122"/>
              </a:rPr>
              <a:t>样本空间</a:t>
            </a:r>
            <a:r>
              <a:rPr lang="zh-CN" altLang="en-US" sz="2800">
                <a:latin typeface="Times New Roman" pitchFamily="18" charset="0"/>
              </a:rPr>
              <a:t>，记为</a:t>
            </a:r>
            <a:r>
              <a:rPr lang="en-US" altLang="zh-CN" sz="2800" i="1">
                <a:latin typeface="Times New Roman" pitchFamily="18" charset="0"/>
              </a:rPr>
              <a:t>S </a:t>
            </a:r>
            <a:r>
              <a:rPr lang="en-US" altLang="zh-CN" sz="2800">
                <a:latin typeface="Times New Roman" pitchFamily="18" charset="0"/>
              </a:rPr>
              <a:t>(</a:t>
            </a:r>
            <a:r>
              <a:rPr lang="zh-CN" altLang="en-US" sz="2800">
                <a:latin typeface="Times New Roman" pitchFamily="18" charset="0"/>
              </a:rPr>
              <a:t>或</a:t>
            </a:r>
            <a:r>
              <a:rPr lang="zh-CN" altLang="en-US" sz="2800">
                <a:latin typeface="Times New Roman" pitchFamily="18" charset="0"/>
                <a:sym typeface="Symbol" pitchFamily="18" charset="2"/>
              </a:rPr>
              <a:t></a:t>
            </a:r>
            <a:r>
              <a:rPr lang="en-US" altLang="zh-CN" sz="2800">
                <a:latin typeface="Times New Roman" pitchFamily="18" charset="0"/>
              </a:rPr>
              <a:t>)</a:t>
            </a:r>
            <a:r>
              <a:rPr lang="zh-CN" altLang="en-US" sz="2800">
                <a:latin typeface="Times New Roman" pitchFamily="18" charset="0"/>
              </a:rPr>
              <a:t>．</a:t>
            </a:r>
          </a:p>
        </p:txBody>
      </p:sp>
      <p:sp>
        <p:nvSpPr>
          <p:cNvPr id="494599" name="Text Box 7"/>
          <p:cNvSpPr txBox="1">
            <a:spLocks noChangeArrowheads="1"/>
          </p:cNvSpPr>
          <p:nvPr/>
        </p:nvSpPr>
        <p:spPr bwMode="auto">
          <a:xfrm>
            <a:off x="512440" y="1427187"/>
            <a:ext cx="2185988" cy="519113"/>
          </a:xfrm>
          <a:prstGeom prst="rect">
            <a:avLst/>
          </a:prstGeom>
          <a:noFill/>
          <a:ln w="9525">
            <a:noFill/>
            <a:miter lim="800000"/>
            <a:headEnd/>
            <a:tailEnd/>
          </a:ln>
          <a:effectLst/>
        </p:spPr>
        <p:txBody>
          <a:bodyPr>
            <a:spAutoFit/>
          </a:bodyPr>
          <a:lstStyle/>
          <a:p>
            <a:r>
              <a:rPr lang="en-US" altLang="zh-CN" sz="2800">
                <a:solidFill>
                  <a:srgbClr val="CC0000"/>
                </a:solidFill>
                <a:latin typeface="黑体" pitchFamily="49" charset="-122"/>
                <a:ea typeface="黑体" pitchFamily="49" charset="-122"/>
              </a:rPr>
              <a:t>1.</a:t>
            </a:r>
            <a:r>
              <a:rPr lang="zh-CN" altLang="en-US" sz="2800">
                <a:solidFill>
                  <a:srgbClr val="CC0000"/>
                </a:solidFill>
                <a:latin typeface="黑体" pitchFamily="49" charset="-122"/>
                <a:ea typeface="黑体" pitchFamily="49" charset="-122"/>
              </a:rPr>
              <a:t>样本空间</a:t>
            </a:r>
            <a:r>
              <a:rPr lang="en-US" altLang="zh-CN" sz="2800">
                <a:solidFill>
                  <a:srgbClr val="CC0000"/>
                </a:solidFill>
                <a:latin typeface="黑体" pitchFamily="49" charset="-122"/>
                <a:ea typeface="黑体" pitchFamily="49" charset="-122"/>
              </a:rPr>
              <a:t>:</a:t>
            </a:r>
            <a:endParaRPr lang="en-US" altLang="zh-CN">
              <a:solidFill>
                <a:srgbClr val="CC0000"/>
              </a:solidFill>
              <a:latin typeface="黑体" pitchFamily="49" charset="-122"/>
              <a:ea typeface="黑体" pitchFamily="49" charset="-122"/>
            </a:endParaRPr>
          </a:p>
        </p:txBody>
      </p:sp>
      <p:sp>
        <p:nvSpPr>
          <p:cNvPr id="494595" name="Text Box 3"/>
          <p:cNvSpPr txBox="1">
            <a:spLocks noChangeArrowheads="1"/>
          </p:cNvSpPr>
          <p:nvPr/>
        </p:nvSpPr>
        <p:spPr bwMode="auto">
          <a:xfrm>
            <a:off x="610865" y="2179662"/>
            <a:ext cx="1687513" cy="817563"/>
          </a:xfrm>
          <a:prstGeom prst="rect">
            <a:avLst/>
          </a:prstGeom>
          <a:noFill/>
          <a:ln w="9525">
            <a:noFill/>
            <a:miter lim="800000"/>
            <a:headEnd/>
            <a:tailEnd/>
          </a:ln>
          <a:effectLst/>
        </p:spPr>
        <p:txBody>
          <a:bodyPr>
            <a:spAutoFit/>
          </a:bodyPr>
          <a:lstStyle/>
          <a:p>
            <a:pPr>
              <a:lnSpc>
                <a:spcPct val="170000"/>
              </a:lnSpc>
              <a:spcBef>
                <a:spcPct val="0"/>
              </a:spcBef>
            </a:pPr>
            <a:r>
              <a:rPr lang="en-US" altLang="zh-CN" sz="2800">
                <a:solidFill>
                  <a:srgbClr val="CC0000"/>
                </a:solidFill>
                <a:latin typeface="黑体" pitchFamily="49" charset="-122"/>
                <a:ea typeface="黑体" pitchFamily="49" charset="-122"/>
              </a:rPr>
              <a:t>2.</a:t>
            </a:r>
            <a:r>
              <a:rPr lang="zh-CN" altLang="en-US" sz="2800">
                <a:solidFill>
                  <a:srgbClr val="CC0000"/>
                </a:solidFill>
                <a:latin typeface="黑体" pitchFamily="49" charset="-122"/>
                <a:ea typeface="黑体" pitchFamily="49" charset="-122"/>
              </a:rPr>
              <a:t>样本点</a:t>
            </a:r>
            <a:r>
              <a:rPr lang="en-US" altLang="zh-CN" sz="2800">
                <a:solidFill>
                  <a:srgbClr val="CC0000"/>
                </a:solidFill>
                <a:latin typeface="黑体" pitchFamily="49" charset="-122"/>
                <a:ea typeface="黑体" pitchFamily="49" charset="-122"/>
              </a:rPr>
              <a:t>:</a:t>
            </a:r>
            <a:endParaRPr lang="en-US" altLang="zh-CN">
              <a:solidFill>
                <a:srgbClr val="CC0000"/>
              </a:solidFill>
              <a:latin typeface="黑体" pitchFamily="49" charset="-122"/>
              <a:ea typeface="黑体" pitchFamily="49" charset="-122"/>
            </a:endParaRPr>
          </a:p>
        </p:txBody>
      </p:sp>
      <p:sp>
        <p:nvSpPr>
          <p:cNvPr id="494600" name="Text Box 8"/>
          <p:cNvSpPr txBox="1">
            <a:spLocks noChangeArrowheads="1"/>
          </p:cNvSpPr>
          <p:nvPr/>
        </p:nvSpPr>
        <p:spPr bwMode="auto">
          <a:xfrm>
            <a:off x="2353940" y="2468587"/>
            <a:ext cx="6537325" cy="1031875"/>
          </a:xfrm>
          <a:prstGeom prst="rect">
            <a:avLst/>
          </a:prstGeom>
          <a:noFill/>
          <a:ln w="9525">
            <a:noFill/>
            <a:miter lim="800000"/>
            <a:headEnd/>
            <a:tailEnd/>
          </a:ln>
          <a:effectLst/>
        </p:spPr>
        <p:txBody>
          <a:bodyPr>
            <a:spAutoFit/>
          </a:bodyPr>
          <a:lstStyle/>
          <a:p>
            <a:pPr>
              <a:lnSpc>
                <a:spcPct val="110000"/>
              </a:lnSpc>
              <a:spcBef>
                <a:spcPct val="0"/>
              </a:spcBef>
            </a:pPr>
            <a:r>
              <a:rPr lang="zh-CN" altLang="en-US" sz="2800">
                <a:latin typeface="Times New Roman" pitchFamily="18" charset="0"/>
              </a:rPr>
              <a:t>样本空间的元素，即</a:t>
            </a:r>
            <a:r>
              <a:rPr lang="en-US" altLang="zh-CN" sz="2800" i="1">
                <a:latin typeface="Times New Roman" pitchFamily="18" charset="0"/>
              </a:rPr>
              <a:t>E</a:t>
            </a:r>
            <a:r>
              <a:rPr lang="zh-CN" altLang="en-US" sz="2800">
                <a:latin typeface="Times New Roman" pitchFamily="18" charset="0"/>
              </a:rPr>
              <a:t>的每个可能结果，称为</a:t>
            </a:r>
            <a:r>
              <a:rPr lang="zh-CN" altLang="en-US" sz="2800">
                <a:solidFill>
                  <a:srgbClr val="CC0000"/>
                </a:solidFill>
                <a:latin typeface="黑体" pitchFamily="49" charset="-122"/>
                <a:ea typeface="黑体" pitchFamily="49" charset="-122"/>
              </a:rPr>
              <a:t>样本点</a:t>
            </a:r>
            <a:r>
              <a:rPr lang="zh-CN" altLang="en-US" sz="2800">
                <a:latin typeface="Times New Roman" pitchFamily="18" charset="0"/>
              </a:rPr>
              <a:t>．</a:t>
            </a:r>
            <a:endParaRPr lang="zh-CN" altLang="en-US" sz="2800" b="0">
              <a:latin typeface="Times New Roman" pitchFamily="18" charset="0"/>
            </a:endParaRPr>
          </a:p>
        </p:txBody>
      </p:sp>
      <p:sp>
        <p:nvSpPr>
          <p:cNvPr id="494605" name="Rectangle 13"/>
          <p:cNvSpPr>
            <a:spLocks noChangeArrowheads="1"/>
          </p:cNvSpPr>
          <p:nvPr/>
        </p:nvSpPr>
        <p:spPr bwMode="auto">
          <a:xfrm>
            <a:off x="255984" y="53751"/>
            <a:ext cx="7772400" cy="1143001"/>
          </a:xfrm>
          <a:prstGeom prst="rect">
            <a:avLst/>
          </a:prstGeom>
          <a:noFill/>
          <a:ln w="9525">
            <a:noFill/>
            <a:miter lim="800000"/>
            <a:headEnd/>
            <a:tailEnd/>
          </a:ln>
          <a:effectLst/>
        </p:spPr>
        <p:txBody>
          <a:bodyPr anchor="ctr"/>
          <a:lstStyle/>
          <a:p>
            <a:pPr algn="ctr">
              <a:spcBef>
                <a:spcPct val="0"/>
              </a:spcBef>
            </a:pPr>
            <a:r>
              <a:rPr lang="en-US" altLang="zh-CN" sz="3600" dirty="0">
                <a:solidFill>
                  <a:srgbClr val="990099"/>
                </a:solidFill>
                <a:latin typeface="黑体" pitchFamily="49" charset="-122"/>
                <a:ea typeface="黑体" pitchFamily="49" charset="-122"/>
              </a:rPr>
              <a:t>§1.2</a:t>
            </a:r>
            <a:r>
              <a:rPr lang="zh-CN" altLang="en-US" sz="3600" dirty="0">
                <a:solidFill>
                  <a:srgbClr val="990099"/>
                </a:solidFill>
                <a:latin typeface="黑体" pitchFamily="49" charset="-122"/>
                <a:ea typeface="黑体" pitchFamily="49" charset="-122"/>
              </a:rPr>
              <a:t>　样本空间、随机事件</a:t>
            </a:r>
          </a:p>
        </p:txBody>
      </p:sp>
      <p:sp>
        <p:nvSpPr>
          <p:cNvPr id="494606" name="Line 14"/>
          <p:cNvSpPr>
            <a:spLocks noChangeShapeType="1"/>
          </p:cNvSpPr>
          <p:nvPr/>
        </p:nvSpPr>
        <p:spPr bwMode="auto">
          <a:xfrm>
            <a:off x="466403" y="955700"/>
            <a:ext cx="8077200" cy="0"/>
          </a:xfrm>
          <a:prstGeom prst="line">
            <a:avLst/>
          </a:prstGeom>
          <a:noFill/>
          <a:ln w="9525">
            <a:solidFill>
              <a:srgbClr val="00FFFF"/>
            </a:solidFill>
            <a:round/>
            <a:headEnd/>
            <a:tailEnd/>
          </a:ln>
          <a:effectLst/>
        </p:spPr>
        <p:txBody>
          <a:bodyPr wrap="none" anchor="ctr"/>
          <a:lstStyle/>
          <a:p>
            <a:endParaRPr lang="zh-CN" altLang="en-US"/>
          </a:p>
        </p:txBody>
      </p:sp>
      <p:sp>
        <p:nvSpPr>
          <p:cNvPr id="494614" name="Rectangle 22"/>
          <p:cNvSpPr>
            <a:spLocks noChangeArrowheads="1"/>
          </p:cNvSpPr>
          <p:nvPr/>
        </p:nvSpPr>
        <p:spPr bwMode="auto">
          <a:xfrm>
            <a:off x="394965" y="3551262"/>
            <a:ext cx="7123113" cy="519113"/>
          </a:xfrm>
          <a:prstGeom prst="rect">
            <a:avLst/>
          </a:prstGeom>
          <a:noFill/>
          <a:ln w="9525">
            <a:noFill/>
            <a:miter lim="800000"/>
            <a:headEnd/>
            <a:tailEnd/>
          </a:ln>
          <a:effectLst/>
        </p:spPr>
        <p:txBody>
          <a:bodyPr wrap="none">
            <a:spAutoFit/>
          </a:bodyPr>
          <a:lstStyle/>
          <a:p>
            <a:r>
              <a:rPr lang="zh-CN" altLang="en-US" sz="2800">
                <a:solidFill>
                  <a:srgbClr val="0000FF"/>
                </a:solidFill>
                <a:effectLst>
                  <a:outerShdw blurRad="38100" dist="38100" dir="2700000" algn="tl">
                    <a:srgbClr val="C0C0C0"/>
                  </a:outerShdw>
                </a:effectLst>
                <a:latin typeface="Times New Roman" pitchFamily="18" charset="0"/>
                <a:ea typeface="黑体" pitchFamily="49" charset="-122"/>
              </a:rPr>
              <a:t>例</a:t>
            </a:r>
            <a:r>
              <a:rPr lang="zh-CN" altLang="en-US" sz="2800">
                <a:solidFill>
                  <a:srgbClr val="0000FF"/>
                </a:solidFill>
                <a:latin typeface="Times New Roman" pitchFamily="18" charset="0"/>
                <a:ea typeface="黑体" pitchFamily="49" charset="-122"/>
              </a:rPr>
              <a:t> </a:t>
            </a:r>
            <a:r>
              <a:rPr lang="zh-CN" altLang="en-US" sz="2800">
                <a:solidFill>
                  <a:srgbClr val="990099"/>
                </a:solidFill>
                <a:latin typeface="Times New Roman" pitchFamily="18" charset="0"/>
                <a:ea typeface="黑体" pitchFamily="49" charset="-122"/>
              </a:rPr>
              <a:t>  </a:t>
            </a:r>
            <a:r>
              <a:rPr lang="zh-CN" altLang="en-US" sz="2800">
                <a:latin typeface="Times New Roman" pitchFamily="18" charset="0"/>
                <a:ea typeface="黑体" pitchFamily="49" charset="-122"/>
              </a:rPr>
              <a:t>写出</a:t>
            </a:r>
            <a:r>
              <a:rPr lang="en-US" altLang="zh-CN" sz="2800">
                <a:latin typeface="Times New Roman" pitchFamily="18" charset="0"/>
                <a:ea typeface="黑体" pitchFamily="49" charset="-122"/>
              </a:rPr>
              <a:t>§1.1</a:t>
            </a:r>
            <a:r>
              <a:rPr lang="zh-CN" altLang="en-US" sz="2800">
                <a:latin typeface="Times New Roman" pitchFamily="18" charset="0"/>
                <a:ea typeface="黑体" pitchFamily="49" charset="-122"/>
              </a:rPr>
              <a:t>节中所列的试验 </a:t>
            </a:r>
            <a:r>
              <a:rPr lang="en-US" altLang="zh-CN" sz="2800">
                <a:latin typeface="Times New Roman" pitchFamily="18" charset="0"/>
                <a:ea typeface="黑体" pitchFamily="49" charset="-122"/>
              </a:rPr>
              <a:t>E</a:t>
            </a:r>
            <a:r>
              <a:rPr lang="en-US" altLang="zh-CN" sz="2800" i="1" baseline="-25000">
                <a:latin typeface="Times New Roman" pitchFamily="18" charset="0"/>
                <a:ea typeface="黑体" pitchFamily="49" charset="-122"/>
              </a:rPr>
              <a:t>i  </a:t>
            </a:r>
            <a:r>
              <a:rPr lang="zh-CN" altLang="en-US" sz="2800">
                <a:latin typeface="Times New Roman" pitchFamily="18" charset="0"/>
                <a:ea typeface="黑体" pitchFamily="49" charset="-122"/>
              </a:rPr>
              <a:t>的样本空间</a:t>
            </a:r>
          </a:p>
        </p:txBody>
      </p:sp>
      <p:sp>
        <p:nvSpPr>
          <p:cNvPr id="494615" name="Text Box 23"/>
          <p:cNvSpPr txBox="1">
            <a:spLocks noChangeArrowheads="1"/>
          </p:cNvSpPr>
          <p:nvPr/>
        </p:nvSpPr>
        <p:spPr bwMode="auto">
          <a:xfrm>
            <a:off x="361628" y="3979887"/>
            <a:ext cx="8458200" cy="647700"/>
          </a:xfrm>
          <a:prstGeom prst="rect">
            <a:avLst/>
          </a:prstGeom>
          <a:noFill/>
          <a:ln w="9525">
            <a:noFill/>
            <a:miter lim="800000"/>
            <a:headEnd/>
            <a:tailEnd/>
          </a:ln>
          <a:effectLst/>
        </p:spPr>
        <p:txBody>
          <a:bodyPr>
            <a:spAutoFit/>
          </a:bodyPr>
          <a:lstStyle/>
          <a:p>
            <a:pPr algn="just">
              <a:lnSpc>
                <a:spcPct val="130000"/>
              </a:lnSpc>
              <a:spcBef>
                <a:spcPct val="0"/>
              </a:spcBef>
            </a:pPr>
            <a:r>
              <a:rPr lang="zh-CN" altLang="en-US" sz="2800">
                <a:solidFill>
                  <a:srgbClr val="0000FF"/>
                </a:solidFill>
                <a:latin typeface="Times New Roman" pitchFamily="18" charset="0"/>
              </a:rPr>
              <a:t>试验</a:t>
            </a:r>
            <a:r>
              <a:rPr lang="en-US" altLang="zh-CN" sz="2800">
                <a:solidFill>
                  <a:srgbClr val="0000FF"/>
                </a:solidFill>
                <a:latin typeface="Times New Roman" pitchFamily="18" charset="0"/>
              </a:rPr>
              <a:t>E</a:t>
            </a:r>
            <a:r>
              <a:rPr lang="en-US" altLang="zh-CN" sz="2800" baseline="-25000">
                <a:solidFill>
                  <a:srgbClr val="0000FF"/>
                </a:solidFill>
                <a:latin typeface="Times New Roman" pitchFamily="18" charset="0"/>
              </a:rPr>
              <a:t>1</a:t>
            </a:r>
            <a:r>
              <a:rPr lang="en-US" altLang="zh-CN" sz="2800">
                <a:latin typeface="Times New Roman" pitchFamily="18" charset="0"/>
              </a:rPr>
              <a:t>: </a:t>
            </a:r>
            <a:r>
              <a:rPr lang="zh-CN" altLang="en-US">
                <a:latin typeface="Times New Roman" pitchFamily="18" charset="0"/>
              </a:rPr>
              <a:t>抛一枚硬币</a:t>
            </a:r>
            <a:r>
              <a:rPr lang="en-US" altLang="zh-CN">
                <a:latin typeface="Times New Roman" pitchFamily="18" charset="0"/>
              </a:rPr>
              <a:t>,</a:t>
            </a:r>
            <a:r>
              <a:rPr lang="zh-CN" altLang="en-US">
                <a:latin typeface="Times New Roman" pitchFamily="18" charset="0"/>
              </a:rPr>
              <a:t>观察正面</a:t>
            </a:r>
            <a:r>
              <a:rPr lang="en-US" altLang="zh-CN">
                <a:latin typeface="Times New Roman" pitchFamily="18" charset="0"/>
              </a:rPr>
              <a:t>H</a:t>
            </a:r>
            <a:r>
              <a:rPr lang="zh-CN" altLang="en-US">
                <a:latin typeface="Times New Roman" pitchFamily="18" charset="0"/>
              </a:rPr>
              <a:t>、反面</a:t>
            </a:r>
            <a:r>
              <a:rPr lang="en-US" altLang="zh-CN">
                <a:latin typeface="Times New Roman" pitchFamily="18" charset="0"/>
              </a:rPr>
              <a:t>T</a:t>
            </a:r>
            <a:r>
              <a:rPr lang="zh-CN" altLang="en-US">
                <a:latin typeface="Times New Roman" pitchFamily="18" charset="0"/>
              </a:rPr>
              <a:t>出现的情况</a:t>
            </a:r>
            <a:r>
              <a:rPr lang="en-US" altLang="zh-CN">
                <a:latin typeface="Times New Roman" pitchFamily="18" charset="0"/>
              </a:rPr>
              <a:t>.</a:t>
            </a:r>
            <a:r>
              <a:rPr lang="en-US" altLang="zh-CN" sz="2800">
                <a:latin typeface="Times New Roman" pitchFamily="18" charset="0"/>
              </a:rPr>
              <a:t>              </a:t>
            </a:r>
            <a:endParaRPr lang="en-US" altLang="zh-CN">
              <a:latin typeface="Times New Roman" pitchFamily="18" charset="0"/>
            </a:endParaRPr>
          </a:p>
        </p:txBody>
      </p:sp>
      <p:sp>
        <p:nvSpPr>
          <p:cNvPr id="494616" name="Rectangle 24"/>
          <p:cNvSpPr>
            <a:spLocks noChangeArrowheads="1"/>
          </p:cNvSpPr>
          <p:nvPr/>
        </p:nvSpPr>
        <p:spPr bwMode="auto">
          <a:xfrm>
            <a:off x="1669728" y="4627587"/>
            <a:ext cx="6573837"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S</a:t>
            </a:r>
            <a:r>
              <a:rPr lang="en-US" altLang="zh-CN" baseline="-25000">
                <a:latin typeface="Times New Roman" pitchFamily="18" charset="0"/>
              </a:rPr>
              <a:t>1</a:t>
            </a:r>
            <a:r>
              <a:rPr lang="en-US" altLang="zh-CN">
                <a:latin typeface="Times New Roman" pitchFamily="18" charset="0"/>
              </a:rPr>
              <a:t>={H, T}</a:t>
            </a:r>
            <a:r>
              <a:rPr lang="zh-CN" altLang="en-US">
                <a:latin typeface="Times New Roman" pitchFamily="18" charset="0"/>
              </a:rPr>
              <a:t>（</a:t>
            </a:r>
            <a:r>
              <a:rPr lang="en-US" altLang="zh-CN">
                <a:latin typeface="Times New Roman" pitchFamily="18" charset="0"/>
              </a:rPr>
              <a:t>H</a:t>
            </a:r>
            <a:r>
              <a:rPr lang="zh-CN" altLang="en-US">
                <a:latin typeface="Times New Roman" pitchFamily="18" charset="0"/>
              </a:rPr>
              <a:t>表示出现正面， </a:t>
            </a:r>
            <a:r>
              <a:rPr lang="en-US" altLang="zh-CN">
                <a:latin typeface="Times New Roman" pitchFamily="18" charset="0"/>
              </a:rPr>
              <a:t>T</a:t>
            </a:r>
            <a:r>
              <a:rPr lang="zh-CN" altLang="en-US">
                <a:latin typeface="Times New Roman" pitchFamily="18" charset="0"/>
              </a:rPr>
              <a:t>表示出现反面）</a:t>
            </a:r>
          </a:p>
        </p:txBody>
      </p:sp>
      <p:sp>
        <p:nvSpPr>
          <p:cNvPr id="494617" name="Rectangle 25"/>
          <p:cNvSpPr>
            <a:spLocks noChangeArrowheads="1"/>
          </p:cNvSpPr>
          <p:nvPr/>
        </p:nvSpPr>
        <p:spPr bwMode="auto">
          <a:xfrm>
            <a:off x="1698303" y="5780112"/>
            <a:ext cx="6832600" cy="457200"/>
          </a:xfrm>
          <a:prstGeom prst="rect">
            <a:avLst/>
          </a:prstGeom>
          <a:noFill/>
          <a:ln w="9525">
            <a:noFill/>
            <a:miter lim="800000"/>
            <a:headEnd/>
            <a:tailEnd/>
          </a:ln>
          <a:effectLst/>
        </p:spPr>
        <p:txBody>
          <a:bodyPr wrap="none">
            <a:spAutoFit/>
          </a:bodyPr>
          <a:lstStyle/>
          <a:p>
            <a:r>
              <a:rPr lang="en-US" altLang="zh-CN" i="1">
                <a:latin typeface="Times New Roman" pitchFamily="18" charset="0"/>
              </a:rPr>
              <a:t>S</a:t>
            </a:r>
            <a:r>
              <a:rPr lang="en-US" altLang="zh-CN" baseline="-25000">
                <a:latin typeface="Times New Roman" pitchFamily="18" charset="0"/>
              </a:rPr>
              <a:t>2</a:t>
            </a:r>
            <a:r>
              <a:rPr lang="en-US" altLang="zh-CN">
                <a:latin typeface="Times New Roman" pitchFamily="18" charset="0"/>
              </a:rPr>
              <a:t>= {HHH,HHT,HTH,THH, HTT,THT,TTH,TTT}</a:t>
            </a:r>
          </a:p>
        </p:txBody>
      </p:sp>
      <p:sp>
        <p:nvSpPr>
          <p:cNvPr id="494619" name="Rectangle 27"/>
          <p:cNvSpPr>
            <a:spLocks noChangeArrowheads="1"/>
          </p:cNvSpPr>
          <p:nvPr/>
        </p:nvSpPr>
        <p:spPr bwMode="auto">
          <a:xfrm>
            <a:off x="394965" y="5060975"/>
            <a:ext cx="8604250" cy="647700"/>
          </a:xfrm>
          <a:prstGeom prst="rect">
            <a:avLst/>
          </a:prstGeom>
          <a:noFill/>
          <a:ln w="9525">
            <a:noFill/>
            <a:miter lim="800000"/>
            <a:headEnd/>
            <a:tailEnd/>
          </a:ln>
          <a:effectLst/>
        </p:spPr>
        <p:txBody>
          <a:bodyPr>
            <a:spAutoFit/>
          </a:bodyPr>
          <a:lstStyle/>
          <a:p>
            <a:pPr>
              <a:lnSpc>
                <a:spcPct val="130000"/>
              </a:lnSpc>
              <a:spcBef>
                <a:spcPct val="0"/>
              </a:spcBef>
            </a:pPr>
            <a:r>
              <a:rPr lang="zh-CN" altLang="en-US" sz="2800">
                <a:solidFill>
                  <a:srgbClr val="0000FF"/>
                </a:solidFill>
                <a:latin typeface="Times New Roman" pitchFamily="18" charset="0"/>
              </a:rPr>
              <a:t>试验</a:t>
            </a:r>
            <a:r>
              <a:rPr lang="en-US" altLang="zh-CN" sz="2800">
                <a:solidFill>
                  <a:srgbClr val="0000FF"/>
                </a:solidFill>
                <a:latin typeface="Times New Roman" pitchFamily="18" charset="0"/>
              </a:rPr>
              <a:t>E</a:t>
            </a:r>
            <a:r>
              <a:rPr lang="en-US" altLang="zh-CN" sz="2800" baseline="-25000">
                <a:solidFill>
                  <a:srgbClr val="0000FF"/>
                </a:solidFill>
                <a:latin typeface="Times New Roman" pitchFamily="18" charset="0"/>
              </a:rPr>
              <a:t>2</a:t>
            </a:r>
            <a:r>
              <a:rPr lang="en-US" altLang="zh-CN" sz="2800">
                <a:solidFill>
                  <a:srgbClr val="0000FF"/>
                </a:solidFill>
              </a:rPr>
              <a:t>:</a:t>
            </a:r>
            <a:r>
              <a:rPr lang="zh-CN" altLang="en-US">
                <a:latin typeface="Times New Roman" pitchFamily="18" charset="0"/>
              </a:rPr>
              <a:t>将一枚硬币抛掷三次</a:t>
            </a:r>
            <a:r>
              <a:rPr lang="en-US" altLang="zh-CN">
                <a:latin typeface="Times New Roman" pitchFamily="18" charset="0"/>
              </a:rPr>
              <a:t>,</a:t>
            </a:r>
            <a:r>
              <a:rPr lang="zh-CN" altLang="en-US">
                <a:latin typeface="Times New Roman" pitchFamily="18" charset="0"/>
              </a:rPr>
              <a:t>观察正面</a:t>
            </a:r>
            <a:r>
              <a:rPr lang="en-US" altLang="zh-CN">
                <a:latin typeface="Times New Roman" pitchFamily="18" charset="0"/>
              </a:rPr>
              <a:t>H</a:t>
            </a:r>
            <a:r>
              <a:rPr lang="zh-CN" altLang="en-US">
                <a:latin typeface="Times New Roman" pitchFamily="18" charset="0"/>
              </a:rPr>
              <a:t>、反面</a:t>
            </a:r>
            <a:r>
              <a:rPr lang="en-US" altLang="zh-CN">
                <a:latin typeface="Times New Roman" pitchFamily="18" charset="0"/>
              </a:rPr>
              <a:t>T</a:t>
            </a:r>
            <a:r>
              <a:rPr lang="zh-CN" altLang="en-US">
                <a:latin typeface="Times New Roman" pitchFamily="18" charset="0"/>
              </a:rPr>
              <a:t>出现的情况</a:t>
            </a:r>
            <a:r>
              <a:rPr lang="en-US" altLang="zh-CN">
                <a:latin typeface="Times New Roman" pitchFamily="18" charset="0"/>
              </a:rPr>
              <a:t>.</a:t>
            </a:r>
            <a:r>
              <a:rPr lang="en-US" altLang="zh-CN" sz="280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94594"/>
                                        </p:tgtEl>
                                        <p:attrNameLst>
                                          <p:attrName>style.visibility</p:attrName>
                                        </p:attrNameLst>
                                      </p:cBhvr>
                                      <p:to>
                                        <p:strVal val="visible"/>
                                      </p:to>
                                    </p:set>
                                    <p:anim to="" calcmode="lin" valueType="num">
                                      <p:cBhvr>
                                        <p:cTn id="7" dur="1" fill="hold"/>
                                        <p:tgtEl>
                                          <p:spTgt spid="49459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4599"/>
                                        </p:tgtEl>
                                        <p:attrNameLst>
                                          <p:attrName>style.visibility</p:attrName>
                                        </p:attrNameLst>
                                      </p:cBhvr>
                                      <p:to>
                                        <p:strVal val="visible"/>
                                      </p:to>
                                    </p:set>
                                    <p:animEffect transition="in" filter="wipe(left)">
                                      <p:cBhvr>
                                        <p:cTn id="12" dur="500"/>
                                        <p:tgtEl>
                                          <p:spTgt spid="4945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4597"/>
                                        </p:tgtEl>
                                        <p:attrNameLst>
                                          <p:attrName>style.visibility</p:attrName>
                                        </p:attrNameLst>
                                      </p:cBhvr>
                                      <p:to>
                                        <p:strVal val="visible"/>
                                      </p:to>
                                    </p:set>
                                    <p:animEffect transition="in" filter="wipe(left)">
                                      <p:cBhvr>
                                        <p:cTn id="17" dur="500"/>
                                        <p:tgtEl>
                                          <p:spTgt spid="4945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4595"/>
                                        </p:tgtEl>
                                        <p:attrNameLst>
                                          <p:attrName>style.visibility</p:attrName>
                                        </p:attrNameLst>
                                      </p:cBhvr>
                                      <p:to>
                                        <p:strVal val="visible"/>
                                      </p:to>
                                    </p:set>
                                    <p:animEffect transition="in" filter="wipe(left)">
                                      <p:cBhvr>
                                        <p:cTn id="22" dur="500"/>
                                        <p:tgtEl>
                                          <p:spTgt spid="4945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4600"/>
                                        </p:tgtEl>
                                        <p:attrNameLst>
                                          <p:attrName>style.visibility</p:attrName>
                                        </p:attrNameLst>
                                      </p:cBhvr>
                                      <p:to>
                                        <p:strVal val="visible"/>
                                      </p:to>
                                    </p:set>
                                    <p:animEffect transition="in" filter="wipe(left)">
                                      <p:cBhvr>
                                        <p:cTn id="27" dur="500"/>
                                        <p:tgtEl>
                                          <p:spTgt spid="49460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4946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494615"/>
                                        </p:tgtEl>
                                        <p:attrNameLst>
                                          <p:attrName>style.visibility</p:attrName>
                                        </p:attrNameLst>
                                      </p:cBhvr>
                                      <p:to>
                                        <p:strVal val="visible"/>
                                      </p:to>
                                    </p:set>
                                  </p:childTnLst>
                                </p:cTn>
                              </p:par>
                              <p:par>
                                <p:cTn id="36" presetID="1" presetClass="entr" presetSubtype="0" fill="hold" grpId="0" nodeType="withEffect">
                                  <p:stCondLst>
                                    <p:cond delay="0"/>
                                  </p:stCondLst>
                                  <p:iterate type="lt">
                                    <p:tmAbs val="75"/>
                                  </p:iterate>
                                  <p:childTnLst>
                                    <p:set>
                                      <p:cBhvr>
                                        <p:cTn id="37" dur="1" fill="hold">
                                          <p:stCondLst>
                                            <p:cond delay="74"/>
                                          </p:stCondLst>
                                        </p:cTn>
                                        <p:tgtEl>
                                          <p:spTgt spid="4946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4946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75"/>
                                  </p:iterate>
                                  <p:childTnLst>
                                    <p:set>
                                      <p:cBhvr>
                                        <p:cTn id="45" dur="1" fill="hold">
                                          <p:stCondLst>
                                            <p:cond delay="74"/>
                                          </p:stCondLst>
                                        </p:cTn>
                                        <p:tgtEl>
                                          <p:spTgt spid="494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autoUpdateAnimBg="0"/>
      <p:bldP spid="494597" grpId="0"/>
      <p:bldP spid="494599" grpId="0"/>
      <p:bldP spid="494595" grpId="0"/>
      <p:bldP spid="494600" grpId="0"/>
      <p:bldP spid="494614" grpId="0" autoUpdateAnimBg="0"/>
      <p:bldP spid="494615" grpId="0" autoUpdateAnimBg="0"/>
      <p:bldP spid="494616" grpId="0" autoUpdateAnimBg="0"/>
      <p:bldP spid="494617" grpId="0" autoUpdateAnimBg="0"/>
      <p:bldP spid="494619"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14103</TotalTime>
  <Words>5996</Words>
  <Application>Microsoft Office PowerPoint</Application>
  <PresentationFormat>全屏显示(4:3)</PresentationFormat>
  <Paragraphs>487</Paragraphs>
  <Slides>61</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61</vt:i4>
      </vt:variant>
    </vt:vector>
  </HeadingPairs>
  <TitlesOfParts>
    <vt:vector size="80" baseType="lpstr">
      <vt:lpstr>方正舒体</vt:lpstr>
      <vt:lpstr>黑体</vt:lpstr>
      <vt:lpstr>华文仿宋</vt:lpstr>
      <vt:lpstr>华文行楷</vt:lpstr>
      <vt:lpstr>华文新魏</vt:lpstr>
      <vt:lpstr>楷体_GB2312</vt:lpstr>
      <vt:lpstr>宋体</vt:lpstr>
      <vt:lpstr>Arial</vt:lpstr>
      <vt:lpstr>Calibri</vt:lpstr>
      <vt:lpstr>Cambria Math</vt:lpstr>
      <vt:lpstr>Lucida Console</vt:lpstr>
      <vt:lpstr>Symbol</vt:lpstr>
      <vt:lpstr>Times New Roman</vt:lpstr>
      <vt:lpstr>Wingdings</vt:lpstr>
      <vt:lpstr>Office 主题</vt:lpstr>
      <vt:lpstr>公式</vt:lpstr>
      <vt:lpstr>Equation</vt:lpstr>
      <vt:lpstr>文档</vt:lpstr>
      <vt:lpstr>MathType 6.0 Equation</vt:lpstr>
      <vt:lpstr>概率论与数理统计</vt:lpstr>
      <vt:lpstr>PowerPoint 演示文稿</vt:lpstr>
      <vt:lpstr>第一章 概率论的基本概念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5.互不相容(互斥)的事件: 若A∩B= ，称事件A与B是互不      相容事件，或互斥事件，指事件A与事件B不能同时发生.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概率论的基本</dc:title>
  <dc:creator>zheng</dc:creator>
  <cp:lastModifiedBy>wangyinglong_cool@163.com</cp:lastModifiedBy>
  <cp:revision>817</cp:revision>
  <dcterms:created xsi:type="dcterms:W3CDTF">2001-06-30T07:43:55Z</dcterms:created>
  <dcterms:modified xsi:type="dcterms:W3CDTF">2020-06-23T10:14:51Z</dcterms:modified>
</cp:coreProperties>
</file>