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2"/>
  </p:notesMasterIdLst>
  <p:sldIdLst>
    <p:sldId id="828" r:id="rId2"/>
    <p:sldId id="257" r:id="rId3"/>
    <p:sldId id="911" r:id="rId4"/>
    <p:sldId id="259" r:id="rId5"/>
    <p:sldId id="260" r:id="rId6"/>
    <p:sldId id="912" r:id="rId7"/>
    <p:sldId id="279" r:id="rId8"/>
    <p:sldId id="263" r:id="rId9"/>
    <p:sldId id="265" r:id="rId10"/>
    <p:sldId id="266" r:id="rId11"/>
    <p:sldId id="267" r:id="rId12"/>
    <p:sldId id="280" r:id="rId13"/>
    <p:sldId id="281" r:id="rId14"/>
    <p:sldId id="272" r:id="rId15"/>
    <p:sldId id="274" r:id="rId16"/>
    <p:sldId id="275" r:id="rId17"/>
    <p:sldId id="276" r:id="rId18"/>
    <p:sldId id="277" r:id="rId19"/>
    <p:sldId id="293" r:id="rId20"/>
    <p:sldId id="294" r:id="rId21"/>
    <p:sldId id="306" r:id="rId22"/>
    <p:sldId id="295" r:id="rId23"/>
    <p:sldId id="296" r:id="rId24"/>
    <p:sldId id="297" r:id="rId25"/>
    <p:sldId id="298" r:id="rId26"/>
    <p:sldId id="299" r:id="rId27"/>
    <p:sldId id="924" r:id="rId28"/>
    <p:sldId id="925" r:id="rId29"/>
    <p:sldId id="300" r:id="rId30"/>
    <p:sldId id="301" r:id="rId31"/>
    <p:sldId id="303" r:id="rId32"/>
    <p:sldId id="304" r:id="rId33"/>
    <p:sldId id="305" r:id="rId34"/>
    <p:sldId id="913" r:id="rId35"/>
    <p:sldId id="258" r:id="rId36"/>
    <p:sldId id="307" r:id="rId37"/>
    <p:sldId id="915" r:id="rId38"/>
    <p:sldId id="261" r:id="rId39"/>
    <p:sldId id="262" r:id="rId40"/>
    <p:sldId id="264" r:id="rId41"/>
    <p:sldId id="916" r:id="rId42"/>
    <p:sldId id="917" r:id="rId43"/>
    <p:sldId id="269" r:id="rId44"/>
    <p:sldId id="270" r:id="rId45"/>
    <p:sldId id="918" r:id="rId46"/>
    <p:sldId id="271" r:id="rId47"/>
    <p:sldId id="919" r:id="rId48"/>
    <p:sldId id="920" r:id="rId49"/>
    <p:sldId id="921" r:id="rId50"/>
    <p:sldId id="922" r:id="rId51"/>
    <p:sldId id="923" r:id="rId52"/>
    <p:sldId id="284" r:id="rId53"/>
    <p:sldId id="285" r:id="rId54"/>
    <p:sldId id="287" r:id="rId55"/>
    <p:sldId id="288" r:id="rId56"/>
    <p:sldId id="289" r:id="rId57"/>
    <p:sldId id="290" r:id="rId58"/>
    <p:sldId id="309" r:id="rId59"/>
    <p:sldId id="310" r:id="rId60"/>
    <p:sldId id="846" r:id="rId6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DCB"/>
    <a:srgbClr val="0033CC"/>
    <a:srgbClr val="FF0000"/>
    <a:srgbClr val="008000"/>
    <a:srgbClr val="FFFFFF"/>
    <a:srgbClr val="A50021"/>
    <a:srgbClr val="009900"/>
    <a:srgbClr val="33CC33"/>
    <a:srgbClr val="FF505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2" autoAdjust="0"/>
    <p:restoredTop sz="97774" autoAdjust="0"/>
  </p:normalViewPr>
  <p:slideViewPr>
    <p:cSldViewPr>
      <p:cViewPr varScale="1">
        <p:scale>
          <a:sx n="79" d="100"/>
          <a:sy n="79" d="100"/>
        </p:scale>
        <p:origin x="108" y="8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133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wmf"/><Relationship Id="rId1" Type="http://schemas.openxmlformats.org/officeDocument/2006/relationships/image" Target="../media/image17.e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73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12" Type="http://schemas.openxmlformats.org/officeDocument/2006/relationships/image" Target="../media/image72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11" Type="http://schemas.openxmlformats.org/officeDocument/2006/relationships/image" Target="../media/image71.wmf"/><Relationship Id="rId5" Type="http://schemas.openxmlformats.org/officeDocument/2006/relationships/image" Target="../media/image65.wmf"/><Relationship Id="rId15" Type="http://schemas.openxmlformats.org/officeDocument/2006/relationships/image" Target="../media/image75.wmf"/><Relationship Id="rId10" Type="http://schemas.openxmlformats.org/officeDocument/2006/relationships/image" Target="../media/image70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Relationship Id="rId14" Type="http://schemas.openxmlformats.org/officeDocument/2006/relationships/image" Target="../media/image74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emf"/><Relationship Id="rId4" Type="http://schemas.openxmlformats.org/officeDocument/2006/relationships/image" Target="../media/image81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emf"/><Relationship Id="rId4" Type="http://schemas.openxmlformats.org/officeDocument/2006/relationships/image" Target="../media/image88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image" Target="../media/image9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emf"/><Relationship Id="rId1" Type="http://schemas.openxmlformats.org/officeDocument/2006/relationships/image" Target="../media/image92.emf"/><Relationship Id="rId5" Type="http://schemas.openxmlformats.org/officeDocument/2006/relationships/image" Target="../media/image87.wmf"/><Relationship Id="rId4" Type="http://schemas.openxmlformats.org/officeDocument/2006/relationships/image" Target="../media/image95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emf"/><Relationship Id="rId1" Type="http://schemas.openxmlformats.org/officeDocument/2006/relationships/image" Target="../media/image99.e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5" Type="http://schemas.openxmlformats.org/officeDocument/2006/relationships/image" Target="../media/image108.emf"/><Relationship Id="rId4" Type="http://schemas.openxmlformats.org/officeDocument/2006/relationships/image" Target="../media/image107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image" Target="../media/image127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12" Type="http://schemas.openxmlformats.org/officeDocument/2006/relationships/image" Target="../media/image126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11" Type="http://schemas.openxmlformats.org/officeDocument/2006/relationships/image" Target="../media/image125.wmf"/><Relationship Id="rId5" Type="http://schemas.openxmlformats.org/officeDocument/2006/relationships/image" Target="../media/image119.wmf"/><Relationship Id="rId10" Type="http://schemas.openxmlformats.org/officeDocument/2006/relationships/image" Target="../media/image124.wmf"/><Relationship Id="rId4" Type="http://schemas.openxmlformats.org/officeDocument/2006/relationships/image" Target="../media/image118.wmf"/><Relationship Id="rId9" Type="http://schemas.openxmlformats.org/officeDocument/2006/relationships/image" Target="../media/image123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2" Type="http://schemas.openxmlformats.org/officeDocument/2006/relationships/image" Target="../media/image135.wmf"/><Relationship Id="rId1" Type="http://schemas.openxmlformats.org/officeDocument/2006/relationships/image" Target="../media/image134.emf"/><Relationship Id="rId6" Type="http://schemas.openxmlformats.org/officeDocument/2006/relationships/image" Target="../media/image139.wmf"/><Relationship Id="rId11" Type="http://schemas.openxmlformats.org/officeDocument/2006/relationships/image" Target="../media/image144.wmf"/><Relationship Id="rId5" Type="http://schemas.openxmlformats.org/officeDocument/2006/relationships/image" Target="../media/image138.wmf"/><Relationship Id="rId10" Type="http://schemas.openxmlformats.org/officeDocument/2006/relationships/image" Target="../media/image143.wmf"/><Relationship Id="rId4" Type="http://schemas.openxmlformats.org/officeDocument/2006/relationships/image" Target="../media/image137.wmf"/><Relationship Id="rId9" Type="http://schemas.openxmlformats.org/officeDocument/2006/relationships/image" Target="../media/image142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image" Target="../media/image152.wmf"/><Relationship Id="rId7" Type="http://schemas.openxmlformats.org/officeDocument/2006/relationships/image" Target="../media/image156.wmf"/><Relationship Id="rId12" Type="http://schemas.openxmlformats.org/officeDocument/2006/relationships/image" Target="../media/image161.e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11" Type="http://schemas.openxmlformats.org/officeDocument/2006/relationships/image" Target="../media/image160.emf"/><Relationship Id="rId5" Type="http://schemas.openxmlformats.org/officeDocument/2006/relationships/image" Target="../media/image154.wmf"/><Relationship Id="rId10" Type="http://schemas.openxmlformats.org/officeDocument/2006/relationships/image" Target="../media/image159.emf"/><Relationship Id="rId4" Type="http://schemas.openxmlformats.org/officeDocument/2006/relationships/image" Target="../media/image153.wmf"/><Relationship Id="rId9" Type="http://schemas.openxmlformats.org/officeDocument/2006/relationships/image" Target="../media/image158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image" Target="../media/image164.wmf"/><Relationship Id="rId7" Type="http://schemas.openxmlformats.org/officeDocument/2006/relationships/image" Target="../media/image168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6" Type="http://schemas.openxmlformats.org/officeDocument/2006/relationships/image" Target="../media/image167.w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6" Type="http://schemas.openxmlformats.org/officeDocument/2006/relationships/image" Target="../media/image181.wmf"/><Relationship Id="rId5" Type="http://schemas.openxmlformats.org/officeDocument/2006/relationships/image" Target="../media/image180.wmf"/><Relationship Id="rId4" Type="http://schemas.openxmlformats.org/officeDocument/2006/relationships/image" Target="../media/image179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4" Type="http://schemas.openxmlformats.org/officeDocument/2006/relationships/image" Target="../media/image19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65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5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65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65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fld id="{E0F37DA1-AC86-40B6-8AFF-AE550B148A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376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934FDB55-2D43-46E1-938D-379E66BD41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A0048B-CC8B-45E2-BCA0-DFFA8B162937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3314" name="Rectangle 2">
            <a:extLst>
              <a:ext uri="{FF2B5EF4-FFF2-40B4-BE49-F238E27FC236}">
                <a16:creationId xmlns="" xmlns:a16="http://schemas.microsoft.com/office/drawing/2014/main" id="{0374BF32-F001-4CC7-93BF-42E8DD4AAE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="" xmlns:a16="http://schemas.microsoft.com/office/drawing/2014/main" id="{5A5441C8-88CE-4180-A730-E90713D8CB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498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\Desktop\PPT改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6363E-C5A5-4EDE-BEC5-71C1C24F9FB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2020/6/28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F1C68-908B-4981-991A-CADDF7D4855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07825-4F0F-4F34-BFBA-7881C3F36BC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2020/6/28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3E415-85CB-44D8-A3D5-7E72C1BCA28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0F74B-2059-4A9A-9B20-ABED1EE7B60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2020/6/28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3560F-6435-49CB-898F-DD429DAED73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2A286-51AA-432F-B674-F3938B4ED42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2020/6/28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95087-029E-4411-A96B-9F90891BBC7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039B2-F93D-4C42-B6D5-8A00BC8D7B7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2020/6/28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85D38-CE72-4383-89AF-5AA7FD81517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845D795-5D6B-499B-8CB6-D2037079A04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zoom dir="in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F57EDE6-22BE-4C7D-A1BB-12F29324FB6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6CB57-408C-4F8B-A744-7C5BDEFC1C1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2020/6/28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C8141-C4DE-416D-9189-46D7C2C07DA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BDA2E-EE59-4B8A-9211-1BC8F01C2D5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2020/6/28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421BC-5978-4DDA-9E7E-9C311D27540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E1C73-A4C3-435D-81E7-7630AB4045F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2020/6/28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0332A-327B-4B93-9622-A4D6AFE330F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7DD1F-C955-41D9-9215-CAF4B4743C8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2020/6/28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27D52-6B0F-4D0E-BD92-2BE8B7ADE73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2D593-8A12-4F8D-BF2F-1F81B4C32EA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2020/6/28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BCF-9B8A-4667-B9E7-3B4CC230DEE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19DC4-63CB-4A54-BE97-89C0B700DC7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2020/6/28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6BC92-DC32-425D-A133-F377B48D2F9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B4921-31FA-4155-A1E2-9116128E06F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2020/6/28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A87AF-4B73-41CD-8069-D223EA8F9CB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9440E-AF27-4C67-A5CF-2BA1C22F9C9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2020/6/28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458F1-9DE0-4F48-9D13-32DD81303F1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C:\Users\Administrator\Desktop\最后了.jpg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buFont typeface="Wingdings" pitchFamily="2" charset="2"/>
              <a:buNone/>
              <a:defRPr/>
            </a:pPr>
            <a:fld id="{D11B09EF-7851-4B62-8B5F-89A8A64BFBAB}" type="datetimeFigureOut">
              <a:rPr kumimoji="0" lang="zh-CN" altLang="en-US" b="0">
                <a:solidFill>
                  <a:prstClr val="black">
                    <a:tint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buFont typeface="Wingdings" pitchFamily="2" charset="2"/>
                <a:buNone/>
                <a:defRPr/>
              </a:pPr>
              <a:t>2020/6/28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buFont typeface="Wingdings" pitchFamily="2" charset="2"/>
              <a:buNone/>
              <a:defRPr/>
            </a:pPr>
            <a:endParaRPr kumimoji="0" lang="zh-CN" altLang="en-US" b="0">
              <a:solidFill>
                <a:prstClr val="black">
                  <a:tint val="7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buFont typeface="Wingdings" pitchFamily="2" charset="2"/>
              <a:buNone/>
              <a:defRPr/>
            </a:pPr>
            <a:fld id="{41775709-A9DF-4E44-9DBD-2593747F5696}" type="slidenum">
              <a:rPr kumimoji="0" lang="zh-CN" altLang="en-US" b="0">
                <a:solidFill>
                  <a:prstClr val="black">
                    <a:tint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buFont typeface="Wingdings" pitchFamily="2" charset="2"/>
                <a:buNone/>
                <a:defRPr/>
              </a:pPr>
              <a:t>‹#›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0" name="Picture 4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339975" y="6350"/>
            <a:ext cx="6804025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5"/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5400" y="22225"/>
            <a:ext cx="180975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0.w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6.w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5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68.wmf"/><Relationship Id="rId26" Type="http://schemas.openxmlformats.org/officeDocument/2006/relationships/image" Target="../media/image72.w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67.bin"/><Relationship Id="rId25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wmf"/><Relationship Id="rId20" Type="http://schemas.openxmlformats.org/officeDocument/2006/relationships/image" Target="../media/image69.wmf"/><Relationship Id="rId29" Type="http://schemas.openxmlformats.org/officeDocument/2006/relationships/oleObject" Target="../embeddings/oleObject73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71.wmf"/><Relationship Id="rId32" Type="http://schemas.openxmlformats.org/officeDocument/2006/relationships/image" Target="../media/image75.w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28" Type="http://schemas.openxmlformats.org/officeDocument/2006/relationships/image" Target="../media/image73.wmf"/><Relationship Id="rId10" Type="http://schemas.openxmlformats.org/officeDocument/2006/relationships/image" Target="../media/image64.wmf"/><Relationship Id="rId19" Type="http://schemas.openxmlformats.org/officeDocument/2006/relationships/oleObject" Target="../embeddings/oleObject68.bin"/><Relationship Id="rId31" Type="http://schemas.openxmlformats.org/officeDocument/2006/relationships/oleObject" Target="../embeddings/oleObject74.bin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6.wmf"/><Relationship Id="rId22" Type="http://schemas.openxmlformats.org/officeDocument/2006/relationships/image" Target="../media/image70.wmf"/><Relationship Id="rId27" Type="http://schemas.openxmlformats.org/officeDocument/2006/relationships/oleObject" Target="../embeddings/oleObject72.bin"/><Relationship Id="rId30" Type="http://schemas.openxmlformats.org/officeDocument/2006/relationships/image" Target="../media/image7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oleObject" Target="../embeddings/oleObject75.bin"/><Relationship Id="rId7" Type="http://schemas.openxmlformats.org/officeDocument/2006/relationships/image" Target="../media/image7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78.png"/><Relationship Id="rId4" Type="http://schemas.openxmlformats.org/officeDocument/2006/relationships/image" Target="../media/image7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1.emf"/><Relationship Id="rId4" Type="http://schemas.openxmlformats.org/officeDocument/2006/relationships/image" Target="../media/image78.emf"/><Relationship Id="rId9" Type="http://schemas.openxmlformats.org/officeDocument/2006/relationships/oleObject" Target="../embeddings/oleObject80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2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88.wmf"/><Relationship Id="rId4" Type="http://schemas.openxmlformats.org/officeDocument/2006/relationships/image" Target="../media/image85.emf"/><Relationship Id="rId9" Type="http://schemas.openxmlformats.org/officeDocument/2006/relationships/oleObject" Target="../embeddings/oleObject87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89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1.e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9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3.e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95.wmf"/><Relationship Id="rId4" Type="http://schemas.openxmlformats.org/officeDocument/2006/relationships/image" Target="../media/image92.emf"/><Relationship Id="rId9" Type="http://schemas.openxmlformats.org/officeDocument/2006/relationships/oleObject" Target="../embeddings/oleObject94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5" Type="http://schemas.openxmlformats.org/officeDocument/2006/relationships/oleObject" Target="../embeddings/oleObject97.bin"/><Relationship Id="rId4" Type="http://schemas.openxmlformats.org/officeDocument/2006/relationships/image" Target="../media/image96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99.bin"/><Relationship Id="rId5" Type="http://schemas.openxmlformats.org/officeDocument/2006/relationships/image" Target="../media/image97.wmf"/><Relationship Id="rId4" Type="http://schemas.openxmlformats.org/officeDocument/2006/relationships/oleObject" Target="../embeddings/oleObject98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0.e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102.wmf"/><Relationship Id="rId4" Type="http://schemas.openxmlformats.org/officeDocument/2006/relationships/image" Target="../media/image99.emf"/><Relationship Id="rId9" Type="http://schemas.openxmlformats.org/officeDocument/2006/relationships/oleObject" Target="../embeddings/oleObject103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0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107.e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08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15.bin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14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image" Target="../media/image119.wmf"/><Relationship Id="rId18" Type="http://schemas.openxmlformats.org/officeDocument/2006/relationships/oleObject" Target="../embeddings/oleObject124.bin"/><Relationship Id="rId26" Type="http://schemas.openxmlformats.org/officeDocument/2006/relationships/oleObject" Target="../embeddings/oleObject128.bin"/><Relationship Id="rId3" Type="http://schemas.openxmlformats.org/officeDocument/2006/relationships/oleObject" Target="../embeddings/oleObject116.bin"/><Relationship Id="rId21" Type="http://schemas.openxmlformats.org/officeDocument/2006/relationships/image" Target="../media/image123.wmf"/><Relationship Id="rId7" Type="http://schemas.openxmlformats.org/officeDocument/2006/relationships/oleObject" Target="../embeddings/oleObject118.bin"/><Relationship Id="rId12" Type="http://schemas.openxmlformats.org/officeDocument/2006/relationships/oleObject" Target="../embeddings/oleObject121.bin"/><Relationship Id="rId17" Type="http://schemas.openxmlformats.org/officeDocument/2006/relationships/image" Target="../media/image121.wmf"/><Relationship Id="rId25" Type="http://schemas.openxmlformats.org/officeDocument/2006/relationships/image" Target="../media/image12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3.bin"/><Relationship Id="rId20" Type="http://schemas.openxmlformats.org/officeDocument/2006/relationships/oleObject" Target="../embeddings/oleObject125.bin"/><Relationship Id="rId29" Type="http://schemas.openxmlformats.org/officeDocument/2006/relationships/image" Target="../media/image127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16.wmf"/><Relationship Id="rId11" Type="http://schemas.openxmlformats.org/officeDocument/2006/relationships/image" Target="../media/image118.wmf"/><Relationship Id="rId24" Type="http://schemas.openxmlformats.org/officeDocument/2006/relationships/oleObject" Target="../embeddings/oleObject127.bin"/><Relationship Id="rId5" Type="http://schemas.openxmlformats.org/officeDocument/2006/relationships/oleObject" Target="../embeddings/oleObject117.bin"/><Relationship Id="rId15" Type="http://schemas.openxmlformats.org/officeDocument/2006/relationships/image" Target="../media/image120.wmf"/><Relationship Id="rId23" Type="http://schemas.openxmlformats.org/officeDocument/2006/relationships/image" Target="../media/image124.wmf"/><Relationship Id="rId28" Type="http://schemas.openxmlformats.org/officeDocument/2006/relationships/oleObject" Target="../embeddings/oleObject129.bin"/><Relationship Id="rId10" Type="http://schemas.openxmlformats.org/officeDocument/2006/relationships/oleObject" Target="../embeddings/oleObject120.bin"/><Relationship Id="rId19" Type="http://schemas.openxmlformats.org/officeDocument/2006/relationships/image" Target="../media/image122.wmf"/><Relationship Id="rId4" Type="http://schemas.openxmlformats.org/officeDocument/2006/relationships/image" Target="../media/image115.wmf"/><Relationship Id="rId9" Type="http://schemas.openxmlformats.org/officeDocument/2006/relationships/image" Target="../media/image117.wmf"/><Relationship Id="rId14" Type="http://schemas.openxmlformats.org/officeDocument/2006/relationships/oleObject" Target="../embeddings/oleObject122.bin"/><Relationship Id="rId22" Type="http://schemas.openxmlformats.org/officeDocument/2006/relationships/oleObject" Target="../embeddings/oleObject126.bin"/><Relationship Id="rId27" Type="http://schemas.openxmlformats.org/officeDocument/2006/relationships/image" Target="../media/image126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oleObject" Target="../embeddings/oleObject135.bin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31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33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41.wmf"/><Relationship Id="rId3" Type="http://schemas.openxmlformats.org/officeDocument/2006/relationships/oleObject" Target="../embeddings/oleObject136.bin"/><Relationship Id="rId21" Type="http://schemas.openxmlformats.org/officeDocument/2006/relationships/oleObject" Target="../embeddings/oleObject145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38.wmf"/><Relationship Id="rId17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0.wmf"/><Relationship Id="rId20" Type="http://schemas.openxmlformats.org/officeDocument/2006/relationships/image" Target="../media/image142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40.bin"/><Relationship Id="rId24" Type="http://schemas.openxmlformats.org/officeDocument/2006/relationships/image" Target="../media/image144.wmf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23" Type="http://schemas.openxmlformats.org/officeDocument/2006/relationships/oleObject" Target="../embeddings/oleObject146.bin"/><Relationship Id="rId10" Type="http://schemas.openxmlformats.org/officeDocument/2006/relationships/image" Target="../media/image137.wmf"/><Relationship Id="rId19" Type="http://schemas.openxmlformats.org/officeDocument/2006/relationships/oleObject" Target="../embeddings/oleObject144.bin"/><Relationship Id="rId4" Type="http://schemas.openxmlformats.org/officeDocument/2006/relationships/image" Target="../media/image134.e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39.wmf"/><Relationship Id="rId22" Type="http://schemas.openxmlformats.org/officeDocument/2006/relationships/image" Target="../media/image14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1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8.bin"/><Relationship Id="rId10" Type="http://schemas.openxmlformats.org/officeDocument/2006/relationships/image" Target="../media/image148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50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57.wmf"/><Relationship Id="rId26" Type="http://schemas.openxmlformats.org/officeDocument/2006/relationships/image" Target="../media/image161.emf"/><Relationship Id="rId3" Type="http://schemas.openxmlformats.org/officeDocument/2006/relationships/oleObject" Target="../embeddings/oleObject152.bin"/><Relationship Id="rId21" Type="http://schemas.openxmlformats.org/officeDocument/2006/relationships/oleObject" Target="../embeddings/oleObject161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54.wmf"/><Relationship Id="rId17" Type="http://schemas.openxmlformats.org/officeDocument/2006/relationships/oleObject" Target="../embeddings/oleObject159.bin"/><Relationship Id="rId25" Type="http://schemas.openxmlformats.org/officeDocument/2006/relationships/oleObject" Target="../embeddings/oleObject1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6.wmf"/><Relationship Id="rId20" Type="http://schemas.openxmlformats.org/officeDocument/2006/relationships/image" Target="../media/image158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56.bin"/><Relationship Id="rId24" Type="http://schemas.openxmlformats.org/officeDocument/2006/relationships/image" Target="../media/image160.emf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23" Type="http://schemas.openxmlformats.org/officeDocument/2006/relationships/oleObject" Target="../embeddings/oleObject162.bin"/><Relationship Id="rId10" Type="http://schemas.openxmlformats.org/officeDocument/2006/relationships/image" Target="../media/image153.wmf"/><Relationship Id="rId19" Type="http://schemas.openxmlformats.org/officeDocument/2006/relationships/oleObject" Target="../embeddings/oleObject160.bin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55.wmf"/><Relationship Id="rId22" Type="http://schemas.openxmlformats.org/officeDocument/2006/relationships/image" Target="../media/image159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13" Type="http://schemas.openxmlformats.org/officeDocument/2006/relationships/oleObject" Target="../embeddings/oleObject169.bin"/><Relationship Id="rId18" Type="http://schemas.openxmlformats.org/officeDocument/2006/relationships/image" Target="../media/image169.wmf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66.wmf"/><Relationship Id="rId17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8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63.w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0.bin"/><Relationship Id="rId10" Type="http://schemas.openxmlformats.org/officeDocument/2006/relationships/image" Target="../media/image165.wmf"/><Relationship Id="rId4" Type="http://schemas.openxmlformats.org/officeDocument/2006/relationships/image" Target="../media/image162.w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67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71.w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170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173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13" Type="http://schemas.openxmlformats.org/officeDocument/2006/relationships/oleObject" Target="../embeddings/oleObject183.bin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8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77.w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0" Type="http://schemas.openxmlformats.org/officeDocument/2006/relationships/image" Target="../media/image179.wmf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181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8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83.wmf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5.bin"/><Relationship Id="rId10" Type="http://schemas.openxmlformats.org/officeDocument/2006/relationships/image" Target="../media/image185.wmf"/><Relationship Id="rId4" Type="http://schemas.openxmlformats.org/officeDocument/2006/relationships/image" Target="../media/image182.wmf"/><Relationship Id="rId9" Type="http://schemas.openxmlformats.org/officeDocument/2006/relationships/oleObject" Target="../embeddings/oleObject187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88.wmf"/><Relationship Id="rId5" Type="http://schemas.openxmlformats.org/officeDocument/2006/relationships/oleObject" Target="../embeddings/oleObject190.bin"/><Relationship Id="rId10" Type="http://schemas.openxmlformats.org/officeDocument/2006/relationships/image" Target="../media/image190.wmf"/><Relationship Id="rId4" Type="http://schemas.openxmlformats.org/officeDocument/2006/relationships/image" Target="../media/image187.wmf"/><Relationship Id="rId9" Type="http://schemas.openxmlformats.org/officeDocument/2006/relationships/oleObject" Target="../embeddings/oleObject19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73089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概率论与数理统计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483768" y="3471664"/>
            <a:ext cx="4248472" cy="605408"/>
          </a:xfrm>
          <a:prstGeom prst="rect">
            <a:avLst/>
          </a:prstGeom>
        </p:spPr>
        <p:txBody>
          <a:bodyPr vert="horz" rtlCol="0" anchor="b">
            <a:normAutofit fontScale="60000" lnSpcReduction="20000"/>
          </a:bodyPr>
          <a:lstStyle/>
          <a:p>
            <a:pPr algn="ctr" fontAlgn="auto"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zh-CN" altLang="en-US" sz="4400" dirty="0">
                <a:solidFill>
                  <a:srgbClr val="1F497D"/>
                </a:solidFill>
                <a:latin typeface="Calibri"/>
                <a:ea typeface="宋体"/>
              </a:rPr>
              <a:t>第二章 随机变量及其分布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="" xmlns:a16="http://schemas.microsoft.com/office/drawing/2014/main" id="{F1BDC72C-7824-463E-947D-2DC7A050F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835342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设袋中有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4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个红球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1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个白球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今从袋中随机抽取两次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每次取一个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X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表示所取得的白球数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试分两种情况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:   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(1) </a:t>
            </a:r>
            <a:r>
              <a:rPr kumimoji="1"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放回抽取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; (2)</a:t>
            </a:r>
            <a:r>
              <a:rPr kumimoji="1"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不放回抽取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,  </a:t>
            </a:r>
            <a:r>
              <a:rPr kumimoji="1"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分别求出 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的分布律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2291" name="Line 3">
            <a:extLst>
              <a:ext uri="{FF2B5EF4-FFF2-40B4-BE49-F238E27FC236}">
                <a16:creationId xmlns="" xmlns:a16="http://schemas.microsoft.com/office/drawing/2014/main" id="{157B343E-EACE-4FDB-A4EC-A3863456CD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524625"/>
            <a:ext cx="8510588" cy="0"/>
          </a:xfrm>
          <a:prstGeom prst="line">
            <a:avLst/>
          </a:prstGeom>
          <a:noFill/>
          <a:ln w="57150" cmpd="thinThick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92" name="Text Box 4">
            <a:extLst>
              <a:ext uri="{FF2B5EF4-FFF2-40B4-BE49-F238E27FC236}">
                <a16:creationId xmlns="" xmlns:a16="http://schemas.microsoft.com/office/drawing/2014/main" id="{1C5538A9-4BB7-4569-A33B-546EFCB85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4437063"/>
            <a:ext cx="8497887" cy="1815882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kumimoji="1" lang="en-US" alt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离散型随机变量</a:t>
            </a:r>
            <a:r>
              <a:rPr kumimoji="1"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的概率分布或分布律完全刻划了离散型随机变量的分布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情况</a:t>
            </a:r>
            <a:r>
              <a:rPr kumimoji="1"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已知</a:t>
            </a:r>
            <a:r>
              <a:rPr kumimoji="1"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的概率分布</a:t>
            </a:r>
            <a:r>
              <a:rPr kumimoji="1"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对于任一实数集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L,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∈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的概率，即事件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{e |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(e) ∈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的概率便可求了</a:t>
            </a:r>
          </a:p>
        </p:txBody>
      </p:sp>
      <p:sp>
        <p:nvSpPr>
          <p:cNvPr id="12293" name="Text Box 5">
            <a:extLst>
              <a:ext uri="{FF2B5EF4-FFF2-40B4-BE49-F238E27FC236}">
                <a16:creationId xmlns="" xmlns:a16="http://schemas.microsoft.com/office/drawing/2014/main" id="{B16F48D2-CDF7-407E-BE93-79B6CBA5D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924175"/>
            <a:ext cx="4103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   X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       0        1         2</a:t>
            </a:r>
            <a:endParaRPr kumimoji="1" lang="en-US" altLang="zh-CN" sz="2800" b="1" baseline="30000">
              <a:latin typeface="Times New Roman" panose="02020603050405020304" pitchFamily="18" charset="0"/>
            </a:endParaRPr>
          </a:p>
        </p:txBody>
      </p:sp>
      <p:sp>
        <p:nvSpPr>
          <p:cNvPr id="12294" name="Line 6">
            <a:extLst>
              <a:ext uri="{FF2B5EF4-FFF2-40B4-BE49-F238E27FC236}">
                <a16:creationId xmlns="" xmlns:a16="http://schemas.microsoft.com/office/drawing/2014/main" id="{66CA9BD8-2408-4147-B2D0-608CA2BD3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813" y="3457575"/>
            <a:ext cx="3371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Line 7">
            <a:extLst>
              <a:ext uri="{FF2B5EF4-FFF2-40B4-BE49-F238E27FC236}">
                <a16:creationId xmlns="" xmlns:a16="http://schemas.microsoft.com/office/drawing/2014/main" id="{F78E22A9-56A5-4B36-B2F8-05AAFBF926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4813" y="2924175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6" name="Text Box 8">
            <a:extLst>
              <a:ext uri="{FF2B5EF4-FFF2-40B4-BE49-F238E27FC236}">
                <a16:creationId xmlns="" xmlns:a16="http://schemas.microsoft.com/office/drawing/2014/main" id="{122F6319-4847-4BAC-8B81-64AC7F0CF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276475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kumimoji="1" lang="en-US" altLang="zh-CN" sz="2800" b="1" baseline="30000">
              <a:latin typeface="宋体" panose="02010600030101010101" pitchFamily="2" charset="-122"/>
            </a:endParaRPr>
          </a:p>
        </p:txBody>
      </p:sp>
      <p:sp>
        <p:nvSpPr>
          <p:cNvPr id="12297" name="Text Box 9">
            <a:extLst>
              <a:ext uri="{FF2B5EF4-FFF2-40B4-BE49-F238E27FC236}">
                <a16:creationId xmlns="" xmlns:a16="http://schemas.microsoft.com/office/drawing/2014/main" id="{7FA6AF14-83B9-48F8-8044-7BFBABD33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3500438"/>
            <a:ext cx="728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k</a:t>
            </a:r>
            <a:endParaRPr kumimoji="1" lang="en-US" altLang="zh-CN" sz="2800" b="1" baseline="30000">
              <a:latin typeface="Times New Roman" panose="02020603050405020304" pitchFamily="18" charset="0"/>
            </a:endParaRPr>
          </a:p>
        </p:txBody>
      </p:sp>
      <p:sp>
        <p:nvSpPr>
          <p:cNvPr id="12301" name="Rectangle 13">
            <a:extLst>
              <a:ext uri="{FF2B5EF4-FFF2-40B4-BE49-F238E27FC236}">
                <a16:creationId xmlns="" xmlns:a16="http://schemas.microsoft.com/office/drawing/2014/main" id="{7C16896E-DE83-46D7-8982-0DF583CBB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276475"/>
            <a:ext cx="140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(1) </a:t>
            </a:r>
            <a:r>
              <a:rPr kumimoji="1"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放回</a:t>
            </a:r>
          </a:p>
        </p:txBody>
      </p:sp>
      <p:sp>
        <p:nvSpPr>
          <p:cNvPr id="12302" name="Rectangle 14">
            <a:extLst>
              <a:ext uri="{FF2B5EF4-FFF2-40B4-BE49-F238E27FC236}">
                <a16:creationId xmlns="" xmlns:a16="http://schemas.microsoft.com/office/drawing/2014/main" id="{2FD2A874-79E2-474F-8B3E-05397BEEC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2205038"/>
            <a:ext cx="167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(2)</a:t>
            </a:r>
            <a:r>
              <a:rPr kumimoji="1" lang="zh-CN" altLang="en-US" sz="2800" b="1">
                <a:latin typeface="Times New Roman" panose="02020603050405020304" pitchFamily="18" charset="0"/>
                <a:sym typeface="Wingdings" panose="05000000000000000000" pitchFamily="2" charset="2"/>
              </a:rPr>
              <a:t>不放回</a:t>
            </a:r>
          </a:p>
        </p:txBody>
      </p:sp>
      <p:sp>
        <p:nvSpPr>
          <p:cNvPr id="12303" name="Text Box 15">
            <a:extLst>
              <a:ext uri="{FF2B5EF4-FFF2-40B4-BE49-F238E27FC236}">
                <a16:creationId xmlns="" xmlns:a16="http://schemas.microsoft.com/office/drawing/2014/main" id="{2CD17C22-756F-4991-8991-DA37CEFD6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2924175"/>
            <a:ext cx="3455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   X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         0          1         </a:t>
            </a:r>
            <a:endParaRPr kumimoji="1" lang="en-US" altLang="zh-CN" sz="2800" b="1" baseline="30000">
              <a:latin typeface="Times New Roman" panose="02020603050405020304" pitchFamily="18" charset="0"/>
            </a:endParaRPr>
          </a:p>
        </p:txBody>
      </p:sp>
      <p:sp>
        <p:nvSpPr>
          <p:cNvPr id="12304" name="Line 16">
            <a:extLst>
              <a:ext uri="{FF2B5EF4-FFF2-40B4-BE49-F238E27FC236}">
                <a16:creationId xmlns="" xmlns:a16="http://schemas.microsoft.com/office/drawing/2014/main" id="{5DB8BDDA-C754-4F3A-B85B-AB4702DEE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5425" y="3457575"/>
            <a:ext cx="3371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5" name="Line 17">
            <a:extLst>
              <a:ext uri="{FF2B5EF4-FFF2-40B4-BE49-F238E27FC236}">
                <a16:creationId xmlns="" xmlns:a16="http://schemas.microsoft.com/office/drawing/2014/main" id="{75EB6212-B535-4CCA-8A15-6836D4DCCF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7425" y="2924175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9" name="Text Box 21">
            <a:extLst>
              <a:ext uri="{FF2B5EF4-FFF2-40B4-BE49-F238E27FC236}">
                <a16:creationId xmlns="" xmlns:a16="http://schemas.microsoft.com/office/drawing/2014/main" id="{95DE1766-4998-45D5-901C-81470AAFC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3573463"/>
            <a:ext cx="728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i="1" baseline="-25000" dirty="0">
                <a:latin typeface="Times New Roman" panose="02020603050405020304" pitchFamily="18" charset="0"/>
              </a:rPr>
              <a:t>k</a:t>
            </a:r>
            <a:endParaRPr kumimoji="1" lang="en-US" altLang="zh-CN" sz="2800" b="1" baseline="300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="" xmlns:a16="http://schemas.microsoft.com/office/drawing/2014/main" id="{E0E00946-672A-404B-8C75-FBD17B02DD4B}"/>
                  </a:ext>
                </a:extLst>
              </p:cNvPr>
              <p:cNvSpPr txBox="1"/>
              <p:nvPr/>
            </p:nvSpPr>
            <p:spPr>
              <a:xfrm>
                <a:off x="2538413" y="3539261"/>
                <a:ext cx="880626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0E00946-672A-404B-8C75-FBD17B02D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413" y="3539261"/>
                <a:ext cx="880626" cy="6938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="" xmlns:a16="http://schemas.microsoft.com/office/drawing/2014/main" id="{2C22B2C1-6EEA-4709-B220-09D8F3DC6A5F}"/>
                  </a:ext>
                </a:extLst>
              </p:cNvPr>
              <p:cNvSpPr txBox="1"/>
              <p:nvPr/>
            </p:nvSpPr>
            <p:spPr>
              <a:xfrm>
                <a:off x="1675150" y="3543212"/>
                <a:ext cx="880626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C22B2C1-6EEA-4709-B220-09D8F3DC6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150" y="3543212"/>
                <a:ext cx="880626" cy="693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="" xmlns:a16="http://schemas.microsoft.com/office/drawing/2014/main" id="{389C3718-C8CC-433A-8F6A-9CE8FE5FD889}"/>
                  </a:ext>
                </a:extLst>
              </p:cNvPr>
              <p:cNvSpPr txBox="1"/>
              <p:nvPr/>
            </p:nvSpPr>
            <p:spPr>
              <a:xfrm>
                <a:off x="3533290" y="3544880"/>
                <a:ext cx="880626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89C3718-C8CC-433A-8F6A-9CE8FE5F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290" y="3544880"/>
                <a:ext cx="880626" cy="693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="" xmlns:a16="http://schemas.microsoft.com/office/drawing/2014/main" id="{57C4CC36-7C66-48E8-AF89-A30FB94DC700}"/>
                  </a:ext>
                </a:extLst>
              </p:cNvPr>
              <p:cNvSpPr txBox="1"/>
              <p:nvPr/>
            </p:nvSpPr>
            <p:spPr>
              <a:xfrm>
                <a:off x="6211654" y="3527244"/>
                <a:ext cx="880626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7C4CC36-7C66-48E8-AF89-A30FB94DC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654" y="3527244"/>
                <a:ext cx="880626" cy="693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="" xmlns:a16="http://schemas.microsoft.com/office/drawing/2014/main" id="{91BF3735-B4E4-4DA8-B835-237AB17CBE96}"/>
                  </a:ext>
                </a:extLst>
              </p:cNvPr>
              <p:cNvSpPr txBox="1"/>
              <p:nvPr/>
            </p:nvSpPr>
            <p:spPr>
              <a:xfrm>
                <a:off x="7291774" y="3527244"/>
                <a:ext cx="880626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1BF3735-B4E4-4DA8-B835-237AB17CB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774" y="3527244"/>
                <a:ext cx="880626" cy="6938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  <p:bldP spid="12293" grpId="0"/>
      <p:bldP spid="12296" grpId="0"/>
      <p:bldP spid="12297" grpId="0"/>
      <p:bldP spid="12301" grpId="0"/>
      <p:bldP spid="12302" grpId="0"/>
      <p:bldP spid="12303" grpId="0"/>
      <p:bldP spid="12309" grpId="0"/>
      <p:bldP spid="2" grpId="0"/>
      <p:bldP spid="22" grpId="0"/>
      <p:bldP spid="23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="" xmlns:a16="http://schemas.microsoft.com/office/drawing/2014/main" id="{3BA47909-F1E5-4F0C-85CD-157759CA8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" y="333375"/>
            <a:ext cx="6307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</a:t>
            </a:r>
            <a:r>
              <a:rPr kumimoji="1" lang="en-US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几种常见的离散型随机变量</a:t>
            </a:r>
            <a:endParaRPr kumimoji="1" lang="zh-CN" altLang="en-US" sz="32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315" name="Text Box 3">
            <a:extLst>
              <a:ext uri="{FF2B5EF4-FFF2-40B4-BE49-F238E27FC236}">
                <a16:creationId xmlns="" xmlns:a16="http://schemas.microsoft.com/office/drawing/2014/main" id="{D1ECBD4F-1457-43F5-A09E-E30A4CDD9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4076700"/>
            <a:ext cx="7704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2800" b="1" dirty="0" err="1">
                <a:latin typeface="宋体" panose="02010600030101010101" pitchFamily="2" charset="-122"/>
              </a:rPr>
              <a:t>则称</a:t>
            </a:r>
            <a:r>
              <a:rPr kumimoji="1"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en-US" sz="2800" b="1" dirty="0" err="1">
                <a:latin typeface="宋体" panose="02010600030101010101" pitchFamily="2" charset="-122"/>
              </a:rPr>
              <a:t>服从</a:t>
            </a:r>
            <a:r>
              <a:rPr kumimoji="1" lang="en-US" alt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参数为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 </a:t>
            </a:r>
            <a:r>
              <a:rPr kumimoji="1" lang="en-US" altLang="en-US" sz="2800" b="1" dirty="0">
                <a:latin typeface="宋体" panose="02010600030101010101" pitchFamily="2" charset="-122"/>
              </a:rPr>
              <a:t>的</a:t>
            </a:r>
            <a:r>
              <a:rPr kumimoji="1" lang="en-US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(0-1)</a:t>
            </a:r>
            <a:r>
              <a:rPr kumimoji="1" lang="en-US" altLang="en-US" sz="28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</a:t>
            </a:r>
            <a:r>
              <a:rPr kumimoji="1" lang="en-US" altLang="en-US" sz="2800" b="1" dirty="0" err="1">
                <a:latin typeface="宋体" panose="02010600030101010101" pitchFamily="2" charset="-122"/>
              </a:rPr>
              <a:t>或</a:t>
            </a:r>
            <a:r>
              <a:rPr kumimoji="1" lang="en-US" altLang="en-US" sz="28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两点分布</a:t>
            </a:r>
            <a:r>
              <a:rPr kumimoji="1" lang="en-US" altLang="en-US" sz="2800" b="1" dirty="0">
                <a:latin typeface="宋体" panose="02010600030101010101" pitchFamily="2" charset="-122"/>
              </a:rPr>
              <a:t>．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3317" name="Line 5">
            <a:extLst>
              <a:ext uri="{FF2B5EF4-FFF2-40B4-BE49-F238E27FC236}">
                <a16:creationId xmlns="" xmlns:a16="http://schemas.microsoft.com/office/drawing/2014/main" id="{0946C885-FD67-40FB-A64A-331D7D8A46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425" y="908050"/>
            <a:ext cx="8510588" cy="0"/>
          </a:xfrm>
          <a:prstGeom prst="line">
            <a:avLst/>
          </a:prstGeom>
          <a:noFill/>
          <a:ln w="57150" cmpd="thinThick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18" name="Text Box 6">
            <a:extLst>
              <a:ext uri="{FF2B5EF4-FFF2-40B4-BE49-F238E27FC236}">
                <a16:creationId xmlns="" xmlns:a16="http://schemas.microsoft.com/office/drawing/2014/main" id="{785CA45A-E397-4D09-8F73-FE14C72A1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1844675"/>
            <a:ext cx="7672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         P{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=1}=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，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P{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=0}=1-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     (0&lt;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&lt;1)</a:t>
            </a:r>
          </a:p>
        </p:txBody>
      </p:sp>
      <p:sp>
        <p:nvSpPr>
          <p:cNvPr id="13319" name="Text Box 7">
            <a:extLst>
              <a:ext uri="{FF2B5EF4-FFF2-40B4-BE49-F238E27FC236}">
                <a16:creationId xmlns="" xmlns:a16="http://schemas.microsoft.com/office/drawing/2014/main" id="{9FC234A5-572D-4456-AB65-74E3B945E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341438"/>
            <a:ext cx="7777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宋体" panose="02010600030101010101" pitchFamily="2" charset="-122"/>
              </a:rPr>
              <a:t> </a:t>
            </a:r>
            <a:r>
              <a:rPr kumimoji="1" lang="en-US" altLang="en-US" sz="2800" b="1">
                <a:latin typeface="宋体" panose="02010600030101010101" pitchFamily="2" charset="-122"/>
              </a:rPr>
              <a:t>如果随机变量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en-US" sz="2800" b="1">
                <a:latin typeface="宋体" panose="02010600030101010101" pitchFamily="2" charset="-122"/>
              </a:rPr>
              <a:t>只能取</a:t>
            </a:r>
            <a:r>
              <a:rPr kumimoji="1" lang="zh-CN" altLang="en-US" sz="2800" b="1">
                <a:latin typeface="宋体" panose="02010600030101010101" pitchFamily="2" charset="-122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0, 1 </a:t>
            </a:r>
            <a:r>
              <a:rPr kumimoji="1" lang="en-US" altLang="en-US" sz="2800" b="1">
                <a:latin typeface="宋体" panose="02010600030101010101" pitchFamily="2" charset="-122"/>
              </a:rPr>
              <a:t>两个值</a:t>
            </a:r>
            <a:r>
              <a:rPr kumimoji="1" lang="en-US" altLang="zh-CN" sz="2800" b="1">
                <a:latin typeface="宋体" panose="02010600030101010101" pitchFamily="2" charset="-122"/>
              </a:rPr>
              <a:t>,</a:t>
            </a:r>
            <a:r>
              <a:rPr kumimoji="1" lang="en-US" altLang="en-US" sz="2800" b="1">
                <a:latin typeface="宋体" panose="02010600030101010101" pitchFamily="2" charset="-122"/>
              </a:rPr>
              <a:t>其分布律</a:t>
            </a:r>
            <a:r>
              <a:rPr kumimoji="1" lang="zh-CN" altLang="en-US" sz="2800" b="1">
                <a:latin typeface="宋体" panose="02010600030101010101" pitchFamily="2" charset="-122"/>
              </a:rPr>
              <a:t>为</a:t>
            </a:r>
          </a:p>
        </p:txBody>
      </p:sp>
      <p:sp>
        <p:nvSpPr>
          <p:cNvPr id="13321" name="Line 9">
            <a:extLst>
              <a:ext uri="{FF2B5EF4-FFF2-40B4-BE49-F238E27FC236}">
                <a16:creationId xmlns="" xmlns:a16="http://schemas.microsoft.com/office/drawing/2014/main" id="{06C2744A-6DB0-4030-A9FA-798C161C74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8025" y="28702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2" name="Line 10">
            <a:extLst>
              <a:ext uri="{FF2B5EF4-FFF2-40B4-BE49-F238E27FC236}">
                <a16:creationId xmlns="" xmlns:a16="http://schemas.microsoft.com/office/drawing/2014/main" id="{16C6C35E-E24F-4840-9163-084A3FD208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1600" y="2366963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3" name="Rectangle 11">
            <a:extLst>
              <a:ext uri="{FF2B5EF4-FFF2-40B4-BE49-F238E27FC236}">
                <a16:creationId xmlns="" xmlns:a16="http://schemas.microsoft.com/office/drawing/2014/main" id="{303E1AAD-5746-41EF-BFFF-717107AB4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325" y="2438400"/>
            <a:ext cx="45720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 b="1" i="1" dirty="0">
                <a:latin typeface="Times New Roman" panose="02020603050405020304" pitchFamily="18" charset="0"/>
              </a:rPr>
              <a:t>        X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     0          1  </a:t>
            </a:r>
          </a:p>
        </p:txBody>
      </p:sp>
      <p:sp>
        <p:nvSpPr>
          <p:cNvPr id="13324" name="Rectangle 12">
            <a:extLst>
              <a:ext uri="{FF2B5EF4-FFF2-40B4-BE49-F238E27FC236}">
                <a16:creationId xmlns="" xmlns:a16="http://schemas.microsoft.com/office/drawing/2014/main" id="{6E64142A-172E-44C4-B333-25E2B45C1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517775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2800" b="1">
                <a:latin typeface="Times New Roman" panose="02020603050405020304" pitchFamily="18" charset="0"/>
              </a:rPr>
              <a:t>即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3325" name="Text Box 13">
            <a:extLst>
              <a:ext uri="{FF2B5EF4-FFF2-40B4-BE49-F238E27FC236}">
                <a16:creationId xmlns="" xmlns:a16="http://schemas.microsoft.com/office/drawing/2014/main" id="{F739E29C-B90D-473F-8012-7C091A64C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3168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32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1.(0-1)分布</a:t>
            </a:r>
            <a:endParaRPr kumimoji="1" lang="zh-CN" altLang="en-US" sz="32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26" name="Rectangle 14">
            <a:extLst>
              <a:ext uri="{FF2B5EF4-FFF2-40B4-BE49-F238E27FC236}">
                <a16:creationId xmlns="" xmlns:a16="http://schemas.microsoft.com/office/drawing/2014/main" id="{4F20A219-BE5B-4A4E-9897-F6D7EF182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2876550"/>
            <a:ext cx="45720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k</a:t>
            </a:r>
            <a:r>
              <a:rPr kumimoji="1" lang="en-US" altLang="zh-CN" sz="2800" b="1">
                <a:latin typeface="Times New Roman" panose="02020603050405020304" pitchFamily="18" charset="0"/>
              </a:rPr>
              <a:t>	   1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-p       p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13329" name="Group 17">
            <a:extLst>
              <a:ext uri="{FF2B5EF4-FFF2-40B4-BE49-F238E27FC236}">
                <a16:creationId xmlns="" xmlns:a16="http://schemas.microsoft.com/office/drawing/2014/main" id="{09EB703E-231E-4785-BF81-D332DB368E3E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357563"/>
            <a:ext cx="7705725" cy="647700"/>
            <a:chOff x="385" y="2115"/>
            <a:chExt cx="4854" cy="408"/>
          </a:xfrm>
        </p:grpSpPr>
        <p:graphicFrame>
          <p:nvGraphicFramePr>
            <p:cNvPr id="13316" name="Object 4">
              <a:extLst>
                <a:ext uri="{FF2B5EF4-FFF2-40B4-BE49-F238E27FC236}">
                  <a16:creationId xmlns="" xmlns:a16="http://schemas.microsoft.com/office/drawing/2014/main" id="{96926C69-EB14-4065-B79A-644B763390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9" y="2153"/>
            <a:ext cx="4400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702" name="公式" r:id="rId3" imgW="2692080" imgH="228600" progId="Equation.3">
                    <p:embed/>
                  </p:oleObj>
                </mc:Choice>
                <mc:Fallback>
                  <p:oleObj name="公式" r:id="rId3" imgW="2692080" imgH="228600" progId="Equation.3">
                    <p:embed/>
                    <p:pic>
                      <p:nvPicPr>
                        <p:cNvPr id="13316" name="Object 4">
                          <a:extLst>
                            <a:ext uri="{FF2B5EF4-FFF2-40B4-BE49-F238E27FC236}">
                              <a16:creationId xmlns="" xmlns:a16="http://schemas.microsoft.com/office/drawing/2014/main" id="{96926C69-EB14-4065-B79A-644B763390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153"/>
                          <a:ext cx="4400" cy="370"/>
                        </a:xfrm>
                        <a:prstGeom prst="rect">
                          <a:avLst/>
                        </a:prstGeom>
                        <a:solidFill>
                          <a:srgbClr val="99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7" name="Rectangle 15">
              <a:extLst>
                <a:ext uri="{FF2B5EF4-FFF2-40B4-BE49-F238E27FC236}">
                  <a16:creationId xmlns="" xmlns:a16="http://schemas.microsoft.com/office/drawing/2014/main" id="{E39EAA3B-591F-42F3-806D-F7ABC0EFD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115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或</a:t>
              </a:r>
            </a:p>
          </p:txBody>
        </p:sp>
      </p:grpSp>
      <p:sp>
        <p:nvSpPr>
          <p:cNvPr id="13328" name="Text Box 16">
            <a:extLst>
              <a:ext uri="{FF2B5EF4-FFF2-40B4-BE49-F238E27FC236}">
                <a16:creationId xmlns="" xmlns:a16="http://schemas.microsoft.com/office/drawing/2014/main" id="{B2A76082-A703-474E-ACE4-2A4A2CDDB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652963"/>
            <a:ext cx="842486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dirty="0">
                <a:solidFill>
                  <a:srgbClr val="006699"/>
                </a:solidFill>
                <a:latin typeface="+mn-ea"/>
                <a:ea typeface="+mn-ea"/>
              </a:rPr>
              <a:t>    </a:t>
            </a:r>
            <a:r>
              <a:rPr kumimoji="1" lang="zh-CN" altLang="en-US" b="1" dirty="0" smtClean="0">
                <a:solidFill>
                  <a:srgbClr val="0000FF"/>
                </a:solidFill>
                <a:latin typeface="+mn-ea"/>
                <a:ea typeface="+mn-ea"/>
              </a:rPr>
              <a:t>对于</a:t>
            </a:r>
            <a:r>
              <a:rPr kumimoji="1" lang="en-US" altLang="en-US" b="1" dirty="0" err="1">
                <a:solidFill>
                  <a:srgbClr val="0000FF"/>
                </a:solidFill>
                <a:latin typeface="+mn-ea"/>
                <a:ea typeface="+mn-ea"/>
              </a:rPr>
              <a:t>一次试验只有两种可能结果的概率分布都可用两点分布来描述</a:t>
            </a:r>
            <a:r>
              <a:rPr kumimoji="1" lang="en-US" altLang="en-US" b="1" dirty="0" err="1">
                <a:solidFill>
                  <a:srgbClr val="000066"/>
                </a:solidFill>
                <a:latin typeface="+mn-ea"/>
                <a:ea typeface="+mn-ea"/>
              </a:rPr>
              <a:t>．如在射击中，只考虑</a:t>
            </a:r>
            <a:r>
              <a:rPr kumimoji="1" lang="zh-CN" altLang="en-US" b="1" dirty="0">
                <a:solidFill>
                  <a:srgbClr val="000066"/>
                </a:solidFill>
                <a:latin typeface="+mn-ea"/>
                <a:ea typeface="+mn-ea"/>
              </a:rPr>
              <a:t> </a:t>
            </a:r>
            <a:r>
              <a:rPr kumimoji="1" lang="en-US" altLang="en-US" b="1" dirty="0">
                <a:solidFill>
                  <a:srgbClr val="000066"/>
                </a:solidFill>
                <a:latin typeface="+mn-ea"/>
                <a:ea typeface="+mn-ea"/>
              </a:rPr>
              <a:t>“</a:t>
            </a:r>
            <a:r>
              <a:rPr kumimoji="1" lang="en-US" altLang="en-US" b="1" dirty="0" err="1">
                <a:solidFill>
                  <a:srgbClr val="000066"/>
                </a:solidFill>
                <a:latin typeface="+mn-ea"/>
                <a:ea typeface="+mn-ea"/>
              </a:rPr>
              <a:t>击中</a:t>
            </a:r>
            <a:r>
              <a:rPr kumimoji="1" lang="en-US" altLang="en-US" b="1" dirty="0">
                <a:solidFill>
                  <a:srgbClr val="000066"/>
                </a:solidFill>
                <a:latin typeface="+mn-ea"/>
                <a:ea typeface="+mn-ea"/>
              </a:rPr>
              <a:t>”</a:t>
            </a:r>
            <a:r>
              <a:rPr kumimoji="1" lang="zh-CN" altLang="en-US" b="1" dirty="0">
                <a:solidFill>
                  <a:srgbClr val="000066"/>
                </a:solidFill>
                <a:latin typeface="+mn-ea"/>
                <a:ea typeface="+mn-ea"/>
              </a:rPr>
              <a:t> </a:t>
            </a:r>
            <a:r>
              <a:rPr kumimoji="1" lang="en-US" altLang="en-US" b="1" dirty="0">
                <a:solidFill>
                  <a:srgbClr val="000066"/>
                </a:solidFill>
                <a:latin typeface="+mn-ea"/>
                <a:ea typeface="+mn-ea"/>
              </a:rPr>
              <a:t>与</a:t>
            </a:r>
            <a:r>
              <a:rPr kumimoji="1" lang="zh-CN" altLang="en-US" b="1" dirty="0">
                <a:solidFill>
                  <a:srgbClr val="000066"/>
                </a:solidFill>
                <a:latin typeface="+mn-ea"/>
                <a:ea typeface="+mn-ea"/>
              </a:rPr>
              <a:t> </a:t>
            </a:r>
            <a:r>
              <a:rPr kumimoji="1" lang="en-US" altLang="en-US" b="1" dirty="0" smtClean="0">
                <a:solidFill>
                  <a:srgbClr val="000066"/>
                </a:solidFill>
                <a:latin typeface="+mn-ea"/>
                <a:ea typeface="+mn-ea"/>
              </a:rPr>
              <a:t>“</a:t>
            </a:r>
            <a:r>
              <a:rPr kumimoji="1" lang="en-US" altLang="en-US" b="1" dirty="0" err="1">
                <a:solidFill>
                  <a:srgbClr val="000066"/>
                </a:solidFill>
                <a:latin typeface="+mn-ea"/>
                <a:ea typeface="+mn-ea"/>
              </a:rPr>
              <a:t>不中</a:t>
            </a:r>
            <a:r>
              <a:rPr kumimoji="1" lang="en-US" altLang="en-US" b="1" dirty="0">
                <a:solidFill>
                  <a:srgbClr val="000066"/>
                </a:solidFill>
                <a:latin typeface="+mn-ea"/>
                <a:ea typeface="+mn-ea"/>
              </a:rPr>
              <a:t>”；</a:t>
            </a:r>
            <a:r>
              <a:rPr kumimoji="1" lang="zh-CN" altLang="en-US" b="1" dirty="0">
                <a:solidFill>
                  <a:srgbClr val="000066"/>
                </a:solidFill>
                <a:latin typeface="+mn-ea"/>
                <a:ea typeface="+mn-ea"/>
              </a:rPr>
              <a:t> </a:t>
            </a:r>
            <a:r>
              <a:rPr kumimoji="1" lang="en-US" altLang="en-US" b="1" dirty="0" err="1">
                <a:solidFill>
                  <a:srgbClr val="000066"/>
                </a:solidFill>
                <a:latin typeface="+mn-ea"/>
                <a:ea typeface="+mn-ea"/>
              </a:rPr>
              <a:t>对产品质量进行检验，如果我们只关心“合</a:t>
            </a:r>
            <a:r>
              <a:rPr kumimoji="1" lang="zh-CN" altLang="en-US" b="1" dirty="0">
                <a:solidFill>
                  <a:srgbClr val="000066"/>
                </a:solidFill>
                <a:latin typeface="+mn-ea"/>
                <a:ea typeface="+mn-ea"/>
              </a:rPr>
              <a:t>格”</a:t>
            </a:r>
            <a:r>
              <a:rPr kumimoji="1" lang="en-US" altLang="en-US" b="1" dirty="0" err="1">
                <a:solidFill>
                  <a:srgbClr val="000066"/>
                </a:solidFill>
                <a:latin typeface="+mn-ea"/>
                <a:ea typeface="+mn-ea"/>
              </a:rPr>
              <a:t>与“不合格</a:t>
            </a:r>
            <a:r>
              <a:rPr kumimoji="1" lang="en-US" altLang="zh-CN" b="1" dirty="0">
                <a:solidFill>
                  <a:srgbClr val="000066"/>
                </a:solidFill>
                <a:latin typeface="+mn-ea"/>
                <a:ea typeface="+mn-ea"/>
              </a:rPr>
              <a:t>, </a:t>
            </a:r>
            <a:r>
              <a:rPr kumimoji="1" lang="en-US" altLang="en-US" b="1" dirty="0" err="1">
                <a:solidFill>
                  <a:srgbClr val="000066"/>
                </a:solidFill>
                <a:latin typeface="+mn-ea"/>
                <a:ea typeface="+mn-ea"/>
              </a:rPr>
              <a:t>则这类问题都可以归结为两点分布</a:t>
            </a:r>
            <a:r>
              <a:rPr kumimoji="1" lang="en-US" altLang="en-US" b="1" dirty="0">
                <a:solidFill>
                  <a:srgbClr val="000066"/>
                </a:solidFill>
                <a:latin typeface="+mn-ea"/>
                <a:ea typeface="+mn-ea"/>
              </a:rPr>
              <a:t>．</a:t>
            </a:r>
            <a:endParaRPr kumimoji="1" lang="zh-CN" altLang="en-US" b="1" dirty="0">
              <a:solidFill>
                <a:srgbClr val="000066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8" grpId="0"/>
      <p:bldP spid="13319" grpId="0"/>
      <p:bldP spid="13323" grpId="0"/>
      <p:bldP spid="13324" grpId="0"/>
      <p:bldP spid="13325" grpId="0"/>
      <p:bldP spid="13326" grpId="0"/>
      <p:bldP spid="133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>
            <a:extLst>
              <a:ext uri="{FF2B5EF4-FFF2-40B4-BE49-F238E27FC236}">
                <a16:creationId xmlns="" xmlns:a16="http://schemas.microsoft.com/office/drawing/2014/main" id="{24AC5B1D-0457-4237-9202-8EB423CA4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" y="333375"/>
            <a:ext cx="457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32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32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kumimoji="1" lang="en-US" altLang="en-US" sz="32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二项分布</a:t>
            </a:r>
            <a:endParaRPr kumimoji="1" lang="zh-CN" altLang="en-US" sz="3200" b="1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634" name="Text Box 10">
            <a:extLst>
              <a:ext uri="{FF2B5EF4-FFF2-40B4-BE49-F238E27FC236}">
                <a16:creationId xmlns="" xmlns:a16="http://schemas.microsoft.com/office/drawing/2014/main" id="{C91E2EA4-1E13-416D-85FF-3C5D4A8AD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" y="2492375"/>
            <a:ext cx="8208963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</a:t>
            </a:r>
            <a:r>
              <a:rPr kumimoji="1" lang="en-US" alt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二项分布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表示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n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重</a:t>
            </a:r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Bernoulli</a:t>
            </a:r>
            <a:r>
              <a:rPr lang="zh-CN" altLang="en-US" sz="2800" dirty="0">
                <a:latin typeface="Times New Roman" panose="02020603050405020304" pitchFamily="18" charset="0"/>
              </a:rPr>
              <a:t>试验中事件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发生的次数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)=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则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是一个随机变量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的可能值为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0, 1, 2, …,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   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的分布</a:t>
            </a:r>
            <a:r>
              <a:rPr lang="zh-CN" altLang="en-US" sz="2800" dirty="0">
                <a:latin typeface="Times New Roman" panose="02020603050405020304" pitchFamily="18" charset="0"/>
              </a:rPr>
              <a:t>律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为</a:t>
            </a:r>
          </a:p>
        </p:txBody>
      </p:sp>
      <p:graphicFrame>
        <p:nvGraphicFramePr>
          <p:cNvPr id="26635" name="Object 11">
            <a:extLst>
              <a:ext uri="{FF2B5EF4-FFF2-40B4-BE49-F238E27FC236}">
                <a16:creationId xmlns="" xmlns:a16="http://schemas.microsoft.com/office/drawing/2014/main" id="{17D22C74-AC73-4CF6-8953-8F3101F1A9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045238"/>
              </p:ext>
            </p:extLst>
          </p:nvPr>
        </p:nvGraphicFramePr>
        <p:xfrm>
          <a:off x="1014413" y="3933825"/>
          <a:ext cx="705643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342" name="公式" r:id="rId3" imgW="2616120" imgH="228600" progId="Equation.3">
                  <p:embed/>
                </p:oleObj>
              </mc:Choice>
              <mc:Fallback>
                <p:oleObj name="公式" r:id="rId3" imgW="2616120" imgH="228600" progId="Equation.3">
                  <p:embed/>
                  <p:pic>
                    <p:nvPicPr>
                      <p:cNvPr id="26635" name="Object 11">
                        <a:extLst>
                          <a:ext uri="{FF2B5EF4-FFF2-40B4-BE49-F238E27FC236}">
                            <a16:creationId xmlns="" xmlns:a16="http://schemas.microsoft.com/office/drawing/2014/main" id="{17D22C74-AC73-4CF6-8953-8F3101F1A9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3933825"/>
                        <a:ext cx="7056437" cy="65405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Line 12">
            <a:extLst>
              <a:ext uri="{FF2B5EF4-FFF2-40B4-BE49-F238E27FC236}">
                <a16:creationId xmlns="" xmlns:a16="http://schemas.microsoft.com/office/drawing/2014/main" id="{735961A9-4396-449A-A5D9-C49F2B203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912813"/>
            <a:ext cx="8510588" cy="0"/>
          </a:xfrm>
          <a:prstGeom prst="line">
            <a:avLst/>
          </a:prstGeom>
          <a:noFill/>
          <a:ln w="57150" cmpd="thinThick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37" name="Rectangle 13">
            <a:extLst>
              <a:ext uri="{FF2B5EF4-FFF2-40B4-BE49-F238E27FC236}">
                <a16:creationId xmlns="" xmlns:a16="http://schemas.microsoft.com/office/drawing/2014/main" id="{B1F7F469-E3FA-4325-87D2-5EB994109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4578350"/>
            <a:ext cx="856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2800" b="1" dirty="0" err="1">
                <a:latin typeface="Times New Roman" panose="02020603050405020304" pitchFamily="18" charset="0"/>
              </a:rPr>
              <a:t>则称</a:t>
            </a:r>
            <a:r>
              <a:rPr kumimoji="1"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b="1" dirty="0" err="1">
                <a:latin typeface="Times New Roman" panose="02020603050405020304" pitchFamily="18" charset="0"/>
              </a:rPr>
              <a:t>服从参数为</a:t>
            </a:r>
            <a:r>
              <a:rPr kumimoji="1" lang="en-US" altLang="en-US" sz="2800" b="1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b="1" i="1" dirty="0">
                <a:latin typeface="Times New Roman" panose="02020603050405020304" pitchFamily="18" charset="0"/>
              </a:rPr>
              <a:t>n</a:t>
            </a:r>
            <a:r>
              <a:rPr kumimoji="1" lang="en-US" altLang="en-US" sz="2800" b="1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b="1" i="1" dirty="0">
                <a:latin typeface="Times New Roman" panose="02020603050405020304" pitchFamily="18" charset="0"/>
              </a:rPr>
              <a:t>p </a:t>
            </a:r>
            <a:r>
              <a:rPr kumimoji="1" lang="en-US" altLang="en-US" sz="2800" b="1" dirty="0" err="1">
                <a:latin typeface="Times New Roman" panose="02020603050405020304" pitchFamily="18" charset="0"/>
              </a:rPr>
              <a:t>的</a:t>
            </a:r>
            <a:r>
              <a:rPr kumimoji="1" lang="en-US" alt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二项分布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kumimoji="1" lang="en-US" altLang="en-US" sz="2800" b="1" dirty="0" err="1">
                <a:latin typeface="Times New Roman" panose="02020603050405020304" pitchFamily="18" charset="0"/>
              </a:rPr>
              <a:t>记作</a:t>
            </a:r>
            <a:r>
              <a:rPr kumimoji="1" lang="en-US" altLang="en-US" sz="2800" b="1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32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X~b</a:t>
            </a:r>
            <a:r>
              <a:rPr kumimoji="1" lang="en-US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kumimoji="1" lang="en-US" altLang="en-US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kumimoji="1" lang="en-US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1" lang="en-US" altLang="en-US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kumimoji="1" lang="en-US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．</a:t>
            </a:r>
          </a:p>
        </p:txBody>
      </p:sp>
      <p:grpSp>
        <p:nvGrpSpPr>
          <p:cNvPr id="26644" name="Group 20">
            <a:extLst>
              <a:ext uri="{FF2B5EF4-FFF2-40B4-BE49-F238E27FC236}">
                <a16:creationId xmlns="" xmlns:a16="http://schemas.microsoft.com/office/drawing/2014/main" id="{2A28B7B3-00DF-4EE0-BA71-B76BB3DB3FF0}"/>
              </a:ext>
            </a:extLst>
          </p:cNvPr>
          <p:cNvGrpSpPr>
            <a:grpSpLocks/>
          </p:cNvGrpSpPr>
          <p:nvPr/>
        </p:nvGrpSpPr>
        <p:grpSpPr bwMode="auto">
          <a:xfrm>
            <a:off x="511175" y="898525"/>
            <a:ext cx="8316913" cy="1501775"/>
            <a:chOff x="322" y="566"/>
            <a:chExt cx="5239" cy="946"/>
          </a:xfrm>
        </p:grpSpPr>
        <p:sp>
          <p:nvSpPr>
            <p:cNvPr id="26631" name="Text Box 7">
              <a:extLst>
                <a:ext uri="{FF2B5EF4-FFF2-40B4-BE49-F238E27FC236}">
                  <a16:creationId xmlns="" xmlns:a16="http://schemas.microsoft.com/office/drawing/2014/main" id="{F506E4CD-466B-420F-B6AA-D95A0E400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" y="566"/>
              <a:ext cx="5239" cy="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en-US" altLang="zh-CN" sz="28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(1)</a:t>
              </a:r>
              <a:r>
                <a:rPr lang="en-US" altLang="zh-CN" dirty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Bernoulli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试验</a:t>
              </a:r>
              <a:r>
                <a:rPr kumimoji="1" lang="zh-CN" altLang="en-US" sz="2800" b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：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只有两个可能结果</a:t>
              </a:r>
              <a:r>
                <a:rPr kumimoji="1"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及   的试验</a:t>
              </a:r>
              <a:r>
                <a:rPr kumimoji="1" lang="en-US" altLang="zh-CN" sz="2800" b="1" dirty="0">
                  <a:latin typeface="Times New Roman" panose="02020603050405020304" pitchFamily="18" charset="0"/>
                </a:rPr>
                <a:t>.           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将 </a:t>
              </a:r>
              <a:r>
                <a:rPr kumimoji="1" lang="en-US" altLang="zh-CN" sz="2800" b="1" i="1" dirty="0"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2800" b="1" dirty="0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独立地重复进行</a:t>
              </a:r>
              <a:r>
                <a:rPr kumimoji="1" lang="en-US" altLang="zh-CN" sz="2800" b="1" i="1" dirty="0">
                  <a:latin typeface="Times New Roman" panose="02020603050405020304" pitchFamily="18" charset="0"/>
                </a:rPr>
                <a:t>n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次</a:t>
              </a:r>
              <a:r>
                <a:rPr kumimoji="1" lang="en-US" altLang="zh-CN" sz="2800" b="1" dirty="0">
                  <a:latin typeface="Times New Roman" panose="02020603050405020304" pitchFamily="18" charset="0"/>
                </a:rPr>
                <a:t>, 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则称这一串重复的独立试验为</a:t>
              </a:r>
              <a:r>
                <a:rPr kumimoji="1" lang="en-US" altLang="zh-CN" sz="28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重</a:t>
              </a:r>
              <a:r>
                <a:rPr lang="en-US" altLang="zh-CN" sz="2800" dirty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Bernoulli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试验</a:t>
              </a:r>
              <a:r>
                <a:rPr kumimoji="1" lang="en-US" altLang="zh-CN" sz="2800" b="1" dirty="0"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26638" name="Object 14">
              <a:extLst>
                <a:ext uri="{FF2B5EF4-FFF2-40B4-BE49-F238E27FC236}">
                  <a16:creationId xmlns="" xmlns:a16="http://schemas.microsoft.com/office/drawing/2014/main" id="{FA76C1ED-8E8C-46FD-B80C-AE1C44B29E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4853752"/>
                </p:ext>
              </p:extLst>
            </p:nvPr>
          </p:nvGraphicFramePr>
          <p:xfrm>
            <a:off x="4283" y="571"/>
            <a:ext cx="28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343" name="公式" r:id="rId5" imgW="164880" imgH="177480" progId="Equation.3">
                    <p:embed/>
                  </p:oleObj>
                </mc:Choice>
                <mc:Fallback>
                  <p:oleObj name="公式" r:id="rId5" imgW="164880" imgH="177480" progId="Equation.3">
                    <p:embed/>
                    <p:pic>
                      <p:nvPicPr>
                        <p:cNvPr id="26638" name="Object 14">
                          <a:extLst>
                            <a:ext uri="{FF2B5EF4-FFF2-40B4-BE49-F238E27FC236}">
                              <a16:creationId xmlns="" xmlns:a16="http://schemas.microsoft.com/office/drawing/2014/main" id="{FA76C1ED-8E8C-46FD-B80C-AE1C44B29E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" y="571"/>
                          <a:ext cx="284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41" name="Text Box 17">
            <a:extLst>
              <a:ext uri="{FF2B5EF4-FFF2-40B4-BE49-F238E27FC236}">
                <a16:creationId xmlns="" xmlns:a16="http://schemas.microsoft.com/office/drawing/2014/main" id="{4FF329C8-D6F3-46DA-8F46-56FC0BDEA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" y="5805488"/>
            <a:ext cx="662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2800" b="1">
                <a:solidFill>
                  <a:srgbClr val="CC0000"/>
                </a:solidFill>
                <a:latin typeface="Times New Roman" panose="02020603050405020304" pitchFamily="18" charset="0"/>
              </a:rPr>
              <a:t>(2)</a:t>
            </a:r>
            <a:r>
              <a:rPr kumimoji="1" lang="en-US" altLang="en-US" sz="2800" b="1">
                <a:latin typeface="宋体" panose="02010600030101010101" pitchFamily="2" charset="-122"/>
              </a:rPr>
              <a:t>当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>
                <a:latin typeface="宋体" panose="02010600030101010101" pitchFamily="2" charset="-122"/>
              </a:rPr>
              <a:t>=1</a:t>
            </a:r>
            <a:r>
              <a:rPr kumimoji="1" lang="en-US" altLang="en-US" sz="2800" b="1">
                <a:latin typeface="宋体" panose="02010600030101010101" pitchFamily="2" charset="-122"/>
              </a:rPr>
              <a:t>时二项分布化为(0-1)分布</a:t>
            </a:r>
            <a:endParaRPr kumimoji="1"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26642" name="Text Box 18">
            <a:extLst>
              <a:ext uri="{FF2B5EF4-FFF2-40B4-BE49-F238E27FC236}">
                <a16:creationId xmlns="" xmlns:a16="http://schemas.microsoft.com/office/drawing/2014/main" id="{B42696A8-A9F5-4088-AB4A-6394132E7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84" y="5286375"/>
            <a:ext cx="7970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</a:t>
            </a:r>
            <a:r>
              <a:rPr kumimoji="1"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(1) </a:t>
            </a:r>
            <a:r>
              <a:rPr kumimoji="1" lang="en-US" altLang="en-US" sz="2800" b="1" dirty="0" err="1">
                <a:latin typeface="Times New Roman" panose="02020603050405020304" pitchFamily="18" charset="0"/>
              </a:rPr>
              <a:t>显然</a:t>
            </a:r>
            <a:r>
              <a:rPr kumimoji="1" lang="en-US" altLang="en-US" sz="28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{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}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0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k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=0,1,2,...,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；</a:t>
            </a:r>
          </a:p>
        </p:txBody>
      </p:sp>
      <p:graphicFrame>
        <p:nvGraphicFramePr>
          <p:cNvPr id="26643" name="Object 19">
            <a:extLst>
              <a:ext uri="{FF2B5EF4-FFF2-40B4-BE49-F238E27FC236}">
                <a16:creationId xmlns="" xmlns:a16="http://schemas.microsoft.com/office/drawing/2014/main" id="{942B5720-4986-4066-A79C-CE30FD7BFE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37338" y="5084763"/>
          <a:ext cx="216058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344" name="公式" r:id="rId7" imgW="1015920" imgH="431640" progId="Equation.3">
                  <p:embed/>
                </p:oleObj>
              </mc:Choice>
              <mc:Fallback>
                <p:oleObj name="公式" r:id="rId7" imgW="1015920" imgH="431640" progId="Equation.3">
                  <p:embed/>
                  <p:pic>
                    <p:nvPicPr>
                      <p:cNvPr id="26643" name="Object 19">
                        <a:extLst>
                          <a:ext uri="{FF2B5EF4-FFF2-40B4-BE49-F238E27FC236}">
                            <a16:creationId xmlns="" xmlns:a16="http://schemas.microsoft.com/office/drawing/2014/main" id="{942B5720-4986-4066-A79C-CE30FD7BFE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7338" y="5084763"/>
                        <a:ext cx="2160587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  <p:bldP spid="26634" grpId="0"/>
      <p:bldP spid="26637" grpId="0"/>
      <p:bldP spid="26641" grpId="0" autoUpdateAnimBg="0"/>
      <p:bldP spid="2664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>
            <a:extLst>
              <a:ext uri="{FF2B5EF4-FFF2-40B4-BE49-F238E27FC236}">
                <a16:creationId xmlns="" xmlns:a16="http://schemas.microsoft.com/office/drawing/2014/main" id="{04CD40D2-8EDE-4A1A-9BFC-C65A0B855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4813"/>
            <a:ext cx="8424862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en-US" altLang="en-US" sz="2800" b="1">
                <a:latin typeface="宋体" panose="02010600030101010101" pitchFamily="2" charset="-122"/>
              </a:rPr>
              <a:t> </a:t>
            </a:r>
            <a:r>
              <a:rPr kumimoji="1" lang="en-US" altLang="en-US" sz="2800" b="1">
                <a:latin typeface="Times New Roman" panose="02020603050405020304" pitchFamily="18" charset="0"/>
              </a:rPr>
              <a:t>设有20台机床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en-US" altLang="en-US" sz="2800" b="1">
                <a:latin typeface="Times New Roman" panose="02020603050405020304" pitchFamily="18" charset="0"/>
              </a:rPr>
              <a:t>独立地各加工一件齿轮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en-US" altLang="en-US" sz="2800" b="1">
                <a:latin typeface="Times New Roman" panose="02020603050405020304" pitchFamily="18" charset="0"/>
              </a:rPr>
              <a:t>若各机床加工的废品率都是0.2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en-US" altLang="en-US" sz="2800" b="1">
                <a:latin typeface="Times New Roman" panose="02020603050405020304" pitchFamily="18" charset="0"/>
              </a:rPr>
              <a:t>求20件齿轮产品中的废品数的分布律</a:t>
            </a:r>
            <a:r>
              <a:rPr kumimoji="1" lang="en-US" altLang="zh-CN" sz="2800" b="1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="" xmlns:a16="http://schemas.microsoft.com/office/drawing/2014/main" id="{C846E971-8073-444C-81BD-F75660830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44675"/>
            <a:ext cx="813752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kumimoji="1" lang="en-US" altLang="en-US" sz="2800" b="1">
                <a:latin typeface="Times New Roman" panose="02020603050405020304" pitchFamily="18" charset="0"/>
              </a:rPr>
              <a:t> 本题可看作是20次重复独立试验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  <a:r>
              <a:rPr kumimoji="1" lang="en-US" altLang="en-US" sz="2800" b="1">
                <a:latin typeface="Times New Roman" panose="02020603050405020304" pitchFamily="18" charset="0"/>
              </a:rPr>
              <a:t>   设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en-US" sz="2800" b="1">
                <a:latin typeface="Times New Roman" panose="02020603050405020304" pitchFamily="18" charset="0"/>
              </a:rPr>
              <a:t>表示20件齿轮产品中的废品个数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en-US" altLang="en-US" sz="2800" b="1">
                <a:latin typeface="Times New Roman" panose="02020603050405020304" pitchFamily="18" charset="0"/>
              </a:rPr>
              <a:t>则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～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(20, 0.2),</a:t>
            </a:r>
          </a:p>
          <a:p>
            <a:r>
              <a:rPr kumimoji="1" lang="en-US" altLang="en-US" sz="2800" b="1">
                <a:latin typeface="Times New Roman" panose="02020603050405020304" pitchFamily="18" charset="0"/>
              </a:rPr>
              <a:t>故</a:t>
            </a:r>
            <a:r>
              <a:rPr kumimoji="1" lang="en-US" altLang="en-US" sz="2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7655" name="Text Box 7">
            <a:extLst>
              <a:ext uri="{FF2B5EF4-FFF2-40B4-BE49-F238E27FC236}">
                <a16:creationId xmlns="" xmlns:a16="http://schemas.microsoft.com/office/drawing/2014/main" id="{20B0AE77-04AB-4B56-8ABE-D0C0A946B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3362325"/>
            <a:ext cx="8458200" cy="201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    0           1           2          3         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           5         6        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  0.012   0.058   0.137   0.205   0.218    0.175    0.109</a:t>
            </a:r>
            <a:br>
              <a:rPr kumimoji="1" lang="en-US" altLang="zh-CN" sz="2800" b="1">
                <a:latin typeface="Times New Roman" panose="02020603050405020304" pitchFamily="18" charset="0"/>
              </a:rPr>
            </a:br>
            <a:r>
              <a:rPr kumimoji="1" lang="en-US" altLang="zh-CN" sz="2800" b="1">
                <a:latin typeface="Times New Roman" panose="02020603050405020304" pitchFamily="18" charset="0"/>
              </a:rPr>
              <a:t>	</a:t>
            </a:r>
            <a:br>
              <a:rPr kumimoji="1" lang="en-US" altLang="zh-CN" sz="2800" b="1">
                <a:latin typeface="Times New Roman" panose="02020603050405020304" pitchFamily="18" charset="0"/>
              </a:rPr>
            </a:b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    7            8            9         10          11     …    20 </a:t>
            </a:r>
            <a:br>
              <a:rPr kumimoji="1" lang="en-US" altLang="zh-CN" sz="2800" b="1">
                <a:latin typeface="Times New Roman" panose="02020603050405020304" pitchFamily="18" charset="0"/>
              </a:rPr>
            </a:br>
            <a:r>
              <a:rPr kumimoji="1" lang="en-US" altLang="zh-CN" sz="2800" b="1" i="1">
                <a:latin typeface="Times New Roman" panose="02020603050405020304" pitchFamily="18" charset="0"/>
              </a:rPr>
              <a:t>p   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0.055   0.022    0.007    0.002    0.000    …  0.000 </a:t>
            </a:r>
          </a:p>
        </p:txBody>
      </p:sp>
      <p:graphicFrame>
        <p:nvGraphicFramePr>
          <p:cNvPr id="27656" name="Object 8">
            <a:extLst>
              <a:ext uri="{FF2B5EF4-FFF2-40B4-BE49-F238E27FC236}">
                <a16:creationId xmlns="" xmlns:a16="http://schemas.microsoft.com/office/drawing/2014/main" id="{816C551D-2940-4BE7-BC93-591978813F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9863" y="2781300"/>
          <a:ext cx="64452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50" name="公式" r:id="rId3" imgW="2577960" imgH="228600" progId="Equation.3">
                  <p:embed/>
                </p:oleObj>
              </mc:Choice>
              <mc:Fallback>
                <p:oleObj name="公式" r:id="rId3" imgW="2577960" imgH="228600" progId="Equation.3">
                  <p:embed/>
                  <p:pic>
                    <p:nvPicPr>
                      <p:cNvPr id="27656" name="Object 8">
                        <a:extLst>
                          <a:ext uri="{FF2B5EF4-FFF2-40B4-BE49-F238E27FC236}">
                            <a16:creationId xmlns="" xmlns:a16="http://schemas.microsoft.com/office/drawing/2014/main" id="{816C551D-2940-4BE7-BC93-591978813F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2781300"/>
                        <a:ext cx="6445250" cy="5334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Line 9">
            <a:extLst>
              <a:ext uri="{FF2B5EF4-FFF2-40B4-BE49-F238E27FC236}">
                <a16:creationId xmlns="" xmlns:a16="http://schemas.microsoft.com/office/drawing/2014/main" id="{4683CB46-7158-4E24-AB33-3BE11886DF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3781425"/>
            <a:ext cx="8296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8" name="Line 10">
            <a:extLst>
              <a:ext uri="{FF2B5EF4-FFF2-40B4-BE49-F238E27FC236}">
                <a16:creationId xmlns="" xmlns:a16="http://schemas.microsoft.com/office/drawing/2014/main" id="{77975277-34BA-4040-9AC9-D329318594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988" y="3357563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9" name="Line 11">
            <a:extLst>
              <a:ext uri="{FF2B5EF4-FFF2-40B4-BE49-F238E27FC236}">
                <a16:creationId xmlns="" xmlns:a16="http://schemas.microsoft.com/office/drawing/2014/main" id="{17AE6CD6-2CB8-43EA-83C8-D9054B15A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4983163"/>
            <a:ext cx="8215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0" name="Line 12">
            <a:extLst>
              <a:ext uri="{FF2B5EF4-FFF2-40B4-BE49-F238E27FC236}">
                <a16:creationId xmlns="" xmlns:a16="http://schemas.microsoft.com/office/drawing/2014/main" id="{BDD3F638-E56B-4DD5-A53D-A411DBCF04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988" y="46132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1" name="Text Box 13">
            <a:extLst>
              <a:ext uri="{FF2B5EF4-FFF2-40B4-BE49-F238E27FC236}">
                <a16:creationId xmlns="" xmlns:a16="http://schemas.microsoft.com/office/drawing/2014/main" id="{784AAD96-A7F6-472C-9D55-76E8EF4D8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445125"/>
            <a:ext cx="8351837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表中当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k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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11</a:t>
            </a:r>
            <a:r>
              <a:rPr kumimoji="1" lang="en-US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时，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P{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X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=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k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}&lt;0.001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．</a:t>
            </a:r>
            <a:r>
              <a:rPr kumimoji="1" lang="en-US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为了对此结果有一个直观的了解，我们将表中数据用图形来表．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27653" grpId="0"/>
      <p:bldP spid="27655" grpId="0"/>
      <p:bldP spid="276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="" xmlns:a16="http://schemas.microsoft.com/office/drawing/2014/main" id="{885A2324-9801-43BF-B0DC-079E6850C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716338"/>
            <a:ext cx="83820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kumimoji="1" lang="en-US" altLang="en-US" sz="2800" b="1"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 </a:t>
            </a:r>
            <a:r>
              <a:rPr kumimoji="1" lang="en-US" altLang="en-US" sz="2800" b="1">
                <a:latin typeface="Times New Roman" panose="02020603050405020304" pitchFamily="18" charset="0"/>
              </a:rPr>
              <a:t> 从上图中可看到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en-US" altLang="en-US" sz="2800" b="1">
                <a:latin typeface="Times New Roman" panose="02020603050405020304" pitchFamily="18" charset="0"/>
              </a:rPr>
              <a:t>概率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>
                <a:latin typeface="Times New Roman" panose="02020603050405020304" pitchFamily="18" charset="0"/>
              </a:rPr>
              <a:t>{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k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}</a:t>
            </a:r>
            <a:r>
              <a:rPr kumimoji="1" lang="en-US" altLang="en-US" sz="2800" b="1">
                <a:latin typeface="Times New Roman" panose="02020603050405020304" pitchFamily="18" charset="0"/>
              </a:rPr>
              <a:t>先是随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k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en-US" altLang="en-US" sz="2800" b="1">
                <a:latin typeface="Times New Roman" panose="02020603050405020304" pitchFamily="18" charset="0"/>
              </a:rPr>
              <a:t>的增加而单调上升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en-US" altLang="en-US" sz="2800" b="1">
                <a:latin typeface="Times New Roman" panose="02020603050405020304" pitchFamily="18" charset="0"/>
              </a:rPr>
              <a:t>当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k </a:t>
            </a:r>
            <a:r>
              <a:rPr kumimoji="1" lang="en-US" altLang="en-US" sz="2800" b="1">
                <a:latin typeface="Times New Roman" panose="02020603050405020304" pitchFamily="18" charset="0"/>
              </a:rPr>
              <a:t>增加到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</a:t>
            </a:r>
            <a:r>
              <a:rPr kumimoji="1" lang="en-US" altLang="en-US" sz="2800" b="1">
                <a:latin typeface="Times New Roman" panose="02020603050405020304" pitchFamily="18" charset="0"/>
              </a:rPr>
              <a:t>4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en-US" altLang="en-US" sz="2800" b="1">
                <a:latin typeface="Times New Roman" panose="02020603050405020304" pitchFamily="18" charset="0"/>
              </a:rPr>
              <a:t>时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>
                <a:latin typeface="Times New Roman" panose="02020603050405020304" pitchFamily="18" charset="0"/>
              </a:rPr>
              <a:t>{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k</a:t>
            </a:r>
            <a:r>
              <a:rPr kumimoji="1" lang="en-US" altLang="zh-CN" sz="2800" b="1">
                <a:latin typeface="Times New Roman" panose="02020603050405020304" pitchFamily="18" charset="0"/>
              </a:rPr>
              <a:t>}</a:t>
            </a:r>
            <a:r>
              <a:rPr kumimoji="1" lang="en-US" altLang="en-US" sz="2800" b="1">
                <a:latin typeface="Times New Roman" panose="02020603050405020304" pitchFamily="18" charset="0"/>
              </a:rPr>
              <a:t>取得最大值0.218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en-US" altLang="en-US" sz="2800" b="1">
                <a:latin typeface="Times New Roman" panose="02020603050405020304" pitchFamily="18" charset="0"/>
              </a:rPr>
              <a:t>然后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>
                <a:latin typeface="Times New Roman" panose="02020603050405020304" pitchFamily="18" charset="0"/>
              </a:rPr>
              <a:t>{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k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}</a:t>
            </a:r>
            <a:r>
              <a:rPr kumimoji="1" lang="en-US" altLang="en-US" sz="2800" b="1">
                <a:latin typeface="Times New Roman" panose="02020603050405020304" pitchFamily="18" charset="0"/>
              </a:rPr>
              <a:t>再随着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k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en-US" altLang="en-US" sz="2800" b="1">
                <a:latin typeface="Times New Roman" panose="02020603050405020304" pitchFamily="18" charset="0"/>
              </a:rPr>
              <a:t>的增加而单调下降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  </a:t>
            </a:r>
            <a:r>
              <a:rPr kumimoji="1" lang="en-US" altLang="en-US" sz="2800" b="1">
                <a:latin typeface="Times New Roman" panose="02020603050405020304" pitchFamily="18" charset="0"/>
              </a:rPr>
              <a:t>一般来讲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en-US" altLang="en-US" sz="2800" b="1">
                <a:latin typeface="Times New Roman" panose="02020603050405020304" pitchFamily="18" charset="0"/>
              </a:rPr>
              <a:t>对于固定的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n</a:t>
            </a:r>
            <a:r>
              <a:rPr kumimoji="1" lang="en-US" altLang="en-US" sz="2800" b="1">
                <a:latin typeface="Times New Roman" panose="02020603050405020304" pitchFamily="18" charset="0"/>
              </a:rPr>
              <a:t>和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p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</a:t>
            </a:r>
            <a:r>
              <a:rPr kumimoji="1" lang="en-US" altLang="en-US" sz="2800" b="1">
                <a:latin typeface="Times New Roman" panose="02020603050405020304" pitchFamily="18" charset="0"/>
              </a:rPr>
              <a:t>二项分布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</a:t>
            </a:r>
            <a:r>
              <a:rPr kumimoji="1" lang="en-US" altLang="en-US" sz="2800" b="1">
                <a:latin typeface="Times New Roman" panose="02020603050405020304" pitchFamily="18" charset="0"/>
              </a:rPr>
              <a:t>都具有这一性质．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="" xmlns:a16="http://schemas.microsoft.com/office/drawing/2014/main" id="{5BE243C2-D6BE-4819-9A0A-A361E372C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3227388"/>
            <a:ext cx="6443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0   1  2   3   4    5   6    7   8   9  10  11              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k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437" name="Line 5">
            <a:extLst>
              <a:ext uri="{FF2B5EF4-FFF2-40B4-BE49-F238E27FC236}">
                <a16:creationId xmlns="" xmlns:a16="http://schemas.microsoft.com/office/drawing/2014/main" id="{E5C7BB5A-B57D-4AEE-A040-0221CFDFD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7700" y="3249613"/>
            <a:ext cx="582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Line 6">
            <a:extLst>
              <a:ext uri="{FF2B5EF4-FFF2-40B4-BE49-F238E27FC236}">
                <a16:creationId xmlns="" xmlns:a16="http://schemas.microsoft.com/office/drawing/2014/main" id="{B1281B4A-E898-48F6-B430-DEC9175B88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39925" y="730250"/>
            <a:ext cx="1588" cy="254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Line 7">
            <a:extLst>
              <a:ext uri="{FF2B5EF4-FFF2-40B4-BE49-F238E27FC236}">
                <a16:creationId xmlns="" xmlns:a16="http://schemas.microsoft.com/office/drawing/2014/main" id="{E2D7DEA2-A47D-4DF4-B07A-277BD7BDA3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38388" y="2555875"/>
            <a:ext cx="1587" cy="6937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Line 8">
            <a:extLst>
              <a:ext uri="{FF2B5EF4-FFF2-40B4-BE49-F238E27FC236}">
                <a16:creationId xmlns="" xmlns:a16="http://schemas.microsoft.com/office/drawing/2014/main" id="{0B3E0AB2-EC7B-4BAA-9DB7-D75A80D5C6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9863" y="1773238"/>
            <a:ext cx="1587" cy="14763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1" name="Line 9">
            <a:extLst>
              <a:ext uri="{FF2B5EF4-FFF2-40B4-BE49-F238E27FC236}">
                <a16:creationId xmlns="" xmlns:a16="http://schemas.microsoft.com/office/drawing/2014/main" id="{39922F5C-F798-4831-84D0-C5F00C7184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9438" y="1092200"/>
            <a:ext cx="1587" cy="21574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2" name="Line 10">
            <a:extLst>
              <a:ext uri="{FF2B5EF4-FFF2-40B4-BE49-F238E27FC236}">
                <a16:creationId xmlns="" xmlns:a16="http://schemas.microsoft.com/office/drawing/2014/main" id="{15375BA7-2350-4506-A758-AA566DC067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98850" y="476250"/>
            <a:ext cx="1588" cy="2773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3" name="Line 11">
            <a:extLst>
              <a:ext uri="{FF2B5EF4-FFF2-40B4-BE49-F238E27FC236}">
                <a16:creationId xmlns="" xmlns:a16="http://schemas.microsoft.com/office/drawing/2014/main" id="{2C8BB290-881B-42D4-9511-08292E555E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1600" y="1400175"/>
            <a:ext cx="1588" cy="18494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4" name="Line 12">
            <a:extLst>
              <a:ext uri="{FF2B5EF4-FFF2-40B4-BE49-F238E27FC236}">
                <a16:creationId xmlns="" xmlns:a16="http://schemas.microsoft.com/office/drawing/2014/main" id="{84E65975-B7E0-4F90-B9D7-8CB3093FE9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0063" y="1939925"/>
            <a:ext cx="1587" cy="13096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5" name="Line 13">
            <a:extLst>
              <a:ext uri="{FF2B5EF4-FFF2-40B4-BE49-F238E27FC236}">
                <a16:creationId xmlns="" xmlns:a16="http://schemas.microsoft.com/office/drawing/2014/main" id="{76414BE5-8D6A-4624-BEED-8584AD02A7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9638" y="2325688"/>
            <a:ext cx="1587" cy="9239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6" name="Line 14">
            <a:extLst>
              <a:ext uri="{FF2B5EF4-FFF2-40B4-BE49-F238E27FC236}">
                <a16:creationId xmlns="" xmlns:a16="http://schemas.microsoft.com/office/drawing/2014/main" id="{708F8695-BC8B-47FB-B516-34331814F0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8100" y="2852738"/>
            <a:ext cx="1588" cy="3968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7" name="Line 15">
            <a:extLst>
              <a:ext uri="{FF2B5EF4-FFF2-40B4-BE49-F238E27FC236}">
                <a16:creationId xmlns="" xmlns:a16="http://schemas.microsoft.com/office/drawing/2014/main" id="{DC97B41B-B4F5-4320-B119-1520EB1FF1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6088" y="3017838"/>
            <a:ext cx="3175" cy="2317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8" name="Line 16">
            <a:extLst>
              <a:ext uri="{FF2B5EF4-FFF2-40B4-BE49-F238E27FC236}">
                <a16:creationId xmlns="" xmlns:a16="http://schemas.microsoft.com/office/drawing/2014/main" id="{7FCB9324-D23B-422A-8112-CD956A9E63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02325" y="3095625"/>
            <a:ext cx="1588" cy="1539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9" name="Line 17">
            <a:extLst>
              <a:ext uri="{FF2B5EF4-FFF2-40B4-BE49-F238E27FC236}">
                <a16:creationId xmlns="" xmlns:a16="http://schemas.microsoft.com/office/drawing/2014/main" id="{6AB26209-5296-4B8A-AA5F-BE37660CEE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1950" y="3190875"/>
            <a:ext cx="0" cy="587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451" name="Object 19">
            <a:extLst>
              <a:ext uri="{FF2B5EF4-FFF2-40B4-BE49-F238E27FC236}">
                <a16:creationId xmlns="" xmlns:a16="http://schemas.microsoft.com/office/drawing/2014/main" id="{DB0F5606-AB3C-4DCD-ACF0-7EF7269BF1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476250"/>
          <a:ext cx="4286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74" name="公式" r:id="rId3" imgW="190440" imgH="203040" progId="Equation.3">
                  <p:embed/>
                </p:oleObj>
              </mc:Choice>
              <mc:Fallback>
                <p:oleObj name="公式" r:id="rId3" imgW="190440" imgH="203040" progId="Equation.3">
                  <p:embed/>
                  <p:pic>
                    <p:nvPicPr>
                      <p:cNvPr id="18451" name="Object 19">
                        <a:extLst>
                          <a:ext uri="{FF2B5EF4-FFF2-40B4-BE49-F238E27FC236}">
                            <a16:creationId xmlns="" xmlns:a16="http://schemas.microsoft.com/office/drawing/2014/main" id="{DB0F5606-AB3C-4DCD-ACF0-7EF7269BF1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76250"/>
                        <a:ext cx="4286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3" name="Line 21">
            <a:extLst>
              <a:ext uri="{FF2B5EF4-FFF2-40B4-BE49-F238E27FC236}">
                <a16:creationId xmlns="" xmlns:a16="http://schemas.microsoft.com/office/drawing/2014/main" id="{27D5A9CC-14BA-4A9B-ADC6-BE072E8C49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35163" y="2957513"/>
            <a:ext cx="3175" cy="2984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2" name="Line 50">
            <a:extLst>
              <a:ext uri="{FF2B5EF4-FFF2-40B4-BE49-F238E27FC236}">
                <a16:creationId xmlns="" xmlns:a16="http://schemas.microsoft.com/office/drawing/2014/main" id="{BB922564-F7C9-4EB1-A3E6-BAE0D6D093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94438" y="3141663"/>
            <a:ext cx="6350" cy="1206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6" dur="1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="" xmlns:a16="http://schemas.microsoft.com/office/drawing/2014/main" id="{3BF4F9AF-E5D2-4D07-9E03-C9173B1F9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4813"/>
            <a:ext cx="83534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某人进行射击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每次射击的命中率为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0.02,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独立射击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400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次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试求至少击中两次的概率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  <a:endParaRPr kumimoji="1"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20484" name="Text Box 4">
            <a:extLst>
              <a:ext uri="{FF2B5EF4-FFF2-40B4-BE49-F238E27FC236}">
                <a16:creationId xmlns="" xmlns:a16="http://schemas.microsoft.com/office/drawing/2014/main" id="{DB25CAB3-A8A6-4F20-8E5A-C4D06F0FC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41438"/>
            <a:ext cx="815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设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表示击中的次数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则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~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(400,  0.02) ,</a:t>
            </a:r>
          </a:p>
        </p:txBody>
      </p:sp>
      <p:graphicFrame>
        <p:nvGraphicFramePr>
          <p:cNvPr id="20485" name="Object 5">
            <a:extLst>
              <a:ext uri="{FF2B5EF4-FFF2-40B4-BE49-F238E27FC236}">
                <a16:creationId xmlns="" xmlns:a16="http://schemas.microsoft.com/office/drawing/2014/main" id="{8EEFE0D7-2EC9-413B-9913-F42373536F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8088" y="1860550"/>
          <a:ext cx="696436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441" name="公式" r:id="rId3" imgW="2984400" imgH="228600" progId="Equation.3">
                  <p:embed/>
                </p:oleObj>
              </mc:Choice>
              <mc:Fallback>
                <p:oleObj name="公式" r:id="rId3" imgW="2984400" imgH="228600" progId="Equation.3">
                  <p:embed/>
                  <p:pic>
                    <p:nvPicPr>
                      <p:cNvPr id="20485" name="Object 5">
                        <a:extLst>
                          <a:ext uri="{FF2B5EF4-FFF2-40B4-BE49-F238E27FC236}">
                            <a16:creationId xmlns="" xmlns:a16="http://schemas.microsoft.com/office/drawing/2014/main" id="{8EEFE0D7-2EC9-413B-9913-F42373536F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1860550"/>
                        <a:ext cx="696436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>
            <a:extLst>
              <a:ext uri="{FF2B5EF4-FFF2-40B4-BE49-F238E27FC236}">
                <a16:creationId xmlns="" xmlns:a16="http://schemas.microsoft.com/office/drawing/2014/main" id="{7B3F38A8-A049-488C-B231-498C66B6EE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9975" y="2797175"/>
          <a:ext cx="52308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442" name="公式" r:id="rId5" imgW="2120760" imgH="190440" progId="Equation.3">
                  <p:embed/>
                </p:oleObj>
              </mc:Choice>
              <mc:Fallback>
                <p:oleObj name="公式" r:id="rId5" imgW="2120760" imgH="190440" progId="Equation.3">
                  <p:embed/>
                  <p:pic>
                    <p:nvPicPr>
                      <p:cNvPr id="20487" name="Object 7">
                        <a:extLst>
                          <a:ext uri="{FF2B5EF4-FFF2-40B4-BE49-F238E27FC236}">
                            <a16:creationId xmlns="" xmlns:a16="http://schemas.microsoft.com/office/drawing/2014/main" id="{7B3F38A8-A049-488C-B231-498C66B6EE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2797175"/>
                        <a:ext cx="523081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8">
            <a:extLst>
              <a:ext uri="{FF2B5EF4-FFF2-40B4-BE49-F238E27FC236}">
                <a16:creationId xmlns="" xmlns:a16="http://schemas.microsoft.com/office/drawing/2014/main" id="{C63A7700-C5D0-4771-BFE2-6117E5020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29235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所求概率为</a:t>
            </a:r>
          </a:p>
        </p:txBody>
      </p:sp>
      <p:sp>
        <p:nvSpPr>
          <p:cNvPr id="20489" name="Text Box 9">
            <a:extLst>
              <a:ext uri="{FF2B5EF4-FFF2-40B4-BE49-F238E27FC236}">
                <a16:creationId xmlns="" xmlns:a16="http://schemas.microsoft.com/office/drawing/2014/main" id="{A92B9279-04C1-4B03-A2EF-C82224EED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3660775"/>
            <a:ext cx="1535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0.9972</a:t>
            </a:r>
          </a:p>
        </p:txBody>
      </p:sp>
      <p:graphicFrame>
        <p:nvGraphicFramePr>
          <p:cNvPr id="20492" name="Object 12">
            <a:extLst>
              <a:ext uri="{FF2B5EF4-FFF2-40B4-BE49-F238E27FC236}">
                <a16:creationId xmlns="" xmlns:a16="http://schemas.microsoft.com/office/drawing/2014/main" id="{6874B8DA-F087-482F-B2F5-7D075E9FC4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3150" y="3157538"/>
          <a:ext cx="59737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443" name="公式" r:id="rId7" imgW="2273040" imgH="228600" progId="Equation.3">
                  <p:embed/>
                </p:oleObj>
              </mc:Choice>
              <mc:Fallback>
                <p:oleObj name="公式" r:id="rId7" imgW="2273040" imgH="228600" progId="Equation.3">
                  <p:embed/>
                  <p:pic>
                    <p:nvPicPr>
                      <p:cNvPr id="20492" name="Object 12">
                        <a:extLst>
                          <a:ext uri="{FF2B5EF4-FFF2-40B4-BE49-F238E27FC236}">
                            <a16:creationId xmlns="" xmlns:a16="http://schemas.microsoft.com/office/drawing/2014/main" id="{6874B8DA-F087-482F-B2F5-7D075E9FC4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3157538"/>
                        <a:ext cx="59737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爆炸形: 8 pt  1">
            <a:extLst>
              <a:ext uri="{FF2B5EF4-FFF2-40B4-BE49-F238E27FC236}">
                <a16:creationId xmlns="" xmlns:a16="http://schemas.microsoft.com/office/drawing/2014/main" id="{F163D9AC-727B-4AFD-9E6A-6D0D05D7EBA3}"/>
              </a:ext>
            </a:extLst>
          </p:cNvPr>
          <p:cNvSpPr/>
          <p:nvPr/>
        </p:nvSpPr>
        <p:spPr>
          <a:xfrm>
            <a:off x="4211960" y="4524376"/>
            <a:ext cx="4910612" cy="200096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小概率事件必然发生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="" xmlns:a16="http://schemas.microsoft.com/office/drawing/2014/main" id="{27D0F67F-D151-4D6B-A7B1-0DDC540427C4}"/>
                  </a:ext>
                </a:extLst>
              </p:cNvPr>
              <p:cNvSpPr txBox="1"/>
              <p:nvPr/>
            </p:nvSpPr>
            <p:spPr>
              <a:xfrm>
                <a:off x="165444" y="4293096"/>
                <a:ext cx="7646916" cy="1051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𝟗𝟖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𝟎𝟐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)×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𝟗𝟖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         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7D0F67F-D151-4D6B-A7B1-0DDC54042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44" y="4293096"/>
                <a:ext cx="7646916" cy="1051378"/>
              </a:xfrm>
              <a:prstGeom prst="rect">
                <a:avLst/>
              </a:prstGeom>
              <a:blipFill rotWithShape="0">
                <a:blip r:embed="rId9"/>
                <a:stretch>
                  <a:fillRect l="-159" r="-1434" b="-15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4" grpId="0"/>
      <p:bldP spid="20488" grpId="0"/>
      <p:bldP spid="20489" grpId="0"/>
      <p:bldP spid="2" grpId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="" xmlns:a16="http://schemas.microsoft.com/office/drawing/2014/main" id="{4CBD5CB0-0B5E-4680-B697-A40348E2B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8532813" cy="99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r>
              <a:rPr kumimoji="1" lang="zh-CN" altLang="en-US" sz="28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kumimoji="1" lang="zh-CN" altLang="en-US" sz="2800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kumimoji="1"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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是一常数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是任意正整数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np</a:t>
            </a:r>
            <a:r>
              <a:rPr kumimoji="1" lang="en-US" altLang="zh-CN" sz="2800" b="1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,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则对于任一固定的非负整数 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，有</a:t>
            </a:r>
          </a:p>
        </p:txBody>
      </p:sp>
      <p:graphicFrame>
        <p:nvGraphicFramePr>
          <p:cNvPr id="21507" name="Object 3">
            <a:extLst>
              <a:ext uri="{FF2B5EF4-FFF2-40B4-BE49-F238E27FC236}">
                <a16:creationId xmlns="" xmlns:a16="http://schemas.microsoft.com/office/drawing/2014/main" id="{21310D4D-582A-4DC1-A9FC-0A8AE69199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1341438"/>
          <a:ext cx="5616575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490" name="公式" r:id="rId3" imgW="1752480" imgH="393480" progId="Equation.3">
                  <p:embed/>
                </p:oleObj>
              </mc:Choice>
              <mc:Fallback>
                <p:oleObj name="公式" r:id="rId3" imgW="1752480" imgH="393480" progId="Equation.3">
                  <p:embed/>
                  <p:pic>
                    <p:nvPicPr>
                      <p:cNvPr id="21507" name="Object 3">
                        <a:extLst>
                          <a:ext uri="{FF2B5EF4-FFF2-40B4-BE49-F238E27FC236}">
                            <a16:creationId xmlns="" xmlns:a16="http://schemas.microsoft.com/office/drawing/2014/main" id="{21310D4D-582A-4DC1-A9FC-0A8AE69199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341438"/>
                        <a:ext cx="5616575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9" name="Group 15">
            <a:extLst>
              <a:ext uri="{FF2B5EF4-FFF2-40B4-BE49-F238E27FC236}">
                <a16:creationId xmlns="" xmlns:a16="http://schemas.microsoft.com/office/drawing/2014/main" id="{1CBCE9B3-B476-4B28-9AC5-C3AE630BEFB8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3857625"/>
            <a:ext cx="7162800" cy="1516063"/>
            <a:chOff x="657" y="2430"/>
            <a:chExt cx="4512" cy="955"/>
          </a:xfrm>
        </p:grpSpPr>
        <p:sp>
          <p:nvSpPr>
            <p:cNvPr id="21509" name="Text Box 5">
              <a:extLst>
                <a:ext uri="{FF2B5EF4-FFF2-40B4-BE49-F238E27FC236}">
                  <a16:creationId xmlns="" xmlns:a16="http://schemas.microsoft.com/office/drawing/2014/main" id="{F2F5F4E2-82FE-4C33-BBE1-5E1E7270A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430"/>
              <a:ext cx="45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2°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当                                  时可用近似式</a:t>
              </a:r>
            </a:p>
          </p:txBody>
        </p:sp>
        <p:graphicFrame>
          <p:nvGraphicFramePr>
            <p:cNvPr id="21510" name="Object 6">
              <a:extLst>
                <a:ext uri="{FF2B5EF4-FFF2-40B4-BE49-F238E27FC236}">
                  <a16:creationId xmlns="" xmlns:a16="http://schemas.microsoft.com/office/drawing/2014/main" id="{209198B6-C548-4794-A3B2-499BB1D126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33" y="2478"/>
            <a:ext cx="139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491" name="公式" r:id="rId5" imgW="1307880" imgH="241200" progId="Equation.3">
                    <p:embed/>
                  </p:oleObj>
                </mc:Choice>
                <mc:Fallback>
                  <p:oleObj name="公式" r:id="rId5" imgW="1307880" imgH="241200" progId="Equation.3">
                    <p:embed/>
                    <p:pic>
                      <p:nvPicPr>
                        <p:cNvPr id="21510" name="Object 6">
                          <a:extLst>
                            <a:ext uri="{FF2B5EF4-FFF2-40B4-BE49-F238E27FC236}">
                              <a16:creationId xmlns="" xmlns:a16="http://schemas.microsoft.com/office/drawing/2014/main" id="{209198B6-C548-4794-A3B2-499BB1D126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3" y="2478"/>
                          <a:ext cx="1392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1" name="Object 7">
              <a:extLst>
                <a:ext uri="{FF2B5EF4-FFF2-40B4-BE49-F238E27FC236}">
                  <a16:creationId xmlns="" xmlns:a16="http://schemas.microsoft.com/office/drawing/2014/main" id="{600D03D5-DCC1-4C76-8A61-9308DA40E8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1" y="2690"/>
            <a:ext cx="3719" cy="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492" name="公式" r:id="rId7" imgW="2374560" imgH="419040" progId="Equation.3">
                    <p:embed/>
                  </p:oleObj>
                </mc:Choice>
                <mc:Fallback>
                  <p:oleObj name="公式" r:id="rId7" imgW="2374560" imgH="419040" progId="Equation.3">
                    <p:embed/>
                    <p:pic>
                      <p:nvPicPr>
                        <p:cNvPr id="21511" name="Object 7">
                          <a:extLst>
                            <a:ext uri="{FF2B5EF4-FFF2-40B4-BE49-F238E27FC236}">
                              <a16:creationId xmlns="" xmlns:a16="http://schemas.microsoft.com/office/drawing/2014/main" id="{600D03D5-DCC1-4C76-8A61-9308DA40E8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690"/>
                          <a:ext cx="3719" cy="6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12" name="Group 8">
            <a:extLst>
              <a:ext uri="{FF2B5EF4-FFF2-40B4-BE49-F238E27FC236}">
                <a16:creationId xmlns="" xmlns:a16="http://schemas.microsoft.com/office/drawing/2014/main" id="{F328DF4C-AE6A-4420-AB22-1EAC87C481C4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5354638"/>
            <a:ext cx="5486400" cy="1169987"/>
            <a:chOff x="672" y="2976"/>
            <a:chExt cx="3456" cy="737"/>
          </a:xfrm>
        </p:grpSpPr>
        <p:sp>
          <p:nvSpPr>
            <p:cNvPr id="21513" name="Text Box 9">
              <a:extLst>
                <a:ext uri="{FF2B5EF4-FFF2-40B4-BE49-F238E27FC236}">
                  <a16:creationId xmlns="" xmlns:a16="http://schemas.microsoft.com/office/drawing/2014/main" id="{B0055264-87E7-4937-87EA-AC55178225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976"/>
              <a:ext cx="16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利用此定理解例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3</a:t>
              </a:r>
            </a:p>
          </p:txBody>
        </p:sp>
        <p:graphicFrame>
          <p:nvGraphicFramePr>
            <p:cNvPr id="21514" name="Object 10">
              <a:extLst>
                <a:ext uri="{FF2B5EF4-FFF2-40B4-BE49-F238E27FC236}">
                  <a16:creationId xmlns="" xmlns:a16="http://schemas.microsoft.com/office/drawing/2014/main" id="{C5277243-6954-4476-8001-5548450A74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3312"/>
            <a:ext cx="2832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493" name="公式" r:id="rId9" imgW="2044440" imgH="291960" progId="Equation.3">
                    <p:embed/>
                  </p:oleObj>
                </mc:Choice>
                <mc:Fallback>
                  <p:oleObj name="公式" r:id="rId9" imgW="2044440" imgH="291960" progId="Equation.3">
                    <p:embed/>
                    <p:pic>
                      <p:nvPicPr>
                        <p:cNvPr id="21514" name="Object 10">
                          <a:extLst>
                            <a:ext uri="{FF2B5EF4-FFF2-40B4-BE49-F238E27FC236}">
                              <a16:creationId xmlns="" xmlns:a16="http://schemas.microsoft.com/office/drawing/2014/main" id="{C5277243-6954-4476-8001-5548450A74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312"/>
                          <a:ext cx="2832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15" name="Group 11">
            <a:extLst>
              <a:ext uri="{FF2B5EF4-FFF2-40B4-BE49-F238E27FC236}">
                <a16:creationId xmlns="" xmlns:a16="http://schemas.microsoft.com/office/drawing/2014/main" id="{6EE323C5-3CD8-4667-887F-3586D2A9EEB7}"/>
              </a:ext>
            </a:extLst>
          </p:cNvPr>
          <p:cNvGrpSpPr>
            <a:grpSpLocks/>
          </p:cNvGrpSpPr>
          <p:nvPr/>
        </p:nvGrpSpPr>
        <p:grpSpPr bwMode="auto">
          <a:xfrm>
            <a:off x="582613" y="2792413"/>
            <a:ext cx="8021637" cy="1004887"/>
            <a:chOff x="528" y="1344"/>
            <a:chExt cx="4944" cy="633"/>
          </a:xfrm>
        </p:grpSpPr>
        <p:sp>
          <p:nvSpPr>
            <p:cNvPr id="21516" name="Text Box 12">
              <a:extLst>
                <a:ext uri="{FF2B5EF4-FFF2-40B4-BE49-F238E27FC236}">
                  <a16:creationId xmlns="" xmlns:a16="http://schemas.microsoft.com/office/drawing/2014/main" id="{931F2FE0-330D-456F-AA9D-C76B6352A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344"/>
              <a:ext cx="4944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注  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1°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显然此定理的条件                （常数）意味着当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n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很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            大时      必定很小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.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517" name="Object 13">
              <a:extLst>
                <a:ext uri="{FF2B5EF4-FFF2-40B4-BE49-F238E27FC236}">
                  <a16:creationId xmlns="" xmlns:a16="http://schemas.microsoft.com/office/drawing/2014/main" id="{F9A06413-10A3-43A8-A7CD-411E140539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1355"/>
            <a:ext cx="768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494" name="公式" r:id="rId11" imgW="660240" imgH="279360" progId="Equation.3">
                    <p:embed/>
                  </p:oleObj>
                </mc:Choice>
                <mc:Fallback>
                  <p:oleObj name="公式" r:id="rId11" imgW="660240" imgH="279360" progId="Equation.3">
                    <p:embed/>
                    <p:pic>
                      <p:nvPicPr>
                        <p:cNvPr id="21517" name="Object 13">
                          <a:extLst>
                            <a:ext uri="{FF2B5EF4-FFF2-40B4-BE49-F238E27FC236}">
                              <a16:creationId xmlns="" xmlns:a16="http://schemas.microsoft.com/office/drawing/2014/main" id="{F9A06413-10A3-43A8-A7CD-411E140539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355"/>
                          <a:ext cx="768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8" name="Object 14">
              <a:extLst>
                <a:ext uri="{FF2B5EF4-FFF2-40B4-BE49-F238E27FC236}">
                  <a16:creationId xmlns="" xmlns:a16="http://schemas.microsoft.com/office/drawing/2014/main" id="{6B5E65A1-1B52-4361-AFBC-0F5356BF30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1656"/>
            <a:ext cx="289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495" name="公式" r:id="rId13" imgW="177480" imgH="190440" progId="Equation.3">
                    <p:embed/>
                  </p:oleObj>
                </mc:Choice>
                <mc:Fallback>
                  <p:oleObj name="公式" r:id="rId13" imgW="177480" imgH="190440" progId="Equation.3">
                    <p:embed/>
                    <p:pic>
                      <p:nvPicPr>
                        <p:cNvPr id="21518" name="Object 14">
                          <a:extLst>
                            <a:ext uri="{FF2B5EF4-FFF2-40B4-BE49-F238E27FC236}">
                              <a16:creationId xmlns="" xmlns:a16="http://schemas.microsoft.com/office/drawing/2014/main" id="{6B5E65A1-1B52-4361-AFBC-0F5356BF30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656"/>
                          <a:ext cx="289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="" xmlns:a16="http://schemas.microsoft.com/office/drawing/2014/main" id="{4DAFBF1B-605E-41B2-8F9F-93C36EFC0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981075"/>
            <a:ext cx="8188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宋体" panose="02010600030101010101" pitchFamily="2" charset="-122"/>
              </a:rPr>
              <a:t>  </a:t>
            </a:r>
            <a:r>
              <a:rPr kumimoji="1" lang="en-US" altLang="en-US" sz="2800" b="1">
                <a:latin typeface="宋体" panose="02010600030101010101" pitchFamily="2" charset="-122"/>
              </a:rPr>
              <a:t>若随机变量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en-US" sz="2800" b="1">
                <a:latin typeface="宋体" panose="02010600030101010101" pitchFamily="2" charset="-122"/>
              </a:rPr>
              <a:t>的分布律为                             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="" xmlns:a16="http://schemas.microsoft.com/office/drawing/2014/main" id="{BD7987D3-6A5D-4392-A3E1-311498039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404813"/>
            <a:ext cx="4121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en-US" sz="32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en-US" altLang="zh-CN" sz="3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r>
              <a:rPr kumimoji="1" lang="en-US" altLang="en-US" sz="3200" b="1" dirty="0" err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</a:t>
            </a:r>
            <a:endParaRPr kumimoji="1"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2532" name="Object 4">
            <a:extLst>
              <a:ext uri="{FF2B5EF4-FFF2-40B4-BE49-F238E27FC236}">
                <a16:creationId xmlns="" xmlns:a16="http://schemas.microsoft.com/office/drawing/2014/main" id="{F1457DD9-EC5F-4FE7-ACAA-49840F2696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1412875"/>
          <a:ext cx="5976937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514" name="公式" r:id="rId3" imgW="2082600" imgH="419040" progId="Equation.3">
                  <p:embed/>
                </p:oleObj>
              </mc:Choice>
              <mc:Fallback>
                <p:oleObj name="公式" r:id="rId3" imgW="2082600" imgH="419040" progId="Equation.3">
                  <p:embed/>
                  <p:pic>
                    <p:nvPicPr>
                      <p:cNvPr id="22532" name="Object 4">
                        <a:extLst>
                          <a:ext uri="{FF2B5EF4-FFF2-40B4-BE49-F238E27FC236}">
                            <a16:creationId xmlns="" xmlns:a16="http://schemas.microsoft.com/office/drawing/2014/main" id="{F1457DD9-EC5F-4FE7-ACAA-49840F2696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412875"/>
                        <a:ext cx="5976937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>
            <a:extLst>
              <a:ext uri="{FF2B5EF4-FFF2-40B4-BE49-F238E27FC236}">
                <a16:creationId xmlns="" xmlns:a16="http://schemas.microsoft.com/office/drawing/2014/main" id="{58865BC7-21F1-40BA-B6FA-81FAEC3EBB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3068638"/>
          <a:ext cx="18986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515" name="公式" r:id="rId5" imgW="647640" imgH="203040" progId="Equation.3">
                  <p:embed/>
                </p:oleObj>
              </mc:Choice>
              <mc:Fallback>
                <p:oleObj name="公式" r:id="rId5" imgW="647640" imgH="203040" progId="Equation.3">
                  <p:embed/>
                  <p:pic>
                    <p:nvPicPr>
                      <p:cNvPr id="22533" name="Object 5">
                        <a:extLst>
                          <a:ext uri="{FF2B5EF4-FFF2-40B4-BE49-F238E27FC236}">
                            <a16:creationId xmlns="" xmlns:a16="http://schemas.microsoft.com/office/drawing/2014/main" id="{58865BC7-21F1-40BA-B6FA-81FAEC3EBB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068638"/>
                        <a:ext cx="1898650" cy="576262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7">
            <a:extLst>
              <a:ext uri="{FF2B5EF4-FFF2-40B4-BE49-F238E27FC236}">
                <a16:creationId xmlns="" xmlns:a16="http://schemas.microsoft.com/office/drawing/2014/main" id="{B70417D0-B434-4F24-9AE7-A9A728855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789363"/>
            <a:ext cx="295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可以验证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  <a:endParaRPr kumimoji="1" lang="en-US" altLang="zh-CN" sz="28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2536" name="Object 8">
            <a:extLst>
              <a:ext uri="{FF2B5EF4-FFF2-40B4-BE49-F238E27FC236}">
                <a16:creationId xmlns="" xmlns:a16="http://schemas.microsoft.com/office/drawing/2014/main" id="{D2C9B4BC-46D1-4BD2-ACB7-AA39178994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406900"/>
          <a:ext cx="436403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516" name="公式" r:id="rId7" imgW="1904760" imgH="203040" progId="Equation.3">
                  <p:embed/>
                </p:oleObj>
              </mc:Choice>
              <mc:Fallback>
                <p:oleObj name="公式" r:id="rId7" imgW="1904760" imgH="203040" progId="Equation.3">
                  <p:embed/>
                  <p:pic>
                    <p:nvPicPr>
                      <p:cNvPr id="22536" name="Object 8">
                        <a:extLst>
                          <a:ext uri="{FF2B5EF4-FFF2-40B4-BE49-F238E27FC236}">
                            <a16:creationId xmlns="" xmlns:a16="http://schemas.microsoft.com/office/drawing/2014/main" id="{D2C9B4BC-46D1-4BD2-ACB7-AA39178994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406900"/>
                        <a:ext cx="4364037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Rectangle 9">
            <a:extLst>
              <a:ext uri="{FF2B5EF4-FFF2-40B4-BE49-F238E27FC236}">
                <a16:creationId xmlns="" xmlns:a16="http://schemas.microsoft.com/office/drawing/2014/main" id="{FD9C392A-6106-4CF8-9240-83FB421CA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09" y="2565400"/>
            <a:ext cx="8323263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en-US" sz="2800" b="1" dirty="0" err="1">
                <a:latin typeface="Times New Roman" panose="02020603050405020304" pitchFamily="18" charset="0"/>
              </a:rPr>
              <a:t>其中</a:t>
            </a:r>
            <a:r>
              <a:rPr kumimoji="1"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0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是常数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</a:t>
            </a:r>
            <a:r>
              <a:rPr kumimoji="1" lang="en-US" altLang="en-US" sz="2800" b="1" dirty="0" err="1">
                <a:latin typeface="Times New Roman" panose="02020603050405020304" pitchFamily="18" charset="0"/>
              </a:rPr>
              <a:t>则称</a:t>
            </a:r>
            <a:r>
              <a:rPr kumimoji="1"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en-US" sz="2800" b="1" dirty="0" err="1">
                <a:latin typeface="Times New Roman" panose="02020603050405020304" pitchFamily="18" charset="0"/>
              </a:rPr>
              <a:t>服从参数为</a:t>
            </a:r>
            <a:r>
              <a:rPr kumimoji="1" lang="en-US" altLang="en-US" sz="28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en-US" altLang="en-US" sz="2800" b="1" dirty="0">
                <a:latin typeface="Times New Roman" panose="02020603050405020304" pitchFamily="18" charset="0"/>
              </a:rPr>
              <a:t> 的</a:t>
            </a:r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r>
              <a:rPr kumimoji="1" lang="en-US" altLang="en-US" sz="2800" b="1" u="sng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分布</a:t>
            </a:r>
            <a:r>
              <a:rPr kumimoji="1" lang="en-US" altLang="en-US" sz="2800" b="1" dirty="0" err="1">
                <a:latin typeface="Times New Roman" panose="02020603050405020304" pitchFamily="18" charset="0"/>
              </a:rPr>
              <a:t>，记作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2538" name="Line 10">
            <a:extLst>
              <a:ext uri="{FF2B5EF4-FFF2-40B4-BE49-F238E27FC236}">
                <a16:creationId xmlns="" xmlns:a16="http://schemas.microsoft.com/office/drawing/2014/main" id="{C549F41F-E49B-4048-9B27-79F8439CF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425" y="981075"/>
            <a:ext cx="8510588" cy="0"/>
          </a:xfrm>
          <a:prstGeom prst="line">
            <a:avLst/>
          </a:prstGeom>
          <a:noFill/>
          <a:ln w="57150" cmpd="thinThick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2539" name="Object 11">
            <a:extLst>
              <a:ext uri="{FF2B5EF4-FFF2-40B4-BE49-F238E27FC236}">
                <a16:creationId xmlns="" xmlns:a16="http://schemas.microsoft.com/office/drawing/2014/main" id="{A6BFBDF5-B0F8-4E8F-972B-0F7B6A7DBF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940300"/>
          <a:ext cx="39560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517" name="公式" r:id="rId9" imgW="1726920" imgH="444240" progId="Equation.3">
                  <p:embed/>
                </p:oleObj>
              </mc:Choice>
              <mc:Fallback>
                <p:oleObj name="公式" r:id="rId9" imgW="1726920" imgH="444240" progId="Equation.3">
                  <p:embed/>
                  <p:pic>
                    <p:nvPicPr>
                      <p:cNvPr id="22539" name="Object 11">
                        <a:extLst>
                          <a:ext uri="{FF2B5EF4-FFF2-40B4-BE49-F238E27FC236}">
                            <a16:creationId xmlns="" xmlns:a16="http://schemas.microsoft.com/office/drawing/2014/main" id="{A6BFBDF5-B0F8-4E8F-972B-0F7B6A7DBF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940300"/>
                        <a:ext cx="39560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2">
            <a:extLst>
              <a:ext uri="{FF2B5EF4-FFF2-40B4-BE49-F238E27FC236}">
                <a16:creationId xmlns="" xmlns:a16="http://schemas.microsoft.com/office/drawing/2014/main" id="{3648D55B-A0A5-4EFE-BA8A-2650EA4E2E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2588" y="5200650"/>
          <a:ext cx="16859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518" name="公式" r:id="rId11" imgW="736560" imgH="203040" progId="Equation.3">
                  <p:embed/>
                </p:oleObj>
              </mc:Choice>
              <mc:Fallback>
                <p:oleObj name="公式" r:id="rId11" imgW="736560" imgH="203040" progId="Equation.3">
                  <p:embed/>
                  <p:pic>
                    <p:nvPicPr>
                      <p:cNvPr id="22540" name="Object 12">
                        <a:extLst>
                          <a:ext uri="{FF2B5EF4-FFF2-40B4-BE49-F238E27FC236}">
                            <a16:creationId xmlns="" xmlns:a16="http://schemas.microsoft.com/office/drawing/2014/main" id="{3648D55B-A0A5-4EFE-BA8A-2650EA4E2E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5200650"/>
                        <a:ext cx="16859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>
            <a:extLst>
              <a:ext uri="{FF2B5EF4-FFF2-40B4-BE49-F238E27FC236}">
                <a16:creationId xmlns="" xmlns:a16="http://schemas.microsoft.com/office/drawing/2014/main" id="{4B77BA7B-C07C-4CEA-AB37-ED1DE89570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4919663"/>
          <a:ext cx="1871662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519" name="公式" r:id="rId13" imgW="749160" imgH="444240" progId="Equation.3">
                  <p:embed/>
                </p:oleObj>
              </mc:Choice>
              <mc:Fallback>
                <p:oleObj name="公式" r:id="rId13" imgW="749160" imgH="444240" progId="Equation.3">
                  <p:embed/>
                  <p:pic>
                    <p:nvPicPr>
                      <p:cNvPr id="22541" name="Object 13">
                        <a:extLst>
                          <a:ext uri="{FF2B5EF4-FFF2-40B4-BE49-F238E27FC236}">
                            <a16:creationId xmlns="" xmlns:a16="http://schemas.microsoft.com/office/drawing/2014/main" id="{4B77BA7B-C07C-4CEA-AB37-ED1DE89570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919663"/>
                        <a:ext cx="1871662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/>
      <p:bldP spid="22535" grpId="0"/>
      <p:bldP spid="225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="" xmlns:a16="http://schemas.microsoft.com/office/drawing/2014/main" id="{BBEF2D54-2A8E-4148-B2DB-4E01A92B4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76250"/>
            <a:ext cx="8351837" cy="19925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例4</a:t>
            </a:r>
            <a:r>
              <a:rPr kumimoji="1" lang="en-US" altLang="en-US" sz="2800" b="1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b="1" dirty="0" err="1">
                <a:latin typeface="Times New Roman" panose="02020603050405020304" pitchFamily="18" charset="0"/>
              </a:rPr>
              <a:t>已知某电话交换台每分钟接到的呼叫次数</a:t>
            </a:r>
            <a:r>
              <a:rPr kumimoji="1"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en-US" sz="2800" b="1" dirty="0" err="1">
                <a:latin typeface="Times New Roman" panose="02020603050405020304" pitchFamily="18" charset="0"/>
              </a:rPr>
              <a:t>服从参数</a:t>
            </a:r>
            <a:r>
              <a:rPr kumimoji="1" lang="en-US" altLang="en-US" sz="28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en-US" altLang="en-US" sz="28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=4</a:t>
            </a:r>
            <a:r>
              <a:rPr lang="en-US" altLang="en-US" sz="2800" dirty="0">
                <a:latin typeface="Times New Roman" panose="02020603050405020304" pitchFamily="18" charset="0"/>
              </a:rPr>
              <a:t>的Poisson分布</a:t>
            </a:r>
            <a:r>
              <a:rPr kumimoji="1" lang="en-US" altLang="en-US" sz="2800" b="1" dirty="0">
                <a:latin typeface="Times New Roman" panose="02020603050405020304" pitchFamily="18" charset="0"/>
              </a:rPr>
              <a:t>，求：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kumimoji="1" lang="en-US" altLang="en-US" sz="2800" b="1" dirty="0">
                <a:latin typeface="Times New Roman" panose="02020603050405020304" pitchFamily="18" charset="0"/>
              </a:rPr>
              <a:t>每分钟恰好接到3次呼唤的概率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;</a:t>
            </a:r>
            <a:r>
              <a:rPr kumimoji="1" lang="en-US" altLang="en-US" sz="2800" b="1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  </a:t>
            </a:r>
            <a:r>
              <a:rPr kumimoji="1" lang="en-US" altLang="en-US" sz="2800" b="1" dirty="0">
                <a:latin typeface="Times New Roman" panose="02020603050405020304" pitchFamily="18" charset="0"/>
              </a:rPr>
              <a:t>(2) 每分钟内接到呼唤的次数不超过4次的概率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  <a:r>
              <a:rPr kumimoji="1" lang="en-US" altLang="en-US" sz="2800" b="1" dirty="0">
                <a:solidFill>
                  <a:srgbClr val="CC00CC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800" b="1" dirty="0">
              <a:solidFill>
                <a:srgbClr val="CC00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3557" name="Object 5">
            <a:extLst>
              <a:ext uri="{FF2B5EF4-FFF2-40B4-BE49-F238E27FC236}">
                <a16:creationId xmlns="" xmlns:a16="http://schemas.microsoft.com/office/drawing/2014/main" id="{56F3FE4E-DF81-4EC0-A655-12E0DC06E3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0863" y="2889250"/>
          <a:ext cx="18542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538" name="公式" r:id="rId3" imgW="774360" imgH="203040" progId="Equation.3">
                  <p:embed/>
                </p:oleObj>
              </mc:Choice>
              <mc:Fallback>
                <p:oleObj name="公式" r:id="rId3" imgW="774360" imgH="203040" progId="Equation.3">
                  <p:embed/>
                  <p:pic>
                    <p:nvPicPr>
                      <p:cNvPr id="23557" name="Object 5">
                        <a:extLst>
                          <a:ext uri="{FF2B5EF4-FFF2-40B4-BE49-F238E27FC236}">
                            <a16:creationId xmlns="" xmlns:a16="http://schemas.microsoft.com/office/drawing/2014/main" id="{56F3FE4E-DF81-4EC0-A655-12E0DC06E3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2889250"/>
                        <a:ext cx="18542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6">
            <a:extLst>
              <a:ext uri="{FF2B5EF4-FFF2-40B4-BE49-F238E27FC236}">
                <a16:creationId xmlns="" xmlns:a16="http://schemas.microsoft.com/office/drawing/2014/main" id="{6BA35744-7B39-4507-8171-0D57A28D6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801938"/>
            <a:ext cx="1258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kumimoji="1" lang="en-US" altLang="en-US" sz="2800" b="1">
                <a:latin typeface="宋体" panose="02010600030101010101" pitchFamily="2" charset="-122"/>
              </a:rPr>
              <a:t> (1)</a:t>
            </a:r>
            <a:endParaRPr kumimoji="1" lang="en-US" altLang="zh-CN" sz="2800" b="1">
              <a:latin typeface="宋体" panose="02010600030101010101" pitchFamily="2" charset="-122"/>
            </a:endParaRPr>
          </a:p>
        </p:txBody>
      </p:sp>
      <p:graphicFrame>
        <p:nvGraphicFramePr>
          <p:cNvPr id="23559" name="Object 7">
            <a:extLst>
              <a:ext uri="{FF2B5EF4-FFF2-40B4-BE49-F238E27FC236}">
                <a16:creationId xmlns="" xmlns:a16="http://schemas.microsoft.com/office/drawing/2014/main" id="{01D0C0F8-9310-49A1-9C9D-C3DE2536B0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4941888"/>
          <a:ext cx="54006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539" name="公式" r:id="rId5" imgW="2158920" imgH="419040" progId="Equation.3">
                  <p:embed/>
                </p:oleObj>
              </mc:Choice>
              <mc:Fallback>
                <p:oleObj name="公式" r:id="rId5" imgW="2158920" imgH="419040" progId="Equation.3">
                  <p:embed/>
                  <p:pic>
                    <p:nvPicPr>
                      <p:cNvPr id="23559" name="Object 7">
                        <a:extLst>
                          <a:ext uri="{FF2B5EF4-FFF2-40B4-BE49-F238E27FC236}">
                            <a16:creationId xmlns="" xmlns:a16="http://schemas.microsoft.com/office/drawing/2014/main" id="{01D0C0F8-9310-49A1-9C9D-C3DE2536B0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941888"/>
                        <a:ext cx="540067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>
            <a:extLst>
              <a:ext uri="{FF2B5EF4-FFF2-40B4-BE49-F238E27FC236}">
                <a16:creationId xmlns="" xmlns:a16="http://schemas.microsoft.com/office/drawing/2014/main" id="{DB12BA45-B072-4723-AD8C-45572603AF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3700463"/>
          <a:ext cx="187325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540" name="公式" r:id="rId7" imgW="698400" imgH="444240" progId="Equation.3">
                  <p:embed/>
                </p:oleObj>
              </mc:Choice>
              <mc:Fallback>
                <p:oleObj name="公式" r:id="rId7" imgW="698400" imgH="444240" progId="Equation.3">
                  <p:embed/>
                  <p:pic>
                    <p:nvPicPr>
                      <p:cNvPr id="23562" name="Object 10">
                        <a:extLst>
                          <a:ext uri="{FF2B5EF4-FFF2-40B4-BE49-F238E27FC236}">
                            <a16:creationId xmlns="" xmlns:a16="http://schemas.microsoft.com/office/drawing/2014/main" id="{DB12BA45-B072-4723-AD8C-45572603AF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700463"/>
                        <a:ext cx="1873250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>
            <a:extLst>
              <a:ext uri="{FF2B5EF4-FFF2-40B4-BE49-F238E27FC236}">
                <a16:creationId xmlns="" xmlns:a16="http://schemas.microsoft.com/office/drawing/2014/main" id="{B04D6246-7A6F-4677-ADF4-5F78A0F2DA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2590800"/>
          <a:ext cx="10033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541" name="公式" r:id="rId9" imgW="419040" imgH="419040" progId="Equation.3">
                  <p:embed/>
                </p:oleObj>
              </mc:Choice>
              <mc:Fallback>
                <p:oleObj name="公式" r:id="rId9" imgW="419040" imgH="419040" progId="Equation.3">
                  <p:embed/>
                  <p:pic>
                    <p:nvPicPr>
                      <p:cNvPr id="23564" name="Object 12">
                        <a:extLst>
                          <a:ext uri="{FF2B5EF4-FFF2-40B4-BE49-F238E27FC236}">
                            <a16:creationId xmlns="" xmlns:a16="http://schemas.microsoft.com/office/drawing/2014/main" id="{B04D6246-7A6F-4677-ADF4-5F78A0F2DA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590800"/>
                        <a:ext cx="10033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>
            <a:extLst>
              <a:ext uri="{FF2B5EF4-FFF2-40B4-BE49-F238E27FC236}">
                <a16:creationId xmlns="" xmlns:a16="http://schemas.microsoft.com/office/drawing/2014/main" id="{876CCC14-B873-45D1-A89B-4A1B2A59B0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2908300"/>
          <a:ext cx="15128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542" name="公式" r:id="rId11" imgW="583920" imgH="177480" progId="Equation.3">
                  <p:embed/>
                </p:oleObj>
              </mc:Choice>
              <mc:Fallback>
                <p:oleObj name="公式" r:id="rId11" imgW="583920" imgH="177480" progId="Equation.3">
                  <p:embed/>
                  <p:pic>
                    <p:nvPicPr>
                      <p:cNvPr id="23565" name="Object 13">
                        <a:extLst>
                          <a:ext uri="{FF2B5EF4-FFF2-40B4-BE49-F238E27FC236}">
                            <a16:creationId xmlns="" xmlns:a16="http://schemas.microsoft.com/office/drawing/2014/main" id="{876CCC14-B873-45D1-A89B-4A1B2A59B0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908300"/>
                        <a:ext cx="151288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14">
            <a:extLst>
              <a:ext uri="{FF2B5EF4-FFF2-40B4-BE49-F238E27FC236}">
                <a16:creationId xmlns="" xmlns:a16="http://schemas.microsoft.com/office/drawing/2014/main" id="{BABB862C-F8B7-4683-AC39-B2484B8229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3735388"/>
          <a:ext cx="40322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543" name="公式" r:id="rId13" imgW="1587240" imgH="431640" progId="Equation.3">
                  <p:embed/>
                </p:oleObj>
              </mc:Choice>
              <mc:Fallback>
                <p:oleObj name="公式" r:id="rId13" imgW="1587240" imgH="431640" progId="Equation.3">
                  <p:embed/>
                  <p:pic>
                    <p:nvPicPr>
                      <p:cNvPr id="23566" name="Object 14">
                        <a:extLst>
                          <a:ext uri="{FF2B5EF4-FFF2-40B4-BE49-F238E27FC236}">
                            <a16:creationId xmlns="" xmlns:a16="http://schemas.microsoft.com/office/drawing/2014/main" id="{BABB862C-F8B7-4683-AC39-B2484B8229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35388"/>
                        <a:ext cx="403225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7" name="Rectangle 15">
            <a:extLst>
              <a:ext uri="{FF2B5EF4-FFF2-40B4-BE49-F238E27FC236}">
                <a16:creationId xmlns="" xmlns:a16="http://schemas.microsoft.com/office/drawing/2014/main" id="{559A8954-9B95-4705-9EF2-DC0997ECA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3914775"/>
            <a:ext cx="722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2800" b="1">
                <a:latin typeface="宋体" panose="02010600030101010101" pitchFamily="2" charset="-122"/>
              </a:rPr>
              <a:t>(</a:t>
            </a:r>
            <a:r>
              <a:rPr kumimoji="1" lang="en-US" altLang="zh-CN" sz="2800" b="1">
                <a:latin typeface="宋体" panose="02010600030101010101" pitchFamily="2" charset="-122"/>
              </a:rPr>
              <a:t>2</a:t>
            </a:r>
            <a:r>
              <a:rPr kumimoji="1" lang="en-US" altLang="en-US" sz="2800" b="1">
                <a:latin typeface="宋体" panose="02010600030101010101" pitchFamily="2" charset="-122"/>
              </a:rPr>
              <a:t>)</a:t>
            </a:r>
            <a:endParaRPr kumimoji="1" lang="en-US" altLang="zh-CN" sz="28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="" xmlns:a16="http://schemas.microsoft.com/office/drawing/2014/main" id="{6FFF304C-1213-4656-891E-E4F029E67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276872"/>
            <a:ext cx="8856984" cy="1475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对于非离散型随机变量，由于它的可能取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可列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因而就不能像离散型随机变量那样用分布律来描述它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8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｝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="" xmlns:a16="http://schemas.microsoft.com/office/drawing/2014/main" id="{EAD62B2D-5EA0-4F48-873D-797AA2466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04800"/>
            <a:ext cx="6629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§2.3 </a:t>
            </a:r>
            <a:r>
              <a:rPr lang="en-US" altLang="en-US" sz="4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随机变量的分布函数</a:t>
            </a:r>
            <a:endParaRPr lang="zh-CN" altLang="en-US" sz="4000" b="1">
              <a:latin typeface="宋体" panose="02010600030101010101" pitchFamily="2" charset="-122"/>
            </a:endParaRPr>
          </a:p>
        </p:txBody>
      </p:sp>
      <p:sp>
        <p:nvSpPr>
          <p:cNvPr id="43012" name="Line 4">
            <a:extLst>
              <a:ext uri="{FF2B5EF4-FFF2-40B4-BE49-F238E27FC236}">
                <a16:creationId xmlns="" xmlns:a16="http://schemas.microsoft.com/office/drawing/2014/main" id="{E5770D0B-5EA9-4DBC-93C1-26279B03E3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425" y="990600"/>
            <a:ext cx="8510588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13" name="Text Box 5">
            <a:extLst>
              <a:ext uri="{FF2B5EF4-FFF2-40B4-BE49-F238E27FC236}">
                <a16:creationId xmlns="" xmlns:a16="http://schemas.microsoft.com/office/drawing/2014/main" id="{7A13F557-3327-496E-A069-8BE893ABF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933056"/>
            <a:ext cx="8856984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令事件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事件</a:t>
            </a:r>
            <a:r>
              <a:rPr lang="en-US" altLang="zh-CN" sz="2800" i="1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b="0" dirty="0"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｝，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则事件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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)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求概率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只要知道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就可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以了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    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具有相同的形式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这就是要引入的随机变量的</a:t>
            </a:r>
            <a:r>
              <a:rPr lang="zh-CN" altLang="en-US" sz="2800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分布函数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的概念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="" xmlns:a16="http://schemas.microsoft.com/office/drawing/2014/main" id="{A4AD3F83-9720-4B0A-95A0-4B9C3537E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052736"/>
            <a:ext cx="8351837" cy="119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</a:t>
            </a:r>
            <a:r>
              <a:rPr kumimoji="1" lang="en-US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 </a:t>
            </a: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某地区第一季度的降雨量</a:t>
            </a:r>
            <a:endParaRPr kumimoji="1" lang="en-US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     某工厂一天的耗电量</a:t>
            </a:r>
            <a:endParaRPr kumimoji="1" lang="en-US" altLang="zh-CN" sz="28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  <p:bldP spid="43011" grpId="0" autoUpdateAnimBg="0"/>
      <p:bldP spid="43013" grpId="0" autoUpdateAnimBg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AD2A26C0-A558-43D8-BFFE-7B801FD67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50" y="533400"/>
            <a:ext cx="6664325" cy="76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kumimoji="1" lang="zh-CN" altLang="en-US" sz="44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</a:t>
            </a:r>
            <a:r>
              <a:rPr kumimoji="1" lang="zh-CN" altLang="en-US" sz="4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en-US" sz="4400" b="1" dirty="0" err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随机变量及其分布</a:t>
            </a:r>
            <a:endParaRPr kumimoji="1"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8AF03DF2-F7C0-4C71-8DA6-89575CD84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660525"/>
            <a:ext cx="4530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en-US" sz="4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§2.1 </a:t>
            </a:r>
            <a:r>
              <a:rPr kumimoji="1" lang="en-US" altLang="en-US" sz="4000" b="1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随机变量</a:t>
            </a:r>
            <a:endParaRPr kumimoji="1"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1F070336-203D-4A2F-B060-ECF377AE5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422525"/>
            <a:ext cx="78311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en-US" sz="4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§2.2 </a:t>
            </a:r>
            <a:r>
              <a:rPr kumimoji="1" lang="en-US" altLang="en-US" sz="4000" b="1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离散型随机变量</a:t>
            </a:r>
            <a:r>
              <a:rPr kumimoji="1" lang="zh-CN" altLang="en-US" sz="4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kumimoji="1" lang="en-US" altLang="en-US" sz="4000" b="1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概率分布</a:t>
            </a:r>
            <a:endParaRPr kumimoji="1"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7" name="Rectangle 5">
            <a:extLst>
              <a:ext uri="{FF2B5EF4-FFF2-40B4-BE49-F238E27FC236}">
                <a16:creationId xmlns="" xmlns:a16="http://schemas.microsoft.com/office/drawing/2014/main" id="{7D23EBB5-56F0-46EC-A2A9-09C94A212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260725"/>
            <a:ext cx="6629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4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§2.3 </a:t>
            </a:r>
            <a:r>
              <a:rPr kumimoji="1" lang="en-US" altLang="en-US" sz="4000" b="1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随机变量的分布函数</a:t>
            </a:r>
            <a:endParaRPr kumimoji="1" lang="zh-CN" altLang="en-US" sz="4000" b="1" dirty="0">
              <a:latin typeface="宋体" panose="02010600030101010101" pitchFamily="2" charset="-122"/>
            </a:endParaRPr>
          </a:p>
        </p:txBody>
      </p:sp>
      <p:sp>
        <p:nvSpPr>
          <p:cNvPr id="3078" name="Rectangle 6">
            <a:extLst>
              <a:ext uri="{FF2B5EF4-FFF2-40B4-BE49-F238E27FC236}">
                <a16:creationId xmlns="" xmlns:a16="http://schemas.microsoft.com/office/drawing/2014/main" id="{9CCB79F9-9EE9-4101-9E9E-D703AD0FC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098925"/>
            <a:ext cx="78311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en-US" sz="4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§2.4 连续型随机变量</a:t>
            </a:r>
            <a:r>
              <a:rPr kumimoji="1" lang="zh-CN" altLang="en-US" sz="4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kumimoji="1" lang="en-US" altLang="en-US" sz="4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概率密度</a:t>
            </a:r>
            <a:endParaRPr kumimoji="1" lang="zh-CN" altLang="en-US" sz="24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9" name="Rectangle 7">
            <a:extLst>
              <a:ext uri="{FF2B5EF4-FFF2-40B4-BE49-F238E27FC236}">
                <a16:creationId xmlns="" xmlns:a16="http://schemas.microsoft.com/office/drawing/2014/main" id="{1842EDFC-655E-45AA-857B-0A9432CC8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60" y="4869160"/>
            <a:ext cx="7696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4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§2.5 </a:t>
            </a:r>
            <a:r>
              <a:rPr kumimoji="1" lang="en-US" altLang="en-US" sz="4000" b="1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随机变量的函数</a:t>
            </a:r>
            <a:r>
              <a:rPr kumimoji="1" lang="zh-CN" altLang="en-US" sz="4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kumimoji="1" lang="en-US" altLang="en-US" sz="4000" b="1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</a:t>
            </a:r>
            <a:endParaRPr kumimoji="1" lang="zh-CN" altLang="en-US" sz="40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3DA4222-7E3C-4687-8F96-F642ECE1B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96" y="5563773"/>
            <a:ext cx="7696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4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§2.6 </a:t>
            </a:r>
            <a:r>
              <a:rPr lang="zh-CN" altLang="en-US" sz="4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期望和方差</a:t>
            </a:r>
            <a:endParaRPr kumimoji="1" lang="zh-CN" altLang="en-US" sz="40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55" name="Rectangle 23" descr="宽上对角线">
            <a:extLst>
              <a:ext uri="{FF2B5EF4-FFF2-40B4-BE49-F238E27FC236}">
                <a16:creationId xmlns="" xmlns:a16="http://schemas.microsoft.com/office/drawing/2014/main" id="{BC818224-E93E-4D3B-99A9-77CFF24A0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1776413"/>
            <a:ext cx="2233612" cy="217487"/>
          </a:xfrm>
          <a:prstGeom prst="rect">
            <a:avLst/>
          </a:prstGeom>
          <a:pattFill prst="wdUpDiag">
            <a:fgClr>
              <a:srgbClr val="0000FF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34" name="Text Box 2">
            <a:extLst>
              <a:ext uri="{FF2B5EF4-FFF2-40B4-BE49-F238E27FC236}">
                <a16:creationId xmlns="" xmlns:a16="http://schemas.microsoft.com/office/drawing/2014/main" id="{1F19846D-01E9-43B6-8615-6A10D40D9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8" y="792163"/>
            <a:ext cx="68310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1" dirty="0" err="1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b="1" dirty="0" err="1">
                <a:latin typeface="Times New Roman" pitchFamily="18" charset="0"/>
                <a:cs typeface="Times New Roman" pitchFamily="18" charset="0"/>
              </a:rPr>
              <a:t>是一随机变量，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sz="2800" b="1" dirty="0" err="1">
                <a:latin typeface="Times New Roman" pitchFamily="18" charset="0"/>
                <a:cs typeface="Times New Roman" pitchFamily="18" charset="0"/>
              </a:rPr>
              <a:t>是任意实数，函数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35" name="Rectangle 3">
            <a:extLst>
              <a:ext uri="{FF2B5EF4-FFF2-40B4-BE49-F238E27FC236}">
                <a16:creationId xmlns="" xmlns:a16="http://schemas.microsoft.com/office/drawing/2014/main" id="{58A42CFC-5286-4FCB-A54A-31B44E1CF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749300"/>
            <a:ext cx="1482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zh-CN" altLang="en-US" sz="28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4036" name="Object 4">
            <a:extLst>
              <a:ext uri="{FF2B5EF4-FFF2-40B4-BE49-F238E27FC236}">
                <a16:creationId xmlns="" xmlns:a16="http://schemas.microsoft.com/office/drawing/2014/main" id="{F07FA76F-9A71-43C6-93C1-72F29E2A0E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1230313"/>
          <a:ext cx="29352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66" name="公式" r:id="rId3" imgW="1041120" imgH="190440" progId="Equation.3">
                  <p:embed/>
                </p:oleObj>
              </mc:Choice>
              <mc:Fallback>
                <p:oleObj name="公式" r:id="rId3" imgW="1041120" imgH="190440" progId="Equation.3">
                  <p:embed/>
                  <p:pic>
                    <p:nvPicPr>
                      <p:cNvPr id="44036" name="Object 4">
                        <a:extLst>
                          <a:ext uri="{FF2B5EF4-FFF2-40B4-BE49-F238E27FC236}">
                            <a16:creationId xmlns="" xmlns:a16="http://schemas.microsoft.com/office/drawing/2014/main" id="{F07FA76F-9A71-43C6-93C1-72F29E2A0E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230313"/>
                        <a:ext cx="29352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Text Box 5">
            <a:extLst>
              <a:ext uri="{FF2B5EF4-FFF2-40B4-BE49-F238E27FC236}">
                <a16:creationId xmlns="" xmlns:a16="http://schemas.microsoft.com/office/drawing/2014/main" id="{0B51B2A6-8DA8-45B5-B747-CDE61D9D1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238375"/>
            <a:ext cx="8440737" cy="143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对于任意实数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}=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}-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}=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)-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}=1-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4038" name="Text Box 6">
            <a:extLst>
              <a:ext uri="{FF2B5EF4-FFF2-40B4-BE49-F238E27FC236}">
                <a16:creationId xmlns="" xmlns:a16="http://schemas.microsoft.com/office/drawing/2014/main" id="{F4EFC771-6F42-4BF3-8849-435842821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0" y="5200650"/>
            <a:ext cx="6956425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右连续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+0)=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  <p:sp>
        <p:nvSpPr>
          <p:cNvPr id="44039" name="Text Box 7">
            <a:extLst>
              <a:ext uri="{FF2B5EF4-FFF2-40B4-BE49-F238E27FC236}">
                <a16:creationId xmlns="" xmlns:a16="http://schemas.microsoft.com/office/drawing/2014/main" id="{293A20AB-E3D8-4B94-9BDC-55D0D2054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644900"/>
            <a:ext cx="1303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</a:p>
        </p:txBody>
      </p:sp>
      <p:sp>
        <p:nvSpPr>
          <p:cNvPr id="44040" name="Text Box 8">
            <a:extLst>
              <a:ext uri="{FF2B5EF4-FFF2-40B4-BE49-F238E27FC236}">
                <a16:creationId xmlns="" xmlns:a16="http://schemas.microsoft.com/office/drawing/2014/main" id="{96F4B941-CDEE-4BC3-9EED-9D0F47FF0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0" y="422275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</a:p>
        </p:txBody>
      </p:sp>
      <p:sp>
        <p:nvSpPr>
          <p:cNvPr id="44041" name="Text Box 9">
            <a:extLst>
              <a:ext uri="{FF2B5EF4-FFF2-40B4-BE49-F238E27FC236}">
                <a16:creationId xmlns="" xmlns:a16="http://schemas.microsoft.com/office/drawing/2014/main" id="{2B842253-4658-4317-8A4E-C9A603FD8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0" y="3646488"/>
            <a:ext cx="7948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非减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即若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grpSp>
        <p:nvGrpSpPr>
          <p:cNvPr id="44042" name="Group 10">
            <a:extLst>
              <a:ext uri="{FF2B5EF4-FFF2-40B4-BE49-F238E27FC236}">
                <a16:creationId xmlns="" xmlns:a16="http://schemas.microsoft.com/office/drawing/2014/main" id="{CD86EEDC-72C3-47D3-B226-288D21465001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4724400"/>
            <a:ext cx="6335713" cy="720725"/>
            <a:chOff x="886" y="3128"/>
            <a:chExt cx="4420" cy="541"/>
          </a:xfrm>
        </p:grpSpPr>
        <p:graphicFrame>
          <p:nvGraphicFramePr>
            <p:cNvPr id="44043" name="Object 11">
              <a:extLst>
                <a:ext uri="{FF2B5EF4-FFF2-40B4-BE49-F238E27FC236}">
                  <a16:creationId xmlns="" xmlns:a16="http://schemas.microsoft.com/office/drawing/2014/main" id="{CD46A7B4-09B9-4C0D-A04D-E52EDD2E95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6" y="3133"/>
            <a:ext cx="4420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167" name="公式" r:id="rId5" imgW="3149280" imgH="291960" progId="Equation.3">
                    <p:embed/>
                  </p:oleObj>
                </mc:Choice>
                <mc:Fallback>
                  <p:oleObj name="公式" r:id="rId5" imgW="3149280" imgH="291960" progId="Equation.3">
                    <p:embed/>
                    <p:pic>
                      <p:nvPicPr>
                        <p:cNvPr id="44043" name="Object 11">
                          <a:extLst>
                            <a:ext uri="{FF2B5EF4-FFF2-40B4-BE49-F238E27FC236}">
                              <a16:creationId xmlns="" xmlns:a16="http://schemas.microsoft.com/office/drawing/2014/main" id="{CD46A7B4-09B9-4C0D-A04D-E52EDD2E95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6" y="3133"/>
                          <a:ext cx="4420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4" name="Rectangle 12">
              <a:extLst>
                <a:ext uri="{FF2B5EF4-FFF2-40B4-BE49-F238E27FC236}">
                  <a16:creationId xmlns="" xmlns:a16="http://schemas.microsoft.com/office/drawing/2014/main" id="{D63742FA-38D5-4C27-AE50-9568F2CAE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3128"/>
              <a:ext cx="128" cy="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046" name="Rectangle 14">
            <a:extLst>
              <a:ext uri="{FF2B5EF4-FFF2-40B4-BE49-F238E27FC236}">
                <a16:creationId xmlns="" xmlns:a16="http://schemas.microsoft.com/office/drawing/2014/main" id="{06A73096-16CC-4231-84D4-057388C15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628775"/>
            <a:ext cx="3743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b="1" dirty="0" err="1">
                <a:latin typeface="Times New Roman" pitchFamily="18" charset="0"/>
                <a:cs typeface="Times New Roman" pitchFamily="18" charset="0"/>
              </a:rPr>
              <a:t>称为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b="1" dirty="0" err="1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en-US" sz="2800" b="1" u="sng" dirty="0" err="1">
                <a:solidFill>
                  <a:srgbClr val="0000F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分布函数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．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4056" name="Group 24">
            <a:extLst>
              <a:ext uri="{FF2B5EF4-FFF2-40B4-BE49-F238E27FC236}">
                <a16:creationId xmlns="" xmlns:a16="http://schemas.microsoft.com/office/drawing/2014/main" id="{12C5D89D-D3AF-4EAD-B509-1D3F9166E4B8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1733550"/>
            <a:ext cx="3384550" cy="592138"/>
            <a:chOff x="3560" y="1207"/>
            <a:chExt cx="2132" cy="373"/>
          </a:xfrm>
        </p:grpSpPr>
        <p:sp>
          <p:nvSpPr>
            <p:cNvPr id="44047" name="Line 15">
              <a:extLst>
                <a:ext uri="{FF2B5EF4-FFF2-40B4-BE49-F238E27FC236}">
                  <a16:creationId xmlns="" xmlns:a16="http://schemas.microsoft.com/office/drawing/2014/main" id="{BAF9B19E-FEA2-4287-B04C-6B42EECB0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1298"/>
              <a:ext cx="20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048" name="Rectangle 16">
              <a:extLst>
                <a:ext uri="{FF2B5EF4-FFF2-40B4-BE49-F238E27FC236}">
                  <a16:creationId xmlns="" xmlns:a16="http://schemas.microsoft.com/office/drawing/2014/main" id="{8DF4D21D-5F6E-459D-97F4-56A438262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4" y="125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800" b="1" i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zh-CN" sz="28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049" name="Rectangle 17">
              <a:extLst>
                <a:ext uri="{FF2B5EF4-FFF2-40B4-BE49-F238E27FC236}">
                  <a16:creationId xmlns="" xmlns:a16="http://schemas.microsoft.com/office/drawing/2014/main" id="{79EDC877-FA52-4C7D-AC4F-E236FF9BD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" y="12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b="1" i="1" dirty="0">
                  <a:latin typeface="Times New Roman" pitchFamily="18" charset="0"/>
                  <a:cs typeface="Times New Roman" pitchFamily="18" charset="0"/>
                </a:rPr>
                <a:t>o</a:t>
              </a:r>
            </a:p>
          </p:txBody>
        </p:sp>
        <p:sp>
          <p:nvSpPr>
            <p:cNvPr id="44050" name="Line 18">
              <a:extLst>
                <a:ext uri="{FF2B5EF4-FFF2-40B4-BE49-F238E27FC236}">
                  <a16:creationId xmlns="" xmlns:a16="http://schemas.microsoft.com/office/drawing/2014/main" id="{6359C3CC-0179-48F9-A3D2-7357A77F2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1207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4057" name="Group 25">
            <a:extLst>
              <a:ext uri="{FF2B5EF4-FFF2-40B4-BE49-F238E27FC236}">
                <a16:creationId xmlns="" xmlns:a16="http://schemas.microsoft.com/office/drawing/2014/main" id="{054F8321-12C2-40C9-A918-8AFE68EB5A7A}"/>
              </a:ext>
            </a:extLst>
          </p:cNvPr>
          <p:cNvGrpSpPr>
            <a:grpSpLocks/>
          </p:cNvGrpSpPr>
          <p:nvPr/>
        </p:nvGrpSpPr>
        <p:grpSpPr bwMode="auto">
          <a:xfrm>
            <a:off x="7648575" y="1700213"/>
            <a:ext cx="361950" cy="519112"/>
            <a:chOff x="4846" y="1227"/>
            <a:chExt cx="228" cy="216"/>
          </a:xfrm>
        </p:grpSpPr>
        <p:sp>
          <p:nvSpPr>
            <p:cNvPr id="44051" name="Rectangle 19">
              <a:extLst>
                <a:ext uri="{FF2B5EF4-FFF2-40B4-BE49-F238E27FC236}">
                  <a16:creationId xmlns="" xmlns:a16="http://schemas.microsoft.com/office/drawing/2014/main" id="{2DADF474-E160-429D-AAA8-B65BE3EC7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6" y="1227"/>
              <a:ext cx="228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800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zh-CN" sz="28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053" name="Line 21">
              <a:extLst>
                <a:ext uri="{FF2B5EF4-FFF2-40B4-BE49-F238E27FC236}">
                  <a16:creationId xmlns="" xmlns:a16="http://schemas.microsoft.com/office/drawing/2014/main" id="{B5347CC6-E10B-40A7-8D79-7D0F00D5CD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7" y="1253"/>
              <a:ext cx="0" cy="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4058" name="Rectangle 26">
            <a:extLst>
              <a:ext uri="{FF2B5EF4-FFF2-40B4-BE49-F238E27FC236}">
                <a16:creationId xmlns="" xmlns:a16="http://schemas.microsoft.com/office/drawing/2014/main" id="{799DB777-3BD7-46B5-BEBA-E0319C000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1125538"/>
            <a:ext cx="20056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(-∞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∞)</a:t>
            </a:r>
          </a:p>
        </p:txBody>
      </p:sp>
      <p:sp>
        <p:nvSpPr>
          <p:cNvPr id="44059" name="Text Box 27">
            <a:extLst>
              <a:ext uri="{FF2B5EF4-FFF2-40B4-BE49-F238E27FC236}">
                <a16:creationId xmlns="" xmlns:a16="http://schemas.microsoft.com/office/drawing/2014/main" id="{99BBC83B-DAA1-44F4-BEE2-59D30D214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5876925"/>
            <a:ext cx="8281987" cy="73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注：</a:t>
            </a:r>
            <a:r>
              <a:rPr lang="zh-CN" altLang="en-US" sz="2800" b="1" dirty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若一个函数具有以上性质，则它一定是某个随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机变量的分布函数</a:t>
            </a:r>
            <a:r>
              <a:rPr lang="en-US" altLang="zh-CN" sz="2800" b="1" dirty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44060" name="Rectangle 28">
            <a:extLst>
              <a:ext uri="{FF2B5EF4-FFF2-40B4-BE49-F238E27FC236}">
                <a16:creationId xmlns="" xmlns:a16="http://schemas.microsoft.com/office/drawing/2014/main" id="{E0E626AD-11E8-4001-AB86-D708C372D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85738"/>
            <a:ext cx="6629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en-US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随机变量的分布函数</a:t>
            </a:r>
            <a:endParaRPr lang="zh-CN" altLang="en-US" sz="3200" b="1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1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P spid="44037" grpId="0" autoUpdateAnimBg="0"/>
      <p:bldP spid="44038" grpId="0" autoUpdateAnimBg="0"/>
      <p:bldP spid="44039" grpId="0"/>
      <p:bldP spid="44040" grpId="0" autoUpdateAnimBg="0"/>
      <p:bldP spid="44041" grpId="0" autoUpdateAnimBg="0"/>
      <p:bldP spid="44046" grpId="0"/>
      <p:bldP spid="44058" grpId="0"/>
      <p:bldP spid="4405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>
            <a:extLst>
              <a:ext uri="{FF2B5EF4-FFF2-40B4-BE49-F238E27FC236}">
                <a16:creationId xmlns="" xmlns:a16="http://schemas.microsoft.com/office/drawing/2014/main" id="{BA556059-E6E0-4FF1-90C7-A4780C3E2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4813"/>
            <a:ext cx="832961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例1</a:t>
            </a:r>
            <a:r>
              <a:rPr lang="en-US" altLang="en-US" sz="2800" b="1">
                <a:solidFill>
                  <a:srgbClr val="CC00CC"/>
                </a:solidFill>
              </a:rPr>
              <a:t> </a:t>
            </a:r>
            <a:r>
              <a:rPr lang="zh-CN" altLang="en-US" sz="2800" b="1"/>
              <a:t>判别下列函数是否为某随机变量的分布函数</a:t>
            </a:r>
            <a:r>
              <a:rPr lang="en-US" altLang="zh-CN" sz="2800" b="1"/>
              <a:t>.</a:t>
            </a:r>
          </a:p>
        </p:txBody>
      </p:sp>
      <p:sp>
        <p:nvSpPr>
          <p:cNvPr id="89095" name="Text Box 7">
            <a:extLst>
              <a:ext uri="{FF2B5EF4-FFF2-40B4-BE49-F238E27FC236}">
                <a16:creationId xmlns="" xmlns:a16="http://schemas.microsoft.com/office/drawing/2014/main" id="{CF211D35-B8C0-490F-8CA9-76DFD090C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13325"/>
            <a:ext cx="1514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800"/>
          </a:p>
        </p:txBody>
      </p:sp>
      <p:graphicFrame>
        <p:nvGraphicFramePr>
          <p:cNvPr id="89098" name="Object 10">
            <a:extLst>
              <a:ext uri="{FF2B5EF4-FFF2-40B4-BE49-F238E27FC236}">
                <a16:creationId xmlns="" xmlns:a16="http://schemas.microsoft.com/office/drawing/2014/main" id="{20295256-51FE-4D40-8F05-1E0F8679A8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0425" y="1122363"/>
          <a:ext cx="4040188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26" name="Equation" r:id="rId3" imgW="1892160" imgH="711000" progId="Equation.DSMT4">
                  <p:embed/>
                </p:oleObj>
              </mc:Choice>
              <mc:Fallback>
                <p:oleObj name="Equation" r:id="rId3" imgW="1892160" imgH="711000" progId="Equation.DSMT4">
                  <p:embed/>
                  <p:pic>
                    <p:nvPicPr>
                      <p:cNvPr id="89098" name="Object 10">
                        <a:extLst>
                          <a:ext uri="{FF2B5EF4-FFF2-40B4-BE49-F238E27FC236}">
                            <a16:creationId xmlns="" xmlns:a16="http://schemas.microsoft.com/office/drawing/2014/main" id="{20295256-51FE-4D40-8F05-1E0F8679A8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1122363"/>
                        <a:ext cx="4040188" cy="1704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23" name="Object 35">
            <a:extLst>
              <a:ext uri="{FF2B5EF4-FFF2-40B4-BE49-F238E27FC236}">
                <a16:creationId xmlns="" xmlns:a16="http://schemas.microsoft.com/office/drawing/2014/main" id="{5115DE0F-CAD0-4895-8B04-522F341713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573463"/>
          <a:ext cx="3889375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27" name="公式" r:id="rId5" imgW="1841400" imgH="698400" progId="Equation.3">
                  <p:embed/>
                </p:oleObj>
              </mc:Choice>
              <mc:Fallback>
                <p:oleObj name="公式" r:id="rId5" imgW="1841400" imgH="698400" progId="Equation.3">
                  <p:embed/>
                  <p:pic>
                    <p:nvPicPr>
                      <p:cNvPr id="89123" name="Object 35">
                        <a:extLst>
                          <a:ext uri="{FF2B5EF4-FFF2-40B4-BE49-F238E27FC236}">
                            <a16:creationId xmlns="" xmlns:a16="http://schemas.microsoft.com/office/drawing/2014/main" id="{5115DE0F-CAD0-4895-8B04-522F341713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573463"/>
                        <a:ext cx="3889375" cy="16811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24" name="Object 36">
            <a:extLst>
              <a:ext uri="{FF2B5EF4-FFF2-40B4-BE49-F238E27FC236}">
                <a16:creationId xmlns="" xmlns:a16="http://schemas.microsoft.com/office/drawing/2014/main" id="{5F02D2CB-114B-42E8-9A45-BBDE227FE7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2144713"/>
          <a:ext cx="3773488" cy="257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28" name="公式" r:id="rId7" imgW="1904760" imgH="1143000" progId="Equation.3">
                  <p:embed/>
                </p:oleObj>
              </mc:Choice>
              <mc:Fallback>
                <p:oleObj name="公式" r:id="rId7" imgW="1904760" imgH="1143000" progId="Equation.3">
                  <p:embed/>
                  <p:pic>
                    <p:nvPicPr>
                      <p:cNvPr id="89124" name="Object 36">
                        <a:extLst>
                          <a:ext uri="{FF2B5EF4-FFF2-40B4-BE49-F238E27FC236}">
                            <a16:creationId xmlns="" xmlns:a16="http://schemas.microsoft.com/office/drawing/2014/main" id="{5F02D2CB-114B-42E8-9A45-BBDE227FE7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144713"/>
                        <a:ext cx="3773488" cy="25796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25" name="Freeform 37">
            <a:extLst>
              <a:ext uri="{FF2B5EF4-FFF2-40B4-BE49-F238E27FC236}">
                <a16:creationId xmlns="" xmlns:a16="http://schemas.microsoft.com/office/drawing/2014/main" id="{7B6DAFB7-1A87-4CB9-8EFE-1A6849F05BDA}"/>
              </a:ext>
            </a:extLst>
          </p:cNvPr>
          <p:cNvSpPr>
            <a:spLocks/>
          </p:cNvSpPr>
          <p:nvPr/>
        </p:nvSpPr>
        <p:spPr bwMode="auto">
          <a:xfrm>
            <a:off x="5003800" y="2997200"/>
            <a:ext cx="719138" cy="766763"/>
          </a:xfrm>
          <a:custGeom>
            <a:avLst/>
            <a:gdLst>
              <a:gd name="T0" fmla="*/ 0 w 453"/>
              <a:gd name="T1" fmla="*/ 317 h 483"/>
              <a:gd name="T2" fmla="*/ 136 w 453"/>
              <a:gd name="T3" fmla="*/ 453 h 483"/>
              <a:gd name="T4" fmla="*/ 362 w 453"/>
              <a:gd name="T5" fmla="*/ 136 h 483"/>
              <a:gd name="T6" fmla="*/ 453 w 453"/>
              <a:gd name="T7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3" h="483">
                <a:moveTo>
                  <a:pt x="0" y="317"/>
                </a:moveTo>
                <a:cubicBezTo>
                  <a:pt x="38" y="400"/>
                  <a:pt x="76" y="483"/>
                  <a:pt x="136" y="453"/>
                </a:cubicBezTo>
                <a:cubicBezTo>
                  <a:pt x="196" y="423"/>
                  <a:pt x="309" y="211"/>
                  <a:pt x="362" y="136"/>
                </a:cubicBezTo>
                <a:cubicBezTo>
                  <a:pt x="415" y="61"/>
                  <a:pt x="438" y="23"/>
                  <a:pt x="453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>
            <a:extLst>
              <a:ext uri="{FF2B5EF4-FFF2-40B4-BE49-F238E27FC236}">
                <a16:creationId xmlns="" xmlns:a16="http://schemas.microsoft.com/office/drawing/2014/main" id="{2BBE1776-1A0A-4CE1-A701-FF0920A81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22" y="271463"/>
            <a:ext cx="8329613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en-US" sz="28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一袋中有6个球,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2个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标号为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3个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标号为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1个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标号为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任取1个球，以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表示取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出的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球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的标号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(1)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的分布函数；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{2≤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≤3}.</a:t>
            </a:r>
          </a:p>
        </p:txBody>
      </p:sp>
      <p:sp>
        <p:nvSpPr>
          <p:cNvPr id="45059" name="Text Box 3">
            <a:extLst>
              <a:ext uri="{FF2B5EF4-FFF2-40B4-BE49-F238E27FC236}">
                <a16:creationId xmlns="" xmlns:a16="http://schemas.microsoft.com/office/drawing/2014/main" id="{BBDD05A0-D76F-419C-990F-D53F10207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22" y="1844675"/>
            <a:ext cx="31686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的分布律为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060" name="Group 4">
            <a:extLst>
              <a:ext uri="{FF2B5EF4-FFF2-40B4-BE49-F238E27FC236}">
                <a16:creationId xmlns="" xmlns:a16="http://schemas.microsoft.com/office/drawing/2014/main" id="{C791D0AC-BE93-45FA-84AB-EEB56E3C94D0}"/>
              </a:ext>
            </a:extLst>
          </p:cNvPr>
          <p:cNvGrpSpPr>
            <a:grpSpLocks/>
          </p:cNvGrpSpPr>
          <p:nvPr/>
        </p:nvGrpSpPr>
        <p:grpSpPr bwMode="auto">
          <a:xfrm>
            <a:off x="3526285" y="1799804"/>
            <a:ext cx="3241675" cy="762000"/>
            <a:chOff x="780" y="2016"/>
            <a:chExt cx="3640" cy="480"/>
          </a:xfrm>
        </p:grpSpPr>
        <p:sp>
          <p:nvSpPr>
            <p:cNvPr id="45061" name="Line 5">
              <a:extLst>
                <a:ext uri="{FF2B5EF4-FFF2-40B4-BE49-F238E27FC236}">
                  <a16:creationId xmlns="" xmlns:a16="http://schemas.microsoft.com/office/drawing/2014/main" id="{035A5819-D880-44CD-B7FC-DA0254863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" y="2268"/>
              <a:ext cx="3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2" name="Line 6">
              <a:extLst>
                <a:ext uri="{FF2B5EF4-FFF2-40B4-BE49-F238E27FC236}">
                  <a16:creationId xmlns="" xmlns:a16="http://schemas.microsoft.com/office/drawing/2014/main" id="{003A19DA-25A0-44FE-A6FA-D7E660D572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016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089" name="Text Box 33">
            <a:extLst>
              <a:ext uri="{FF2B5EF4-FFF2-40B4-BE49-F238E27FC236}">
                <a16:creationId xmlns="" xmlns:a16="http://schemas.microsoft.com/office/drawing/2014/main" id="{46A9FD4C-F168-4274-9198-7246EE348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80528" y="5013325"/>
            <a:ext cx="1514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800"/>
          </a:p>
        </p:txBody>
      </p:sp>
      <p:sp>
        <p:nvSpPr>
          <p:cNvPr id="45091" name="Text Box 35">
            <a:extLst>
              <a:ext uri="{FF2B5EF4-FFF2-40B4-BE49-F238E27FC236}">
                <a16:creationId xmlns="" xmlns:a16="http://schemas.microsoft.com/office/drawing/2014/main" id="{463ECAE6-A31D-4F69-AD03-D502E5BD9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7872" y="1772816"/>
            <a:ext cx="3607119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1           2           3    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1/3        1/2       1/6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5092" name="Object 36">
            <a:extLst>
              <a:ext uri="{FF2B5EF4-FFF2-40B4-BE49-F238E27FC236}">
                <a16:creationId xmlns="" xmlns:a16="http://schemas.microsoft.com/office/drawing/2014/main" id="{F8AB32B0-5DC6-44A3-AE56-2DDE19DF24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631366"/>
              </p:ext>
            </p:extLst>
          </p:nvPr>
        </p:nvGraphicFramePr>
        <p:xfrm>
          <a:off x="359222" y="3371850"/>
          <a:ext cx="741363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091" name="公式" r:id="rId3" imgW="317160" imgH="698400" progId="Equation.3">
                  <p:embed/>
                </p:oleObj>
              </mc:Choice>
              <mc:Fallback>
                <p:oleObj name="公式" r:id="rId3" imgW="317160" imgH="698400" progId="Equation.3">
                  <p:embed/>
                  <p:pic>
                    <p:nvPicPr>
                      <p:cNvPr id="45092" name="Object 36">
                        <a:extLst>
                          <a:ext uri="{FF2B5EF4-FFF2-40B4-BE49-F238E27FC236}">
                            <a16:creationId xmlns="" xmlns:a16="http://schemas.microsoft.com/office/drawing/2014/main" id="{F8AB32B0-5DC6-44A3-AE56-2DDE19DF24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22" y="3371850"/>
                        <a:ext cx="741363" cy="1857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3" name="Object 37">
            <a:extLst>
              <a:ext uri="{FF2B5EF4-FFF2-40B4-BE49-F238E27FC236}">
                <a16:creationId xmlns="" xmlns:a16="http://schemas.microsoft.com/office/drawing/2014/main" id="{5300B85C-E49D-46E0-93C3-AB797B9EB3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948627"/>
              </p:ext>
            </p:extLst>
          </p:nvPr>
        </p:nvGraphicFramePr>
        <p:xfrm>
          <a:off x="719585" y="2663825"/>
          <a:ext cx="25193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092" name="公式" r:id="rId5" imgW="1143000" imgH="203040" progId="Equation.3">
                  <p:embed/>
                </p:oleObj>
              </mc:Choice>
              <mc:Fallback>
                <p:oleObj name="公式" r:id="rId5" imgW="1143000" imgH="203040" progId="Equation.3">
                  <p:embed/>
                  <p:pic>
                    <p:nvPicPr>
                      <p:cNvPr id="45093" name="Object 37">
                        <a:extLst>
                          <a:ext uri="{FF2B5EF4-FFF2-40B4-BE49-F238E27FC236}">
                            <a16:creationId xmlns="" xmlns:a16="http://schemas.microsoft.com/office/drawing/2014/main" id="{5300B85C-E49D-46E0-93C3-AB797B9EB3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585" y="2663825"/>
                        <a:ext cx="2519362" cy="511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4" name="Object 38">
            <a:extLst>
              <a:ext uri="{FF2B5EF4-FFF2-40B4-BE49-F238E27FC236}">
                <a16:creationId xmlns="" xmlns:a16="http://schemas.microsoft.com/office/drawing/2014/main" id="{278D04E9-2AA2-42A4-A4CC-0E72D3961D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769686"/>
              </p:ext>
            </p:extLst>
          </p:nvPr>
        </p:nvGraphicFramePr>
        <p:xfrm>
          <a:off x="937072" y="3257550"/>
          <a:ext cx="3959225" cy="192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093" name="公式" r:id="rId7" imgW="2133360" imgH="876240" progId="Equation.3">
                  <p:embed/>
                </p:oleObj>
              </mc:Choice>
              <mc:Fallback>
                <p:oleObj name="公式" r:id="rId7" imgW="2133360" imgH="876240" progId="Equation.3">
                  <p:embed/>
                  <p:pic>
                    <p:nvPicPr>
                      <p:cNvPr id="45094" name="Object 38">
                        <a:extLst>
                          <a:ext uri="{FF2B5EF4-FFF2-40B4-BE49-F238E27FC236}">
                            <a16:creationId xmlns="" xmlns:a16="http://schemas.microsoft.com/office/drawing/2014/main" id="{278D04E9-2AA2-42A4-A4CC-0E72D3961D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072" y="3257550"/>
                        <a:ext cx="3959225" cy="19256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>
            <a:extLst>
              <a:ext uri="{FF2B5EF4-FFF2-40B4-BE49-F238E27FC236}">
                <a16:creationId xmlns="" xmlns:a16="http://schemas.microsoft.com/office/drawing/2014/main" id="{1C70727C-0C2E-4E2B-9828-E41DAD8F66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656587"/>
              </p:ext>
            </p:extLst>
          </p:nvPr>
        </p:nvGraphicFramePr>
        <p:xfrm>
          <a:off x="935485" y="3255963"/>
          <a:ext cx="3967162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094" name="公式" r:id="rId9" imgW="1790640" imgH="876240" progId="Equation.3">
                  <p:embed/>
                </p:oleObj>
              </mc:Choice>
              <mc:Fallback>
                <p:oleObj name="公式" r:id="rId9" imgW="1790640" imgH="876240" progId="Equation.3">
                  <p:embed/>
                  <p:pic>
                    <p:nvPicPr>
                      <p:cNvPr id="45063" name="Object 7">
                        <a:extLst>
                          <a:ext uri="{FF2B5EF4-FFF2-40B4-BE49-F238E27FC236}">
                            <a16:creationId xmlns="" xmlns:a16="http://schemas.microsoft.com/office/drawing/2014/main" id="{1C70727C-0C2E-4E2B-9828-E41DAD8F66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485" y="3255963"/>
                        <a:ext cx="3967162" cy="1952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95" name="Rectangle 39">
            <a:extLst>
              <a:ext uri="{FF2B5EF4-FFF2-40B4-BE49-F238E27FC236}">
                <a16:creationId xmlns="" xmlns:a16="http://schemas.microsoft.com/office/drawing/2014/main" id="{35C168D0-D570-4B1E-A596-6B0D02B17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892" y="2633886"/>
            <a:ext cx="4465638" cy="2954338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096" name="Line 40">
            <a:extLst>
              <a:ext uri="{FF2B5EF4-FFF2-40B4-BE49-F238E27FC236}">
                <a16:creationId xmlns="" xmlns:a16="http://schemas.microsoft.com/office/drawing/2014/main" id="{76A63516-A9BA-4E95-837E-3647085A15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11192" y="4529361"/>
            <a:ext cx="0" cy="13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7" name="Line 41">
            <a:extLst>
              <a:ext uri="{FF2B5EF4-FFF2-40B4-BE49-F238E27FC236}">
                <a16:creationId xmlns="" xmlns:a16="http://schemas.microsoft.com/office/drawing/2014/main" id="{E7D84EB0-7A6D-44A2-943A-1ADC7C994C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4442" y="4503961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8" name="Line 42">
            <a:extLst>
              <a:ext uri="{FF2B5EF4-FFF2-40B4-BE49-F238E27FC236}">
                <a16:creationId xmlns="" xmlns:a16="http://schemas.microsoft.com/office/drawing/2014/main" id="{9F634143-7F14-4D31-84B2-36D1D5F5FD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43080" y="4529361"/>
            <a:ext cx="0" cy="13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9" name="Text Box 43">
            <a:extLst>
              <a:ext uri="{FF2B5EF4-FFF2-40B4-BE49-F238E27FC236}">
                <a16:creationId xmlns="" xmlns:a16="http://schemas.microsoft.com/office/drawing/2014/main" id="{322CBA08-22D8-4108-95EA-8EF3B0E79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416" y="4662711"/>
            <a:ext cx="30876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0     1      2     3</a:t>
            </a:r>
          </a:p>
        </p:txBody>
      </p:sp>
      <p:sp>
        <p:nvSpPr>
          <p:cNvPr id="45100" name="Text Box 44">
            <a:extLst>
              <a:ext uri="{FF2B5EF4-FFF2-40B4-BE49-F238E27FC236}">
                <a16:creationId xmlns="" xmlns:a16="http://schemas.microsoft.com/office/drawing/2014/main" id="{CB93B336-0288-4452-8506-36F7916FB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9555" y="2865661"/>
            <a:ext cx="871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5101" name="Text Box 45">
            <a:extLst>
              <a:ext uri="{FF2B5EF4-FFF2-40B4-BE49-F238E27FC236}">
                <a16:creationId xmlns="" xmlns:a16="http://schemas.microsoft.com/office/drawing/2014/main" id="{A0BF9EC5-4CEB-419C-86F8-52C7FB9C1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2580" y="4596036"/>
            <a:ext cx="469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x</a:t>
            </a:r>
            <a:endParaRPr lang="en-US" altLang="zh-CN"/>
          </a:p>
        </p:txBody>
      </p:sp>
      <p:sp>
        <p:nvSpPr>
          <p:cNvPr id="45102" name="Line 46">
            <a:extLst>
              <a:ext uri="{FF2B5EF4-FFF2-40B4-BE49-F238E27FC236}">
                <a16:creationId xmlns="" xmlns:a16="http://schemas.microsoft.com/office/drawing/2014/main" id="{E7D80AE8-F1DE-41E7-9717-360B1F4857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7992" y="4662711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03" name="Line 47">
            <a:extLst>
              <a:ext uri="{FF2B5EF4-FFF2-40B4-BE49-F238E27FC236}">
                <a16:creationId xmlns="" xmlns:a16="http://schemas.microsoft.com/office/drawing/2014/main" id="{A7969A5D-E947-4168-9A8C-00268C1B45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87317" y="2932336"/>
            <a:ext cx="0" cy="2330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04" name="Line 48">
            <a:extLst>
              <a:ext uri="{FF2B5EF4-FFF2-40B4-BE49-F238E27FC236}">
                <a16:creationId xmlns="" xmlns:a16="http://schemas.microsoft.com/office/drawing/2014/main" id="{97D7D6A4-4B0F-4E40-B275-6AE2E4C6D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4667" y="4662711"/>
            <a:ext cx="14065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05" name="Oval 49">
            <a:extLst>
              <a:ext uri="{FF2B5EF4-FFF2-40B4-BE49-F238E27FC236}">
                <a16:creationId xmlns="" xmlns:a16="http://schemas.microsoft.com/office/drawing/2014/main" id="{6A2D3FA7-9875-4D20-BEA2-53C28DBF3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7855" y="4629374"/>
            <a:ext cx="85725" cy="920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06" name="Line 50">
            <a:extLst>
              <a:ext uri="{FF2B5EF4-FFF2-40B4-BE49-F238E27FC236}">
                <a16:creationId xmlns="" xmlns:a16="http://schemas.microsoft.com/office/drawing/2014/main" id="{4A583E55-9165-47A0-A66F-AA53827C45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1192" y="4397599"/>
            <a:ext cx="6286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07" name="Oval 51">
            <a:extLst>
              <a:ext uri="{FF2B5EF4-FFF2-40B4-BE49-F238E27FC236}">
                <a16:creationId xmlns="" xmlns:a16="http://schemas.microsoft.com/office/drawing/2014/main" id="{2A8A4D9A-8219-48A6-9C9A-258052E66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8880" y="4346799"/>
            <a:ext cx="80962" cy="85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08" name="Line 52">
            <a:extLst>
              <a:ext uri="{FF2B5EF4-FFF2-40B4-BE49-F238E27FC236}">
                <a16:creationId xmlns="" xmlns:a16="http://schemas.microsoft.com/office/drawing/2014/main" id="{89EF61E4-5B79-4CC0-8A9D-50020D522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6342" y="3962624"/>
            <a:ext cx="512763" cy="142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09" name="Oval 53">
            <a:extLst>
              <a:ext uri="{FF2B5EF4-FFF2-40B4-BE49-F238E27FC236}">
                <a16:creationId xmlns="" xmlns:a16="http://schemas.microsoft.com/office/drawing/2014/main" id="{7D049DFA-5D14-4424-92B1-FFF4F66D4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980" y="3929286"/>
            <a:ext cx="82550" cy="85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0" name="Line 54">
            <a:extLst>
              <a:ext uri="{FF2B5EF4-FFF2-40B4-BE49-F238E27FC236}">
                <a16:creationId xmlns="" xmlns:a16="http://schemas.microsoft.com/office/drawing/2014/main" id="{9F4992CC-8EFF-4D17-81C2-655D6F50EF4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9280" y="3740374"/>
            <a:ext cx="11398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1" name="Oval 55">
            <a:extLst>
              <a:ext uri="{FF2B5EF4-FFF2-40B4-BE49-F238E27FC236}">
                <a16:creationId xmlns="" xmlns:a16="http://schemas.microsoft.com/office/drawing/2014/main" id="{6C475B10-5C41-4C07-A527-2CE698E58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2455" y="4340449"/>
            <a:ext cx="85725" cy="920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2" name="Oval 56">
            <a:extLst>
              <a:ext uri="{FF2B5EF4-FFF2-40B4-BE49-F238E27FC236}">
                <a16:creationId xmlns="" xmlns:a16="http://schemas.microsoft.com/office/drawing/2014/main" id="{45AB1CCF-8134-4F53-97F4-AAC4E8AD4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3480" y="3907061"/>
            <a:ext cx="80962" cy="857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3" name="Oval 57">
            <a:extLst>
              <a:ext uri="{FF2B5EF4-FFF2-40B4-BE49-F238E27FC236}">
                <a16:creationId xmlns="" xmlns:a16="http://schemas.microsoft.com/office/drawing/2014/main" id="{F4B9F23A-39BC-4E64-8EC3-FCB6EB723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3080" y="3684811"/>
            <a:ext cx="82550" cy="857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4" name="Text Box 58">
            <a:extLst>
              <a:ext uri="{FF2B5EF4-FFF2-40B4-BE49-F238E27FC236}">
                <a16:creationId xmlns="" xmlns:a16="http://schemas.microsoft.com/office/drawing/2014/main" id="{4E1DF8C2-E187-4AC9-8FEE-5370CDCCA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930" y="3424461"/>
            <a:ext cx="43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45115" name="Line 59">
            <a:extLst>
              <a:ext uri="{FF2B5EF4-FFF2-40B4-BE49-F238E27FC236}">
                <a16:creationId xmlns="" xmlns:a16="http://schemas.microsoft.com/office/drawing/2014/main" id="{04259835-C2A1-4AA2-9587-3E89B30EEE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7317" y="3640361"/>
            <a:ext cx="714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116D1218-83BC-4F7A-BCFA-FD38B942C1C1}"/>
              </a:ext>
            </a:extLst>
          </p:cNvPr>
          <p:cNvSpPr txBox="1"/>
          <p:nvPr/>
        </p:nvSpPr>
        <p:spPr>
          <a:xfrm>
            <a:off x="107503" y="5343163"/>
            <a:ext cx="8784977" cy="1273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80"/>
              </a:lnSpc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用分布函数求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80"/>
              </a:lnSpc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{2≤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≤3}=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=2}+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{2&lt;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≤3}=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=2}+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(3)-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(2)=2/3</a:t>
            </a:r>
            <a:endParaRPr lang="en-US" altLang="zh-CN" sz="2800" dirty="0"/>
          </a:p>
          <a:p>
            <a:pPr>
              <a:lnSpc>
                <a:spcPts val="1880"/>
              </a:lnSpc>
            </a:pPr>
            <a:r>
              <a:rPr lang="zh-CN" altLang="en-US" sz="2800" dirty="0"/>
              <a:t>用分布律求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{2≤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≤3}=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=2}+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=3}=2/3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utoUpdateAnimBg="0"/>
      <p:bldP spid="45059" grpId="0" autoUpdateAnimBg="0"/>
      <p:bldP spid="45091" grpId="0" autoUpdateAnimBg="0"/>
      <p:bldP spid="45099" grpId="0"/>
      <p:bldP spid="45100" grpId="0"/>
      <p:bldP spid="45101" grpId="0"/>
      <p:bldP spid="45114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="" xmlns:a16="http://schemas.microsoft.com/office/drawing/2014/main" id="{04101414-85A1-452B-8C04-26E3D9A6A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052513"/>
            <a:ext cx="792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latin typeface="宋体" panose="02010600030101010101" pitchFamily="2" charset="-122"/>
              </a:rPr>
              <a:t>设</a:t>
            </a:r>
            <a:r>
              <a:rPr lang="en-US" altLang="en-US" sz="2800" b="1">
                <a:latin typeface="宋体" panose="02010600030101010101" pitchFamily="2" charset="-122"/>
              </a:rPr>
              <a:t>离散型随机变量</a:t>
            </a:r>
            <a:r>
              <a:rPr lang="en-US" altLang="zh-CN" sz="2800" b="1" i="1"/>
              <a:t>X</a:t>
            </a:r>
            <a:r>
              <a:rPr lang="zh-CN" altLang="en-US" sz="2800" b="1">
                <a:latin typeface="宋体" panose="02010600030101010101" pitchFamily="2" charset="-122"/>
              </a:rPr>
              <a:t>的分</a:t>
            </a:r>
            <a:r>
              <a:rPr lang="en-US" altLang="en-US" sz="2800" b="1">
                <a:latin typeface="宋体" panose="02010600030101010101" pitchFamily="2" charset="-122"/>
              </a:rPr>
              <a:t>布律为        </a:t>
            </a:r>
          </a:p>
        </p:txBody>
      </p:sp>
      <p:graphicFrame>
        <p:nvGraphicFramePr>
          <p:cNvPr id="46083" name="Object 3">
            <a:extLst>
              <a:ext uri="{FF2B5EF4-FFF2-40B4-BE49-F238E27FC236}">
                <a16:creationId xmlns="" xmlns:a16="http://schemas.microsoft.com/office/drawing/2014/main" id="{E1FFEAD8-E7CC-49E7-8F58-5C421E6583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1498600"/>
          <a:ext cx="50419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236" name="公式" r:id="rId3" imgW="1726920" imgH="203040" progId="Equation.3">
                  <p:embed/>
                </p:oleObj>
              </mc:Choice>
              <mc:Fallback>
                <p:oleObj name="公式" r:id="rId3" imgW="1726920" imgH="203040" progId="Equation.3">
                  <p:embed/>
                  <p:pic>
                    <p:nvPicPr>
                      <p:cNvPr id="46083" name="Object 3">
                        <a:extLst>
                          <a:ext uri="{FF2B5EF4-FFF2-40B4-BE49-F238E27FC236}">
                            <a16:creationId xmlns="" xmlns:a16="http://schemas.microsoft.com/office/drawing/2014/main" id="{E1FFEAD8-E7CC-49E7-8F58-5C421E6583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498600"/>
                        <a:ext cx="50419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>
            <a:extLst>
              <a:ext uri="{FF2B5EF4-FFF2-40B4-BE49-F238E27FC236}">
                <a16:creationId xmlns="" xmlns:a16="http://schemas.microsoft.com/office/drawing/2014/main" id="{422BDDD8-C87D-444B-897C-4E3A4CD775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492375"/>
          <a:ext cx="66579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237" name="公式" r:id="rId5" imgW="2527200" imgH="368280" progId="Equation.3">
                  <p:embed/>
                </p:oleObj>
              </mc:Choice>
              <mc:Fallback>
                <p:oleObj name="公式" r:id="rId5" imgW="2527200" imgH="368280" progId="Equation.3">
                  <p:embed/>
                  <p:pic>
                    <p:nvPicPr>
                      <p:cNvPr id="46084" name="Object 4">
                        <a:extLst>
                          <a:ext uri="{FF2B5EF4-FFF2-40B4-BE49-F238E27FC236}">
                            <a16:creationId xmlns="" xmlns:a16="http://schemas.microsoft.com/office/drawing/2014/main" id="{422BDDD8-C87D-444B-897C-4E3A4CD775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492375"/>
                        <a:ext cx="665797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Text Box 5">
            <a:extLst>
              <a:ext uri="{FF2B5EF4-FFF2-40B4-BE49-F238E27FC236}">
                <a16:creationId xmlns="" xmlns:a16="http://schemas.microsoft.com/office/drawing/2014/main" id="{8CE88D18-72A9-410F-98B8-6E589247E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457200"/>
            <a:ext cx="7172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二、</a:t>
            </a:r>
            <a:r>
              <a:rPr lang="en-US" alt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离散型随机变量</a:t>
            </a:r>
            <a:r>
              <a:rPr lang="en-US" altLang="zh-CN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的分布函数</a:t>
            </a: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6086" name="Line 6">
            <a:extLst>
              <a:ext uri="{FF2B5EF4-FFF2-40B4-BE49-F238E27FC236}">
                <a16:creationId xmlns="" xmlns:a16="http://schemas.microsoft.com/office/drawing/2014/main" id="{5577E5AD-E8F9-42D0-82E6-7C808DF62F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988" y="1014413"/>
            <a:ext cx="8440737" cy="0"/>
          </a:xfrm>
          <a:prstGeom prst="line">
            <a:avLst/>
          </a:prstGeom>
          <a:noFill/>
          <a:ln w="76200" cmpd="tri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087" name="Rectangle 7">
            <a:extLst>
              <a:ext uri="{FF2B5EF4-FFF2-40B4-BE49-F238E27FC236}">
                <a16:creationId xmlns="" xmlns:a16="http://schemas.microsoft.com/office/drawing/2014/main" id="{8BD646DA-85E8-4621-9965-6DB5CC9B1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2" y="4116611"/>
            <a:ext cx="4537075" cy="154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是阶梯函数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跳跃点为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…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跳跃度为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</a:p>
        </p:txBody>
      </p:sp>
      <p:sp>
        <p:nvSpPr>
          <p:cNvPr id="46088" name="Rectangle 8">
            <a:extLst>
              <a:ext uri="{FF2B5EF4-FFF2-40B4-BE49-F238E27FC236}">
                <a16:creationId xmlns="" xmlns:a16="http://schemas.microsoft.com/office/drawing/2014/main" id="{6CE60343-B395-49F4-A208-4F58E926E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060575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的分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为: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97" name="Rectangle 17">
            <a:extLst>
              <a:ext uri="{FF2B5EF4-FFF2-40B4-BE49-F238E27FC236}">
                <a16:creationId xmlns="" xmlns:a16="http://schemas.microsoft.com/office/drawing/2014/main" id="{BE5D66BF-B224-464C-8BB9-7B95096FF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3500438"/>
            <a:ext cx="4465637" cy="2954337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098" name="Line 18">
            <a:extLst>
              <a:ext uri="{FF2B5EF4-FFF2-40B4-BE49-F238E27FC236}">
                <a16:creationId xmlns="" xmlns:a16="http://schemas.microsoft.com/office/drawing/2014/main" id="{83E5A8AD-8929-43B1-B9D2-8C1816763F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19838" y="5564188"/>
            <a:ext cx="0" cy="13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9" name="Line 19">
            <a:extLst>
              <a:ext uri="{FF2B5EF4-FFF2-40B4-BE49-F238E27FC236}">
                <a16:creationId xmlns="" xmlns:a16="http://schemas.microsoft.com/office/drawing/2014/main" id="{762AB675-D566-44AB-B526-ADFB2C5C13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3088" y="5611813"/>
            <a:ext cx="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0" name="Line 20">
            <a:extLst>
              <a:ext uri="{FF2B5EF4-FFF2-40B4-BE49-F238E27FC236}">
                <a16:creationId xmlns="" xmlns:a16="http://schemas.microsoft.com/office/drawing/2014/main" id="{BFA4B847-51E1-4797-8BDE-0EB8A938D9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85063" y="5575300"/>
            <a:ext cx="0" cy="13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1" name="Text Box 21">
            <a:extLst>
              <a:ext uri="{FF2B5EF4-FFF2-40B4-BE49-F238E27FC236}">
                <a16:creationId xmlns="" xmlns:a16="http://schemas.microsoft.com/office/drawing/2014/main" id="{E8DFC104-9F77-40D9-BA31-8C459006E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5611813"/>
            <a:ext cx="31670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  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…</a:t>
            </a:r>
          </a:p>
        </p:txBody>
      </p:sp>
      <p:sp>
        <p:nvSpPr>
          <p:cNvPr id="46102" name="Text Box 22">
            <a:extLst>
              <a:ext uri="{FF2B5EF4-FFF2-40B4-BE49-F238E27FC236}">
                <a16:creationId xmlns="" xmlns:a16="http://schemas.microsoft.com/office/drawing/2014/main" id="{FB588A54-BEAE-4A5E-BB5D-7E2781F24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3716338"/>
            <a:ext cx="871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/>
              <a:t>F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/>
              <a:t>)</a:t>
            </a:r>
          </a:p>
        </p:txBody>
      </p:sp>
      <p:sp>
        <p:nvSpPr>
          <p:cNvPr id="46103" name="Text Box 23">
            <a:extLst>
              <a:ext uri="{FF2B5EF4-FFF2-40B4-BE49-F238E27FC236}">
                <a16:creationId xmlns="" xmlns:a16="http://schemas.microsoft.com/office/drawing/2014/main" id="{1CF3CFFB-5381-46BB-BD50-AA2C93AAF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1225" y="5630863"/>
            <a:ext cx="469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/>
              <a:t>x</a:t>
            </a:r>
            <a:endParaRPr lang="en-US" altLang="zh-CN" dirty="0"/>
          </a:p>
        </p:txBody>
      </p:sp>
      <p:sp>
        <p:nvSpPr>
          <p:cNvPr id="46105" name="Line 25">
            <a:extLst>
              <a:ext uri="{FF2B5EF4-FFF2-40B4-BE49-F238E27FC236}">
                <a16:creationId xmlns="" xmlns:a16="http://schemas.microsoft.com/office/drawing/2014/main" id="{AFFF77DC-F4A1-43EF-AF83-21D0349E7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6638" y="5697538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6" name="Line 26">
            <a:extLst>
              <a:ext uri="{FF2B5EF4-FFF2-40B4-BE49-F238E27FC236}">
                <a16:creationId xmlns="" xmlns:a16="http://schemas.microsoft.com/office/drawing/2014/main" id="{1A8293D4-F979-4B0E-9859-E5887A510A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5963" y="3944938"/>
            <a:ext cx="0" cy="2330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7" name="Line 27">
            <a:extLst>
              <a:ext uri="{FF2B5EF4-FFF2-40B4-BE49-F238E27FC236}">
                <a16:creationId xmlns="" xmlns:a16="http://schemas.microsoft.com/office/drawing/2014/main" id="{CD9B15BF-788D-413E-8DBA-06155A8A48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05388" y="5711825"/>
            <a:ext cx="1295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8" name="Oval 28">
            <a:extLst>
              <a:ext uri="{FF2B5EF4-FFF2-40B4-BE49-F238E27FC236}">
                <a16:creationId xmlns="" xmlns:a16="http://schemas.microsoft.com/office/drawing/2014/main" id="{8EDDB492-B196-4325-A4A1-6FEA9CFD2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5664200"/>
            <a:ext cx="85725" cy="920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9" name="Line 29">
            <a:extLst>
              <a:ext uri="{FF2B5EF4-FFF2-40B4-BE49-F238E27FC236}">
                <a16:creationId xmlns="" xmlns:a16="http://schemas.microsoft.com/office/drawing/2014/main" id="{E0C8DF86-682D-4A72-9520-07B2D989EE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9838" y="5265738"/>
            <a:ext cx="6286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0" name="Oval 30">
            <a:extLst>
              <a:ext uri="{FF2B5EF4-FFF2-40B4-BE49-F238E27FC236}">
                <a16:creationId xmlns="" xmlns:a16="http://schemas.microsoft.com/office/drawing/2014/main" id="{EFDAE918-A83A-4EE6-B180-EB81812A3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525" y="5214938"/>
            <a:ext cx="80963" cy="85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1" name="Line 31">
            <a:extLst>
              <a:ext uri="{FF2B5EF4-FFF2-40B4-BE49-F238E27FC236}">
                <a16:creationId xmlns="" xmlns:a16="http://schemas.microsoft.com/office/drawing/2014/main" id="{9CCD20E0-6391-460F-8270-BFCE83B88A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7213" y="4941888"/>
            <a:ext cx="512762" cy="142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2" name="Oval 32">
            <a:extLst>
              <a:ext uri="{FF2B5EF4-FFF2-40B4-BE49-F238E27FC236}">
                <a16:creationId xmlns="" xmlns:a16="http://schemas.microsoft.com/office/drawing/2014/main" id="{D33C6D79-1844-4A85-9379-F53FF6145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850" y="4908550"/>
            <a:ext cx="82550" cy="85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3" name="Line 33">
            <a:extLst>
              <a:ext uri="{FF2B5EF4-FFF2-40B4-BE49-F238E27FC236}">
                <a16:creationId xmlns="" xmlns:a16="http://schemas.microsoft.com/office/drawing/2014/main" id="{4133C8E3-B6D7-4175-95F0-8812CCC71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7925" y="4637088"/>
            <a:ext cx="71596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4" name="Oval 34">
            <a:extLst>
              <a:ext uri="{FF2B5EF4-FFF2-40B4-BE49-F238E27FC236}">
                <a16:creationId xmlns="" xmlns:a16="http://schemas.microsoft.com/office/drawing/2014/main" id="{CDED0A27-AEDF-4F86-A965-88455B6B7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100" y="5208588"/>
            <a:ext cx="85725" cy="920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5" name="Oval 35">
            <a:extLst>
              <a:ext uri="{FF2B5EF4-FFF2-40B4-BE49-F238E27FC236}">
                <a16:creationId xmlns="" xmlns:a16="http://schemas.microsoft.com/office/drawing/2014/main" id="{F9B0C443-E582-49FB-BC97-AE5F4BBCB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4886325"/>
            <a:ext cx="80963" cy="857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6" name="Oval 36">
            <a:extLst>
              <a:ext uri="{FF2B5EF4-FFF2-40B4-BE49-F238E27FC236}">
                <a16:creationId xmlns="" xmlns:a16="http://schemas.microsoft.com/office/drawing/2014/main" id="{F2E85D9B-8FB9-42DB-AF0F-EA05F0561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4581525"/>
            <a:ext cx="82550" cy="857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7" name="Text Box 37">
            <a:extLst>
              <a:ext uri="{FF2B5EF4-FFF2-40B4-BE49-F238E27FC236}">
                <a16:creationId xmlns="" xmlns:a16="http://schemas.microsoft.com/office/drawing/2014/main" id="{32E99053-911D-48BF-BF83-072C397B7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575" y="4076700"/>
            <a:ext cx="43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46118" name="Line 38">
            <a:extLst>
              <a:ext uri="{FF2B5EF4-FFF2-40B4-BE49-F238E27FC236}">
                <a16:creationId xmlns="" xmlns:a16="http://schemas.microsoft.com/office/drawing/2014/main" id="{AA9A687E-9752-4D1E-9FDC-DCFD6F2897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5963" y="4292600"/>
            <a:ext cx="71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20" name="Line 40">
            <a:extLst>
              <a:ext uri="{FF2B5EF4-FFF2-40B4-BE49-F238E27FC236}">
                <a16:creationId xmlns="" xmlns:a16="http://schemas.microsoft.com/office/drawing/2014/main" id="{50E8E841-F635-4B39-8ED3-B08F73085F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1900" y="52784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22" name="AutoShape 42">
            <a:extLst>
              <a:ext uri="{FF2B5EF4-FFF2-40B4-BE49-F238E27FC236}">
                <a16:creationId xmlns="" xmlns:a16="http://schemas.microsoft.com/office/drawing/2014/main" id="{C6C7BA84-56FB-471A-A075-E16FD12B71FA}"/>
              </a:ext>
            </a:extLst>
          </p:cNvPr>
          <p:cNvSpPr>
            <a:spLocks/>
          </p:cNvSpPr>
          <p:nvPr/>
        </p:nvSpPr>
        <p:spPr bwMode="auto">
          <a:xfrm>
            <a:off x="6300788" y="5300663"/>
            <a:ext cx="142875" cy="360362"/>
          </a:xfrm>
          <a:prstGeom prst="rightBrace">
            <a:avLst>
              <a:gd name="adj1" fmla="val 2101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23" name="Rectangle 43">
            <a:extLst>
              <a:ext uri="{FF2B5EF4-FFF2-40B4-BE49-F238E27FC236}">
                <a16:creationId xmlns="" xmlns:a16="http://schemas.microsoft.com/office/drawing/2014/main" id="{53609CD0-3A9C-4C2C-81EF-BF8EE435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520382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/>
              <a:t>p</a:t>
            </a:r>
            <a:r>
              <a:rPr lang="en-US" altLang="zh-CN" b="1" baseline="-25000"/>
              <a:t>1</a:t>
            </a:r>
          </a:p>
        </p:txBody>
      </p:sp>
      <p:sp>
        <p:nvSpPr>
          <p:cNvPr id="46124" name="AutoShape 44">
            <a:extLst>
              <a:ext uri="{FF2B5EF4-FFF2-40B4-BE49-F238E27FC236}">
                <a16:creationId xmlns="" xmlns:a16="http://schemas.microsoft.com/office/drawing/2014/main" id="{30A629A7-8891-45E4-881A-B352ACC118AF}"/>
              </a:ext>
            </a:extLst>
          </p:cNvPr>
          <p:cNvSpPr>
            <a:spLocks/>
          </p:cNvSpPr>
          <p:nvPr/>
        </p:nvSpPr>
        <p:spPr bwMode="auto">
          <a:xfrm>
            <a:off x="6910388" y="4953000"/>
            <a:ext cx="142875" cy="288925"/>
          </a:xfrm>
          <a:prstGeom prst="rightBrace">
            <a:avLst>
              <a:gd name="adj1" fmla="val 168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25" name="Line 45">
            <a:extLst>
              <a:ext uri="{FF2B5EF4-FFF2-40B4-BE49-F238E27FC236}">
                <a16:creationId xmlns="" xmlns:a16="http://schemas.microsoft.com/office/drawing/2014/main" id="{8E2B2099-EF9E-4601-A231-0C518C0DAF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10388" y="4964113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26" name="Rectangle 46">
            <a:extLst>
              <a:ext uri="{FF2B5EF4-FFF2-40B4-BE49-F238E27FC236}">
                <a16:creationId xmlns="" xmlns:a16="http://schemas.microsoft.com/office/drawing/2014/main" id="{481A2C89-FE96-4C7E-8B09-A73DB9634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75" y="4797425"/>
            <a:ext cx="51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 </a:t>
            </a:r>
            <a:r>
              <a:rPr lang="en-US" altLang="zh-CN" b="1" i="1"/>
              <a:t>p</a:t>
            </a:r>
            <a:r>
              <a:rPr lang="en-US" altLang="zh-CN" b="1" baseline="-25000"/>
              <a:t>2</a:t>
            </a:r>
          </a:p>
        </p:txBody>
      </p:sp>
      <p:sp>
        <p:nvSpPr>
          <p:cNvPr id="46127" name="AutoShape 47">
            <a:extLst>
              <a:ext uri="{FF2B5EF4-FFF2-40B4-BE49-F238E27FC236}">
                <a16:creationId xmlns="" xmlns:a16="http://schemas.microsoft.com/office/drawing/2014/main" id="{FD423C24-E3F8-476E-9DB6-CEEA30A37F79}"/>
              </a:ext>
            </a:extLst>
          </p:cNvPr>
          <p:cNvSpPr>
            <a:spLocks/>
          </p:cNvSpPr>
          <p:nvPr/>
        </p:nvSpPr>
        <p:spPr bwMode="auto">
          <a:xfrm>
            <a:off x="7502525" y="4652963"/>
            <a:ext cx="142875" cy="288925"/>
          </a:xfrm>
          <a:prstGeom prst="rightBrace">
            <a:avLst>
              <a:gd name="adj1" fmla="val 168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28" name="Rectangle 48">
            <a:extLst>
              <a:ext uri="{FF2B5EF4-FFF2-40B4-BE49-F238E27FC236}">
                <a16:creationId xmlns="" xmlns:a16="http://schemas.microsoft.com/office/drawing/2014/main" id="{B6E769C6-18C2-4B2B-AE89-C0560175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45085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/>
              <a:t>p</a:t>
            </a:r>
            <a:r>
              <a:rPr lang="en-US" altLang="zh-CN" b="1" baseline="-25000"/>
              <a:t>3</a:t>
            </a:r>
          </a:p>
        </p:txBody>
      </p:sp>
      <p:sp>
        <p:nvSpPr>
          <p:cNvPr id="46129" name="Rectangle 49">
            <a:extLst>
              <a:ext uri="{FF2B5EF4-FFF2-40B4-BE49-F238E27FC236}">
                <a16:creationId xmlns="" xmlns:a16="http://schemas.microsoft.com/office/drawing/2014/main" id="{CBC120DE-34F5-4D5B-A5CF-D46ADDBCB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5300" y="40052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…</a:t>
            </a:r>
          </a:p>
        </p:txBody>
      </p:sp>
      <p:sp>
        <p:nvSpPr>
          <p:cNvPr id="46130" name="Oval 50">
            <a:extLst>
              <a:ext uri="{FF2B5EF4-FFF2-40B4-BE49-F238E27FC236}">
                <a16:creationId xmlns="" xmlns:a16="http://schemas.microsoft.com/office/drawing/2014/main" id="{8D941040-DD47-4C6D-992F-332BBCD9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925" y="4581525"/>
            <a:ext cx="82550" cy="85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31" name="Line 51">
            <a:extLst>
              <a:ext uri="{FF2B5EF4-FFF2-40B4-BE49-F238E27FC236}">
                <a16:creationId xmlns="" xmlns:a16="http://schemas.microsoft.com/office/drawing/2014/main" id="{BB4683CB-A430-428C-ADEA-8BBF8DC5D1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91413" y="4652963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6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6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  <p:bldP spid="46087" grpId="0"/>
      <p:bldP spid="46088" grpId="0"/>
      <p:bldP spid="46101" grpId="0"/>
      <p:bldP spid="46102" grpId="0"/>
      <p:bldP spid="46103" grpId="0"/>
      <p:bldP spid="46117" grpId="0"/>
      <p:bldP spid="46123" grpId="0"/>
      <p:bldP spid="46126" grpId="0"/>
      <p:bldP spid="46128" grpId="0"/>
      <p:bldP spid="461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="" xmlns:a16="http://schemas.microsoft.com/office/drawing/2014/main" id="{6C081E91-4ABF-4F73-915A-229FB2D5E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76672"/>
            <a:ext cx="80772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一个靶子是半径为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米</a:t>
            </a:r>
            <a:r>
              <a:rPr lang="en-US" altLang="en-US" sz="28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的圆盘</a:t>
            </a:r>
            <a:r>
              <a:rPr lang="en-US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设击中</a:t>
            </a:r>
            <a:r>
              <a:rPr lang="en-US" altLang="en-US" sz="28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靶上任</a:t>
            </a:r>
            <a:r>
              <a:rPr lang="en-US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一同心圆盘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</a:t>
            </a:r>
            <a:r>
              <a:rPr lang="en-US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点的</a:t>
            </a:r>
            <a:r>
              <a:rPr lang="en-US" altLang="en-US" sz="28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概率与该圆盘的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面积</a:t>
            </a:r>
            <a:r>
              <a:rPr lang="en-US" altLang="en-US" sz="28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成正比</a:t>
            </a:r>
            <a:r>
              <a:rPr lang="en-US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并设</a:t>
            </a:r>
            <a:r>
              <a:rPr lang="en-US" altLang="en-US" sz="28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射击都能中靶,以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en-US" sz="28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表示弹着点与圆心的距离.试求随机变量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en-US" sz="28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的分布函数</a:t>
            </a:r>
            <a:r>
              <a:rPr lang="en-US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．</a:t>
            </a:r>
          </a:p>
        </p:txBody>
      </p:sp>
      <p:sp>
        <p:nvSpPr>
          <p:cNvPr id="47107" name="Text Box 3">
            <a:extLst>
              <a:ext uri="{FF2B5EF4-FFF2-40B4-BE49-F238E27FC236}">
                <a16:creationId xmlns="" xmlns:a16="http://schemas.microsoft.com/office/drawing/2014/main" id="{3D62E5A3-0BFD-4959-A503-9747BB9D4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122613"/>
            <a:ext cx="563562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2800" b="1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grpSp>
        <p:nvGrpSpPr>
          <p:cNvPr id="47108" name="Group 4">
            <a:extLst>
              <a:ext uri="{FF2B5EF4-FFF2-40B4-BE49-F238E27FC236}">
                <a16:creationId xmlns="" xmlns:a16="http://schemas.microsoft.com/office/drawing/2014/main" id="{CDD5AE18-E7E4-4ED4-A7D5-2767DC7F0000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2349500"/>
            <a:ext cx="1439863" cy="1368425"/>
            <a:chOff x="5376" y="1887"/>
            <a:chExt cx="768" cy="753"/>
          </a:xfrm>
        </p:grpSpPr>
        <p:sp>
          <p:nvSpPr>
            <p:cNvPr id="47109" name="Oval 5">
              <a:extLst>
                <a:ext uri="{FF2B5EF4-FFF2-40B4-BE49-F238E27FC236}">
                  <a16:creationId xmlns="" xmlns:a16="http://schemas.microsoft.com/office/drawing/2014/main" id="{A04E3501-1017-41C5-AE04-F36F1DEBC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6" y="1887"/>
              <a:ext cx="768" cy="753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10" name="Oval 6">
              <a:extLst>
                <a:ext uri="{FF2B5EF4-FFF2-40B4-BE49-F238E27FC236}">
                  <a16:creationId xmlns="" xmlns:a16="http://schemas.microsoft.com/office/drawing/2014/main" id="{0717F616-6D14-4BBA-8B37-5A5F2A9C0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968"/>
              <a:ext cx="576" cy="576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11" name="Oval 7">
              <a:extLst>
                <a:ext uri="{FF2B5EF4-FFF2-40B4-BE49-F238E27FC236}">
                  <a16:creationId xmlns="" xmlns:a16="http://schemas.microsoft.com/office/drawing/2014/main" id="{CD2BDD0C-FDC3-41BA-8ED0-C9AC7F040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8" y="2064"/>
              <a:ext cx="384" cy="38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12" name="Oval 8">
              <a:extLst>
                <a:ext uri="{FF2B5EF4-FFF2-40B4-BE49-F238E27FC236}">
                  <a16:creationId xmlns="" xmlns:a16="http://schemas.microsoft.com/office/drawing/2014/main" id="{B77B3E9F-8DCE-44EC-A586-E94EA417D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2" y="2160"/>
              <a:ext cx="192" cy="192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47113" name="Object 9">
            <a:extLst>
              <a:ext uri="{FF2B5EF4-FFF2-40B4-BE49-F238E27FC236}">
                <a16:creationId xmlns="" xmlns:a16="http://schemas.microsoft.com/office/drawing/2014/main" id="{4366E002-CD86-45BE-BFD4-4A8387321D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3071813"/>
          <a:ext cx="27416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258" name="公式" r:id="rId3" imgW="1041120" imgH="190440" progId="Equation.3">
                  <p:embed/>
                </p:oleObj>
              </mc:Choice>
              <mc:Fallback>
                <p:oleObj name="公式" r:id="rId3" imgW="1041120" imgH="190440" progId="Equation.3">
                  <p:embed/>
                  <p:pic>
                    <p:nvPicPr>
                      <p:cNvPr id="47113" name="Object 9">
                        <a:extLst>
                          <a:ext uri="{FF2B5EF4-FFF2-40B4-BE49-F238E27FC236}">
                            <a16:creationId xmlns="" xmlns:a16="http://schemas.microsoft.com/office/drawing/2014/main" id="{4366E002-CD86-45BE-BFD4-4A8387321D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071813"/>
                        <a:ext cx="274161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6" name="Text Box 12">
            <a:extLst>
              <a:ext uri="{FF2B5EF4-FFF2-40B4-BE49-F238E27FC236}">
                <a16:creationId xmlns="" xmlns:a16="http://schemas.microsoft.com/office/drawing/2014/main" id="{D45BB551-4171-442A-A3A8-D0A450249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6062663"/>
            <a:ext cx="2549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0   1   2   3</a:t>
            </a:r>
          </a:p>
        </p:txBody>
      </p:sp>
      <p:sp>
        <p:nvSpPr>
          <p:cNvPr id="47117" name="Text Box 13">
            <a:extLst>
              <a:ext uri="{FF2B5EF4-FFF2-40B4-BE49-F238E27FC236}">
                <a16:creationId xmlns="" xmlns:a16="http://schemas.microsoft.com/office/drawing/2014/main" id="{9BFE3EB7-8B91-47F4-8CA3-89C1659FE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3581400"/>
            <a:ext cx="185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47120" name="Text Box 16">
            <a:extLst>
              <a:ext uri="{FF2B5EF4-FFF2-40B4-BE49-F238E27FC236}">
                <a16:creationId xmlns="" xmlns:a16="http://schemas.microsoft.com/office/drawing/2014/main" id="{798D6092-3855-4219-883A-2E62476A2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75" y="4005263"/>
            <a:ext cx="773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15" name="Text Box 11">
            <a:extLst>
              <a:ext uri="{FF2B5EF4-FFF2-40B4-BE49-F238E27FC236}">
                <a16:creationId xmlns="" xmlns:a16="http://schemas.microsoft.com/office/drawing/2014/main" id="{029003B5-E667-4EDB-A22B-9D6ACD536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0950" y="6062663"/>
            <a:ext cx="46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/>
              <a:t>x</a:t>
            </a:r>
            <a:endParaRPr lang="en-US" altLang="zh-CN"/>
          </a:p>
        </p:txBody>
      </p:sp>
      <p:sp>
        <p:nvSpPr>
          <p:cNvPr id="47118" name="Line 14">
            <a:extLst>
              <a:ext uri="{FF2B5EF4-FFF2-40B4-BE49-F238E27FC236}">
                <a16:creationId xmlns="" xmlns:a16="http://schemas.microsoft.com/office/drawing/2014/main" id="{61EA9B23-B0E6-4730-985E-760619FB52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6138863"/>
            <a:ext cx="544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9" name="Line 15">
            <a:extLst>
              <a:ext uri="{FF2B5EF4-FFF2-40B4-BE49-F238E27FC236}">
                <a16:creationId xmlns="" xmlns:a16="http://schemas.microsoft.com/office/drawing/2014/main" id="{74689695-D895-4DC0-BF0C-7D494ADA84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41675" y="4233863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1" name="Line 17">
            <a:extLst>
              <a:ext uri="{FF2B5EF4-FFF2-40B4-BE49-F238E27FC236}">
                <a16:creationId xmlns="" xmlns:a16="http://schemas.microsoft.com/office/drawing/2014/main" id="{F2F6D635-DDDC-4C9B-83B9-7A528B4654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9175" y="491966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2" name="Line 18">
            <a:extLst>
              <a:ext uri="{FF2B5EF4-FFF2-40B4-BE49-F238E27FC236}">
                <a16:creationId xmlns="" xmlns:a16="http://schemas.microsoft.com/office/drawing/2014/main" id="{BFD271BD-CA90-482A-91F6-537ED821C2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8088" y="6062663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3" name="Line 19">
            <a:extLst>
              <a:ext uri="{FF2B5EF4-FFF2-40B4-BE49-F238E27FC236}">
                <a16:creationId xmlns="" xmlns:a16="http://schemas.microsoft.com/office/drawing/2014/main" id="{CB315B02-2ADA-4472-BD2C-A9F37D7A9C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8650" y="6062663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4" name="Line 20">
            <a:extLst>
              <a:ext uri="{FF2B5EF4-FFF2-40B4-BE49-F238E27FC236}">
                <a16:creationId xmlns="" xmlns:a16="http://schemas.microsoft.com/office/drawing/2014/main" id="{BACCF138-F021-41A9-8B7C-A75B45BBB3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6062663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5" name="Line 21">
            <a:extLst>
              <a:ext uri="{FF2B5EF4-FFF2-40B4-BE49-F238E27FC236}">
                <a16:creationId xmlns="" xmlns:a16="http://schemas.microsoft.com/office/drawing/2014/main" id="{31C1DB0F-6875-4FA5-987B-CDC2D06867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1675" y="4767263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6" name="Line 22">
            <a:extLst>
              <a:ext uri="{FF2B5EF4-FFF2-40B4-BE49-F238E27FC236}">
                <a16:creationId xmlns="" xmlns:a16="http://schemas.microsoft.com/office/drawing/2014/main" id="{E091515F-5267-4763-907E-D8D0D53F6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1675" y="5453063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7" name="Text Box 23">
            <a:extLst>
              <a:ext uri="{FF2B5EF4-FFF2-40B4-BE49-F238E27FC236}">
                <a16:creationId xmlns="" xmlns:a16="http://schemas.microsoft.com/office/drawing/2014/main" id="{44E0C5E9-6FCD-458A-BB09-4E9C32F5B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538663"/>
            <a:ext cx="617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 1</a:t>
            </a:r>
          </a:p>
        </p:txBody>
      </p:sp>
      <p:sp>
        <p:nvSpPr>
          <p:cNvPr id="47128" name="Line 24">
            <a:extLst>
              <a:ext uri="{FF2B5EF4-FFF2-40B4-BE49-F238E27FC236}">
                <a16:creationId xmlns="" xmlns:a16="http://schemas.microsoft.com/office/drawing/2014/main" id="{42385AE3-3819-4FEC-8947-190C594913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4784725"/>
            <a:ext cx="162083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9" name="Freeform 25">
            <a:extLst>
              <a:ext uri="{FF2B5EF4-FFF2-40B4-BE49-F238E27FC236}">
                <a16:creationId xmlns="" xmlns:a16="http://schemas.microsoft.com/office/drawing/2014/main" id="{3F515DA0-AE30-4D38-8C6F-5065FE1948B4}"/>
              </a:ext>
            </a:extLst>
          </p:cNvPr>
          <p:cNvSpPr>
            <a:spLocks/>
          </p:cNvSpPr>
          <p:nvPr/>
        </p:nvSpPr>
        <p:spPr bwMode="auto">
          <a:xfrm>
            <a:off x="3241675" y="4797425"/>
            <a:ext cx="1185863" cy="1341438"/>
          </a:xfrm>
          <a:custGeom>
            <a:avLst/>
            <a:gdLst>
              <a:gd name="T0" fmla="*/ 0 w 864"/>
              <a:gd name="T1" fmla="*/ 864 h 864"/>
              <a:gd name="T2" fmla="*/ 432 w 864"/>
              <a:gd name="T3" fmla="*/ 624 h 864"/>
              <a:gd name="T4" fmla="*/ 864 w 864"/>
              <a:gd name="T5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4" h="864">
                <a:moveTo>
                  <a:pt x="0" y="864"/>
                </a:moveTo>
                <a:cubicBezTo>
                  <a:pt x="144" y="816"/>
                  <a:pt x="288" y="768"/>
                  <a:pt x="432" y="624"/>
                </a:cubicBezTo>
                <a:cubicBezTo>
                  <a:pt x="576" y="480"/>
                  <a:pt x="720" y="240"/>
                  <a:pt x="864" y="0"/>
                </a:cubicBezTo>
              </a:path>
            </a:pathLst>
          </a:custGeom>
          <a:noFill/>
          <a:ln w="3810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30" name="Object 26">
            <a:extLst>
              <a:ext uri="{FF2B5EF4-FFF2-40B4-BE49-F238E27FC236}">
                <a16:creationId xmlns="" xmlns:a16="http://schemas.microsoft.com/office/drawing/2014/main" id="{831AE6DD-6386-437F-8668-B9282F6C04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2205038"/>
          <a:ext cx="3384550" cy="219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259" name="公式" r:id="rId5" imgW="1307880" imgH="888840" progId="Equation.3">
                  <p:embed/>
                </p:oleObj>
              </mc:Choice>
              <mc:Fallback>
                <p:oleObj name="公式" r:id="rId5" imgW="1307880" imgH="888840" progId="Equation.3">
                  <p:embed/>
                  <p:pic>
                    <p:nvPicPr>
                      <p:cNvPr id="47130" name="Object 26">
                        <a:extLst>
                          <a:ext uri="{FF2B5EF4-FFF2-40B4-BE49-F238E27FC236}">
                            <a16:creationId xmlns="" xmlns:a16="http://schemas.microsoft.com/office/drawing/2014/main" id="{831AE6DD-6386-437F-8668-B9282F6C04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205038"/>
                        <a:ext cx="3384550" cy="219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2" name="Oval 28" descr="深色上对角线">
            <a:extLst>
              <a:ext uri="{FF2B5EF4-FFF2-40B4-BE49-F238E27FC236}">
                <a16:creationId xmlns="" xmlns:a16="http://schemas.microsoft.com/office/drawing/2014/main" id="{83AA7492-5339-4437-ACF0-F4A29AB42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25" y="2508250"/>
            <a:ext cx="1081088" cy="1022350"/>
          </a:xfrm>
          <a:prstGeom prst="ellipse">
            <a:avLst/>
          </a:prstGeom>
          <a:pattFill prst="dkUpDiag">
            <a:fgClr>
              <a:srgbClr val="FF0066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1" name="Line 27">
            <a:extLst>
              <a:ext uri="{FF2B5EF4-FFF2-40B4-BE49-F238E27FC236}">
                <a16:creationId xmlns="" xmlns:a16="http://schemas.microsoft.com/office/drawing/2014/main" id="{1D13D741-842E-4167-B828-ADD6310A0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8863" y="2809875"/>
            <a:ext cx="503237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4" name="Line 30">
            <a:extLst>
              <a:ext uri="{FF2B5EF4-FFF2-40B4-BE49-F238E27FC236}">
                <a16:creationId xmlns="" xmlns:a16="http://schemas.microsoft.com/office/drawing/2014/main" id="{B32B0FF5-FFE0-4C0E-8AA6-C4C6FA7CD4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6126163"/>
            <a:ext cx="162083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5" name="Line 31">
            <a:extLst>
              <a:ext uri="{FF2B5EF4-FFF2-40B4-BE49-F238E27FC236}">
                <a16:creationId xmlns="" xmlns:a16="http://schemas.microsoft.com/office/drawing/2014/main" id="{AAB82181-0209-4271-BD88-DF76A619B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9763" y="4797425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utoUpdateAnimBg="0"/>
      <p:bldP spid="47107" grpId="0" autoUpdateAnimBg="0"/>
      <p:bldP spid="47116" grpId="0"/>
      <p:bldP spid="47120" grpId="0"/>
      <p:bldP spid="47115" grpId="0"/>
      <p:bldP spid="471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extLst>
              <a:ext uri="{FF2B5EF4-FFF2-40B4-BE49-F238E27FC236}">
                <a16:creationId xmlns="" xmlns:a16="http://schemas.microsoft.com/office/drawing/2014/main" id="{DEB4C61D-C829-4AB7-B553-F6ADF9546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11175"/>
            <a:ext cx="8283575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本例中的分布函数</a:t>
            </a:r>
            <a:r>
              <a:rPr lang="en-US" altLang="zh-CN" sz="2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的图形是一条连续曲线，且对于任意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均有</a:t>
            </a:r>
            <a:endParaRPr lang="en-US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50000"/>
              </a:spcBef>
            </a:pPr>
            <a:endParaRPr lang="en-US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8131" name="Object 3">
            <a:extLst>
              <a:ext uri="{FF2B5EF4-FFF2-40B4-BE49-F238E27FC236}">
                <a16:creationId xmlns="" xmlns:a16="http://schemas.microsoft.com/office/drawing/2014/main" id="{8CC842D9-E418-4ADC-ABF3-CEE09F1D30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2850" y="1341438"/>
          <a:ext cx="26987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284" name="公式" r:id="rId3" imgW="990360" imgH="342720" progId="Equation.3">
                  <p:embed/>
                </p:oleObj>
              </mc:Choice>
              <mc:Fallback>
                <p:oleObj name="公式" r:id="rId3" imgW="990360" imgH="342720" progId="Equation.3">
                  <p:embed/>
                  <p:pic>
                    <p:nvPicPr>
                      <p:cNvPr id="48131" name="Object 3">
                        <a:extLst>
                          <a:ext uri="{FF2B5EF4-FFF2-40B4-BE49-F238E27FC236}">
                            <a16:creationId xmlns="" xmlns:a16="http://schemas.microsoft.com/office/drawing/2014/main" id="{8CC842D9-E418-4ADC-ABF3-CEE09F1D30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1341438"/>
                        <a:ext cx="269875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>
            <a:extLst>
              <a:ext uri="{FF2B5EF4-FFF2-40B4-BE49-F238E27FC236}">
                <a16:creationId xmlns="" xmlns:a16="http://schemas.microsoft.com/office/drawing/2014/main" id="{2F247CD7-2020-4E9F-B1F9-45D541ADCB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84737"/>
              </p:ext>
            </p:extLst>
          </p:nvPr>
        </p:nvGraphicFramePr>
        <p:xfrm>
          <a:off x="2338388" y="2289446"/>
          <a:ext cx="346075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285" name="公式" r:id="rId5" imgW="1206360" imgH="571320" progId="Equation.3">
                  <p:embed/>
                </p:oleObj>
              </mc:Choice>
              <mc:Fallback>
                <p:oleObj name="公式" r:id="rId5" imgW="1206360" imgH="571320" progId="Equation.3">
                  <p:embed/>
                  <p:pic>
                    <p:nvPicPr>
                      <p:cNvPr id="48132" name="Object 4">
                        <a:extLst>
                          <a:ext uri="{FF2B5EF4-FFF2-40B4-BE49-F238E27FC236}">
                            <a16:creationId xmlns="" xmlns:a16="http://schemas.microsoft.com/office/drawing/2014/main" id="{2F247CD7-2020-4E9F-B1F9-45D541ADCB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2289446"/>
                        <a:ext cx="346075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Rectangle 5">
            <a:extLst>
              <a:ext uri="{FF2B5EF4-FFF2-40B4-BE49-F238E27FC236}">
                <a16:creationId xmlns="" xmlns:a16="http://schemas.microsoft.com/office/drawing/2014/main" id="{8CB973DF-0845-43E4-A4F9-D49C3D51D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3992563"/>
            <a:ext cx="85725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800" b="1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这说明随机变量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800" b="1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的分布函数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800" b="1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恰好是某个非负函数</a:t>
            </a:r>
            <a:r>
              <a:rPr lang="en-US" altLang="zh-CN" sz="2800" b="1" i="1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在(-∞, </a:t>
            </a:r>
            <a:r>
              <a:rPr lang="en-US" altLang="zh-CN" sz="28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en-US" sz="2800" b="1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上的积分，这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种情况</a:t>
            </a:r>
            <a:r>
              <a:rPr lang="en-US" altLang="en-US" sz="2800" b="1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的随机变量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连续型随机变量</a:t>
            </a:r>
            <a:r>
              <a:rPr lang="en-US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</a:t>
            </a:r>
            <a:r>
              <a:rPr lang="en-US" altLang="en-US" sz="2800" b="1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就是我们下节中要研究的连续型随机变量</a:t>
            </a:r>
            <a:r>
              <a:rPr lang="en-US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>
            <a:extLst>
              <a:ext uri="{FF2B5EF4-FFF2-40B4-BE49-F238E27FC236}">
                <a16:creationId xmlns="" xmlns:a16="http://schemas.microsoft.com/office/drawing/2014/main" id="{66AE3778-C016-47DC-9017-900E9F6A3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75" y="229195"/>
            <a:ext cx="7553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§2.4 </a:t>
            </a:r>
            <a:r>
              <a:rPr lang="en-US" altLang="en-US" sz="36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连续型随机变量</a:t>
            </a:r>
            <a:r>
              <a:rPr lang="zh-CN" altLang="en-US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en-US" sz="36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概率密度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56" name="Text Box 4">
            <a:extLst>
              <a:ext uri="{FF2B5EF4-FFF2-40B4-BE49-F238E27FC236}">
                <a16:creationId xmlns="" xmlns:a16="http://schemas.microsoft.com/office/drawing/2014/main" id="{47DEF1FF-D253-419B-8CFD-F31882F04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299" y="1067395"/>
            <a:ext cx="8382000" cy="915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u="sng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 u="sng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随机变量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的分布函数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存在非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负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可积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使对于任意实数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                                                                          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9157" name="Object 5">
            <a:extLst>
              <a:ext uri="{FF2B5EF4-FFF2-40B4-BE49-F238E27FC236}">
                <a16:creationId xmlns="" xmlns:a16="http://schemas.microsoft.com/office/drawing/2014/main" id="{40BB044C-5BD4-4297-B7F8-C935F1DA12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391529"/>
              </p:ext>
            </p:extLst>
          </p:nvPr>
        </p:nvGraphicFramePr>
        <p:xfrm>
          <a:off x="2673474" y="1916708"/>
          <a:ext cx="324167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072" name="公式" r:id="rId3" imgW="1066680" imgH="330120" progId="Equation.3">
                  <p:embed/>
                </p:oleObj>
              </mc:Choice>
              <mc:Fallback>
                <p:oleObj name="公式" r:id="rId3" imgW="1066680" imgH="330120" progId="Equation.3">
                  <p:embed/>
                  <p:pic>
                    <p:nvPicPr>
                      <p:cNvPr id="49157" name="Object 5">
                        <a:extLst>
                          <a:ext uri="{FF2B5EF4-FFF2-40B4-BE49-F238E27FC236}">
                            <a16:creationId xmlns="" xmlns:a16="http://schemas.microsoft.com/office/drawing/2014/main" id="{40BB044C-5BD4-4297-B7F8-C935F1DA12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474" y="1916708"/>
                        <a:ext cx="3241675" cy="9191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Rectangle 6">
            <a:extLst>
              <a:ext uri="{FF2B5EF4-FFF2-40B4-BE49-F238E27FC236}">
                <a16:creationId xmlns="" xmlns:a16="http://schemas.microsoft.com/office/drawing/2014/main" id="{AD8C3F79-7399-4C70-A3E1-863EB48F2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12" y="2896195"/>
            <a:ext cx="8229600" cy="915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en-US" sz="2800" b="1" u="sng" dirty="0" err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连续型随机变量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)-----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en-US" sz="2800" b="1" dirty="0" err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概率密度函数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，简称</a:t>
            </a:r>
            <a:r>
              <a:rPr lang="en-US" altLang="en-US" sz="2800" b="1" u="sng" dirty="0" err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概率密度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59" name="Rectangle 7">
            <a:extLst>
              <a:ext uri="{FF2B5EF4-FFF2-40B4-BE49-F238E27FC236}">
                <a16:creationId xmlns="" xmlns:a16="http://schemas.microsoft.com/office/drawing/2014/main" id="{0464C754-D808-40AD-B09F-AD4EC6C1F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987" y="2134195"/>
            <a:ext cx="722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(*)</a:t>
            </a:r>
          </a:p>
        </p:txBody>
      </p:sp>
      <p:sp>
        <p:nvSpPr>
          <p:cNvPr id="49160" name="Line 8">
            <a:extLst>
              <a:ext uri="{FF2B5EF4-FFF2-40B4-BE49-F238E27FC236}">
                <a16:creationId xmlns="" xmlns:a16="http://schemas.microsoft.com/office/drawing/2014/main" id="{C01353FB-6347-45A4-AA35-FA4CCB763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512" y="914995"/>
            <a:ext cx="8863012" cy="0"/>
          </a:xfrm>
          <a:prstGeom prst="line">
            <a:avLst/>
          </a:prstGeom>
          <a:noFill/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61" name="Text Box 9">
            <a:extLst>
              <a:ext uri="{FF2B5EF4-FFF2-40B4-BE49-F238E27FC236}">
                <a16:creationId xmlns="" xmlns:a16="http://schemas.microsoft.com/office/drawing/2014/main" id="{84B659D5-1A03-490C-860D-BA41005F2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24" y="3886795"/>
            <a:ext cx="4367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u="sng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 </a:t>
            </a:r>
            <a:r>
              <a:rPr lang="en-US" altLang="en-US" sz="2800" b="1" u="sng" dirty="0" err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概率密度</a:t>
            </a:r>
            <a:r>
              <a:rPr lang="en-US" altLang="zh-CN" sz="2800" b="1" i="1" u="sng" dirty="0" err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800" b="1" u="sng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u="sng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u="sng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u="sng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的性质</a:t>
            </a:r>
            <a:r>
              <a:rPr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9164" name="Object 12">
            <a:extLst>
              <a:ext uri="{FF2B5EF4-FFF2-40B4-BE49-F238E27FC236}">
                <a16:creationId xmlns="" xmlns:a16="http://schemas.microsoft.com/office/drawing/2014/main" id="{868E7986-DA1A-4BD2-A0EF-7C96768576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854560"/>
              </p:ext>
            </p:extLst>
          </p:nvPr>
        </p:nvGraphicFramePr>
        <p:xfrm>
          <a:off x="3178299" y="4221758"/>
          <a:ext cx="27654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073" name="公式" r:id="rId5" imgW="1079280" imgH="330120" progId="Equations">
                  <p:embed/>
                </p:oleObj>
              </mc:Choice>
              <mc:Fallback>
                <p:oleObj name="公式" r:id="rId5" imgW="1079280" imgH="330120" progId="Equations">
                  <p:embed/>
                  <p:pic>
                    <p:nvPicPr>
                      <p:cNvPr id="49164" name="Object 12">
                        <a:extLst>
                          <a:ext uri="{FF2B5EF4-FFF2-40B4-BE49-F238E27FC236}">
                            <a16:creationId xmlns="" xmlns:a16="http://schemas.microsoft.com/office/drawing/2014/main" id="{868E7986-DA1A-4BD2-A0EF-7C96768576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299" y="4221758"/>
                        <a:ext cx="27654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7" name="Object 15">
            <a:extLst>
              <a:ext uri="{FF2B5EF4-FFF2-40B4-BE49-F238E27FC236}">
                <a16:creationId xmlns="" xmlns:a16="http://schemas.microsoft.com/office/drawing/2014/main" id="{66AB54E3-985F-4BE1-8043-754A86857E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842415"/>
              </p:ext>
            </p:extLst>
          </p:nvPr>
        </p:nvGraphicFramePr>
        <p:xfrm>
          <a:off x="746249" y="4444008"/>
          <a:ext cx="1927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074" name="公式" r:id="rId7" imgW="736560" imgH="190440" progId="Equation.3">
                  <p:embed/>
                </p:oleObj>
              </mc:Choice>
              <mc:Fallback>
                <p:oleObj name="公式" r:id="rId7" imgW="736560" imgH="190440" progId="Equation.3">
                  <p:embed/>
                  <p:pic>
                    <p:nvPicPr>
                      <p:cNvPr id="49167" name="Object 15">
                        <a:extLst>
                          <a:ext uri="{FF2B5EF4-FFF2-40B4-BE49-F238E27FC236}">
                            <a16:creationId xmlns="" xmlns:a16="http://schemas.microsoft.com/office/drawing/2014/main" id="{66AB54E3-985F-4BE1-8043-754A86857E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249" y="4444008"/>
                        <a:ext cx="19272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5A4CCE28-11DE-4E75-B959-E0FD0E505CD7}"/>
              </a:ext>
            </a:extLst>
          </p:cNvPr>
          <p:cNvSpPr txBox="1"/>
          <p:nvPr/>
        </p:nvSpPr>
        <p:spPr>
          <a:xfrm>
            <a:off x="251520" y="5157192"/>
            <a:ext cx="8121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具备性质（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），则</a:t>
            </a:r>
          </a:p>
        </p:txBody>
      </p:sp>
      <p:graphicFrame>
        <p:nvGraphicFramePr>
          <p:cNvPr id="15" name="Object 5">
            <a:extLst>
              <a:ext uri="{FF2B5EF4-FFF2-40B4-BE49-F238E27FC236}">
                <a16:creationId xmlns="" xmlns:a16="http://schemas.microsoft.com/office/drawing/2014/main" id="{6D5831ED-4776-4C08-838C-527BDE3191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162069"/>
              </p:ext>
            </p:extLst>
          </p:nvPr>
        </p:nvGraphicFramePr>
        <p:xfrm>
          <a:off x="5316165" y="4969304"/>
          <a:ext cx="3000251" cy="850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075" name="公式" r:id="rId9" imgW="1066680" imgH="330120" progId="Equation.3">
                  <p:embed/>
                </p:oleObj>
              </mc:Choice>
              <mc:Fallback>
                <p:oleObj name="公式" r:id="rId9" imgW="1066680" imgH="330120" progId="Equation.3">
                  <p:embed/>
                  <p:pic>
                    <p:nvPicPr>
                      <p:cNvPr id="49157" name="Object 5">
                        <a:extLst>
                          <a:ext uri="{FF2B5EF4-FFF2-40B4-BE49-F238E27FC236}">
                            <a16:creationId xmlns="" xmlns:a16="http://schemas.microsoft.com/office/drawing/2014/main" id="{40BB044C-5BD4-4297-B7F8-C935F1DA12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165" y="4969304"/>
                        <a:ext cx="3000251" cy="85070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C2863DA0-4AF6-4BD1-A742-F34C74146A04}"/>
              </a:ext>
            </a:extLst>
          </p:cNvPr>
          <p:cNvSpPr txBox="1"/>
          <p:nvPr/>
        </p:nvSpPr>
        <p:spPr>
          <a:xfrm>
            <a:off x="199776" y="5805264"/>
            <a:ext cx="8764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是某一随机变量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的分布函数，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的概率密度函数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  <p:bldP spid="49156" grpId="0" autoUpdateAnimBg="0"/>
      <p:bldP spid="49158" grpId="0" autoUpdateAnimBg="0"/>
      <p:bldP spid="49159" grpId="0" autoUpdateAnimBg="0"/>
      <p:bldP spid="49161" grpId="0" autoUpdateAnimBg="0"/>
      <p:bldP spid="2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Text Box 4">
            <a:extLst>
              <a:ext uri="{FF2B5EF4-FFF2-40B4-BE49-F238E27FC236}">
                <a16:creationId xmlns="" xmlns:a16="http://schemas.microsoft.com/office/drawing/2014/main" id="{47DEF1FF-D253-419B-8CFD-F31882F04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299" y="836712"/>
            <a:ext cx="8382000" cy="915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u="sng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 u="sng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随机变量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的分布函数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存在非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负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可积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使对于任意实数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                                                                          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9157" name="Object 5">
            <a:extLst>
              <a:ext uri="{FF2B5EF4-FFF2-40B4-BE49-F238E27FC236}">
                <a16:creationId xmlns="" xmlns:a16="http://schemas.microsoft.com/office/drawing/2014/main" id="{40BB044C-5BD4-4297-B7F8-C935F1DA12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425958"/>
              </p:ext>
            </p:extLst>
          </p:nvPr>
        </p:nvGraphicFramePr>
        <p:xfrm>
          <a:off x="2673474" y="1686025"/>
          <a:ext cx="324167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084" name="公式" r:id="rId3" imgW="1066680" imgH="330120" progId="Equation.3">
                  <p:embed/>
                </p:oleObj>
              </mc:Choice>
              <mc:Fallback>
                <p:oleObj name="公式" r:id="rId3" imgW="1066680" imgH="330120" progId="Equation.3">
                  <p:embed/>
                  <p:pic>
                    <p:nvPicPr>
                      <p:cNvPr id="49157" name="Object 5">
                        <a:extLst>
                          <a:ext uri="{FF2B5EF4-FFF2-40B4-BE49-F238E27FC236}">
                            <a16:creationId xmlns="" xmlns:a16="http://schemas.microsoft.com/office/drawing/2014/main" id="{40BB044C-5BD4-4297-B7F8-C935F1DA12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474" y="1686025"/>
                        <a:ext cx="3241675" cy="9191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Rectangle 6">
            <a:extLst>
              <a:ext uri="{FF2B5EF4-FFF2-40B4-BE49-F238E27FC236}">
                <a16:creationId xmlns="" xmlns:a16="http://schemas.microsoft.com/office/drawing/2014/main" id="{AD8C3F79-7399-4C70-A3E1-863EB48F2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12" y="2665512"/>
            <a:ext cx="8229600" cy="915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en-US" sz="2800" b="1" u="sng" dirty="0" err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连续型随机变量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)-----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en-US" sz="2800" b="1" dirty="0" err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概率密度函数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，简称</a:t>
            </a:r>
            <a:r>
              <a:rPr lang="en-US" altLang="en-US" sz="2800" b="1" u="sng" dirty="0" err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概率密度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59" name="Rectangle 7">
            <a:extLst>
              <a:ext uri="{FF2B5EF4-FFF2-40B4-BE49-F238E27FC236}">
                <a16:creationId xmlns="" xmlns:a16="http://schemas.microsoft.com/office/drawing/2014/main" id="{0464C754-D808-40AD-B09F-AD4EC6C1F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987" y="1903512"/>
            <a:ext cx="722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(*)</a:t>
            </a:r>
          </a:p>
        </p:txBody>
      </p:sp>
      <p:sp>
        <p:nvSpPr>
          <p:cNvPr id="49161" name="Text Box 9">
            <a:extLst>
              <a:ext uri="{FF2B5EF4-FFF2-40B4-BE49-F238E27FC236}">
                <a16:creationId xmlns="" xmlns:a16="http://schemas.microsoft.com/office/drawing/2014/main" id="{84B659D5-1A03-490C-860D-BA41005F2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24" y="3656112"/>
            <a:ext cx="4367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u="sng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 </a:t>
            </a:r>
            <a:r>
              <a:rPr lang="en-US" altLang="en-US" sz="2800" b="1" u="sng" dirty="0" err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概率密度</a:t>
            </a:r>
            <a:r>
              <a:rPr lang="en-US" altLang="zh-CN" sz="2800" b="1" i="1" u="sng" dirty="0" err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800" b="1" u="sng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u="sng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u="sng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u="sng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的性质</a:t>
            </a:r>
            <a:r>
              <a:rPr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9169" name="Object 17">
            <a:extLst>
              <a:ext uri="{FF2B5EF4-FFF2-40B4-BE49-F238E27FC236}">
                <a16:creationId xmlns="" xmlns:a16="http://schemas.microsoft.com/office/drawing/2014/main" id="{45C206FA-7288-464E-8E69-EA9986F640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27821"/>
              </p:ext>
            </p:extLst>
          </p:nvPr>
        </p:nvGraphicFramePr>
        <p:xfrm>
          <a:off x="611560" y="4221088"/>
          <a:ext cx="748982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085" name="公式" r:id="rId5" imgW="3568680" imgH="355320" progId="Equations">
                  <p:embed/>
                </p:oleObj>
              </mc:Choice>
              <mc:Fallback>
                <p:oleObj name="公式" r:id="rId5" imgW="3568680" imgH="355320" progId="Equations">
                  <p:embed/>
                  <p:pic>
                    <p:nvPicPr>
                      <p:cNvPr id="49169" name="Object 17">
                        <a:extLst>
                          <a:ext uri="{FF2B5EF4-FFF2-40B4-BE49-F238E27FC236}">
                            <a16:creationId xmlns="" xmlns:a16="http://schemas.microsoft.com/office/drawing/2014/main" id="{45C206FA-7288-464E-8E69-EA9986F640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221088"/>
                        <a:ext cx="7489825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1" name="Rectangle 19">
            <a:extLst>
              <a:ext uri="{FF2B5EF4-FFF2-40B4-BE49-F238E27FC236}">
                <a16:creationId xmlns="" xmlns:a16="http://schemas.microsoft.com/office/drawing/2014/main" id="{5C98454B-6D7F-49A2-B45A-EC088D64D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73" y="5157192"/>
            <a:ext cx="822959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连续型</a:t>
            </a:r>
            <a:r>
              <a:rPr lang="en-US" altLang="en-US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随机变量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分布函数</a:t>
            </a:r>
            <a:r>
              <a:rPr lang="en-US" altLang="zh-CN" sz="2800" i="1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是连续函数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在点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连续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49172" name="Object 20">
            <a:extLst>
              <a:ext uri="{FF2B5EF4-FFF2-40B4-BE49-F238E27FC236}">
                <a16:creationId xmlns="" xmlns:a16="http://schemas.microsoft.com/office/drawing/2014/main" id="{C7431724-C739-4F40-A25B-B7A54772C2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611606"/>
              </p:ext>
            </p:extLst>
          </p:nvPr>
        </p:nvGraphicFramePr>
        <p:xfrm>
          <a:off x="4139952" y="5661248"/>
          <a:ext cx="1871663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086" name="公式" r:id="rId7" imgW="825480" imgH="203040" progId="Equation.3">
                  <p:embed/>
                </p:oleObj>
              </mc:Choice>
              <mc:Fallback>
                <p:oleObj name="公式" r:id="rId7" imgW="825480" imgH="203040" progId="Equation.3">
                  <p:embed/>
                  <p:pic>
                    <p:nvPicPr>
                      <p:cNvPr id="49172" name="Object 20">
                        <a:extLst>
                          <a:ext uri="{FF2B5EF4-FFF2-40B4-BE49-F238E27FC236}">
                            <a16:creationId xmlns="" xmlns:a16="http://schemas.microsoft.com/office/drawing/2014/main" id="{C7431724-C739-4F40-A25B-B7A54772C2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5661248"/>
                        <a:ext cx="1871663" cy="5476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286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>
            <a:extLst>
              <a:ext uri="{FF2B5EF4-FFF2-40B4-BE49-F238E27FC236}">
                <a16:creationId xmlns="" xmlns:a16="http://schemas.microsoft.com/office/drawing/2014/main" id="{F94F58DC-3540-4B71-A5DD-8DD80D120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1738" y="5100638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0182" name="Object 6">
            <a:extLst>
              <a:ext uri="{FF2B5EF4-FFF2-40B4-BE49-F238E27FC236}">
                <a16:creationId xmlns="" xmlns:a16="http://schemas.microsoft.com/office/drawing/2014/main" id="{FEE172A1-E7E2-477B-A873-77AACBF049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2588" y="3429000"/>
          <a:ext cx="1598612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885" name="公式" r:id="rId3" imgW="876240" imgH="330120" progId="Equation.3">
                  <p:embed/>
                </p:oleObj>
              </mc:Choice>
              <mc:Fallback>
                <p:oleObj name="公式" r:id="rId3" imgW="876240" imgH="330120" progId="Equation.3">
                  <p:embed/>
                  <p:pic>
                    <p:nvPicPr>
                      <p:cNvPr id="50182" name="Object 6">
                        <a:extLst>
                          <a:ext uri="{FF2B5EF4-FFF2-40B4-BE49-F238E27FC236}">
                            <a16:creationId xmlns="" xmlns:a16="http://schemas.microsoft.com/office/drawing/2014/main" id="{FEE172A1-E7E2-477B-A873-77AACBF049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3429000"/>
                        <a:ext cx="1598612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6" name="Freeform 10">
            <a:extLst>
              <a:ext uri="{FF2B5EF4-FFF2-40B4-BE49-F238E27FC236}">
                <a16:creationId xmlns="" xmlns:a16="http://schemas.microsoft.com/office/drawing/2014/main" id="{E4E51B95-3F3B-4653-9042-34B9577DB08B}"/>
              </a:ext>
            </a:extLst>
          </p:cNvPr>
          <p:cNvSpPr>
            <a:spLocks/>
          </p:cNvSpPr>
          <p:nvPr/>
        </p:nvSpPr>
        <p:spPr bwMode="auto">
          <a:xfrm>
            <a:off x="1011238" y="2224088"/>
            <a:ext cx="2743200" cy="698500"/>
          </a:xfrm>
          <a:custGeom>
            <a:avLst/>
            <a:gdLst>
              <a:gd name="T0" fmla="*/ 0 w 1728"/>
              <a:gd name="T1" fmla="*/ 440 h 440"/>
              <a:gd name="T2" fmla="*/ 288 w 1728"/>
              <a:gd name="T3" fmla="*/ 392 h 440"/>
              <a:gd name="T4" fmla="*/ 480 w 1728"/>
              <a:gd name="T5" fmla="*/ 152 h 440"/>
              <a:gd name="T6" fmla="*/ 768 w 1728"/>
              <a:gd name="T7" fmla="*/ 8 h 440"/>
              <a:gd name="T8" fmla="*/ 1152 w 1728"/>
              <a:gd name="T9" fmla="*/ 200 h 440"/>
              <a:gd name="T10" fmla="*/ 1248 w 1728"/>
              <a:gd name="T11" fmla="*/ 248 h 440"/>
              <a:gd name="T12" fmla="*/ 1488 w 1728"/>
              <a:gd name="T13" fmla="*/ 392 h 440"/>
              <a:gd name="T14" fmla="*/ 1728 w 1728"/>
              <a:gd name="T15" fmla="*/ 44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8" h="440">
                <a:moveTo>
                  <a:pt x="0" y="440"/>
                </a:moveTo>
                <a:cubicBezTo>
                  <a:pt x="104" y="440"/>
                  <a:pt x="208" y="440"/>
                  <a:pt x="288" y="392"/>
                </a:cubicBezTo>
                <a:cubicBezTo>
                  <a:pt x="368" y="344"/>
                  <a:pt x="400" y="216"/>
                  <a:pt x="480" y="152"/>
                </a:cubicBezTo>
                <a:cubicBezTo>
                  <a:pt x="560" y="88"/>
                  <a:pt x="656" y="0"/>
                  <a:pt x="768" y="8"/>
                </a:cubicBezTo>
                <a:cubicBezTo>
                  <a:pt x="880" y="16"/>
                  <a:pt x="1072" y="160"/>
                  <a:pt x="1152" y="200"/>
                </a:cubicBezTo>
                <a:cubicBezTo>
                  <a:pt x="1232" y="240"/>
                  <a:pt x="1192" y="216"/>
                  <a:pt x="1248" y="248"/>
                </a:cubicBezTo>
                <a:cubicBezTo>
                  <a:pt x="1304" y="280"/>
                  <a:pt x="1408" y="360"/>
                  <a:pt x="1488" y="392"/>
                </a:cubicBezTo>
                <a:cubicBezTo>
                  <a:pt x="1568" y="424"/>
                  <a:pt x="1688" y="432"/>
                  <a:pt x="1728" y="440"/>
                </a:cubicBezTo>
              </a:path>
            </a:pathLst>
          </a:custGeom>
          <a:noFill/>
          <a:ln w="3810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4" name="Line 18">
            <a:extLst>
              <a:ext uri="{FF2B5EF4-FFF2-40B4-BE49-F238E27FC236}">
                <a16:creationId xmlns="" xmlns:a16="http://schemas.microsoft.com/office/drawing/2014/main" id="{E3226571-8B19-43AB-813B-42A0906B1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2438" y="2605088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211" name="Freeform 35">
            <a:extLst>
              <a:ext uri="{FF2B5EF4-FFF2-40B4-BE49-F238E27FC236}">
                <a16:creationId xmlns="" xmlns:a16="http://schemas.microsoft.com/office/drawing/2014/main" id="{28549BE8-E93D-434D-8C1A-A1C870230C26}"/>
              </a:ext>
            </a:extLst>
          </p:cNvPr>
          <p:cNvSpPr>
            <a:spLocks/>
          </p:cNvSpPr>
          <p:nvPr/>
        </p:nvSpPr>
        <p:spPr bwMode="auto">
          <a:xfrm>
            <a:off x="5416550" y="2224088"/>
            <a:ext cx="3043238" cy="698500"/>
          </a:xfrm>
          <a:custGeom>
            <a:avLst/>
            <a:gdLst>
              <a:gd name="T0" fmla="*/ 0 w 1728"/>
              <a:gd name="T1" fmla="*/ 440 h 440"/>
              <a:gd name="T2" fmla="*/ 288 w 1728"/>
              <a:gd name="T3" fmla="*/ 392 h 440"/>
              <a:gd name="T4" fmla="*/ 480 w 1728"/>
              <a:gd name="T5" fmla="*/ 152 h 440"/>
              <a:gd name="T6" fmla="*/ 768 w 1728"/>
              <a:gd name="T7" fmla="*/ 8 h 440"/>
              <a:gd name="T8" fmla="*/ 1152 w 1728"/>
              <a:gd name="T9" fmla="*/ 200 h 440"/>
              <a:gd name="T10" fmla="*/ 1248 w 1728"/>
              <a:gd name="T11" fmla="*/ 248 h 440"/>
              <a:gd name="T12" fmla="*/ 1488 w 1728"/>
              <a:gd name="T13" fmla="*/ 392 h 440"/>
              <a:gd name="T14" fmla="*/ 1728 w 1728"/>
              <a:gd name="T15" fmla="*/ 44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8" h="440">
                <a:moveTo>
                  <a:pt x="0" y="440"/>
                </a:moveTo>
                <a:cubicBezTo>
                  <a:pt x="104" y="440"/>
                  <a:pt x="208" y="440"/>
                  <a:pt x="288" y="392"/>
                </a:cubicBezTo>
                <a:cubicBezTo>
                  <a:pt x="368" y="344"/>
                  <a:pt x="400" y="216"/>
                  <a:pt x="480" y="152"/>
                </a:cubicBezTo>
                <a:cubicBezTo>
                  <a:pt x="560" y="88"/>
                  <a:pt x="656" y="0"/>
                  <a:pt x="768" y="8"/>
                </a:cubicBezTo>
                <a:cubicBezTo>
                  <a:pt x="880" y="16"/>
                  <a:pt x="1072" y="160"/>
                  <a:pt x="1152" y="200"/>
                </a:cubicBezTo>
                <a:cubicBezTo>
                  <a:pt x="1232" y="240"/>
                  <a:pt x="1192" y="216"/>
                  <a:pt x="1248" y="248"/>
                </a:cubicBezTo>
                <a:cubicBezTo>
                  <a:pt x="1304" y="280"/>
                  <a:pt x="1408" y="360"/>
                  <a:pt x="1488" y="392"/>
                </a:cubicBezTo>
                <a:cubicBezTo>
                  <a:pt x="1568" y="424"/>
                  <a:pt x="1688" y="432"/>
                  <a:pt x="1728" y="440"/>
                </a:cubicBezTo>
              </a:path>
            </a:pathLst>
          </a:custGeom>
          <a:noFill/>
          <a:ln w="3810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22" name="Text Box 46">
            <a:extLst>
              <a:ext uri="{FF2B5EF4-FFF2-40B4-BE49-F238E27FC236}">
                <a16:creationId xmlns="" xmlns:a16="http://schemas.microsoft.com/office/drawing/2014/main" id="{312915B7-4772-4175-BBC3-69F314CB4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25288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50238" name="Group 62">
            <a:extLst>
              <a:ext uri="{FF2B5EF4-FFF2-40B4-BE49-F238E27FC236}">
                <a16:creationId xmlns="" xmlns:a16="http://schemas.microsoft.com/office/drawing/2014/main" id="{4FA95EB9-ECF8-4F60-AF2B-C153A0363867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690688"/>
            <a:ext cx="3533775" cy="1828800"/>
            <a:chOff x="521" y="1065"/>
            <a:chExt cx="2226" cy="1152"/>
          </a:xfrm>
        </p:grpSpPr>
        <p:sp>
          <p:nvSpPr>
            <p:cNvPr id="50179" name="Text Box 3">
              <a:extLst>
                <a:ext uri="{FF2B5EF4-FFF2-40B4-BE49-F238E27FC236}">
                  <a16:creationId xmlns="" xmlns:a16="http://schemas.microsoft.com/office/drawing/2014/main" id="{189245D8-579C-4086-A6AC-D2A13EE1D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7" y="1833"/>
              <a:ext cx="2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181" name="Text Box 5">
              <a:extLst>
                <a:ext uri="{FF2B5EF4-FFF2-40B4-BE49-F238E27FC236}">
                  <a16:creationId xmlns="" xmlns:a16="http://schemas.microsoft.com/office/drawing/2014/main" id="{694A167B-D09C-4435-8184-DAF4A1375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5" y="1929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184" name="Line 8">
              <a:extLst>
                <a:ext uri="{FF2B5EF4-FFF2-40B4-BE49-F238E27FC236}">
                  <a16:creationId xmlns="" xmlns:a16="http://schemas.microsoft.com/office/drawing/2014/main" id="{A396ED20-D4FE-4B4C-9498-0A4E93CA86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" y="1977"/>
              <a:ext cx="1988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185" name="Line 9">
              <a:extLst>
                <a:ext uri="{FF2B5EF4-FFF2-40B4-BE49-F238E27FC236}">
                  <a16:creationId xmlns="" xmlns:a16="http://schemas.microsoft.com/office/drawing/2014/main" id="{29BC0A6A-6D48-4320-BBFD-60D8DCE011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47" y="1071"/>
              <a:ext cx="14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223" name="Text Box 47">
              <a:extLst>
                <a:ext uri="{FF2B5EF4-FFF2-40B4-BE49-F238E27FC236}">
                  <a16:creationId xmlns="" xmlns:a16="http://schemas.microsoft.com/office/drawing/2014/main" id="{679CE3D8-48CA-40C3-90A2-A1F22F90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" y="1065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50226" name="Text Box 50">
            <a:extLst>
              <a:ext uri="{FF2B5EF4-FFF2-40B4-BE49-F238E27FC236}">
                <a16:creationId xmlns="" xmlns:a16="http://schemas.microsoft.com/office/drawing/2014/main" id="{687BDBA2-B1BE-4154-BF5C-0AFEAC30A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5" y="26050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227" name="Text Box 51">
            <a:extLst>
              <a:ext uri="{FF2B5EF4-FFF2-40B4-BE49-F238E27FC236}">
                <a16:creationId xmlns="" xmlns:a16="http://schemas.microsoft.com/office/drawing/2014/main" id="{8A89CC90-9767-460B-99E2-C6FA344E4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850" y="5661025"/>
            <a:ext cx="3576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P{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50228" name="Text Box 52">
            <a:extLst>
              <a:ext uri="{FF2B5EF4-FFF2-40B4-BE49-F238E27FC236}">
                <a16:creationId xmlns="" xmlns:a16="http://schemas.microsoft.com/office/drawing/2014/main" id="{D8E806E5-6337-4BC5-9AFA-F1F446A7C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692150"/>
            <a:ext cx="8886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 连续型随机变量的分布函数与概率密度的几何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意义</a:t>
            </a:r>
            <a:r>
              <a:rPr lang="en-US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：</a:t>
            </a:r>
          </a:p>
        </p:txBody>
      </p:sp>
      <p:grpSp>
        <p:nvGrpSpPr>
          <p:cNvPr id="50255" name="Group 79">
            <a:extLst>
              <a:ext uri="{FF2B5EF4-FFF2-40B4-BE49-F238E27FC236}">
                <a16:creationId xmlns="" xmlns:a16="http://schemas.microsoft.com/office/drawing/2014/main" id="{96AE1177-9118-43AE-A059-6967B1E5DF08}"/>
              </a:ext>
            </a:extLst>
          </p:cNvPr>
          <p:cNvGrpSpPr>
            <a:grpSpLocks/>
          </p:cNvGrpSpPr>
          <p:nvPr/>
        </p:nvGrpSpPr>
        <p:grpSpPr bwMode="auto">
          <a:xfrm>
            <a:off x="4149725" y="4391025"/>
            <a:ext cx="536575" cy="838200"/>
            <a:chOff x="2614" y="2766"/>
            <a:chExt cx="338" cy="528"/>
          </a:xfrm>
        </p:grpSpPr>
        <p:sp>
          <p:nvSpPr>
            <p:cNvPr id="50200" name="Line 24">
              <a:extLst>
                <a:ext uri="{FF2B5EF4-FFF2-40B4-BE49-F238E27FC236}">
                  <a16:creationId xmlns="" xmlns:a16="http://schemas.microsoft.com/office/drawing/2014/main" id="{66C0C157-8225-4FBE-8915-A19DF7EA8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2" y="2921"/>
              <a:ext cx="0" cy="36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9" name="Line 53">
              <a:extLst>
                <a:ext uri="{FF2B5EF4-FFF2-40B4-BE49-F238E27FC236}">
                  <a16:creationId xmlns="" xmlns:a16="http://schemas.microsoft.com/office/drawing/2014/main" id="{59740779-B941-442D-B3A8-9FD798EC5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4" y="2766"/>
              <a:ext cx="0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0236" name="Group 60">
            <a:extLst>
              <a:ext uri="{FF2B5EF4-FFF2-40B4-BE49-F238E27FC236}">
                <a16:creationId xmlns="" xmlns:a16="http://schemas.microsoft.com/office/drawing/2014/main" id="{25E5FAA2-5A79-4E55-A1AF-8B0C9025E355}"/>
              </a:ext>
            </a:extLst>
          </p:cNvPr>
          <p:cNvGrpSpPr>
            <a:grpSpLocks/>
          </p:cNvGrpSpPr>
          <p:nvPr/>
        </p:nvGrpSpPr>
        <p:grpSpPr bwMode="auto">
          <a:xfrm>
            <a:off x="4110038" y="4487863"/>
            <a:ext cx="560387" cy="755650"/>
            <a:chOff x="2944" y="2701"/>
            <a:chExt cx="353" cy="476"/>
          </a:xfrm>
        </p:grpSpPr>
        <p:sp>
          <p:nvSpPr>
            <p:cNvPr id="50203" name="Line 27">
              <a:extLst>
                <a:ext uri="{FF2B5EF4-FFF2-40B4-BE49-F238E27FC236}">
                  <a16:creationId xmlns="" xmlns:a16="http://schemas.microsoft.com/office/drawing/2014/main" id="{4C53B51D-4068-4D5F-B177-570D73333F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69" y="2795"/>
              <a:ext cx="319" cy="35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4" name="Line 28">
              <a:extLst>
                <a:ext uri="{FF2B5EF4-FFF2-40B4-BE49-F238E27FC236}">
                  <a16:creationId xmlns="" xmlns:a16="http://schemas.microsoft.com/office/drawing/2014/main" id="{896A5F57-115C-4562-BA19-9D5FB79457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69" y="2736"/>
              <a:ext cx="210" cy="21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5" name="Line 29">
              <a:extLst>
                <a:ext uri="{FF2B5EF4-FFF2-40B4-BE49-F238E27FC236}">
                  <a16:creationId xmlns="" xmlns:a16="http://schemas.microsoft.com/office/drawing/2014/main" id="{1A78AC20-DF26-440D-982B-603B91C51C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4" y="2701"/>
              <a:ext cx="158" cy="16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6" name="Line 30">
              <a:extLst>
                <a:ext uri="{FF2B5EF4-FFF2-40B4-BE49-F238E27FC236}">
                  <a16:creationId xmlns="" xmlns:a16="http://schemas.microsoft.com/office/drawing/2014/main" id="{855BF94B-9BF4-4475-A33C-597F1E1E8B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69" y="2784"/>
              <a:ext cx="265" cy="25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7" name="Line 31">
              <a:extLst>
                <a:ext uri="{FF2B5EF4-FFF2-40B4-BE49-F238E27FC236}">
                  <a16:creationId xmlns="" xmlns:a16="http://schemas.microsoft.com/office/drawing/2014/main" id="{987035CA-459F-499E-91C1-8E22CF900A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5" y="2985"/>
              <a:ext cx="162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0" name="Line 54">
              <a:extLst>
                <a:ext uri="{FF2B5EF4-FFF2-40B4-BE49-F238E27FC236}">
                  <a16:creationId xmlns="" xmlns:a16="http://schemas.microsoft.com/office/drawing/2014/main" id="{6CDCF3B5-F601-48D3-A3D7-E52BFB88BE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1" y="2886"/>
              <a:ext cx="247" cy="28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254" name="Group 78">
            <a:extLst>
              <a:ext uri="{FF2B5EF4-FFF2-40B4-BE49-F238E27FC236}">
                <a16:creationId xmlns="" xmlns:a16="http://schemas.microsoft.com/office/drawing/2014/main" id="{3F244EA1-C38B-4977-92FA-9D42B3FF32DC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3781425"/>
            <a:ext cx="3844925" cy="1828800"/>
            <a:chOff x="1565" y="2382"/>
            <a:chExt cx="2422" cy="1152"/>
          </a:xfrm>
        </p:grpSpPr>
        <p:sp>
          <p:nvSpPr>
            <p:cNvPr id="50199" name="Text Box 23">
              <a:extLst>
                <a:ext uri="{FF2B5EF4-FFF2-40B4-BE49-F238E27FC236}">
                  <a16:creationId xmlns="" xmlns:a16="http://schemas.microsoft.com/office/drawing/2014/main" id="{367B34BC-6D59-403D-ABA0-BC47C422C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" y="3246"/>
              <a:ext cx="2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x</a:t>
              </a:r>
              <a:endParaRPr lang="en-US" altLang="zh-CN"/>
            </a:p>
          </p:txBody>
        </p:sp>
        <p:sp>
          <p:nvSpPr>
            <p:cNvPr id="50201" name="Line 25">
              <a:extLst>
                <a:ext uri="{FF2B5EF4-FFF2-40B4-BE49-F238E27FC236}">
                  <a16:creationId xmlns="" xmlns:a16="http://schemas.microsoft.com/office/drawing/2014/main" id="{B7C7522D-5C22-4ABC-8EB0-773207DD54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3294"/>
              <a:ext cx="23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2" name="Line 26">
              <a:extLst>
                <a:ext uri="{FF2B5EF4-FFF2-40B4-BE49-F238E27FC236}">
                  <a16:creationId xmlns="" xmlns:a16="http://schemas.microsoft.com/office/drawing/2014/main" id="{686D571A-3031-4862-A6E2-6F40A18672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1" y="252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4" name="Text Box 48">
              <a:extLst>
                <a:ext uri="{FF2B5EF4-FFF2-40B4-BE49-F238E27FC236}">
                  <a16:creationId xmlns="" xmlns:a16="http://schemas.microsoft.com/office/drawing/2014/main" id="{0F20C4D8-278C-4FDE-9B31-06F581556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5" y="238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0231" name="Rectangle 55">
              <a:extLst>
                <a:ext uri="{FF2B5EF4-FFF2-40B4-BE49-F238E27FC236}">
                  <a16:creationId xmlns="" xmlns:a16="http://schemas.microsoft.com/office/drawing/2014/main" id="{9306613E-7DF2-4511-B7D4-A7E296D0B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32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o</a:t>
              </a:r>
            </a:p>
          </p:txBody>
        </p:sp>
      </p:grpSp>
      <p:sp>
        <p:nvSpPr>
          <p:cNvPr id="50232" name="Freeform 56">
            <a:extLst>
              <a:ext uri="{FF2B5EF4-FFF2-40B4-BE49-F238E27FC236}">
                <a16:creationId xmlns="" xmlns:a16="http://schemas.microsoft.com/office/drawing/2014/main" id="{1B588B7A-7980-4F9C-A7E9-89573A474E9D}"/>
              </a:ext>
            </a:extLst>
          </p:cNvPr>
          <p:cNvSpPr>
            <a:spLocks/>
          </p:cNvSpPr>
          <p:nvPr/>
        </p:nvSpPr>
        <p:spPr bwMode="auto">
          <a:xfrm>
            <a:off x="2867025" y="4368800"/>
            <a:ext cx="2759075" cy="657225"/>
          </a:xfrm>
          <a:custGeom>
            <a:avLst/>
            <a:gdLst>
              <a:gd name="T0" fmla="*/ 0 w 1728"/>
              <a:gd name="T1" fmla="*/ 440 h 440"/>
              <a:gd name="T2" fmla="*/ 288 w 1728"/>
              <a:gd name="T3" fmla="*/ 392 h 440"/>
              <a:gd name="T4" fmla="*/ 480 w 1728"/>
              <a:gd name="T5" fmla="*/ 152 h 440"/>
              <a:gd name="T6" fmla="*/ 768 w 1728"/>
              <a:gd name="T7" fmla="*/ 8 h 440"/>
              <a:gd name="T8" fmla="*/ 1152 w 1728"/>
              <a:gd name="T9" fmla="*/ 200 h 440"/>
              <a:gd name="T10" fmla="*/ 1248 w 1728"/>
              <a:gd name="T11" fmla="*/ 248 h 440"/>
              <a:gd name="T12" fmla="*/ 1488 w 1728"/>
              <a:gd name="T13" fmla="*/ 392 h 440"/>
              <a:gd name="T14" fmla="*/ 1728 w 1728"/>
              <a:gd name="T15" fmla="*/ 44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8" h="440">
                <a:moveTo>
                  <a:pt x="0" y="440"/>
                </a:moveTo>
                <a:cubicBezTo>
                  <a:pt x="104" y="440"/>
                  <a:pt x="208" y="440"/>
                  <a:pt x="288" y="392"/>
                </a:cubicBezTo>
                <a:cubicBezTo>
                  <a:pt x="368" y="344"/>
                  <a:pt x="400" y="216"/>
                  <a:pt x="480" y="152"/>
                </a:cubicBezTo>
                <a:cubicBezTo>
                  <a:pt x="560" y="88"/>
                  <a:pt x="656" y="0"/>
                  <a:pt x="768" y="8"/>
                </a:cubicBezTo>
                <a:cubicBezTo>
                  <a:pt x="880" y="16"/>
                  <a:pt x="1072" y="160"/>
                  <a:pt x="1152" y="200"/>
                </a:cubicBezTo>
                <a:cubicBezTo>
                  <a:pt x="1232" y="240"/>
                  <a:pt x="1192" y="216"/>
                  <a:pt x="1248" y="248"/>
                </a:cubicBezTo>
                <a:cubicBezTo>
                  <a:pt x="1304" y="280"/>
                  <a:pt x="1408" y="360"/>
                  <a:pt x="1488" y="392"/>
                </a:cubicBezTo>
                <a:cubicBezTo>
                  <a:pt x="1568" y="424"/>
                  <a:pt x="1688" y="432"/>
                  <a:pt x="1728" y="44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234" name="Group 58">
            <a:extLst>
              <a:ext uri="{FF2B5EF4-FFF2-40B4-BE49-F238E27FC236}">
                <a16:creationId xmlns="" xmlns:a16="http://schemas.microsoft.com/office/drawing/2014/main" id="{A354AB91-CD53-4CB5-99F6-DF9B702B0670}"/>
              </a:ext>
            </a:extLst>
          </p:cNvPr>
          <p:cNvGrpSpPr>
            <a:grpSpLocks/>
          </p:cNvGrpSpPr>
          <p:nvPr/>
        </p:nvGrpSpPr>
        <p:grpSpPr bwMode="auto">
          <a:xfrm>
            <a:off x="976313" y="2281238"/>
            <a:ext cx="2016125" cy="860425"/>
            <a:chOff x="615" y="1437"/>
            <a:chExt cx="1270" cy="542"/>
          </a:xfrm>
        </p:grpSpPr>
        <p:sp>
          <p:nvSpPr>
            <p:cNvPr id="50187" name="Line 11">
              <a:extLst>
                <a:ext uri="{FF2B5EF4-FFF2-40B4-BE49-F238E27FC236}">
                  <a16:creationId xmlns="" xmlns:a16="http://schemas.microsoft.com/office/drawing/2014/main" id="{0D72EF1F-1F57-43FD-A4C6-71620FF38E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3" y="1545"/>
              <a:ext cx="432" cy="43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188" name="Line 12">
              <a:extLst>
                <a:ext uri="{FF2B5EF4-FFF2-40B4-BE49-F238E27FC236}">
                  <a16:creationId xmlns="" xmlns:a16="http://schemas.microsoft.com/office/drawing/2014/main" id="{B896E9AE-0316-4353-86E5-C387AADF5A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5" y="1449"/>
              <a:ext cx="504" cy="52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189" name="Line 13">
              <a:extLst>
                <a:ext uri="{FF2B5EF4-FFF2-40B4-BE49-F238E27FC236}">
                  <a16:creationId xmlns="" xmlns:a16="http://schemas.microsoft.com/office/drawing/2014/main" id="{F0B0887E-3B66-4EA2-BCAC-F3FFFEEF24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1" y="1611"/>
              <a:ext cx="360" cy="36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190" name="Line 14">
              <a:extLst>
                <a:ext uri="{FF2B5EF4-FFF2-40B4-BE49-F238E27FC236}">
                  <a16:creationId xmlns="" xmlns:a16="http://schemas.microsoft.com/office/drawing/2014/main" id="{4073AE1A-BFF4-45EA-8EFB-0CCD8D3495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3" y="1680"/>
              <a:ext cx="288" cy="2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191" name="Line 15">
              <a:extLst>
                <a:ext uri="{FF2B5EF4-FFF2-40B4-BE49-F238E27FC236}">
                  <a16:creationId xmlns="" xmlns:a16="http://schemas.microsoft.com/office/drawing/2014/main" id="{77D5B716-7750-4E56-AECE-B719C5EEEE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7" y="1785"/>
              <a:ext cx="168" cy="19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192" name="Line 16">
              <a:extLst>
                <a:ext uri="{FF2B5EF4-FFF2-40B4-BE49-F238E27FC236}">
                  <a16:creationId xmlns="" xmlns:a16="http://schemas.microsoft.com/office/drawing/2014/main" id="{DEBC8709-2D79-42C7-A8A5-D0444DFDF9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8" y="1437"/>
              <a:ext cx="528" cy="52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193" name="Line 17">
              <a:extLst>
                <a:ext uri="{FF2B5EF4-FFF2-40B4-BE49-F238E27FC236}">
                  <a16:creationId xmlns="" xmlns:a16="http://schemas.microsoft.com/office/drawing/2014/main" id="{71776D16-0771-4284-A9A3-775312593C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7" y="1689"/>
              <a:ext cx="288" cy="2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233" name="Line 57">
              <a:extLst>
                <a:ext uri="{FF2B5EF4-FFF2-40B4-BE49-F238E27FC236}">
                  <a16:creationId xmlns="" xmlns:a16="http://schemas.microsoft.com/office/drawing/2014/main" id="{AA58B911-C4A1-4913-A243-B9A6276485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5" y="1842"/>
              <a:ext cx="120" cy="13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0237" name="Rectangle 61">
            <a:extLst>
              <a:ext uri="{FF2B5EF4-FFF2-40B4-BE49-F238E27FC236}">
                <a16:creationId xmlns="" xmlns:a16="http://schemas.microsoft.com/office/drawing/2014/main" id="{DDDE65E2-B856-4CF5-AC1D-5DD2E77DB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30686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50253" name="Group 77">
            <a:extLst>
              <a:ext uri="{FF2B5EF4-FFF2-40B4-BE49-F238E27FC236}">
                <a16:creationId xmlns="" xmlns:a16="http://schemas.microsoft.com/office/drawing/2014/main" id="{4F7FE62E-AB98-473B-BE0F-5A0DAD467B3E}"/>
              </a:ext>
            </a:extLst>
          </p:cNvPr>
          <p:cNvGrpSpPr>
            <a:grpSpLocks/>
          </p:cNvGrpSpPr>
          <p:nvPr/>
        </p:nvGrpSpPr>
        <p:grpSpPr bwMode="auto">
          <a:xfrm>
            <a:off x="5416550" y="1484313"/>
            <a:ext cx="3562350" cy="1997075"/>
            <a:chOff x="3412" y="935"/>
            <a:chExt cx="2244" cy="1258"/>
          </a:xfrm>
        </p:grpSpPr>
        <p:sp>
          <p:nvSpPr>
            <p:cNvPr id="50178" name="Text Box 2">
              <a:extLst>
                <a:ext uri="{FF2B5EF4-FFF2-40B4-BE49-F238E27FC236}">
                  <a16:creationId xmlns="" xmlns:a16="http://schemas.microsoft.com/office/drawing/2014/main" id="{B15BEC31-DA86-40EC-AB93-820F7376A7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2" y="1881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198" name="Text Box 22">
              <a:extLst>
                <a:ext uri="{FF2B5EF4-FFF2-40B4-BE49-F238E27FC236}">
                  <a16:creationId xmlns="" xmlns:a16="http://schemas.microsoft.com/office/drawing/2014/main" id="{64572FE8-F33E-44DE-A373-76374B172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6" y="1905"/>
              <a:ext cx="2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225" name="Text Box 49">
              <a:extLst>
                <a:ext uri="{FF2B5EF4-FFF2-40B4-BE49-F238E27FC236}">
                  <a16:creationId xmlns="" xmlns:a16="http://schemas.microsoft.com/office/drawing/2014/main" id="{2E53A49A-17E6-4D5F-B28B-97D5B9461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935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0240" name="Line 64">
              <a:extLst>
                <a:ext uri="{FF2B5EF4-FFF2-40B4-BE49-F238E27FC236}">
                  <a16:creationId xmlns="" xmlns:a16="http://schemas.microsoft.com/office/drawing/2014/main" id="{58829524-6873-4987-8CBC-797BB8EBF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2" y="1977"/>
              <a:ext cx="2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241" name="Line 65">
              <a:extLst>
                <a:ext uri="{FF2B5EF4-FFF2-40B4-BE49-F238E27FC236}">
                  <a16:creationId xmlns="" xmlns:a16="http://schemas.microsoft.com/office/drawing/2014/main" id="{A64D23D4-798B-4C9B-BEBF-2174C0EFFB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15" y="1117"/>
              <a:ext cx="25" cy="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252" name="Group 76">
            <a:extLst>
              <a:ext uri="{FF2B5EF4-FFF2-40B4-BE49-F238E27FC236}">
                <a16:creationId xmlns="" xmlns:a16="http://schemas.microsoft.com/office/drawing/2014/main" id="{08514ACA-A81B-4A4A-8DD8-AB3B06343F68}"/>
              </a:ext>
            </a:extLst>
          </p:cNvPr>
          <p:cNvGrpSpPr>
            <a:grpSpLocks/>
          </p:cNvGrpSpPr>
          <p:nvPr/>
        </p:nvGrpSpPr>
        <p:grpSpPr bwMode="auto">
          <a:xfrm>
            <a:off x="5416550" y="2300288"/>
            <a:ext cx="2925763" cy="893762"/>
            <a:chOff x="3412" y="1449"/>
            <a:chExt cx="1843" cy="563"/>
          </a:xfrm>
        </p:grpSpPr>
        <p:sp>
          <p:nvSpPr>
            <p:cNvPr id="50242" name="Line 66">
              <a:extLst>
                <a:ext uri="{FF2B5EF4-FFF2-40B4-BE49-F238E27FC236}">
                  <a16:creationId xmlns="" xmlns:a16="http://schemas.microsoft.com/office/drawing/2014/main" id="{F1C9F6CE-5C3F-43A9-AEBD-48E9730CE3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3" y="1449"/>
              <a:ext cx="519" cy="53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43" name="Line 67">
              <a:extLst>
                <a:ext uri="{FF2B5EF4-FFF2-40B4-BE49-F238E27FC236}">
                  <a16:creationId xmlns="" xmlns:a16="http://schemas.microsoft.com/office/drawing/2014/main" id="{780EAF54-1465-4383-A9C3-2FDB975A42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1" y="1480"/>
              <a:ext cx="453" cy="49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44" name="Line 68">
              <a:extLst>
                <a:ext uri="{FF2B5EF4-FFF2-40B4-BE49-F238E27FC236}">
                  <a16:creationId xmlns="" xmlns:a16="http://schemas.microsoft.com/office/drawing/2014/main" id="{1CB387E2-0457-45B9-B338-AA12946B8D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57" y="1570"/>
              <a:ext cx="405" cy="40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45" name="Line 69">
              <a:extLst>
                <a:ext uri="{FF2B5EF4-FFF2-40B4-BE49-F238E27FC236}">
                  <a16:creationId xmlns="" xmlns:a16="http://schemas.microsoft.com/office/drawing/2014/main" id="{454BFBBB-C8BB-4C19-BFF2-AB27C4DD6E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72" y="1785"/>
              <a:ext cx="209" cy="19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46" name="Line 70">
              <a:extLst>
                <a:ext uri="{FF2B5EF4-FFF2-40B4-BE49-F238E27FC236}">
                  <a16:creationId xmlns="" xmlns:a16="http://schemas.microsoft.com/office/drawing/2014/main" id="{429D6448-5FEE-4C0D-A2D7-0D48553A22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38" y="1881"/>
              <a:ext cx="117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47" name="Line 71">
              <a:extLst>
                <a:ext uri="{FF2B5EF4-FFF2-40B4-BE49-F238E27FC236}">
                  <a16:creationId xmlns="" xmlns:a16="http://schemas.microsoft.com/office/drawing/2014/main" id="{531E41AE-4ADF-4761-8458-3A51721749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57" y="1833"/>
              <a:ext cx="168" cy="14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48" name="Line 72">
              <a:extLst>
                <a:ext uri="{FF2B5EF4-FFF2-40B4-BE49-F238E27FC236}">
                  <a16:creationId xmlns="" xmlns:a16="http://schemas.microsoft.com/office/drawing/2014/main" id="{B36E4F55-FA79-46C0-A0EF-74D340CB75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49" y="1689"/>
              <a:ext cx="314" cy="2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49" name="Line 73">
              <a:extLst>
                <a:ext uri="{FF2B5EF4-FFF2-40B4-BE49-F238E27FC236}">
                  <a16:creationId xmlns="" xmlns:a16="http://schemas.microsoft.com/office/drawing/2014/main" id="{2D3D1E76-9F2B-40DF-BF3E-E36F543835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5" y="1641"/>
              <a:ext cx="404" cy="37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50" name="Line 74">
              <a:extLst>
                <a:ext uri="{FF2B5EF4-FFF2-40B4-BE49-F238E27FC236}">
                  <a16:creationId xmlns="" xmlns:a16="http://schemas.microsoft.com/office/drawing/2014/main" id="{42CC6199-615D-454D-AF99-2FB51C76E7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2" y="1833"/>
              <a:ext cx="157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51" name="Line 75">
              <a:extLst>
                <a:ext uri="{FF2B5EF4-FFF2-40B4-BE49-F238E27FC236}">
                  <a16:creationId xmlns="" xmlns:a16="http://schemas.microsoft.com/office/drawing/2014/main" id="{FD88F05E-EDCD-4DC1-B093-F14394386E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8" y="1449"/>
              <a:ext cx="471" cy="52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0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  <p:bldP spid="50222" grpId="0"/>
      <p:bldP spid="50226" grpId="0"/>
      <p:bldP spid="50227" grpId="0"/>
      <p:bldP spid="502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28" name="Text Box 52">
            <a:extLst>
              <a:ext uri="{FF2B5EF4-FFF2-40B4-BE49-F238E27FC236}">
                <a16:creationId xmlns="" xmlns:a16="http://schemas.microsoft.com/office/drawing/2014/main" id="{D8E806E5-6337-4BC5-9AFA-F1F446A7C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04664"/>
            <a:ext cx="8886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8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概率密度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函数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密度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的意义</a:t>
            </a:r>
            <a:r>
              <a:rPr lang="en-US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4">
                <a:extLst>
                  <a:ext uri="{FF2B5EF4-FFF2-40B4-BE49-F238E27FC236}">
                    <a16:creationId xmlns="" xmlns:a16="http://schemas.microsoft.com/office/drawing/2014/main" id="{3E56D43E-A130-48F3-AD57-038A4B7F8E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7092" y="2371949"/>
                <a:ext cx="22860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1" name="Text Box 4">
                <a:extLst>
                  <a:ext uri="{FF2B5EF4-FFF2-40B4-BE49-F238E27FC236}">
                    <a16:creationId xmlns:a16="http://schemas.microsoft.com/office/drawing/2014/main" id="{3E56D43E-A130-48F3-AD57-038A4B7F8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7092" y="2371949"/>
                <a:ext cx="2286000" cy="461665"/>
              </a:xfrm>
              <a:prstGeom prst="rect">
                <a:avLst/>
              </a:prstGeom>
              <a:blipFill>
                <a:blip r:embed="rId2"/>
                <a:stretch>
                  <a:fillRect t="-1052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51">
                <a:extLst>
                  <a:ext uri="{FF2B5EF4-FFF2-40B4-BE49-F238E27FC236}">
                    <a16:creationId xmlns="" xmlns:a16="http://schemas.microsoft.com/office/drawing/2014/main" id="{99998C60-5D41-4845-8C2A-9B4657C07E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3608" y="3157176"/>
                <a:ext cx="6408712" cy="3224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𝑷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{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+∆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}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800" b="1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b="1" dirty="0"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b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𝑭</m:t>
                            </m:r>
                            <m:d>
                              <m:d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+∆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𝑭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sz="28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b="1" dirty="0"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=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Text Box 51">
                <a:extLst>
                  <a:ext uri="{FF2B5EF4-FFF2-40B4-BE49-F238E27FC236}">
                    <a16:creationId xmlns:a16="http://schemas.microsoft.com/office/drawing/2014/main" id="{99998C60-5D41-4845-8C2A-9B4657C07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3157176"/>
                <a:ext cx="6408712" cy="3224152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79">
            <a:extLst>
              <a:ext uri="{FF2B5EF4-FFF2-40B4-BE49-F238E27FC236}">
                <a16:creationId xmlns="" xmlns:a16="http://schemas.microsoft.com/office/drawing/2014/main" id="{68849E00-76ED-466E-BCA8-079373DA6F64}"/>
              </a:ext>
            </a:extLst>
          </p:cNvPr>
          <p:cNvGrpSpPr>
            <a:grpSpLocks/>
          </p:cNvGrpSpPr>
          <p:nvPr/>
        </p:nvGrpSpPr>
        <p:grpSpPr bwMode="auto">
          <a:xfrm>
            <a:off x="4365079" y="1662336"/>
            <a:ext cx="495300" cy="838200"/>
            <a:chOff x="2614" y="2766"/>
            <a:chExt cx="312" cy="528"/>
          </a:xfrm>
        </p:grpSpPr>
        <p:sp>
          <p:nvSpPr>
            <p:cNvPr id="64" name="Line 24">
              <a:extLst>
                <a:ext uri="{FF2B5EF4-FFF2-40B4-BE49-F238E27FC236}">
                  <a16:creationId xmlns="" xmlns:a16="http://schemas.microsoft.com/office/drawing/2014/main" id="{5307D415-4357-435D-8E42-B1C912CCC0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6" y="2921"/>
              <a:ext cx="0" cy="36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53">
              <a:extLst>
                <a:ext uri="{FF2B5EF4-FFF2-40B4-BE49-F238E27FC236}">
                  <a16:creationId xmlns="" xmlns:a16="http://schemas.microsoft.com/office/drawing/2014/main" id="{C98BE901-3133-42C4-91A1-B90E424895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4" y="2766"/>
              <a:ext cx="0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6" name="Group 60">
            <a:extLst>
              <a:ext uri="{FF2B5EF4-FFF2-40B4-BE49-F238E27FC236}">
                <a16:creationId xmlns="" xmlns:a16="http://schemas.microsoft.com/office/drawing/2014/main" id="{A637486C-3F6A-44B6-8FD0-880AF06AC027}"/>
              </a:ext>
            </a:extLst>
          </p:cNvPr>
          <p:cNvGrpSpPr>
            <a:grpSpLocks/>
          </p:cNvGrpSpPr>
          <p:nvPr/>
        </p:nvGrpSpPr>
        <p:grpSpPr bwMode="auto">
          <a:xfrm>
            <a:off x="4325392" y="1759174"/>
            <a:ext cx="560387" cy="755650"/>
            <a:chOff x="2944" y="2701"/>
            <a:chExt cx="353" cy="476"/>
          </a:xfrm>
        </p:grpSpPr>
        <p:sp>
          <p:nvSpPr>
            <p:cNvPr id="67" name="Line 27">
              <a:extLst>
                <a:ext uri="{FF2B5EF4-FFF2-40B4-BE49-F238E27FC236}">
                  <a16:creationId xmlns="" xmlns:a16="http://schemas.microsoft.com/office/drawing/2014/main" id="{A1C75C5A-C24E-42E2-9436-6C699E7CD2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69" y="2795"/>
              <a:ext cx="319" cy="35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28">
              <a:extLst>
                <a:ext uri="{FF2B5EF4-FFF2-40B4-BE49-F238E27FC236}">
                  <a16:creationId xmlns="" xmlns:a16="http://schemas.microsoft.com/office/drawing/2014/main" id="{32BAA6C5-BB34-4314-825A-777CDB60CC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69" y="2736"/>
              <a:ext cx="210" cy="21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29">
              <a:extLst>
                <a:ext uri="{FF2B5EF4-FFF2-40B4-BE49-F238E27FC236}">
                  <a16:creationId xmlns="" xmlns:a16="http://schemas.microsoft.com/office/drawing/2014/main" id="{6C582DD6-BDBA-4359-B0D9-330BA1CF5E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4" y="2701"/>
              <a:ext cx="158" cy="16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30">
              <a:extLst>
                <a:ext uri="{FF2B5EF4-FFF2-40B4-BE49-F238E27FC236}">
                  <a16:creationId xmlns="" xmlns:a16="http://schemas.microsoft.com/office/drawing/2014/main" id="{BD627394-F899-4907-94D1-9CD7182C8B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69" y="2784"/>
              <a:ext cx="265" cy="25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Line 31">
              <a:extLst>
                <a:ext uri="{FF2B5EF4-FFF2-40B4-BE49-F238E27FC236}">
                  <a16:creationId xmlns="" xmlns:a16="http://schemas.microsoft.com/office/drawing/2014/main" id="{E05C684A-E203-4C43-8E54-834185371A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5" y="2985"/>
              <a:ext cx="162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Line 54">
              <a:extLst>
                <a:ext uri="{FF2B5EF4-FFF2-40B4-BE49-F238E27FC236}">
                  <a16:creationId xmlns="" xmlns:a16="http://schemas.microsoft.com/office/drawing/2014/main" id="{5D98AF0A-0FD8-44BF-9D7B-636DD17976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1" y="2886"/>
              <a:ext cx="247" cy="28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3" name="Group 78">
            <a:extLst>
              <a:ext uri="{FF2B5EF4-FFF2-40B4-BE49-F238E27FC236}">
                <a16:creationId xmlns="" xmlns:a16="http://schemas.microsoft.com/office/drawing/2014/main" id="{A2C7E806-9B7D-4C37-9789-0EA28BFB836A}"/>
              </a:ext>
            </a:extLst>
          </p:cNvPr>
          <p:cNvGrpSpPr>
            <a:grpSpLocks/>
          </p:cNvGrpSpPr>
          <p:nvPr/>
        </p:nvGrpSpPr>
        <p:grpSpPr bwMode="auto">
          <a:xfrm>
            <a:off x="2699792" y="1052736"/>
            <a:ext cx="3844925" cy="1828800"/>
            <a:chOff x="1565" y="2382"/>
            <a:chExt cx="2422" cy="1152"/>
          </a:xfrm>
        </p:grpSpPr>
        <p:sp>
          <p:nvSpPr>
            <p:cNvPr id="74" name="Text Box 23">
              <a:extLst>
                <a:ext uri="{FF2B5EF4-FFF2-40B4-BE49-F238E27FC236}">
                  <a16:creationId xmlns="" xmlns:a16="http://schemas.microsoft.com/office/drawing/2014/main" id="{2113D97C-EAAA-4615-805C-099E9DB63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" y="3246"/>
              <a:ext cx="2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Line 25">
              <a:extLst>
                <a:ext uri="{FF2B5EF4-FFF2-40B4-BE49-F238E27FC236}">
                  <a16:creationId xmlns="" xmlns:a16="http://schemas.microsoft.com/office/drawing/2014/main" id="{E26BC52E-BA6B-4BEA-97EC-093FEA916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3294"/>
              <a:ext cx="23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Line 26">
              <a:extLst>
                <a:ext uri="{FF2B5EF4-FFF2-40B4-BE49-F238E27FC236}">
                  <a16:creationId xmlns="" xmlns:a16="http://schemas.microsoft.com/office/drawing/2014/main" id="{994AED88-1BAE-4B5F-9CE5-4DB8A5A718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1" y="252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Text Box 48">
              <a:extLst>
                <a:ext uri="{FF2B5EF4-FFF2-40B4-BE49-F238E27FC236}">
                  <a16:creationId xmlns="" xmlns:a16="http://schemas.microsoft.com/office/drawing/2014/main" id="{44E3CAD4-32B6-4887-84B0-7A73540C1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5" y="238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78" name="Rectangle 55">
              <a:extLst>
                <a:ext uri="{FF2B5EF4-FFF2-40B4-BE49-F238E27FC236}">
                  <a16:creationId xmlns="" xmlns:a16="http://schemas.microsoft.com/office/drawing/2014/main" id="{F8906B7B-2466-4DCD-A6E8-D2D8AAFCF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32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o</a:t>
              </a:r>
            </a:p>
          </p:txBody>
        </p:sp>
      </p:grpSp>
      <p:sp>
        <p:nvSpPr>
          <p:cNvPr id="79" name="Freeform 56">
            <a:extLst>
              <a:ext uri="{FF2B5EF4-FFF2-40B4-BE49-F238E27FC236}">
                <a16:creationId xmlns="" xmlns:a16="http://schemas.microsoft.com/office/drawing/2014/main" id="{FFAEAFF4-2300-45BB-A0B5-658D1D890276}"/>
              </a:ext>
            </a:extLst>
          </p:cNvPr>
          <p:cNvSpPr>
            <a:spLocks/>
          </p:cNvSpPr>
          <p:nvPr/>
        </p:nvSpPr>
        <p:spPr bwMode="auto">
          <a:xfrm>
            <a:off x="3082379" y="1640111"/>
            <a:ext cx="2759075" cy="657225"/>
          </a:xfrm>
          <a:custGeom>
            <a:avLst/>
            <a:gdLst>
              <a:gd name="T0" fmla="*/ 0 w 1728"/>
              <a:gd name="T1" fmla="*/ 440 h 440"/>
              <a:gd name="T2" fmla="*/ 288 w 1728"/>
              <a:gd name="T3" fmla="*/ 392 h 440"/>
              <a:gd name="T4" fmla="*/ 480 w 1728"/>
              <a:gd name="T5" fmla="*/ 152 h 440"/>
              <a:gd name="T6" fmla="*/ 768 w 1728"/>
              <a:gd name="T7" fmla="*/ 8 h 440"/>
              <a:gd name="T8" fmla="*/ 1152 w 1728"/>
              <a:gd name="T9" fmla="*/ 200 h 440"/>
              <a:gd name="T10" fmla="*/ 1248 w 1728"/>
              <a:gd name="T11" fmla="*/ 248 h 440"/>
              <a:gd name="T12" fmla="*/ 1488 w 1728"/>
              <a:gd name="T13" fmla="*/ 392 h 440"/>
              <a:gd name="T14" fmla="*/ 1728 w 1728"/>
              <a:gd name="T15" fmla="*/ 44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8" h="440">
                <a:moveTo>
                  <a:pt x="0" y="440"/>
                </a:moveTo>
                <a:cubicBezTo>
                  <a:pt x="104" y="440"/>
                  <a:pt x="208" y="440"/>
                  <a:pt x="288" y="392"/>
                </a:cubicBezTo>
                <a:cubicBezTo>
                  <a:pt x="368" y="344"/>
                  <a:pt x="400" y="216"/>
                  <a:pt x="480" y="152"/>
                </a:cubicBezTo>
                <a:cubicBezTo>
                  <a:pt x="560" y="88"/>
                  <a:pt x="656" y="0"/>
                  <a:pt x="768" y="8"/>
                </a:cubicBezTo>
                <a:cubicBezTo>
                  <a:pt x="880" y="16"/>
                  <a:pt x="1072" y="160"/>
                  <a:pt x="1152" y="200"/>
                </a:cubicBezTo>
                <a:cubicBezTo>
                  <a:pt x="1232" y="240"/>
                  <a:pt x="1192" y="216"/>
                  <a:pt x="1248" y="248"/>
                </a:cubicBezTo>
                <a:cubicBezTo>
                  <a:pt x="1304" y="280"/>
                  <a:pt x="1408" y="360"/>
                  <a:pt x="1488" y="392"/>
                </a:cubicBezTo>
                <a:cubicBezTo>
                  <a:pt x="1568" y="424"/>
                  <a:pt x="1688" y="432"/>
                  <a:pt x="1728" y="44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7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B620577B-2E1F-4B8C-AAA3-163A7F2B5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863" y="116632"/>
            <a:ext cx="4530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en-US" sz="4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§2.1 随机变量</a:t>
            </a:r>
            <a:endParaRPr kumimoji="1" lang="zh-CN" altLang="en-US" sz="40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Line 6">
            <a:extLst>
              <a:ext uri="{FF2B5EF4-FFF2-40B4-BE49-F238E27FC236}">
                <a16:creationId xmlns="" xmlns:a16="http://schemas.microsoft.com/office/drawing/2014/main" id="{79CBC888-E249-4251-BF11-2EB7B9E50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425" y="850057"/>
            <a:ext cx="8510588" cy="0"/>
          </a:xfrm>
          <a:prstGeom prst="line">
            <a:avLst/>
          </a:prstGeom>
          <a:noFill/>
          <a:ln w="57150" cmpd="thinThick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F26BD8B-CD74-4A09-A5E9-56684182C480}"/>
              </a:ext>
            </a:extLst>
          </p:cNvPr>
          <p:cNvSpPr txBox="1"/>
          <p:nvPr/>
        </p:nvSpPr>
        <p:spPr>
          <a:xfrm>
            <a:off x="179512" y="1052736"/>
            <a:ext cx="1728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随机试验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B4925C91-4B09-4BAB-AB57-ED9BC037590D}"/>
              </a:ext>
            </a:extLst>
          </p:cNvPr>
          <p:cNvSpPr txBox="1"/>
          <p:nvPr/>
        </p:nvSpPr>
        <p:spPr>
          <a:xfrm>
            <a:off x="179512" y="1897668"/>
            <a:ext cx="1728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随机事件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A7892E27-2F82-4010-9E04-26D385B57329}"/>
              </a:ext>
            </a:extLst>
          </p:cNvPr>
          <p:cNvSpPr txBox="1"/>
          <p:nvPr/>
        </p:nvSpPr>
        <p:spPr>
          <a:xfrm>
            <a:off x="2771800" y="1052736"/>
            <a:ext cx="1728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样本空间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3DC997E9-A99B-4EA7-A909-728357BF0FC1}"/>
              </a:ext>
            </a:extLst>
          </p:cNvPr>
          <p:cNvSpPr txBox="1"/>
          <p:nvPr/>
        </p:nvSpPr>
        <p:spPr>
          <a:xfrm>
            <a:off x="2771800" y="1754813"/>
            <a:ext cx="172819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样本空间的子集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="" xmlns:a16="http://schemas.microsoft.com/office/drawing/2014/main" id="{03CD9D64-3270-4FA0-95BD-EC1E36109BD5}"/>
              </a:ext>
            </a:extLst>
          </p:cNvPr>
          <p:cNvSpPr/>
          <p:nvPr/>
        </p:nvSpPr>
        <p:spPr>
          <a:xfrm>
            <a:off x="2057848" y="1267610"/>
            <a:ext cx="635818" cy="216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="" xmlns:a16="http://schemas.microsoft.com/office/drawing/2014/main" id="{8376A98F-260F-487E-9F6F-48473D7641DA}"/>
              </a:ext>
            </a:extLst>
          </p:cNvPr>
          <p:cNvSpPr/>
          <p:nvPr/>
        </p:nvSpPr>
        <p:spPr>
          <a:xfrm>
            <a:off x="2051720" y="2060859"/>
            <a:ext cx="635818" cy="216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F017FCD6-0735-4A2B-B97D-C81AD0369FCA}"/>
              </a:ext>
            </a:extLst>
          </p:cNvPr>
          <p:cNvSpPr txBox="1"/>
          <p:nvPr/>
        </p:nvSpPr>
        <p:spPr>
          <a:xfrm>
            <a:off x="2084239" y="2420888"/>
            <a:ext cx="615553" cy="23685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数学化：集合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2176CE1D-0AAD-4111-93A1-35957CB719DC}"/>
              </a:ext>
            </a:extLst>
          </p:cNvPr>
          <p:cNvSpPr txBox="1"/>
          <p:nvPr/>
        </p:nvSpPr>
        <p:spPr>
          <a:xfrm>
            <a:off x="6156176" y="1988840"/>
            <a:ext cx="615553" cy="33843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进一步数学化：数集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2DCCF7D6-218B-4030-B842-8D2744D51F87}"/>
              </a:ext>
            </a:extLst>
          </p:cNvPr>
          <p:cNvSpPr txBox="1"/>
          <p:nvPr/>
        </p:nvSpPr>
        <p:spPr>
          <a:xfrm>
            <a:off x="7020272" y="1412776"/>
            <a:ext cx="1728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随机变量</a:t>
            </a:r>
          </a:p>
        </p:txBody>
      </p:sp>
      <p:sp>
        <p:nvSpPr>
          <p:cNvPr id="20" name="箭头: 右 19">
            <a:extLst>
              <a:ext uri="{FF2B5EF4-FFF2-40B4-BE49-F238E27FC236}">
                <a16:creationId xmlns="" xmlns:a16="http://schemas.microsoft.com/office/drawing/2014/main" id="{1F0BA6AB-6C38-413E-9B30-0641DCAA00FD}"/>
              </a:ext>
            </a:extLst>
          </p:cNvPr>
          <p:cNvSpPr/>
          <p:nvPr/>
        </p:nvSpPr>
        <p:spPr>
          <a:xfrm>
            <a:off x="4644008" y="1412776"/>
            <a:ext cx="2232248" cy="479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DDF8E562-B010-4B70-AD70-1149D560F87A}"/>
              </a:ext>
            </a:extLst>
          </p:cNvPr>
          <p:cNvSpPr txBox="1"/>
          <p:nvPr/>
        </p:nvSpPr>
        <p:spPr>
          <a:xfrm>
            <a:off x="2843808" y="3596823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itchFamily="18" charset="0"/>
              </a:rPr>
              <a:t>一袋中有</a:t>
            </a:r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</a:rPr>
              <a:t>只球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zh-CN" altLang="en-US" dirty="0">
                <a:latin typeface="Times New Roman" pitchFamily="18" charset="0"/>
              </a:rPr>
              <a:t>其中</a:t>
            </a:r>
            <a:r>
              <a:rPr lang="en-US" altLang="zh-CN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个红球</a:t>
            </a:r>
            <a:r>
              <a:rPr lang="en-US" altLang="zh-CN" dirty="0">
                <a:latin typeface="Times New Roman" pitchFamily="18" charset="0"/>
              </a:rPr>
              <a:t>, 1</a:t>
            </a:r>
            <a:r>
              <a:rPr lang="zh-CN" altLang="en-US" dirty="0">
                <a:latin typeface="Times New Roman" pitchFamily="18" charset="0"/>
              </a:rPr>
              <a:t>个白球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zh-CN" altLang="en-US" dirty="0">
                <a:latin typeface="Times New Roman" pitchFamily="18" charset="0"/>
              </a:rPr>
              <a:t>从袋中取</a:t>
            </a:r>
            <a:r>
              <a:rPr lang="en-US" altLang="zh-CN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次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zh-CN" altLang="en-US" dirty="0">
                <a:latin typeface="Times New Roman" pitchFamily="18" charset="0"/>
              </a:rPr>
              <a:t>每次取一只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BBFD9CA5-F1C4-4B38-8242-C7A30FB02F31}"/>
              </a:ext>
            </a:extLst>
          </p:cNvPr>
          <p:cNvSpPr txBox="1"/>
          <p:nvPr/>
        </p:nvSpPr>
        <p:spPr>
          <a:xfrm>
            <a:off x="35496" y="5157192"/>
            <a:ext cx="91085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itchFamily="18" charset="0"/>
              </a:rPr>
              <a:t>放回抽样 样本空间</a:t>
            </a:r>
            <a:r>
              <a:rPr lang="en-US" altLang="zh-CN" dirty="0">
                <a:latin typeface="Times New Roman" pitchFamily="18" charset="0"/>
              </a:rPr>
              <a:t>S={</a:t>
            </a:r>
            <a:r>
              <a:rPr lang="zh-CN" altLang="en-US" dirty="0">
                <a:latin typeface="Times New Roman" pitchFamily="18" charset="0"/>
              </a:rPr>
              <a:t>红球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红球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，红球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红球</a:t>
            </a:r>
            <a:r>
              <a:rPr lang="en-US" altLang="zh-CN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，红球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白球，</a:t>
            </a:r>
            <a:r>
              <a:rPr lang="en-US" altLang="zh-CN" dirty="0">
                <a:latin typeface="Times New Roman" pitchFamily="18" charset="0"/>
              </a:rPr>
              <a:t>…}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</a:rPr>
              <a:t>不放回放回抽样 样本空间</a:t>
            </a:r>
            <a:r>
              <a:rPr lang="en-US" altLang="zh-CN" dirty="0">
                <a:latin typeface="Times New Roman" pitchFamily="18" charset="0"/>
              </a:rPr>
              <a:t>S={</a:t>
            </a:r>
            <a:r>
              <a:rPr lang="zh-CN" altLang="en-US" dirty="0">
                <a:latin typeface="Times New Roman" pitchFamily="18" charset="0"/>
              </a:rPr>
              <a:t>红球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红球</a:t>
            </a:r>
            <a:r>
              <a:rPr lang="en-US" altLang="zh-CN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，红球</a:t>
            </a:r>
            <a:r>
              <a:rPr lang="en-US" altLang="zh-CN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红球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，红球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白球，</a:t>
            </a:r>
            <a:r>
              <a:rPr lang="en-US" altLang="zh-CN" dirty="0">
                <a:latin typeface="Times New Roman" pitchFamily="18" charset="0"/>
              </a:rPr>
              <a:t>…}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71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  <p:bldP spid="12" grpId="0" animBg="1"/>
      <p:bldP spid="13" grpId="0" animBg="1"/>
      <p:bldP spid="14" grpId="0" animBg="1"/>
      <p:bldP spid="3" grpId="0" animBg="1"/>
      <p:bldP spid="16" grpId="0" animBg="1"/>
      <p:bldP spid="4" grpId="0"/>
      <p:bldP spid="18" grpId="0"/>
      <p:bldP spid="19" grpId="0" animBg="1"/>
      <p:bldP spid="20" grpId="0" animBg="1"/>
      <p:bldP spid="5" grpId="0"/>
      <p:bldP spid="5" grpId="1"/>
      <p:bldP spid="6" grpId="0"/>
      <p:bldP spid="6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Line 3">
            <a:extLst>
              <a:ext uri="{FF2B5EF4-FFF2-40B4-BE49-F238E27FC236}">
                <a16:creationId xmlns="" xmlns:a16="http://schemas.microsoft.com/office/drawing/2014/main" id="{02285F3B-90B6-4771-9C5F-2544301B76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908050"/>
            <a:ext cx="8863012" cy="0"/>
          </a:xfrm>
          <a:prstGeom prst="line">
            <a:avLst/>
          </a:prstGeom>
          <a:noFill/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04" name="Text Box 4">
            <a:extLst>
              <a:ext uri="{FF2B5EF4-FFF2-40B4-BE49-F238E27FC236}">
                <a16:creationId xmlns="" xmlns:a16="http://schemas.microsoft.com/office/drawing/2014/main" id="{C1706439-7048-4BB5-AFAD-C32B60EDE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421461"/>
            <a:ext cx="833755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由定义知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改变概率密度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在个别点的函数值不影响分布函数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的取值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en-US" alt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概率密度不是唯一的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06" name="Rectangle 6">
            <a:extLst>
              <a:ext uri="{FF2B5EF4-FFF2-40B4-BE49-F238E27FC236}">
                <a16:creationId xmlns="" xmlns:a16="http://schemas.microsoft.com/office/drawing/2014/main" id="{1DAFEE47-263C-4B21-A0A7-ADC418B53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80988"/>
            <a:ext cx="65524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连续型随机变量的两个结论</a:t>
            </a:r>
            <a:endParaRPr lang="en-US" altLang="zh-CN" sz="3600" b="1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207" name="Text Box 7">
            <a:extLst>
              <a:ext uri="{FF2B5EF4-FFF2-40B4-BE49-F238E27FC236}">
                <a16:creationId xmlns="" xmlns:a16="http://schemas.microsoft.com/office/drawing/2014/main" id="{3AC11F3E-0067-49EB-849C-54B1C8236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172989"/>
            <a:ext cx="8489950" cy="844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en-US" sz="2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连续型随机变量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取任一指定值</a:t>
            </a:r>
            <a:r>
              <a:rPr lang="en-US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的概率为0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X=a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= 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09" name="Text Box 9">
                <a:extLst>
                  <a:ext uri="{FF2B5EF4-FFF2-40B4-BE49-F238E27FC236}">
                    <a16:creationId xmlns="" xmlns:a16="http://schemas.microsoft.com/office/drawing/2014/main" id="{D27F6138-A336-469D-8DC4-F09232FFA6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520" y="1973783"/>
                <a:ext cx="280831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209" name="Text Box 9">
                <a:extLst>
                  <a:ext uri="{FF2B5EF4-FFF2-40B4-BE49-F238E27FC236}">
                    <a16:creationId xmlns:a16="http://schemas.microsoft.com/office/drawing/2014/main" id="{D27F6138-A336-469D-8DC4-F09232FFA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973783"/>
                <a:ext cx="2808312" cy="523220"/>
              </a:xfrm>
              <a:prstGeom prst="rect">
                <a:avLst/>
              </a:prstGeom>
              <a:blipFill>
                <a:blip r:embed="rId2"/>
                <a:stretch>
                  <a:fillRect t="-16279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14" name="Text Box 14">
            <a:extLst>
              <a:ext uri="{FF2B5EF4-FFF2-40B4-BE49-F238E27FC236}">
                <a16:creationId xmlns="" xmlns:a16="http://schemas.microsoft.com/office/drawing/2014/main" id="{3C68A233-C7C1-4C31-83CA-94F46CA9E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221088"/>
            <a:ext cx="8294687" cy="5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故对连续性随机变量，有                             </a:t>
            </a:r>
          </a:p>
        </p:txBody>
      </p:sp>
      <p:sp>
        <p:nvSpPr>
          <p:cNvPr id="51215" name="Text Box 15">
            <a:extLst>
              <a:ext uri="{FF2B5EF4-FFF2-40B4-BE49-F238E27FC236}">
                <a16:creationId xmlns="" xmlns:a16="http://schemas.microsoft.com/office/drawing/2014/main" id="{3E57F644-0F66-44D3-9A59-5393D3745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24325"/>
            <a:ext cx="8294687" cy="595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}= </a:t>
            </a:r>
            <a:r>
              <a:rPr lang="en-US" altLang="zh-CN" sz="28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}= </a:t>
            </a:r>
            <a:r>
              <a:rPr lang="en-US" altLang="zh-CN" sz="28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}= </a:t>
            </a:r>
            <a:r>
              <a:rPr lang="en-US" altLang="zh-CN" sz="28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8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="" xmlns:a16="http://schemas.microsoft.com/office/drawing/2014/main" id="{43BC3504-8D06-42E7-9FE1-D322D9C4AB55}"/>
                  </a:ext>
                </a:extLst>
              </p:cNvPr>
              <p:cNvSpPr txBox="1"/>
              <p:nvPr/>
            </p:nvSpPr>
            <p:spPr>
              <a:xfrm>
                <a:off x="137587" y="2483604"/>
                <a:ext cx="90429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−∆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3BC3504-8D06-42E7-9FE1-D322D9C4A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87" y="2483604"/>
                <a:ext cx="9042925" cy="430887"/>
              </a:xfrm>
              <a:prstGeom prst="rect">
                <a:avLst/>
              </a:prstGeom>
              <a:blipFill>
                <a:blip r:embed="rId3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9">
                <a:extLst>
                  <a:ext uri="{FF2B5EF4-FFF2-40B4-BE49-F238E27FC236}">
                    <a16:creationId xmlns="" xmlns:a16="http://schemas.microsoft.com/office/drawing/2014/main" id="{C0A3D712-EA99-4B11-8F46-413A8D3A8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991" y="3049796"/>
                <a:ext cx="858348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在上述不等式中令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由分布函数的连续型即得</a:t>
                </a:r>
                <a:endPara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 Box 9">
                <a:extLst>
                  <a:ext uri="{FF2B5EF4-FFF2-40B4-BE49-F238E27FC236}">
                    <a16:creationId xmlns:a16="http://schemas.microsoft.com/office/drawing/2014/main" id="{C0A3D712-EA99-4B11-8F46-413A8D3A8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8991" y="3049796"/>
                <a:ext cx="8583489" cy="523220"/>
              </a:xfrm>
              <a:prstGeom prst="rect">
                <a:avLst/>
              </a:prstGeom>
              <a:blipFill>
                <a:blip r:embed="rId4"/>
                <a:stretch>
                  <a:fillRect l="-426" t="-15116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8BDF0731-C6F1-4EE5-B93D-C5AFCF063B12}"/>
              </a:ext>
            </a:extLst>
          </p:cNvPr>
          <p:cNvSpPr txBox="1"/>
          <p:nvPr/>
        </p:nvSpPr>
        <p:spPr>
          <a:xfrm>
            <a:off x="308992" y="3697868"/>
            <a:ext cx="8583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事件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不是不可能事件，而这件事发生的概率为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utoUpdateAnimBg="0"/>
      <p:bldP spid="51207" grpId="0"/>
      <p:bldP spid="51209" grpId="0" autoUpdateAnimBg="0"/>
      <p:bldP spid="51214" grpId="0" autoUpdateAnimBg="0"/>
      <p:bldP spid="51215" grpId="0" autoUpdateAnimBg="0"/>
      <p:bldP spid="2" grpId="0"/>
      <p:bldP spid="16" grpId="0" autoUpdateAnimBg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="" xmlns:a16="http://schemas.microsoft.com/office/drawing/2014/main" id="{8C3A8F55-9111-4F7A-BD16-93A7654CC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20713"/>
            <a:ext cx="7526337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已知连续型随机变量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的分布函数为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</p:txBody>
      </p:sp>
      <p:graphicFrame>
        <p:nvGraphicFramePr>
          <p:cNvPr id="53251" name="Object 3">
            <a:extLst>
              <a:ext uri="{FF2B5EF4-FFF2-40B4-BE49-F238E27FC236}">
                <a16:creationId xmlns="" xmlns:a16="http://schemas.microsoft.com/office/drawing/2014/main" id="{B6227AFF-01D6-4BE9-B643-7013038333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696662"/>
              </p:ext>
            </p:extLst>
          </p:nvPr>
        </p:nvGraphicFramePr>
        <p:xfrm>
          <a:off x="1878013" y="1038225"/>
          <a:ext cx="3852862" cy="171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00" name="Equation" r:id="rId3" imgW="1688760" imgH="711000" progId="Equation.DSMT4">
                  <p:embed/>
                </p:oleObj>
              </mc:Choice>
              <mc:Fallback>
                <p:oleObj name="Equation" r:id="rId3" imgW="1688760" imgH="711000" progId="Equation.DSMT4">
                  <p:embed/>
                  <p:pic>
                    <p:nvPicPr>
                      <p:cNvPr id="53251" name="Object 3">
                        <a:extLst>
                          <a:ext uri="{FF2B5EF4-FFF2-40B4-BE49-F238E27FC236}">
                            <a16:creationId xmlns="" xmlns:a16="http://schemas.microsoft.com/office/drawing/2014/main" id="{B6227AFF-01D6-4BE9-B643-7013038333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1038225"/>
                        <a:ext cx="3852862" cy="171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Rectangle 4">
            <a:extLst>
              <a:ext uri="{FF2B5EF4-FFF2-40B4-BE49-F238E27FC236}">
                <a16:creationId xmlns="" xmlns:a16="http://schemas.microsoft.com/office/drawing/2014/main" id="{699B2264-7313-4620-BBA6-AE9CA6B02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781300"/>
            <a:ext cx="6475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试求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的概率密度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/4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</p:txBody>
      </p:sp>
      <p:sp>
        <p:nvSpPr>
          <p:cNvPr id="53253" name="Rectangle 5">
            <a:extLst>
              <a:ext uri="{FF2B5EF4-FFF2-40B4-BE49-F238E27FC236}">
                <a16:creationId xmlns="" xmlns:a16="http://schemas.microsoft.com/office/drawing/2014/main" id="{CEF43C9A-D121-4756-8546-4195FFC20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500438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53254" name="Rectangle 6">
            <a:extLst>
              <a:ext uri="{FF2B5EF4-FFF2-40B4-BE49-F238E27FC236}">
                <a16:creationId xmlns="" xmlns:a16="http://schemas.microsoft.com/office/drawing/2014/main" id="{37AFE3AC-48C2-4F93-BC35-DF6AEFF68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565525"/>
            <a:ext cx="2132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</a:p>
        </p:txBody>
      </p:sp>
      <p:graphicFrame>
        <p:nvGraphicFramePr>
          <p:cNvPr id="53255" name="Object 7">
            <a:extLst>
              <a:ext uri="{FF2B5EF4-FFF2-40B4-BE49-F238E27FC236}">
                <a16:creationId xmlns="" xmlns:a16="http://schemas.microsoft.com/office/drawing/2014/main" id="{90F3AFE5-FD69-497E-BB33-07F566F1F0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3284538"/>
          <a:ext cx="324167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01" name="公式" r:id="rId5" imgW="1523880" imgH="469800" progId="Equation.3">
                  <p:embed/>
                </p:oleObj>
              </mc:Choice>
              <mc:Fallback>
                <p:oleObj name="公式" r:id="rId5" imgW="1523880" imgH="469800" progId="Equation.3">
                  <p:embed/>
                  <p:pic>
                    <p:nvPicPr>
                      <p:cNvPr id="53255" name="Object 7">
                        <a:extLst>
                          <a:ext uri="{FF2B5EF4-FFF2-40B4-BE49-F238E27FC236}">
                            <a16:creationId xmlns="" xmlns:a16="http://schemas.microsoft.com/office/drawing/2014/main" id="{90F3AFE5-FD69-497E-BB33-07F566F1F0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284538"/>
                        <a:ext cx="324167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Rectangle 8">
            <a:extLst>
              <a:ext uri="{FF2B5EF4-FFF2-40B4-BE49-F238E27FC236}">
                <a16:creationId xmlns="" xmlns:a16="http://schemas.microsoft.com/office/drawing/2014/main" id="{E3FED27C-1261-402E-A98D-B6BBD4396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565650"/>
            <a:ext cx="5703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/4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}=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/4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sin /4</a:t>
            </a:r>
          </a:p>
        </p:txBody>
      </p:sp>
      <p:graphicFrame>
        <p:nvGraphicFramePr>
          <p:cNvPr id="53257" name="Object 9">
            <a:extLst>
              <a:ext uri="{FF2B5EF4-FFF2-40B4-BE49-F238E27FC236}">
                <a16:creationId xmlns="" xmlns:a16="http://schemas.microsoft.com/office/drawing/2014/main" id="{FC837D7A-42C2-4299-8BE8-538BA9C347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161880"/>
              </p:ext>
            </p:extLst>
          </p:nvPr>
        </p:nvGraphicFramePr>
        <p:xfrm>
          <a:off x="6948488" y="4554318"/>
          <a:ext cx="14319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02" name="公式" r:id="rId7" imgW="698400" imgH="241200" progId="Equation.3">
                  <p:embed/>
                </p:oleObj>
              </mc:Choice>
              <mc:Fallback>
                <p:oleObj name="公式" r:id="rId7" imgW="698400" imgH="241200" progId="Equation.3">
                  <p:embed/>
                  <p:pic>
                    <p:nvPicPr>
                      <p:cNvPr id="53257" name="Object 9">
                        <a:extLst>
                          <a:ext uri="{FF2B5EF4-FFF2-40B4-BE49-F238E27FC236}">
                            <a16:creationId xmlns="" xmlns:a16="http://schemas.microsoft.com/office/drawing/2014/main" id="{FC837D7A-42C2-4299-8BE8-538BA9C347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4554318"/>
                        <a:ext cx="143192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0">
            <a:extLst>
              <a:ext uri="{FF2B5EF4-FFF2-40B4-BE49-F238E27FC236}">
                <a16:creationId xmlns="" xmlns:a16="http://schemas.microsoft.com/office/drawing/2014/main" id="{A219B67C-0326-474E-B883-96C8B1FD5A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5300663"/>
          <a:ext cx="201612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03" name="公式" r:id="rId9" imgW="876240" imgH="330120" progId="Equation.3">
                  <p:embed/>
                </p:oleObj>
              </mc:Choice>
              <mc:Fallback>
                <p:oleObj name="公式" r:id="rId9" imgW="876240" imgH="330120" progId="Equation.3">
                  <p:embed/>
                  <p:pic>
                    <p:nvPicPr>
                      <p:cNvPr id="53258" name="Object 10">
                        <a:extLst>
                          <a:ext uri="{FF2B5EF4-FFF2-40B4-BE49-F238E27FC236}">
                            <a16:creationId xmlns="" xmlns:a16="http://schemas.microsoft.com/office/drawing/2014/main" id="{A219B67C-0326-474E-B883-96C8B1FD5A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300663"/>
                        <a:ext cx="2016125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1">
            <a:extLst>
              <a:ext uri="{FF2B5EF4-FFF2-40B4-BE49-F238E27FC236}">
                <a16:creationId xmlns="" xmlns:a16="http://schemas.microsoft.com/office/drawing/2014/main" id="{9FC159A6-F2A3-4E7B-B95E-C33502E39A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7475" y="5300663"/>
          <a:ext cx="34067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04" name="公式" r:id="rId11" imgW="1574640" imgH="330120" progId="Equation.3">
                  <p:embed/>
                </p:oleObj>
              </mc:Choice>
              <mc:Fallback>
                <p:oleObj name="公式" r:id="rId11" imgW="1574640" imgH="330120" progId="Equation.3">
                  <p:embed/>
                  <p:pic>
                    <p:nvPicPr>
                      <p:cNvPr id="53259" name="Object 11">
                        <a:extLst>
                          <a:ext uri="{FF2B5EF4-FFF2-40B4-BE49-F238E27FC236}">
                            <a16:creationId xmlns="" xmlns:a16="http://schemas.microsoft.com/office/drawing/2014/main" id="{9FC159A6-F2A3-4E7B-B95E-C33502E39A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475" y="5300663"/>
                        <a:ext cx="340677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Text Box 12">
            <a:extLst>
              <a:ext uri="{FF2B5EF4-FFF2-40B4-BE49-F238E27FC236}">
                <a16:creationId xmlns="" xmlns:a16="http://schemas.microsoft.com/office/drawing/2014/main" id="{5916B664-2FAA-4D45-A8A2-0D062DD4B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0655" y="5446223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/>
      <p:bldP spid="53254" grpId="0"/>
      <p:bldP spid="53256" grpId="0"/>
      <p:bldP spid="5326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>
            <a:extLst>
              <a:ext uri="{FF2B5EF4-FFF2-40B4-BE49-F238E27FC236}">
                <a16:creationId xmlns="" xmlns:a16="http://schemas.microsoft.com/office/drawing/2014/main" id="{56DAB809-3069-487B-9D17-1B6399827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010" y="389656"/>
            <a:ext cx="7526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设连续型随机变量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的概率密度为         </a:t>
            </a:r>
          </a:p>
        </p:txBody>
      </p:sp>
      <p:graphicFrame>
        <p:nvGraphicFramePr>
          <p:cNvPr id="54275" name="Object 3">
            <a:extLst>
              <a:ext uri="{FF2B5EF4-FFF2-40B4-BE49-F238E27FC236}">
                <a16:creationId xmlns="" xmlns:a16="http://schemas.microsoft.com/office/drawing/2014/main" id="{EB5303E4-C194-4517-8DD0-2AD52404DA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296574"/>
              </p:ext>
            </p:extLst>
          </p:nvPr>
        </p:nvGraphicFramePr>
        <p:xfrm>
          <a:off x="5220468" y="444773"/>
          <a:ext cx="3455988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496" name="公式" r:id="rId3" imgW="1485720" imgH="698400" progId="Equation.3">
                  <p:embed/>
                </p:oleObj>
              </mc:Choice>
              <mc:Fallback>
                <p:oleObj name="公式" r:id="rId3" imgW="1485720" imgH="698400" progId="Equation.3">
                  <p:embed/>
                  <p:pic>
                    <p:nvPicPr>
                      <p:cNvPr id="54275" name="Object 3">
                        <a:extLst>
                          <a:ext uri="{FF2B5EF4-FFF2-40B4-BE49-F238E27FC236}">
                            <a16:creationId xmlns="" xmlns:a16="http://schemas.microsoft.com/office/drawing/2014/main" id="{EB5303E4-C194-4517-8DD0-2AD52404DA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468" y="444773"/>
                        <a:ext cx="3455988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Rectangle 4">
            <a:extLst>
              <a:ext uri="{FF2B5EF4-FFF2-40B4-BE49-F238E27FC236}">
                <a16:creationId xmlns="" xmlns:a16="http://schemas.microsoft.com/office/drawing/2014/main" id="{B2C15719-24D8-4551-9E7A-50A5D0F39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825660"/>
            <a:ext cx="8423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常数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;  (2)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的分布函数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);   (3)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{1&lt;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&lt;5/2}.</a:t>
            </a:r>
          </a:p>
        </p:txBody>
      </p:sp>
      <p:sp>
        <p:nvSpPr>
          <p:cNvPr id="54277" name="Line 5">
            <a:extLst>
              <a:ext uri="{FF2B5EF4-FFF2-40B4-BE49-F238E27FC236}">
                <a16:creationId xmlns="" xmlns:a16="http://schemas.microsoft.com/office/drawing/2014/main" id="{DD6B6D3D-F9F0-48B6-BD05-0271EC73319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336" y="6119514"/>
            <a:ext cx="691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78" name="Oval 6">
            <a:extLst>
              <a:ext uri="{FF2B5EF4-FFF2-40B4-BE49-F238E27FC236}">
                <a16:creationId xmlns="" xmlns:a16="http://schemas.microsoft.com/office/drawing/2014/main" id="{A5268189-1B92-41D4-82FB-408C15E67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261" y="6048077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9" name="Oval 7">
            <a:extLst>
              <a:ext uri="{FF2B5EF4-FFF2-40B4-BE49-F238E27FC236}">
                <a16:creationId xmlns="" xmlns:a16="http://schemas.microsoft.com/office/drawing/2014/main" id="{2047349C-0A1C-4D5B-A102-8F5DE06C1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686" y="6048077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0" name="Oval 8">
            <a:extLst>
              <a:ext uri="{FF2B5EF4-FFF2-40B4-BE49-F238E27FC236}">
                <a16:creationId xmlns="" xmlns:a16="http://schemas.microsoft.com/office/drawing/2014/main" id="{76B0EEC1-0FD5-40FF-94BB-F3A807A09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824" y="6048077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1" name="Rectangle 9">
            <a:extLst>
              <a:ext uri="{FF2B5EF4-FFF2-40B4-BE49-F238E27FC236}">
                <a16:creationId xmlns="" xmlns:a16="http://schemas.microsoft.com/office/drawing/2014/main" id="{F1C1BBB3-BCA7-4C13-8EEE-3E8893ED4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361" y="6140152"/>
            <a:ext cx="2633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０　　　 ２　  ３</a:t>
            </a:r>
          </a:p>
        </p:txBody>
      </p:sp>
      <p:sp>
        <p:nvSpPr>
          <p:cNvPr id="54282" name="Text Box 10">
            <a:extLst>
              <a:ext uri="{FF2B5EF4-FFF2-40B4-BE49-F238E27FC236}">
                <a16:creationId xmlns="" xmlns:a16="http://schemas.microsoft.com/office/drawing/2014/main" id="{0F891211-7D16-4344-98ED-AF14B5382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474" y="609411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4283" name="Text Box 11">
            <a:extLst>
              <a:ext uri="{FF2B5EF4-FFF2-40B4-BE49-F238E27FC236}">
                <a16:creationId xmlns="" xmlns:a16="http://schemas.microsoft.com/office/drawing/2014/main" id="{0FF7AAF2-2786-4311-9A7C-C4DF7FA88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0086" y="611951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4284" name="Text Box 12">
            <a:extLst>
              <a:ext uri="{FF2B5EF4-FFF2-40B4-BE49-F238E27FC236}">
                <a16:creationId xmlns="" xmlns:a16="http://schemas.microsoft.com/office/drawing/2014/main" id="{47342A78-3323-4038-98C0-E0E9C70D4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611" y="609411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4285" name="Text Box 13">
            <a:extLst>
              <a:ext uri="{FF2B5EF4-FFF2-40B4-BE49-F238E27FC236}">
                <a16:creationId xmlns="" xmlns:a16="http://schemas.microsoft.com/office/drawing/2014/main" id="{D92317BA-5857-4073-B8C0-D62B8A1C4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449" y="611951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4286" name="Oval 14">
            <a:extLst>
              <a:ext uri="{FF2B5EF4-FFF2-40B4-BE49-F238E27FC236}">
                <a16:creationId xmlns="" xmlns:a16="http://schemas.microsoft.com/office/drawing/2014/main" id="{3B608836-BE72-4DC2-848D-53C79F160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6124" y="6048077"/>
            <a:ext cx="122237" cy="1444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7" name="Freeform 15">
            <a:extLst>
              <a:ext uri="{FF2B5EF4-FFF2-40B4-BE49-F238E27FC236}">
                <a16:creationId xmlns="" xmlns:a16="http://schemas.microsoft.com/office/drawing/2014/main" id="{F6A24E3B-A3C5-450A-B8ED-C19EB849E99F}"/>
              </a:ext>
            </a:extLst>
          </p:cNvPr>
          <p:cNvSpPr>
            <a:spLocks/>
          </p:cNvSpPr>
          <p:nvPr/>
        </p:nvSpPr>
        <p:spPr bwMode="auto">
          <a:xfrm>
            <a:off x="898774" y="5759152"/>
            <a:ext cx="1714500" cy="339725"/>
          </a:xfrm>
          <a:custGeom>
            <a:avLst/>
            <a:gdLst>
              <a:gd name="T0" fmla="*/ 0 w 1034"/>
              <a:gd name="T1" fmla="*/ 8 h 222"/>
              <a:gd name="T2" fmla="*/ 817 w 1034"/>
              <a:gd name="T3" fmla="*/ 8 h 222"/>
              <a:gd name="T4" fmla="*/ 998 w 1034"/>
              <a:gd name="T5" fmla="*/ 54 h 222"/>
              <a:gd name="T6" fmla="*/ 1032 w 103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4" h="222">
                <a:moveTo>
                  <a:pt x="0" y="8"/>
                </a:moveTo>
                <a:cubicBezTo>
                  <a:pt x="325" y="4"/>
                  <a:pt x="651" y="0"/>
                  <a:pt x="817" y="8"/>
                </a:cubicBezTo>
                <a:cubicBezTo>
                  <a:pt x="983" y="16"/>
                  <a:pt x="962" y="18"/>
                  <a:pt x="998" y="54"/>
                </a:cubicBezTo>
                <a:cubicBezTo>
                  <a:pt x="1034" y="90"/>
                  <a:pt x="1025" y="187"/>
                  <a:pt x="1032" y="22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8" name="Oval 16">
            <a:extLst>
              <a:ext uri="{FF2B5EF4-FFF2-40B4-BE49-F238E27FC236}">
                <a16:creationId xmlns="" xmlns:a16="http://schemas.microsoft.com/office/drawing/2014/main" id="{5EC6E51E-374A-436F-A008-6D11A9CAC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524" y="6048077"/>
            <a:ext cx="122237" cy="1444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9" name="Oval 17">
            <a:extLst>
              <a:ext uri="{FF2B5EF4-FFF2-40B4-BE49-F238E27FC236}">
                <a16:creationId xmlns="" xmlns:a16="http://schemas.microsoft.com/office/drawing/2014/main" id="{997A99F8-93EB-4C16-BA7F-CFB6F25A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049" y="6048077"/>
            <a:ext cx="122237" cy="1444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0" name="Oval 18">
            <a:extLst>
              <a:ext uri="{FF2B5EF4-FFF2-40B4-BE49-F238E27FC236}">
                <a16:creationId xmlns="" xmlns:a16="http://schemas.microsoft.com/office/drawing/2014/main" id="{047AF66E-EB0C-45A6-83F7-38CD60EF7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474" y="6048077"/>
            <a:ext cx="122237" cy="1444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1" name="Freeform 19">
            <a:extLst>
              <a:ext uri="{FF2B5EF4-FFF2-40B4-BE49-F238E27FC236}">
                <a16:creationId xmlns="" xmlns:a16="http://schemas.microsoft.com/office/drawing/2014/main" id="{DCE4BEBD-F0D4-4A48-B294-29798B0FB44C}"/>
              </a:ext>
            </a:extLst>
          </p:cNvPr>
          <p:cNvSpPr>
            <a:spLocks/>
          </p:cNvSpPr>
          <p:nvPr/>
        </p:nvSpPr>
        <p:spPr bwMode="auto">
          <a:xfrm>
            <a:off x="971799" y="5616277"/>
            <a:ext cx="2951162" cy="503237"/>
          </a:xfrm>
          <a:custGeom>
            <a:avLst/>
            <a:gdLst>
              <a:gd name="T0" fmla="*/ 0 w 1034"/>
              <a:gd name="T1" fmla="*/ 8 h 222"/>
              <a:gd name="T2" fmla="*/ 817 w 1034"/>
              <a:gd name="T3" fmla="*/ 8 h 222"/>
              <a:gd name="T4" fmla="*/ 998 w 1034"/>
              <a:gd name="T5" fmla="*/ 54 h 222"/>
              <a:gd name="T6" fmla="*/ 1032 w 103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4" h="222">
                <a:moveTo>
                  <a:pt x="0" y="8"/>
                </a:moveTo>
                <a:cubicBezTo>
                  <a:pt x="325" y="4"/>
                  <a:pt x="651" y="0"/>
                  <a:pt x="817" y="8"/>
                </a:cubicBezTo>
                <a:cubicBezTo>
                  <a:pt x="983" y="16"/>
                  <a:pt x="962" y="18"/>
                  <a:pt x="998" y="54"/>
                </a:cubicBezTo>
                <a:cubicBezTo>
                  <a:pt x="1034" y="90"/>
                  <a:pt x="1025" y="187"/>
                  <a:pt x="1032" y="22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2" name="Freeform 20">
            <a:extLst>
              <a:ext uri="{FF2B5EF4-FFF2-40B4-BE49-F238E27FC236}">
                <a16:creationId xmlns="" xmlns:a16="http://schemas.microsoft.com/office/drawing/2014/main" id="{54F8863E-BD08-4BA5-AEA2-773727F6D851}"/>
              </a:ext>
            </a:extLst>
          </p:cNvPr>
          <p:cNvSpPr>
            <a:spLocks/>
          </p:cNvSpPr>
          <p:nvPr/>
        </p:nvSpPr>
        <p:spPr bwMode="auto">
          <a:xfrm>
            <a:off x="1043236" y="5471814"/>
            <a:ext cx="4032250" cy="647700"/>
          </a:xfrm>
          <a:custGeom>
            <a:avLst/>
            <a:gdLst>
              <a:gd name="T0" fmla="*/ 0 w 1034"/>
              <a:gd name="T1" fmla="*/ 8 h 222"/>
              <a:gd name="T2" fmla="*/ 817 w 1034"/>
              <a:gd name="T3" fmla="*/ 8 h 222"/>
              <a:gd name="T4" fmla="*/ 998 w 1034"/>
              <a:gd name="T5" fmla="*/ 54 h 222"/>
              <a:gd name="T6" fmla="*/ 1032 w 103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4" h="222">
                <a:moveTo>
                  <a:pt x="0" y="8"/>
                </a:moveTo>
                <a:cubicBezTo>
                  <a:pt x="325" y="4"/>
                  <a:pt x="651" y="0"/>
                  <a:pt x="817" y="8"/>
                </a:cubicBezTo>
                <a:cubicBezTo>
                  <a:pt x="983" y="16"/>
                  <a:pt x="962" y="18"/>
                  <a:pt x="998" y="54"/>
                </a:cubicBezTo>
                <a:cubicBezTo>
                  <a:pt x="1034" y="90"/>
                  <a:pt x="1025" y="187"/>
                  <a:pt x="1032" y="22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3" name="Freeform 21">
            <a:extLst>
              <a:ext uri="{FF2B5EF4-FFF2-40B4-BE49-F238E27FC236}">
                <a16:creationId xmlns="" xmlns:a16="http://schemas.microsoft.com/office/drawing/2014/main" id="{F5D850B6-A8C1-4814-BCA2-27578A88B51D}"/>
              </a:ext>
            </a:extLst>
          </p:cNvPr>
          <p:cNvSpPr>
            <a:spLocks/>
          </p:cNvSpPr>
          <p:nvPr/>
        </p:nvSpPr>
        <p:spPr bwMode="auto">
          <a:xfrm>
            <a:off x="1114674" y="5255914"/>
            <a:ext cx="5329237" cy="863600"/>
          </a:xfrm>
          <a:custGeom>
            <a:avLst/>
            <a:gdLst>
              <a:gd name="T0" fmla="*/ 0 w 1034"/>
              <a:gd name="T1" fmla="*/ 8 h 222"/>
              <a:gd name="T2" fmla="*/ 817 w 1034"/>
              <a:gd name="T3" fmla="*/ 8 h 222"/>
              <a:gd name="T4" fmla="*/ 998 w 1034"/>
              <a:gd name="T5" fmla="*/ 54 h 222"/>
              <a:gd name="T6" fmla="*/ 1032 w 103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4" h="222">
                <a:moveTo>
                  <a:pt x="0" y="8"/>
                </a:moveTo>
                <a:cubicBezTo>
                  <a:pt x="325" y="4"/>
                  <a:pt x="651" y="0"/>
                  <a:pt x="817" y="8"/>
                </a:cubicBezTo>
                <a:cubicBezTo>
                  <a:pt x="983" y="16"/>
                  <a:pt x="962" y="18"/>
                  <a:pt x="998" y="54"/>
                </a:cubicBezTo>
                <a:cubicBezTo>
                  <a:pt x="1034" y="90"/>
                  <a:pt x="1025" y="187"/>
                  <a:pt x="1032" y="22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4" name="Text Box 22">
            <a:extLst>
              <a:ext uri="{FF2B5EF4-FFF2-40B4-BE49-F238E27FC236}">
                <a16:creationId xmlns="" xmlns:a16="http://schemas.microsoft.com/office/drawing/2014/main" id="{97E43B11-68DA-4DF4-A959-BFF37784A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899" y="597663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/>
              <a:t>x</a:t>
            </a:r>
          </a:p>
        </p:txBody>
      </p:sp>
      <p:sp>
        <p:nvSpPr>
          <p:cNvPr id="54297" name="Rectangle 25">
            <a:extLst>
              <a:ext uri="{FF2B5EF4-FFF2-40B4-BE49-F238E27FC236}">
                <a16:creationId xmlns="" xmlns:a16="http://schemas.microsoft.com/office/drawing/2014/main" id="{A771A26F-DA35-44D1-A941-46C6F2CE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2371427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54298" name="Object 26">
            <a:extLst>
              <a:ext uri="{FF2B5EF4-FFF2-40B4-BE49-F238E27FC236}">
                <a16:creationId xmlns="" xmlns:a16="http://schemas.microsoft.com/office/drawing/2014/main" id="{17AC6282-0F7D-4A57-A622-128C4DB364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569802"/>
              </p:ext>
            </p:extLst>
          </p:nvPr>
        </p:nvGraphicFramePr>
        <p:xfrm>
          <a:off x="1116261" y="2298402"/>
          <a:ext cx="19097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497" name="公式" r:id="rId5" imgW="939600" imgH="330120" progId="Equation.3">
                  <p:embed/>
                </p:oleObj>
              </mc:Choice>
              <mc:Fallback>
                <p:oleObj name="公式" r:id="rId5" imgW="939600" imgH="330120" progId="Equation.3">
                  <p:embed/>
                  <p:pic>
                    <p:nvPicPr>
                      <p:cNvPr id="54298" name="Object 26">
                        <a:extLst>
                          <a:ext uri="{FF2B5EF4-FFF2-40B4-BE49-F238E27FC236}">
                            <a16:creationId xmlns="" xmlns:a16="http://schemas.microsoft.com/office/drawing/2014/main" id="{17AC6282-0F7D-4A57-A622-128C4DB364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261" y="2298402"/>
                        <a:ext cx="190976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9" name="Object 27">
            <a:extLst>
              <a:ext uri="{FF2B5EF4-FFF2-40B4-BE49-F238E27FC236}">
                <a16:creationId xmlns="" xmlns:a16="http://schemas.microsoft.com/office/drawing/2014/main" id="{70731764-9532-481D-82AD-FC7DD6116B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861152"/>
              </p:ext>
            </p:extLst>
          </p:nvPr>
        </p:nvGraphicFramePr>
        <p:xfrm>
          <a:off x="3059361" y="2298402"/>
          <a:ext cx="13938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498" name="公式" r:id="rId7" imgW="685800" imgH="330120" progId="Equation.3">
                  <p:embed/>
                </p:oleObj>
              </mc:Choice>
              <mc:Fallback>
                <p:oleObj name="公式" r:id="rId7" imgW="685800" imgH="330120" progId="Equation.3">
                  <p:embed/>
                  <p:pic>
                    <p:nvPicPr>
                      <p:cNvPr id="54299" name="Object 27">
                        <a:extLst>
                          <a:ext uri="{FF2B5EF4-FFF2-40B4-BE49-F238E27FC236}">
                            <a16:creationId xmlns="" xmlns:a16="http://schemas.microsoft.com/office/drawing/2014/main" id="{70731764-9532-481D-82AD-FC7DD6116B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361" y="2298402"/>
                        <a:ext cx="13938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0" name="Object 28">
            <a:extLst>
              <a:ext uri="{FF2B5EF4-FFF2-40B4-BE49-F238E27FC236}">
                <a16:creationId xmlns="" xmlns:a16="http://schemas.microsoft.com/office/drawing/2014/main" id="{30817261-159E-453C-BFF8-83F69C3ABF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209988"/>
              </p:ext>
            </p:extLst>
          </p:nvPr>
        </p:nvGraphicFramePr>
        <p:xfrm>
          <a:off x="4427786" y="2298402"/>
          <a:ext cx="12652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499" name="公式" r:id="rId9" imgW="622080" imgH="330120" progId="Equation.3">
                  <p:embed/>
                </p:oleObj>
              </mc:Choice>
              <mc:Fallback>
                <p:oleObj name="公式" r:id="rId9" imgW="622080" imgH="330120" progId="Equation.3">
                  <p:embed/>
                  <p:pic>
                    <p:nvPicPr>
                      <p:cNvPr id="54300" name="Object 28">
                        <a:extLst>
                          <a:ext uri="{FF2B5EF4-FFF2-40B4-BE49-F238E27FC236}">
                            <a16:creationId xmlns="" xmlns:a16="http://schemas.microsoft.com/office/drawing/2014/main" id="{30817261-159E-453C-BFF8-83F69C3ABF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786" y="2298402"/>
                        <a:ext cx="126523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1" name="Object 29">
            <a:extLst>
              <a:ext uri="{FF2B5EF4-FFF2-40B4-BE49-F238E27FC236}">
                <a16:creationId xmlns="" xmlns:a16="http://schemas.microsoft.com/office/drawing/2014/main" id="{A4A26B35-AB23-410B-A008-4AA4D48BC9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191284"/>
              </p:ext>
            </p:extLst>
          </p:nvPr>
        </p:nvGraphicFramePr>
        <p:xfrm>
          <a:off x="5724774" y="2226964"/>
          <a:ext cx="1008062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500" name="公式" r:id="rId11" imgW="495000" imgH="406080" progId="Equation.3">
                  <p:embed/>
                </p:oleObj>
              </mc:Choice>
              <mc:Fallback>
                <p:oleObj name="公式" r:id="rId11" imgW="495000" imgH="406080" progId="Equation.3">
                  <p:embed/>
                  <p:pic>
                    <p:nvPicPr>
                      <p:cNvPr id="54301" name="Object 29">
                        <a:extLst>
                          <a:ext uri="{FF2B5EF4-FFF2-40B4-BE49-F238E27FC236}">
                            <a16:creationId xmlns="" xmlns:a16="http://schemas.microsoft.com/office/drawing/2014/main" id="{A4A26B35-AB23-410B-A008-4AA4D48BC9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774" y="2226964"/>
                        <a:ext cx="1008062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2" name="AutoShape 30">
            <a:extLst>
              <a:ext uri="{FF2B5EF4-FFF2-40B4-BE49-F238E27FC236}">
                <a16:creationId xmlns="" xmlns:a16="http://schemas.microsoft.com/office/drawing/2014/main" id="{41975204-F00B-4C02-913E-236FD9F53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836" y="2587327"/>
            <a:ext cx="574675" cy="144462"/>
          </a:xfrm>
          <a:prstGeom prst="rightArrow">
            <a:avLst>
              <a:gd name="adj1" fmla="val 50000"/>
              <a:gd name="adj2" fmla="val 994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4303" name="Object 31">
            <a:extLst>
              <a:ext uri="{FF2B5EF4-FFF2-40B4-BE49-F238E27FC236}">
                <a16:creationId xmlns="" xmlns:a16="http://schemas.microsoft.com/office/drawing/2014/main" id="{732F714F-04A6-45DD-AD5C-A4F2CB7187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955187"/>
              </p:ext>
            </p:extLst>
          </p:nvPr>
        </p:nvGraphicFramePr>
        <p:xfrm>
          <a:off x="7432924" y="2204739"/>
          <a:ext cx="95567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501" name="公式" r:id="rId13" imgW="469800" imgH="406080" progId="Equation.3">
                  <p:embed/>
                </p:oleObj>
              </mc:Choice>
              <mc:Fallback>
                <p:oleObj name="公式" r:id="rId13" imgW="469800" imgH="406080" progId="Equation.3">
                  <p:embed/>
                  <p:pic>
                    <p:nvPicPr>
                      <p:cNvPr id="54303" name="Object 31">
                        <a:extLst>
                          <a:ext uri="{FF2B5EF4-FFF2-40B4-BE49-F238E27FC236}">
                            <a16:creationId xmlns="" xmlns:a16="http://schemas.microsoft.com/office/drawing/2014/main" id="{732F714F-04A6-45DD-AD5C-A4F2CB7187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2924" y="2204739"/>
                        <a:ext cx="955675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4" name="Object 32">
            <a:extLst>
              <a:ext uri="{FF2B5EF4-FFF2-40B4-BE49-F238E27FC236}">
                <a16:creationId xmlns="" xmlns:a16="http://schemas.microsoft.com/office/drawing/2014/main" id="{4697429A-8E5A-4795-97BF-9D8A6C57EC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562205"/>
              </p:ext>
            </p:extLst>
          </p:nvPr>
        </p:nvGraphicFramePr>
        <p:xfrm>
          <a:off x="1043236" y="3852564"/>
          <a:ext cx="230505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502" name="公式" r:id="rId15" imgW="1206360" imgH="330120" progId="Equation.3">
                  <p:embed/>
                </p:oleObj>
              </mc:Choice>
              <mc:Fallback>
                <p:oleObj name="公式" r:id="rId15" imgW="1206360" imgH="330120" progId="Equation.3">
                  <p:embed/>
                  <p:pic>
                    <p:nvPicPr>
                      <p:cNvPr id="54304" name="Object 32">
                        <a:extLst>
                          <a:ext uri="{FF2B5EF4-FFF2-40B4-BE49-F238E27FC236}">
                            <a16:creationId xmlns="" xmlns:a16="http://schemas.microsoft.com/office/drawing/2014/main" id="{4697429A-8E5A-4795-97BF-9D8A6C57EC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236" y="3852564"/>
                        <a:ext cx="230505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7" name="Object 35">
            <a:extLst>
              <a:ext uri="{FF2B5EF4-FFF2-40B4-BE49-F238E27FC236}">
                <a16:creationId xmlns="" xmlns:a16="http://schemas.microsoft.com/office/drawing/2014/main" id="{AEE81BD3-496B-4D8B-A896-BEDA65F80B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178001"/>
              </p:ext>
            </p:extLst>
          </p:nvPr>
        </p:nvGraphicFramePr>
        <p:xfrm>
          <a:off x="3310186" y="2925464"/>
          <a:ext cx="912813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503" name="公式" r:id="rId17" imgW="317160" imgH="927000" progId="Equation.3">
                  <p:embed/>
                </p:oleObj>
              </mc:Choice>
              <mc:Fallback>
                <p:oleObj name="公式" r:id="rId17" imgW="317160" imgH="927000" progId="Equation.3">
                  <p:embed/>
                  <p:pic>
                    <p:nvPicPr>
                      <p:cNvPr id="54307" name="Object 35">
                        <a:extLst>
                          <a:ext uri="{FF2B5EF4-FFF2-40B4-BE49-F238E27FC236}">
                            <a16:creationId xmlns="" xmlns:a16="http://schemas.microsoft.com/office/drawing/2014/main" id="{AEE81BD3-496B-4D8B-A896-BEDA65F80B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0186" y="2925464"/>
                        <a:ext cx="912813" cy="266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8" name="Object 36">
            <a:extLst>
              <a:ext uri="{FF2B5EF4-FFF2-40B4-BE49-F238E27FC236}">
                <a16:creationId xmlns="" xmlns:a16="http://schemas.microsoft.com/office/drawing/2014/main" id="{18AD8B42-49AC-4218-80C3-7D252E96D5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429147"/>
              </p:ext>
            </p:extLst>
          </p:nvPr>
        </p:nvGraphicFramePr>
        <p:xfrm>
          <a:off x="3922961" y="2996902"/>
          <a:ext cx="143986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504" name="公式" r:id="rId19" imgW="672840" imgH="330120" progId="Equation.3">
                  <p:embed/>
                </p:oleObj>
              </mc:Choice>
              <mc:Fallback>
                <p:oleObj name="公式" r:id="rId19" imgW="672840" imgH="330120" progId="Equation.3">
                  <p:embed/>
                  <p:pic>
                    <p:nvPicPr>
                      <p:cNvPr id="54308" name="Object 36">
                        <a:extLst>
                          <a:ext uri="{FF2B5EF4-FFF2-40B4-BE49-F238E27FC236}">
                            <a16:creationId xmlns="" xmlns:a16="http://schemas.microsoft.com/office/drawing/2014/main" id="{18AD8B42-49AC-4218-80C3-7D252E96D5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961" y="2996902"/>
                        <a:ext cx="1439863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9" name="Object 37">
            <a:extLst>
              <a:ext uri="{FF2B5EF4-FFF2-40B4-BE49-F238E27FC236}">
                <a16:creationId xmlns="" xmlns:a16="http://schemas.microsoft.com/office/drawing/2014/main" id="{0AE7E067-3DFE-4386-85B9-43C832355D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593001"/>
              </p:ext>
            </p:extLst>
          </p:nvPr>
        </p:nvGraphicFramePr>
        <p:xfrm>
          <a:off x="3922961" y="3717627"/>
          <a:ext cx="2160588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505" name="公式" r:id="rId21" imgW="1091880" imgH="330120" progId="Equation.3">
                  <p:embed/>
                </p:oleObj>
              </mc:Choice>
              <mc:Fallback>
                <p:oleObj name="公式" r:id="rId21" imgW="1091880" imgH="330120" progId="Equation.3">
                  <p:embed/>
                  <p:pic>
                    <p:nvPicPr>
                      <p:cNvPr id="54309" name="Object 37">
                        <a:extLst>
                          <a:ext uri="{FF2B5EF4-FFF2-40B4-BE49-F238E27FC236}">
                            <a16:creationId xmlns="" xmlns:a16="http://schemas.microsoft.com/office/drawing/2014/main" id="{0AE7E067-3DFE-4386-85B9-43C832355D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961" y="3717627"/>
                        <a:ext cx="2160588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0" name="Object 38">
            <a:extLst>
              <a:ext uri="{FF2B5EF4-FFF2-40B4-BE49-F238E27FC236}">
                <a16:creationId xmlns="" xmlns:a16="http://schemas.microsoft.com/office/drawing/2014/main" id="{3E72884D-0447-42F1-BCFD-C0AE5DD708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81062"/>
              </p:ext>
            </p:extLst>
          </p:nvPr>
        </p:nvGraphicFramePr>
        <p:xfrm>
          <a:off x="3851524" y="4439939"/>
          <a:ext cx="3240087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506" name="公式" r:id="rId23" imgW="1688760" imgH="330120" progId="Equation.3">
                  <p:embed/>
                </p:oleObj>
              </mc:Choice>
              <mc:Fallback>
                <p:oleObj name="公式" r:id="rId23" imgW="1688760" imgH="330120" progId="Equation.3">
                  <p:embed/>
                  <p:pic>
                    <p:nvPicPr>
                      <p:cNvPr id="54310" name="Object 38">
                        <a:extLst>
                          <a:ext uri="{FF2B5EF4-FFF2-40B4-BE49-F238E27FC236}">
                            <a16:creationId xmlns="" xmlns:a16="http://schemas.microsoft.com/office/drawing/2014/main" id="{3E72884D-0447-42F1-BCFD-C0AE5DD708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524" y="4439939"/>
                        <a:ext cx="3240087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1" name="Object 39">
            <a:extLst>
              <a:ext uri="{FF2B5EF4-FFF2-40B4-BE49-F238E27FC236}">
                <a16:creationId xmlns="" xmlns:a16="http://schemas.microsoft.com/office/drawing/2014/main" id="{C05560C2-AC74-4073-8415-8FD2B26B27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933981"/>
              </p:ext>
            </p:extLst>
          </p:nvPr>
        </p:nvGraphicFramePr>
        <p:xfrm>
          <a:off x="7307511" y="3141364"/>
          <a:ext cx="792163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507" name="公式" r:id="rId25" imgW="368280" imgH="177480" progId="Equation.3">
                  <p:embed/>
                </p:oleObj>
              </mc:Choice>
              <mc:Fallback>
                <p:oleObj name="公式" r:id="rId25" imgW="368280" imgH="177480" progId="Equation.3">
                  <p:embed/>
                  <p:pic>
                    <p:nvPicPr>
                      <p:cNvPr id="54311" name="Object 39">
                        <a:extLst>
                          <a:ext uri="{FF2B5EF4-FFF2-40B4-BE49-F238E27FC236}">
                            <a16:creationId xmlns="" xmlns:a16="http://schemas.microsoft.com/office/drawing/2014/main" id="{C05560C2-AC74-4073-8415-8FD2B26B27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7511" y="3141364"/>
                        <a:ext cx="792163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2" name="Object 40">
            <a:extLst>
              <a:ext uri="{FF2B5EF4-FFF2-40B4-BE49-F238E27FC236}">
                <a16:creationId xmlns="" xmlns:a16="http://schemas.microsoft.com/office/drawing/2014/main" id="{86238D16-9E06-479E-B8E9-F045582326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677799"/>
              </p:ext>
            </p:extLst>
          </p:nvPr>
        </p:nvGraphicFramePr>
        <p:xfrm>
          <a:off x="7247186" y="3838277"/>
          <a:ext cx="1284288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508" name="公式" r:id="rId27" imgW="596880" imgH="177480" progId="Equation.3">
                  <p:embed/>
                </p:oleObj>
              </mc:Choice>
              <mc:Fallback>
                <p:oleObj name="公式" r:id="rId27" imgW="596880" imgH="177480" progId="Equation.3">
                  <p:embed/>
                  <p:pic>
                    <p:nvPicPr>
                      <p:cNvPr id="54312" name="Object 40">
                        <a:extLst>
                          <a:ext uri="{FF2B5EF4-FFF2-40B4-BE49-F238E27FC236}">
                            <a16:creationId xmlns="" xmlns:a16="http://schemas.microsoft.com/office/drawing/2014/main" id="{86238D16-9E06-479E-B8E9-F045582326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7186" y="3838277"/>
                        <a:ext cx="1284288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3" name="Object 41">
            <a:extLst>
              <a:ext uri="{FF2B5EF4-FFF2-40B4-BE49-F238E27FC236}">
                <a16:creationId xmlns="" xmlns:a16="http://schemas.microsoft.com/office/drawing/2014/main" id="{E20B048F-FD03-41CA-87F8-8234B55B81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626832"/>
              </p:ext>
            </p:extLst>
          </p:nvPr>
        </p:nvGraphicFramePr>
        <p:xfrm>
          <a:off x="7234486" y="4581227"/>
          <a:ext cx="13112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509" name="公式" r:id="rId29" imgW="609480" imgH="177480" progId="Equation.3">
                  <p:embed/>
                </p:oleObj>
              </mc:Choice>
              <mc:Fallback>
                <p:oleObj name="公式" r:id="rId29" imgW="609480" imgH="177480" progId="Equation.3">
                  <p:embed/>
                  <p:pic>
                    <p:nvPicPr>
                      <p:cNvPr id="54313" name="Object 41">
                        <a:extLst>
                          <a:ext uri="{FF2B5EF4-FFF2-40B4-BE49-F238E27FC236}">
                            <a16:creationId xmlns="" xmlns:a16="http://schemas.microsoft.com/office/drawing/2014/main" id="{E20B048F-FD03-41CA-87F8-8234B55B81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4486" y="4581227"/>
                        <a:ext cx="1311275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4" name="Object 42">
            <a:extLst>
              <a:ext uri="{FF2B5EF4-FFF2-40B4-BE49-F238E27FC236}">
                <a16:creationId xmlns="" xmlns:a16="http://schemas.microsoft.com/office/drawing/2014/main" id="{215F4A3B-4197-4E34-B77C-C47A7C0800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34805"/>
              </p:ext>
            </p:extLst>
          </p:nvPr>
        </p:nvGraphicFramePr>
        <p:xfrm>
          <a:off x="7453561" y="5157489"/>
          <a:ext cx="792163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510" name="公式" r:id="rId31" imgW="368280" imgH="177480" progId="Equation.3">
                  <p:embed/>
                </p:oleObj>
              </mc:Choice>
              <mc:Fallback>
                <p:oleObj name="公式" r:id="rId31" imgW="368280" imgH="177480" progId="Equation.3">
                  <p:embed/>
                  <p:pic>
                    <p:nvPicPr>
                      <p:cNvPr id="54314" name="Object 42">
                        <a:extLst>
                          <a:ext uri="{FF2B5EF4-FFF2-40B4-BE49-F238E27FC236}">
                            <a16:creationId xmlns="" xmlns:a16="http://schemas.microsoft.com/office/drawing/2014/main" id="{215F4A3B-4197-4E34-B77C-C47A7C0800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3561" y="5157489"/>
                        <a:ext cx="792163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15" name="Text Box 43">
            <a:extLst>
              <a:ext uri="{FF2B5EF4-FFF2-40B4-BE49-F238E27FC236}">
                <a16:creationId xmlns="" xmlns:a16="http://schemas.microsoft.com/office/drawing/2014/main" id="{63AC6CBC-E4E0-4754-A611-80CDC52DE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986" y="5228927"/>
            <a:ext cx="361950" cy="51911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30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30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30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30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1" grpId="0"/>
      <p:bldP spid="54282" grpId="0"/>
      <p:bldP spid="54283" grpId="0"/>
      <p:bldP spid="54284" grpId="0"/>
      <p:bldP spid="54285" grpId="0"/>
      <p:bldP spid="54294" grpId="0"/>
      <p:bldP spid="54297" grpId="0"/>
      <p:bldP spid="543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>
            <a:extLst>
              <a:ext uri="{FF2B5EF4-FFF2-40B4-BE49-F238E27FC236}">
                <a16:creationId xmlns="" xmlns:a16="http://schemas.microsoft.com/office/drawing/2014/main" id="{C6AED283-8A4B-4592-9BD6-DCEA5757E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04664"/>
            <a:ext cx="8064896" cy="195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例3</a:t>
            </a:r>
            <a:r>
              <a:rPr lang="en-US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设连续型随机变量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的概率密度为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 (1)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系数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{-1/2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&lt;X&lt;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｝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55300" name="Object 4">
            <a:extLst>
              <a:ext uri="{FF2B5EF4-FFF2-40B4-BE49-F238E27FC236}">
                <a16:creationId xmlns="" xmlns:a16="http://schemas.microsoft.com/office/drawing/2014/main" id="{D8D9260C-7C1A-4A7C-B6A8-C5EE4594A8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030682"/>
              </p:ext>
            </p:extLst>
          </p:nvPr>
        </p:nvGraphicFramePr>
        <p:xfrm>
          <a:off x="539552" y="738175"/>
          <a:ext cx="4314825" cy="175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426" name="公式" r:id="rId3" imgW="1688760" imgH="685800" progId="Equations">
                  <p:embed/>
                </p:oleObj>
              </mc:Choice>
              <mc:Fallback>
                <p:oleObj name="公式" r:id="rId3" imgW="1688760" imgH="685800" progId="Equations">
                  <p:embed/>
                  <p:pic>
                    <p:nvPicPr>
                      <p:cNvPr id="55300" name="Object 4">
                        <a:extLst>
                          <a:ext uri="{FF2B5EF4-FFF2-40B4-BE49-F238E27FC236}">
                            <a16:creationId xmlns="" xmlns:a16="http://schemas.microsoft.com/office/drawing/2014/main" id="{D8D9260C-7C1A-4A7C-B6A8-C5EE4594A8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738175"/>
                        <a:ext cx="4314825" cy="175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5302" name="Text Box 6">
                <a:extLst>
                  <a:ext uri="{FF2B5EF4-FFF2-40B4-BE49-F238E27FC236}">
                    <a16:creationId xmlns="" xmlns:a16="http://schemas.microsoft.com/office/drawing/2014/main" id="{FC4EF15B-D1FF-4600-B4B1-F5F583A3EA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592" y="4077072"/>
                <a:ext cx="7415808" cy="9385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𝝅</m:t>
                        </m:r>
                      </m:den>
                    </m:f>
                    <m:nary>
                      <m:naryPr>
                        <m:ctrlPr>
                          <a:rPr lang="en-US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</m:sup>
                      <m:e>
                        <m:f>
                          <m:f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𝝅</m:t>
                            </m:r>
                          </m:den>
                        </m:f>
                        <m:sSubSup>
                          <m:sSubSup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𝐚𝐫𝐜𝐬𝐢𝐧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den>
                            </m:f>
                          </m:sub>
                          <m:sup>
                            <m:f>
                              <m:fPr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den>
                            </m:f>
                          </m:sup>
                        </m:sSubSup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𝝅</m:t>
                            </m:r>
                          </m:den>
                        </m:f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a:rPr lang="en-US" alt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𝟔</m:t>
                                </m:r>
                              </m:den>
                            </m:f>
                            <m:r>
                              <a:rPr lang="en-US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𝝅</m:t>
                                    </m:r>
                                  </m:num>
                                  <m:den>
                                    <m:r>
                                      <a:rPr lang="en-US" alt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𝟔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den>
                        </m:f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kumimoji="0"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</a:p>
            </p:txBody>
          </p:sp>
        </mc:Choice>
        <mc:Fallback xmlns="">
          <p:sp>
            <p:nvSpPr>
              <p:cNvPr id="55302" name="Text Box 6">
                <a:extLst>
                  <a:ext uri="{FF2B5EF4-FFF2-40B4-BE49-F238E27FC236}">
                    <a16:creationId xmlns:a16="http://schemas.microsoft.com/office/drawing/2014/main" id="{FC4EF15B-D1FF-4600-B4B1-F5F583A3E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592" y="4077072"/>
                <a:ext cx="7415808" cy="938527"/>
              </a:xfrm>
              <a:prstGeom prst="rect">
                <a:avLst/>
              </a:prstGeom>
              <a:blipFill>
                <a:blip r:embed="rId5"/>
                <a:stretch>
                  <a:fillRect l="-12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596747E4-7C46-48EE-BA9B-0C70DE1B16C9}"/>
              </a:ext>
            </a:extLst>
          </p:cNvPr>
          <p:cNvGrpSpPr/>
          <p:nvPr/>
        </p:nvGrpSpPr>
        <p:grpSpPr>
          <a:xfrm>
            <a:off x="755576" y="4835226"/>
            <a:ext cx="5961062" cy="1762126"/>
            <a:chOff x="1039813" y="4763071"/>
            <a:chExt cx="5961062" cy="1762126"/>
          </a:xfrm>
        </p:grpSpPr>
        <p:graphicFrame>
          <p:nvGraphicFramePr>
            <p:cNvPr id="55311" name="Object 15">
              <a:extLst>
                <a:ext uri="{FF2B5EF4-FFF2-40B4-BE49-F238E27FC236}">
                  <a16:creationId xmlns="" xmlns:a16="http://schemas.microsoft.com/office/drawing/2014/main" id="{371F0254-7C5D-47D6-B42F-CF57DD900C4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9063810"/>
                </p:ext>
              </p:extLst>
            </p:nvPr>
          </p:nvGraphicFramePr>
          <p:xfrm>
            <a:off x="1701800" y="4763071"/>
            <a:ext cx="5299075" cy="1762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427" name="公式" r:id="rId6" imgW="2476440" imgH="901440" progId="Equations">
                    <p:embed/>
                  </p:oleObj>
                </mc:Choice>
                <mc:Fallback>
                  <p:oleObj name="公式" r:id="rId6" imgW="2476440" imgH="901440" progId="Equations">
                    <p:embed/>
                    <p:pic>
                      <p:nvPicPr>
                        <p:cNvPr id="55311" name="Object 15">
                          <a:extLst>
                            <a:ext uri="{FF2B5EF4-FFF2-40B4-BE49-F238E27FC236}">
                              <a16:creationId xmlns="" xmlns:a16="http://schemas.microsoft.com/office/drawing/2014/main" id="{371F0254-7C5D-47D6-B42F-CF57DD900C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800" y="4763071"/>
                          <a:ext cx="5299075" cy="1762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55" name="Rectangle 59">
              <a:extLst>
                <a:ext uri="{FF2B5EF4-FFF2-40B4-BE49-F238E27FC236}">
                  <a16:creationId xmlns="" xmlns:a16="http://schemas.microsoft.com/office/drawing/2014/main" id="{911CEB58-0AF7-4211-8BCD-1FF423BAF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3" y="5401246"/>
              <a:ext cx="539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="" xmlns:a16="http://schemas.microsoft.com/office/drawing/2014/main" id="{59D7D43D-D39E-470D-A0F4-6F3393447405}"/>
                  </a:ext>
                </a:extLst>
              </p:cNvPr>
              <p:cNvSpPr txBox="1"/>
              <p:nvPr/>
            </p:nvSpPr>
            <p:spPr>
              <a:xfrm>
                <a:off x="683568" y="2557616"/>
                <a:ext cx="7224927" cy="16673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US" altLang="en-US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𝐝</m:t>
                          </m:r>
                          <m:r>
                            <a:rPr lang="en-US" alt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𝐚𝐫𝐜𝐬𝐢𝐧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b="1" i="1" smtClean="0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9D7D43D-D39E-470D-A0F4-6F3393447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557616"/>
                <a:ext cx="7224927" cy="1667380"/>
              </a:xfrm>
              <a:prstGeom prst="rect">
                <a:avLst/>
              </a:prstGeom>
              <a:blipFill rotWithShape="0">
                <a:blip r:embed="rId8"/>
                <a:stretch>
                  <a:fillRect l="-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="" xmlns:a16="http://schemas.microsoft.com/office/drawing/2014/main" id="{42E9EA50-3EDE-45CF-B01C-CAA28AA2A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3" y="1412776"/>
            <a:ext cx="76962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若连续型随机变量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的概率密度为</a:t>
            </a:r>
          </a:p>
          <a:p>
            <a:pPr>
              <a:spcBef>
                <a:spcPct val="50000"/>
              </a:spcBef>
            </a:pP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315AA6A9-0AD8-4B8C-9A51-3F17F2730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188913"/>
            <a:ext cx="5181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几种常见的连续型随机变量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="" xmlns:a16="http://schemas.microsoft.com/office/drawing/2014/main" id="{2E6B0CFE-9CA6-4523-884F-5707B7773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836712"/>
            <a:ext cx="4079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(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均匀分布</a:t>
            </a:r>
          </a:p>
        </p:txBody>
      </p:sp>
      <p:graphicFrame>
        <p:nvGraphicFramePr>
          <p:cNvPr id="3077" name="Object 5">
            <a:extLst>
              <a:ext uri="{FF2B5EF4-FFF2-40B4-BE49-F238E27FC236}">
                <a16:creationId xmlns="" xmlns:a16="http://schemas.microsoft.com/office/drawing/2014/main" id="{8FA05684-587B-48C6-A752-89709BC757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213902"/>
              </p:ext>
            </p:extLst>
          </p:nvPr>
        </p:nvGraphicFramePr>
        <p:xfrm>
          <a:off x="2414588" y="1988840"/>
          <a:ext cx="3579812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934" name="公式" r:id="rId3" imgW="1650960" imgH="660240" progId="Equation.3">
                  <p:embed/>
                </p:oleObj>
              </mc:Choice>
              <mc:Fallback>
                <p:oleObj name="公式" r:id="rId3" imgW="1650960" imgH="660240" progId="Equation.3">
                  <p:embed/>
                  <p:pic>
                    <p:nvPicPr>
                      <p:cNvPr id="3077" name="Object 5">
                        <a:extLst>
                          <a:ext uri="{FF2B5EF4-FFF2-40B4-BE49-F238E27FC236}">
                            <a16:creationId xmlns="" xmlns:a16="http://schemas.microsoft.com/office/drawing/2014/main" id="{8FA05684-587B-48C6-A752-89709BC757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1988840"/>
                        <a:ext cx="3579812" cy="14319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Line 6">
            <a:extLst>
              <a:ext uri="{FF2B5EF4-FFF2-40B4-BE49-F238E27FC236}">
                <a16:creationId xmlns="" xmlns:a16="http://schemas.microsoft.com/office/drawing/2014/main" id="{5E6667AB-7316-4C8B-8456-3692177A9A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425" y="810064"/>
            <a:ext cx="8510588" cy="0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9" name="Rectangle 7">
            <a:extLst>
              <a:ext uri="{FF2B5EF4-FFF2-40B4-BE49-F238E27FC236}">
                <a16:creationId xmlns="" xmlns:a16="http://schemas.microsoft.com/office/drawing/2014/main" id="{B8FD077E-E6A2-43D0-A7D3-5884C3986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" y="4371975"/>
            <a:ext cx="27238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显然，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)≥0,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endParaRPr lang="zh-CN" altLang="en-US" sz="2800" b="1" dirty="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80" name="Object 8">
            <a:extLst>
              <a:ext uri="{FF2B5EF4-FFF2-40B4-BE49-F238E27FC236}">
                <a16:creationId xmlns="" xmlns:a16="http://schemas.microsoft.com/office/drawing/2014/main" id="{1407F49C-9A4E-456C-9E54-62863BAA5E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5325" y="4149725"/>
          <a:ext cx="2166938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935" name="公式" r:id="rId5" imgW="761760" imgH="342720" progId="Equation.3">
                  <p:embed/>
                </p:oleObj>
              </mc:Choice>
              <mc:Fallback>
                <p:oleObj name="公式" r:id="rId5" imgW="761760" imgH="342720" progId="Equation.3">
                  <p:embed/>
                  <p:pic>
                    <p:nvPicPr>
                      <p:cNvPr id="3080" name="Object 8">
                        <a:extLst>
                          <a:ext uri="{FF2B5EF4-FFF2-40B4-BE49-F238E27FC236}">
                            <a16:creationId xmlns="" xmlns:a16="http://schemas.microsoft.com/office/drawing/2014/main" id="{1407F49C-9A4E-456C-9E54-62863BAA5E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25" y="4149725"/>
                        <a:ext cx="2166938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9">
            <a:extLst>
              <a:ext uri="{FF2B5EF4-FFF2-40B4-BE49-F238E27FC236}">
                <a16:creationId xmlns="" xmlns:a16="http://schemas.microsoft.com/office/drawing/2014/main" id="{275C49CE-6922-4140-9B32-3F0578FBBF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138" y="5013325"/>
          <a:ext cx="9096375" cy="186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936" name="Equation" r:id="rId7" imgW="3568680" imgH="736560" progId="Equation.DSMT4">
                  <p:embed/>
                </p:oleObj>
              </mc:Choice>
              <mc:Fallback>
                <p:oleObj name="Equation" r:id="rId7" imgW="3568680" imgH="736560" progId="Equation.DSMT4">
                  <p:embed/>
                  <p:pic>
                    <p:nvPicPr>
                      <p:cNvPr id="3081" name="Object 9">
                        <a:extLst>
                          <a:ext uri="{FF2B5EF4-FFF2-40B4-BE49-F238E27FC236}">
                            <a16:creationId xmlns="" xmlns:a16="http://schemas.microsoft.com/office/drawing/2014/main" id="{275C49CE-6922-4140-9B32-3F0578FBBF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8" y="5013325"/>
                        <a:ext cx="9096375" cy="186848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Rectangle 10">
            <a:extLst>
              <a:ext uri="{FF2B5EF4-FFF2-40B4-BE49-F238E27FC236}">
                <a16:creationId xmlns="" xmlns:a16="http://schemas.microsoft.com/office/drawing/2014/main" id="{A0541E7D-EC11-4C45-BD54-C03EFB273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3" y="3501008"/>
            <a:ext cx="8193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在区间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上服从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均匀分布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，记作</a:t>
            </a:r>
            <a:r>
              <a:rPr lang="en-US" altLang="zh-CN" sz="28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="" xmlns:a16="http://schemas.microsoft.com/office/drawing/2014/main" id="{A0BFF5EA-765B-47AE-8DC6-D22CCA580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292600"/>
            <a:ext cx="8964613" cy="2514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84" name="Object 12">
            <a:extLst>
              <a:ext uri="{FF2B5EF4-FFF2-40B4-BE49-F238E27FC236}">
                <a16:creationId xmlns="" xmlns:a16="http://schemas.microsoft.com/office/drawing/2014/main" id="{64269209-D09A-4AC1-A21F-8266E2E773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4292600"/>
          <a:ext cx="3844925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937" name="公式" r:id="rId9" imgW="1752480" imgH="901440" progId="Equation.3">
                  <p:embed/>
                </p:oleObj>
              </mc:Choice>
              <mc:Fallback>
                <p:oleObj name="公式" r:id="rId9" imgW="1752480" imgH="901440" progId="Equation.3">
                  <p:embed/>
                  <p:pic>
                    <p:nvPicPr>
                      <p:cNvPr id="3084" name="Object 12">
                        <a:extLst>
                          <a:ext uri="{FF2B5EF4-FFF2-40B4-BE49-F238E27FC236}">
                            <a16:creationId xmlns="" xmlns:a16="http://schemas.microsoft.com/office/drawing/2014/main" id="{64269209-D09A-4AC1-A21F-8266E2E773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292600"/>
                        <a:ext cx="3844925" cy="197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Text Box 13">
            <a:extLst>
              <a:ext uri="{FF2B5EF4-FFF2-40B4-BE49-F238E27FC236}">
                <a16:creationId xmlns="" xmlns:a16="http://schemas.microsoft.com/office/drawing/2014/main" id="{5C6301F9-FB8A-49DB-9808-6B92A9DCD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998119"/>
            <a:ext cx="2689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的分布函数为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autoUpdateAnimBg="0"/>
      <p:bldP spid="3076" grpId="0" autoUpdateAnimBg="0"/>
      <p:bldP spid="3079" grpId="0" autoUpdateAnimBg="0"/>
      <p:bldP spid="3082" grpId="0" autoUpdateAnimBg="0"/>
      <p:bldP spid="308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Line 27">
            <a:extLst>
              <a:ext uri="{FF2B5EF4-FFF2-40B4-BE49-F238E27FC236}">
                <a16:creationId xmlns="" xmlns:a16="http://schemas.microsoft.com/office/drawing/2014/main" id="{35536236-5B2D-4FD0-AC09-6632AC9F9A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3933825"/>
            <a:ext cx="4889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03" name="Line 7">
            <a:extLst>
              <a:ext uri="{FF2B5EF4-FFF2-40B4-BE49-F238E27FC236}">
                <a16:creationId xmlns="" xmlns:a16="http://schemas.microsoft.com/office/drawing/2014/main" id="{A1BDBE17-96A9-4704-B852-3168DCD0FA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1613" y="389255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Line 8">
            <a:extLst>
              <a:ext uri="{FF2B5EF4-FFF2-40B4-BE49-F238E27FC236}">
                <a16:creationId xmlns="" xmlns:a16="http://schemas.microsoft.com/office/drawing/2014/main" id="{BE91AD5C-4938-4441-89F5-C24EA7C29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2813" y="389255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" name="Line 9">
            <a:extLst>
              <a:ext uri="{FF2B5EF4-FFF2-40B4-BE49-F238E27FC236}">
                <a16:creationId xmlns="" xmlns:a16="http://schemas.microsoft.com/office/drawing/2014/main" id="{63CD8B03-8344-471A-BF40-FFD602BFD8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5263" y="3276600"/>
            <a:ext cx="19685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F081137A-8322-42C3-9469-CDA5887EE045}"/>
              </a:ext>
            </a:extLst>
          </p:cNvPr>
          <p:cNvGrpSpPr/>
          <p:nvPr/>
        </p:nvGrpSpPr>
        <p:grpSpPr>
          <a:xfrm>
            <a:off x="914400" y="2216150"/>
            <a:ext cx="3833813" cy="2355850"/>
            <a:chOff x="914400" y="2216150"/>
            <a:chExt cx="3833813" cy="2355850"/>
          </a:xfrm>
        </p:grpSpPr>
        <p:grpSp>
          <p:nvGrpSpPr>
            <p:cNvPr id="4099" name="Group 3">
              <a:extLst>
                <a:ext uri="{FF2B5EF4-FFF2-40B4-BE49-F238E27FC236}">
                  <a16:creationId xmlns="" xmlns:a16="http://schemas.microsoft.com/office/drawing/2014/main" id="{947A36C2-13AE-4665-A0AF-96FB2D0631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2362200"/>
              <a:ext cx="3833813" cy="2209800"/>
              <a:chOff x="624" y="1488"/>
              <a:chExt cx="2616" cy="1392"/>
            </a:xfrm>
          </p:grpSpPr>
          <p:sp>
            <p:nvSpPr>
              <p:cNvPr id="4100" name="Text Box 4">
                <a:extLst>
                  <a:ext uri="{FF2B5EF4-FFF2-40B4-BE49-F238E27FC236}">
                    <a16:creationId xmlns="" xmlns:a16="http://schemas.microsoft.com/office/drawing/2014/main" id="{149A890F-F4E5-46EC-BB6B-280FD37664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8" y="2482"/>
                <a:ext cx="23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  o                    b      x</a:t>
                </a:r>
              </a:p>
            </p:txBody>
          </p:sp>
          <p:sp>
            <p:nvSpPr>
              <p:cNvPr id="4101" name="Line 5">
                <a:extLst>
                  <a:ext uri="{FF2B5EF4-FFF2-40B4-BE49-F238E27FC236}">
                    <a16:creationId xmlns="" xmlns:a16="http://schemas.microsoft.com/office/drawing/2014/main" id="{CAFE1749-B7FA-4784-A694-B9B2A926C1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500"/>
                <a:ext cx="20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2" name="Line 6">
                <a:extLst>
                  <a:ext uri="{FF2B5EF4-FFF2-40B4-BE49-F238E27FC236}">
                    <a16:creationId xmlns="" xmlns:a16="http://schemas.microsoft.com/office/drawing/2014/main" id="{5A98AAEF-C747-488E-9C2D-57B0E59270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96" y="1488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106" name="Text Box 10">
              <a:extLst>
                <a:ext uri="{FF2B5EF4-FFF2-40B4-BE49-F238E27FC236}">
                  <a16:creationId xmlns="" xmlns:a16="http://schemas.microsoft.com/office/drawing/2014/main" id="{CAF61A12-E0DD-481C-B22E-4F85F41CE4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013" y="2216150"/>
              <a:ext cx="914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07" name="Line 11">
            <a:extLst>
              <a:ext uri="{FF2B5EF4-FFF2-40B4-BE49-F238E27FC236}">
                <a16:creationId xmlns="" xmlns:a16="http://schemas.microsoft.com/office/drawing/2014/main" id="{0F5AA4AB-56F7-4072-BE7E-ABE9431EF1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3963" y="2901950"/>
            <a:ext cx="19812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8" name="Line 12">
            <a:extLst>
              <a:ext uri="{FF2B5EF4-FFF2-40B4-BE49-F238E27FC236}">
                <a16:creationId xmlns="" xmlns:a16="http://schemas.microsoft.com/office/drawing/2014/main" id="{E12FC332-F645-44A6-A3A5-47CD36A57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5638" y="2901950"/>
            <a:ext cx="914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09" name="Group 13">
            <a:extLst>
              <a:ext uri="{FF2B5EF4-FFF2-40B4-BE49-F238E27FC236}">
                <a16:creationId xmlns="" xmlns:a16="http://schemas.microsoft.com/office/drawing/2014/main" id="{E46E2F1F-21E5-4640-80FF-E52C15B6CC98}"/>
              </a:ext>
            </a:extLst>
          </p:cNvPr>
          <p:cNvGrpSpPr>
            <a:grpSpLocks/>
          </p:cNvGrpSpPr>
          <p:nvPr/>
        </p:nvGrpSpPr>
        <p:grpSpPr bwMode="auto">
          <a:xfrm>
            <a:off x="4502150" y="2057400"/>
            <a:ext cx="3884613" cy="2362200"/>
            <a:chOff x="3072" y="1296"/>
            <a:chExt cx="2651" cy="1488"/>
          </a:xfrm>
        </p:grpSpPr>
        <p:sp>
          <p:nvSpPr>
            <p:cNvPr id="4110" name="Text Box 14">
              <a:extLst>
                <a:ext uri="{FF2B5EF4-FFF2-40B4-BE49-F238E27FC236}">
                  <a16:creationId xmlns="" xmlns:a16="http://schemas.microsoft.com/office/drawing/2014/main" id="{8B681581-A4A5-497A-A531-8CCEC5396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1" y="2476"/>
              <a:ext cx="2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   o                      b          x</a:t>
              </a:r>
            </a:p>
          </p:txBody>
        </p:sp>
        <p:sp>
          <p:nvSpPr>
            <p:cNvPr id="4111" name="Line 15">
              <a:extLst>
                <a:ext uri="{FF2B5EF4-FFF2-40B4-BE49-F238E27FC236}">
                  <a16:creationId xmlns="" xmlns:a16="http://schemas.microsoft.com/office/drawing/2014/main" id="{0AC86117-A35D-4AF6-BA22-0EF443A96A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496"/>
              <a:ext cx="2352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2" name="Line 16">
              <a:extLst>
                <a:ext uri="{FF2B5EF4-FFF2-40B4-BE49-F238E27FC236}">
                  <a16:creationId xmlns="" xmlns:a16="http://schemas.microsoft.com/office/drawing/2014/main" id="{2B8B22A3-32EF-47E6-8E99-FACCDD8C2B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44" y="144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3" name="Line 17">
              <a:extLst>
                <a:ext uri="{FF2B5EF4-FFF2-40B4-BE49-F238E27FC236}">
                  <a16:creationId xmlns="" xmlns:a16="http://schemas.microsoft.com/office/drawing/2014/main" id="{8A10038C-562A-4903-9BED-357F02676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46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4" name="Line 18">
              <a:extLst>
                <a:ext uri="{FF2B5EF4-FFF2-40B4-BE49-F238E27FC236}">
                  <a16:creationId xmlns="" xmlns:a16="http://schemas.microsoft.com/office/drawing/2014/main" id="{799C81CA-1F76-4709-B2C8-074786D4B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8" y="24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5" name="Line 19">
              <a:extLst>
                <a:ext uri="{FF2B5EF4-FFF2-40B4-BE49-F238E27FC236}">
                  <a16:creationId xmlns="" xmlns:a16="http://schemas.microsoft.com/office/drawing/2014/main" id="{A19FBB24-37ED-40FE-B0BB-524EF01D67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0" y="1780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6" name="Text Box 20">
              <a:extLst>
                <a:ext uri="{FF2B5EF4-FFF2-40B4-BE49-F238E27FC236}">
                  <a16:creationId xmlns="" xmlns:a16="http://schemas.microsoft.com/office/drawing/2014/main" id="{DD5224F7-B28D-4495-A015-27C8822A4F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0" y="1296"/>
              <a:ext cx="520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17" name="Group 21">
            <a:extLst>
              <a:ext uri="{FF2B5EF4-FFF2-40B4-BE49-F238E27FC236}">
                <a16:creationId xmlns="" xmlns:a16="http://schemas.microsoft.com/office/drawing/2014/main" id="{546F57A0-D7B2-4D1E-8E6D-4C98DE5329E0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3276600"/>
            <a:ext cx="1970088" cy="685800"/>
            <a:chOff x="1008" y="2064"/>
            <a:chExt cx="1344" cy="432"/>
          </a:xfrm>
        </p:grpSpPr>
        <p:sp>
          <p:nvSpPr>
            <p:cNvPr id="4118" name="Line 22">
              <a:extLst>
                <a:ext uri="{FF2B5EF4-FFF2-40B4-BE49-F238E27FC236}">
                  <a16:creationId xmlns="" xmlns:a16="http://schemas.microsoft.com/office/drawing/2014/main" id="{5268D7DC-B4F1-4512-A2E0-EFB05C741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064"/>
              <a:ext cx="0" cy="432"/>
            </a:xfrm>
            <a:prstGeom prst="line">
              <a:avLst/>
            </a:prstGeom>
            <a:noFill/>
            <a:ln w="9525">
              <a:solidFill>
                <a:srgbClr val="CC00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19" name="Line 23">
              <a:extLst>
                <a:ext uri="{FF2B5EF4-FFF2-40B4-BE49-F238E27FC236}">
                  <a16:creationId xmlns="" xmlns:a16="http://schemas.microsoft.com/office/drawing/2014/main" id="{BC031D43-3FD3-4C71-8CFD-9A9BA6DAE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064"/>
              <a:ext cx="0" cy="432"/>
            </a:xfrm>
            <a:prstGeom prst="line">
              <a:avLst/>
            </a:prstGeom>
            <a:noFill/>
            <a:ln w="9525">
              <a:solidFill>
                <a:srgbClr val="CC00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120" name="Line 24">
            <a:extLst>
              <a:ext uri="{FF2B5EF4-FFF2-40B4-BE49-F238E27FC236}">
                <a16:creationId xmlns="" xmlns:a16="http://schemas.microsoft.com/office/drawing/2014/main" id="{D026FF58-5DB4-4E5A-8A3C-BD81980985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7388" y="3962400"/>
            <a:ext cx="5619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21" name="Rectangle 25">
            <a:extLst>
              <a:ext uri="{FF2B5EF4-FFF2-40B4-BE49-F238E27FC236}">
                <a16:creationId xmlns="" xmlns:a16="http://schemas.microsoft.com/office/drawing/2014/main" id="{62FFECEC-E930-4471-A8EA-FFEBAEA83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795338"/>
            <a:ext cx="2946640" cy="624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的图形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122" name="Line 26">
            <a:extLst>
              <a:ext uri="{FF2B5EF4-FFF2-40B4-BE49-F238E27FC236}">
                <a16:creationId xmlns="" xmlns:a16="http://schemas.microsoft.com/office/drawing/2014/main" id="{7B3AB13C-9F20-49EB-AB45-95ED9EC20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3933825"/>
            <a:ext cx="5619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>
            <a:extLst>
              <a:ext uri="{FF2B5EF4-FFF2-40B4-BE49-F238E27FC236}">
                <a16:creationId xmlns="" xmlns:a16="http://schemas.microsoft.com/office/drawing/2014/main" id="{28FDC278-8274-4B4F-8194-25C24A833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76250"/>
            <a:ext cx="8424862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 </a:t>
            </a:r>
            <a:r>
              <a:rPr lang="zh-CN" altLang="en-US" sz="28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/>
              <a:t>某公共汽车站从上午</a:t>
            </a:r>
            <a:r>
              <a:rPr lang="en-US" altLang="zh-CN" sz="2800" b="1" dirty="0"/>
              <a:t>7</a:t>
            </a:r>
            <a:r>
              <a:rPr lang="zh-CN" altLang="en-US" sz="2800" b="1" dirty="0"/>
              <a:t>时起，每</a:t>
            </a:r>
            <a:r>
              <a:rPr lang="en-US" altLang="zh-CN" sz="2800" b="1" dirty="0"/>
              <a:t>15</a:t>
            </a:r>
            <a:r>
              <a:rPr lang="zh-CN" altLang="en-US" sz="2800" b="1" dirty="0"/>
              <a:t>分钟发一趟车，已知某乘客在</a:t>
            </a:r>
            <a:r>
              <a:rPr lang="en-US" altLang="zh-CN" sz="2800" b="1" dirty="0"/>
              <a:t>7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00 </a:t>
            </a:r>
            <a:r>
              <a:rPr lang="zh-CN" altLang="en-US" sz="2800" b="1" dirty="0"/>
              <a:t>到 </a:t>
            </a:r>
            <a:r>
              <a:rPr lang="en-US" altLang="zh-CN" sz="2800" b="1" dirty="0"/>
              <a:t>7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30 </a:t>
            </a:r>
            <a:r>
              <a:rPr lang="zh-CN" altLang="en-US" sz="2800" b="1" dirty="0"/>
              <a:t>任一时刻到达车站，求他候车时间少于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分钟的概率</a:t>
            </a:r>
            <a:r>
              <a:rPr lang="en-US" altLang="zh-CN" sz="2800" b="1" dirty="0"/>
              <a:t>.</a:t>
            </a:r>
          </a:p>
        </p:txBody>
      </p:sp>
      <p:sp>
        <p:nvSpPr>
          <p:cNvPr id="91139" name="Text Box 3">
            <a:extLst>
              <a:ext uri="{FF2B5EF4-FFF2-40B4-BE49-F238E27FC236}">
                <a16:creationId xmlns="" xmlns:a16="http://schemas.microsoft.com/office/drawing/2014/main" id="{D7303B52-1328-4468-BDDC-CEE46D06E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973263"/>
            <a:ext cx="889248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设乘客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点过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分到站，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是一个随机变量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X~U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30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它的概率密度函数为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1140" name="Object 4">
            <a:extLst>
              <a:ext uri="{FF2B5EF4-FFF2-40B4-BE49-F238E27FC236}">
                <a16:creationId xmlns="" xmlns:a16="http://schemas.microsoft.com/office/drawing/2014/main" id="{92DB930F-6CD9-4272-B610-EE1F7F4700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843861"/>
              </p:ext>
            </p:extLst>
          </p:nvPr>
        </p:nvGraphicFramePr>
        <p:xfrm>
          <a:off x="2987328" y="2769295"/>
          <a:ext cx="3313112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714" name="公式" r:id="rId3" imgW="1625400" imgH="634680" progId="Equation.3">
                  <p:embed/>
                </p:oleObj>
              </mc:Choice>
              <mc:Fallback>
                <p:oleObj name="公式" r:id="rId3" imgW="1625400" imgH="634680" progId="Equation.3">
                  <p:embed/>
                  <p:pic>
                    <p:nvPicPr>
                      <p:cNvPr id="91140" name="Object 4">
                        <a:extLst>
                          <a:ext uri="{FF2B5EF4-FFF2-40B4-BE49-F238E27FC236}">
                            <a16:creationId xmlns="" xmlns:a16="http://schemas.microsoft.com/office/drawing/2014/main" id="{92DB930F-6CD9-4272-B610-EE1F7F4700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328" y="2769295"/>
                        <a:ext cx="3313112" cy="141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2" name="Rectangle 6">
            <a:extLst>
              <a:ext uri="{FF2B5EF4-FFF2-40B4-BE49-F238E27FC236}">
                <a16:creationId xmlns="" xmlns:a16="http://schemas.microsoft.com/office/drawing/2014/main" id="{4B838EEA-E463-477E-8FA1-A0DA9A237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365" y="4221857"/>
            <a:ext cx="4968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候车时间少于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分钟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91143" name="Object 7">
            <a:extLst>
              <a:ext uri="{FF2B5EF4-FFF2-40B4-BE49-F238E27FC236}">
                <a16:creationId xmlns="" xmlns:a16="http://schemas.microsoft.com/office/drawing/2014/main" id="{E6DA0201-5D1C-4139-9DD6-E35CD2F30F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885164"/>
              </p:ext>
            </p:extLst>
          </p:nvPr>
        </p:nvGraphicFramePr>
        <p:xfrm>
          <a:off x="1479203" y="4869557"/>
          <a:ext cx="48164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715" name="公式" r:id="rId5" imgW="2234880" imgH="203040" progId="Equation.3">
                  <p:embed/>
                </p:oleObj>
              </mc:Choice>
              <mc:Fallback>
                <p:oleObj name="公式" r:id="rId5" imgW="2234880" imgH="203040" progId="Equation.3">
                  <p:embed/>
                  <p:pic>
                    <p:nvPicPr>
                      <p:cNvPr id="91143" name="Object 7">
                        <a:extLst>
                          <a:ext uri="{FF2B5EF4-FFF2-40B4-BE49-F238E27FC236}">
                            <a16:creationId xmlns="" xmlns:a16="http://schemas.microsoft.com/office/drawing/2014/main" id="{E6DA0201-5D1C-4139-9DD6-E35CD2F30F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203" y="4869557"/>
                        <a:ext cx="48164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4" name="Object 8">
            <a:extLst>
              <a:ext uri="{FF2B5EF4-FFF2-40B4-BE49-F238E27FC236}">
                <a16:creationId xmlns="" xmlns:a16="http://schemas.microsoft.com/office/drawing/2014/main" id="{0C9F866E-DA77-4AE3-8D9C-E6B02BE90B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068901"/>
              </p:ext>
            </p:extLst>
          </p:nvPr>
        </p:nvGraphicFramePr>
        <p:xfrm>
          <a:off x="1476028" y="5478041"/>
          <a:ext cx="4518025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716" name="公式" r:id="rId7" imgW="1612800" imgH="380880" progId="Equation.3">
                  <p:embed/>
                </p:oleObj>
              </mc:Choice>
              <mc:Fallback>
                <p:oleObj name="公式" r:id="rId7" imgW="1612800" imgH="380880" progId="Equation.3">
                  <p:embed/>
                  <p:pic>
                    <p:nvPicPr>
                      <p:cNvPr id="91144" name="Object 8">
                        <a:extLst>
                          <a:ext uri="{FF2B5EF4-FFF2-40B4-BE49-F238E27FC236}">
                            <a16:creationId xmlns="" xmlns:a16="http://schemas.microsoft.com/office/drawing/2014/main" id="{0C9F866E-DA77-4AE3-8D9C-E6B02BE90B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028" y="5478041"/>
                        <a:ext cx="4518025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11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autoUpdateAnimBg="0"/>
      <p:bldP spid="91139" grpId="0" autoUpdateAnimBg="0"/>
      <p:bldP spid="9114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="" xmlns:a16="http://schemas.microsoft.com/office/drawing/2014/main" id="{A8B108A2-6E76-4101-AAF9-1B7277206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289050"/>
            <a:ext cx="746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SzPct val="120000"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的概率密度为   </a:t>
            </a:r>
          </a:p>
        </p:txBody>
      </p:sp>
      <p:graphicFrame>
        <p:nvGraphicFramePr>
          <p:cNvPr id="6147" name="Object 3">
            <a:extLst>
              <a:ext uri="{FF2B5EF4-FFF2-40B4-BE49-F238E27FC236}">
                <a16:creationId xmlns="" xmlns:a16="http://schemas.microsoft.com/office/drawing/2014/main" id="{517E176A-85AE-4B6E-BD7C-F95BAA92A2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7325" y="873125"/>
          <a:ext cx="31242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006" name="公式" r:id="rId3" imgW="1447560" imgH="685800" progId="Equation.3">
                  <p:embed/>
                </p:oleObj>
              </mc:Choice>
              <mc:Fallback>
                <p:oleObj name="公式" r:id="rId3" imgW="1447560" imgH="685800" progId="Equation.3">
                  <p:embed/>
                  <p:pic>
                    <p:nvPicPr>
                      <p:cNvPr id="6147" name="Object 3">
                        <a:extLst>
                          <a:ext uri="{FF2B5EF4-FFF2-40B4-BE49-F238E27FC236}">
                            <a16:creationId xmlns="" xmlns:a16="http://schemas.microsoft.com/office/drawing/2014/main" id="{517E176A-85AE-4B6E-BD7C-F95BAA92A2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325" y="873125"/>
                        <a:ext cx="3124200" cy="14795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4">
            <a:extLst>
              <a:ext uri="{FF2B5EF4-FFF2-40B4-BE49-F238E27FC236}">
                <a16:creationId xmlns="" xmlns:a16="http://schemas.microsoft.com/office/drawing/2014/main" id="{5158927D-F48D-4665-BA40-7604FA43C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043238"/>
            <a:ext cx="28135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显然，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)≥0,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</a:p>
        </p:txBody>
      </p:sp>
      <p:graphicFrame>
        <p:nvGraphicFramePr>
          <p:cNvPr id="6149" name="Object 5">
            <a:extLst>
              <a:ext uri="{FF2B5EF4-FFF2-40B4-BE49-F238E27FC236}">
                <a16:creationId xmlns="" xmlns:a16="http://schemas.microsoft.com/office/drawing/2014/main" id="{1857283E-8287-4D0E-B3AA-D02AF60B99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3789363"/>
          <a:ext cx="3671887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007" name="公式" r:id="rId5" imgW="1562040" imgH="596880" progId="Equation.3">
                  <p:embed/>
                </p:oleObj>
              </mc:Choice>
              <mc:Fallback>
                <p:oleObj name="公式" r:id="rId5" imgW="1562040" imgH="596880" progId="Equation.3">
                  <p:embed/>
                  <p:pic>
                    <p:nvPicPr>
                      <p:cNvPr id="6149" name="Object 5">
                        <a:extLst>
                          <a:ext uri="{FF2B5EF4-FFF2-40B4-BE49-F238E27FC236}">
                            <a16:creationId xmlns="" xmlns:a16="http://schemas.microsoft.com/office/drawing/2014/main" id="{1857283E-8287-4D0E-B3AA-D02AF60B99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789363"/>
                        <a:ext cx="3671887" cy="1403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>
            <a:extLst>
              <a:ext uri="{FF2B5EF4-FFF2-40B4-BE49-F238E27FC236}">
                <a16:creationId xmlns="" xmlns:a16="http://schemas.microsoft.com/office/drawing/2014/main" id="{BE764860-CF7E-4A2A-A62B-FC5913D34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88913"/>
            <a:ext cx="7696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(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指数分布</a:t>
            </a:r>
          </a:p>
        </p:txBody>
      </p:sp>
      <p:sp>
        <p:nvSpPr>
          <p:cNvPr id="6151" name="Line 7">
            <a:extLst>
              <a:ext uri="{FF2B5EF4-FFF2-40B4-BE49-F238E27FC236}">
                <a16:creationId xmlns="" xmlns:a16="http://schemas.microsoft.com/office/drawing/2014/main" id="{40A06784-F440-4838-96D5-B08451175B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425" y="728663"/>
            <a:ext cx="8510588" cy="0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2" name="Rectangle 8">
            <a:extLst>
              <a:ext uri="{FF2B5EF4-FFF2-40B4-BE49-F238E27FC236}">
                <a16:creationId xmlns="" xmlns:a16="http://schemas.microsoft.com/office/drawing/2014/main" id="{BC3410F1-7D6F-4A0C-85DC-EC8E60539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370138"/>
            <a:ext cx="7778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其中</a:t>
            </a:r>
            <a:r>
              <a:rPr lang="zh-CN" altLang="en-US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&gt;0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为常数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服从参数为 </a:t>
            </a:r>
            <a:r>
              <a:rPr lang="zh-CN" altLang="en-US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指数分布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6153" name="Object 9">
            <a:extLst>
              <a:ext uri="{FF2B5EF4-FFF2-40B4-BE49-F238E27FC236}">
                <a16:creationId xmlns="" xmlns:a16="http://schemas.microsoft.com/office/drawing/2014/main" id="{7A4130B1-7B66-42EE-979C-2E4C46F714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2924175"/>
          <a:ext cx="20891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008" name="公式" r:id="rId7" imgW="876240" imgH="330120" progId="Equation.3">
                  <p:embed/>
                </p:oleObj>
              </mc:Choice>
              <mc:Fallback>
                <p:oleObj name="公式" r:id="rId7" imgW="876240" imgH="330120" progId="Equation.3">
                  <p:embed/>
                  <p:pic>
                    <p:nvPicPr>
                      <p:cNvPr id="6153" name="Object 9">
                        <a:extLst>
                          <a:ext uri="{FF2B5EF4-FFF2-40B4-BE49-F238E27FC236}">
                            <a16:creationId xmlns="" xmlns:a16="http://schemas.microsoft.com/office/drawing/2014/main" id="{7A4130B1-7B66-42EE-979C-2E4C46F714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924175"/>
                        <a:ext cx="208915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Rectangle 10">
            <a:extLst>
              <a:ext uri="{FF2B5EF4-FFF2-40B4-BE49-F238E27FC236}">
                <a16:creationId xmlns="" xmlns:a16="http://schemas.microsoft.com/office/drawing/2014/main" id="{DC32AD89-CDC6-4693-B1A8-8BED7B93B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221163"/>
            <a:ext cx="3263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的分布函数为：</a:t>
            </a:r>
          </a:p>
        </p:txBody>
      </p:sp>
      <p:sp>
        <p:nvSpPr>
          <p:cNvPr id="6155" name="Rectangle 11">
            <a:extLst>
              <a:ext uri="{FF2B5EF4-FFF2-40B4-BE49-F238E27FC236}">
                <a16:creationId xmlns="" xmlns:a16="http://schemas.microsoft.com/office/drawing/2014/main" id="{E3D76F54-DDCC-4D6E-86E1-8109B7DC5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5286375"/>
            <a:ext cx="2312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SzPct val="120000"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2"/>
                </a:solidFill>
                <a:ea typeface="黑体" panose="02010609060101010101" pitchFamily="49" charset="-122"/>
              </a:rPr>
              <a:t>无记忆性：</a:t>
            </a:r>
          </a:p>
        </p:txBody>
      </p:sp>
      <p:graphicFrame>
        <p:nvGraphicFramePr>
          <p:cNvPr id="6156" name="Object 12">
            <a:extLst>
              <a:ext uri="{FF2B5EF4-FFF2-40B4-BE49-F238E27FC236}">
                <a16:creationId xmlns="" xmlns:a16="http://schemas.microsoft.com/office/drawing/2014/main" id="{7564AC6E-A36C-4C75-9BE9-533F8435C1A1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666905802"/>
              </p:ext>
            </p:extLst>
          </p:nvPr>
        </p:nvGraphicFramePr>
        <p:xfrm>
          <a:off x="2915816" y="5373216"/>
          <a:ext cx="5302537" cy="432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009" name="公式" r:id="rId9" imgW="2336760" imgH="190440" progId="Equation.3">
                  <p:embed/>
                </p:oleObj>
              </mc:Choice>
              <mc:Fallback>
                <p:oleObj name="公式" r:id="rId9" imgW="2336760" imgH="190440" progId="Equation.3">
                  <p:embed/>
                  <p:pic>
                    <p:nvPicPr>
                      <p:cNvPr id="6156" name="Object 12">
                        <a:extLst>
                          <a:ext uri="{FF2B5EF4-FFF2-40B4-BE49-F238E27FC236}">
                            <a16:creationId xmlns="" xmlns:a16="http://schemas.microsoft.com/office/drawing/2014/main" id="{7564AC6E-A36C-4C75-9BE9-533F8435C1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373216"/>
                        <a:ext cx="5302537" cy="432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8" grpId="0" autoUpdateAnimBg="0"/>
      <p:bldP spid="6150" grpId="0" autoUpdateAnimBg="0"/>
      <p:bldP spid="6152" grpId="0" autoUpdateAnimBg="0"/>
      <p:bldP spid="6154" grpId="0" autoUpdateAnimBg="0"/>
      <p:bldP spid="6155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>
            <a:extLst>
              <a:ext uri="{FF2B5EF4-FFF2-40B4-BE49-F238E27FC236}">
                <a16:creationId xmlns="" xmlns:a16="http://schemas.microsoft.com/office/drawing/2014/main" id="{036018BB-5B68-4C70-A18D-327924A5D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961564"/>
            <a:ext cx="59769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指数分布的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的图形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175" name="Line 7">
            <a:extLst>
              <a:ext uri="{FF2B5EF4-FFF2-40B4-BE49-F238E27FC236}">
                <a16:creationId xmlns="" xmlns:a16="http://schemas.microsoft.com/office/drawing/2014/main" id="{0DDF57B6-C7BD-40C9-81EE-9F360852A3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4343400"/>
            <a:ext cx="3427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6" name="Line 8">
            <a:extLst>
              <a:ext uri="{FF2B5EF4-FFF2-40B4-BE49-F238E27FC236}">
                <a16:creationId xmlns="" xmlns:a16="http://schemas.microsoft.com/office/drawing/2014/main" id="{43E2AB3D-85D1-45C1-A854-B03C46FCF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3434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7" name="Line 9">
            <a:extLst>
              <a:ext uri="{FF2B5EF4-FFF2-40B4-BE49-F238E27FC236}">
                <a16:creationId xmlns="" xmlns:a16="http://schemas.microsoft.com/office/drawing/2014/main" id="{1F6873E9-06FE-47F3-B72D-B96540DBDE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76400" y="2286000"/>
            <a:ext cx="15875" cy="2655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8" name="Line 10">
            <a:extLst>
              <a:ext uri="{FF2B5EF4-FFF2-40B4-BE49-F238E27FC236}">
                <a16:creationId xmlns="" xmlns:a16="http://schemas.microsoft.com/office/drawing/2014/main" id="{A348DB35-ED56-4952-93D8-06402E0E8C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286000"/>
            <a:ext cx="0" cy="2655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9" name="Freeform 11">
            <a:extLst>
              <a:ext uri="{FF2B5EF4-FFF2-40B4-BE49-F238E27FC236}">
                <a16:creationId xmlns="" xmlns:a16="http://schemas.microsoft.com/office/drawing/2014/main" id="{A079861D-FB49-43F9-9A21-115A50406744}"/>
              </a:ext>
            </a:extLst>
          </p:cNvPr>
          <p:cNvSpPr>
            <a:spLocks/>
          </p:cNvSpPr>
          <p:nvPr/>
        </p:nvSpPr>
        <p:spPr bwMode="auto">
          <a:xfrm>
            <a:off x="1676400" y="3276600"/>
            <a:ext cx="2089150" cy="1000125"/>
          </a:xfrm>
          <a:custGeom>
            <a:avLst/>
            <a:gdLst>
              <a:gd name="T0" fmla="*/ 0 w 1316"/>
              <a:gd name="T1" fmla="*/ 0 h 630"/>
              <a:gd name="T2" fmla="*/ 307 w 1316"/>
              <a:gd name="T3" fmla="*/ 384 h 630"/>
              <a:gd name="T4" fmla="*/ 678 w 1316"/>
              <a:gd name="T5" fmla="*/ 562 h 630"/>
              <a:gd name="T6" fmla="*/ 1316 w 1316"/>
              <a:gd name="T7" fmla="*/ 630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6" h="630">
                <a:moveTo>
                  <a:pt x="0" y="0"/>
                </a:moveTo>
                <a:cubicBezTo>
                  <a:pt x="83" y="144"/>
                  <a:pt x="194" y="290"/>
                  <a:pt x="307" y="384"/>
                </a:cubicBezTo>
                <a:cubicBezTo>
                  <a:pt x="420" y="478"/>
                  <a:pt x="510" y="521"/>
                  <a:pt x="678" y="562"/>
                </a:cubicBezTo>
                <a:cubicBezTo>
                  <a:pt x="846" y="603"/>
                  <a:pt x="1183" y="616"/>
                  <a:pt x="1316" y="630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80" name="Freeform 12">
            <a:extLst>
              <a:ext uri="{FF2B5EF4-FFF2-40B4-BE49-F238E27FC236}">
                <a16:creationId xmlns="" xmlns:a16="http://schemas.microsoft.com/office/drawing/2014/main" id="{CB9AB9E7-86B3-4A1D-BCDA-0800E351BBB7}"/>
              </a:ext>
            </a:extLst>
          </p:cNvPr>
          <p:cNvSpPr>
            <a:spLocks/>
          </p:cNvSpPr>
          <p:nvPr/>
        </p:nvSpPr>
        <p:spPr bwMode="auto">
          <a:xfrm>
            <a:off x="5562600" y="3343275"/>
            <a:ext cx="2074863" cy="1000125"/>
          </a:xfrm>
          <a:custGeom>
            <a:avLst/>
            <a:gdLst>
              <a:gd name="T0" fmla="*/ 0 w 1307"/>
              <a:gd name="T1" fmla="*/ 630 h 630"/>
              <a:gd name="T2" fmla="*/ 302 w 1307"/>
              <a:gd name="T3" fmla="*/ 277 h 630"/>
              <a:gd name="T4" fmla="*/ 737 w 1307"/>
              <a:gd name="T5" fmla="*/ 68 h 630"/>
              <a:gd name="T6" fmla="*/ 1307 w 1307"/>
              <a:gd name="T7" fmla="*/ 0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7" h="630">
                <a:moveTo>
                  <a:pt x="0" y="630"/>
                </a:moveTo>
                <a:cubicBezTo>
                  <a:pt x="50" y="571"/>
                  <a:pt x="179" y="371"/>
                  <a:pt x="302" y="277"/>
                </a:cubicBezTo>
                <a:cubicBezTo>
                  <a:pt x="425" y="183"/>
                  <a:pt x="570" y="114"/>
                  <a:pt x="737" y="68"/>
                </a:cubicBezTo>
                <a:cubicBezTo>
                  <a:pt x="904" y="22"/>
                  <a:pt x="1188" y="14"/>
                  <a:pt x="1307" y="0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81" name="Line 13">
            <a:extLst>
              <a:ext uri="{FF2B5EF4-FFF2-40B4-BE49-F238E27FC236}">
                <a16:creationId xmlns="" xmlns:a16="http://schemas.microsoft.com/office/drawing/2014/main" id="{9E6DC7EA-6C97-4F4E-8C49-96BC6660F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257550"/>
            <a:ext cx="23622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82" name="Text Box 14">
            <a:extLst>
              <a:ext uri="{FF2B5EF4-FFF2-40B4-BE49-F238E27FC236}">
                <a16:creationId xmlns="" xmlns:a16="http://schemas.microsoft.com/office/drawing/2014/main" id="{FF905470-DD3F-4AF9-B773-DF00F13C0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0480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183" name="Text Box 15">
            <a:extLst>
              <a:ext uri="{FF2B5EF4-FFF2-40B4-BE49-F238E27FC236}">
                <a16:creationId xmlns="" xmlns:a16="http://schemas.microsoft.com/office/drawing/2014/main" id="{47CFD216-7F39-4823-9A55-C17843D71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221163"/>
            <a:ext cx="3409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84" name="Text Box 16">
            <a:extLst>
              <a:ext uri="{FF2B5EF4-FFF2-40B4-BE49-F238E27FC236}">
                <a16:creationId xmlns="" xmlns:a16="http://schemas.microsoft.com/office/drawing/2014/main" id="{F068DB21-7E0A-47C6-A911-079FE8AE3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1336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85" name="Text Box 17">
            <a:extLst>
              <a:ext uri="{FF2B5EF4-FFF2-40B4-BE49-F238E27FC236}">
                <a16:creationId xmlns="" xmlns:a16="http://schemas.microsoft.com/office/drawing/2014/main" id="{D26B829F-594F-4D6C-9302-42052B51D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0574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86" name="Text Box 18">
            <a:extLst>
              <a:ext uri="{FF2B5EF4-FFF2-40B4-BE49-F238E27FC236}">
                <a16:creationId xmlns="" xmlns:a16="http://schemas.microsoft.com/office/drawing/2014/main" id="{25EEE7C9-2645-43FE-9D70-3658AE4F9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267200"/>
            <a:ext cx="347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87" name="Text Box 19">
            <a:extLst>
              <a:ext uri="{FF2B5EF4-FFF2-40B4-BE49-F238E27FC236}">
                <a16:creationId xmlns="" xmlns:a16="http://schemas.microsoft.com/office/drawing/2014/main" id="{0F85CC94-D6CE-4B6A-8B15-2DF28582E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04800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188" name="Object 20">
            <a:extLst>
              <a:ext uri="{FF2B5EF4-FFF2-40B4-BE49-F238E27FC236}">
                <a16:creationId xmlns="" xmlns:a16="http://schemas.microsoft.com/office/drawing/2014/main" id="{8C5F8829-C9A1-4DA3-AF27-CEC00D950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846388"/>
          <a:ext cx="32861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306" name="公式" r:id="rId3" imgW="164880" imgH="406080" progId="Equation.3">
                  <p:embed/>
                </p:oleObj>
              </mc:Choice>
              <mc:Fallback>
                <p:oleObj name="公式" r:id="rId3" imgW="164880" imgH="406080" progId="Equation.3">
                  <p:embed/>
                  <p:pic>
                    <p:nvPicPr>
                      <p:cNvPr id="7188" name="Object 20">
                        <a:extLst>
                          <a:ext uri="{FF2B5EF4-FFF2-40B4-BE49-F238E27FC236}">
                            <a16:creationId xmlns="" xmlns:a16="http://schemas.microsoft.com/office/drawing/2014/main" id="{8C5F8829-C9A1-4DA3-AF27-CEC00D9501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846388"/>
                        <a:ext cx="328613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9" name="Line 21">
            <a:extLst>
              <a:ext uri="{FF2B5EF4-FFF2-40B4-BE49-F238E27FC236}">
                <a16:creationId xmlns="" xmlns:a16="http://schemas.microsoft.com/office/drawing/2014/main" id="{1A5962FD-46D7-4F9E-BEBC-BD6C4AB64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6938" y="4337050"/>
            <a:ext cx="863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90" name="Line 22">
            <a:extLst>
              <a:ext uri="{FF2B5EF4-FFF2-40B4-BE49-F238E27FC236}">
                <a16:creationId xmlns="" xmlns:a16="http://schemas.microsoft.com/office/drawing/2014/main" id="{21112E5C-4832-4D71-8DC4-D41A72A7709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4321175"/>
            <a:ext cx="863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="" xmlns:a16="http://schemas.microsoft.com/office/drawing/2014/main" id="{48907F94-0035-472D-8E87-7F3B29305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6250"/>
            <a:ext cx="8229600" cy="1254125"/>
          </a:xfrm>
          <a:prstGeom prst="rect">
            <a:avLst/>
          </a:prstGeom>
          <a:noFill/>
          <a:ln w="9525">
            <a:solidFill>
              <a:srgbClr val="CC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altLang="zh-CN" sz="2800" b="1" dirty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指数分布有着重要应用，如动植物的寿命、元件的寿命，以及随机服务系统中的服务时间等都可用指数分布来描述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8195" name="Group 3">
            <a:extLst>
              <a:ext uri="{FF2B5EF4-FFF2-40B4-BE49-F238E27FC236}">
                <a16:creationId xmlns="" xmlns:a16="http://schemas.microsoft.com/office/drawing/2014/main" id="{EE624C2D-E36E-4634-BEA4-A3FFA9D731E4}"/>
              </a:ext>
            </a:extLst>
          </p:cNvPr>
          <p:cNvGrpSpPr>
            <a:grpSpLocks/>
          </p:cNvGrpSpPr>
          <p:nvPr/>
        </p:nvGrpSpPr>
        <p:grpSpPr bwMode="auto">
          <a:xfrm>
            <a:off x="633413" y="1989138"/>
            <a:ext cx="8186737" cy="4142589"/>
            <a:chOff x="432" y="1008"/>
            <a:chExt cx="5088" cy="2451"/>
          </a:xfrm>
        </p:grpSpPr>
        <p:sp>
          <p:nvSpPr>
            <p:cNvPr id="8196" name="Text Box 4">
              <a:extLst>
                <a:ext uri="{FF2B5EF4-FFF2-40B4-BE49-F238E27FC236}">
                  <a16:creationId xmlns="" xmlns:a16="http://schemas.microsoft.com/office/drawing/2014/main" id="{E5EA9EA1-65FE-4840-B0B3-0D94AD150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08"/>
              <a:ext cx="5088" cy="2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800" b="1" dirty="0">
                  <a:solidFill>
                    <a:srgbClr val="FF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设某种灯泡的使用寿命为</a:t>
              </a:r>
              <a:r>
                <a:rPr lang="en-US" altLang="zh-CN" sz="2800" b="1" i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zh-CN" altLang="en-US" sz="28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，其概率密度为 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>
                <a:spcBef>
                  <a:spcPct val="50000"/>
                </a:spcBef>
              </a:pPr>
              <a:endPara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endPara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  <a:r>
                <a:rPr lang="zh-CN" altLang="en-US" sz="28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此种灯泡使用寿命超过</a:t>
              </a:r>
              <a:r>
                <a:rPr lang="en-US" altLang="zh-CN" sz="28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r>
                <a:rPr lang="zh-CN" altLang="en-US" sz="28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小时的概率</a:t>
              </a:r>
              <a:r>
                <a:rPr lang="en-US" altLang="zh-CN" sz="28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(2)</a:t>
              </a:r>
              <a:r>
                <a:rPr lang="zh-CN" altLang="en-US" sz="28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作放回抽样取</a:t>
              </a:r>
              <a:r>
                <a:rPr lang="en-US" altLang="zh-CN" sz="28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8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只产品</a:t>
              </a:r>
              <a:r>
                <a:rPr lang="en-US" altLang="zh-CN" sz="28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求有</a:t>
              </a:r>
              <a:r>
                <a:rPr lang="en-US" altLang="zh-CN" sz="28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8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只寿命大于</a:t>
              </a:r>
              <a:r>
                <a:rPr lang="en-US" altLang="zh-CN" sz="28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r>
                <a:rPr lang="zh-CN" altLang="en-US" sz="28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小时</a:t>
              </a:r>
              <a:endPara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的概率</a:t>
              </a:r>
              <a:r>
                <a:rPr lang="en-US" altLang="zh-CN" sz="2800" b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8197" name="Object 5">
              <a:extLst>
                <a:ext uri="{FF2B5EF4-FFF2-40B4-BE49-F238E27FC236}">
                  <a16:creationId xmlns="" xmlns:a16="http://schemas.microsoft.com/office/drawing/2014/main" id="{099F20E9-3FFD-420C-94E8-CA04E180A7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1" y="1325"/>
            <a:ext cx="2422" cy="10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7570" name="公式" r:id="rId3" imgW="1536480" imgH="647640" progId="Equation.3">
                    <p:embed/>
                  </p:oleObj>
                </mc:Choice>
                <mc:Fallback>
                  <p:oleObj name="公式" r:id="rId3" imgW="1536480" imgH="647640" progId="Equation.3">
                    <p:embed/>
                    <p:pic>
                      <p:nvPicPr>
                        <p:cNvPr id="8197" name="Object 5">
                          <a:extLst>
                            <a:ext uri="{FF2B5EF4-FFF2-40B4-BE49-F238E27FC236}">
                              <a16:creationId xmlns="" xmlns:a16="http://schemas.microsoft.com/office/drawing/2014/main" id="{099F20E9-3FFD-420C-94E8-CA04E180A7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1" y="1325"/>
                          <a:ext cx="2422" cy="1016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02" name="Group 10">
            <a:extLst>
              <a:ext uri="{FF2B5EF4-FFF2-40B4-BE49-F238E27FC236}">
                <a16:creationId xmlns="" xmlns:a16="http://schemas.microsoft.com/office/drawing/2014/main" id="{F4115172-15EF-4793-9EC6-294C02A7ADC4}"/>
              </a:ext>
            </a:extLst>
          </p:cNvPr>
          <p:cNvGrpSpPr>
            <a:grpSpLocks/>
          </p:cNvGrpSpPr>
          <p:nvPr/>
        </p:nvGrpSpPr>
        <p:grpSpPr bwMode="auto">
          <a:xfrm>
            <a:off x="2201069" y="5589245"/>
            <a:ext cx="4675187" cy="554038"/>
            <a:chOff x="476" y="3625"/>
            <a:chExt cx="2945" cy="349"/>
          </a:xfrm>
        </p:grpSpPr>
        <p:sp>
          <p:nvSpPr>
            <p:cNvPr id="8198" name="Rectangle 6">
              <a:extLst>
                <a:ext uri="{FF2B5EF4-FFF2-40B4-BE49-F238E27FC236}">
                  <a16:creationId xmlns="" xmlns:a16="http://schemas.microsoft.com/office/drawing/2014/main" id="{28208EB2-BC1F-4C71-ADF4-8827EFA95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625"/>
              <a:ext cx="13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答：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(1) </a:t>
              </a:r>
              <a:r>
                <a:rPr lang="en-US" altLang="zh-CN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b="1" baseline="30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(2)</a:t>
              </a:r>
            </a:p>
          </p:txBody>
        </p:sp>
        <p:graphicFrame>
          <p:nvGraphicFramePr>
            <p:cNvPr id="8201" name="Object 9">
              <a:extLst>
                <a:ext uri="{FF2B5EF4-FFF2-40B4-BE49-F238E27FC236}">
                  <a16:creationId xmlns="" xmlns:a16="http://schemas.microsoft.com/office/drawing/2014/main" id="{46EDE85A-7D50-454C-8FCA-DF18E14B4F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37" y="3639"/>
            <a:ext cx="158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7571" name="公式" r:id="rId5" imgW="1130040" imgH="241200" progId="Equation.3">
                    <p:embed/>
                  </p:oleObj>
                </mc:Choice>
                <mc:Fallback>
                  <p:oleObj name="公式" r:id="rId5" imgW="1130040" imgH="241200" progId="Equation.3">
                    <p:embed/>
                    <p:pic>
                      <p:nvPicPr>
                        <p:cNvPr id="8201" name="Object 9">
                          <a:extLst>
                            <a:ext uri="{FF2B5EF4-FFF2-40B4-BE49-F238E27FC236}">
                              <a16:creationId xmlns="" xmlns:a16="http://schemas.microsoft.com/office/drawing/2014/main" id="{46EDE85A-7D50-454C-8FCA-DF18E14B4F7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3639"/>
                          <a:ext cx="158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Text Box 2">
                <a:extLst>
                  <a:ext uri="{FF2B5EF4-FFF2-40B4-BE49-F238E27FC236}">
                    <a16:creationId xmlns="" xmlns:a16="http://schemas.microsoft.com/office/drawing/2014/main" id="{01EC6624-F12E-4EF5-B595-E4ECF67EB4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750" y="908050"/>
                <a:ext cx="8280400" cy="18138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抛掷一枚硬币两次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观察出现正面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记为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H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和反面 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记为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T)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的情况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样本空间 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S = {HH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HT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TH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TT}</a:t>
                </a:r>
                <a:endParaRPr kumimoji="1" lang="en-US" altLang="zh-CN" sz="2800" b="1" dirty="0">
                  <a:latin typeface="Times New Roman" panose="02020603050405020304" pitchFamily="18" charset="0"/>
                  <a:ea typeface="宋体-18030" pitchFamily="49" charset="-122"/>
                </a:endParaRPr>
              </a:p>
            </p:txBody>
          </p:sp>
        </mc:Choice>
        <mc:Fallback xmlns="">
          <p:sp>
            <p:nvSpPr>
              <p:cNvPr id="5122" name="Text Box 2">
                <a:extLst>
                  <a:ext uri="{FF2B5EF4-FFF2-40B4-BE49-F238E27FC236}">
                    <a16:creationId xmlns:a16="http://schemas.microsoft.com/office/drawing/2014/main" id="{01EC6624-F12E-4EF5-B595-E4ECF67EB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908050"/>
                <a:ext cx="8280400" cy="1813830"/>
              </a:xfrm>
              <a:prstGeom prst="rect">
                <a:avLst/>
              </a:prstGeom>
              <a:blipFill>
                <a:blip r:embed="rId3"/>
                <a:stretch>
                  <a:fillRect l="-1546" t="-2685" b="-70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E1217D03-8505-43DF-AB9A-099109624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52425"/>
            <a:ext cx="796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例1</a:t>
            </a:r>
            <a:endParaRPr kumimoji="1" lang="en-US" altLang="zh-CN" sz="32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4" name="Line 4">
            <a:extLst>
              <a:ext uri="{FF2B5EF4-FFF2-40B4-BE49-F238E27FC236}">
                <a16:creationId xmlns="" xmlns:a16="http://schemas.microsoft.com/office/drawing/2014/main" id="{FC2C0D8F-9688-4085-85DA-E43F34E757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981075"/>
            <a:ext cx="8510588" cy="0"/>
          </a:xfrm>
          <a:prstGeom prst="line">
            <a:avLst/>
          </a:prstGeom>
          <a:noFill/>
          <a:ln w="57150" cmpd="thinThick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Object 19">
            <a:extLst>
              <a:ext uri="{FF2B5EF4-FFF2-40B4-BE49-F238E27FC236}">
                <a16:creationId xmlns="" xmlns:a16="http://schemas.microsoft.com/office/drawing/2014/main" id="{6BCEEC9F-AA37-4FFA-895E-F6CF4A3F8F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535808"/>
              </p:ext>
            </p:extLst>
          </p:nvPr>
        </p:nvGraphicFramePr>
        <p:xfrm>
          <a:off x="827584" y="3568186"/>
          <a:ext cx="4203700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932" name="Equation" r:id="rId4" imgW="1778000" imgH="596900" progId="Equation.DSMT4">
                  <p:embed/>
                </p:oleObj>
              </mc:Choice>
              <mc:Fallback>
                <p:oleObj name="Equation" r:id="rId4" imgW="1778000" imgH="596900" progId="Equation.DSMT4">
                  <p:embed/>
                  <p:pic>
                    <p:nvPicPr>
                      <p:cNvPr id="6" name="Object 19">
                        <a:extLst>
                          <a:ext uri="{FF2B5EF4-FFF2-40B4-BE49-F238E27FC236}">
                            <a16:creationId xmlns="" xmlns:a16="http://schemas.microsoft.com/office/drawing/2014/main" id="{7AFDB795-797F-4BEC-B55D-BCF79A0367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568186"/>
                        <a:ext cx="4203700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对话气泡: 圆角矩形 9">
            <a:extLst>
              <a:ext uri="{FF2B5EF4-FFF2-40B4-BE49-F238E27FC236}">
                <a16:creationId xmlns="" xmlns:a16="http://schemas.microsoft.com/office/drawing/2014/main" id="{38474349-5E8A-4932-8994-B794A5EA3F6A}"/>
              </a:ext>
            </a:extLst>
          </p:cNvPr>
          <p:cNvSpPr/>
          <p:nvPr/>
        </p:nvSpPr>
        <p:spPr>
          <a:xfrm>
            <a:off x="3204293" y="2954676"/>
            <a:ext cx="1224136" cy="568994"/>
          </a:xfrm>
          <a:prstGeom prst="wedgeRoundRectCallout">
            <a:avLst>
              <a:gd name="adj1" fmla="val -63841"/>
              <a:gd name="adj2" fmla="val 8684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样本点</a:t>
            </a:r>
          </a:p>
        </p:txBody>
      </p:sp>
      <p:sp>
        <p:nvSpPr>
          <p:cNvPr id="11" name="对话气泡: 圆角矩形 10">
            <a:extLst>
              <a:ext uri="{FF2B5EF4-FFF2-40B4-BE49-F238E27FC236}">
                <a16:creationId xmlns="" xmlns:a16="http://schemas.microsoft.com/office/drawing/2014/main" id="{4C3679BF-8458-4444-AC68-F23C5D0C64E7}"/>
              </a:ext>
            </a:extLst>
          </p:cNvPr>
          <p:cNvSpPr/>
          <p:nvPr/>
        </p:nvSpPr>
        <p:spPr>
          <a:xfrm>
            <a:off x="1799692" y="2924944"/>
            <a:ext cx="1224136" cy="568994"/>
          </a:xfrm>
          <a:prstGeom prst="wedgeRoundRectCallout">
            <a:avLst>
              <a:gd name="adj1" fmla="val 7461"/>
              <a:gd name="adj2" fmla="val 8197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实数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59E04CE-6DA8-49DC-9165-117399319DE0}"/>
              </a:ext>
            </a:extLst>
          </p:cNvPr>
          <p:cNvGrpSpPr/>
          <p:nvPr/>
        </p:nvGrpSpPr>
        <p:grpSpPr>
          <a:xfrm>
            <a:off x="2411760" y="3208146"/>
            <a:ext cx="3384376" cy="771342"/>
            <a:chOff x="2411760" y="4142474"/>
            <a:chExt cx="3384376" cy="771342"/>
          </a:xfrm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E4ED34CE-DB95-4712-8F27-2D3D96E50F07}"/>
                </a:ext>
              </a:extLst>
            </p:cNvPr>
            <p:cNvSpPr/>
            <p:nvPr/>
          </p:nvSpPr>
          <p:spPr>
            <a:xfrm>
              <a:off x="2411760" y="4509120"/>
              <a:ext cx="1512168" cy="404696"/>
            </a:xfrm>
            <a:prstGeom prst="rect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对话气泡: 圆角矩形 13">
              <a:extLst>
                <a:ext uri="{FF2B5EF4-FFF2-40B4-BE49-F238E27FC236}">
                  <a16:creationId xmlns="" xmlns:a16="http://schemas.microsoft.com/office/drawing/2014/main" id="{7E432A23-386C-4BCD-BDCC-6EDD7DA38CB3}"/>
                </a:ext>
              </a:extLst>
            </p:cNvPr>
            <p:cNvSpPr/>
            <p:nvPr/>
          </p:nvSpPr>
          <p:spPr>
            <a:xfrm>
              <a:off x="4283968" y="4142474"/>
              <a:ext cx="1512168" cy="568994"/>
            </a:xfrm>
            <a:prstGeom prst="wedgeRoundRectCallout">
              <a:avLst>
                <a:gd name="adj1" fmla="val -78554"/>
                <a:gd name="adj2" fmla="val 38150"/>
                <a:gd name="adj3" fmla="val 16667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映射关系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14933D26-C26D-4FEC-8B2F-36C0A619E7D5}"/>
              </a:ext>
            </a:extLst>
          </p:cNvPr>
          <p:cNvGrpSpPr/>
          <p:nvPr/>
        </p:nvGrpSpPr>
        <p:grpSpPr>
          <a:xfrm>
            <a:off x="5220072" y="3928226"/>
            <a:ext cx="3600400" cy="1483702"/>
            <a:chOff x="5220072" y="5043113"/>
            <a:chExt cx="3600400" cy="1483702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1731DA0C-2027-4D6E-BBBA-6DFE7F4D42DE}"/>
                </a:ext>
              </a:extLst>
            </p:cNvPr>
            <p:cNvGrpSpPr/>
            <p:nvPr/>
          </p:nvGrpSpPr>
          <p:grpSpPr>
            <a:xfrm>
              <a:off x="5220072" y="5085184"/>
              <a:ext cx="3600400" cy="1216971"/>
              <a:chOff x="5220072" y="5268739"/>
              <a:chExt cx="3600400" cy="1216971"/>
            </a:xfrm>
          </p:grpSpPr>
          <p:sp>
            <p:nvSpPr>
              <p:cNvPr id="20" name="矩形 19">
                <a:extLst>
                  <a:ext uri="{FF2B5EF4-FFF2-40B4-BE49-F238E27FC236}">
                    <a16:creationId xmlns="" xmlns:a16="http://schemas.microsoft.com/office/drawing/2014/main" id="{62328789-E99F-4840-B5A8-863852AA5192}"/>
                  </a:ext>
                </a:extLst>
              </p:cNvPr>
              <p:cNvSpPr/>
              <p:nvPr/>
            </p:nvSpPr>
            <p:spPr>
              <a:xfrm>
                <a:off x="5220072" y="5268739"/>
                <a:ext cx="1224136" cy="10081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cxnSp>
            <p:nvCxnSpPr>
              <p:cNvPr id="21" name="直接箭头连接符 20">
                <a:extLst>
                  <a:ext uri="{FF2B5EF4-FFF2-40B4-BE49-F238E27FC236}">
                    <a16:creationId xmlns="" xmlns:a16="http://schemas.microsoft.com/office/drawing/2014/main" id="{213D063C-B9D3-47C9-A172-D18C7916330E}"/>
                  </a:ext>
                </a:extLst>
              </p:cNvPr>
              <p:cNvCxnSpPr/>
              <p:nvPr/>
            </p:nvCxnSpPr>
            <p:spPr>
              <a:xfrm>
                <a:off x="7164288" y="6028358"/>
                <a:ext cx="1656184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椭圆 21">
                <a:extLst>
                  <a:ext uri="{FF2B5EF4-FFF2-40B4-BE49-F238E27FC236}">
                    <a16:creationId xmlns="" xmlns:a16="http://schemas.microsoft.com/office/drawing/2014/main" id="{A3884962-0A0D-4CC5-B128-BFF03A3C2331}"/>
                  </a:ext>
                </a:extLst>
              </p:cNvPr>
              <p:cNvSpPr/>
              <p:nvPr/>
            </p:nvSpPr>
            <p:spPr>
              <a:xfrm>
                <a:off x="5940152" y="5445224"/>
                <a:ext cx="58332" cy="58332"/>
              </a:xfrm>
              <a:prstGeom prst="ellipse">
                <a:avLst/>
              </a:prstGeom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="" xmlns:a16="http://schemas.microsoft.com/office/drawing/2014/main" id="{AE8DCEBF-C355-44FD-9CB5-CB528C93AF33}"/>
                  </a:ext>
                </a:extLst>
              </p:cNvPr>
              <p:cNvSpPr/>
              <p:nvPr/>
            </p:nvSpPr>
            <p:spPr>
              <a:xfrm>
                <a:off x="6092552" y="5746932"/>
                <a:ext cx="58332" cy="58332"/>
              </a:xfrm>
              <a:prstGeom prst="ellipse">
                <a:avLst/>
              </a:prstGeom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="" xmlns:a16="http://schemas.microsoft.com/office/drawing/2014/main" id="{C885E185-DF29-45FF-A851-CA407704CEBB}"/>
                  </a:ext>
                </a:extLst>
              </p:cNvPr>
              <p:cNvSpPr/>
              <p:nvPr/>
            </p:nvSpPr>
            <p:spPr>
              <a:xfrm>
                <a:off x="5940152" y="6034964"/>
                <a:ext cx="58332" cy="58332"/>
              </a:xfrm>
              <a:prstGeom prst="ellipse">
                <a:avLst/>
              </a:prstGeom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="" xmlns:a16="http://schemas.microsoft.com/office/drawing/2014/main" id="{35D46DE5-600E-44F0-8D96-5BAEC901E093}"/>
                  </a:ext>
                </a:extLst>
              </p:cNvPr>
              <p:cNvSpPr/>
              <p:nvPr/>
            </p:nvSpPr>
            <p:spPr>
              <a:xfrm>
                <a:off x="5508104" y="5890948"/>
                <a:ext cx="58332" cy="58332"/>
              </a:xfrm>
              <a:prstGeom prst="ellipse">
                <a:avLst/>
              </a:prstGeom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="" xmlns:a16="http://schemas.microsoft.com/office/drawing/2014/main" id="{355258BB-4982-4B34-B92B-24A0763F5EC3}"/>
                  </a:ext>
                </a:extLst>
              </p:cNvPr>
              <p:cNvCxnSpPr/>
              <p:nvPr/>
            </p:nvCxnSpPr>
            <p:spPr>
              <a:xfrm>
                <a:off x="7524328" y="5949280"/>
                <a:ext cx="0" cy="144016"/>
              </a:xfrm>
              <a:prstGeom prst="line">
                <a:avLst/>
              </a:prstGeom>
              <a:ln w="571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="" xmlns:a16="http://schemas.microsoft.com/office/drawing/2014/main" id="{3F01C91A-948A-4FE8-8F65-EABD52EAF8A8}"/>
                  </a:ext>
                </a:extLst>
              </p:cNvPr>
              <p:cNvCxnSpPr/>
              <p:nvPr/>
            </p:nvCxnSpPr>
            <p:spPr>
              <a:xfrm>
                <a:off x="7956376" y="5949280"/>
                <a:ext cx="0" cy="144016"/>
              </a:xfrm>
              <a:prstGeom prst="line">
                <a:avLst/>
              </a:prstGeom>
              <a:ln w="571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="" xmlns:a16="http://schemas.microsoft.com/office/drawing/2014/main" id="{C8A7F55F-1816-4042-813E-EB8CD7934D9C}"/>
                  </a:ext>
                </a:extLst>
              </p:cNvPr>
              <p:cNvCxnSpPr/>
              <p:nvPr/>
            </p:nvCxnSpPr>
            <p:spPr>
              <a:xfrm>
                <a:off x="8388424" y="5949280"/>
                <a:ext cx="0" cy="144016"/>
              </a:xfrm>
              <a:prstGeom prst="line">
                <a:avLst/>
              </a:prstGeom>
              <a:ln w="571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9" name="文本框 28">
                <a:extLst>
                  <a:ext uri="{FF2B5EF4-FFF2-40B4-BE49-F238E27FC236}">
                    <a16:creationId xmlns="" xmlns:a16="http://schemas.microsoft.com/office/drawing/2014/main" id="{69037187-3980-4FBB-8671-5F733B47FD90}"/>
                  </a:ext>
                </a:extLst>
              </p:cNvPr>
              <p:cNvSpPr txBox="1"/>
              <p:nvPr/>
            </p:nvSpPr>
            <p:spPr>
              <a:xfrm>
                <a:off x="7338108" y="6024045"/>
                <a:ext cx="1368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0  1  2</a:t>
                </a:r>
                <a:endParaRPr lang="zh-CN" altLang="en-US" b="1" dirty="0"/>
              </a:p>
            </p:txBody>
          </p:sp>
          <p:cxnSp>
            <p:nvCxnSpPr>
              <p:cNvPr id="30" name="连接符: 曲线 29">
                <a:extLst>
                  <a:ext uri="{FF2B5EF4-FFF2-40B4-BE49-F238E27FC236}">
                    <a16:creationId xmlns="" xmlns:a16="http://schemas.microsoft.com/office/drawing/2014/main" id="{E4EDD8B9-E03C-478C-A174-CDE96D800F53}"/>
                  </a:ext>
                </a:extLst>
              </p:cNvPr>
              <p:cNvCxnSpPr>
                <a:cxnSpLocks/>
                <a:stCxn id="22" idx="7"/>
              </p:cNvCxnSpPr>
              <p:nvPr/>
            </p:nvCxnSpPr>
            <p:spPr>
              <a:xfrm rot="16200000" flipH="1">
                <a:off x="6480212" y="4963496"/>
                <a:ext cx="495512" cy="1476054"/>
              </a:xfrm>
              <a:prstGeom prst="curvedConnector4">
                <a:avLst>
                  <a:gd name="adj1" fmla="val -46134"/>
                  <a:gd name="adj2" fmla="val 5028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1F508BC0-0420-4C63-8BBA-90A2C3BC31A2}"/>
                </a:ext>
              </a:extLst>
            </p:cNvPr>
            <p:cNvSpPr txBox="1"/>
            <p:nvPr/>
          </p:nvSpPr>
          <p:spPr>
            <a:xfrm>
              <a:off x="7353145" y="6157483"/>
              <a:ext cx="720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X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="" xmlns:a16="http://schemas.microsoft.com/office/drawing/2014/main" id="{B1885F9E-3483-4D7A-A914-26317C4E7DEA}"/>
                    </a:ext>
                  </a:extLst>
                </p:cNvPr>
                <p:cNvSpPr txBox="1"/>
                <p:nvPr/>
              </p:nvSpPr>
              <p:spPr>
                <a:xfrm>
                  <a:off x="5391276" y="5043113"/>
                  <a:ext cx="720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180EBF69-2149-4FD9-95CE-285D7857A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276" y="5043113"/>
                  <a:ext cx="72007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="" xmlns:a16="http://schemas.microsoft.com/office/drawing/2014/main" id="{BC99CD24-832C-4020-B65A-3023535895C4}"/>
                    </a:ext>
                  </a:extLst>
                </p:cNvPr>
                <p:cNvSpPr txBox="1"/>
                <p:nvPr/>
              </p:nvSpPr>
              <p:spPr>
                <a:xfrm>
                  <a:off x="6661018" y="5075892"/>
                  <a:ext cx="157484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BC99CD24-832C-4020-B65A-3023535895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1018" y="5075892"/>
                  <a:ext cx="1574846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="" xmlns:a16="http://schemas.microsoft.com/office/drawing/2014/main" id="{B5F17AEA-95B9-47F8-B27F-210DAAAB4B7C}"/>
                  </a:ext>
                </a:extLst>
              </p:cNvPr>
              <p:cNvSpPr/>
              <p:nvPr/>
            </p:nvSpPr>
            <p:spPr>
              <a:xfrm>
                <a:off x="395536" y="5733256"/>
                <a:ext cx="7776864" cy="43733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是定义在样本空间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上的实值单值函数</a:t>
                </a: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5F17AEA-95B9-47F8-B27F-210DAAAB4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733256"/>
                <a:ext cx="7776864" cy="4373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/>
      <p:bldP spid="5124" grpId="0" animBg="1"/>
      <p:bldP spid="10" grpId="0" animBg="1"/>
      <p:bldP spid="11" grpId="0" animBg="1"/>
      <p:bldP spid="3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="" xmlns:a16="http://schemas.microsoft.com/office/drawing/2014/main" id="{D8933B83-E5F9-4BC7-AF79-4B509717F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505" y="2564110"/>
            <a:ext cx="82232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,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&gt;0)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为常数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服从参数为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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正态分布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，记为                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0243" name="Object 3">
            <a:extLst>
              <a:ext uri="{FF2B5EF4-FFF2-40B4-BE49-F238E27FC236}">
                <a16:creationId xmlns="" xmlns:a16="http://schemas.microsoft.com/office/drawing/2014/main" id="{2C281187-B758-4EEE-A430-879854E68C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307329"/>
              </p:ext>
            </p:extLst>
          </p:nvPr>
        </p:nvGraphicFramePr>
        <p:xfrm>
          <a:off x="1607443" y="1340148"/>
          <a:ext cx="5665787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212" name="公式" r:id="rId3" imgW="2336760" imgH="482400" progId="Equation.3">
                  <p:embed/>
                </p:oleObj>
              </mc:Choice>
              <mc:Fallback>
                <p:oleObj name="公式" r:id="rId3" imgW="2336760" imgH="482400" progId="Equation.3">
                  <p:embed/>
                  <p:pic>
                    <p:nvPicPr>
                      <p:cNvPr id="10243" name="Object 3">
                        <a:extLst>
                          <a:ext uri="{FF2B5EF4-FFF2-40B4-BE49-F238E27FC236}">
                            <a16:creationId xmlns="" xmlns:a16="http://schemas.microsoft.com/office/drawing/2014/main" id="{2C281187-B758-4EEE-A430-879854E68C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7443" y="1340148"/>
                        <a:ext cx="5665787" cy="11699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>
            <a:extLst>
              <a:ext uri="{FF2B5EF4-FFF2-40B4-BE49-F238E27FC236}">
                <a16:creationId xmlns="" xmlns:a16="http://schemas.microsoft.com/office/drawing/2014/main" id="{D5F4420F-6B4A-401E-97BC-81965C9039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775294"/>
              </p:ext>
            </p:extLst>
          </p:nvPr>
        </p:nvGraphicFramePr>
        <p:xfrm>
          <a:off x="2902843" y="2999085"/>
          <a:ext cx="20891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213" name="公式" r:id="rId5" imgW="927000" imgH="228600" progId="Equation.3">
                  <p:embed/>
                </p:oleObj>
              </mc:Choice>
              <mc:Fallback>
                <p:oleObj name="公式" r:id="rId5" imgW="927000" imgH="228600" progId="Equation.3">
                  <p:embed/>
                  <p:pic>
                    <p:nvPicPr>
                      <p:cNvPr id="10244" name="Object 4">
                        <a:extLst>
                          <a:ext uri="{FF2B5EF4-FFF2-40B4-BE49-F238E27FC236}">
                            <a16:creationId xmlns="" xmlns:a16="http://schemas.microsoft.com/office/drawing/2014/main" id="{D5F4420F-6B4A-401E-97BC-81965C9039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2843" y="2999085"/>
                        <a:ext cx="208915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7">
            <a:extLst>
              <a:ext uri="{FF2B5EF4-FFF2-40B4-BE49-F238E27FC236}">
                <a16:creationId xmlns="" xmlns:a16="http://schemas.microsoft.com/office/drawing/2014/main" id="{3B22E625-2D96-4149-8455-BA9BC566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4191475"/>
            <a:ext cx="6608169" cy="51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            的意义将在后面的章节中给出</a:t>
            </a:r>
          </a:p>
        </p:txBody>
      </p:sp>
      <p:graphicFrame>
        <p:nvGraphicFramePr>
          <p:cNvPr id="10249" name="Object 9">
            <a:extLst>
              <a:ext uri="{FF2B5EF4-FFF2-40B4-BE49-F238E27FC236}">
                <a16:creationId xmlns="" xmlns:a16="http://schemas.microsoft.com/office/drawing/2014/main" id="{760BFED3-6997-4E94-BE7A-F7FDB496E4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222858"/>
              </p:ext>
            </p:extLst>
          </p:nvPr>
        </p:nvGraphicFramePr>
        <p:xfrm>
          <a:off x="1485927" y="4265250"/>
          <a:ext cx="827424" cy="517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214" name="公式" r:id="rId7" imgW="266400" imgH="152280" progId="Equation.3">
                  <p:embed/>
                </p:oleObj>
              </mc:Choice>
              <mc:Fallback>
                <p:oleObj name="公式" r:id="rId7" imgW="266400" imgH="152280" progId="Equation.3">
                  <p:embed/>
                  <p:pic>
                    <p:nvPicPr>
                      <p:cNvPr id="10249" name="Object 9">
                        <a:extLst>
                          <a:ext uri="{FF2B5EF4-FFF2-40B4-BE49-F238E27FC236}">
                            <a16:creationId xmlns="" xmlns:a16="http://schemas.microsoft.com/office/drawing/2014/main" id="{760BFED3-6997-4E94-BE7A-F7FDB496E4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27" y="4265250"/>
                        <a:ext cx="827424" cy="5178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10">
            <a:extLst>
              <a:ext uri="{FF2B5EF4-FFF2-40B4-BE49-F238E27FC236}">
                <a16:creationId xmlns="" xmlns:a16="http://schemas.microsoft.com/office/drawing/2014/main" id="{4A72D9E2-4B39-4207-9872-88D5876E4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430" y="260648"/>
            <a:ext cx="7696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(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正态分布</a:t>
            </a:r>
          </a:p>
        </p:txBody>
      </p:sp>
      <p:sp>
        <p:nvSpPr>
          <p:cNvPr id="10251" name="Line 11">
            <a:extLst>
              <a:ext uri="{FF2B5EF4-FFF2-40B4-BE49-F238E27FC236}">
                <a16:creationId xmlns="" xmlns:a16="http://schemas.microsoft.com/office/drawing/2014/main" id="{59E385B3-FE54-4D19-ACF2-0CE2220F56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893" y="836910"/>
            <a:ext cx="8510587" cy="0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53" name="Text Box 13">
            <a:extLst>
              <a:ext uri="{FF2B5EF4-FFF2-40B4-BE49-F238E27FC236}">
                <a16:creationId xmlns="" xmlns:a16="http://schemas.microsoft.com/office/drawing/2014/main" id="{DCDB5B83-7A2D-4CB1-822D-C504842CB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93" y="4710087"/>
            <a:ext cx="792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正态分布的分布函数为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0254" name="Object 14">
            <a:extLst>
              <a:ext uri="{FF2B5EF4-FFF2-40B4-BE49-F238E27FC236}">
                <a16:creationId xmlns="" xmlns:a16="http://schemas.microsoft.com/office/drawing/2014/main" id="{09F52325-D0E7-40CD-BCC0-2FEBE2CC19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375699"/>
              </p:ext>
            </p:extLst>
          </p:nvPr>
        </p:nvGraphicFramePr>
        <p:xfrm>
          <a:off x="2109093" y="5223594"/>
          <a:ext cx="452120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215" name="公式" r:id="rId9" imgW="1676160" imgH="482400" progId="Equation.3">
                  <p:embed/>
                </p:oleObj>
              </mc:Choice>
              <mc:Fallback>
                <p:oleObj name="公式" r:id="rId9" imgW="1676160" imgH="482400" progId="Equation.3">
                  <p:embed/>
                  <p:pic>
                    <p:nvPicPr>
                      <p:cNvPr id="10254" name="Object 14">
                        <a:extLst>
                          <a:ext uri="{FF2B5EF4-FFF2-40B4-BE49-F238E27FC236}">
                            <a16:creationId xmlns="" xmlns:a16="http://schemas.microsoft.com/office/drawing/2014/main" id="{09F52325-D0E7-40CD-BCC0-2FEBE2CC19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093" y="5223594"/>
                        <a:ext cx="4521200" cy="13017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CC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5" name="Rectangle 15">
            <a:extLst>
              <a:ext uri="{FF2B5EF4-FFF2-40B4-BE49-F238E27FC236}">
                <a16:creationId xmlns="" xmlns:a16="http://schemas.microsoft.com/office/drawing/2014/main" id="{734082A4-82CB-4AF7-84AE-BF237C388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155" y="836910"/>
            <a:ext cx="434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若随机变量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的概率密度为</a:t>
            </a:r>
          </a:p>
        </p:txBody>
      </p:sp>
      <p:sp>
        <p:nvSpPr>
          <p:cNvPr id="10256" name="Rectangle 16">
            <a:extLst>
              <a:ext uri="{FF2B5EF4-FFF2-40B4-BE49-F238E27FC236}">
                <a16:creationId xmlns="" xmlns:a16="http://schemas.microsoft.com/office/drawing/2014/main" id="{DAEFFE57-7A9E-4AF3-8668-5AC4392E3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3556000"/>
            <a:ext cx="41044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显然，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)≥0,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可以证明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257" name="Object 17">
            <a:extLst>
              <a:ext uri="{FF2B5EF4-FFF2-40B4-BE49-F238E27FC236}">
                <a16:creationId xmlns="" xmlns:a16="http://schemas.microsoft.com/office/drawing/2014/main" id="{BFCD7C9C-390F-47ED-A471-A54368310C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125578"/>
              </p:ext>
            </p:extLst>
          </p:nvPr>
        </p:nvGraphicFramePr>
        <p:xfrm>
          <a:off x="4355058" y="3429000"/>
          <a:ext cx="20891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216" name="公式" r:id="rId11" imgW="876240" imgH="330120" progId="Equation.3">
                  <p:embed/>
                </p:oleObj>
              </mc:Choice>
              <mc:Fallback>
                <p:oleObj name="公式" r:id="rId11" imgW="876240" imgH="330120" progId="Equation.3">
                  <p:embed/>
                  <p:pic>
                    <p:nvPicPr>
                      <p:cNvPr id="10257" name="Object 17">
                        <a:extLst>
                          <a:ext uri="{FF2B5EF4-FFF2-40B4-BE49-F238E27FC236}">
                            <a16:creationId xmlns="" xmlns:a16="http://schemas.microsoft.com/office/drawing/2014/main" id="{BFCD7C9C-390F-47ED-A471-A54368310C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058" y="3429000"/>
                        <a:ext cx="208915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7" grpId="0"/>
      <p:bldP spid="10250" grpId="0" autoUpdateAnimBg="0"/>
      <p:bldP spid="10253" grpId="0" autoUpdateAnimBg="0"/>
      <p:bldP spid="10255" grpId="0" autoUpdateAnimBg="0"/>
      <p:bldP spid="1025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>
            <a:extLst>
              <a:ext uri="{FF2B5EF4-FFF2-40B4-BE49-F238E27FC236}">
                <a16:creationId xmlns="" xmlns:a16="http://schemas.microsoft.com/office/drawing/2014/main" id="{9374003C-03D3-4A67-9556-8B505CA2DE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105400"/>
            <a:ext cx="2971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" name="Line 3">
            <a:extLst>
              <a:ext uri="{FF2B5EF4-FFF2-40B4-BE49-F238E27FC236}">
                <a16:creationId xmlns="" xmlns:a16="http://schemas.microsoft.com/office/drawing/2014/main" id="{06A34AAB-DEB2-4C1E-A2BC-64FC817377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5391150"/>
            <a:ext cx="3657600" cy="76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" name="Rectangle 4">
            <a:extLst>
              <a:ext uri="{FF2B5EF4-FFF2-40B4-BE49-F238E27FC236}">
                <a16:creationId xmlns="" xmlns:a16="http://schemas.microsoft.com/office/drawing/2014/main" id="{457F90F8-046A-44B1-8434-58C14ACB7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5538"/>
            <a:ext cx="784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正态分布的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的图形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</a:t>
            </a:r>
          </a:p>
        </p:txBody>
      </p:sp>
      <p:sp>
        <p:nvSpPr>
          <p:cNvPr id="11269" name="Line 5">
            <a:extLst>
              <a:ext uri="{FF2B5EF4-FFF2-40B4-BE49-F238E27FC236}">
                <a16:creationId xmlns="" xmlns:a16="http://schemas.microsoft.com/office/drawing/2014/main" id="{667C549E-236E-4502-8B4C-FDA2FB7AC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105400"/>
            <a:ext cx="2667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Line 6">
            <a:extLst>
              <a:ext uri="{FF2B5EF4-FFF2-40B4-BE49-F238E27FC236}">
                <a16:creationId xmlns="" xmlns:a16="http://schemas.microsoft.com/office/drawing/2014/main" id="{E7AE922B-7AA0-48C9-B768-88FCC3189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5410200"/>
            <a:ext cx="3048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72" name="Group 8">
            <a:extLst>
              <a:ext uri="{FF2B5EF4-FFF2-40B4-BE49-F238E27FC236}">
                <a16:creationId xmlns="" xmlns:a16="http://schemas.microsoft.com/office/drawing/2014/main" id="{F3794B3A-B9A2-4E70-86F4-863AA7450139}"/>
              </a:ext>
            </a:extLst>
          </p:cNvPr>
          <p:cNvGrpSpPr>
            <a:grpSpLocks/>
          </p:cNvGrpSpPr>
          <p:nvPr/>
        </p:nvGrpSpPr>
        <p:grpSpPr bwMode="auto">
          <a:xfrm>
            <a:off x="1030288" y="2057401"/>
            <a:ext cx="4075112" cy="2436813"/>
            <a:chOff x="703" y="2244"/>
            <a:chExt cx="2781" cy="1535"/>
          </a:xfrm>
        </p:grpSpPr>
        <p:sp>
          <p:nvSpPr>
            <p:cNvPr id="11273" name="Freeform 9">
              <a:extLst>
                <a:ext uri="{FF2B5EF4-FFF2-40B4-BE49-F238E27FC236}">
                  <a16:creationId xmlns="" xmlns:a16="http://schemas.microsoft.com/office/drawing/2014/main" id="{622191D9-C231-46A5-9D84-37F33E832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" y="2600"/>
              <a:ext cx="2162" cy="810"/>
            </a:xfrm>
            <a:custGeom>
              <a:avLst/>
              <a:gdLst>
                <a:gd name="T0" fmla="*/ 0 w 2162"/>
                <a:gd name="T1" fmla="*/ 808 h 810"/>
                <a:gd name="T2" fmla="*/ 347 w 2162"/>
                <a:gd name="T3" fmla="*/ 722 h 810"/>
                <a:gd name="T4" fmla="*/ 611 w 2162"/>
                <a:gd name="T5" fmla="*/ 547 h 810"/>
                <a:gd name="T6" fmla="*/ 830 w 2162"/>
                <a:gd name="T7" fmla="*/ 166 h 810"/>
                <a:gd name="T8" fmla="*/ 1011 w 2162"/>
                <a:gd name="T9" fmla="*/ 9 h 810"/>
                <a:gd name="T10" fmla="*/ 1195 w 2162"/>
                <a:gd name="T11" fmla="*/ 218 h 810"/>
                <a:gd name="T12" fmla="*/ 1401 w 2162"/>
                <a:gd name="T13" fmla="*/ 517 h 810"/>
                <a:gd name="T14" fmla="*/ 1679 w 2162"/>
                <a:gd name="T15" fmla="*/ 708 h 810"/>
                <a:gd name="T16" fmla="*/ 2162 w 2162"/>
                <a:gd name="T17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2" h="810">
                  <a:moveTo>
                    <a:pt x="0" y="808"/>
                  </a:moveTo>
                  <a:cubicBezTo>
                    <a:pt x="58" y="794"/>
                    <a:pt x="245" y="765"/>
                    <a:pt x="347" y="722"/>
                  </a:cubicBezTo>
                  <a:cubicBezTo>
                    <a:pt x="449" y="679"/>
                    <a:pt x="531" y="640"/>
                    <a:pt x="611" y="547"/>
                  </a:cubicBezTo>
                  <a:cubicBezTo>
                    <a:pt x="691" y="454"/>
                    <a:pt x="763" y="256"/>
                    <a:pt x="830" y="166"/>
                  </a:cubicBezTo>
                  <a:cubicBezTo>
                    <a:pt x="897" y="76"/>
                    <a:pt x="950" y="0"/>
                    <a:pt x="1011" y="9"/>
                  </a:cubicBezTo>
                  <a:cubicBezTo>
                    <a:pt x="1072" y="18"/>
                    <a:pt x="1130" y="133"/>
                    <a:pt x="1195" y="218"/>
                  </a:cubicBezTo>
                  <a:cubicBezTo>
                    <a:pt x="1260" y="303"/>
                    <a:pt x="1321" y="436"/>
                    <a:pt x="1401" y="517"/>
                  </a:cubicBezTo>
                  <a:cubicBezTo>
                    <a:pt x="1481" y="598"/>
                    <a:pt x="1552" y="659"/>
                    <a:pt x="1679" y="708"/>
                  </a:cubicBezTo>
                  <a:cubicBezTo>
                    <a:pt x="1806" y="757"/>
                    <a:pt x="2062" y="789"/>
                    <a:pt x="2162" y="81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74" name="Freeform 10">
              <a:extLst>
                <a:ext uri="{FF2B5EF4-FFF2-40B4-BE49-F238E27FC236}">
                  <a16:creationId xmlns="" xmlns:a16="http://schemas.microsoft.com/office/drawing/2014/main" id="{9E5ABD62-7CA8-45AF-8ECC-BD8C019C6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3498"/>
              <a:ext cx="2261" cy="7"/>
            </a:xfrm>
            <a:custGeom>
              <a:avLst/>
              <a:gdLst>
                <a:gd name="T0" fmla="*/ 0 w 2261"/>
                <a:gd name="T1" fmla="*/ 0 h 7"/>
                <a:gd name="T2" fmla="*/ 2261 w 2261"/>
                <a:gd name="T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61" h="7">
                  <a:moveTo>
                    <a:pt x="0" y="0"/>
                  </a:moveTo>
                  <a:lnTo>
                    <a:pt x="2261" y="7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75" name="Line 11">
              <a:extLst>
                <a:ext uri="{FF2B5EF4-FFF2-40B4-BE49-F238E27FC236}">
                  <a16:creationId xmlns="" xmlns:a16="http://schemas.microsoft.com/office/drawing/2014/main" id="{B7F39D8F-A947-4ADD-A911-25B47A4892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2" y="2388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77" name="Line 13">
              <a:extLst>
                <a:ext uri="{FF2B5EF4-FFF2-40B4-BE49-F238E27FC236}">
                  <a16:creationId xmlns="" xmlns:a16="http://schemas.microsoft.com/office/drawing/2014/main" id="{94F20A4E-260B-46D3-9D62-4FFEB442C5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2" y="2631"/>
              <a:ext cx="0" cy="876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78" name="Text Box 14">
              <a:extLst>
                <a:ext uri="{FF2B5EF4-FFF2-40B4-BE49-F238E27FC236}">
                  <a16:creationId xmlns="" xmlns:a16="http://schemas.microsoft.com/office/drawing/2014/main" id="{91C3E2F4-1051-4225-A213-7892C4B8F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444"/>
              <a:ext cx="2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                               </a:t>
              </a:r>
              <a:r>
                <a:rPr lang="en-US" altLang="zh-CN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endParaRPr lang="en-US" altLang="zh-CN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79" name="Text Box 15">
              <a:extLst>
                <a:ext uri="{FF2B5EF4-FFF2-40B4-BE49-F238E27FC236}">
                  <a16:creationId xmlns="" xmlns:a16="http://schemas.microsoft.com/office/drawing/2014/main" id="{0EB0E8DC-F67D-413E-AC67-CBD1E1698B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4" y="2244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altLang="zh-CN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</a:p>
          </p:txBody>
        </p:sp>
        <p:graphicFrame>
          <p:nvGraphicFramePr>
            <p:cNvPr id="11280" name="Object 16">
              <a:extLst>
                <a:ext uri="{FF2B5EF4-FFF2-40B4-BE49-F238E27FC236}">
                  <a16:creationId xmlns="" xmlns:a16="http://schemas.microsoft.com/office/drawing/2014/main" id="{5BFFBF98-0255-4921-8393-AAA6A7B871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8" y="3492"/>
            <a:ext cx="288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9618" name="公式" r:id="rId3" imgW="139680" imgH="152280" progId="Equation.3">
                    <p:embed/>
                  </p:oleObj>
                </mc:Choice>
                <mc:Fallback>
                  <p:oleObj name="公式" r:id="rId3" imgW="139680" imgH="152280" progId="Equation.3">
                    <p:embed/>
                    <p:pic>
                      <p:nvPicPr>
                        <p:cNvPr id="11280" name="Object 16">
                          <a:extLst>
                            <a:ext uri="{FF2B5EF4-FFF2-40B4-BE49-F238E27FC236}">
                              <a16:creationId xmlns="" xmlns:a16="http://schemas.microsoft.com/office/drawing/2014/main" id="{5BFFBF98-0255-4921-8393-AAA6A7B871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8" y="3492"/>
                          <a:ext cx="288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4375C1A8-97BF-45C2-BDC6-ECFD62F9A653}"/>
              </a:ext>
            </a:extLst>
          </p:cNvPr>
          <p:cNvGrpSpPr/>
          <p:nvPr/>
        </p:nvGrpSpPr>
        <p:grpSpPr>
          <a:xfrm>
            <a:off x="5029200" y="1371600"/>
            <a:ext cx="3657600" cy="3160714"/>
            <a:chOff x="5029200" y="1371600"/>
            <a:chExt cx="3657600" cy="3160714"/>
          </a:xfrm>
        </p:grpSpPr>
        <p:sp>
          <p:nvSpPr>
            <p:cNvPr id="11271" name="Line 7">
              <a:extLst>
                <a:ext uri="{FF2B5EF4-FFF2-40B4-BE49-F238E27FC236}">
                  <a16:creationId xmlns="" xmlns:a16="http://schemas.microsoft.com/office/drawing/2014/main" id="{76D8C2BC-7D5E-46D3-8F4B-11820DC29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1371600"/>
              <a:ext cx="1371600" cy="7620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281" name="Group 17">
              <a:extLst>
                <a:ext uri="{FF2B5EF4-FFF2-40B4-BE49-F238E27FC236}">
                  <a16:creationId xmlns="" xmlns:a16="http://schemas.microsoft.com/office/drawing/2014/main" id="{78F0ED1B-D89A-420B-B41C-AEE740BB36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9200" y="1981201"/>
              <a:ext cx="3657600" cy="2551113"/>
              <a:chOff x="3168" y="2016"/>
              <a:chExt cx="2304" cy="1607"/>
            </a:xfrm>
          </p:grpSpPr>
          <p:sp>
            <p:nvSpPr>
              <p:cNvPr id="11282" name="Line 18">
                <a:extLst>
                  <a:ext uri="{FF2B5EF4-FFF2-40B4-BE49-F238E27FC236}">
                    <a16:creationId xmlns="" xmlns:a16="http://schemas.microsoft.com/office/drawing/2014/main" id="{D3465240-4AB2-4272-8C21-FE1F8C5396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312"/>
                <a:ext cx="20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83" name="Line 19">
                <a:extLst>
                  <a:ext uri="{FF2B5EF4-FFF2-40B4-BE49-F238E27FC236}">
                    <a16:creationId xmlns="" xmlns:a16="http://schemas.microsoft.com/office/drawing/2014/main" id="{95673511-CB72-4287-9E82-D5A9A3806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2" y="2208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1285" name="Object 21">
                <a:extLst>
                  <a:ext uri="{FF2B5EF4-FFF2-40B4-BE49-F238E27FC236}">
                    <a16:creationId xmlns="" xmlns:a16="http://schemas.microsoft.com/office/drawing/2014/main" id="{7B917C36-D65B-4160-BD85-F2C1202DD15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24" y="3336"/>
              <a:ext cx="266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9619" name="公式" r:id="rId5" imgW="139680" imgH="152280" progId="Equation.3">
                      <p:embed/>
                    </p:oleObj>
                  </mc:Choice>
                  <mc:Fallback>
                    <p:oleObj name="公式" r:id="rId5" imgW="139680" imgH="152280" progId="Equation.3">
                      <p:embed/>
                      <p:pic>
                        <p:nvPicPr>
                          <p:cNvPr id="11285" name="Object 21">
                            <a:extLst>
                              <a:ext uri="{FF2B5EF4-FFF2-40B4-BE49-F238E27FC236}">
                                <a16:creationId xmlns="" xmlns:a16="http://schemas.microsoft.com/office/drawing/2014/main" id="{7B917C36-D65B-4160-BD85-F2C1202DD15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3336"/>
                            <a:ext cx="266" cy="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86" name="Freeform 22">
                <a:extLst>
                  <a:ext uri="{FF2B5EF4-FFF2-40B4-BE49-F238E27FC236}">
                    <a16:creationId xmlns="" xmlns:a16="http://schemas.microsoft.com/office/drawing/2014/main" id="{F4532870-7FDB-446D-B6C1-561488BBA1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6" y="2448"/>
                <a:ext cx="1344" cy="816"/>
              </a:xfrm>
              <a:custGeom>
                <a:avLst/>
                <a:gdLst>
                  <a:gd name="T0" fmla="*/ 0 w 1920"/>
                  <a:gd name="T1" fmla="*/ 1152 h 1152"/>
                  <a:gd name="T2" fmla="*/ 576 w 1920"/>
                  <a:gd name="T3" fmla="*/ 960 h 1152"/>
                  <a:gd name="T4" fmla="*/ 1056 w 1920"/>
                  <a:gd name="T5" fmla="*/ 240 h 1152"/>
                  <a:gd name="T6" fmla="*/ 1920 w 1920"/>
                  <a:gd name="T7" fmla="*/ 0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20" h="1152">
                    <a:moveTo>
                      <a:pt x="0" y="1152"/>
                    </a:moveTo>
                    <a:cubicBezTo>
                      <a:pt x="200" y="1132"/>
                      <a:pt x="400" y="1112"/>
                      <a:pt x="576" y="960"/>
                    </a:cubicBezTo>
                    <a:cubicBezTo>
                      <a:pt x="752" y="808"/>
                      <a:pt x="832" y="400"/>
                      <a:pt x="1056" y="240"/>
                    </a:cubicBezTo>
                    <a:cubicBezTo>
                      <a:pt x="1280" y="80"/>
                      <a:pt x="1600" y="40"/>
                      <a:pt x="1920" y="0"/>
                    </a:cubicBezTo>
                  </a:path>
                </a:pathLst>
              </a:custGeom>
              <a:noFill/>
              <a:ln w="38100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87" name="Oval 23">
                <a:extLst>
                  <a:ext uri="{FF2B5EF4-FFF2-40B4-BE49-F238E27FC236}">
                    <a16:creationId xmlns="" xmlns:a16="http://schemas.microsoft.com/office/drawing/2014/main" id="{ECA6E268-C55B-44D8-860D-B66B6618C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748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88" name="Oval 24">
                <a:extLst>
                  <a:ext uri="{FF2B5EF4-FFF2-40B4-BE49-F238E27FC236}">
                    <a16:creationId xmlns="" xmlns:a16="http://schemas.microsoft.com/office/drawing/2014/main" id="{06035082-113F-4824-9659-F26F52299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8" y="2748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89" name="Oval 25">
                <a:extLst>
                  <a:ext uri="{FF2B5EF4-FFF2-40B4-BE49-F238E27FC236}">
                    <a16:creationId xmlns="" xmlns:a16="http://schemas.microsoft.com/office/drawing/2014/main" id="{100D3BCB-E131-42CA-B047-5C6F35D78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3288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90" name="Line 26">
                <a:extLst>
                  <a:ext uri="{FF2B5EF4-FFF2-40B4-BE49-F238E27FC236}">
                    <a16:creationId xmlns="" xmlns:a16="http://schemas.microsoft.com/office/drawing/2014/main" id="{AD6E086B-FF95-4B87-8237-FA5C34646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400"/>
                <a:ext cx="20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91" name="Text Box 27">
                <a:extLst>
                  <a:ext uri="{FF2B5EF4-FFF2-40B4-BE49-F238E27FC236}">
                    <a16:creationId xmlns="" xmlns:a16="http://schemas.microsoft.com/office/drawing/2014/main" id="{6A73DEF7-681D-486F-AE88-0630472DBD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2016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1292" name="Text Box 28">
                <a:extLst>
                  <a:ext uri="{FF2B5EF4-FFF2-40B4-BE49-F238E27FC236}">
                    <a16:creationId xmlns="" xmlns:a16="http://schemas.microsoft.com/office/drawing/2014/main" id="{08DBCFFC-8D0C-4130-9525-4D9343A05A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3264"/>
                <a:ext cx="15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                       </a:t>
                </a:r>
                <a:r>
                  <a:rPr lang="en-US" altLang="zh-CN" b="1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endParaRPr lang="en-US" altLang="zh-CN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" name="Text Box 14">
              <a:extLst>
                <a:ext uri="{FF2B5EF4-FFF2-40B4-BE49-F238E27FC236}">
                  <a16:creationId xmlns="" xmlns:a16="http://schemas.microsoft.com/office/drawing/2014/main" id="{C36A8C8F-64E7-4491-8ED6-D0D842057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3208" y="2189807"/>
              <a:ext cx="3810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>
            <a:extLst>
              <a:ext uri="{FF2B5EF4-FFF2-40B4-BE49-F238E27FC236}">
                <a16:creationId xmlns="" xmlns:a16="http://schemas.microsoft.com/office/drawing/2014/main" id="{40607EFC-FF75-4AFD-B8AB-9D19BF9526FC}"/>
              </a:ext>
            </a:extLst>
          </p:cNvPr>
          <p:cNvGrpSpPr>
            <a:grpSpLocks/>
          </p:cNvGrpSpPr>
          <p:nvPr/>
        </p:nvGrpSpPr>
        <p:grpSpPr bwMode="auto">
          <a:xfrm>
            <a:off x="7881938" y="2667000"/>
            <a:ext cx="563562" cy="381000"/>
            <a:chOff x="5379" y="1584"/>
            <a:chExt cx="384" cy="240"/>
          </a:xfrm>
        </p:grpSpPr>
        <p:sp>
          <p:nvSpPr>
            <p:cNvPr id="12291" name="Rectangle 3" descr="深色上对角线">
              <a:extLst>
                <a:ext uri="{FF2B5EF4-FFF2-40B4-BE49-F238E27FC236}">
                  <a16:creationId xmlns="" xmlns:a16="http://schemas.microsoft.com/office/drawing/2014/main" id="{C2646123-C5B1-46A6-9745-9540F367E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1" y="1680"/>
              <a:ext cx="369" cy="144"/>
            </a:xfrm>
            <a:prstGeom prst="rect">
              <a:avLst/>
            </a:prstGeom>
            <a:pattFill prst="dkUpDiag">
              <a:fgClr>
                <a:schemeClr val="accent1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2" name="AutoShape 4" descr="深色上对角线">
              <a:extLst>
                <a:ext uri="{FF2B5EF4-FFF2-40B4-BE49-F238E27FC236}">
                  <a16:creationId xmlns="" xmlns:a16="http://schemas.microsoft.com/office/drawing/2014/main" id="{4B1CA30F-0EE7-4556-9100-598CD751E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9" y="1584"/>
              <a:ext cx="384" cy="96"/>
            </a:xfrm>
            <a:prstGeom prst="rtTriangle">
              <a:avLst/>
            </a:prstGeom>
            <a:pattFill prst="dkUpDiag">
              <a:fgClr>
                <a:schemeClr val="accent1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293" name="Rectangle 5">
            <a:extLst>
              <a:ext uri="{FF2B5EF4-FFF2-40B4-BE49-F238E27FC236}">
                <a16:creationId xmlns="" xmlns:a16="http://schemas.microsoft.com/office/drawing/2014/main" id="{3FB74D44-53FB-4D5F-8626-159AAB07B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" y="409575"/>
            <a:ext cx="722312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3366FF"/>
              </a:buClr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正态分布的概率密度函数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的性质</a:t>
            </a:r>
          </a:p>
        </p:txBody>
      </p:sp>
      <p:sp>
        <p:nvSpPr>
          <p:cNvPr id="12294" name="Text Box 6">
            <a:extLst>
              <a:ext uri="{FF2B5EF4-FFF2-40B4-BE49-F238E27FC236}">
                <a16:creationId xmlns="" xmlns:a16="http://schemas.microsoft.com/office/drawing/2014/main" id="{F6BEAC49-D2C0-4459-BCA2-06AE69167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" y="1096963"/>
            <a:ext cx="7924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曲线关于直线  </a:t>
            </a:r>
            <a:r>
              <a:rPr lang="en-US" altLang="zh-CN" sz="3200" b="1" i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对称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2295" name="Object 7">
            <a:extLst>
              <a:ext uri="{FF2B5EF4-FFF2-40B4-BE49-F238E27FC236}">
                <a16:creationId xmlns="" xmlns:a16="http://schemas.microsoft.com/office/drawing/2014/main" id="{56F1F420-7190-46DC-B825-7DA99484E0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916113"/>
          <a:ext cx="49180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42" name="公式" r:id="rId4" imgW="2197080" imgH="190440" progId="Equation.3">
                  <p:embed/>
                </p:oleObj>
              </mc:Choice>
              <mc:Fallback>
                <p:oleObj name="公式" r:id="rId4" imgW="2197080" imgH="190440" progId="Equation.3">
                  <p:embed/>
                  <p:pic>
                    <p:nvPicPr>
                      <p:cNvPr id="12295" name="Object 7">
                        <a:extLst>
                          <a:ext uri="{FF2B5EF4-FFF2-40B4-BE49-F238E27FC236}">
                            <a16:creationId xmlns="" xmlns:a16="http://schemas.microsoft.com/office/drawing/2014/main" id="{56F1F420-7190-46DC-B825-7DA99484E0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916113"/>
                        <a:ext cx="49180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Rectangle 8">
            <a:extLst>
              <a:ext uri="{FF2B5EF4-FFF2-40B4-BE49-F238E27FC236}">
                <a16:creationId xmlns="" xmlns:a16="http://schemas.microsoft.com/office/drawing/2014/main" id="{8CB18B44-290A-4571-AFA0-6522E602A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2620963"/>
            <a:ext cx="5048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lang="en-US" altLang="zh-CN" sz="3200" b="1" i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取得最大值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2297" name="Text Box 9">
            <a:extLst>
              <a:ext uri="{FF2B5EF4-FFF2-40B4-BE49-F238E27FC236}">
                <a16:creationId xmlns="" xmlns:a16="http://schemas.microsoft.com/office/drawing/2014/main" id="{A5991148-FB9E-4206-AC2F-9DCDC0E3A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" y="3505200"/>
            <a:ext cx="86518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 </a:t>
            </a:r>
            <a:r>
              <a:rPr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 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曲线有拐点，且以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轴为渐近线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2298" name="Line 10">
            <a:extLst>
              <a:ext uri="{FF2B5EF4-FFF2-40B4-BE49-F238E27FC236}">
                <a16:creationId xmlns="" xmlns:a16="http://schemas.microsoft.com/office/drawing/2014/main" id="{FFF610E0-B4D0-466D-B010-444ACCAC12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425" y="990600"/>
            <a:ext cx="8510588" cy="0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2299" name="Group 11">
            <a:extLst>
              <a:ext uri="{FF2B5EF4-FFF2-40B4-BE49-F238E27FC236}">
                <a16:creationId xmlns="" xmlns:a16="http://schemas.microsoft.com/office/drawing/2014/main" id="{207D75FC-916C-4DA3-B4A1-4ADE6F60560C}"/>
              </a:ext>
            </a:extLst>
          </p:cNvPr>
          <p:cNvGrpSpPr>
            <a:grpSpLocks/>
          </p:cNvGrpSpPr>
          <p:nvPr/>
        </p:nvGrpSpPr>
        <p:grpSpPr bwMode="auto">
          <a:xfrm>
            <a:off x="5205413" y="1066800"/>
            <a:ext cx="3752850" cy="2438400"/>
            <a:chOff x="3648" y="576"/>
            <a:chExt cx="2561" cy="1536"/>
          </a:xfrm>
        </p:grpSpPr>
        <p:sp>
          <p:nvSpPr>
            <p:cNvPr id="12300" name="Line 12">
              <a:extLst>
                <a:ext uri="{FF2B5EF4-FFF2-40B4-BE49-F238E27FC236}">
                  <a16:creationId xmlns="" xmlns:a16="http://schemas.microsoft.com/office/drawing/2014/main" id="{003F0890-F966-423C-AF68-7FDE7FC695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68" y="67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1" name="Text Box 13">
              <a:extLst>
                <a:ext uri="{FF2B5EF4-FFF2-40B4-BE49-F238E27FC236}">
                  <a16:creationId xmlns="" xmlns:a16="http://schemas.microsoft.com/office/drawing/2014/main" id="{279905EB-561D-4137-AEE2-C22A290A25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776"/>
              <a:ext cx="2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a typeface="黑体" panose="02010609060101010101" pitchFamily="49" charset="-122"/>
                </a:rPr>
                <a:t>O</a:t>
              </a:r>
              <a:endParaRPr lang="en-US" altLang="zh-CN" sz="3200" b="1">
                <a:solidFill>
                  <a:srgbClr val="FF0066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2302" name="Text Box 14">
              <a:extLst>
                <a:ext uri="{FF2B5EF4-FFF2-40B4-BE49-F238E27FC236}">
                  <a16:creationId xmlns="" xmlns:a16="http://schemas.microsoft.com/office/drawing/2014/main" id="{03B82D67-CCA4-4CB7-8CD7-92BA0BBB5A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7" y="576"/>
              <a:ext cx="4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altLang="zh-CN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2303" name="Line 15">
              <a:extLst>
                <a:ext uri="{FF2B5EF4-FFF2-40B4-BE49-F238E27FC236}">
                  <a16:creationId xmlns="" xmlns:a16="http://schemas.microsoft.com/office/drawing/2014/main" id="{865037B1-F4F3-4516-BEBB-3EF2049F59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824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4" name="Rectangle 16">
              <a:extLst>
                <a:ext uri="{FF2B5EF4-FFF2-40B4-BE49-F238E27FC236}">
                  <a16:creationId xmlns="" xmlns:a16="http://schemas.microsoft.com/office/drawing/2014/main" id="{0AB52198-D88C-42F6-9185-43382CF36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" y="1824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黑体" panose="02010609060101010101" pitchFamily="49" charset="-122"/>
                </a:rPr>
                <a:t>x</a:t>
              </a:r>
            </a:p>
          </p:txBody>
        </p:sp>
      </p:grpSp>
      <p:grpSp>
        <p:nvGrpSpPr>
          <p:cNvPr id="12305" name="Group 17">
            <a:extLst>
              <a:ext uri="{FF2B5EF4-FFF2-40B4-BE49-F238E27FC236}">
                <a16:creationId xmlns="" xmlns:a16="http://schemas.microsoft.com/office/drawing/2014/main" id="{BB7CDC83-4162-45E3-BF4A-E7E773C1904A}"/>
              </a:ext>
            </a:extLst>
          </p:cNvPr>
          <p:cNvGrpSpPr>
            <a:grpSpLocks/>
          </p:cNvGrpSpPr>
          <p:nvPr/>
        </p:nvGrpSpPr>
        <p:grpSpPr bwMode="auto">
          <a:xfrm>
            <a:off x="6927850" y="1681163"/>
            <a:ext cx="419100" cy="1824037"/>
            <a:chOff x="4728" y="963"/>
            <a:chExt cx="286" cy="1149"/>
          </a:xfrm>
        </p:grpSpPr>
        <p:sp>
          <p:nvSpPr>
            <p:cNvPr id="12306" name="Line 18">
              <a:extLst>
                <a:ext uri="{FF2B5EF4-FFF2-40B4-BE49-F238E27FC236}">
                  <a16:creationId xmlns="" xmlns:a16="http://schemas.microsoft.com/office/drawing/2014/main" id="{9B2357F2-2DA6-464A-BD70-872A942AD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7" y="963"/>
              <a:ext cx="0" cy="876"/>
            </a:xfrm>
            <a:prstGeom prst="line">
              <a:avLst/>
            </a:prstGeom>
            <a:noFill/>
            <a:ln w="952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7" name="Rectangle 19">
              <a:extLst>
                <a:ext uri="{FF2B5EF4-FFF2-40B4-BE49-F238E27FC236}">
                  <a16:creationId xmlns="" xmlns:a16="http://schemas.microsoft.com/office/drawing/2014/main" id="{47A75504-F448-4588-BE38-3732FED73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1747"/>
              <a:ext cx="28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0066"/>
                  </a:solidFill>
                  <a:sym typeface="Symbol" panose="05050102010706020507" pitchFamily="18" charset="2"/>
                </a:rPr>
                <a:t></a:t>
              </a:r>
            </a:p>
          </p:txBody>
        </p:sp>
      </p:grpSp>
      <p:grpSp>
        <p:nvGrpSpPr>
          <p:cNvPr id="12308" name="Group 20">
            <a:extLst>
              <a:ext uri="{FF2B5EF4-FFF2-40B4-BE49-F238E27FC236}">
                <a16:creationId xmlns="" xmlns:a16="http://schemas.microsoft.com/office/drawing/2014/main" id="{474E87DF-1743-46B4-9A46-2944A0A76F27}"/>
              </a:ext>
            </a:extLst>
          </p:cNvPr>
          <p:cNvGrpSpPr>
            <a:grpSpLocks/>
          </p:cNvGrpSpPr>
          <p:nvPr/>
        </p:nvGrpSpPr>
        <p:grpSpPr bwMode="auto">
          <a:xfrm>
            <a:off x="5675313" y="1279525"/>
            <a:ext cx="1477962" cy="701675"/>
            <a:chOff x="3888" y="710"/>
            <a:chExt cx="1008" cy="442"/>
          </a:xfrm>
        </p:grpSpPr>
        <p:sp>
          <p:nvSpPr>
            <p:cNvPr id="12309" name="Line 21">
              <a:extLst>
                <a:ext uri="{FF2B5EF4-FFF2-40B4-BE49-F238E27FC236}">
                  <a16:creationId xmlns="" xmlns:a16="http://schemas.microsoft.com/office/drawing/2014/main" id="{62B05F63-6D87-4C62-9DB1-8400A9D42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930"/>
              <a:ext cx="528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2310" name="Object 22">
              <a:extLst>
                <a:ext uri="{FF2B5EF4-FFF2-40B4-BE49-F238E27FC236}">
                  <a16:creationId xmlns="" xmlns:a16="http://schemas.microsoft.com/office/drawing/2014/main" id="{A782D674-FCCA-4EEF-BC0E-261D071365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710"/>
            <a:ext cx="453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643" name="公式" r:id="rId6" imgW="393480" imgH="368280" progId="Equation.3">
                    <p:embed/>
                  </p:oleObj>
                </mc:Choice>
                <mc:Fallback>
                  <p:oleObj name="公式" r:id="rId6" imgW="393480" imgH="368280" progId="Equation.3">
                    <p:embed/>
                    <p:pic>
                      <p:nvPicPr>
                        <p:cNvPr id="12310" name="Object 22">
                          <a:extLst>
                            <a:ext uri="{FF2B5EF4-FFF2-40B4-BE49-F238E27FC236}">
                              <a16:creationId xmlns="" xmlns:a16="http://schemas.microsoft.com/office/drawing/2014/main" id="{A782D674-FCCA-4EEF-BC0E-261D071365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710"/>
                          <a:ext cx="453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11" name="Freeform 23">
            <a:extLst>
              <a:ext uri="{FF2B5EF4-FFF2-40B4-BE49-F238E27FC236}">
                <a16:creationId xmlns="" xmlns:a16="http://schemas.microsoft.com/office/drawing/2014/main" id="{0464A58A-104C-44B0-BABD-5A5B0FD4EFAD}"/>
              </a:ext>
            </a:extLst>
          </p:cNvPr>
          <p:cNvSpPr>
            <a:spLocks/>
          </p:cNvSpPr>
          <p:nvPr/>
        </p:nvSpPr>
        <p:spPr bwMode="auto">
          <a:xfrm>
            <a:off x="5608638" y="1635125"/>
            <a:ext cx="3167062" cy="1282700"/>
          </a:xfrm>
          <a:custGeom>
            <a:avLst/>
            <a:gdLst>
              <a:gd name="T0" fmla="*/ 0 w 2162"/>
              <a:gd name="T1" fmla="*/ 806 h 808"/>
              <a:gd name="T2" fmla="*/ 347 w 2162"/>
              <a:gd name="T3" fmla="*/ 720 h 808"/>
              <a:gd name="T4" fmla="*/ 578 w 2162"/>
              <a:gd name="T5" fmla="*/ 544 h 808"/>
              <a:gd name="T6" fmla="*/ 783 w 2162"/>
              <a:gd name="T7" fmla="*/ 178 h 808"/>
              <a:gd name="T8" fmla="*/ 1011 w 2162"/>
              <a:gd name="T9" fmla="*/ 7 h 808"/>
              <a:gd name="T10" fmla="*/ 1222 w 2162"/>
              <a:gd name="T11" fmla="*/ 134 h 808"/>
              <a:gd name="T12" fmla="*/ 1471 w 2162"/>
              <a:gd name="T13" fmla="*/ 515 h 808"/>
              <a:gd name="T14" fmla="*/ 1764 w 2162"/>
              <a:gd name="T15" fmla="*/ 705 h 808"/>
              <a:gd name="T16" fmla="*/ 2162 w 2162"/>
              <a:gd name="T17" fmla="*/ 808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2" h="808">
                <a:moveTo>
                  <a:pt x="0" y="806"/>
                </a:moveTo>
                <a:cubicBezTo>
                  <a:pt x="58" y="792"/>
                  <a:pt x="251" y="764"/>
                  <a:pt x="347" y="720"/>
                </a:cubicBezTo>
                <a:cubicBezTo>
                  <a:pt x="443" y="676"/>
                  <a:pt x="505" y="634"/>
                  <a:pt x="578" y="544"/>
                </a:cubicBezTo>
                <a:cubicBezTo>
                  <a:pt x="651" y="454"/>
                  <a:pt x="711" y="268"/>
                  <a:pt x="783" y="178"/>
                </a:cubicBezTo>
                <a:cubicBezTo>
                  <a:pt x="855" y="88"/>
                  <a:pt x="938" y="14"/>
                  <a:pt x="1011" y="7"/>
                </a:cubicBezTo>
                <a:cubicBezTo>
                  <a:pt x="1084" y="0"/>
                  <a:pt x="1145" y="49"/>
                  <a:pt x="1222" y="134"/>
                </a:cubicBezTo>
                <a:cubicBezTo>
                  <a:pt x="1299" y="219"/>
                  <a:pt x="1381" y="420"/>
                  <a:pt x="1471" y="515"/>
                </a:cubicBezTo>
                <a:cubicBezTo>
                  <a:pt x="1561" y="610"/>
                  <a:pt x="1649" y="656"/>
                  <a:pt x="1764" y="705"/>
                </a:cubicBezTo>
                <a:cubicBezTo>
                  <a:pt x="1879" y="754"/>
                  <a:pt x="2079" y="787"/>
                  <a:pt x="2162" y="808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312" name="Group 24">
            <a:extLst>
              <a:ext uri="{FF2B5EF4-FFF2-40B4-BE49-F238E27FC236}">
                <a16:creationId xmlns="" xmlns:a16="http://schemas.microsoft.com/office/drawing/2014/main" id="{D1E657DF-D482-4284-8C16-3805A12A49B3}"/>
              </a:ext>
            </a:extLst>
          </p:cNvPr>
          <p:cNvGrpSpPr>
            <a:grpSpLocks/>
          </p:cNvGrpSpPr>
          <p:nvPr/>
        </p:nvGrpSpPr>
        <p:grpSpPr bwMode="auto">
          <a:xfrm>
            <a:off x="7877175" y="2590800"/>
            <a:ext cx="563563" cy="457200"/>
            <a:chOff x="5376" y="1536"/>
            <a:chExt cx="384" cy="288"/>
          </a:xfrm>
        </p:grpSpPr>
        <p:sp>
          <p:nvSpPr>
            <p:cNvPr id="12313" name="Line 25">
              <a:extLst>
                <a:ext uri="{FF2B5EF4-FFF2-40B4-BE49-F238E27FC236}">
                  <a16:creationId xmlns="" xmlns:a16="http://schemas.microsoft.com/office/drawing/2014/main" id="{F793FABC-7D74-45AF-9807-940A39F4C6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76" y="1536"/>
              <a:ext cx="0" cy="288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4" name="Line 26">
              <a:extLst>
                <a:ext uri="{FF2B5EF4-FFF2-40B4-BE49-F238E27FC236}">
                  <a16:creationId xmlns="" xmlns:a16="http://schemas.microsoft.com/office/drawing/2014/main" id="{2AC5072D-56A0-40BE-9A82-9D83B392D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0" y="1680"/>
              <a:ext cx="0" cy="144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315" name="Oval 27">
            <a:extLst>
              <a:ext uri="{FF2B5EF4-FFF2-40B4-BE49-F238E27FC236}">
                <a16:creationId xmlns="" xmlns:a16="http://schemas.microsoft.com/office/drawing/2014/main" id="{1E0ED0EF-4702-4281-9360-479B6DF28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362200"/>
            <a:ext cx="141288" cy="152400"/>
          </a:xfrm>
          <a:prstGeom prst="ellipse">
            <a:avLst/>
          </a:prstGeom>
          <a:solidFill>
            <a:srgbClr val="FF0066"/>
          </a:solidFill>
          <a:ln w="9525">
            <a:solidFill>
              <a:srgbClr val="CC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16" name="Oval 28">
            <a:extLst>
              <a:ext uri="{FF2B5EF4-FFF2-40B4-BE49-F238E27FC236}">
                <a16:creationId xmlns="" xmlns:a16="http://schemas.microsoft.com/office/drawing/2014/main" id="{99B8E57C-672D-43DF-8357-F5A366F8C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2362200"/>
            <a:ext cx="139700" cy="152400"/>
          </a:xfrm>
          <a:prstGeom prst="ellipse">
            <a:avLst/>
          </a:prstGeom>
          <a:solidFill>
            <a:srgbClr val="FF0066"/>
          </a:solidFill>
          <a:ln w="9525">
            <a:solidFill>
              <a:srgbClr val="CC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17" name="Text Box 29">
            <a:extLst>
              <a:ext uri="{FF2B5EF4-FFF2-40B4-BE49-F238E27FC236}">
                <a16:creationId xmlns="" xmlns:a16="http://schemas.microsoft.com/office/drawing/2014/main" id="{D7488055-4285-4554-8317-0642FC202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4267200"/>
            <a:ext cx="777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对固定的</a:t>
            </a:r>
            <a:r>
              <a:rPr lang="zh-CN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改变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图形沿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轴平移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2318" name="Freeform 30">
            <a:extLst>
              <a:ext uri="{FF2B5EF4-FFF2-40B4-BE49-F238E27FC236}">
                <a16:creationId xmlns="" xmlns:a16="http://schemas.microsoft.com/office/drawing/2014/main" id="{58809A0D-8014-413A-8A81-B9C9FA0907EC}"/>
              </a:ext>
            </a:extLst>
          </p:cNvPr>
          <p:cNvSpPr>
            <a:spLocks/>
          </p:cNvSpPr>
          <p:nvPr/>
        </p:nvSpPr>
        <p:spPr bwMode="auto">
          <a:xfrm>
            <a:off x="5060950" y="1636713"/>
            <a:ext cx="3168650" cy="1282700"/>
          </a:xfrm>
          <a:custGeom>
            <a:avLst/>
            <a:gdLst>
              <a:gd name="T0" fmla="*/ 0 w 2162"/>
              <a:gd name="T1" fmla="*/ 806 h 808"/>
              <a:gd name="T2" fmla="*/ 347 w 2162"/>
              <a:gd name="T3" fmla="*/ 720 h 808"/>
              <a:gd name="T4" fmla="*/ 578 w 2162"/>
              <a:gd name="T5" fmla="*/ 544 h 808"/>
              <a:gd name="T6" fmla="*/ 783 w 2162"/>
              <a:gd name="T7" fmla="*/ 178 h 808"/>
              <a:gd name="T8" fmla="*/ 1011 w 2162"/>
              <a:gd name="T9" fmla="*/ 7 h 808"/>
              <a:gd name="T10" fmla="*/ 1222 w 2162"/>
              <a:gd name="T11" fmla="*/ 134 h 808"/>
              <a:gd name="T12" fmla="*/ 1471 w 2162"/>
              <a:gd name="T13" fmla="*/ 515 h 808"/>
              <a:gd name="T14" fmla="*/ 1764 w 2162"/>
              <a:gd name="T15" fmla="*/ 705 h 808"/>
              <a:gd name="T16" fmla="*/ 2162 w 2162"/>
              <a:gd name="T17" fmla="*/ 808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2" h="808">
                <a:moveTo>
                  <a:pt x="0" y="806"/>
                </a:moveTo>
                <a:cubicBezTo>
                  <a:pt x="58" y="792"/>
                  <a:pt x="251" y="764"/>
                  <a:pt x="347" y="720"/>
                </a:cubicBezTo>
                <a:cubicBezTo>
                  <a:pt x="443" y="676"/>
                  <a:pt x="505" y="634"/>
                  <a:pt x="578" y="544"/>
                </a:cubicBezTo>
                <a:cubicBezTo>
                  <a:pt x="651" y="454"/>
                  <a:pt x="711" y="268"/>
                  <a:pt x="783" y="178"/>
                </a:cubicBezTo>
                <a:cubicBezTo>
                  <a:pt x="855" y="88"/>
                  <a:pt x="938" y="14"/>
                  <a:pt x="1011" y="7"/>
                </a:cubicBezTo>
                <a:cubicBezTo>
                  <a:pt x="1084" y="0"/>
                  <a:pt x="1145" y="49"/>
                  <a:pt x="1222" y="134"/>
                </a:cubicBezTo>
                <a:cubicBezTo>
                  <a:pt x="1299" y="219"/>
                  <a:pt x="1381" y="420"/>
                  <a:pt x="1471" y="515"/>
                </a:cubicBezTo>
                <a:cubicBezTo>
                  <a:pt x="1561" y="610"/>
                  <a:pt x="1649" y="656"/>
                  <a:pt x="1764" y="705"/>
                </a:cubicBezTo>
                <a:cubicBezTo>
                  <a:pt x="1879" y="754"/>
                  <a:pt x="2079" y="787"/>
                  <a:pt x="2162" y="808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9" name="Text Box 31">
            <a:extLst>
              <a:ext uri="{FF2B5EF4-FFF2-40B4-BE49-F238E27FC236}">
                <a16:creationId xmlns="" xmlns:a16="http://schemas.microsoft.com/office/drawing/2014/main" id="{3C6FB762-E7F7-42D0-BEA4-291D07817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" y="5013325"/>
            <a:ext cx="834707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对固定的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改变</a:t>
            </a:r>
            <a:r>
              <a:rPr lang="zh-CN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,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越小,图形越尖,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落在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附</a:t>
            </a:r>
          </a:p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近的概率越大.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320" name="Freeform 32">
            <a:extLst>
              <a:ext uri="{FF2B5EF4-FFF2-40B4-BE49-F238E27FC236}">
                <a16:creationId xmlns="" xmlns:a16="http://schemas.microsoft.com/office/drawing/2014/main" id="{CFC99661-4042-4E6F-A2B3-A7BFC3DD98D9}"/>
              </a:ext>
            </a:extLst>
          </p:cNvPr>
          <p:cNvSpPr>
            <a:spLocks/>
          </p:cNvSpPr>
          <p:nvPr/>
        </p:nvSpPr>
        <p:spPr bwMode="auto">
          <a:xfrm>
            <a:off x="6434138" y="962025"/>
            <a:ext cx="1562100" cy="2041525"/>
          </a:xfrm>
          <a:custGeom>
            <a:avLst/>
            <a:gdLst>
              <a:gd name="T0" fmla="*/ 0 w 1066"/>
              <a:gd name="T1" fmla="*/ 1261 h 1286"/>
              <a:gd name="T2" fmla="*/ 190 w 1066"/>
              <a:gd name="T3" fmla="*/ 1115 h 1286"/>
              <a:gd name="T4" fmla="*/ 345 w 1066"/>
              <a:gd name="T5" fmla="*/ 234 h 1286"/>
              <a:gd name="T6" fmla="*/ 481 w 1066"/>
              <a:gd name="T7" fmla="*/ 0 h 1286"/>
              <a:gd name="T8" fmla="*/ 583 w 1066"/>
              <a:gd name="T9" fmla="*/ 234 h 1286"/>
              <a:gd name="T10" fmla="*/ 797 w 1066"/>
              <a:gd name="T11" fmla="*/ 1105 h 1286"/>
              <a:gd name="T12" fmla="*/ 1051 w 1066"/>
              <a:gd name="T13" fmla="*/ 1259 h 1286"/>
              <a:gd name="T14" fmla="*/ 890 w 1066"/>
              <a:gd name="T15" fmla="*/ 1215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6" h="1286">
                <a:moveTo>
                  <a:pt x="0" y="1261"/>
                </a:moveTo>
                <a:cubicBezTo>
                  <a:pt x="29" y="1237"/>
                  <a:pt x="133" y="1286"/>
                  <a:pt x="190" y="1115"/>
                </a:cubicBezTo>
                <a:cubicBezTo>
                  <a:pt x="247" y="944"/>
                  <a:pt x="297" y="420"/>
                  <a:pt x="345" y="234"/>
                </a:cubicBezTo>
                <a:cubicBezTo>
                  <a:pt x="393" y="48"/>
                  <a:pt x="441" y="0"/>
                  <a:pt x="481" y="0"/>
                </a:cubicBezTo>
                <a:cubicBezTo>
                  <a:pt x="521" y="0"/>
                  <a:pt x="530" y="50"/>
                  <a:pt x="583" y="234"/>
                </a:cubicBezTo>
                <a:cubicBezTo>
                  <a:pt x="636" y="418"/>
                  <a:pt x="719" y="934"/>
                  <a:pt x="797" y="1105"/>
                </a:cubicBezTo>
                <a:cubicBezTo>
                  <a:pt x="875" y="1276"/>
                  <a:pt x="1036" y="1241"/>
                  <a:pt x="1051" y="1259"/>
                </a:cubicBezTo>
                <a:cubicBezTo>
                  <a:pt x="1066" y="1277"/>
                  <a:pt x="924" y="1224"/>
                  <a:pt x="890" y="1215"/>
                </a:cubicBezTo>
              </a:path>
            </a:pathLst>
          </a:custGeom>
          <a:noFill/>
          <a:ln w="38100" cap="flat" cmpd="sng">
            <a:solidFill>
              <a:srgbClr val="FF00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1" name="Line 33">
            <a:extLst>
              <a:ext uri="{FF2B5EF4-FFF2-40B4-BE49-F238E27FC236}">
                <a16:creationId xmlns="" xmlns:a16="http://schemas.microsoft.com/office/drawing/2014/main" id="{68F0AAEC-7250-4986-89D6-68BF90A1C3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18350" y="976313"/>
            <a:ext cx="0" cy="20574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nimBg="1" autoUpdateAnimBg="0"/>
      <p:bldP spid="12294" grpId="0" autoUpdateAnimBg="0"/>
      <p:bldP spid="12296" grpId="0" autoUpdateAnimBg="0"/>
      <p:bldP spid="12297" grpId="0" autoUpdateAnimBg="0"/>
      <p:bldP spid="12317" grpId="0" autoUpdateAnimBg="0"/>
      <p:bldP spid="12319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5" name="Object 3">
            <a:extLst>
              <a:ext uri="{FF2B5EF4-FFF2-40B4-BE49-F238E27FC236}">
                <a16:creationId xmlns="" xmlns:a16="http://schemas.microsoft.com/office/drawing/2014/main" id="{EB27ABFC-D954-4050-8DCE-DFA6F9A98D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451100"/>
          <a:ext cx="2754313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38" name="Equation" r:id="rId3" imgW="1091880" imgH="469800" progId="Equation.DSMT4">
                  <p:embed/>
                </p:oleObj>
              </mc:Choice>
              <mc:Fallback>
                <p:oleObj name="Equation" r:id="rId3" imgW="1091880" imgH="469800" progId="Equation.DSMT4">
                  <p:embed/>
                  <p:pic>
                    <p:nvPicPr>
                      <p:cNvPr id="18435" name="Object 3">
                        <a:extLst>
                          <a:ext uri="{FF2B5EF4-FFF2-40B4-BE49-F238E27FC236}">
                            <a16:creationId xmlns="" xmlns:a16="http://schemas.microsoft.com/office/drawing/2014/main" id="{EB27ABFC-D954-4050-8DCE-DFA6F9A98D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451100"/>
                        <a:ext cx="2754313" cy="11572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>
            <a:extLst>
              <a:ext uri="{FF2B5EF4-FFF2-40B4-BE49-F238E27FC236}">
                <a16:creationId xmlns="" xmlns:a16="http://schemas.microsoft.com/office/drawing/2014/main" id="{1B9C8858-07A4-4D6D-A487-2191028208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2420938"/>
          <a:ext cx="357505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39" name="Equation" r:id="rId5" imgW="1384200" imgH="469800" progId="Equation.DSMT4">
                  <p:embed/>
                </p:oleObj>
              </mc:Choice>
              <mc:Fallback>
                <p:oleObj name="Equation" r:id="rId5" imgW="1384200" imgH="469800" progId="Equation.DSMT4">
                  <p:embed/>
                  <p:pic>
                    <p:nvPicPr>
                      <p:cNvPr id="18436" name="Object 4">
                        <a:extLst>
                          <a:ext uri="{FF2B5EF4-FFF2-40B4-BE49-F238E27FC236}">
                            <a16:creationId xmlns="" xmlns:a16="http://schemas.microsoft.com/office/drawing/2014/main" id="{1B9C8858-07A4-4D6D-A487-2191028208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420938"/>
                        <a:ext cx="3575050" cy="11874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Freeform 5">
            <a:extLst>
              <a:ext uri="{FF2B5EF4-FFF2-40B4-BE49-F238E27FC236}">
                <a16:creationId xmlns="" xmlns:a16="http://schemas.microsoft.com/office/drawing/2014/main" id="{BE5E0551-B0E8-4129-87F8-AA72A9E16FB3}"/>
              </a:ext>
            </a:extLst>
          </p:cNvPr>
          <p:cNvSpPr>
            <a:spLocks/>
          </p:cNvSpPr>
          <p:nvPr/>
        </p:nvSpPr>
        <p:spPr bwMode="auto">
          <a:xfrm>
            <a:off x="5502275" y="4549775"/>
            <a:ext cx="2625725" cy="1314450"/>
          </a:xfrm>
          <a:custGeom>
            <a:avLst/>
            <a:gdLst>
              <a:gd name="T0" fmla="*/ 0 w 1792"/>
              <a:gd name="T1" fmla="*/ 826 h 828"/>
              <a:gd name="T2" fmla="*/ 372 w 1792"/>
              <a:gd name="T3" fmla="*/ 717 h 828"/>
              <a:gd name="T4" fmla="*/ 943 w 1792"/>
              <a:gd name="T5" fmla="*/ 161 h 828"/>
              <a:gd name="T6" fmla="*/ 1792 w 1792"/>
              <a:gd name="T7" fmla="*/ 0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92" h="828">
                <a:moveTo>
                  <a:pt x="0" y="826"/>
                </a:moveTo>
                <a:cubicBezTo>
                  <a:pt x="62" y="808"/>
                  <a:pt x="215" y="828"/>
                  <a:pt x="372" y="717"/>
                </a:cubicBezTo>
                <a:cubicBezTo>
                  <a:pt x="529" y="606"/>
                  <a:pt x="707" y="280"/>
                  <a:pt x="943" y="161"/>
                </a:cubicBezTo>
                <a:cubicBezTo>
                  <a:pt x="1179" y="42"/>
                  <a:pt x="1615" y="34"/>
                  <a:pt x="1792" y="0"/>
                </a:cubicBezTo>
              </a:path>
            </a:pathLst>
          </a:custGeom>
          <a:noFill/>
          <a:ln w="38100" cap="flat" cmpd="sng">
            <a:solidFill>
              <a:srgbClr val="FF00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Rectangle 6">
            <a:extLst>
              <a:ext uri="{FF2B5EF4-FFF2-40B4-BE49-F238E27FC236}">
                <a16:creationId xmlns="" xmlns:a16="http://schemas.microsoft.com/office/drawing/2014/main" id="{0D97A596-3F9C-4658-A94D-13F506C07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" y="304800"/>
            <a:ext cx="3587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3366FF"/>
              </a:buClr>
              <a:buSzPct val="140000"/>
              <a:buFont typeface="Wingdings" panose="05000000000000000000" pitchFamily="2" charset="2"/>
              <a:buChar char="F"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标准正态分布</a:t>
            </a:r>
          </a:p>
        </p:txBody>
      </p:sp>
      <p:sp>
        <p:nvSpPr>
          <p:cNvPr id="18439" name="Line 7">
            <a:extLst>
              <a:ext uri="{FF2B5EF4-FFF2-40B4-BE49-F238E27FC236}">
                <a16:creationId xmlns="" xmlns:a16="http://schemas.microsoft.com/office/drawing/2014/main" id="{C0EB7EFF-AFC7-49E8-A4AA-3738B1C004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425" y="990600"/>
            <a:ext cx="8510588" cy="0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40" name="Rectangle 8">
            <a:extLst>
              <a:ext uri="{FF2B5EF4-FFF2-40B4-BE49-F238E27FC236}">
                <a16:creationId xmlns="" xmlns:a16="http://schemas.microsoft.com/office/drawing/2014/main" id="{7C7FDB29-77AD-4221-933D-747D3A54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66800"/>
            <a:ext cx="883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zh-CN" alt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=0,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服从</a:t>
            </a:r>
            <a:r>
              <a:rPr lang="zh-CN" altLang="en-U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标准正态分布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记作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(0,1).</a:t>
            </a:r>
          </a:p>
        </p:txBody>
      </p:sp>
      <p:sp>
        <p:nvSpPr>
          <p:cNvPr id="18441" name="Rectangle 9">
            <a:extLst>
              <a:ext uri="{FF2B5EF4-FFF2-40B4-BE49-F238E27FC236}">
                <a16:creationId xmlns="" xmlns:a16="http://schemas.microsoft.com/office/drawing/2014/main" id="{16DE4C24-B96B-4143-9961-610FFBB50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" y="1752600"/>
            <a:ext cx="8158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其概率密度与分布函数分别用 </a:t>
            </a:r>
            <a:r>
              <a:rPr lang="zh-CN" altLang="en-US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),(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即</a:t>
            </a:r>
          </a:p>
        </p:txBody>
      </p:sp>
      <p:sp>
        <p:nvSpPr>
          <p:cNvPr id="18442" name="Freeform 10">
            <a:extLst>
              <a:ext uri="{FF2B5EF4-FFF2-40B4-BE49-F238E27FC236}">
                <a16:creationId xmlns="" xmlns:a16="http://schemas.microsoft.com/office/drawing/2014/main" id="{E0AEEF76-2784-4C72-9E8D-6259C0E1D2EF}"/>
              </a:ext>
            </a:extLst>
          </p:cNvPr>
          <p:cNvSpPr>
            <a:spLocks/>
          </p:cNvSpPr>
          <p:nvPr/>
        </p:nvSpPr>
        <p:spPr bwMode="auto">
          <a:xfrm>
            <a:off x="630238" y="4284663"/>
            <a:ext cx="3168650" cy="1282700"/>
          </a:xfrm>
          <a:custGeom>
            <a:avLst/>
            <a:gdLst>
              <a:gd name="T0" fmla="*/ 0 w 2162"/>
              <a:gd name="T1" fmla="*/ 806 h 808"/>
              <a:gd name="T2" fmla="*/ 347 w 2162"/>
              <a:gd name="T3" fmla="*/ 720 h 808"/>
              <a:gd name="T4" fmla="*/ 578 w 2162"/>
              <a:gd name="T5" fmla="*/ 544 h 808"/>
              <a:gd name="T6" fmla="*/ 783 w 2162"/>
              <a:gd name="T7" fmla="*/ 178 h 808"/>
              <a:gd name="T8" fmla="*/ 1011 w 2162"/>
              <a:gd name="T9" fmla="*/ 7 h 808"/>
              <a:gd name="T10" fmla="*/ 1222 w 2162"/>
              <a:gd name="T11" fmla="*/ 134 h 808"/>
              <a:gd name="T12" fmla="*/ 1471 w 2162"/>
              <a:gd name="T13" fmla="*/ 515 h 808"/>
              <a:gd name="T14" fmla="*/ 1764 w 2162"/>
              <a:gd name="T15" fmla="*/ 705 h 808"/>
              <a:gd name="T16" fmla="*/ 2162 w 2162"/>
              <a:gd name="T17" fmla="*/ 808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2" h="808">
                <a:moveTo>
                  <a:pt x="0" y="806"/>
                </a:moveTo>
                <a:cubicBezTo>
                  <a:pt x="58" y="792"/>
                  <a:pt x="251" y="764"/>
                  <a:pt x="347" y="720"/>
                </a:cubicBezTo>
                <a:cubicBezTo>
                  <a:pt x="443" y="676"/>
                  <a:pt x="505" y="634"/>
                  <a:pt x="578" y="544"/>
                </a:cubicBezTo>
                <a:cubicBezTo>
                  <a:pt x="651" y="454"/>
                  <a:pt x="711" y="268"/>
                  <a:pt x="783" y="178"/>
                </a:cubicBezTo>
                <a:cubicBezTo>
                  <a:pt x="855" y="88"/>
                  <a:pt x="938" y="14"/>
                  <a:pt x="1011" y="7"/>
                </a:cubicBezTo>
                <a:cubicBezTo>
                  <a:pt x="1084" y="0"/>
                  <a:pt x="1145" y="49"/>
                  <a:pt x="1222" y="134"/>
                </a:cubicBezTo>
                <a:cubicBezTo>
                  <a:pt x="1299" y="219"/>
                  <a:pt x="1381" y="420"/>
                  <a:pt x="1471" y="515"/>
                </a:cubicBezTo>
                <a:cubicBezTo>
                  <a:pt x="1561" y="610"/>
                  <a:pt x="1649" y="656"/>
                  <a:pt x="1764" y="705"/>
                </a:cubicBezTo>
                <a:cubicBezTo>
                  <a:pt x="1879" y="754"/>
                  <a:pt x="2079" y="787"/>
                  <a:pt x="2162" y="808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443" name="Group 11">
            <a:extLst>
              <a:ext uri="{FF2B5EF4-FFF2-40B4-BE49-F238E27FC236}">
                <a16:creationId xmlns="" xmlns:a16="http://schemas.microsoft.com/office/drawing/2014/main" id="{A77DEA56-0FDD-411A-BE7F-FDA278F511CD}"/>
              </a:ext>
            </a:extLst>
          </p:cNvPr>
          <p:cNvGrpSpPr>
            <a:grpSpLocks/>
          </p:cNvGrpSpPr>
          <p:nvPr/>
        </p:nvGrpSpPr>
        <p:grpSpPr bwMode="auto">
          <a:xfrm>
            <a:off x="474663" y="3860800"/>
            <a:ext cx="3522662" cy="2316163"/>
            <a:chOff x="324" y="2525"/>
            <a:chExt cx="2404" cy="1459"/>
          </a:xfrm>
        </p:grpSpPr>
        <p:graphicFrame>
          <p:nvGraphicFramePr>
            <p:cNvPr id="18444" name="Object 12">
              <a:extLst>
                <a:ext uri="{FF2B5EF4-FFF2-40B4-BE49-F238E27FC236}">
                  <a16:creationId xmlns="" xmlns:a16="http://schemas.microsoft.com/office/drawing/2014/main" id="{259D1E35-CFA1-4D11-9023-930414DCEB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69" y="2525"/>
            <a:ext cx="403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140" name="公式" r:id="rId7" imgW="279360" imgH="190440" progId="Equation.3">
                    <p:embed/>
                  </p:oleObj>
                </mc:Choice>
                <mc:Fallback>
                  <p:oleObj name="公式" r:id="rId7" imgW="279360" imgH="190440" progId="Equation.3">
                    <p:embed/>
                    <p:pic>
                      <p:nvPicPr>
                        <p:cNvPr id="18444" name="Object 12">
                          <a:extLst>
                            <a:ext uri="{FF2B5EF4-FFF2-40B4-BE49-F238E27FC236}">
                              <a16:creationId xmlns="" xmlns:a16="http://schemas.microsoft.com/office/drawing/2014/main" id="{259D1E35-CFA1-4D11-9023-930414DCEB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9" y="2525"/>
                          <a:ext cx="403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5" name="Line 13">
              <a:extLst>
                <a:ext uri="{FF2B5EF4-FFF2-40B4-BE49-F238E27FC236}">
                  <a16:creationId xmlns="" xmlns:a16="http://schemas.microsoft.com/office/drawing/2014/main" id="{5AEF308A-5EED-48F7-8699-31AB49F6C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" y="3696"/>
              <a:ext cx="2364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46" name="Line 14">
              <a:extLst>
                <a:ext uri="{FF2B5EF4-FFF2-40B4-BE49-F238E27FC236}">
                  <a16:creationId xmlns="" xmlns:a16="http://schemas.microsoft.com/office/drawing/2014/main" id="{33184FBE-64FB-40E5-98E9-078C0DF854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56" y="259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47" name="Text Box 15">
              <a:extLst>
                <a:ext uri="{FF2B5EF4-FFF2-40B4-BE49-F238E27FC236}">
                  <a16:creationId xmlns="" xmlns:a16="http://schemas.microsoft.com/office/drawing/2014/main" id="{B50F84F3-255D-4DBE-B432-A619F3B60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696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endParaRPr lang="en-US" altLang="zh-CN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48" name="Rectangle 16">
              <a:extLst>
                <a:ext uri="{FF2B5EF4-FFF2-40B4-BE49-F238E27FC236}">
                  <a16:creationId xmlns="" xmlns:a16="http://schemas.microsoft.com/office/drawing/2014/main" id="{83CDB668-58AD-4BFB-BA58-3067F6968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" y="3679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18449" name="Group 17">
            <a:extLst>
              <a:ext uri="{FF2B5EF4-FFF2-40B4-BE49-F238E27FC236}">
                <a16:creationId xmlns="" xmlns:a16="http://schemas.microsoft.com/office/drawing/2014/main" id="{7AF49B5A-4510-4493-A65C-41092D03D964}"/>
              </a:ext>
            </a:extLst>
          </p:cNvPr>
          <p:cNvGrpSpPr>
            <a:grpSpLocks/>
          </p:cNvGrpSpPr>
          <p:nvPr/>
        </p:nvGrpSpPr>
        <p:grpSpPr bwMode="auto">
          <a:xfrm>
            <a:off x="5064125" y="3860800"/>
            <a:ext cx="3446463" cy="2438400"/>
            <a:chOff x="3456" y="2640"/>
            <a:chExt cx="2352" cy="1536"/>
          </a:xfrm>
        </p:grpSpPr>
        <p:graphicFrame>
          <p:nvGraphicFramePr>
            <p:cNvPr id="18450" name="Object 18">
              <a:extLst>
                <a:ext uri="{FF2B5EF4-FFF2-40B4-BE49-F238E27FC236}">
                  <a16:creationId xmlns="" xmlns:a16="http://schemas.microsoft.com/office/drawing/2014/main" id="{5703BD29-C8F9-4D84-8607-FCE3107260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92" y="2640"/>
            <a:ext cx="572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141" name="公式" r:id="rId9" imgW="304560" imgH="190440" progId="Equation.3">
                    <p:embed/>
                  </p:oleObj>
                </mc:Choice>
                <mc:Fallback>
                  <p:oleObj name="公式" r:id="rId9" imgW="304560" imgH="190440" progId="Equation.3">
                    <p:embed/>
                    <p:pic>
                      <p:nvPicPr>
                        <p:cNvPr id="18450" name="Object 18">
                          <a:extLst>
                            <a:ext uri="{FF2B5EF4-FFF2-40B4-BE49-F238E27FC236}">
                              <a16:creationId xmlns="" xmlns:a16="http://schemas.microsoft.com/office/drawing/2014/main" id="{5703BD29-C8F9-4D84-8607-FCE3107260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2" y="2640"/>
                          <a:ext cx="572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1" name="Line 19">
              <a:extLst>
                <a:ext uri="{FF2B5EF4-FFF2-40B4-BE49-F238E27FC236}">
                  <a16:creationId xmlns="" xmlns:a16="http://schemas.microsoft.com/office/drawing/2014/main" id="{D722E069-B084-45BE-B938-4814E92C46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936"/>
              <a:ext cx="2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2" name="Line 20">
              <a:extLst>
                <a:ext uri="{FF2B5EF4-FFF2-40B4-BE49-F238E27FC236}">
                  <a16:creationId xmlns="" xmlns:a16="http://schemas.microsoft.com/office/drawing/2014/main" id="{5774228E-E459-49B5-BE04-4068DA80D1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2" y="283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3" name="Oval 21">
              <a:extLst>
                <a:ext uri="{FF2B5EF4-FFF2-40B4-BE49-F238E27FC236}">
                  <a16:creationId xmlns="" xmlns:a16="http://schemas.microsoft.com/office/drawing/2014/main" id="{8AF5A00E-8356-4D67-868E-8BF791E7A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" y="3456"/>
              <a:ext cx="52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4" name="Line 22">
              <a:extLst>
                <a:ext uri="{FF2B5EF4-FFF2-40B4-BE49-F238E27FC236}">
                  <a16:creationId xmlns="" xmlns:a16="http://schemas.microsoft.com/office/drawing/2014/main" id="{77EFFD82-6AE8-4C74-AD81-D1EAB8A96B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024"/>
              <a:ext cx="22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55" name="Object 23">
              <a:extLst>
                <a:ext uri="{FF2B5EF4-FFF2-40B4-BE49-F238E27FC236}">
                  <a16:creationId xmlns="" xmlns:a16="http://schemas.microsoft.com/office/drawing/2014/main" id="{886F1112-B512-4705-A6A4-4D1C796FEA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84" y="3216"/>
            <a:ext cx="176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142" name="公式" r:id="rId11" imgW="139680" imgH="342720" progId="Equation.3">
                    <p:embed/>
                  </p:oleObj>
                </mc:Choice>
                <mc:Fallback>
                  <p:oleObj name="公式" r:id="rId11" imgW="139680" imgH="342720" progId="Equation.3">
                    <p:embed/>
                    <p:pic>
                      <p:nvPicPr>
                        <p:cNvPr id="18455" name="Object 23">
                          <a:extLst>
                            <a:ext uri="{FF2B5EF4-FFF2-40B4-BE49-F238E27FC236}">
                              <a16:creationId xmlns="" xmlns:a16="http://schemas.microsoft.com/office/drawing/2014/main" id="{886F1112-B512-4705-A6A4-4D1C796FEA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4" y="3216"/>
                          <a:ext cx="176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6" name="Text Box 24">
              <a:extLst>
                <a:ext uri="{FF2B5EF4-FFF2-40B4-BE49-F238E27FC236}">
                  <a16:creationId xmlns="" xmlns:a16="http://schemas.microsoft.com/office/drawing/2014/main" id="{A9920297-71CA-47F5-B338-537AD46C8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6" y="3888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endParaRPr lang="en-US" altLang="zh-CN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57" name="Rectangle 25">
              <a:extLst>
                <a:ext uri="{FF2B5EF4-FFF2-40B4-BE49-F238E27FC236}">
                  <a16:creationId xmlns="" xmlns:a16="http://schemas.microsoft.com/office/drawing/2014/main" id="{7CFCB27D-987D-402D-9834-2D198D6DC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3871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18458" name="Group 26">
            <a:extLst>
              <a:ext uri="{FF2B5EF4-FFF2-40B4-BE49-F238E27FC236}">
                <a16:creationId xmlns="" xmlns:a16="http://schemas.microsoft.com/office/drawing/2014/main" id="{086B00BF-6E43-431E-A7DB-FB5DDFF01CE1}"/>
              </a:ext>
            </a:extLst>
          </p:cNvPr>
          <p:cNvGrpSpPr>
            <a:grpSpLocks/>
          </p:cNvGrpSpPr>
          <p:nvPr/>
        </p:nvGrpSpPr>
        <p:grpSpPr bwMode="auto">
          <a:xfrm>
            <a:off x="1195388" y="5033963"/>
            <a:ext cx="1766887" cy="1112837"/>
            <a:chOff x="816" y="3264"/>
            <a:chExt cx="1206" cy="701"/>
          </a:xfrm>
        </p:grpSpPr>
        <p:sp>
          <p:nvSpPr>
            <p:cNvPr id="18459" name="Line 27">
              <a:extLst>
                <a:ext uri="{FF2B5EF4-FFF2-40B4-BE49-F238E27FC236}">
                  <a16:creationId xmlns="" xmlns:a16="http://schemas.microsoft.com/office/drawing/2014/main" id="{97E407AC-C8C6-44A4-8A9F-FF8340F63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264"/>
              <a:ext cx="0" cy="432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60" name="Line 28">
              <a:extLst>
                <a:ext uri="{FF2B5EF4-FFF2-40B4-BE49-F238E27FC236}">
                  <a16:creationId xmlns="" xmlns:a16="http://schemas.microsoft.com/office/drawing/2014/main" id="{5BDBF1C6-ED66-4879-9312-10039A42B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2" y="3264"/>
              <a:ext cx="0" cy="432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61" name="Rectangle 29">
              <a:extLst>
                <a:ext uri="{FF2B5EF4-FFF2-40B4-BE49-F238E27FC236}">
                  <a16:creationId xmlns="" xmlns:a16="http://schemas.microsoft.com/office/drawing/2014/main" id="{E3E60716-7DBF-413E-A52E-D53A89566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600"/>
              <a:ext cx="38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-</a:t>
              </a:r>
            </a:p>
          </p:txBody>
        </p:sp>
        <p:sp>
          <p:nvSpPr>
            <p:cNvPr id="18462" name="Rectangle 30">
              <a:extLst>
                <a:ext uri="{FF2B5EF4-FFF2-40B4-BE49-F238E27FC236}">
                  <a16:creationId xmlns="" xmlns:a16="http://schemas.microsoft.com/office/drawing/2014/main" id="{A9414CB5-185C-4A7F-8D14-6FAAE4F3F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600"/>
              <a:ext cx="29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 autoUpdateAnimBg="0"/>
      <p:bldP spid="1844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="" xmlns:a16="http://schemas.microsoft.com/office/drawing/2014/main" id="{A82E2D69-2C52-4479-9015-BA2028D74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765175"/>
            <a:ext cx="6751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是偶函数，即 </a:t>
            </a:r>
            <a:r>
              <a:rPr lang="zh-CN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 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);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459" name="Object 3">
            <a:extLst>
              <a:ext uri="{FF2B5EF4-FFF2-40B4-BE49-F238E27FC236}">
                <a16:creationId xmlns="" xmlns:a16="http://schemas.microsoft.com/office/drawing/2014/main" id="{4A9E1DAE-AB6B-496D-8451-4E1843062C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3450" y="1268413"/>
          <a:ext cx="847725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076" name="公式" r:id="rId3" imgW="368280" imgH="431640" progId="Equation.3">
                  <p:embed/>
                </p:oleObj>
              </mc:Choice>
              <mc:Fallback>
                <p:oleObj name="公式" r:id="rId3" imgW="368280" imgH="431640" progId="Equation.3">
                  <p:embed/>
                  <p:pic>
                    <p:nvPicPr>
                      <p:cNvPr id="19459" name="Object 3">
                        <a:extLst>
                          <a:ext uri="{FF2B5EF4-FFF2-40B4-BE49-F238E27FC236}">
                            <a16:creationId xmlns="" xmlns:a16="http://schemas.microsoft.com/office/drawing/2014/main" id="{4A9E1DAE-AB6B-496D-8451-4E1843062C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450" y="1268413"/>
                        <a:ext cx="847725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4">
            <a:extLst>
              <a:ext uri="{FF2B5EF4-FFF2-40B4-BE49-F238E27FC236}">
                <a16:creationId xmlns="" xmlns:a16="http://schemas.microsoft.com/office/drawing/2014/main" id="{7FD553D8-BFC4-4224-B658-6D6EC846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0350"/>
            <a:ext cx="4360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3366FF"/>
              </a:buClr>
              <a:buSzPct val="140000"/>
              <a:buFont typeface="Wingdings" panose="05000000000000000000" pitchFamily="2" charset="2"/>
              <a:buChar char="F"/>
            </a:pP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与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的性质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462" name="Text Box 6">
            <a:extLst>
              <a:ext uri="{FF2B5EF4-FFF2-40B4-BE49-F238E27FC236}">
                <a16:creationId xmlns="" xmlns:a16="http://schemas.microsoft.com/office/drawing/2014/main" id="{A4F5A3C5-E512-4643-AA61-8AFD857A3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1387475"/>
            <a:ext cx="7467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 </a:t>
            </a:r>
            <a:r>
              <a:rPr lang="zh-CN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取得最大值        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</p:txBody>
      </p:sp>
      <p:sp>
        <p:nvSpPr>
          <p:cNvPr id="19463" name="Text Box 7">
            <a:extLst>
              <a:ext uri="{FF2B5EF4-FFF2-40B4-BE49-F238E27FC236}">
                <a16:creationId xmlns="" xmlns:a16="http://schemas.microsoft.com/office/drawing/2014/main" id="{5742CB77-D731-403B-A24C-BA6562961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525" y="2009775"/>
            <a:ext cx="3446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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</a:t>
            </a:r>
          </a:p>
        </p:txBody>
      </p:sp>
      <p:grpSp>
        <p:nvGrpSpPr>
          <p:cNvPr id="19483" name="Group 27">
            <a:extLst>
              <a:ext uri="{FF2B5EF4-FFF2-40B4-BE49-F238E27FC236}">
                <a16:creationId xmlns="" xmlns:a16="http://schemas.microsoft.com/office/drawing/2014/main" id="{6E9F52BE-59DE-498C-B420-3E27B104D1F9}"/>
              </a:ext>
            </a:extLst>
          </p:cNvPr>
          <p:cNvGrpSpPr>
            <a:grpSpLocks/>
          </p:cNvGrpSpPr>
          <p:nvPr/>
        </p:nvGrpSpPr>
        <p:grpSpPr bwMode="auto">
          <a:xfrm>
            <a:off x="757238" y="3141663"/>
            <a:ext cx="7343775" cy="839787"/>
            <a:chOff x="249" y="2024"/>
            <a:chExt cx="4445" cy="529"/>
          </a:xfrm>
        </p:grpSpPr>
        <p:sp>
          <p:nvSpPr>
            <p:cNvPr id="19465" name="Text Box 9">
              <a:extLst>
                <a:ext uri="{FF2B5EF4-FFF2-40B4-BE49-F238E27FC236}">
                  <a16:creationId xmlns="" xmlns:a16="http://schemas.microsoft.com/office/drawing/2014/main" id="{22913564-7224-4670-AA67-DD3172D44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2115"/>
              <a:ext cx="44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u="sng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引理</a:t>
              </a:r>
              <a:r>
                <a:rPr lang="zh-CN" altLang="en-US" sz="2800" b="1">
                  <a:latin typeface="宋体" panose="02010600030101010101" pitchFamily="2" charset="-122"/>
                </a:rPr>
                <a:t> 设           </a:t>
              </a:r>
              <a:r>
                <a:rPr lang="en-US" altLang="zh-CN" sz="2800" b="1">
                  <a:latin typeface="宋体" panose="02010600030101010101" pitchFamily="2" charset="-122"/>
                </a:rPr>
                <a:t>,</a:t>
              </a:r>
              <a:r>
                <a:rPr lang="zh-CN" altLang="en-US" sz="2800" b="1">
                  <a:latin typeface="宋体" panose="02010600030101010101" pitchFamily="2" charset="-122"/>
                </a:rPr>
                <a:t>则</a:t>
              </a:r>
              <a:endParaRPr lang="zh-CN" altLang="en-US" sz="2800" b="1"/>
            </a:p>
          </p:txBody>
        </p:sp>
        <p:graphicFrame>
          <p:nvGraphicFramePr>
            <p:cNvPr id="19466" name="Object 10">
              <a:extLst>
                <a:ext uri="{FF2B5EF4-FFF2-40B4-BE49-F238E27FC236}">
                  <a16:creationId xmlns="" xmlns:a16="http://schemas.microsoft.com/office/drawing/2014/main" id="{6B999FB3-24FC-41FF-BD90-8E990678FE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1" y="2115"/>
            <a:ext cx="1089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077" name="公式" r:id="rId5" imgW="939600" imgH="228600" progId="Equation.3">
                    <p:embed/>
                  </p:oleObj>
                </mc:Choice>
                <mc:Fallback>
                  <p:oleObj name="公式" r:id="rId5" imgW="939600" imgH="228600" progId="Equation.3">
                    <p:embed/>
                    <p:pic>
                      <p:nvPicPr>
                        <p:cNvPr id="19466" name="Object 10">
                          <a:extLst>
                            <a:ext uri="{FF2B5EF4-FFF2-40B4-BE49-F238E27FC236}">
                              <a16:creationId xmlns="" xmlns:a16="http://schemas.microsoft.com/office/drawing/2014/main" id="{6B999FB3-24FC-41FF-BD90-8E990678FE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115"/>
                          <a:ext cx="1089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7" name="Object 11">
              <a:extLst>
                <a:ext uri="{FF2B5EF4-FFF2-40B4-BE49-F238E27FC236}">
                  <a16:creationId xmlns="" xmlns:a16="http://schemas.microsoft.com/office/drawing/2014/main" id="{B05D435A-1929-4EF0-9860-792E8B54DD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9" y="2024"/>
            <a:ext cx="1496" cy="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078" name="公式" r:id="rId7" imgW="1333440" imgH="406080" progId="Equation.3">
                    <p:embed/>
                  </p:oleObj>
                </mc:Choice>
                <mc:Fallback>
                  <p:oleObj name="公式" r:id="rId7" imgW="1333440" imgH="406080" progId="Equation.3">
                    <p:embed/>
                    <p:pic>
                      <p:nvPicPr>
                        <p:cNvPr id="19467" name="Object 11">
                          <a:extLst>
                            <a:ext uri="{FF2B5EF4-FFF2-40B4-BE49-F238E27FC236}">
                              <a16:creationId xmlns="" xmlns:a16="http://schemas.microsoft.com/office/drawing/2014/main" id="{B05D435A-1929-4EF0-9860-792E8B54DD3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2024"/>
                          <a:ext cx="1496" cy="5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68" name="Line 12">
            <a:extLst>
              <a:ext uri="{FF2B5EF4-FFF2-40B4-BE49-F238E27FC236}">
                <a16:creationId xmlns="" xmlns:a16="http://schemas.microsoft.com/office/drawing/2014/main" id="{81859266-B842-438D-9DBE-DC7F0BE209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836613"/>
            <a:ext cx="8229600" cy="0"/>
          </a:xfrm>
          <a:prstGeom prst="line">
            <a:avLst/>
          </a:prstGeom>
          <a:noFill/>
          <a:ln w="57150" cmpd="thickThin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69" name="Text Box 13">
            <a:extLst>
              <a:ext uri="{FF2B5EF4-FFF2-40B4-BE49-F238E27FC236}">
                <a16:creationId xmlns="" xmlns:a16="http://schemas.microsoft.com/office/drawing/2014/main" id="{2855DE76-ED1F-4FB4-8216-D0934A0C0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525" y="2528888"/>
            <a:ext cx="3095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lang="en-US" altLang="zh-CN" sz="3200" b="1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470" name="AutoShape 14">
            <a:extLst>
              <a:ext uri="{FF2B5EF4-FFF2-40B4-BE49-F238E27FC236}">
                <a16:creationId xmlns="" xmlns:a16="http://schemas.microsoft.com/office/drawing/2014/main" id="{BC1B4874-7FB2-402B-BE01-945834B75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2744788"/>
            <a:ext cx="896937" cy="225425"/>
          </a:xfrm>
          <a:prstGeom prst="rightArrow">
            <a:avLst>
              <a:gd name="adj1" fmla="val 50000"/>
              <a:gd name="adj2" fmla="val 99472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71" name="Text Box 15">
            <a:extLst>
              <a:ext uri="{FF2B5EF4-FFF2-40B4-BE49-F238E27FC236}">
                <a16:creationId xmlns="" xmlns:a16="http://schemas.microsoft.com/office/drawing/2014/main" id="{5A7B6365-04A3-4B20-A9AB-96839C0FF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75" y="2593975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标准正态分布</a:t>
            </a:r>
          </a:p>
        </p:txBody>
      </p:sp>
      <p:sp>
        <p:nvSpPr>
          <p:cNvPr id="19472" name="AutoShape 16">
            <a:extLst>
              <a:ext uri="{FF2B5EF4-FFF2-40B4-BE49-F238E27FC236}">
                <a16:creationId xmlns="" xmlns:a16="http://schemas.microsoft.com/office/drawing/2014/main" id="{6F232F09-01CC-4CE9-898D-8981B849F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5013325"/>
            <a:ext cx="633412" cy="304800"/>
          </a:xfrm>
          <a:prstGeom prst="rightArrow">
            <a:avLst>
              <a:gd name="adj1" fmla="val 50000"/>
              <a:gd name="adj2" fmla="val 51953"/>
            </a:avLst>
          </a:prstGeom>
          <a:solidFill>
            <a:srgbClr val="FF0066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73" name="Object 17">
            <a:extLst>
              <a:ext uri="{FF2B5EF4-FFF2-40B4-BE49-F238E27FC236}">
                <a16:creationId xmlns="" xmlns:a16="http://schemas.microsoft.com/office/drawing/2014/main" id="{75796D07-9B64-48CF-8071-122B1BDCCB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4168775"/>
          <a:ext cx="244792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079" name="公式" r:id="rId9" imgW="1143000" imgH="406080" progId="Equation.3">
                  <p:embed/>
                </p:oleObj>
              </mc:Choice>
              <mc:Fallback>
                <p:oleObj name="公式" r:id="rId9" imgW="1143000" imgH="406080" progId="Equation.3">
                  <p:embed/>
                  <p:pic>
                    <p:nvPicPr>
                      <p:cNvPr id="19473" name="Object 17">
                        <a:extLst>
                          <a:ext uri="{FF2B5EF4-FFF2-40B4-BE49-F238E27FC236}">
                            <a16:creationId xmlns="" xmlns:a16="http://schemas.microsoft.com/office/drawing/2014/main" id="{75796D07-9B64-48CF-8071-122B1BDCCB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168775"/>
                        <a:ext cx="2447925" cy="8810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4" name="Text Box 18">
            <a:extLst>
              <a:ext uri="{FF2B5EF4-FFF2-40B4-BE49-F238E27FC236}">
                <a16:creationId xmlns="" xmlns:a16="http://schemas.microsoft.com/office/drawing/2014/main" id="{18178ECB-928A-49A7-AAB0-CFF82A779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5445125"/>
            <a:ext cx="985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2°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475" name="Object 19">
            <a:extLst>
              <a:ext uri="{FF2B5EF4-FFF2-40B4-BE49-F238E27FC236}">
                <a16:creationId xmlns="" xmlns:a16="http://schemas.microsoft.com/office/drawing/2014/main" id="{B217D190-C4C6-4FB7-BA9E-5D2CF28FC9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5229225"/>
          <a:ext cx="5545137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080" name="公式" r:id="rId11" imgW="2781000" imgH="457200" progId="Equation.3">
                  <p:embed/>
                </p:oleObj>
              </mc:Choice>
              <mc:Fallback>
                <p:oleObj name="公式" r:id="rId11" imgW="2781000" imgH="457200" progId="Equation.3">
                  <p:embed/>
                  <p:pic>
                    <p:nvPicPr>
                      <p:cNvPr id="19475" name="Object 19">
                        <a:extLst>
                          <a:ext uri="{FF2B5EF4-FFF2-40B4-BE49-F238E27FC236}">
                            <a16:creationId xmlns="" xmlns:a16="http://schemas.microsoft.com/office/drawing/2014/main" id="{B217D190-C4C6-4FB7-BA9E-5D2CF28FC9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229225"/>
                        <a:ext cx="5545137" cy="1003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6" name="Text Box 20">
            <a:extLst>
              <a:ext uri="{FF2B5EF4-FFF2-40B4-BE49-F238E27FC236}">
                <a16:creationId xmlns="" xmlns:a16="http://schemas.microsoft.com/office/drawing/2014/main" id="{AA08394E-7BC1-4B68-999F-15A07D12E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675" y="4310063"/>
            <a:ext cx="4387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1°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lang="en-US" altLang="zh-CN" sz="2800" b="1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</p:txBody>
      </p:sp>
      <p:sp>
        <p:nvSpPr>
          <p:cNvPr id="19477" name="AutoShape 21">
            <a:extLst>
              <a:ext uri="{FF2B5EF4-FFF2-40B4-BE49-F238E27FC236}">
                <a16:creationId xmlns="" xmlns:a16="http://schemas.microsoft.com/office/drawing/2014/main" id="{A7CE0E36-7A9E-4A75-B417-1A6259D38A13}"/>
              </a:ext>
            </a:extLst>
          </p:cNvPr>
          <p:cNvSpPr>
            <a:spLocks/>
          </p:cNvSpPr>
          <p:nvPr/>
        </p:nvSpPr>
        <p:spPr bwMode="auto">
          <a:xfrm>
            <a:off x="1258888" y="4572000"/>
            <a:ext cx="147637" cy="1233488"/>
          </a:xfrm>
          <a:prstGeom prst="leftBrace">
            <a:avLst>
              <a:gd name="adj1" fmla="val 69624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60" grpId="0" autoUpdateAnimBg="0"/>
      <p:bldP spid="19462" grpId="0" autoUpdateAnimBg="0"/>
      <p:bldP spid="19463" grpId="0" autoUpdateAnimBg="0"/>
      <p:bldP spid="19469" grpId="0" autoUpdateAnimBg="0"/>
      <p:bldP spid="19471" grpId="0" autoUpdateAnimBg="0"/>
      <p:bldP spid="19474" grpId="0" autoUpdateAnimBg="0"/>
      <p:bldP spid="19476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="" xmlns:a16="http://schemas.microsoft.com/office/drawing/2014/main" id="{3E29CBDA-1E9C-4BBC-B836-412BE46B8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8580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的分布函数为 </a:t>
            </a:r>
          </a:p>
        </p:txBody>
      </p:sp>
      <p:graphicFrame>
        <p:nvGraphicFramePr>
          <p:cNvPr id="21507" name="Object 3">
            <a:extLst>
              <a:ext uri="{FF2B5EF4-FFF2-40B4-BE49-F238E27FC236}">
                <a16:creationId xmlns="" xmlns:a16="http://schemas.microsoft.com/office/drawing/2014/main" id="{45175131-95C9-4495-81EB-CD042EC966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0525" y="515938"/>
          <a:ext cx="18923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9256" name="公式" r:id="rId3" imgW="672840" imgH="368280" progId="Equation.3">
                  <p:embed/>
                </p:oleObj>
              </mc:Choice>
              <mc:Fallback>
                <p:oleObj name="公式" r:id="rId3" imgW="672840" imgH="368280" progId="Equation.3">
                  <p:embed/>
                  <p:pic>
                    <p:nvPicPr>
                      <p:cNvPr id="21507" name="Object 3">
                        <a:extLst>
                          <a:ext uri="{FF2B5EF4-FFF2-40B4-BE49-F238E27FC236}">
                            <a16:creationId xmlns="" xmlns:a16="http://schemas.microsoft.com/office/drawing/2014/main" id="{45175131-95C9-4495-81EB-CD042EC966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515938"/>
                        <a:ext cx="18923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>
            <a:extLst>
              <a:ext uri="{FF2B5EF4-FFF2-40B4-BE49-F238E27FC236}">
                <a16:creationId xmlns="" xmlns:a16="http://schemas.microsoft.com/office/drawing/2014/main" id="{CD3112E3-AF65-418E-9CA7-C83506BED2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5863" y="1257300"/>
          <a:ext cx="7570787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9257" name="公式" r:id="rId5" imgW="2527200" imgH="368280" progId="Equation.3">
                  <p:embed/>
                </p:oleObj>
              </mc:Choice>
              <mc:Fallback>
                <p:oleObj name="公式" r:id="rId5" imgW="2527200" imgH="368280" progId="Equation.3">
                  <p:embed/>
                  <p:pic>
                    <p:nvPicPr>
                      <p:cNvPr id="21508" name="Object 4">
                        <a:extLst>
                          <a:ext uri="{FF2B5EF4-FFF2-40B4-BE49-F238E27FC236}">
                            <a16:creationId xmlns="" xmlns:a16="http://schemas.microsoft.com/office/drawing/2014/main" id="{CD3112E3-AF65-418E-9CA7-C83506BED2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1257300"/>
                        <a:ext cx="7570787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>
            <a:extLst>
              <a:ext uri="{FF2B5EF4-FFF2-40B4-BE49-F238E27FC236}">
                <a16:creationId xmlns="" xmlns:a16="http://schemas.microsoft.com/office/drawing/2014/main" id="{9CF0FD9E-8D91-4C1E-A2B5-AC81C5DCDF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18480"/>
              </p:ext>
            </p:extLst>
          </p:nvPr>
        </p:nvGraphicFramePr>
        <p:xfrm>
          <a:off x="2946400" y="3508375"/>
          <a:ext cx="5010150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9258" name="Equation" r:id="rId7" imgW="1523880" imgH="469800" progId="Equation.DSMT4">
                  <p:embed/>
                </p:oleObj>
              </mc:Choice>
              <mc:Fallback>
                <p:oleObj name="Equation" r:id="rId7" imgW="1523880" imgH="469800" progId="Equation.DSMT4">
                  <p:embed/>
                  <p:pic>
                    <p:nvPicPr>
                      <p:cNvPr id="21509" name="Object 5">
                        <a:extLst>
                          <a:ext uri="{FF2B5EF4-FFF2-40B4-BE49-F238E27FC236}">
                            <a16:creationId xmlns="" xmlns:a16="http://schemas.microsoft.com/office/drawing/2014/main" id="{9CF0FD9E-8D91-4C1E-A2B5-AC81C5DCDF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3508375"/>
                        <a:ext cx="5010150" cy="154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6">
            <a:extLst>
              <a:ext uri="{FF2B5EF4-FFF2-40B4-BE49-F238E27FC236}">
                <a16:creationId xmlns="" xmlns:a16="http://schemas.microsoft.com/office/drawing/2014/main" id="{22187028-FE81-4E00-AA69-1F0F89AC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300663"/>
            <a:ext cx="510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由此知</a:t>
            </a:r>
          </a:p>
        </p:txBody>
      </p:sp>
      <p:graphicFrame>
        <p:nvGraphicFramePr>
          <p:cNvPr id="21511" name="Object 7">
            <a:extLst>
              <a:ext uri="{FF2B5EF4-FFF2-40B4-BE49-F238E27FC236}">
                <a16:creationId xmlns="" xmlns:a16="http://schemas.microsoft.com/office/drawing/2014/main" id="{AA42098D-ED49-4193-9CF0-0BB6291AB1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4838" y="5011738"/>
          <a:ext cx="4124325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9259" name="公式" r:id="rId9" imgW="1206360" imgH="368280" progId="Equation.3">
                  <p:embed/>
                </p:oleObj>
              </mc:Choice>
              <mc:Fallback>
                <p:oleObj name="公式" r:id="rId9" imgW="1206360" imgH="368280" progId="Equation.3">
                  <p:embed/>
                  <p:pic>
                    <p:nvPicPr>
                      <p:cNvPr id="21511" name="Object 7">
                        <a:extLst>
                          <a:ext uri="{FF2B5EF4-FFF2-40B4-BE49-F238E27FC236}">
                            <a16:creationId xmlns="" xmlns:a16="http://schemas.microsoft.com/office/drawing/2014/main" id="{AA42098D-ED49-4193-9CF0-0BB6291AB1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8" y="5011738"/>
                        <a:ext cx="4124325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>
            <a:extLst>
              <a:ext uri="{FF2B5EF4-FFF2-40B4-BE49-F238E27FC236}">
                <a16:creationId xmlns="" xmlns:a16="http://schemas.microsoft.com/office/drawing/2014/main" id="{E707D751-7837-424D-A8C2-AC3E6A8932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9238" y="2095500"/>
          <a:ext cx="4513262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9260" name="公式" r:id="rId11" imgW="1511280" imgH="469800" progId="Equation.3">
                  <p:embed/>
                </p:oleObj>
              </mc:Choice>
              <mc:Fallback>
                <p:oleObj name="公式" r:id="rId11" imgW="1511280" imgH="469800" progId="Equation.3">
                  <p:embed/>
                  <p:pic>
                    <p:nvPicPr>
                      <p:cNvPr id="21512" name="Object 8">
                        <a:extLst>
                          <a:ext uri="{FF2B5EF4-FFF2-40B4-BE49-F238E27FC236}">
                            <a16:creationId xmlns="" xmlns:a16="http://schemas.microsoft.com/office/drawing/2014/main" id="{E707D751-7837-424D-A8C2-AC3E6A8932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238" y="2095500"/>
                        <a:ext cx="4513262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3" name="Group 9">
            <a:extLst>
              <a:ext uri="{FF2B5EF4-FFF2-40B4-BE49-F238E27FC236}">
                <a16:creationId xmlns="" xmlns:a16="http://schemas.microsoft.com/office/drawing/2014/main" id="{CFB8D779-6BB1-4211-93F8-79D5D3F6D3A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238500"/>
            <a:ext cx="1471613" cy="1028700"/>
            <a:chOff x="1300" y="2040"/>
            <a:chExt cx="1004" cy="648"/>
          </a:xfrm>
        </p:grpSpPr>
        <p:graphicFrame>
          <p:nvGraphicFramePr>
            <p:cNvPr id="21514" name="Object 10">
              <a:extLst>
                <a:ext uri="{FF2B5EF4-FFF2-40B4-BE49-F238E27FC236}">
                  <a16:creationId xmlns="" xmlns:a16="http://schemas.microsoft.com/office/drawing/2014/main" id="{5B8AB4F4-9678-4A50-9603-7ED42B47C87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8526972"/>
                </p:ext>
              </p:extLst>
            </p:nvPr>
          </p:nvGraphicFramePr>
          <p:xfrm>
            <a:off x="1300" y="2040"/>
            <a:ext cx="810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9261" name="Equation" r:id="rId13" imgW="571320" imgH="393480" progId="Equation.DSMT4">
                    <p:embed/>
                  </p:oleObj>
                </mc:Choice>
                <mc:Fallback>
                  <p:oleObj name="Equation" r:id="rId13" imgW="571320" imgH="393480" progId="Equation.DSMT4">
                    <p:embed/>
                    <p:pic>
                      <p:nvPicPr>
                        <p:cNvPr id="21514" name="Object 10">
                          <a:extLst>
                            <a:ext uri="{FF2B5EF4-FFF2-40B4-BE49-F238E27FC236}">
                              <a16:creationId xmlns="" xmlns:a16="http://schemas.microsoft.com/office/drawing/2014/main" id="{5B8AB4F4-9678-4A50-9603-7ED42B47C8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0" y="2040"/>
                          <a:ext cx="810" cy="511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5" name="Line 11">
              <a:extLst>
                <a:ext uri="{FF2B5EF4-FFF2-40B4-BE49-F238E27FC236}">
                  <a16:creationId xmlns="" xmlns:a16="http://schemas.microsoft.com/office/drawing/2014/main" id="{D5D9F870-2A94-481C-9B31-6A9F69926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352"/>
              <a:ext cx="24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516" name="AutoShape 12">
            <a:hlinkClick r:id="" action="ppaction://hlinkshowjump?jump=previousslide"/>
            <a:extLst>
              <a:ext uri="{FF2B5EF4-FFF2-40B4-BE49-F238E27FC236}">
                <a16:creationId xmlns="" xmlns:a16="http://schemas.microsoft.com/office/drawing/2014/main" id="{1403AD12-E5D4-4B6B-B33B-7625D13C2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5445125"/>
            <a:ext cx="685800" cy="457200"/>
          </a:xfrm>
          <a:prstGeom prst="leftArrow">
            <a:avLst>
              <a:gd name="adj1" fmla="val 50000"/>
              <a:gd name="adj2" fmla="val 37500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10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>
            <a:extLst>
              <a:ext uri="{FF2B5EF4-FFF2-40B4-BE49-F238E27FC236}">
                <a16:creationId xmlns="" xmlns:a16="http://schemas.microsoft.com/office/drawing/2014/main" id="{E2415E65-2F31-4FAC-A844-6CF76F578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60375"/>
            <a:ext cx="7894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en-US" altLang="zh-CN" sz="2800" b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已知                   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</a:p>
        </p:txBody>
      </p:sp>
      <p:graphicFrame>
        <p:nvGraphicFramePr>
          <p:cNvPr id="20484" name="Object 4">
            <a:extLst>
              <a:ext uri="{FF2B5EF4-FFF2-40B4-BE49-F238E27FC236}">
                <a16:creationId xmlns="" xmlns:a16="http://schemas.microsoft.com/office/drawing/2014/main" id="{85634696-3AEC-42FE-8DC4-CA60082E37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16015"/>
              </p:ext>
            </p:extLst>
          </p:nvPr>
        </p:nvGraphicFramePr>
        <p:xfrm>
          <a:off x="2124075" y="527050"/>
          <a:ext cx="17272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322" name="公式" r:id="rId3" imgW="698400" imgH="190440" progId="Equation.3">
                  <p:embed/>
                </p:oleObj>
              </mc:Choice>
              <mc:Fallback>
                <p:oleObj name="公式" r:id="rId3" imgW="698400" imgH="190440" progId="Equation.3">
                  <p:embed/>
                  <p:pic>
                    <p:nvPicPr>
                      <p:cNvPr id="20484" name="Object 4">
                        <a:extLst>
                          <a:ext uri="{FF2B5EF4-FFF2-40B4-BE49-F238E27FC236}">
                            <a16:creationId xmlns="" xmlns:a16="http://schemas.microsoft.com/office/drawing/2014/main" id="{85634696-3AEC-42FE-8DC4-CA60082E37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27050"/>
                        <a:ext cx="17272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>
            <a:extLst>
              <a:ext uri="{FF2B5EF4-FFF2-40B4-BE49-F238E27FC236}">
                <a16:creationId xmlns="" xmlns:a16="http://schemas.microsoft.com/office/drawing/2014/main" id="{AE72061D-A7CC-4F21-B9A1-21C77D2B42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153351"/>
              </p:ext>
            </p:extLst>
          </p:nvPr>
        </p:nvGraphicFramePr>
        <p:xfrm>
          <a:off x="4500563" y="460375"/>
          <a:ext cx="20161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323" name="公式" r:id="rId5" imgW="723600" imgH="228600" progId="Equation.3">
                  <p:embed/>
                </p:oleObj>
              </mc:Choice>
              <mc:Fallback>
                <p:oleObj name="公式" r:id="rId5" imgW="723600" imgH="228600" progId="Equation.3">
                  <p:embed/>
                  <p:pic>
                    <p:nvPicPr>
                      <p:cNvPr id="20485" name="Object 5">
                        <a:extLst>
                          <a:ext uri="{FF2B5EF4-FFF2-40B4-BE49-F238E27FC236}">
                            <a16:creationId xmlns="" xmlns:a16="http://schemas.microsoft.com/office/drawing/2014/main" id="{AE72061D-A7CC-4F21-B9A1-21C77D2B42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60375"/>
                        <a:ext cx="201612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8">
            <a:extLst>
              <a:ext uri="{FF2B5EF4-FFF2-40B4-BE49-F238E27FC236}">
                <a16:creationId xmlns="" xmlns:a16="http://schemas.microsoft.com/office/drawing/2014/main" id="{9659D36D-917C-475F-891A-DC307DDF9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141663"/>
            <a:ext cx="8280400" cy="398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(1.5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，求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{1&lt;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&lt;3.5}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 &lt;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-4}.</a:t>
            </a:r>
          </a:p>
        </p:txBody>
      </p:sp>
      <p:sp>
        <p:nvSpPr>
          <p:cNvPr id="20493" name="Text Box 13">
            <a:extLst>
              <a:ext uri="{FF2B5EF4-FFF2-40B4-BE49-F238E27FC236}">
                <a16:creationId xmlns="" xmlns:a16="http://schemas.microsoft.com/office/drawing/2014/main" id="{BA8ECAFF-8BC7-4E75-A9A3-AD7F16DD4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92188"/>
            <a:ext cx="86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497" name="Object 17">
            <a:extLst>
              <a:ext uri="{FF2B5EF4-FFF2-40B4-BE49-F238E27FC236}">
                <a16:creationId xmlns="" xmlns:a16="http://schemas.microsoft.com/office/drawing/2014/main" id="{9ED93708-18D0-4E55-BC04-2E58E5A082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720740"/>
              </p:ext>
            </p:extLst>
          </p:nvPr>
        </p:nvGraphicFramePr>
        <p:xfrm>
          <a:off x="1331913" y="981075"/>
          <a:ext cx="20161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324" name="公式" r:id="rId7" imgW="723600" imgH="228600" progId="Equation.3">
                  <p:embed/>
                </p:oleObj>
              </mc:Choice>
              <mc:Fallback>
                <p:oleObj name="公式" r:id="rId7" imgW="723600" imgH="228600" progId="Equation.3">
                  <p:embed/>
                  <p:pic>
                    <p:nvPicPr>
                      <p:cNvPr id="20497" name="Object 17">
                        <a:extLst>
                          <a:ext uri="{FF2B5EF4-FFF2-40B4-BE49-F238E27FC236}">
                            <a16:creationId xmlns="" xmlns:a16="http://schemas.microsoft.com/office/drawing/2014/main" id="{9ED93708-18D0-4E55-BC04-2E58E5A082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981075"/>
                        <a:ext cx="201612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8" name="Object 18">
            <a:extLst>
              <a:ext uri="{FF2B5EF4-FFF2-40B4-BE49-F238E27FC236}">
                <a16:creationId xmlns="" xmlns:a16="http://schemas.microsoft.com/office/drawing/2014/main" id="{9DB52D3E-04FB-4E95-92B7-0D8300D645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025778"/>
              </p:ext>
            </p:extLst>
          </p:nvPr>
        </p:nvGraphicFramePr>
        <p:xfrm>
          <a:off x="1042988" y="1484313"/>
          <a:ext cx="31369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325" name="公式" r:id="rId8" imgW="1193760" imgH="190440" progId="Equation.3">
                  <p:embed/>
                </p:oleObj>
              </mc:Choice>
              <mc:Fallback>
                <p:oleObj name="公式" r:id="rId8" imgW="1193760" imgH="190440" progId="Equation.3">
                  <p:embed/>
                  <p:pic>
                    <p:nvPicPr>
                      <p:cNvPr id="20498" name="Object 18">
                        <a:extLst>
                          <a:ext uri="{FF2B5EF4-FFF2-40B4-BE49-F238E27FC236}">
                            <a16:creationId xmlns="" xmlns:a16="http://schemas.microsoft.com/office/drawing/2014/main" id="{9DB52D3E-04FB-4E95-92B7-0D8300D645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84313"/>
                        <a:ext cx="31369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9" name="Object 19">
            <a:extLst>
              <a:ext uri="{FF2B5EF4-FFF2-40B4-BE49-F238E27FC236}">
                <a16:creationId xmlns="" xmlns:a16="http://schemas.microsoft.com/office/drawing/2014/main" id="{2A0279E4-CB91-4068-BDC3-E0AA89A444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353566"/>
              </p:ext>
            </p:extLst>
          </p:nvPr>
        </p:nvGraphicFramePr>
        <p:xfrm>
          <a:off x="4124325" y="1484313"/>
          <a:ext cx="29686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326" name="公式" r:id="rId10" imgW="1130040" imgH="190440" progId="Equation.3">
                  <p:embed/>
                </p:oleObj>
              </mc:Choice>
              <mc:Fallback>
                <p:oleObj name="公式" r:id="rId10" imgW="1130040" imgH="190440" progId="Equation.3">
                  <p:embed/>
                  <p:pic>
                    <p:nvPicPr>
                      <p:cNvPr id="20499" name="Object 19">
                        <a:extLst>
                          <a:ext uri="{FF2B5EF4-FFF2-40B4-BE49-F238E27FC236}">
                            <a16:creationId xmlns="" xmlns:a16="http://schemas.microsoft.com/office/drawing/2014/main" id="{2A0279E4-CB91-4068-BDC3-E0AA89A444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325" y="1484313"/>
                        <a:ext cx="29686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0" name="Object 20">
            <a:extLst>
              <a:ext uri="{FF2B5EF4-FFF2-40B4-BE49-F238E27FC236}">
                <a16:creationId xmlns="" xmlns:a16="http://schemas.microsoft.com/office/drawing/2014/main" id="{B936D384-7E1C-4FFC-82DB-CA48095E44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35762"/>
              </p:ext>
            </p:extLst>
          </p:nvPr>
        </p:nvGraphicFramePr>
        <p:xfrm>
          <a:off x="1063625" y="1989138"/>
          <a:ext cx="343693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327" name="公式" r:id="rId12" imgW="1307880" imgH="190440" progId="Equation.3">
                  <p:embed/>
                </p:oleObj>
              </mc:Choice>
              <mc:Fallback>
                <p:oleObj name="公式" r:id="rId12" imgW="1307880" imgH="190440" progId="Equation.3">
                  <p:embed/>
                  <p:pic>
                    <p:nvPicPr>
                      <p:cNvPr id="20500" name="Object 20">
                        <a:extLst>
                          <a:ext uri="{FF2B5EF4-FFF2-40B4-BE49-F238E27FC236}">
                            <a16:creationId xmlns="" xmlns:a16="http://schemas.microsoft.com/office/drawing/2014/main" id="{B936D384-7E1C-4FFC-82DB-CA48095E44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1989138"/>
                        <a:ext cx="343693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1" name="Object 21">
            <a:extLst>
              <a:ext uri="{FF2B5EF4-FFF2-40B4-BE49-F238E27FC236}">
                <a16:creationId xmlns="" xmlns:a16="http://schemas.microsoft.com/office/drawing/2014/main" id="{EFAF15E5-0416-4489-8D0E-5957A721A7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373624"/>
              </p:ext>
            </p:extLst>
          </p:nvPr>
        </p:nvGraphicFramePr>
        <p:xfrm>
          <a:off x="4486275" y="1989138"/>
          <a:ext cx="21018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328" name="公式" r:id="rId14" imgW="799920" imgH="190440" progId="Equation.3">
                  <p:embed/>
                </p:oleObj>
              </mc:Choice>
              <mc:Fallback>
                <p:oleObj name="公式" r:id="rId14" imgW="799920" imgH="190440" progId="Equation.3">
                  <p:embed/>
                  <p:pic>
                    <p:nvPicPr>
                      <p:cNvPr id="20501" name="Object 21">
                        <a:extLst>
                          <a:ext uri="{FF2B5EF4-FFF2-40B4-BE49-F238E27FC236}">
                            <a16:creationId xmlns="" xmlns:a16="http://schemas.microsoft.com/office/drawing/2014/main" id="{EFAF15E5-0416-4489-8D0E-5957A721A7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5" y="1989138"/>
                        <a:ext cx="21018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2" name="Object 22">
            <a:extLst>
              <a:ext uri="{FF2B5EF4-FFF2-40B4-BE49-F238E27FC236}">
                <a16:creationId xmlns="" xmlns:a16="http://schemas.microsoft.com/office/drawing/2014/main" id="{445F6188-99B5-4B5C-887D-637CDC4175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826371"/>
              </p:ext>
            </p:extLst>
          </p:nvPr>
        </p:nvGraphicFramePr>
        <p:xfrm>
          <a:off x="1042988" y="2492375"/>
          <a:ext cx="38036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329" name="公式" r:id="rId16" imgW="1447560" imgH="164880" progId="Equation.3">
                  <p:embed/>
                </p:oleObj>
              </mc:Choice>
              <mc:Fallback>
                <p:oleObj name="公式" r:id="rId16" imgW="1447560" imgH="164880" progId="Equation.3">
                  <p:embed/>
                  <p:pic>
                    <p:nvPicPr>
                      <p:cNvPr id="20502" name="Object 22">
                        <a:extLst>
                          <a:ext uri="{FF2B5EF4-FFF2-40B4-BE49-F238E27FC236}">
                            <a16:creationId xmlns="" xmlns:a16="http://schemas.microsoft.com/office/drawing/2014/main" id="{445F6188-99B5-4B5C-887D-637CDC4175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492375"/>
                        <a:ext cx="380365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3" name="Rectangle 23">
            <a:extLst>
              <a:ext uri="{FF2B5EF4-FFF2-40B4-BE49-F238E27FC236}">
                <a16:creationId xmlns="" xmlns:a16="http://schemas.microsoft.com/office/drawing/2014/main" id="{319E80FC-D458-46B2-8BA5-A2F88356C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573463"/>
            <a:ext cx="1946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{1&lt;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&lt;3.5}</a:t>
            </a:r>
          </a:p>
        </p:txBody>
      </p:sp>
      <p:sp>
        <p:nvSpPr>
          <p:cNvPr id="20504" name="Text Box 24">
            <a:extLst>
              <a:ext uri="{FF2B5EF4-FFF2-40B4-BE49-F238E27FC236}">
                <a16:creationId xmlns="" xmlns:a16="http://schemas.microsoft.com/office/drawing/2014/main" id="{962E5224-F4F9-4ACB-B98E-C27F3FBDC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500438"/>
            <a:ext cx="86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505" name="Object 25">
            <a:extLst>
              <a:ext uri="{FF2B5EF4-FFF2-40B4-BE49-F238E27FC236}">
                <a16:creationId xmlns="" xmlns:a16="http://schemas.microsoft.com/office/drawing/2014/main" id="{00880AE1-8A15-43D2-A548-8A7A996D6C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917703"/>
              </p:ext>
            </p:extLst>
          </p:nvPr>
        </p:nvGraphicFramePr>
        <p:xfrm>
          <a:off x="1044575" y="4005263"/>
          <a:ext cx="410368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330" name="公式" r:id="rId18" imgW="1968480" imgH="355320" progId="Equation.3">
                  <p:embed/>
                </p:oleObj>
              </mc:Choice>
              <mc:Fallback>
                <p:oleObj name="公式" r:id="rId18" imgW="1968480" imgH="355320" progId="Equation.3">
                  <p:embed/>
                  <p:pic>
                    <p:nvPicPr>
                      <p:cNvPr id="20505" name="Object 25">
                        <a:extLst>
                          <a:ext uri="{FF2B5EF4-FFF2-40B4-BE49-F238E27FC236}">
                            <a16:creationId xmlns="" xmlns:a16="http://schemas.microsoft.com/office/drawing/2014/main" id="{00880AE1-8A15-43D2-A548-8A7A996D6C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4005263"/>
                        <a:ext cx="4103688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6" name="Object 26">
            <a:extLst>
              <a:ext uri="{FF2B5EF4-FFF2-40B4-BE49-F238E27FC236}">
                <a16:creationId xmlns="" xmlns:a16="http://schemas.microsoft.com/office/drawing/2014/main" id="{00050E4E-5F90-4A9F-B40F-CE772C9898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106561"/>
              </p:ext>
            </p:extLst>
          </p:nvPr>
        </p:nvGraphicFramePr>
        <p:xfrm>
          <a:off x="971550" y="4797425"/>
          <a:ext cx="36004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331" name="公式" r:id="rId20" imgW="1587240" imgH="355320" progId="Equation.3">
                  <p:embed/>
                </p:oleObj>
              </mc:Choice>
              <mc:Fallback>
                <p:oleObj name="公式" r:id="rId20" imgW="1587240" imgH="355320" progId="Equation.3">
                  <p:embed/>
                  <p:pic>
                    <p:nvPicPr>
                      <p:cNvPr id="20506" name="Object 26">
                        <a:extLst>
                          <a:ext uri="{FF2B5EF4-FFF2-40B4-BE49-F238E27FC236}">
                            <a16:creationId xmlns="" xmlns:a16="http://schemas.microsoft.com/office/drawing/2014/main" id="{00050E4E-5F90-4A9F-B40F-CE772C9898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97425"/>
                        <a:ext cx="360045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7" name="Object 27">
            <a:extLst>
              <a:ext uri="{FF2B5EF4-FFF2-40B4-BE49-F238E27FC236}">
                <a16:creationId xmlns="" xmlns:a16="http://schemas.microsoft.com/office/drawing/2014/main" id="{F66CAA47-D096-4B54-88E6-7A44EC3744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256980"/>
              </p:ext>
            </p:extLst>
          </p:nvPr>
        </p:nvGraphicFramePr>
        <p:xfrm>
          <a:off x="4500563" y="5013325"/>
          <a:ext cx="257968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332" name="公式" r:id="rId22" imgW="1091880" imgH="190440" progId="Equation.3">
                  <p:embed/>
                </p:oleObj>
              </mc:Choice>
              <mc:Fallback>
                <p:oleObj name="公式" r:id="rId22" imgW="1091880" imgH="190440" progId="Equation.3">
                  <p:embed/>
                  <p:pic>
                    <p:nvPicPr>
                      <p:cNvPr id="20507" name="Object 27">
                        <a:extLst>
                          <a:ext uri="{FF2B5EF4-FFF2-40B4-BE49-F238E27FC236}">
                            <a16:creationId xmlns="" xmlns:a16="http://schemas.microsoft.com/office/drawing/2014/main" id="{F66CAA47-D096-4B54-88E6-7A44EC3744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013325"/>
                        <a:ext cx="257968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8" name="Object 28">
            <a:extLst>
              <a:ext uri="{FF2B5EF4-FFF2-40B4-BE49-F238E27FC236}">
                <a16:creationId xmlns="" xmlns:a16="http://schemas.microsoft.com/office/drawing/2014/main" id="{D31AAB19-27BE-4385-ABA6-3731728A02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915386"/>
              </p:ext>
            </p:extLst>
          </p:nvPr>
        </p:nvGraphicFramePr>
        <p:xfrm>
          <a:off x="996950" y="5589588"/>
          <a:ext cx="29987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333" name="公式" r:id="rId24" imgW="1269720" imgH="190440" progId="Equation.3">
                  <p:embed/>
                </p:oleObj>
              </mc:Choice>
              <mc:Fallback>
                <p:oleObj name="公式" r:id="rId24" imgW="1269720" imgH="190440" progId="Equation.3">
                  <p:embed/>
                  <p:pic>
                    <p:nvPicPr>
                      <p:cNvPr id="20508" name="Object 28">
                        <a:extLst>
                          <a:ext uri="{FF2B5EF4-FFF2-40B4-BE49-F238E27FC236}">
                            <a16:creationId xmlns="" xmlns:a16="http://schemas.microsoft.com/office/drawing/2014/main" id="{D31AAB19-27BE-4385-ABA6-3731728A02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5589588"/>
                        <a:ext cx="299878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9" name="Object 29">
            <a:extLst>
              <a:ext uri="{FF2B5EF4-FFF2-40B4-BE49-F238E27FC236}">
                <a16:creationId xmlns="" xmlns:a16="http://schemas.microsoft.com/office/drawing/2014/main" id="{C4D10107-70C0-4E59-B6A1-17240CA392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654263"/>
              </p:ext>
            </p:extLst>
          </p:nvPr>
        </p:nvGraphicFramePr>
        <p:xfrm>
          <a:off x="4067175" y="5565775"/>
          <a:ext cx="293846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334" name="公式" r:id="rId26" imgW="1244520" imgH="164880" progId="Equation.3">
                  <p:embed/>
                </p:oleObj>
              </mc:Choice>
              <mc:Fallback>
                <p:oleObj name="公式" r:id="rId26" imgW="1244520" imgH="164880" progId="Equation.3">
                  <p:embed/>
                  <p:pic>
                    <p:nvPicPr>
                      <p:cNvPr id="20509" name="Object 29">
                        <a:extLst>
                          <a:ext uri="{FF2B5EF4-FFF2-40B4-BE49-F238E27FC236}">
                            <a16:creationId xmlns="" xmlns:a16="http://schemas.microsoft.com/office/drawing/2014/main" id="{C4D10107-70C0-4E59-B6A1-17240CA392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565775"/>
                        <a:ext cx="2938463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0" name="Object 30">
            <a:extLst>
              <a:ext uri="{FF2B5EF4-FFF2-40B4-BE49-F238E27FC236}">
                <a16:creationId xmlns="" xmlns:a16="http://schemas.microsoft.com/office/drawing/2014/main" id="{50FDB328-C7D7-458B-8B7A-177D9CFB84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847533"/>
              </p:ext>
            </p:extLst>
          </p:nvPr>
        </p:nvGraphicFramePr>
        <p:xfrm>
          <a:off x="6997700" y="5518150"/>
          <a:ext cx="9588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335" name="公式" r:id="rId28" imgW="406080" imgH="164880" progId="Equation.3">
                  <p:embed/>
                </p:oleObj>
              </mc:Choice>
              <mc:Fallback>
                <p:oleObj name="公式" r:id="rId28" imgW="406080" imgH="164880" progId="Equation.3">
                  <p:embed/>
                  <p:pic>
                    <p:nvPicPr>
                      <p:cNvPr id="20510" name="Object 30">
                        <a:extLst>
                          <a:ext uri="{FF2B5EF4-FFF2-40B4-BE49-F238E27FC236}">
                            <a16:creationId xmlns="" xmlns:a16="http://schemas.microsoft.com/office/drawing/2014/main" id="{50FDB328-C7D7-458B-8B7A-177D9CFB84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7700" y="5518150"/>
                        <a:ext cx="95885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3" grpId="0"/>
      <p:bldP spid="20503" grpId="0"/>
      <p:bldP spid="2050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2">
            <a:extLst>
              <a:ext uri="{FF2B5EF4-FFF2-40B4-BE49-F238E27FC236}">
                <a16:creationId xmlns="" xmlns:a16="http://schemas.microsoft.com/office/drawing/2014/main" id="{ADF5C260-DC98-4593-A43D-3B1B519EDC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3687763"/>
            <a:ext cx="597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Line 3">
            <a:extLst>
              <a:ext uri="{FF2B5EF4-FFF2-40B4-BE49-F238E27FC236}">
                <a16:creationId xmlns="" xmlns:a16="http://schemas.microsoft.com/office/drawing/2014/main" id="{C0C65A6C-84BB-47BB-A345-17C748D9B3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91013" y="1554163"/>
            <a:ext cx="0" cy="24384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5604" name="Freeform 4">
            <a:extLst>
              <a:ext uri="{FF2B5EF4-FFF2-40B4-BE49-F238E27FC236}">
                <a16:creationId xmlns="" xmlns:a16="http://schemas.microsoft.com/office/drawing/2014/main" id="{B567A89F-5395-4E2F-A6F7-9378818837F3}"/>
              </a:ext>
            </a:extLst>
          </p:cNvPr>
          <p:cNvSpPr>
            <a:spLocks/>
          </p:cNvSpPr>
          <p:nvPr/>
        </p:nvSpPr>
        <p:spPr bwMode="auto">
          <a:xfrm>
            <a:off x="1735138" y="1909763"/>
            <a:ext cx="5597525" cy="1722437"/>
          </a:xfrm>
          <a:custGeom>
            <a:avLst/>
            <a:gdLst>
              <a:gd name="T0" fmla="*/ 0 w 3820"/>
              <a:gd name="T1" fmla="*/ 1085 h 1085"/>
              <a:gd name="T2" fmla="*/ 790 w 3820"/>
              <a:gd name="T3" fmla="*/ 851 h 1085"/>
              <a:gd name="T4" fmla="*/ 1390 w 3820"/>
              <a:gd name="T5" fmla="*/ 222 h 1085"/>
              <a:gd name="T6" fmla="*/ 1756 w 3820"/>
              <a:gd name="T7" fmla="*/ 2 h 1085"/>
              <a:gd name="T8" fmla="*/ 2107 w 3820"/>
              <a:gd name="T9" fmla="*/ 207 h 1085"/>
              <a:gd name="T10" fmla="*/ 2737 w 3820"/>
              <a:gd name="T11" fmla="*/ 836 h 1085"/>
              <a:gd name="T12" fmla="*/ 3820 w 3820"/>
              <a:gd name="T13" fmla="*/ 1070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20" h="1085">
                <a:moveTo>
                  <a:pt x="0" y="1085"/>
                </a:moveTo>
                <a:cubicBezTo>
                  <a:pt x="132" y="1046"/>
                  <a:pt x="558" y="995"/>
                  <a:pt x="790" y="851"/>
                </a:cubicBezTo>
                <a:cubicBezTo>
                  <a:pt x="1022" y="707"/>
                  <a:pt x="1229" y="363"/>
                  <a:pt x="1390" y="222"/>
                </a:cubicBezTo>
                <a:cubicBezTo>
                  <a:pt x="1551" y="81"/>
                  <a:pt x="1637" y="4"/>
                  <a:pt x="1756" y="2"/>
                </a:cubicBezTo>
                <a:cubicBezTo>
                  <a:pt x="1875" y="0"/>
                  <a:pt x="1944" y="68"/>
                  <a:pt x="2107" y="207"/>
                </a:cubicBezTo>
                <a:cubicBezTo>
                  <a:pt x="2270" y="346"/>
                  <a:pt x="2452" y="692"/>
                  <a:pt x="2737" y="836"/>
                </a:cubicBezTo>
                <a:cubicBezTo>
                  <a:pt x="3022" y="980"/>
                  <a:pt x="3594" y="1021"/>
                  <a:pt x="3820" y="1070"/>
                </a:cubicBezTo>
              </a:path>
            </a:pathLst>
          </a:custGeom>
          <a:noFill/>
          <a:ln w="57150" cap="flat" cmpd="sng">
            <a:solidFill>
              <a:srgbClr val="FF00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05" name="Line 5">
            <a:extLst>
              <a:ext uri="{FF2B5EF4-FFF2-40B4-BE49-F238E27FC236}">
                <a16:creationId xmlns="" xmlns:a16="http://schemas.microsoft.com/office/drawing/2014/main" id="{7FA4B650-F1C6-4E35-A58C-A137FF6967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7750" y="2468563"/>
            <a:ext cx="0" cy="12192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06" name="Line 6">
            <a:extLst>
              <a:ext uri="{FF2B5EF4-FFF2-40B4-BE49-F238E27FC236}">
                <a16:creationId xmlns="" xmlns:a16="http://schemas.microsoft.com/office/drawing/2014/main" id="{2CD4192D-A305-40A7-AFD7-21DA68970B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4275" y="2468563"/>
            <a:ext cx="0" cy="12192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07" name="Line 7">
            <a:extLst>
              <a:ext uri="{FF2B5EF4-FFF2-40B4-BE49-F238E27FC236}">
                <a16:creationId xmlns="" xmlns:a16="http://schemas.microsoft.com/office/drawing/2014/main" id="{09ADBEDB-4977-4D6E-A0BD-EC2B88BBB8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4488" y="3230563"/>
            <a:ext cx="0" cy="4572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8" name="Line 8">
            <a:extLst>
              <a:ext uri="{FF2B5EF4-FFF2-40B4-BE49-F238E27FC236}">
                <a16:creationId xmlns="" xmlns:a16="http://schemas.microsoft.com/office/drawing/2014/main" id="{77E0A15B-3A66-49FD-B74F-430028F9EE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67388" y="3230563"/>
            <a:ext cx="0" cy="4572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9" name="Line 9">
            <a:extLst>
              <a:ext uri="{FF2B5EF4-FFF2-40B4-BE49-F238E27FC236}">
                <a16:creationId xmlns="" xmlns:a16="http://schemas.microsoft.com/office/drawing/2014/main" id="{ECF49C9C-25AC-4F0C-91C2-41B2A79B92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51075" y="3459163"/>
            <a:ext cx="0" cy="22860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10" name="Line 10">
            <a:extLst>
              <a:ext uri="{FF2B5EF4-FFF2-40B4-BE49-F238E27FC236}">
                <a16:creationId xmlns="" xmlns:a16="http://schemas.microsoft.com/office/drawing/2014/main" id="{545EB84A-B791-43B8-9E4C-5E49469931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2238" y="3459163"/>
            <a:ext cx="0" cy="22860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11" name="Rectangle 11">
            <a:extLst>
              <a:ext uri="{FF2B5EF4-FFF2-40B4-BE49-F238E27FC236}">
                <a16:creationId xmlns="" xmlns:a16="http://schemas.microsoft.com/office/drawing/2014/main" id="{3D4F7657-1F0B-4D6E-8B6D-56E657F08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0" y="3549650"/>
            <a:ext cx="790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8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800" b="1" i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</a:p>
        </p:txBody>
      </p:sp>
      <p:sp>
        <p:nvSpPr>
          <p:cNvPr id="25612" name="Rectangle 12">
            <a:extLst>
              <a:ext uri="{FF2B5EF4-FFF2-40B4-BE49-F238E27FC236}">
                <a16:creationId xmlns="" xmlns:a16="http://schemas.microsoft.com/office/drawing/2014/main" id="{DA1BC763-6202-4C2A-AC3E-F644BA977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150" y="3535363"/>
            <a:ext cx="1493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8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</a:p>
        </p:txBody>
      </p:sp>
      <p:sp>
        <p:nvSpPr>
          <p:cNvPr id="25613" name="Rectangle 13">
            <a:extLst>
              <a:ext uri="{FF2B5EF4-FFF2-40B4-BE49-F238E27FC236}">
                <a16:creationId xmlns="" xmlns:a16="http://schemas.microsoft.com/office/drawing/2014/main" id="{2DE466FD-4E83-41FB-AA40-44863A2A2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363" y="3611563"/>
            <a:ext cx="98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–2</a:t>
            </a:r>
            <a:r>
              <a:rPr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</a:p>
        </p:txBody>
      </p:sp>
      <p:sp>
        <p:nvSpPr>
          <p:cNvPr id="25614" name="Rectangle 14">
            <a:extLst>
              <a:ext uri="{FF2B5EF4-FFF2-40B4-BE49-F238E27FC236}">
                <a16:creationId xmlns="" xmlns:a16="http://schemas.microsoft.com/office/drawing/2014/main" id="{82B48BB3-7E6A-4C53-A05E-C3A6CC08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0" y="3549650"/>
            <a:ext cx="1493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</a:p>
        </p:txBody>
      </p:sp>
      <p:sp>
        <p:nvSpPr>
          <p:cNvPr id="25615" name="Rectangle 15">
            <a:extLst>
              <a:ext uri="{FF2B5EF4-FFF2-40B4-BE49-F238E27FC236}">
                <a16:creationId xmlns="" xmlns:a16="http://schemas.microsoft.com/office/drawing/2014/main" id="{F4C83CCE-93F1-48CA-BC4C-F22E733AB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578225"/>
            <a:ext cx="1495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–3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endParaRPr lang="en-US" altLang="zh-CN" sz="2800" b="1" i="1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5616" name="Rectangle 16">
            <a:extLst>
              <a:ext uri="{FF2B5EF4-FFF2-40B4-BE49-F238E27FC236}">
                <a16:creationId xmlns="" xmlns:a16="http://schemas.microsoft.com/office/drawing/2014/main" id="{33D40C87-F5FF-4324-89CA-17C905997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535363"/>
            <a:ext cx="1495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+3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endParaRPr lang="en-US" altLang="zh-CN" sz="2800" b="1" i="1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5617" name="Line 17">
            <a:extLst>
              <a:ext uri="{FF2B5EF4-FFF2-40B4-BE49-F238E27FC236}">
                <a16:creationId xmlns="" xmlns:a16="http://schemas.microsoft.com/office/drawing/2014/main" id="{EC4CF0BD-0B89-4227-9544-2302EF038C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7750" y="399256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5618" name="Line 18">
            <a:extLst>
              <a:ext uri="{FF2B5EF4-FFF2-40B4-BE49-F238E27FC236}">
                <a16:creationId xmlns="" xmlns:a16="http://schemas.microsoft.com/office/drawing/2014/main" id="{89CC5C3C-8988-4B8D-80C3-093CED4BD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4275" y="399256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5619" name="Line 19">
            <a:extLst>
              <a:ext uri="{FF2B5EF4-FFF2-40B4-BE49-F238E27FC236}">
                <a16:creationId xmlns="" xmlns:a16="http://schemas.microsoft.com/office/drawing/2014/main" id="{7B11DE43-FCFC-4D5A-96E0-60C30116E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7750" y="4373563"/>
            <a:ext cx="1406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20" name="Line 20">
            <a:extLst>
              <a:ext uri="{FF2B5EF4-FFF2-40B4-BE49-F238E27FC236}">
                <a16:creationId xmlns="" xmlns:a16="http://schemas.microsoft.com/office/drawing/2014/main" id="{58035D3F-AD44-47CA-A378-2E6D5F4896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4488" y="40687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5621" name="Line 21">
            <a:extLst>
              <a:ext uri="{FF2B5EF4-FFF2-40B4-BE49-F238E27FC236}">
                <a16:creationId xmlns="" xmlns:a16="http://schemas.microsoft.com/office/drawing/2014/main" id="{4FB33D27-7371-47D5-A9FF-896A0FE98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8825" y="40687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5622" name="Line 22">
            <a:extLst>
              <a:ext uri="{FF2B5EF4-FFF2-40B4-BE49-F238E27FC236}">
                <a16:creationId xmlns="" xmlns:a16="http://schemas.microsoft.com/office/drawing/2014/main" id="{AFFE710B-57E8-4BEE-9067-0F28B78582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1075" y="5287963"/>
            <a:ext cx="4291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5623" name="Line 23">
            <a:extLst>
              <a:ext uri="{FF2B5EF4-FFF2-40B4-BE49-F238E27FC236}">
                <a16:creationId xmlns="" xmlns:a16="http://schemas.microsoft.com/office/drawing/2014/main" id="{8A108CE4-AF2C-4ACA-9401-A9415F418D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4338" y="4830763"/>
            <a:ext cx="2884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5624" name="Line 24">
            <a:extLst>
              <a:ext uri="{FF2B5EF4-FFF2-40B4-BE49-F238E27FC236}">
                <a16:creationId xmlns="" xmlns:a16="http://schemas.microsoft.com/office/drawing/2014/main" id="{E50693DE-F206-415A-ADEE-2D21C8CDCE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1075" y="3992563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25" name="Line 25">
            <a:extLst>
              <a:ext uri="{FF2B5EF4-FFF2-40B4-BE49-F238E27FC236}">
                <a16:creationId xmlns="" xmlns:a16="http://schemas.microsoft.com/office/drawing/2014/main" id="{B2AC7A31-21F7-43B2-AF48-C3212E5F45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2088" y="3992563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26" name="Text Box 26">
            <a:extLst>
              <a:ext uri="{FF2B5EF4-FFF2-40B4-BE49-F238E27FC236}">
                <a16:creationId xmlns="" xmlns:a16="http://schemas.microsoft.com/office/drawing/2014/main" id="{23B2B416-2E33-420B-B9FB-D8F42016E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1972" y="4144963"/>
            <a:ext cx="11747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68.26%</a:t>
            </a:r>
          </a:p>
        </p:txBody>
      </p:sp>
      <p:sp>
        <p:nvSpPr>
          <p:cNvPr id="25627" name="Text Box 27">
            <a:extLst>
              <a:ext uri="{FF2B5EF4-FFF2-40B4-BE49-F238E27FC236}">
                <a16:creationId xmlns="" xmlns:a16="http://schemas.microsoft.com/office/drawing/2014/main" id="{D4240EC1-2270-438E-BE93-3EC5400C6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820" y="4602163"/>
            <a:ext cx="11747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95.44%</a:t>
            </a:r>
          </a:p>
        </p:txBody>
      </p:sp>
      <p:sp>
        <p:nvSpPr>
          <p:cNvPr id="25628" name="Text Box 28">
            <a:extLst>
              <a:ext uri="{FF2B5EF4-FFF2-40B4-BE49-F238E27FC236}">
                <a16:creationId xmlns="" xmlns:a16="http://schemas.microsoft.com/office/drawing/2014/main" id="{C96F19D6-9885-4616-99E6-F6D9E9518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820" y="5059363"/>
            <a:ext cx="11747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99.74%</a:t>
            </a:r>
          </a:p>
        </p:txBody>
      </p:sp>
      <p:sp>
        <p:nvSpPr>
          <p:cNvPr id="25629" name="Rectangle 29">
            <a:extLst>
              <a:ext uri="{FF2B5EF4-FFF2-40B4-BE49-F238E27FC236}">
                <a16:creationId xmlns="" xmlns:a16="http://schemas.microsoft.com/office/drawing/2014/main" id="{CEEE814F-6CFD-49FD-A265-07EB309FE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49275"/>
            <a:ext cx="64087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0000FF"/>
                </a:solidFill>
              </a:rPr>
              <a:t>“3</a:t>
            </a:r>
            <a:r>
              <a:rPr lang="en-US" altLang="zh-CN" sz="3600" b="1" i="1">
                <a:solidFill>
                  <a:srgbClr val="0000FF"/>
                </a:solidFill>
                <a:sym typeface="Symbol" panose="05050102010706020507" pitchFamily="18" charset="2"/>
              </a:rPr>
              <a:t>”</a:t>
            </a:r>
            <a:r>
              <a:rPr lang="zh-CN" altLang="en-US" sz="3600" b="1">
                <a:solidFill>
                  <a:srgbClr val="0000FF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法则（三倍标准差准则）</a:t>
            </a:r>
            <a:endParaRPr lang="zh-CN" altLang="en-US" sz="3600" b="1" i="1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>
            <a:extLst>
              <a:ext uri="{FF2B5EF4-FFF2-40B4-BE49-F238E27FC236}">
                <a16:creationId xmlns="" xmlns:a16="http://schemas.microsoft.com/office/drawing/2014/main" id="{9051039F-C549-4D9D-A135-A2A5C6828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57188"/>
            <a:ext cx="84963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将一温度调节器放置在储存着某种液体的容器内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调节器定在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液体的温度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是一个随机变量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0.5</a:t>
            </a:r>
            <a:r>
              <a:rPr lang="en-US" altLang="zh-CN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 (1)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=90,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小于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若要求保持液体的温度至少为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的概率不低于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0.99,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至少为多少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6631" name="Text Box 7">
            <a:extLst>
              <a:ext uri="{FF2B5EF4-FFF2-40B4-BE49-F238E27FC236}">
                <a16:creationId xmlns="" xmlns:a16="http://schemas.microsoft.com/office/drawing/2014/main" id="{C942E1DE-CED3-4C14-8690-94B903863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3241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: (1)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所求概率为</a:t>
            </a:r>
          </a:p>
        </p:txBody>
      </p:sp>
      <p:graphicFrame>
        <p:nvGraphicFramePr>
          <p:cNvPr id="26632" name="Object 8">
            <a:extLst>
              <a:ext uri="{FF2B5EF4-FFF2-40B4-BE49-F238E27FC236}">
                <a16:creationId xmlns="" xmlns:a16="http://schemas.microsoft.com/office/drawing/2014/main" id="{84BAD914-5166-4F2B-829E-D3B1C0DEB1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218778"/>
              </p:ext>
            </p:extLst>
          </p:nvPr>
        </p:nvGraphicFramePr>
        <p:xfrm>
          <a:off x="1258888" y="2781300"/>
          <a:ext cx="708025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98" name="Equation" r:id="rId3" imgW="3098520" imgH="545760" progId="Equation.DSMT4">
                  <p:embed/>
                </p:oleObj>
              </mc:Choice>
              <mc:Fallback>
                <p:oleObj name="Equation" r:id="rId3" imgW="3098520" imgH="545760" progId="Equation.DSMT4">
                  <p:embed/>
                  <p:pic>
                    <p:nvPicPr>
                      <p:cNvPr id="26632" name="Object 8">
                        <a:extLst>
                          <a:ext uri="{FF2B5EF4-FFF2-40B4-BE49-F238E27FC236}">
                            <a16:creationId xmlns="" xmlns:a16="http://schemas.microsoft.com/office/drawing/2014/main" id="{84BAD914-5166-4F2B-829E-D3B1C0DEB1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781300"/>
                        <a:ext cx="7080250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Text Box 10">
            <a:extLst>
              <a:ext uri="{FF2B5EF4-FFF2-40B4-BE49-F238E27FC236}">
                <a16:creationId xmlns="" xmlns:a16="http://schemas.microsoft.com/office/drawing/2014/main" id="{50BC8B01-CE1A-49DA-874A-F50289D11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076700"/>
            <a:ext cx="381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按题意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所求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</a:p>
        </p:txBody>
      </p:sp>
      <p:graphicFrame>
        <p:nvGraphicFramePr>
          <p:cNvPr id="26635" name="Object 11">
            <a:extLst>
              <a:ext uri="{FF2B5EF4-FFF2-40B4-BE49-F238E27FC236}">
                <a16:creationId xmlns="" xmlns:a16="http://schemas.microsoft.com/office/drawing/2014/main" id="{83686DD5-F948-4EC9-9419-0CAB0E5043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488473"/>
              </p:ext>
            </p:extLst>
          </p:nvPr>
        </p:nvGraphicFramePr>
        <p:xfrm>
          <a:off x="900113" y="4508500"/>
          <a:ext cx="723582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99" name="Equation" r:id="rId5" imgW="3441600" imgH="317160" progId="Equation.DSMT4">
                  <p:embed/>
                </p:oleObj>
              </mc:Choice>
              <mc:Fallback>
                <p:oleObj name="Equation" r:id="rId5" imgW="3441600" imgH="317160" progId="Equation.DSMT4">
                  <p:embed/>
                  <p:pic>
                    <p:nvPicPr>
                      <p:cNvPr id="26635" name="Object 11">
                        <a:extLst>
                          <a:ext uri="{FF2B5EF4-FFF2-40B4-BE49-F238E27FC236}">
                            <a16:creationId xmlns="" xmlns:a16="http://schemas.microsoft.com/office/drawing/2014/main" id="{83686DD5-F948-4EC9-9419-0CAB0E5043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508500"/>
                        <a:ext cx="7235825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2">
            <a:extLst>
              <a:ext uri="{FF2B5EF4-FFF2-40B4-BE49-F238E27FC236}">
                <a16:creationId xmlns="" xmlns:a16="http://schemas.microsoft.com/office/drawing/2014/main" id="{E2F773EB-9C3D-4A54-8C92-0A738EAA40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332243"/>
              </p:ext>
            </p:extLst>
          </p:nvPr>
        </p:nvGraphicFramePr>
        <p:xfrm>
          <a:off x="469900" y="5157788"/>
          <a:ext cx="20383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00" name="公式" r:id="rId7" imgW="1041120" imgH="444240" progId="Equation.3">
                  <p:embed/>
                </p:oleObj>
              </mc:Choice>
              <mc:Fallback>
                <p:oleObj name="公式" r:id="rId7" imgW="1041120" imgH="444240" progId="Equation.3">
                  <p:embed/>
                  <p:pic>
                    <p:nvPicPr>
                      <p:cNvPr id="26636" name="Object 12">
                        <a:extLst>
                          <a:ext uri="{FF2B5EF4-FFF2-40B4-BE49-F238E27FC236}">
                            <a16:creationId xmlns="" xmlns:a16="http://schemas.microsoft.com/office/drawing/2014/main" id="{E2F773EB-9C3D-4A54-8C92-0A738EAA40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5157788"/>
                        <a:ext cx="20383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8" name="Text Box 14">
            <a:extLst>
              <a:ext uri="{FF2B5EF4-FFF2-40B4-BE49-F238E27FC236}">
                <a16:creationId xmlns="" xmlns:a16="http://schemas.microsoft.com/office/drawing/2014/main" id="{73F4772C-8C80-4588-9A6F-8FB928430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275" y="5373688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</a:p>
        </p:txBody>
      </p:sp>
      <p:graphicFrame>
        <p:nvGraphicFramePr>
          <p:cNvPr id="26639" name="Object 15">
            <a:extLst>
              <a:ext uri="{FF2B5EF4-FFF2-40B4-BE49-F238E27FC236}">
                <a16:creationId xmlns="" xmlns:a16="http://schemas.microsoft.com/office/drawing/2014/main" id="{2C33DCD1-EDD5-4550-B6B5-8F8AAACF92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31823"/>
              </p:ext>
            </p:extLst>
          </p:nvPr>
        </p:nvGraphicFramePr>
        <p:xfrm>
          <a:off x="3348038" y="5240338"/>
          <a:ext cx="21780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01" name="Equation" r:id="rId9" imgW="1180800" imgH="431640" progId="Equation.DSMT4">
                  <p:embed/>
                </p:oleObj>
              </mc:Choice>
              <mc:Fallback>
                <p:oleObj name="Equation" r:id="rId9" imgW="1180800" imgH="431640" progId="Equation.DSMT4">
                  <p:embed/>
                  <p:pic>
                    <p:nvPicPr>
                      <p:cNvPr id="26639" name="Object 15">
                        <a:extLst>
                          <a:ext uri="{FF2B5EF4-FFF2-40B4-BE49-F238E27FC236}">
                            <a16:creationId xmlns="" xmlns:a16="http://schemas.microsoft.com/office/drawing/2014/main" id="{2C33DCD1-EDD5-4550-B6B5-8F8AAACF92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240338"/>
                        <a:ext cx="217805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16">
            <a:extLst>
              <a:ext uri="{FF2B5EF4-FFF2-40B4-BE49-F238E27FC236}">
                <a16:creationId xmlns="" xmlns:a16="http://schemas.microsoft.com/office/drawing/2014/main" id="{C4BEBBF4-A319-4CB8-95C3-A04D410C05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557522"/>
              </p:ext>
            </p:extLst>
          </p:nvPr>
        </p:nvGraphicFramePr>
        <p:xfrm>
          <a:off x="6442075" y="5241925"/>
          <a:ext cx="201295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02" name="Equation" r:id="rId11" imgW="939600" imgH="393480" progId="Equation.DSMT4">
                  <p:embed/>
                </p:oleObj>
              </mc:Choice>
              <mc:Fallback>
                <p:oleObj name="Equation" r:id="rId11" imgW="939600" imgH="393480" progId="Equation.DSMT4">
                  <p:embed/>
                  <p:pic>
                    <p:nvPicPr>
                      <p:cNvPr id="26640" name="Object 16">
                        <a:extLst>
                          <a:ext uri="{FF2B5EF4-FFF2-40B4-BE49-F238E27FC236}">
                            <a16:creationId xmlns="" xmlns:a16="http://schemas.microsoft.com/office/drawing/2014/main" id="{C4BEBBF4-A319-4CB8-95C3-A04D410C05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2075" y="5241925"/>
                        <a:ext cx="201295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1" name="Object 17">
            <a:extLst>
              <a:ext uri="{FF2B5EF4-FFF2-40B4-BE49-F238E27FC236}">
                <a16:creationId xmlns="" xmlns:a16="http://schemas.microsoft.com/office/drawing/2014/main" id="{1AC5D5E8-5990-4FAD-953F-E5AE778188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719083"/>
              </p:ext>
            </p:extLst>
          </p:nvPr>
        </p:nvGraphicFramePr>
        <p:xfrm>
          <a:off x="1001713" y="6021388"/>
          <a:ext cx="18478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03" name="Equation" r:id="rId13" imgW="774360" imgH="177480" progId="Equation.DSMT4">
                  <p:embed/>
                </p:oleObj>
              </mc:Choice>
              <mc:Fallback>
                <p:oleObj name="Equation" r:id="rId13" imgW="774360" imgH="177480" progId="Equation.DSMT4">
                  <p:embed/>
                  <p:pic>
                    <p:nvPicPr>
                      <p:cNvPr id="26641" name="Object 17">
                        <a:extLst>
                          <a:ext uri="{FF2B5EF4-FFF2-40B4-BE49-F238E27FC236}">
                            <a16:creationId xmlns="" xmlns:a16="http://schemas.microsoft.com/office/drawing/2014/main" id="{1AC5D5E8-5990-4FAD-953F-E5AE778188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6021388"/>
                        <a:ext cx="184785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2" name="Text Box 18">
            <a:extLst>
              <a:ext uri="{FF2B5EF4-FFF2-40B4-BE49-F238E27FC236}">
                <a16:creationId xmlns="" xmlns:a16="http://schemas.microsoft.com/office/drawing/2014/main" id="{022CAA1C-CE60-4502-A67C-A502DFF45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5373688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</a:p>
        </p:txBody>
      </p:sp>
      <p:sp>
        <p:nvSpPr>
          <p:cNvPr id="26643" name="Text Box 19">
            <a:extLst>
              <a:ext uri="{FF2B5EF4-FFF2-40B4-BE49-F238E27FC236}">
                <a16:creationId xmlns="" xmlns:a16="http://schemas.microsoft.com/office/drawing/2014/main" id="{BAF6B08C-E8AD-4E98-91EB-487DD8489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94995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4" grpId="0"/>
      <p:bldP spid="26638" grpId="0"/>
      <p:bldP spid="26642" grpId="0"/>
      <p:bldP spid="2664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4" name="Freeform 42" descr="宽下对角线">
            <a:extLst>
              <a:ext uri="{FF2B5EF4-FFF2-40B4-BE49-F238E27FC236}">
                <a16:creationId xmlns="" xmlns:a16="http://schemas.microsoft.com/office/drawing/2014/main" id="{C6B2C351-347D-496D-8E0F-EC7F35D43AAD}"/>
              </a:ext>
            </a:extLst>
          </p:cNvPr>
          <p:cNvSpPr>
            <a:spLocks/>
          </p:cNvSpPr>
          <p:nvPr/>
        </p:nvSpPr>
        <p:spPr bwMode="auto">
          <a:xfrm flipH="1">
            <a:off x="5054600" y="4343400"/>
            <a:ext cx="969963" cy="509588"/>
          </a:xfrm>
          <a:custGeom>
            <a:avLst/>
            <a:gdLst>
              <a:gd name="T0" fmla="*/ 0 w 611"/>
              <a:gd name="T1" fmla="*/ 0 h 321"/>
              <a:gd name="T2" fmla="*/ 170 w 611"/>
              <a:gd name="T3" fmla="*/ 160 h 321"/>
              <a:gd name="T4" fmla="*/ 414 w 611"/>
              <a:gd name="T5" fmla="*/ 238 h 321"/>
              <a:gd name="T6" fmla="*/ 579 w 611"/>
              <a:gd name="T7" fmla="*/ 250 h 321"/>
              <a:gd name="T8" fmla="*/ 579 w 611"/>
              <a:gd name="T9" fmla="*/ 296 h 321"/>
              <a:gd name="T10" fmla="*/ 384 w 611"/>
              <a:gd name="T11" fmla="*/ 300 h 321"/>
              <a:gd name="T12" fmla="*/ 230 w 611"/>
              <a:gd name="T13" fmla="*/ 292 h 321"/>
              <a:gd name="T14" fmla="*/ 0 w 611"/>
              <a:gd name="T15" fmla="*/ 285 h 321"/>
              <a:gd name="T16" fmla="*/ 7 w 611"/>
              <a:gd name="T17" fmla="*/ 77 h 321"/>
              <a:gd name="T18" fmla="*/ 34 w 611"/>
              <a:gd name="T19" fmla="*/ 24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1" h="321">
                <a:moveTo>
                  <a:pt x="0" y="0"/>
                </a:moveTo>
                <a:cubicBezTo>
                  <a:pt x="26" y="27"/>
                  <a:pt x="101" y="120"/>
                  <a:pt x="170" y="160"/>
                </a:cubicBezTo>
                <a:cubicBezTo>
                  <a:pt x="239" y="200"/>
                  <a:pt x="346" y="223"/>
                  <a:pt x="414" y="238"/>
                </a:cubicBezTo>
                <a:cubicBezTo>
                  <a:pt x="482" y="253"/>
                  <a:pt x="552" y="240"/>
                  <a:pt x="579" y="250"/>
                </a:cubicBezTo>
                <a:cubicBezTo>
                  <a:pt x="606" y="260"/>
                  <a:pt x="611" y="288"/>
                  <a:pt x="579" y="296"/>
                </a:cubicBezTo>
                <a:cubicBezTo>
                  <a:pt x="547" y="304"/>
                  <a:pt x="442" y="301"/>
                  <a:pt x="384" y="300"/>
                </a:cubicBezTo>
                <a:cubicBezTo>
                  <a:pt x="326" y="299"/>
                  <a:pt x="294" y="294"/>
                  <a:pt x="230" y="292"/>
                </a:cubicBezTo>
                <a:cubicBezTo>
                  <a:pt x="166" y="290"/>
                  <a:pt x="37" y="321"/>
                  <a:pt x="0" y="285"/>
                </a:cubicBezTo>
                <a:lnTo>
                  <a:pt x="7" y="77"/>
                </a:lnTo>
                <a:lnTo>
                  <a:pt x="34" y="24"/>
                </a:lnTo>
              </a:path>
            </a:pathLst>
          </a:custGeom>
          <a:pattFill prst="wdDnDiag">
            <a:fgClr>
              <a:srgbClr val="FF0000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2" name="Freeform 40" descr="宽上对角线">
            <a:extLst>
              <a:ext uri="{FF2B5EF4-FFF2-40B4-BE49-F238E27FC236}">
                <a16:creationId xmlns="" xmlns:a16="http://schemas.microsoft.com/office/drawing/2014/main" id="{DFB229D0-5BC7-4450-A4B3-439944207B4C}"/>
              </a:ext>
            </a:extLst>
          </p:cNvPr>
          <p:cNvSpPr>
            <a:spLocks/>
          </p:cNvSpPr>
          <p:nvPr/>
        </p:nvSpPr>
        <p:spPr bwMode="auto">
          <a:xfrm>
            <a:off x="7326313" y="4327525"/>
            <a:ext cx="969962" cy="509588"/>
          </a:xfrm>
          <a:custGeom>
            <a:avLst/>
            <a:gdLst>
              <a:gd name="T0" fmla="*/ 0 w 611"/>
              <a:gd name="T1" fmla="*/ 0 h 321"/>
              <a:gd name="T2" fmla="*/ 170 w 611"/>
              <a:gd name="T3" fmla="*/ 160 h 321"/>
              <a:gd name="T4" fmla="*/ 414 w 611"/>
              <a:gd name="T5" fmla="*/ 238 h 321"/>
              <a:gd name="T6" fmla="*/ 579 w 611"/>
              <a:gd name="T7" fmla="*/ 250 h 321"/>
              <a:gd name="T8" fmla="*/ 579 w 611"/>
              <a:gd name="T9" fmla="*/ 296 h 321"/>
              <a:gd name="T10" fmla="*/ 384 w 611"/>
              <a:gd name="T11" fmla="*/ 300 h 321"/>
              <a:gd name="T12" fmla="*/ 230 w 611"/>
              <a:gd name="T13" fmla="*/ 292 h 321"/>
              <a:gd name="T14" fmla="*/ 0 w 611"/>
              <a:gd name="T15" fmla="*/ 285 h 321"/>
              <a:gd name="T16" fmla="*/ 7 w 611"/>
              <a:gd name="T17" fmla="*/ 77 h 321"/>
              <a:gd name="T18" fmla="*/ 34 w 611"/>
              <a:gd name="T19" fmla="*/ 24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1" h="321">
                <a:moveTo>
                  <a:pt x="0" y="0"/>
                </a:moveTo>
                <a:cubicBezTo>
                  <a:pt x="26" y="27"/>
                  <a:pt x="101" y="120"/>
                  <a:pt x="170" y="160"/>
                </a:cubicBezTo>
                <a:cubicBezTo>
                  <a:pt x="239" y="200"/>
                  <a:pt x="346" y="223"/>
                  <a:pt x="414" y="238"/>
                </a:cubicBezTo>
                <a:cubicBezTo>
                  <a:pt x="482" y="253"/>
                  <a:pt x="552" y="240"/>
                  <a:pt x="579" y="250"/>
                </a:cubicBezTo>
                <a:cubicBezTo>
                  <a:pt x="606" y="260"/>
                  <a:pt x="611" y="288"/>
                  <a:pt x="579" y="296"/>
                </a:cubicBezTo>
                <a:cubicBezTo>
                  <a:pt x="547" y="304"/>
                  <a:pt x="442" y="301"/>
                  <a:pt x="384" y="300"/>
                </a:cubicBezTo>
                <a:cubicBezTo>
                  <a:pt x="326" y="299"/>
                  <a:pt x="294" y="294"/>
                  <a:pt x="230" y="292"/>
                </a:cubicBezTo>
                <a:cubicBezTo>
                  <a:pt x="166" y="290"/>
                  <a:pt x="37" y="321"/>
                  <a:pt x="0" y="285"/>
                </a:cubicBezTo>
                <a:lnTo>
                  <a:pt x="7" y="77"/>
                </a:lnTo>
                <a:lnTo>
                  <a:pt x="34" y="24"/>
                </a:lnTo>
              </a:path>
            </a:pathLst>
          </a:cu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5" name="Text Box 3">
            <a:extLst>
              <a:ext uri="{FF2B5EF4-FFF2-40B4-BE49-F238E27FC236}">
                <a16:creationId xmlns="" xmlns:a16="http://schemas.microsoft.com/office/drawing/2014/main" id="{52CE957A-3613-4C04-BB57-3A6481332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23875"/>
            <a:ext cx="9144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定义</a:t>
            </a:r>
            <a:endParaRPr lang="zh-CN" altLang="en-US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8676" name="Text Box 4">
            <a:extLst>
              <a:ext uri="{FF2B5EF4-FFF2-40B4-BE49-F238E27FC236}">
                <a16:creationId xmlns="" xmlns:a16="http://schemas.microsoft.com/office/drawing/2014/main" id="{86EE4D06-95EA-4237-AE82-FDC5EB5E2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213100"/>
            <a:ext cx="1368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</a:t>
            </a:r>
          </a:p>
        </p:txBody>
      </p:sp>
      <p:sp>
        <p:nvSpPr>
          <p:cNvPr id="28677" name="Text Box 5">
            <a:extLst>
              <a:ext uri="{FF2B5EF4-FFF2-40B4-BE49-F238E27FC236}">
                <a16:creationId xmlns="" xmlns:a16="http://schemas.microsoft.com/office/drawing/2014/main" id="{8E8FDC55-5ABC-4F53-A29D-AB41183CF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713" y="476250"/>
            <a:ext cx="792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0,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 </a:t>
            </a:r>
            <a:r>
              <a:rPr lang="en-US" altLang="zh-CN" sz="3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36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满足条件</a:t>
            </a:r>
          </a:p>
        </p:txBody>
      </p:sp>
      <p:graphicFrame>
        <p:nvGraphicFramePr>
          <p:cNvPr id="28678" name="Object 6">
            <a:extLst>
              <a:ext uri="{FF2B5EF4-FFF2-40B4-BE49-F238E27FC236}">
                <a16:creationId xmlns="" xmlns:a16="http://schemas.microsoft.com/office/drawing/2014/main" id="{AF1DBDD0-E72A-4B71-9882-8034FEB87C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1196975"/>
          <a:ext cx="447516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546" name="Equation" r:id="rId3" imgW="1409400" imgH="190440" progId="Equation.DSMT4">
                  <p:embed/>
                </p:oleObj>
              </mc:Choice>
              <mc:Fallback>
                <p:oleObj name="Equation" r:id="rId3" imgW="1409400" imgH="190440" progId="Equation.DSMT4">
                  <p:embed/>
                  <p:pic>
                    <p:nvPicPr>
                      <p:cNvPr id="28678" name="Object 6">
                        <a:extLst>
                          <a:ext uri="{FF2B5EF4-FFF2-40B4-BE49-F238E27FC236}">
                            <a16:creationId xmlns="" xmlns:a16="http://schemas.microsoft.com/office/drawing/2014/main" id="{AF1DBDD0-E72A-4B71-9882-8034FEB87C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196975"/>
                        <a:ext cx="4475162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>
            <a:extLst>
              <a:ext uri="{FF2B5EF4-FFF2-40B4-BE49-F238E27FC236}">
                <a16:creationId xmlns="" xmlns:a16="http://schemas.microsoft.com/office/drawing/2014/main" id="{2FEEDCD5-F9B6-4C10-BBF8-C63FA3AE47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007565"/>
              </p:ext>
            </p:extLst>
          </p:nvPr>
        </p:nvGraphicFramePr>
        <p:xfrm>
          <a:off x="827088" y="3789363"/>
          <a:ext cx="706437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547" name="Equation" r:id="rId5" imgW="228600" imgH="190440" progId="Equation.DSMT4">
                  <p:embed/>
                </p:oleObj>
              </mc:Choice>
              <mc:Fallback>
                <p:oleObj name="Equation" r:id="rId5" imgW="228600" imgH="190440" progId="Equation.DSMT4">
                  <p:embed/>
                  <p:pic>
                    <p:nvPicPr>
                      <p:cNvPr id="28680" name="Object 8">
                        <a:extLst>
                          <a:ext uri="{FF2B5EF4-FFF2-40B4-BE49-F238E27FC236}">
                            <a16:creationId xmlns="" xmlns:a16="http://schemas.microsoft.com/office/drawing/2014/main" id="{2FEEDCD5-F9B6-4C10-BBF8-C63FA3AE47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789363"/>
                        <a:ext cx="706437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9">
            <a:extLst>
              <a:ext uri="{FF2B5EF4-FFF2-40B4-BE49-F238E27FC236}">
                <a16:creationId xmlns="" xmlns:a16="http://schemas.microsoft.com/office/drawing/2014/main" id="{3D859E24-124B-45D9-AAD8-E4D857D17F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079949"/>
              </p:ext>
            </p:extLst>
          </p:nvPr>
        </p:nvGraphicFramePr>
        <p:xfrm>
          <a:off x="900113" y="5022850"/>
          <a:ext cx="87153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548" name="Equation" r:id="rId7" imgW="266400" imgH="190440" progId="Equation.DSMT4">
                  <p:embed/>
                </p:oleObj>
              </mc:Choice>
              <mc:Fallback>
                <p:oleObj name="Equation" r:id="rId7" imgW="266400" imgH="190440" progId="Equation.DSMT4">
                  <p:embed/>
                  <p:pic>
                    <p:nvPicPr>
                      <p:cNvPr id="28681" name="Object 9">
                        <a:extLst>
                          <a:ext uri="{FF2B5EF4-FFF2-40B4-BE49-F238E27FC236}">
                            <a16:creationId xmlns="" xmlns:a16="http://schemas.microsoft.com/office/drawing/2014/main" id="{3D859E24-124B-45D9-AAD8-E4D857D17F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022850"/>
                        <a:ext cx="871537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>
            <a:extLst>
              <a:ext uri="{FF2B5EF4-FFF2-40B4-BE49-F238E27FC236}">
                <a16:creationId xmlns="" xmlns:a16="http://schemas.microsoft.com/office/drawing/2014/main" id="{541660FB-BD71-4B1E-A761-3B370EBF73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564467"/>
              </p:ext>
            </p:extLst>
          </p:nvPr>
        </p:nvGraphicFramePr>
        <p:xfrm>
          <a:off x="3314700" y="5013325"/>
          <a:ext cx="83185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549" name="Equation" r:id="rId9" imgW="228600" imgH="190440" progId="Equation.DSMT4">
                  <p:embed/>
                </p:oleObj>
              </mc:Choice>
              <mc:Fallback>
                <p:oleObj name="Equation" r:id="rId9" imgW="228600" imgH="190440" progId="Equation.DSMT4">
                  <p:embed/>
                  <p:pic>
                    <p:nvPicPr>
                      <p:cNvPr id="28682" name="Object 10">
                        <a:extLst>
                          <a:ext uri="{FF2B5EF4-FFF2-40B4-BE49-F238E27FC236}">
                            <a16:creationId xmlns="" xmlns:a16="http://schemas.microsoft.com/office/drawing/2014/main" id="{541660FB-BD71-4B1E-A761-3B370EBF73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5013325"/>
                        <a:ext cx="83185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3" name="Text Box 11">
            <a:extLst>
              <a:ext uri="{FF2B5EF4-FFF2-40B4-BE49-F238E27FC236}">
                <a16:creationId xmlns="" xmlns:a16="http://schemas.microsoft.com/office/drawing/2014/main" id="{15E9DB92-2369-4734-90B8-E1BE645CF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613" y="38608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=1.645</a:t>
            </a:r>
          </a:p>
        </p:txBody>
      </p:sp>
      <p:sp>
        <p:nvSpPr>
          <p:cNvPr id="28684" name="Text Box 12">
            <a:extLst>
              <a:ext uri="{FF2B5EF4-FFF2-40B4-BE49-F238E27FC236}">
                <a16:creationId xmlns="" xmlns:a16="http://schemas.microsoft.com/office/drawing/2014/main" id="{40F66EA4-C13D-4202-A55E-C8939E9E6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5141913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=2.57</a:t>
            </a:r>
          </a:p>
        </p:txBody>
      </p:sp>
      <p:sp>
        <p:nvSpPr>
          <p:cNvPr id="28685" name="Text Box 13">
            <a:extLst>
              <a:ext uri="{FF2B5EF4-FFF2-40B4-BE49-F238E27FC236}">
                <a16:creationId xmlns="" xmlns:a16="http://schemas.microsoft.com/office/drawing/2014/main" id="{9EB89A38-CE13-4BE5-B050-56F5CF97B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825" y="51435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-1.645</a:t>
            </a:r>
          </a:p>
        </p:txBody>
      </p:sp>
      <p:sp>
        <p:nvSpPr>
          <p:cNvPr id="28687" name="Text Box 15">
            <a:extLst>
              <a:ext uri="{FF2B5EF4-FFF2-40B4-BE49-F238E27FC236}">
                <a16:creationId xmlns="" xmlns:a16="http://schemas.microsoft.com/office/drawing/2014/main" id="{D452514A-C1A4-4514-BB37-28A1A025B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4652963"/>
            <a:ext cx="2592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ea typeface="黑体" panose="02010609060101010101" pitchFamily="49" charset="-122"/>
              </a:rPr>
              <a:t>o</a:t>
            </a:r>
            <a:r>
              <a:rPr lang="en-US" altLang="zh-CN" b="1">
                <a:ea typeface="黑体" panose="02010609060101010101" pitchFamily="49" charset="-122"/>
              </a:rPr>
              <a:t>                          </a:t>
            </a:r>
            <a:r>
              <a:rPr lang="en-US" altLang="zh-CN" b="1" i="1">
                <a:ea typeface="黑体" panose="02010609060101010101" pitchFamily="49" charset="-122"/>
              </a:rPr>
              <a:t>x</a:t>
            </a:r>
            <a:endParaRPr lang="en-US" altLang="zh-CN" b="1">
              <a:ea typeface="黑体" panose="02010609060101010101" pitchFamily="49" charset="-122"/>
            </a:endParaRPr>
          </a:p>
        </p:txBody>
      </p:sp>
      <p:graphicFrame>
        <p:nvGraphicFramePr>
          <p:cNvPr id="28688" name="Object 16">
            <a:extLst>
              <a:ext uri="{FF2B5EF4-FFF2-40B4-BE49-F238E27FC236}">
                <a16:creationId xmlns="" xmlns:a16="http://schemas.microsoft.com/office/drawing/2014/main" id="{DCEE471D-CF38-4E1E-A80E-ADAC5EA391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1363" y="4652963"/>
          <a:ext cx="5762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550" name="Equation" r:id="rId11" imgW="152280" imgH="190440" progId="Equation.DSMT4">
                  <p:embed/>
                </p:oleObj>
              </mc:Choice>
              <mc:Fallback>
                <p:oleObj name="Equation" r:id="rId11" imgW="152280" imgH="190440" progId="Equation.DSMT4">
                  <p:embed/>
                  <p:pic>
                    <p:nvPicPr>
                      <p:cNvPr id="28688" name="Object 16">
                        <a:extLst>
                          <a:ext uri="{FF2B5EF4-FFF2-40B4-BE49-F238E27FC236}">
                            <a16:creationId xmlns="" xmlns:a16="http://schemas.microsoft.com/office/drawing/2014/main" id="{DCEE471D-CF38-4E1E-A80E-ADAC5EA391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363" y="4652963"/>
                        <a:ext cx="57626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9" name="Object 17">
            <a:extLst>
              <a:ext uri="{FF2B5EF4-FFF2-40B4-BE49-F238E27FC236}">
                <a16:creationId xmlns="" xmlns:a16="http://schemas.microsoft.com/office/drawing/2014/main" id="{CC935926-C639-4042-A4EF-00204B134F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15288" y="3971925"/>
          <a:ext cx="5905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551" name="Equation" r:id="rId13" imgW="139680" imgH="126720" progId="Equation.DSMT4">
                  <p:embed/>
                </p:oleObj>
              </mc:Choice>
              <mc:Fallback>
                <p:oleObj name="Equation" r:id="rId13" imgW="139680" imgH="126720" progId="Equation.DSMT4">
                  <p:embed/>
                  <p:pic>
                    <p:nvPicPr>
                      <p:cNvPr id="28689" name="Object 17">
                        <a:extLst>
                          <a:ext uri="{FF2B5EF4-FFF2-40B4-BE49-F238E27FC236}">
                            <a16:creationId xmlns="" xmlns:a16="http://schemas.microsoft.com/office/drawing/2014/main" id="{CC935926-C639-4042-A4EF-00204B134F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5288" y="3971925"/>
                        <a:ext cx="5905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0" name="Object 18">
            <a:extLst>
              <a:ext uri="{FF2B5EF4-FFF2-40B4-BE49-F238E27FC236}">
                <a16:creationId xmlns="" xmlns:a16="http://schemas.microsoft.com/office/drawing/2014/main" id="{F182F618-897A-4E12-88E5-E2087AFCAB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6225" y="2667000"/>
          <a:ext cx="827088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552" name="Equation" r:id="rId15" imgW="304560" imgH="177480" progId="Equation.DSMT4">
                  <p:embed/>
                </p:oleObj>
              </mc:Choice>
              <mc:Fallback>
                <p:oleObj name="Equation" r:id="rId15" imgW="304560" imgH="177480" progId="Equation.DSMT4">
                  <p:embed/>
                  <p:pic>
                    <p:nvPicPr>
                      <p:cNvPr id="28690" name="Object 18">
                        <a:extLst>
                          <a:ext uri="{FF2B5EF4-FFF2-40B4-BE49-F238E27FC236}">
                            <a16:creationId xmlns="" xmlns:a16="http://schemas.microsoft.com/office/drawing/2014/main" id="{F182F618-897A-4E12-88E5-E2087AFCAB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6225" y="2667000"/>
                        <a:ext cx="827088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1" name="Line 19">
            <a:extLst>
              <a:ext uri="{FF2B5EF4-FFF2-40B4-BE49-F238E27FC236}">
                <a16:creationId xmlns="" xmlns:a16="http://schemas.microsoft.com/office/drawing/2014/main" id="{2BDD5702-8C36-4DB3-B512-69F1C3BAFA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32363" y="4797425"/>
            <a:ext cx="3816350" cy="12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2" name="Line 20">
            <a:extLst>
              <a:ext uri="{FF2B5EF4-FFF2-40B4-BE49-F238E27FC236}">
                <a16:creationId xmlns="" xmlns:a16="http://schemas.microsoft.com/office/drawing/2014/main" id="{715C1D5B-BBDA-4986-B6A1-B4CB2C5A919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45275" y="2852738"/>
            <a:ext cx="28575" cy="2262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3" name="Freeform 21">
            <a:extLst>
              <a:ext uri="{FF2B5EF4-FFF2-40B4-BE49-F238E27FC236}">
                <a16:creationId xmlns="" xmlns:a16="http://schemas.microsoft.com/office/drawing/2014/main" id="{53FC4D71-98D3-45DE-923C-94DF7A2C070C}"/>
              </a:ext>
            </a:extLst>
          </p:cNvPr>
          <p:cNvSpPr>
            <a:spLocks/>
          </p:cNvSpPr>
          <p:nvPr/>
        </p:nvSpPr>
        <p:spPr bwMode="auto">
          <a:xfrm>
            <a:off x="5326063" y="3300413"/>
            <a:ext cx="2833687" cy="1417637"/>
          </a:xfrm>
          <a:custGeom>
            <a:avLst/>
            <a:gdLst>
              <a:gd name="T0" fmla="*/ 0 w 1785"/>
              <a:gd name="T1" fmla="*/ 893 h 893"/>
              <a:gd name="T2" fmla="*/ 392 w 1785"/>
              <a:gd name="T3" fmla="*/ 693 h 893"/>
              <a:gd name="T4" fmla="*/ 837 w 1785"/>
              <a:gd name="T5" fmla="*/ 1 h 893"/>
              <a:gd name="T6" fmla="*/ 1311 w 1785"/>
              <a:gd name="T7" fmla="*/ 700 h 893"/>
              <a:gd name="T8" fmla="*/ 1785 w 1785"/>
              <a:gd name="T9" fmla="*/ 891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5" h="893">
                <a:moveTo>
                  <a:pt x="0" y="893"/>
                </a:moveTo>
                <a:cubicBezTo>
                  <a:pt x="65" y="862"/>
                  <a:pt x="252" y="842"/>
                  <a:pt x="392" y="693"/>
                </a:cubicBezTo>
                <a:cubicBezTo>
                  <a:pt x="532" y="544"/>
                  <a:pt x="684" y="0"/>
                  <a:pt x="837" y="1"/>
                </a:cubicBezTo>
                <a:cubicBezTo>
                  <a:pt x="990" y="2"/>
                  <a:pt x="1153" y="552"/>
                  <a:pt x="1311" y="700"/>
                </a:cubicBezTo>
                <a:cubicBezTo>
                  <a:pt x="1469" y="849"/>
                  <a:pt x="1627" y="870"/>
                  <a:pt x="1785" y="891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4" name="Line 22">
            <a:extLst>
              <a:ext uri="{FF2B5EF4-FFF2-40B4-BE49-F238E27FC236}">
                <a16:creationId xmlns="" xmlns:a16="http://schemas.microsoft.com/office/drawing/2014/main" id="{9C0B7600-26BE-4F2C-8C6F-981855671D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9488" y="434657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8" name="Line 26">
            <a:extLst>
              <a:ext uri="{FF2B5EF4-FFF2-40B4-BE49-F238E27FC236}">
                <a16:creationId xmlns="" xmlns:a16="http://schemas.microsoft.com/office/drawing/2014/main" id="{EB4067FC-3075-411F-B120-31E1016D96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69213" y="4365625"/>
            <a:ext cx="38100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9" name="Rectangle 27">
            <a:extLst>
              <a:ext uri="{FF2B5EF4-FFF2-40B4-BE49-F238E27FC236}">
                <a16:creationId xmlns="" xmlns:a16="http://schemas.microsoft.com/office/drawing/2014/main" id="{9C5F38B0-D3DA-42EB-A297-EB2463EFE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700213"/>
            <a:ext cx="7688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则称点 </a:t>
            </a:r>
            <a:r>
              <a:rPr lang="en-US" altLang="zh-CN" sz="3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36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为标准正态分布的</a:t>
            </a:r>
            <a:r>
              <a:rPr lang="zh-CN" altLang="en-US" sz="2800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lang="zh-CN" altLang="en-US" sz="3600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800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分位点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如图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graphicFrame>
        <p:nvGraphicFramePr>
          <p:cNvPr id="28700" name="Object 28">
            <a:extLst>
              <a:ext uri="{FF2B5EF4-FFF2-40B4-BE49-F238E27FC236}">
                <a16:creationId xmlns="" xmlns:a16="http://schemas.microsoft.com/office/drawing/2014/main" id="{85F1FD63-2FB7-4706-B3EB-23C5E15067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2420938"/>
          <a:ext cx="2171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553" name="Equation" r:id="rId17" imgW="571320" imgH="190440" progId="Equation.DSMT4">
                  <p:embed/>
                </p:oleObj>
              </mc:Choice>
              <mc:Fallback>
                <p:oleObj name="Equation" r:id="rId17" imgW="571320" imgH="190440" progId="Equation.DSMT4">
                  <p:embed/>
                  <p:pic>
                    <p:nvPicPr>
                      <p:cNvPr id="28700" name="Object 28">
                        <a:extLst>
                          <a:ext uri="{FF2B5EF4-FFF2-40B4-BE49-F238E27FC236}">
                            <a16:creationId xmlns="" xmlns:a16="http://schemas.microsoft.com/office/drawing/2014/main" id="{85F1FD63-2FB7-4706-B3EB-23C5E15067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420938"/>
                        <a:ext cx="2171700" cy="723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11" name="Line 39">
            <a:extLst>
              <a:ext uri="{FF2B5EF4-FFF2-40B4-BE49-F238E27FC236}">
                <a16:creationId xmlns="" xmlns:a16="http://schemas.microsoft.com/office/drawing/2014/main" id="{B45CA97D-D63D-436E-959D-BD78D3843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9163" y="436562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713" name="Object 41">
            <a:extLst>
              <a:ext uri="{FF2B5EF4-FFF2-40B4-BE49-F238E27FC236}">
                <a16:creationId xmlns="" xmlns:a16="http://schemas.microsoft.com/office/drawing/2014/main" id="{52F38618-AE8C-41C0-8C17-07D9847651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8475" y="4724400"/>
          <a:ext cx="7429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554" name="Equation" r:id="rId19" imgW="228600" imgH="190440" progId="Equation.DSMT4">
                  <p:embed/>
                </p:oleObj>
              </mc:Choice>
              <mc:Fallback>
                <p:oleObj name="Equation" r:id="rId19" imgW="228600" imgH="190440" progId="Equation.DSMT4">
                  <p:embed/>
                  <p:pic>
                    <p:nvPicPr>
                      <p:cNvPr id="28713" name="Object 41">
                        <a:extLst>
                          <a:ext uri="{FF2B5EF4-FFF2-40B4-BE49-F238E27FC236}">
                            <a16:creationId xmlns="" xmlns:a16="http://schemas.microsoft.com/office/drawing/2014/main" id="{52F38618-AE8C-41C0-8C17-07D9847651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8475" y="4724400"/>
                        <a:ext cx="74295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15" name="Object 43">
            <a:extLst>
              <a:ext uri="{FF2B5EF4-FFF2-40B4-BE49-F238E27FC236}">
                <a16:creationId xmlns="" xmlns:a16="http://schemas.microsoft.com/office/drawing/2014/main" id="{4B1D3DC2-1227-45C7-81DC-7BE6C35788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275261"/>
              </p:ext>
            </p:extLst>
          </p:nvPr>
        </p:nvGraphicFramePr>
        <p:xfrm>
          <a:off x="1762125" y="3255963"/>
          <a:ext cx="2379663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555" name="Equation" r:id="rId21" imgW="749160" imgH="190440" progId="Equation.DSMT4">
                  <p:embed/>
                </p:oleObj>
              </mc:Choice>
              <mc:Fallback>
                <p:oleObj name="Equation" r:id="rId21" imgW="749160" imgH="190440" progId="Equation.DSMT4">
                  <p:embed/>
                  <p:pic>
                    <p:nvPicPr>
                      <p:cNvPr id="28715" name="Object 43">
                        <a:extLst>
                          <a:ext uri="{FF2B5EF4-FFF2-40B4-BE49-F238E27FC236}">
                            <a16:creationId xmlns="" xmlns:a16="http://schemas.microsoft.com/office/drawing/2014/main" id="{4B1D3DC2-1227-45C7-81DC-7BE6C35788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3255963"/>
                        <a:ext cx="2379663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16" name="Text Box 44">
            <a:extLst>
              <a:ext uri="{FF2B5EF4-FFF2-40B4-BE49-F238E27FC236}">
                <a16:creationId xmlns="" xmlns:a16="http://schemas.microsoft.com/office/drawing/2014/main" id="{EA7EBC07-DAB5-44F5-8A01-4B6EEA902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25" y="4479267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查表</a:t>
            </a:r>
          </a:p>
        </p:txBody>
      </p:sp>
      <p:graphicFrame>
        <p:nvGraphicFramePr>
          <p:cNvPr id="28717" name="Object 45">
            <a:extLst>
              <a:ext uri="{FF2B5EF4-FFF2-40B4-BE49-F238E27FC236}">
                <a16:creationId xmlns="" xmlns:a16="http://schemas.microsoft.com/office/drawing/2014/main" id="{9CFCAEAC-9156-4671-A0B7-2B039B327C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688544"/>
              </p:ext>
            </p:extLst>
          </p:nvPr>
        </p:nvGraphicFramePr>
        <p:xfrm>
          <a:off x="2065338" y="4508500"/>
          <a:ext cx="23622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556" name="Equation" r:id="rId23" imgW="876240" imgH="177480" progId="Equation.DSMT4">
                  <p:embed/>
                </p:oleObj>
              </mc:Choice>
              <mc:Fallback>
                <p:oleObj name="Equation" r:id="rId23" imgW="876240" imgH="177480" progId="Equation.DSMT4">
                  <p:embed/>
                  <p:pic>
                    <p:nvPicPr>
                      <p:cNvPr id="28717" name="Object 45">
                        <a:extLst>
                          <a:ext uri="{FF2B5EF4-FFF2-40B4-BE49-F238E27FC236}">
                            <a16:creationId xmlns="" xmlns:a16="http://schemas.microsoft.com/office/drawing/2014/main" id="{9CFCAEAC-9156-4671-A0B7-2B039B327C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4508500"/>
                        <a:ext cx="23622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1" dur="1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nimBg="1" autoUpdateAnimBg="0"/>
      <p:bldP spid="28676" grpId="0"/>
      <p:bldP spid="28677" grpId="0" autoUpdateAnimBg="0"/>
      <p:bldP spid="28683" grpId="0"/>
      <p:bldP spid="28684" grpId="0"/>
      <p:bldP spid="28685" grpId="0" autoUpdateAnimBg="0"/>
      <p:bldP spid="28687" grpId="0"/>
      <p:bldP spid="28699" grpId="0" autoUpdateAnimBg="0"/>
      <p:bldP spid="287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="" xmlns:a16="http://schemas.microsoft.com/office/drawing/2014/main" id="{0C40F558-1970-4E22-880F-E51D41010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04813"/>
            <a:ext cx="8453437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en-US" sz="2800" dirty="0">
                <a:latin typeface="Times New Roman" panose="02020603050405020304" pitchFamily="18" charset="0"/>
              </a:rPr>
              <a:t>  </a:t>
            </a:r>
            <a:r>
              <a:rPr kumimoji="1" lang="en-US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kumimoji="1" lang="en-US" altLang="en-US" sz="2800" b="1" dirty="0" err="1">
                <a:latin typeface="Times New Roman" panose="02020603050405020304" pitchFamily="18" charset="0"/>
              </a:rPr>
              <a:t>设</a:t>
            </a:r>
            <a:r>
              <a:rPr kumimoji="1"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kumimoji="1" lang="en-US" altLang="en-US" sz="2800" b="1" dirty="0" err="1">
                <a:latin typeface="Times New Roman" panose="02020603050405020304" pitchFamily="18" charset="0"/>
              </a:rPr>
              <a:t>是随机试验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其</a:t>
            </a:r>
            <a:r>
              <a:rPr kumimoji="1" lang="en-US" altLang="en-US" sz="2800" b="1" dirty="0" err="1">
                <a:latin typeface="Times New Roman" panose="02020603050405020304" pitchFamily="18" charset="0"/>
              </a:rPr>
              <a:t>样本空间是</a:t>
            </a:r>
            <a:r>
              <a:rPr kumimoji="1"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＝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{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},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如果</a:t>
            </a:r>
            <a:r>
              <a:rPr kumimoji="1" lang="en-US" altLang="en-US" sz="2800" b="1" dirty="0" err="1">
                <a:latin typeface="Times New Roman" panose="02020603050405020304" pitchFamily="18" charset="0"/>
              </a:rPr>
              <a:t>对于每一个</a:t>
            </a:r>
            <a:r>
              <a:rPr kumimoji="1" lang="en-US" altLang="en-US" sz="28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∈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kumimoji="1" lang="en-US" altLang="en-US" sz="2800" b="1" dirty="0" err="1">
                <a:latin typeface="Times New Roman" panose="02020603050405020304" pitchFamily="18" charset="0"/>
              </a:rPr>
              <a:t>都有一个实数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 </a:t>
            </a:r>
            <a:r>
              <a:rPr kumimoji="1" lang="en-US" altLang="en-US" sz="2800" b="1" dirty="0" err="1">
                <a:latin typeface="Times New Roman" panose="02020603050405020304" pitchFamily="18" charset="0"/>
              </a:rPr>
              <a:t>与之对应</a:t>
            </a:r>
            <a:r>
              <a:rPr kumimoji="1" lang="en-US" altLang="en-US" sz="2800" b="1" dirty="0">
                <a:latin typeface="Times New Roman" panose="02020603050405020304" pitchFamily="18" charset="0"/>
              </a:rPr>
              <a:t>，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这样就得到一个定义在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上的单值实值函数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kumimoji="1" lang="en-US" altLang="en-US" sz="2800" b="1" dirty="0" err="1">
                <a:latin typeface="Times New Roman" panose="02020603050405020304" pitchFamily="18" charset="0"/>
              </a:rPr>
              <a:t>称为</a:t>
            </a:r>
            <a:r>
              <a:rPr kumimoji="1" lang="en-US" altLang="en-US" sz="2800" b="1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b="1" dirty="0" err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随机变量</a:t>
            </a:r>
            <a:r>
              <a:rPr kumimoji="1" lang="en-US" altLang="en-US" sz="2800" b="1" dirty="0">
                <a:latin typeface="Times New Roman" panose="02020603050405020304" pitchFamily="18" charset="0"/>
              </a:rPr>
              <a:t>. </a:t>
            </a:r>
            <a:r>
              <a:rPr kumimoji="1" lang="en-US" altLang="en-US" sz="2800" b="1" dirty="0" err="1">
                <a:latin typeface="Times New Roman" panose="02020603050405020304" pitchFamily="18" charset="0"/>
              </a:rPr>
              <a:t>常用字母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,  </a:t>
            </a:r>
            <a:r>
              <a:rPr kumimoji="1" lang="en-US" altLang="en-US" sz="2800" b="1" dirty="0" err="1">
                <a:latin typeface="Times New Roman" panose="02020603050405020304" pitchFamily="18" charset="0"/>
              </a:rPr>
              <a:t>等表示随机变量</a:t>
            </a:r>
            <a:r>
              <a:rPr kumimoji="1" lang="en-US" altLang="en-US" sz="2800" b="1" dirty="0">
                <a:latin typeface="Times New Roman" panose="02020603050405020304" pitchFamily="18" charset="0"/>
              </a:rPr>
              <a:t>．    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C7E3202B-251E-4344-B56A-625C460EA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01638"/>
            <a:ext cx="12049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 </a:t>
            </a:r>
            <a:endParaRPr kumimoji="1" lang="zh-CN" altLang="en-US" sz="32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8" name="Rectangle 4">
            <a:extLst>
              <a:ext uri="{FF2B5EF4-FFF2-40B4-BE49-F238E27FC236}">
                <a16:creationId xmlns="" xmlns:a16="http://schemas.microsoft.com/office/drawing/2014/main" id="{B28A1B95-87A7-493C-B4F7-9A1BC3D61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673548"/>
            <a:ext cx="8497887" cy="1475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 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随机变量是定义在样本空的实</a:t>
            </a:r>
            <a:r>
              <a:rPr kumimoji="1"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值集函数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,</a:t>
            </a:r>
            <a:r>
              <a:rPr kumimoji="1"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它与普通的实函数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不同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. </a:t>
            </a:r>
            <a:r>
              <a:rPr kumimoji="1"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一方面它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取</a:t>
            </a:r>
            <a:r>
              <a:rPr kumimoji="1"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值都有一定的概率；另一方面它的定义域是样本空间</a:t>
            </a:r>
            <a:r>
              <a:rPr kumimoji="1" lang="en-US" altLang="zh-CN" sz="28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S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kumimoji="1"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而</a:t>
            </a:r>
            <a:r>
              <a:rPr kumimoji="1" lang="en-US" altLang="zh-CN" sz="28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S</a:t>
            </a:r>
            <a:r>
              <a:rPr kumimoji="1" lang="en-US" alt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不一定是实数集</a:t>
            </a:r>
            <a:r>
              <a:rPr kumimoji="1"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．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6149" name="Freeform 5">
            <a:extLst>
              <a:ext uri="{FF2B5EF4-FFF2-40B4-BE49-F238E27FC236}">
                <a16:creationId xmlns="" xmlns:a16="http://schemas.microsoft.com/office/drawing/2014/main" id="{927F1443-8605-4665-BC85-5AAAC8A1464A}"/>
              </a:ext>
            </a:extLst>
          </p:cNvPr>
          <p:cNvSpPr>
            <a:spLocks/>
          </p:cNvSpPr>
          <p:nvPr/>
        </p:nvSpPr>
        <p:spPr bwMode="auto">
          <a:xfrm>
            <a:off x="7308850" y="4292600"/>
            <a:ext cx="1701800" cy="1171575"/>
          </a:xfrm>
          <a:custGeom>
            <a:avLst/>
            <a:gdLst>
              <a:gd name="T0" fmla="*/ 56 w 1162"/>
              <a:gd name="T1" fmla="*/ 647 h 738"/>
              <a:gd name="T2" fmla="*/ 477 w 1162"/>
              <a:gd name="T3" fmla="*/ 731 h 738"/>
              <a:gd name="T4" fmla="*/ 941 w 1162"/>
              <a:gd name="T5" fmla="*/ 717 h 738"/>
              <a:gd name="T6" fmla="*/ 1053 w 1162"/>
              <a:gd name="T7" fmla="*/ 562 h 738"/>
              <a:gd name="T8" fmla="*/ 997 w 1162"/>
              <a:gd name="T9" fmla="*/ 239 h 738"/>
              <a:gd name="T10" fmla="*/ 927 w 1162"/>
              <a:gd name="T11" fmla="*/ 169 h 738"/>
              <a:gd name="T12" fmla="*/ 899 w 1162"/>
              <a:gd name="T13" fmla="*/ 127 h 738"/>
              <a:gd name="T14" fmla="*/ 856 w 1162"/>
              <a:gd name="T15" fmla="*/ 113 h 738"/>
              <a:gd name="T16" fmla="*/ 800 w 1162"/>
              <a:gd name="T17" fmla="*/ 85 h 738"/>
              <a:gd name="T18" fmla="*/ 505 w 1162"/>
              <a:gd name="T19" fmla="*/ 0 h 738"/>
              <a:gd name="T20" fmla="*/ 351 w 1162"/>
              <a:gd name="T21" fmla="*/ 14 h 738"/>
              <a:gd name="T22" fmla="*/ 266 w 1162"/>
              <a:gd name="T23" fmla="*/ 56 h 738"/>
              <a:gd name="T24" fmla="*/ 154 w 1162"/>
              <a:gd name="T25" fmla="*/ 169 h 738"/>
              <a:gd name="T26" fmla="*/ 126 w 1162"/>
              <a:gd name="T27" fmla="*/ 253 h 738"/>
              <a:gd name="T28" fmla="*/ 98 w 1162"/>
              <a:gd name="T29" fmla="*/ 295 h 738"/>
              <a:gd name="T30" fmla="*/ 42 w 1162"/>
              <a:gd name="T31" fmla="*/ 464 h 738"/>
              <a:gd name="T32" fmla="*/ 0 w 1162"/>
              <a:gd name="T33" fmla="*/ 548 h 738"/>
              <a:gd name="T34" fmla="*/ 56 w 1162"/>
              <a:gd name="T35" fmla="*/ 647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62" h="738">
                <a:moveTo>
                  <a:pt x="56" y="647"/>
                </a:moveTo>
                <a:cubicBezTo>
                  <a:pt x="183" y="710"/>
                  <a:pt x="339" y="696"/>
                  <a:pt x="477" y="731"/>
                </a:cubicBezTo>
                <a:cubicBezTo>
                  <a:pt x="632" y="726"/>
                  <a:pt x="788" y="738"/>
                  <a:pt x="941" y="717"/>
                </a:cubicBezTo>
                <a:cubicBezTo>
                  <a:pt x="944" y="717"/>
                  <a:pt x="1046" y="571"/>
                  <a:pt x="1053" y="562"/>
                </a:cubicBezTo>
                <a:cubicBezTo>
                  <a:pt x="1084" y="437"/>
                  <a:pt x="1162" y="280"/>
                  <a:pt x="997" y="239"/>
                </a:cubicBezTo>
                <a:cubicBezTo>
                  <a:pt x="922" y="127"/>
                  <a:pt x="1020" y="262"/>
                  <a:pt x="927" y="169"/>
                </a:cubicBezTo>
                <a:cubicBezTo>
                  <a:pt x="915" y="157"/>
                  <a:pt x="912" y="137"/>
                  <a:pt x="899" y="127"/>
                </a:cubicBezTo>
                <a:cubicBezTo>
                  <a:pt x="887" y="118"/>
                  <a:pt x="870" y="119"/>
                  <a:pt x="856" y="113"/>
                </a:cubicBezTo>
                <a:cubicBezTo>
                  <a:pt x="837" y="105"/>
                  <a:pt x="819" y="94"/>
                  <a:pt x="800" y="85"/>
                </a:cubicBezTo>
                <a:cubicBezTo>
                  <a:pt x="730" y="12"/>
                  <a:pt x="599" y="13"/>
                  <a:pt x="505" y="0"/>
                </a:cubicBezTo>
                <a:cubicBezTo>
                  <a:pt x="454" y="5"/>
                  <a:pt x="401" y="3"/>
                  <a:pt x="351" y="14"/>
                </a:cubicBezTo>
                <a:cubicBezTo>
                  <a:pt x="320" y="21"/>
                  <a:pt x="296" y="46"/>
                  <a:pt x="266" y="56"/>
                </a:cubicBezTo>
                <a:cubicBezTo>
                  <a:pt x="223" y="86"/>
                  <a:pt x="176" y="119"/>
                  <a:pt x="154" y="169"/>
                </a:cubicBezTo>
                <a:cubicBezTo>
                  <a:pt x="142" y="196"/>
                  <a:pt x="142" y="228"/>
                  <a:pt x="126" y="253"/>
                </a:cubicBezTo>
                <a:cubicBezTo>
                  <a:pt x="117" y="267"/>
                  <a:pt x="105" y="280"/>
                  <a:pt x="98" y="295"/>
                </a:cubicBezTo>
                <a:cubicBezTo>
                  <a:pt x="79" y="339"/>
                  <a:pt x="70" y="421"/>
                  <a:pt x="42" y="464"/>
                </a:cubicBezTo>
                <a:cubicBezTo>
                  <a:pt x="6" y="518"/>
                  <a:pt x="19" y="490"/>
                  <a:pt x="0" y="548"/>
                </a:cubicBezTo>
                <a:cubicBezTo>
                  <a:pt x="7" y="581"/>
                  <a:pt x="5" y="647"/>
                  <a:pt x="56" y="647"/>
                </a:cubicBezTo>
                <a:close/>
              </a:path>
            </a:pathLst>
          </a:cu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50" name="Text Box 6">
            <a:extLst>
              <a:ext uri="{FF2B5EF4-FFF2-40B4-BE49-F238E27FC236}">
                <a16:creationId xmlns="" xmlns:a16="http://schemas.microsoft.com/office/drawing/2014/main" id="{BDAAC284-ED49-47BF-B2A1-89FE28622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1675" y="49164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6151" name="Oval 7">
            <a:extLst>
              <a:ext uri="{FF2B5EF4-FFF2-40B4-BE49-F238E27FC236}">
                <a16:creationId xmlns="" xmlns:a16="http://schemas.microsoft.com/office/drawing/2014/main" id="{3EA10555-CD62-4805-B156-B516DAE33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5588" y="4724400"/>
            <a:ext cx="152400" cy="1444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152" name="Text Box 8">
            <a:extLst>
              <a:ext uri="{FF2B5EF4-FFF2-40B4-BE49-F238E27FC236}">
                <a16:creationId xmlns="" xmlns:a16="http://schemas.microsoft.com/office/drawing/2014/main" id="{0445F776-2FF6-4F90-BEE0-363F3D019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3363" y="4365625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6153" name="Freeform 9">
            <a:extLst>
              <a:ext uri="{FF2B5EF4-FFF2-40B4-BE49-F238E27FC236}">
                <a16:creationId xmlns="" xmlns:a16="http://schemas.microsoft.com/office/drawing/2014/main" id="{5C94DE0F-D0DC-4DD2-9113-F1FD07667A1D}"/>
              </a:ext>
            </a:extLst>
          </p:cNvPr>
          <p:cNvSpPr>
            <a:spLocks/>
          </p:cNvSpPr>
          <p:nvPr/>
        </p:nvSpPr>
        <p:spPr bwMode="auto">
          <a:xfrm rot="17088686" flipH="1">
            <a:off x="7046912" y="5203826"/>
            <a:ext cx="1223963" cy="455612"/>
          </a:xfrm>
          <a:custGeom>
            <a:avLst/>
            <a:gdLst>
              <a:gd name="T0" fmla="*/ 0 w 2116"/>
              <a:gd name="T1" fmla="*/ 261 h 404"/>
              <a:gd name="T2" fmla="*/ 493 w 2116"/>
              <a:gd name="T3" fmla="*/ 0 h 404"/>
              <a:gd name="T4" fmla="*/ 1308 w 2116"/>
              <a:gd name="T5" fmla="*/ 98 h 404"/>
              <a:gd name="T6" fmla="*/ 2116 w 2116"/>
              <a:gd name="T7" fmla="*/ 404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16" h="404">
                <a:moveTo>
                  <a:pt x="0" y="261"/>
                </a:moveTo>
                <a:lnTo>
                  <a:pt x="493" y="0"/>
                </a:lnTo>
                <a:lnTo>
                  <a:pt x="1308" y="98"/>
                </a:lnTo>
                <a:lnTo>
                  <a:pt x="2116" y="40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54" name="Text Box 10">
            <a:extLst>
              <a:ext uri="{FF2B5EF4-FFF2-40B4-BE49-F238E27FC236}">
                <a16:creationId xmlns="" xmlns:a16="http://schemas.microsoft.com/office/drawing/2014/main" id="{8DC5EFF4-6744-4FD4-928A-F2A95A7A2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7325" y="5637213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155" name="Line 11">
            <a:extLst>
              <a:ext uri="{FF2B5EF4-FFF2-40B4-BE49-F238E27FC236}">
                <a16:creationId xmlns="" xmlns:a16="http://schemas.microsoft.com/office/drawing/2014/main" id="{B3544F2F-6892-4E8E-831A-55D570A66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5438" y="6110288"/>
            <a:ext cx="2217737" cy="11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56" name="Oval 12">
            <a:extLst>
              <a:ext uri="{FF2B5EF4-FFF2-40B4-BE49-F238E27FC236}">
                <a16:creationId xmlns="" xmlns:a16="http://schemas.microsoft.com/office/drawing/2014/main" id="{85586C5D-3E12-4B7D-BEB4-34A979824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138" y="6053138"/>
            <a:ext cx="169862" cy="161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157" name="Text Box 13">
            <a:extLst>
              <a:ext uri="{FF2B5EF4-FFF2-40B4-BE49-F238E27FC236}">
                <a16:creationId xmlns="" xmlns:a16="http://schemas.microsoft.com/office/drawing/2014/main" id="{383B24FB-0F3A-4EC5-840E-9EBBC5B88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5825" y="60674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6166" name="Line 22">
            <a:extLst>
              <a:ext uri="{FF2B5EF4-FFF2-40B4-BE49-F238E27FC236}">
                <a16:creationId xmlns="" xmlns:a16="http://schemas.microsoft.com/office/drawing/2014/main" id="{6ABD0CD3-99BC-4047-BC67-32F69EEDEF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625" y="981075"/>
            <a:ext cx="863600" cy="0"/>
          </a:xfrm>
          <a:prstGeom prst="line">
            <a:avLst/>
          </a:prstGeom>
          <a:noFill/>
          <a:ln w="57150" cmpd="thinThick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67" name="Rectangle 23">
            <a:extLst>
              <a:ext uri="{FF2B5EF4-FFF2-40B4-BE49-F238E27FC236}">
                <a16:creationId xmlns="" xmlns:a16="http://schemas.microsoft.com/office/drawing/2014/main" id="{F4918477-C0F8-460D-94B1-5A13B3BA2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868863"/>
            <a:ext cx="671513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分类</a:t>
            </a:r>
          </a:p>
        </p:txBody>
      </p:sp>
      <p:sp>
        <p:nvSpPr>
          <p:cNvPr id="6168" name="Rectangle 24">
            <a:extLst>
              <a:ext uri="{FF2B5EF4-FFF2-40B4-BE49-F238E27FC236}">
                <a16:creationId xmlns="" xmlns:a16="http://schemas.microsoft.com/office/drawing/2014/main" id="{1511BAD1-D916-4E77-AD94-ECF72BD0A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779963"/>
            <a:ext cx="2684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离散型随机变量</a:t>
            </a:r>
          </a:p>
        </p:txBody>
      </p:sp>
      <p:sp>
        <p:nvSpPr>
          <p:cNvPr id="6169" name="Rectangle 25">
            <a:extLst>
              <a:ext uri="{FF2B5EF4-FFF2-40B4-BE49-F238E27FC236}">
                <a16:creationId xmlns="" xmlns:a16="http://schemas.microsoft.com/office/drawing/2014/main" id="{24E26D4E-DE8C-4DDB-A70E-0B50BB433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372100"/>
            <a:ext cx="3398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非离散型的随机变量</a:t>
            </a:r>
          </a:p>
        </p:txBody>
      </p:sp>
      <p:sp>
        <p:nvSpPr>
          <p:cNvPr id="6170" name="AutoShape 26">
            <a:extLst>
              <a:ext uri="{FF2B5EF4-FFF2-40B4-BE49-F238E27FC236}">
                <a16:creationId xmlns="" xmlns:a16="http://schemas.microsoft.com/office/drawing/2014/main" id="{2C0010BF-649A-4A2C-B64C-7F017D4E73AD}"/>
              </a:ext>
            </a:extLst>
          </p:cNvPr>
          <p:cNvSpPr>
            <a:spLocks/>
          </p:cNvSpPr>
          <p:nvPr/>
        </p:nvSpPr>
        <p:spPr bwMode="auto">
          <a:xfrm>
            <a:off x="933450" y="4940300"/>
            <a:ext cx="182563" cy="863600"/>
          </a:xfrm>
          <a:prstGeom prst="leftBrace">
            <a:avLst>
              <a:gd name="adj1" fmla="val 3942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171" name="Rectangle 27">
            <a:extLst>
              <a:ext uri="{FF2B5EF4-FFF2-40B4-BE49-F238E27FC236}">
                <a16:creationId xmlns="" xmlns:a16="http://schemas.microsoft.com/office/drawing/2014/main" id="{4F459D34-1238-4AB8-9BEB-57AFB1645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797425"/>
            <a:ext cx="4321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（取有限个或可数个值）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autoUpdateAnimBg="0"/>
      <p:bldP spid="6148" grpId="0"/>
      <p:bldP spid="6150" grpId="0" autoUpdateAnimBg="0"/>
      <p:bldP spid="6152" grpId="0" autoUpdateAnimBg="0"/>
      <p:bldP spid="6154" grpId="0" autoUpdateAnimBg="0"/>
      <p:bldP spid="6157" grpId="0" autoUpdateAnimBg="0"/>
      <p:bldP spid="6167" grpId="0" autoUpdateAnimBg="0"/>
      <p:bldP spid="6168" grpId="0" autoUpdateAnimBg="0"/>
      <p:bldP spid="6169" grpId="0" autoUpdateAnimBg="0"/>
      <p:bldP spid="6171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5C577CEC-45D2-4D6F-8415-D1B2E8112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04800"/>
            <a:ext cx="7696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§2.5 </a:t>
            </a:r>
            <a:r>
              <a:rPr lang="en-US" altLang="en-US" sz="4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随机变量的函数</a:t>
            </a:r>
            <a:r>
              <a:rPr lang="zh-CN" altLang="en-US" sz="4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en-US" sz="4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</a:t>
            </a:r>
            <a:endParaRPr lang="zh-CN" altLang="en-US" sz="4000" b="1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699" name="Text Box 3">
            <a:extLst>
              <a:ext uri="{FF2B5EF4-FFF2-40B4-BE49-F238E27FC236}">
                <a16:creationId xmlns="" xmlns:a16="http://schemas.microsoft.com/office/drawing/2014/main" id="{805821B1-5A65-4A0B-8120-88910BBF1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3000"/>
            <a:ext cx="8066088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在分析和解决实际问题时，常常会遇到一些随机变量，它们的分布难于直接得到，但其与一些已知随机变量之间具有函数关系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本节主要解决如何由随机变量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的概率分布求出随机变量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的概率分布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="" xmlns:a16="http://schemas.microsoft.com/office/drawing/2014/main" id="{53C93730-80AA-46F9-9E81-AC30EE28B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16338"/>
            <a:ext cx="8207375" cy="168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对于随机变量</a:t>
            </a:r>
            <a:r>
              <a:rPr lang="en-US" altLang="zh-CN" sz="28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的函数的分布的讨论分两部分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一、离散型随机变量函数的分布律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二、连续型随机变量函数的概率密度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701" name="Line 5">
            <a:extLst>
              <a:ext uri="{FF2B5EF4-FFF2-40B4-BE49-F238E27FC236}">
                <a16:creationId xmlns="" xmlns:a16="http://schemas.microsoft.com/office/drawing/2014/main" id="{FFCB5DAB-53FD-416B-B7DB-997155796F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90600"/>
            <a:ext cx="8686800" cy="0"/>
          </a:xfrm>
          <a:prstGeom prst="line">
            <a:avLst/>
          </a:prstGeom>
          <a:noFill/>
          <a:ln w="57150" cmpd="thickThin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699" grpId="0" autoUpdateAnimBg="0"/>
      <p:bldP spid="29700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="" xmlns:a16="http://schemas.microsoft.com/office/drawing/2014/main" id="{59C770B7-0569-455D-8815-911A450D6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000"/>
            <a:ext cx="7643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一、离散型随机变量函数的分布律</a:t>
            </a:r>
            <a:endParaRPr lang="zh-CN" altLang="en-US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734" name="Text Box 14">
            <a:extLst>
              <a:ext uri="{FF2B5EF4-FFF2-40B4-BE49-F238E27FC236}">
                <a16:creationId xmlns="" xmlns:a16="http://schemas.microsoft.com/office/drawing/2014/main" id="{95F322C7-C15D-4158-9FEE-6F68964EC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25538"/>
            <a:ext cx="8137525" cy="203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设随机变量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的分布律为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1           0             1             2            3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1/5        1/10        1/10        3/10        3/10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求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   (2)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(3)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分布律。</a:t>
            </a:r>
          </a:p>
        </p:txBody>
      </p:sp>
      <p:sp>
        <p:nvSpPr>
          <p:cNvPr id="30736" name="Line 16">
            <a:extLst>
              <a:ext uri="{FF2B5EF4-FFF2-40B4-BE49-F238E27FC236}">
                <a16:creationId xmlns="" xmlns:a16="http://schemas.microsoft.com/office/drawing/2014/main" id="{718516B2-58BD-43B4-ACDC-EB5254D66D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5225" y="2133600"/>
            <a:ext cx="6575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7" name="Line 17">
            <a:extLst>
              <a:ext uri="{FF2B5EF4-FFF2-40B4-BE49-F238E27FC236}">
                <a16:creationId xmlns="" xmlns:a16="http://schemas.microsoft.com/office/drawing/2014/main" id="{6E1D22B6-72B3-4C38-9F50-4984F81421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1700213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9" name="Line 19">
            <a:extLst>
              <a:ext uri="{FF2B5EF4-FFF2-40B4-BE49-F238E27FC236}">
                <a16:creationId xmlns="" xmlns:a16="http://schemas.microsoft.com/office/drawing/2014/main" id="{818DE904-DF2B-4DB5-ACE6-555BED46BB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90600"/>
            <a:ext cx="8686800" cy="0"/>
          </a:xfrm>
          <a:prstGeom prst="line">
            <a:avLst/>
          </a:prstGeom>
          <a:noFill/>
          <a:ln w="57150" cmpd="thickThin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1" name="Text Box 21">
            <a:extLst>
              <a:ext uri="{FF2B5EF4-FFF2-40B4-BE49-F238E27FC236}">
                <a16:creationId xmlns="" xmlns:a16="http://schemas.microsoft.com/office/drawing/2014/main" id="{99422E49-059B-4B6E-8BA9-EA14C6692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0813" y="3621088"/>
            <a:ext cx="75438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1           0              1             2            3</a:t>
            </a:r>
          </a:p>
        </p:txBody>
      </p:sp>
      <p:sp>
        <p:nvSpPr>
          <p:cNvPr id="30743" name="Line 23">
            <a:extLst>
              <a:ext uri="{FF2B5EF4-FFF2-40B4-BE49-F238E27FC236}">
                <a16:creationId xmlns="" xmlns:a16="http://schemas.microsoft.com/office/drawing/2014/main" id="{6E38B3F0-7CDB-4431-A3CA-50DA98C44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0488" y="4078288"/>
            <a:ext cx="6456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4" name="Line 24">
            <a:extLst>
              <a:ext uri="{FF2B5EF4-FFF2-40B4-BE49-F238E27FC236}">
                <a16:creationId xmlns="" xmlns:a16="http://schemas.microsoft.com/office/drawing/2014/main" id="{A4FD0432-6A21-46F9-A315-03E35D617F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1550" y="3573463"/>
            <a:ext cx="0" cy="273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6" name="Text Box 26">
            <a:extLst>
              <a:ext uri="{FF2B5EF4-FFF2-40B4-BE49-F238E27FC236}">
                <a16:creationId xmlns="" xmlns:a16="http://schemas.microsoft.com/office/drawing/2014/main" id="{40B60FB5-57D4-40A2-AC3F-4E8ED5351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229225"/>
            <a:ext cx="754380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p</a:t>
            </a:r>
            <a:r>
              <a:rPr lang="en-US" altLang="zh-CN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1/5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1/10    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1/10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3/10        3/10</a:t>
            </a:r>
          </a:p>
        </p:txBody>
      </p:sp>
      <p:sp>
        <p:nvSpPr>
          <p:cNvPr id="30747" name="Text Box 27">
            <a:extLst>
              <a:ext uri="{FF2B5EF4-FFF2-40B4-BE49-F238E27FC236}">
                <a16:creationId xmlns="" xmlns:a16="http://schemas.microsoft.com/office/drawing/2014/main" id="{08632179-165B-4C31-9A6C-D99AAF10E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0813" y="4103688"/>
            <a:ext cx="75438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1 	  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2          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1            0            1           2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	    2             0           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2        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4        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  </a:t>
            </a:r>
            <a:r>
              <a:rPr lang="en-US" altLang="zh-CN" b="1" baseline="30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4           9</a:t>
            </a:r>
            <a:endParaRPr lang="en-US" altLang="zh-CN" b="1" baseline="30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8" name="Line 28">
            <a:extLst>
              <a:ext uri="{FF2B5EF4-FFF2-40B4-BE49-F238E27FC236}">
                <a16:creationId xmlns="" xmlns:a16="http://schemas.microsoft.com/office/drawing/2014/main" id="{78A12C6B-BD7D-403C-A8FD-D11EE7B92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5662613"/>
            <a:ext cx="6456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9" name="Rectangle 29">
            <a:extLst>
              <a:ext uri="{FF2B5EF4-FFF2-40B4-BE49-F238E27FC236}">
                <a16:creationId xmlns="" xmlns:a16="http://schemas.microsoft.com/office/drawing/2014/main" id="{65BA355C-1B59-470F-BA24-7C04EE9CC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" y="342423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</a:p>
        </p:txBody>
      </p:sp>
      <p:sp>
        <p:nvSpPr>
          <p:cNvPr id="30753" name="Rectangle 33">
            <a:extLst>
              <a:ext uri="{FF2B5EF4-FFF2-40B4-BE49-F238E27FC236}">
                <a16:creationId xmlns="" xmlns:a16="http://schemas.microsoft.com/office/drawing/2014/main" id="{E7941716-4279-4312-9D44-7ECEE3C6D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157788"/>
            <a:ext cx="574675" cy="358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4" name="Rectangle 34">
            <a:extLst>
              <a:ext uri="{FF2B5EF4-FFF2-40B4-BE49-F238E27FC236}">
                <a16:creationId xmlns="" xmlns:a16="http://schemas.microsoft.com/office/drawing/2014/main" id="{1EF00A8D-E78C-4E22-9635-94F1A8123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5734050"/>
            <a:ext cx="574675" cy="358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5" name="Rectangle 35">
            <a:extLst>
              <a:ext uri="{FF2B5EF4-FFF2-40B4-BE49-F238E27FC236}">
                <a16:creationId xmlns="" xmlns:a16="http://schemas.microsoft.com/office/drawing/2014/main" id="{2C133CA3-D18D-458D-8B85-032D3331D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738" y="5686425"/>
            <a:ext cx="8778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3/10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4" grpId="0"/>
      <p:bldP spid="30741" grpId="0"/>
      <p:bldP spid="30746" grpId="0"/>
      <p:bldP spid="30747" grpId="0"/>
      <p:bldP spid="30749" grpId="0"/>
      <p:bldP spid="3075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="" xmlns:a16="http://schemas.microsoft.com/office/drawing/2014/main" id="{670F6F76-8A47-4645-9504-1882E3866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09600"/>
            <a:ext cx="7770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二、连续型随机变量函数的概率密度</a:t>
            </a:r>
            <a:endParaRPr lang="zh-CN" altLang="en-US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796" name="Text Box 4">
            <a:extLst>
              <a:ext uri="{FF2B5EF4-FFF2-40B4-BE49-F238E27FC236}">
                <a16:creationId xmlns="" xmlns:a16="http://schemas.microsoft.com/office/drawing/2014/main" id="{7FEB016E-F74F-41E9-A0E5-1B0D8E24E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341438"/>
            <a:ext cx="78486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对于连续型随机变量，需要由随机变量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的概率密度            去求随机变量 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的概率密度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解决这类问题的一般方法是：</a:t>
            </a:r>
          </a:p>
        </p:txBody>
      </p:sp>
      <p:graphicFrame>
        <p:nvGraphicFramePr>
          <p:cNvPr id="33797" name="Object 5">
            <a:extLst>
              <a:ext uri="{FF2B5EF4-FFF2-40B4-BE49-F238E27FC236}">
                <a16:creationId xmlns="" xmlns:a16="http://schemas.microsoft.com/office/drawing/2014/main" id="{BEED41F2-AF5E-40EF-AE7E-B9BABA68D7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915335"/>
              </p:ext>
            </p:extLst>
          </p:nvPr>
        </p:nvGraphicFramePr>
        <p:xfrm>
          <a:off x="1835150" y="1804988"/>
          <a:ext cx="9112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162" name="Equation" r:id="rId3" imgW="368280" imgH="190440" progId="Equation.DSMT4">
                  <p:embed/>
                </p:oleObj>
              </mc:Choice>
              <mc:Fallback>
                <p:oleObj name="Equation" r:id="rId3" imgW="368280" imgH="190440" progId="Equation.DSMT4">
                  <p:embed/>
                  <p:pic>
                    <p:nvPicPr>
                      <p:cNvPr id="33797" name="Object 5">
                        <a:extLst>
                          <a:ext uri="{FF2B5EF4-FFF2-40B4-BE49-F238E27FC236}">
                            <a16:creationId xmlns="" xmlns:a16="http://schemas.microsoft.com/office/drawing/2014/main" id="{BEED41F2-AF5E-40EF-AE7E-B9BABA68D7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804988"/>
                        <a:ext cx="91122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Line 6">
            <a:extLst>
              <a:ext uri="{FF2B5EF4-FFF2-40B4-BE49-F238E27FC236}">
                <a16:creationId xmlns="" xmlns:a16="http://schemas.microsoft.com/office/drawing/2014/main" id="{2DEBA081-B7B5-4378-8F89-827FF21B0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1219200"/>
            <a:ext cx="8686800" cy="0"/>
          </a:xfrm>
          <a:prstGeom prst="line">
            <a:avLst/>
          </a:prstGeom>
          <a:noFill/>
          <a:ln w="57150" cmpd="thickThin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9" name="Rectangle 7">
            <a:extLst>
              <a:ext uri="{FF2B5EF4-FFF2-40B4-BE49-F238E27FC236}">
                <a16:creationId xmlns="" xmlns:a16="http://schemas.microsoft.com/office/drawing/2014/main" id="{4FB1FEAF-D03B-4464-99D9-08B4087D2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2205038"/>
            <a:ext cx="25891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-----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分布函数法</a:t>
            </a:r>
          </a:p>
        </p:txBody>
      </p:sp>
      <p:graphicFrame>
        <p:nvGraphicFramePr>
          <p:cNvPr id="33800" name="Object 8">
            <a:extLst>
              <a:ext uri="{FF2B5EF4-FFF2-40B4-BE49-F238E27FC236}">
                <a16:creationId xmlns="" xmlns:a16="http://schemas.microsoft.com/office/drawing/2014/main" id="{1E3590CB-2181-4369-AF6B-BB134AF2CE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638482"/>
              </p:ext>
            </p:extLst>
          </p:nvPr>
        </p:nvGraphicFramePr>
        <p:xfrm>
          <a:off x="1547813" y="3368675"/>
          <a:ext cx="23764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163" name="公式" r:id="rId5" imgW="1168200" imgH="215640" progId="Equation.3">
                  <p:embed/>
                </p:oleObj>
              </mc:Choice>
              <mc:Fallback>
                <p:oleObj name="公式" r:id="rId5" imgW="1168200" imgH="215640" progId="Equation.3">
                  <p:embed/>
                  <p:pic>
                    <p:nvPicPr>
                      <p:cNvPr id="33800" name="Object 8">
                        <a:extLst>
                          <a:ext uri="{FF2B5EF4-FFF2-40B4-BE49-F238E27FC236}">
                            <a16:creationId xmlns="" xmlns:a16="http://schemas.microsoft.com/office/drawing/2014/main" id="{1E3590CB-2181-4369-AF6B-BB134AF2CE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368675"/>
                        <a:ext cx="237648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>
            <a:extLst>
              <a:ext uri="{FF2B5EF4-FFF2-40B4-BE49-F238E27FC236}">
                <a16:creationId xmlns="" xmlns:a16="http://schemas.microsoft.com/office/drawing/2014/main" id="{3E9C6C2C-922C-4A19-AEE4-A8FAD61B78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345332"/>
              </p:ext>
            </p:extLst>
          </p:nvPr>
        </p:nvGraphicFramePr>
        <p:xfrm>
          <a:off x="3924300" y="3395663"/>
          <a:ext cx="223202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164" name="公式" r:id="rId7" imgW="977760" imgH="203040" progId="Equation.3">
                  <p:embed/>
                </p:oleObj>
              </mc:Choice>
              <mc:Fallback>
                <p:oleObj name="公式" r:id="rId7" imgW="977760" imgH="203040" progId="Equation.3">
                  <p:embed/>
                  <p:pic>
                    <p:nvPicPr>
                      <p:cNvPr id="33801" name="Object 9">
                        <a:extLst>
                          <a:ext uri="{FF2B5EF4-FFF2-40B4-BE49-F238E27FC236}">
                            <a16:creationId xmlns="" xmlns:a16="http://schemas.microsoft.com/office/drawing/2014/main" id="{3E9C6C2C-922C-4A19-AEE4-A8FAD61B78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395663"/>
                        <a:ext cx="223202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0">
            <a:extLst>
              <a:ext uri="{FF2B5EF4-FFF2-40B4-BE49-F238E27FC236}">
                <a16:creationId xmlns="" xmlns:a16="http://schemas.microsoft.com/office/drawing/2014/main" id="{1ABB0081-4FFF-43F5-8F11-8A77661EAC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554880"/>
              </p:ext>
            </p:extLst>
          </p:nvPr>
        </p:nvGraphicFramePr>
        <p:xfrm>
          <a:off x="6086475" y="3390900"/>
          <a:ext cx="19431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165" name="公式" r:id="rId9" imgW="863280" imgH="241200" progId="Equation.3">
                  <p:embed/>
                </p:oleObj>
              </mc:Choice>
              <mc:Fallback>
                <p:oleObj name="公式" r:id="rId9" imgW="863280" imgH="241200" progId="Equation.3">
                  <p:embed/>
                  <p:pic>
                    <p:nvPicPr>
                      <p:cNvPr id="33802" name="Object 10">
                        <a:extLst>
                          <a:ext uri="{FF2B5EF4-FFF2-40B4-BE49-F238E27FC236}">
                            <a16:creationId xmlns="" xmlns:a16="http://schemas.microsoft.com/office/drawing/2014/main" id="{1ABB0081-4FFF-43F5-8F11-8A77661EAC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475" y="3390900"/>
                        <a:ext cx="19431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11">
            <a:extLst>
              <a:ext uri="{FF2B5EF4-FFF2-40B4-BE49-F238E27FC236}">
                <a16:creationId xmlns="" xmlns:a16="http://schemas.microsoft.com/office/drawing/2014/main" id="{F1FE996E-7004-4017-A939-C3B8222E4A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693601"/>
              </p:ext>
            </p:extLst>
          </p:nvPr>
        </p:nvGraphicFramePr>
        <p:xfrm>
          <a:off x="2486025" y="4005263"/>
          <a:ext cx="39433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166" name="公式" r:id="rId11" imgW="1536480" imgH="241200" progId="Equation.3">
                  <p:embed/>
                </p:oleObj>
              </mc:Choice>
              <mc:Fallback>
                <p:oleObj name="公式" r:id="rId11" imgW="1536480" imgH="241200" progId="Equation.3">
                  <p:embed/>
                  <p:pic>
                    <p:nvPicPr>
                      <p:cNvPr id="33803" name="Object 11">
                        <a:extLst>
                          <a:ext uri="{FF2B5EF4-FFF2-40B4-BE49-F238E27FC236}">
                            <a16:creationId xmlns="" xmlns:a16="http://schemas.microsoft.com/office/drawing/2014/main" id="{F1FE996E-7004-4017-A939-C3B8222E4A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4005263"/>
                        <a:ext cx="394335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Text Box 12">
            <a:extLst>
              <a:ext uri="{FF2B5EF4-FFF2-40B4-BE49-F238E27FC236}">
                <a16:creationId xmlns="" xmlns:a16="http://schemas.microsoft.com/office/drawing/2014/main" id="{11252837-7B46-4192-AB6D-C094B5532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581525"/>
            <a:ext cx="7848600" cy="121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1" dirty="0">
                <a:latin typeface="+mn-ea"/>
                <a:ea typeface="+mn-ea"/>
                <a:cs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+mn-ea"/>
                <a:ea typeface="+mn-ea"/>
                <a:cs typeface="Times New Roman" panose="02020603050405020304" pitchFamily="18" charset="0"/>
              </a:rPr>
              <a:t>第二步：利用连续型随机变量分布函数与概率密度的关系，求导数即可得到所求概率密度</a:t>
            </a:r>
            <a:r>
              <a:rPr lang="en-US" altLang="zh-CN" sz="2800" b="1" dirty="0">
                <a:latin typeface="+mn-ea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3805" name="Text Box 13">
            <a:extLst>
              <a:ext uri="{FF2B5EF4-FFF2-40B4-BE49-F238E27FC236}">
                <a16:creationId xmlns="" xmlns:a16="http://schemas.microsoft.com/office/drawing/2014/main" id="{8FD1C68C-045E-428D-9C8F-8CAC99D2E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708275"/>
            <a:ext cx="7848600" cy="5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第一步：求出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分布函数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表达式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/>
      <p:bldP spid="33804" grpId="0"/>
      <p:bldP spid="3380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>
            <a:extLst>
              <a:ext uri="{FF2B5EF4-FFF2-40B4-BE49-F238E27FC236}">
                <a16:creationId xmlns="" xmlns:a16="http://schemas.microsoft.com/office/drawing/2014/main" id="{0B40D842-2C7C-4A2F-A483-31040E94B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57200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设随机变量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具有概率密度           </a:t>
            </a:r>
          </a:p>
        </p:txBody>
      </p:sp>
      <p:graphicFrame>
        <p:nvGraphicFramePr>
          <p:cNvPr id="34820" name="Object 4">
            <a:extLst>
              <a:ext uri="{FF2B5EF4-FFF2-40B4-BE49-F238E27FC236}">
                <a16:creationId xmlns="" xmlns:a16="http://schemas.microsoft.com/office/drawing/2014/main" id="{BEF0CF53-575E-4AF8-86A6-9A2EC4755C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38100"/>
          <a:ext cx="3311525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738" name="Equation" r:id="rId3" imgW="1447560" imgH="507960" progId="Equation.DSMT4">
                  <p:embed/>
                </p:oleObj>
              </mc:Choice>
              <mc:Fallback>
                <p:oleObj name="Equation" r:id="rId3" imgW="1447560" imgH="507960" progId="Equation.DSMT4">
                  <p:embed/>
                  <p:pic>
                    <p:nvPicPr>
                      <p:cNvPr id="34820" name="Object 4">
                        <a:extLst>
                          <a:ext uri="{FF2B5EF4-FFF2-40B4-BE49-F238E27FC236}">
                            <a16:creationId xmlns="" xmlns:a16="http://schemas.microsoft.com/office/drawing/2014/main" id="{BEF0CF53-575E-4AF8-86A6-9A2EC4755C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8100"/>
                        <a:ext cx="3311525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 Box 6">
            <a:extLst>
              <a:ext uri="{FF2B5EF4-FFF2-40B4-BE49-F238E27FC236}">
                <a16:creationId xmlns="" xmlns:a16="http://schemas.microsoft.com/office/drawing/2014/main" id="{420218F2-E220-4D7E-9E82-C9D894CF9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557338"/>
            <a:ext cx="678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先求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+8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的分布函数</a:t>
            </a:r>
          </a:p>
        </p:txBody>
      </p:sp>
      <p:graphicFrame>
        <p:nvGraphicFramePr>
          <p:cNvPr id="34823" name="Object 7">
            <a:extLst>
              <a:ext uri="{FF2B5EF4-FFF2-40B4-BE49-F238E27FC236}">
                <a16:creationId xmlns="" xmlns:a16="http://schemas.microsoft.com/office/drawing/2014/main" id="{12B13856-C6C2-4484-9559-6CCA4821F4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6313" y="1557338"/>
          <a:ext cx="11144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739" name="公式" r:id="rId5" imgW="380880" imgH="190440" progId="Equation.3">
                  <p:embed/>
                </p:oleObj>
              </mc:Choice>
              <mc:Fallback>
                <p:oleObj name="公式" r:id="rId5" imgW="380880" imgH="190440" progId="Equation.3">
                  <p:embed/>
                  <p:pic>
                    <p:nvPicPr>
                      <p:cNvPr id="34823" name="Object 7">
                        <a:extLst>
                          <a:ext uri="{FF2B5EF4-FFF2-40B4-BE49-F238E27FC236}">
                            <a16:creationId xmlns="" xmlns:a16="http://schemas.microsoft.com/office/drawing/2014/main" id="{12B13856-C6C2-4484-9559-6CCA4821F4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1557338"/>
                        <a:ext cx="111442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>
            <a:extLst>
              <a:ext uri="{FF2B5EF4-FFF2-40B4-BE49-F238E27FC236}">
                <a16:creationId xmlns="" xmlns:a16="http://schemas.microsoft.com/office/drawing/2014/main" id="{3BE4D33A-44F8-4DF5-8C8E-2B0F3A9CF9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325" y="2219325"/>
          <a:ext cx="25749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740" name="公式" r:id="rId7" imgW="1002960" imgH="190440" progId="Equation.3">
                  <p:embed/>
                </p:oleObj>
              </mc:Choice>
              <mc:Fallback>
                <p:oleObj name="公式" r:id="rId7" imgW="1002960" imgH="190440" progId="Equation.3">
                  <p:embed/>
                  <p:pic>
                    <p:nvPicPr>
                      <p:cNvPr id="34824" name="Object 8">
                        <a:extLst>
                          <a:ext uri="{FF2B5EF4-FFF2-40B4-BE49-F238E27FC236}">
                            <a16:creationId xmlns="" xmlns:a16="http://schemas.microsoft.com/office/drawing/2014/main" id="{3BE4D33A-44F8-4DF5-8C8E-2B0F3A9CF9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2219325"/>
                        <a:ext cx="25749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Rectangle 9">
            <a:extLst>
              <a:ext uri="{FF2B5EF4-FFF2-40B4-BE49-F238E27FC236}">
                <a16:creationId xmlns="" xmlns:a16="http://schemas.microsoft.com/office/drawing/2014/main" id="{7697F26E-E55F-418B-852E-A2A3E3D1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81075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+8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的概率密度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4826" name="Object 10">
            <a:extLst>
              <a:ext uri="{FF2B5EF4-FFF2-40B4-BE49-F238E27FC236}">
                <a16:creationId xmlns="" xmlns:a16="http://schemas.microsoft.com/office/drawing/2014/main" id="{DADFA19A-032B-4D4E-8705-C895B5C2C2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2047875"/>
          <a:ext cx="19446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741" name="公式" r:id="rId9" imgW="863280" imgH="342720" progId="Equation.3">
                  <p:embed/>
                </p:oleObj>
              </mc:Choice>
              <mc:Fallback>
                <p:oleObj name="公式" r:id="rId9" imgW="863280" imgH="342720" progId="Equation.3">
                  <p:embed/>
                  <p:pic>
                    <p:nvPicPr>
                      <p:cNvPr id="34826" name="Object 10">
                        <a:extLst>
                          <a:ext uri="{FF2B5EF4-FFF2-40B4-BE49-F238E27FC236}">
                            <a16:creationId xmlns="" xmlns:a16="http://schemas.microsoft.com/office/drawing/2014/main" id="{DADFA19A-032B-4D4E-8705-C895B5C2C2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047875"/>
                        <a:ext cx="1944687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1">
            <a:extLst>
              <a:ext uri="{FF2B5EF4-FFF2-40B4-BE49-F238E27FC236}">
                <a16:creationId xmlns="" xmlns:a16="http://schemas.microsoft.com/office/drawing/2014/main" id="{89E96480-1F72-43B8-B0B0-EB939C3585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2276475"/>
          <a:ext cx="210343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742" name="公式" r:id="rId11" imgW="914400" imgH="177480" progId="Equation.3">
                  <p:embed/>
                </p:oleObj>
              </mc:Choice>
              <mc:Fallback>
                <p:oleObj name="公式" r:id="rId11" imgW="914400" imgH="177480" progId="Equation.3">
                  <p:embed/>
                  <p:pic>
                    <p:nvPicPr>
                      <p:cNvPr id="34827" name="Object 11">
                        <a:extLst>
                          <a:ext uri="{FF2B5EF4-FFF2-40B4-BE49-F238E27FC236}">
                            <a16:creationId xmlns="" xmlns:a16="http://schemas.microsoft.com/office/drawing/2014/main" id="{89E96480-1F72-43B8-B0B0-EB939C3585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276475"/>
                        <a:ext cx="2103437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9" name="Object 13">
            <a:extLst>
              <a:ext uri="{FF2B5EF4-FFF2-40B4-BE49-F238E27FC236}">
                <a16:creationId xmlns="" xmlns:a16="http://schemas.microsoft.com/office/drawing/2014/main" id="{BBBC0487-0240-4FEF-8A98-54B504E878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4025" y="2044700"/>
          <a:ext cx="179228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743" name="公式" r:id="rId13" imgW="698400" imgH="342720" progId="Equation.3">
                  <p:embed/>
                </p:oleObj>
              </mc:Choice>
              <mc:Fallback>
                <p:oleObj name="公式" r:id="rId13" imgW="698400" imgH="342720" progId="Equation.3">
                  <p:embed/>
                  <p:pic>
                    <p:nvPicPr>
                      <p:cNvPr id="34829" name="Object 13">
                        <a:extLst>
                          <a:ext uri="{FF2B5EF4-FFF2-40B4-BE49-F238E27FC236}">
                            <a16:creationId xmlns="" xmlns:a16="http://schemas.microsoft.com/office/drawing/2014/main" id="{BBBC0487-0240-4FEF-8A98-54B504E878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2044700"/>
                        <a:ext cx="1792288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0" name="Text Box 14">
            <a:extLst>
              <a:ext uri="{FF2B5EF4-FFF2-40B4-BE49-F238E27FC236}">
                <a16:creationId xmlns="" xmlns:a16="http://schemas.microsoft.com/office/drawing/2014/main" id="{D54A3045-0B85-474C-BDC3-4A7E49932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909888"/>
            <a:ext cx="632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于是，得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+8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概率密度为</a:t>
            </a:r>
          </a:p>
        </p:txBody>
      </p:sp>
      <p:graphicFrame>
        <p:nvGraphicFramePr>
          <p:cNvPr id="34831" name="Object 15">
            <a:extLst>
              <a:ext uri="{FF2B5EF4-FFF2-40B4-BE49-F238E27FC236}">
                <a16:creationId xmlns="" xmlns:a16="http://schemas.microsoft.com/office/drawing/2014/main" id="{61F61A9B-0EAC-4159-BD55-3F2D88E222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3500438"/>
          <a:ext cx="4097338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744" name="公式" r:id="rId15" imgW="1765080" imgH="507960" progId="Equation.3">
                  <p:embed/>
                </p:oleObj>
              </mc:Choice>
              <mc:Fallback>
                <p:oleObj name="公式" r:id="rId15" imgW="1765080" imgH="507960" progId="Equation.3">
                  <p:embed/>
                  <p:pic>
                    <p:nvPicPr>
                      <p:cNvPr id="34831" name="Object 15">
                        <a:extLst>
                          <a:ext uri="{FF2B5EF4-FFF2-40B4-BE49-F238E27FC236}">
                            <a16:creationId xmlns="" xmlns:a16="http://schemas.microsoft.com/office/drawing/2014/main" id="{61F61A9B-0EAC-4159-BD55-3F2D88E222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500438"/>
                        <a:ext cx="4097338" cy="1166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2" name="Object 16">
            <a:extLst>
              <a:ext uri="{FF2B5EF4-FFF2-40B4-BE49-F238E27FC236}">
                <a16:creationId xmlns="" xmlns:a16="http://schemas.microsoft.com/office/drawing/2014/main" id="{CE457D41-F7E9-4B53-ACC9-CAC738C6FF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357563"/>
          <a:ext cx="4344988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745" name="公式" r:id="rId17" imgW="1688760" imgH="596880" progId="Equation.3">
                  <p:embed/>
                </p:oleObj>
              </mc:Choice>
              <mc:Fallback>
                <p:oleObj name="公式" r:id="rId17" imgW="1688760" imgH="596880" progId="Equation.3">
                  <p:embed/>
                  <p:pic>
                    <p:nvPicPr>
                      <p:cNvPr id="34832" name="Object 16">
                        <a:extLst>
                          <a:ext uri="{FF2B5EF4-FFF2-40B4-BE49-F238E27FC236}">
                            <a16:creationId xmlns="" xmlns:a16="http://schemas.microsoft.com/office/drawing/2014/main" id="{CE457D41-F7E9-4B53-ACC9-CAC738C6FF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357563"/>
                        <a:ext cx="4344988" cy="16557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3" name="Object 17">
            <a:extLst>
              <a:ext uri="{FF2B5EF4-FFF2-40B4-BE49-F238E27FC236}">
                <a16:creationId xmlns="" xmlns:a16="http://schemas.microsoft.com/office/drawing/2014/main" id="{41B4AE44-BF6B-4624-86DB-802F3A2036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7963" y="4724400"/>
          <a:ext cx="3206750" cy="158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746" name="公式" r:id="rId19" imgW="1155600" imgH="571320" progId="Equation.3">
                  <p:embed/>
                </p:oleObj>
              </mc:Choice>
              <mc:Fallback>
                <p:oleObj name="公式" r:id="rId19" imgW="1155600" imgH="571320" progId="Equation.3">
                  <p:embed/>
                  <p:pic>
                    <p:nvPicPr>
                      <p:cNvPr id="34833" name="Object 17">
                        <a:extLst>
                          <a:ext uri="{FF2B5EF4-FFF2-40B4-BE49-F238E27FC236}">
                            <a16:creationId xmlns="" xmlns:a16="http://schemas.microsoft.com/office/drawing/2014/main" id="{41B4AE44-BF6B-4624-86DB-802F3A2036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4724400"/>
                        <a:ext cx="3206750" cy="1585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4" name="Rectangle 18">
            <a:extLst>
              <a:ext uri="{FF2B5EF4-FFF2-40B4-BE49-F238E27FC236}">
                <a16:creationId xmlns="" xmlns:a16="http://schemas.microsoft.com/office/drawing/2014/main" id="{7383D376-7A73-4C6D-B56C-0FB5A21B0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508500"/>
            <a:ext cx="8640763" cy="2089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35" name="Rectangle 19">
            <a:extLst>
              <a:ext uri="{FF2B5EF4-FFF2-40B4-BE49-F238E27FC236}">
                <a16:creationId xmlns="" xmlns:a16="http://schemas.microsoft.com/office/drawing/2014/main" id="{55FE1A9E-1EFC-4577-8DFB-E9981C23F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565650"/>
            <a:ext cx="936625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66"/>
                </a:solidFill>
                <a:ea typeface="黑体" panose="02010609060101010101" pitchFamily="49" charset="-122"/>
              </a:rPr>
              <a:t>特别</a:t>
            </a:r>
          </a:p>
        </p:txBody>
      </p:sp>
      <p:sp>
        <p:nvSpPr>
          <p:cNvPr id="34836" name="Text Box 20">
            <a:extLst>
              <a:ext uri="{FF2B5EF4-FFF2-40B4-BE49-F238E27FC236}">
                <a16:creationId xmlns="" xmlns:a16="http://schemas.microsoft.com/office/drawing/2014/main" id="{2C10DED2-A0F2-4CA2-A32D-8E737CE2E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4808538"/>
            <a:ext cx="7940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           ，则</a:t>
            </a:r>
          </a:p>
        </p:txBody>
      </p:sp>
      <p:graphicFrame>
        <p:nvGraphicFramePr>
          <p:cNvPr id="34837" name="Object 21">
            <a:extLst>
              <a:ext uri="{FF2B5EF4-FFF2-40B4-BE49-F238E27FC236}">
                <a16:creationId xmlns="" xmlns:a16="http://schemas.microsoft.com/office/drawing/2014/main" id="{90F5CD86-0BB0-456B-A713-7F2A5AEB22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4830763"/>
          <a:ext cx="18732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747" name="公式" r:id="rId21" imgW="927000" imgH="228600" progId="Equation.3">
                  <p:embed/>
                </p:oleObj>
              </mc:Choice>
              <mc:Fallback>
                <p:oleObj name="公式" r:id="rId21" imgW="927000" imgH="228600" progId="Equation.3">
                  <p:embed/>
                  <p:pic>
                    <p:nvPicPr>
                      <p:cNvPr id="34837" name="Object 21">
                        <a:extLst>
                          <a:ext uri="{FF2B5EF4-FFF2-40B4-BE49-F238E27FC236}">
                            <a16:creationId xmlns="" xmlns:a16="http://schemas.microsoft.com/office/drawing/2014/main" id="{90F5CD86-0BB0-456B-A713-7F2A5AEB22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830763"/>
                        <a:ext cx="18732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8" name="Object 22">
            <a:extLst>
              <a:ext uri="{FF2B5EF4-FFF2-40B4-BE49-F238E27FC236}">
                <a16:creationId xmlns="" xmlns:a16="http://schemas.microsoft.com/office/drawing/2014/main" id="{9B0A66F5-BCAA-4EEC-B9A8-0C87582B20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797425"/>
          <a:ext cx="40322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748" name="Equation" r:id="rId23" imgW="1384200" imgH="203040" progId="Equation.DSMT4">
                  <p:embed/>
                </p:oleObj>
              </mc:Choice>
              <mc:Fallback>
                <p:oleObj name="Equation" r:id="rId23" imgW="1384200" imgH="203040" progId="Equation.DSMT4">
                  <p:embed/>
                  <p:pic>
                    <p:nvPicPr>
                      <p:cNvPr id="34838" name="Object 22">
                        <a:extLst>
                          <a:ext uri="{FF2B5EF4-FFF2-40B4-BE49-F238E27FC236}">
                            <a16:creationId xmlns="" xmlns:a16="http://schemas.microsoft.com/office/drawing/2014/main" id="{9B0A66F5-BCAA-4EEC-B9A8-0C87582B20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97425"/>
                        <a:ext cx="40322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1" name="Object 25">
            <a:extLst>
              <a:ext uri="{FF2B5EF4-FFF2-40B4-BE49-F238E27FC236}">
                <a16:creationId xmlns="" xmlns:a16="http://schemas.microsoft.com/office/drawing/2014/main" id="{C13C6882-2E92-475A-A749-F8509EC08F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6288" y="5445125"/>
          <a:ext cx="493077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749" name="Equation" r:id="rId25" imgW="1815840" imgH="317160" progId="Equation.DSMT4">
                  <p:embed/>
                </p:oleObj>
              </mc:Choice>
              <mc:Fallback>
                <p:oleObj name="Equation" r:id="rId25" imgW="1815840" imgH="317160" progId="Equation.DSMT4">
                  <p:embed/>
                  <p:pic>
                    <p:nvPicPr>
                      <p:cNvPr id="34841" name="Object 25">
                        <a:extLst>
                          <a:ext uri="{FF2B5EF4-FFF2-40B4-BE49-F238E27FC236}">
                            <a16:creationId xmlns="" xmlns:a16="http://schemas.microsoft.com/office/drawing/2014/main" id="{C13C6882-2E92-475A-A749-F8509EC08F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5445125"/>
                        <a:ext cx="4930775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/>
      <p:bldP spid="34830" grpId="0"/>
      <p:bldP spid="34835" grpId="0" animBg="1"/>
      <p:bldP spid="3483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>
            <a:extLst>
              <a:ext uri="{FF2B5EF4-FFF2-40B4-BE49-F238E27FC236}">
                <a16:creationId xmlns="" xmlns:a16="http://schemas.microsoft.com/office/drawing/2014/main" id="{DA030E5A-878E-402A-9E77-9BE5697C2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17513"/>
            <a:ext cx="8424862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设随机变量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具有概率密度                                      求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的概率密度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6868" name="Object 4">
            <a:extLst>
              <a:ext uri="{FF2B5EF4-FFF2-40B4-BE49-F238E27FC236}">
                <a16:creationId xmlns="" xmlns:a16="http://schemas.microsoft.com/office/drawing/2014/main" id="{A0DCF270-3896-4D29-9B27-EF1E3E9EE7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8475" y="404813"/>
          <a:ext cx="33607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642" name="公式" r:id="rId3" imgW="1244520" imgH="190440" progId="Equation.3">
                  <p:embed/>
                </p:oleObj>
              </mc:Choice>
              <mc:Fallback>
                <p:oleObj name="公式" r:id="rId3" imgW="1244520" imgH="190440" progId="Equation.3">
                  <p:embed/>
                  <p:pic>
                    <p:nvPicPr>
                      <p:cNvPr id="36868" name="Object 4">
                        <a:extLst>
                          <a:ext uri="{FF2B5EF4-FFF2-40B4-BE49-F238E27FC236}">
                            <a16:creationId xmlns="" xmlns:a16="http://schemas.microsoft.com/office/drawing/2014/main" id="{A0DCF270-3896-4D29-9B27-EF1E3E9EE7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8475" y="404813"/>
                        <a:ext cx="336073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Text Box 7">
            <a:extLst>
              <a:ext uri="{FF2B5EF4-FFF2-40B4-BE49-F238E27FC236}">
                <a16:creationId xmlns="" xmlns:a16="http://schemas.microsoft.com/office/drawing/2014/main" id="{FE0E3D2B-0933-4401-99B4-9FC19D59A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543050"/>
            <a:ext cx="693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先求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的分布函数       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                </a:t>
            </a:r>
          </a:p>
        </p:txBody>
      </p:sp>
      <p:graphicFrame>
        <p:nvGraphicFramePr>
          <p:cNvPr id="36872" name="Object 8">
            <a:extLst>
              <a:ext uri="{FF2B5EF4-FFF2-40B4-BE49-F238E27FC236}">
                <a16:creationId xmlns="" xmlns:a16="http://schemas.microsoft.com/office/drawing/2014/main" id="{5E703132-7364-41EB-9980-2B80860ED2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3313" y="1557338"/>
          <a:ext cx="10445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643" name="公式" r:id="rId5" imgW="406080" imgH="203040" progId="Equation.3">
                  <p:embed/>
                </p:oleObj>
              </mc:Choice>
              <mc:Fallback>
                <p:oleObj name="公式" r:id="rId5" imgW="406080" imgH="203040" progId="Equation.3">
                  <p:embed/>
                  <p:pic>
                    <p:nvPicPr>
                      <p:cNvPr id="36872" name="Object 8">
                        <a:extLst>
                          <a:ext uri="{FF2B5EF4-FFF2-40B4-BE49-F238E27FC236}">
                            <a16:creationId xmlns="" xmlns:a16="http://schemas.microsoft.com/office/drawing/2014/main" id="{5E703132-7364-41EB-9980-2B80860ED2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1557338"/>
                        <a:ext cx="10445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>
            <a:extLst>
              <a:ext uri="{FF2B5EF4-FFF2-40B4-BE49-F238E27FC236}">
                <a16:creationId xmlns="" xmlns:a16="http://schemas.microsoft.com/office/drawing/2014/main" id="{D3696585-F0A3-4A6D-8012-0F8570305E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1508125"/>
          <a:ext cx="16557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644" name="公式" r:id="rId7" imgW="647640" imgH="190440" progId="Equation.3">
                  <p:embed/>
                </p:oleObj>
              </mc:Choice>
              <mc:Fallback>
                <p:oleObj name="公式" r:id="rId7" imgW="647640" imgH="190440" progId="Equation.3">
                  <p:embed/>
                  <p:pic>
                    <p:nvPicPr>
                      <p:cNvPr id="36873" name="Object 9">
                        <a:extLst>
                          <a:ext uri="{FF2B5EF4-FFF2-40B4-BE49-F238E27FC236}">
                            <a16:creationId xmlns="" xmlns:a16="http://schemas.microsoft.com/office/drawing/2014/main" id="{D3696585-F0A3-4A6D-8012-0F8570305E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508125"/>
                        <a:ext cx="165576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>
            <a:extLst>
              <a:ext uri="{FF2B5EF4-FFF2-40B4-BE49-F238E27FC236}">
                <a16:creationId xmlns="" xmlns:a16="http://schemas.microsoft.com/office/drawing/2014/main" id="{75D48349-F620-4340-9186-3B6DACA7D4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2133600"/>
          <a:ext cx="33115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645" name="公式" r:id="rId9" imgW="1193760" imgH="190440" progId="Equation.3">
                  <p:embed/>
                </p:oleObj>
              </mc:Choice>
              <mc:Fallback>
                <p:oleObj name="公式" r:id="rId9" imgW="1193760" imgH="190440" progId="Equation.3">
                  <p:embed/>
                  <p:pic>
                    <p:nvPicPr>
                      <p:cNvPr id="36874" name="Object 10">
                        <a:extLst>
                          <a:ext uri="{FF2B5EF4-FFF2-40B4-BE49-F238E27FC236}">
                            <a16:creationId xmlns="" xmlns:a16="http://schemas.microsoft.com/office/drawing/2014/main" id="{75D48349-F620-4340-9186-3B6DACA7D4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133600"/>
                        <a:ext cx="33115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8" name="Object 14">
            <a:extLst>
              <a:ext uri="{FF2B5EF4-FFF2-40B4-BE49-F238E27FC236}">
                <a16:creationId xmlns="" xmlns:a16="http://schemas.microsoft.com/office/drawing/2014/main" id="{C9176082-ECBE-45C0-989C-1C1C3F8C6B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243084"/>
              </p:ext>
            </p:extLst>
          </p:nvPr>
        </p:nvGraphicFramePr>
        <p:xfrm>
          <a:off x="1331913" y="4652963"/>
          <a:ext cx="6683375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646" name="公式" r:id="rId11" imgW="2463480" imgH="622080" progId="Equation.3">
                  <p:embed/>
                </p:oleObj>
              </mc:Choice>
              <mc:Fallback>
                <p:oleObj name="公式" r:id="rId11" imgW="2463480" imgH="622080" progId="Equation.3">
                  <p:embed/>
                  <p:pic>
                    <p:nvPicPr>
                      <p:cNvPr id="36878" name="Object 14">
                        <a:extLst>
                          <a:ext uri="{FF2B5EF4-FFF2-40B4-BE49-F238E27FC236}">
                            <a16:creationId xmlns="" xmlns:a16="http://schemas.microsoft.com/office/drawing/2014/main" id="{C9176082-ECBE-45C0-989C-1C1C3F8C6B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652963"/>
                        <a:ext cx="6683375" cy="168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0" name="Text Box 16">
            <a:extLst>
              <a:ext uri="{FF2B5EF4-FFF2-40B4-BE49-F238E27FC236}">
                <a16:creationId xmlns="" xmlns:a16="http://schemas.microsoft.com/office/drawing/2014/main" id="{443B06C9-10EF-4DC8-BE3D-E063BA7DD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101850"/>
            <a:ext cx="693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故当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</a:p>
        </p:txBody>
      </p:sp>
      <p:sp>
        <p:nvSpPr>
          <p:cNvPr id="36881" name="Text Box 17">
            <a:extLst>
              <a:ext uri="{FF2B5EF4-FFF2-40B4-BE49-F238E27FC236}">
                <a16:creationId xmlns="" xmlns:a16="http://schemas.microsoft.com/office/drawing/2014/main" id="{C8269F80-9BD4-4FA1-878B-41F4A9AD1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2768600"/>
            <a:ext cx="693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</a:p>
        </p:txBody>
      </p:sp>
      <p:sp>
        <p:nvSpPr>
          <p:cNvPr id="36882" name="Text Box 18">
            <a:extLst>
              <a:ext uri="{FF2B5EF4-FFF2-40B4-BE49-F238E27FC236}">
                <a16:creationId xmlns="" xmlns:a16="http://schemas.microsoft.com/office/drawing/2014/main" id="{5C5A1C84-4167-475F-9A30-958864207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973513"/>
            <a:ext cx="693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于是，得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的概率密度为</a:t>
            </a:r>
          </a:p>
        </p:txBody>
      </p:sp>
      <p:graphicFrame>
        <p:nvGraphicFramePr>
          <p:cNvPr id="36883" name="Object 19">
            <a:extLst>
              <a:ext uri="{FF2B5EF4-FFF2-40B4-BE49-F238E27FC236}">
                <a16:creationId xmlns="" xmlns:a16="http://schemas.microsoft.com/office/drawing/2014/main" id="{50D23D74-A9E0-42B2-B8D4-1B48F02D76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2713038"/>
          <a:ext cx="288448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647" name="公式" r:id="rId13" imgW="1091880" imgH="215640" progId="Equation.3">
                  <p:embed/>
                </p:oleObj>
              </mc:Choice>
              <mc:Fallback>
                <p:oleObj name="公式" r:id="rId13" imgW="1091880" imgH="215640" progId="Equation.3">
                  <p:embed/>
                  <p:pic>
                    <p:nvPicPr>
                      <p:cNvPr id="36883" name="Object 19">
                        <a:extLst>
                          <a:ext uri="{FF2B5EF4-FFF2-40B4-BE49-F238E27FC236}">
                            <a16:creationId xmlns="" xmlns:a16="http://schemas.microsoft.com/office/drawing/2014/main" id="{50D23D74-A9E0-42B2-B8D4-1B48F02D76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713038"/>
                        <a:ext cx="2884487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4" name="Object 20">
            <a:extLst>
              <a:ext uri="{FF2B5EF4-FFF2-40B4-BE49-F238E27FC236}">
                <a16:creationId xmlns="" xmlns:a16="http://schemas.microsoft.com/office/drawing/2014/main" id="{8BFC3C4B-9B99-48E3-8C40-F1E7F56FE2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2708275"/>
          <a:ext cx="2897187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648" name="公式" r:id="rId15" imgW="1155600" imgH="241200" progId="Equation.3">
                  <p:embed/>
                </p:oleObj>
              </mc:Choice>
              <mc:Fallback>
                <p:oleObj name="公式" r:id="rId15" imgW="1155600" imgH="241200" progId="Equation.3">
                  <p:embed/>
                  <p:pic>
                    <p:nvPicPr>
                      <p:cNvPr id="36884" name="Object 20">
                        <a:extLst>
                          <a:ext uri="{FF2B5EF4-FFF2-40B4-BE49-F238E27FC236}">
                            <a16:creationId xmlns="" xmlns:a16="http://schemas.microsoft.com/office/drawing/2014/main" id="{8BFC3C4B-9B99-48E3-8C40-F1E7F56FE2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708275"/>
                        <a:ext cx="2897187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5" name="Object 21">
            <a:extLst>
              <a:ext uri="{FF2B5EF4-FFF2-40B4-BE49-F238E27FC236}">
                <a16:creationId xmlns="" xmlns:a16="http://schemas.microsoft.com/office/drawing/2014/main" id="{50710240-ED3B-4835-AF31-CC05E021D7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412374"/>
              </p:ext>
            </p:extLst>
          </p:nvPr>
        </p:nvGraphicFramePr>
        <p:xfrm>
          <a:off x="2851150" y="3270250"/>
          <a:ext cx="397986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649" name="公式" r:id="rId17" imgW="1434960" imgH="253800" progId="Equation.3">
                  <p:embed/>
                </p:oleObj>
              </mc:Choice>
              <mc:Fallback>
                <p:oleObj name="公式" r:id="rId17" imgW="1434960" imgH="253800" progId="Equation.3">
                  <p:embed/>
                  <p:pic>
                    <p:nvPicPr>
                      <p:cNvPr id="36885" name="Object 21">
                        <a:extLst>
                          <a:ext uri="{FF2B5EF4-FFF2-40B4-BE49-F238E27FC236}">
                            <a16:creationId xmlns="" xmlns:a16="http://schemas.microsoft.com/office/drawing/2014/main" id="{50710240-ED3B-4835-AF31-CC05E021D7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3270250"/>
                        <a:ext cx="3979863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0"/>
      <p:bldP spid="36880" grpId="0"/>
      <p:bldP spid="36881" grpId="0"/>
      <p:bldP spid="3688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00" name="Group 12">
            <a:extLst>
              <a:ext uri="{FF2B5EF4-FFF2-40B4-BE49-F238E27FC236}">
                <a16:creationId xmlns="" xmlns:a16="http://schemas.microsoft.com/office/drawing/2014/main" id="{1DE0754F-EE85-4C0A-9989-3160F189BD84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681038"/>
            <a:ext cx="7391400" cy="2100262"/>
            <a:chOff x="431" y="429"/>
            <a:chExt cx="4656" cy="1323"/>
          </a:xfrm>
        </p:grpSpPr>
        <p:sp>
          <p:nvSpPr>
            <p:cNvPr id="37891" name="Text Box 3">
              <a:extLst>
                <a:ext uri="{FF2B5EF4-FFF2-40B4-BE49-F238E27FC236}">
                  <a16:creationId xmlns="" xmlns:a16="http://schemas.microsoft.com/office/drawing/2014/main" id="{54B14702-EBE6-4216-9048-C23D6AB2DC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429"/>
              <a:ext cx="4656" cy="1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例如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~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(0, 1) , 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其概率密度为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则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的概率密度为</a:t>
              </a:r>
            </a:p>
          </p:txBody>
        </p:sp>
        <p:graphicFrame>
          <p:nvGraphicFramePr>
            <p:cNvPr id="37893" name="Object 5">
              <a:extLst>
                <a:ext uri="{FF2B5EF4-FFF2-40B4-BE49-F238E27FC236}">
                  <a16:creationId xmlns="" xmlns:a16="http://schemas.microsoft.com/office/drawing/2014/main" id="{2D8D04CC-33F2-43F9-BB25-B8C9A4D4B3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3" y="679"/>
            <a:ext cx="3185" cy="7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122" name="公式" r:id="rId3" imgW="1841400" imgH="444240" progId="Equation.3">
                    <p:embed/>
                  </p:oleObj>
                </mc:Choice>
                <mc:Fallback>
                  <p:oleObj name="公式" r:id="rId3" imgW="1841400" imgH="444240" progId="Equation.3">
                    <p:embed/>
                    <p:pic>
                      <p:nvPicPr>
                        <p:cNvPr id="37893" name="Object 5">
                          <a:extLst>
                            <a:ext uri="{FF2B5EF4-FFF2-40B4-BE49-F238E27FC236}">
                              <a16:creationId xmlns="" xmlns:a16="http://schemas.microsoft.com/office/drawing/2014/main" id="{2D8D04CC-33F2-43F9-BB25-B8C9A4D4B3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3" y="679"/>
                          <a:ext cx="3185" cy="7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895" name="Object 7">
            <a:extLst>
              <a:ext uri="{FF2B5EF4-FFF2-40B4-BE49-F238E27FC236}">
                <a16:creationId xmlns="" xmlns:a16="http://schemas.microsoft.com/office/drawing/2014/main" id="{49B6338A-BF58-4DCE-AA68-44384EF042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2924175"/>
          <a:ext cx="4737100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23" name="公式" r:id="rId5" imgW="1739880" imgH="647640" progId="Equation.3">
                  <p:embed/>
                </p:oleObj>
              </mc:Choice>
              <mc:Fallback>
                <p:oleObj name="公式" r:id="rId5" imgW="1739880" imgH="647640" progId="Equation.3">
                  <p:embed/>
                  <p:pic>
                    <p:nvPicPr>
                      <p:cNvPr id="37895" name="Object 7">
                        <a:extLst>
                          <a:ext uri="{FF2B5EF4-FFF2-40B4-BE49-F238E27FC236}">
                            <a16:creationId xmlns="" xmlns:a16="http://schemas.microsoft.com/office/drawing/2014/main" id="{49B6338A-BF58-4DCE-AA68-44384EF042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924175"/>
                        <a:ext cx="4737100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Text Box 9">
            <a:extLst>
              <a:ext uri="{FF2B5EF4-FFF2-40B4-BE49-F238E27FC236}">
                <a16:creationId xmlns="" xmlns:a16="http://schemas.microsoft.com/office/drawing/2014/main" id="{CB4416D0-4054-4B4C-977F-4B888A260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589463"/>
            <a:ext cx="7489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此时称 </a:t>
            </a:r>
            <a:r>
              <a:rPr lang="en-US" altLang="zh-CN" sz="28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8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服从自由度为 </a:t>
            </a:r>
            <a:r>
              <a:rPr lang="en-US" altLang="zh-CN" sz="28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8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  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</a:t>
            </a:r>
            <a:r>
              <a:rPr lang="en-US" altLang="zh-CN" sz="28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37898" name="Object 10">
            <a:extLst>
              <a:ext uri="{FF2B5EF4-FFF2-40B4-BE49-F238E27FC236}">
                <a16:creationId xmlns="" xmlns:a16="http://schemas.microsoft.com/office/drawing/2014/main" id="{1B870179-EBC6-497C-A35E-E0AAADBB83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215444"/>
              </p:ext>
            </p:extLst>
          </p:nvPr>
        </p:nvGraphicFramePr>
        <p:xfrm>
          <a:off x="6446348" y="4508500"/>
          <a:ext cx="611187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24" name="公式" r:id="rId7" imgW="190440" imgH="215640" progId="Equation.3">
                  <p:embed/>
                </p:oleObj>
              </mc:Choice>
              <mc:Fallback>
                <p:oleObj name="公式" r:id="rId7" imgW="190440" imgH="215640" progId="Equation.3">
                  <p:embed/>
                  <p:pic>
                    <p:nvPicPr>
                      <p:cNvPr id="37898" name="Object 10">
                        <a:extLst>
                          <a:ext uri="{FF2B5EF4-FFF2-40B4-BE49-F238E27FC236}">
                            <a16:creationId xmlns="" xmlns:a16="http://schemas.microsoft.com/office/drawing/2014/main" id="{1B870179-EBC6-497C-A35E-E0AAADBB83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6348" y="4508500"/>
                        <a:ext cx="611187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Text Box 11">
            <a:extLst>
              <a:ext uri="{FF2B5EF4-FFF2-40B4-BE49-F238E27FC236}">
                <a16:creationId xmlns="" xmlns:a16="http://schemas.microsoft.com/office/drawing/2014/main" id="{AFBE481C-19F1-47C0-92F3-54B56B4E5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156200"/>
            <a:ext cx="770572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(2) </a:t>
            </a:r>
            <a:r>
              <a:rPr lang="zh-CN" altLang="en-US" sz="28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=g(</a:t>
            </a:r>
            <a:r>
              <a:rPr lang="en-US" altLang="zh-CN" sz="28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8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g(.)</a:t>
            </a:r>
            <a:r>
              <a:rPr lang="zh-CN" altLang="en-US" sz="28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严格单调函数</a:t>
            </a:r>
            <a:r>
              <a:rPr lang="zh-CN" altLang="en-US" sz="28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8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sz="28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可由   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下面定理求出</a:t>
            </a:r>
            <a:r>
              <a:rPr lang="en-US" altLang="zh-CN" sz="28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的概率密度</a:t>
            </a:r>
            <a:r>
              <a:rPr lang="en-US" altLang="zh-CN" sz="28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7" grpId="0"/>
      <p:bldP spid="3789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>
            <a:extLst>
              <a:ext uri="{FF2B5EF4-FFF2-40B4-BE49-F238E27FC236}">
                <a16:creationId xmlns="" xmlns:a16="http://schemas.microsoft.com/office/drawing/2014/main" id="{F6162D9A-5389-49B3-AC59-039A1EBDD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04800"/>
            <a:ext cx="8610600" cy="384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设随机变量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具有概率密度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又设函数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处处可导且有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)&gt;0(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或恒有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)&lt;0) ,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是连续型随机变量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其概率密度为</a:t>
            </a:r>
          </a:p>
          <a:p>
            <a:pPr>
              <a:spcBef>
                <a:spcPct val="50000"/>
              </a:spcBef>
            </a:pP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</a:p>
          <a:p>
            <a:pPr>
              <a:spcBef>
                <a:spcPct val="50000"/>
              </a:spcBef>
            </a:pP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的反函数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8919" name="Object 7">
            <a:extLst>
              <a:ext uri="{FF2B5EF4-FFF2-40B4-BE49-F238E27FC236}">
                <a16:creationId xmlns="" xmlns:a16="http://schemas.microsoft.com/office/drawing/2014/main" id="{7AF7E272-76D3-4B53-A323-3ACE581742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0213" y="1643063"/>
          <a:ext cx="560070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146" name="公式" r:id="rId3" imgW="2006280" imgH="622080" progId="Equation.3">
                  <p:embed/>
                </p:oleObj>
              </mc:Choice>
              <mc:Fallback>
                <p:oleObj name="公式" r:id="rId3" imgW="2006280" imgH="622080" progId="Equation.3">
                  <p:embed/>
                  <p:pic>
                    <p:nvPicPr>
                      <p:cNvPr id="38919" name="Object 7">
                        <a:extLst>
                          <a:ext uri="{FF2B5EF4-FFF2-40B4-BE49-F238E27FC236}">
                            <a16:creationId xmlns="" xmlns:a16="http://schemas.microsoft.com/office/drawing/2014/main" id="{7AF7E272-76D3-4B53-A323-3ACE581742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1643063"/>
                        <a:ext cx="5600700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>
            <a:extLst>
              <a:ext uri="{FF2B5EF4-FFF2-40B4-BE49-F238E27FC236}">
                <a16:creationId xmlns="" xmlns:a16="http://schemas.microsoft.com/office/drawing/2014/main" id="{909DFD66-6202-46D5-8DFF-84AFED1BF4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1925" y="2979738"/>
          <a:ext cx="67675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147" name="公式" r:id="rId5" imgW="2425680" imgH="190440" progId="Equation.3">
                  <p:embed/>
                </p:oleObj>
              </mc:Choice>
              <mc:Fallback>
                <p:oleObj name="公式" r:id="rId5" imgW="2425680" imgH="190440" progId="Equation.3">
                  <p:embed/>
                  <p:pic>
                    <p:nvPicPr>
                      <p:cNvPr id="38920" name="Object 8">
                        <a:extLst>
                          <a:ext uri="{FF2B5EF4-FFF2-40B4-BE49-F238E27FC236}">
                            <a16:creationId xmlns="" xmlns:a16="http://schemas.microsoft.com/office/drawing/2014/main" id="{909DFD66-6202-46D5-8DFF-84AFED1BF4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2979738"/>
                        <a:ext cx="6767513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2" name="Text Box 10">
            <a:extLst>
              <a:ext uri="{FF2B5EF4-FFF2-40B4-BE49-F238E27FC236}">
                <a16:creationId xmlns="" xmlns:a16="http://schemas.microsoft.com/office/drawing/2014/main" id="{CED0715B-6B7E-4C79-992C-1084AE7A7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221163"/>
            <a:ext cx="8208962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(1)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g(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不是单调函数不能用此定理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(2)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在有限区间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以外等于零，则只需假设在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上恒有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)&gt;0(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或恒有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)&lt;0) 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此时</a:t>
            </a:r>
          </a:p>
        </p:txBody>
      </p:sp>
      <p:graphicFrame>
        <p:nvGraphicFramePr>
          <p:cNvPr id="38926" name="Object 14">
            <a:extLst>
              <a:ext uri="{FF2B5EF4-FFF2-40B4-BE49-F238E27FC236}">
                <a16:creationId xmlns="" xmlns:a16="http://schemas.microsoft.com/office/drawing/2014/main" id="{CDB2278E-3AA1-4BE9-B017-2E3F7F048F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5949950"/>
          <a:ext cx="62880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148" name="公式" r:id="rId7" imgW="2628720" imgH="203040" progId="Equation.3">
                  <p:embed/>
                </p:oleObj>
              </mc:Choice>
              <mc:Fallback>
                <p:oleObj name="公式" r:id="rId7" imgW="2628720" imgH="203040" progId="Equation.3">
                  <p:embed/>
                  <p:pic>
                    <p:nvPicPr>
                      <p:cNvPr id="38926" name="Object 14">
                        <a:extLst>
                          <a:ext uri="{FF2B5EF4-FFF2-40B4-BE49-F238E27FC236}">
                            <a16:creationId xmlns="" xmlns:a16="http://schemas.microsoft.com/office/drawing/2014/main" id="{CDB2278E-3AA1-4BE9-B017-2E3F7F048F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949950"/>
                        <a:ext cx="6288087" cy="4826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>
            <a:extLst>
              <a:ext uri="{FF2B5EF4-FFF2-40B4-BE49-F238E27FC236}">
                <a16:creationId xmlns="" xmlns:a16="http://schemas.microsoft.com/office/drawing/2014/main" id="{0C7391D3-6005-4B7C-9C2A-49FB3582B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7025"/>
            <a:ext cx="8229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 smtClean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设电压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,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是一个已知的正常数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相角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是一个随机变量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在区间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/2, /2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服从均匀分布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试求电压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的概率密度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39956" name="Group 20">
            <a:extLst>
              <a:ext uri="{FF2B5EF4-FFF2-40B4-BE49-F238E27FC236}">
                <a16:creationId xmlns="" xmlns:a16="http://schemas.microsoft.com/office/drawing/2014/main" id="{CDEC8510-2376-47D0-85FC-CDAEB12EBCA2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484313"/>
            <a:ext cx="8102600" cy="5021262"/>
            <a:chOff x="340" y="935"/>
            <a:chExt cx="5104" cy="3163"/>
          </a:xfrm>
        </p:grpSpPr>
        <p:sp>
          <p:nvSpPr>
            <p:cNvPr id="39944" name="Text Box 8">
              <a:extLst>
                <a:ext uri="{FF2B5EF4-FFF2-40B4-BE49-F238E27FC236}">
                  <a16:creationId xmlns="" xmlns:a16="http://schemas.microsoft.com/office/drawing/2014/main" id="{1951DB5E-993C-41DD-9DFF-3CBB2ACA5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828"/>
              <a:ext cx="4992" cy="1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由于                            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其反函数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由定理得 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sin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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的概率密度为</a:t>
              </a:r>
            </a:p>
          </p:txBody>
        </p:sp>
        <p:graphicFrame>
          <p:nvGraphicFramePr>
            <p:cNvPr id="39945" name="Object 9">
              <a:extLst>
                <a:ext uri="{FF2B5EF4-FFF2-40B4-BE49-F238E27FC236}">
                  <a16:creationId xmlns="" xmlns:a16="http://schemas.microsoft.com/office/drawing/2014/main" id="{12216DE2-D86A-4A6E-A787-9532C8B2A8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4" y="1842"/>
            <a:ext cx="1542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0280" name="公式" r:id="rId3" imgW="1143000" imgH="203040" progId="Equation.3">
                    <p:embed/>
                  </p:oleObj>
                </mc:Choice>
                <mc:Fallback>
                  <p:oleObj name="公式" r:id="rId3" imgW="1143000" imgH="203040" progId="Equation.3">
                    <p:embed/>
                    <p:pic>
                      <p:nvPicPr>
                        <p:cNvPr id="39945" name="Object 9">
                          <a:extLst>
                            <a:ext uri="{FF2B5EF4-FFF2-40B4-BE49-F238E27FC236}">
                              <a16:creationId xmlns="" xmlns:a16="http://schemas.microsoft.com/office/drawing/2014/main" id="{12216DE2-D86A-4A6E-A787-9532C8B2A8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1842"/>
                          <a:ext cx="1542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6" name="Object 10">
              <a:extLst>
                <a:ext uri="{FF2B5EF4-FFF2-40B4-BE49-F238E27FC236}">
                  <a16:creationId xmlns="" xmlns:a16="http://schemas.microsoft.com/office/drawing/2014/main" id="{CE5D7A37-C3FA-42E8-A937-7A09D16874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41" y="1752"/>
            <a:ext cx="703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0281" name="公式" r:id="rId5" imgW="634680" imgH="444240" progId="Equation.3">
                    <p:embed/>
                  </p:oleObj>
                </mc:Choice>
                <mc:Fallback>
                  <p:oleObj name="公式" r:id="rId5" imgW="634680" imgH="444240" progId="Equation.3">
                    <p:embed/>
                    <p:pic>
                      <p:nvPicPr>
                        <p:cNvPr id="39946" name="Object 10">
                          <a:extLst>
                            <a:ext uri="{FF2B5EF4-FFF2-40B4-BE49-F238E27FC236}">
                              <a16:creationId xmlns="" xmlns:a16="http://schemas.microsoft.com/office/drawing/2014/main" id="{CE5D7A37-C3FA-42E8-A937-7A09D16874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1" y="1752"/>
                          <a:ext cx="703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8" name="Object 12">
              <a:extLst>
                <a:ext uri="{FF2B5EF4-FFF2-40B4-BE49-F238E27FC236}">
                  <a16:creationId xmlns="" xmlns:a16="http://schemas.microsoft.com/office/drawing/2014/main" id="{9D5E7298-A231-4F03-B920-89284FEF2E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23" y="1842"/>
            <a:ext cx="194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0282" name="公式" r:id="rId7" imgW="1231560" imgH="203040" progId="Equation.3">
                    <p:embed/>
                  </p:oleObj>
                </mc:Choice>
                <mc:Fallback>
                  <p:oleObj name="公式" r:id="rId7" imgW="1231560" imgH="203040" progId="Equation.3">
                    <p:embed/>
                    <p:pic>
                      <p:nvPicPr>
                        <p:cNvPr id="39948" name="Object 12">
                          <a:extLst>
                            <a:ext uri="{FF2B5EF4-FFF2-40B4-BE49-F238E27FC236}">
                              <a16:creationId xmlns="" xmlns:a16="http://schemas.microsoft.com/office/drawing/2014/main" id="{9D5E7298-A231-4F03-B920-89284FEF2E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3" y="1842"/>
                          <a:ext cx="1945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9" name="Object 13">
              <a:extLst>
                <a:ext uri="{FF2B5EF4-FFF2-40B4-BE49-F238E27FC236}">
                  <a16:creationId xmlns="" xmlns:a16="http://schemas.microsoft.com/office/drawing/2014/main" id="{1D1FA8A0-092F-45DB-86D1-CB657886AD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8" y="2069"/>
            <a:ext cx="3560" cy="7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0283" name="公式" r:id="rId9" imgW="2412720" imgH="444240" progId="Equation.3">
                    <p:embed/>
                  </p:oleObj>
                </mc:Choice>
                <mc:Fallback>
                  <p:oleObj name="公式" r:id="rId9" imgW="2412720" imgH="444240" progId="Equation.3">
                    <p:embed/>
                    <p:pic>
                      <p:nvPicPr>
                        <p:cNvPr id="39949" name="Object 13">
                          <a:extLst>
                            <a:ext uri="{FF2B5EF4-FFF2-40B4-BE49-F238E27FC236}">
                              <a16:creationId xmlns="" xmlns:a16="http://schemas.microsoft.com/office/drawing/2014/main" id="{1D1FA8A0-092F-45DB-86D1-CB657886AD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2069"/>
                          <a:ext cx="3560" cy="7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1" name="Object 15">
              <a:extLst>
                <a:ext uri="{FF2B5EF4-FFF2-40B4-BE49-F238E27FC236}">
                  <a16:creationId xmlns="" xmlns:a16="http://schemas.microsoft.com/office/drawing/2014/main" id="{ADB6CCEF-51AD-4815-BFA8-01167D7711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08" y="935"/>
            <a:ext cx="2281" cy="8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0284" name="公式" r:id="rId11" imgW="1726920" imgH="660240" progId="Equation.3">
                    <p:embed/>
                  </p:oleObj>
                </mc:Choice>
                <mc:Fallback>
                  <p:oleObj name="公式" r:id="rId11" imgW="1726920" imgH="660240" progId="Equation.3">
                    <p:embed/>
                    <p:pic>
                      <p:nvPicPr>
                        <p:cNvPr id="39951" name="Object 15">
                          <a:extLst>
                            <a:ext uri="{FF2B5EF4-FFF2-40B4-BE49-F238E27FC236}">
                              <a16:creationId xmlns="" xmlns:a16="http://schemas.microsoft.com/office/drawing/2014/main" id="{ADB6CCEF-51AD-4815-BFA8-01167D7711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935"/>
                          <a:ext cx="2281" cy="8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3" name="Object 17">
              <a:extLst>
                <a:ext uri="{FF2B5EF4-FFF2-40B4-BE49-F238E27FC236}">
                  <a16:creationId xmlns="" xmlns:a16="http://schemas.microsoft.com/office/drawing/2014/main" id="{7DC7A1B2-DE73-4904-8F7C-DA95AD21F9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3067"/>
            <a:ext cx="3355" cy="10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0285" name="公式" r:id="rId13" imgW="2273040" imgH="698400" progId="Equation.3">
                    <p:embed/>
                  </p:oleObj>
                </mc:Choice>
                <mc:Fallback>
                  <p:oleObj name="公式" r:id="rId13" imgW="2273040" imgH="698400" progId="Equation.3">
                    <p:embed/>
                    <p:pic>
                      <p:nvPicPr>
                        <p:cNvPr id="39953" name="Object 17">
                          <a:extLst>
                            <a:ext uri="{FF2B5EF4-FFF2-40B4-BE49-F238E27FC236}">
                              <a16:creationId xmlns="" xmlns:a16="http://schemas.microsoft.com/office/drawing/2014/main" id="{7DC7A1B2-DE73-4904-8F7C-DA95AD21F9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067"/>
                          <a:ext cx="3355" cy="10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4" name="Rectangle 18">
              <a:extLst>
                <a:ext uri="{FF2B5EF4-FFF2-40B4-BE49-F238E27FC236}">
                  <a16:creationId xmlns="" xmlns:a16="http://schemas.microsoft.com/office/drawing/2014/main" id="{C5B01CF5-C331-4F89-837E-8A8DDE957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243"/>
              <a:ext cx="4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解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39955" name="Rectangle 19">
              <a:extLst>
                <a:ext uri="{FF2B5EF4-FFF2-40B4-BE49-F238E27FC236}">
                  <a16:creationId xmlns="" xmlns:a16="http://schemas.microsoft.com/office/drawing/2014/main" id="{64283F0A-2D24-4BDF-BC53-5B4B77F02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1243"/>
              <a:ext cx="16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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的概率密度为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8" name="Group 4">
            <a:extLst>
              <a:ext uri="{FF2B5EF4-FFF2-40B4-BE49-F238E27FC236}">
                <a16:creationId xmlns="" xmlns:a16="http://schemas.microsoft.com/office/drawing/2014/main" id="{1B7557B1-C9E4-41EF-A0D1-8F33F9018604}"/>
              </a:ext>
            </a:extLst>
          </p:cNvPr>
          <p:cNvGrpSpPr>
            <a:grpSpLocks/>
          </p:cNvGrpSpPr>
          <p:nvPr/>
        </p:nvGrpSpPr>
        <p:grpSpPr bwMode="auto">
          <a:xfrm>
            <a:off x="541784" y="597892"/>
            <a:ext cx="7924800" cy="968375"/>
            <a:chOff x="384" y="463"/>
            <a:chExt cx="4992" cy="610"/>
          </a:xfrm>
        </p:grpSpPr>
        <p:sp>
          <p:nvSpPr>
            <p:cNvPr id="93189" name="Text Box 5">
              <a:extLst>
                <a:ext uri="{FF2B5EF4-FFF2-40B4-BE49-F238E27FC236}">
                  <a16:creationId xmlns="" xmlns:a16="http://schemas.microsoft.com/office/drawing/2014/main" id="{96FCD6DC-1926-4E85-BBBD-02E384BDB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480"/>
              <a:ext cx="4992" cy="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设随机变量                           </a:t>
              </a:r>
              <a:r>
                <a:rPr lang="en-US" altLang="zh-CN" b="1" dirty="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 </a:t>
              </a:r>
              <a:r>
                <a:rPr lang="zh-CN" altLang="en-US" b="1" dirty="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试证明</a:t>
              </a:r>
              <a:r>
                <a:rPr lang="en-US" altLang="zh-CN" b="1" dirty="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lang="zh-CN" altLang="en-US" b="1" dirty="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的线性函数</a:t>
              </a:r>
              <a:r>
                <a:rPr lang="en-US" altLang="zh-CN" b="1" i="1" dirty="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b="1" dirty="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b="1" i="1" dirty="0" err="1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lang="en-US" altLang="zh-CN" b="1" dirty="0" err="1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CN" b="1" i="1" dirty="0" err="1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b="1" dirty="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altLang="zh-CN" b="1" i="1" dirty="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b="1" dirty="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≠0)</a:t>
              </a:r>
              <a:r>
                <a:rPr lang="zh-CN" altLang="en-US" b="1" dirty="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也服从正态分布</a:t>
              </a:r>
              <a:r>
                <a:rPr lang="en-US" altLang="zh-CN" b="1" dirty="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93190" name="Object 6">
              <a:extLst>
                <a:ext uri="{FF2B5EF4-FFF2-40B4-BE49-F238E27FC236}">
                  <a16:creationId xmlns="" xmlns:a16="http://schemas.microsoft.com/office/drawing/2014/main" id="{B0C94519-0DE9-4D3E-A2AD-187B8D610AB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1042695"/>
                </p:ext>
              </p:extLst>
            </p:nvPr>
          </p:nvGraphicFramePr>
          <p:xfrm>
            <a:off x="1440" y="463"/>
            <a:ext cx="1200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186" name="公式" r:id="rId3" imgW="774360" imgH="215640" progId="Equation.3">
                    <p:embed/>
                  </p:oleObj>
                </mc:Choice>
                <mc:Fallback>
                  <p:oleObj name="公式" r:id="rId3" imgW="774360" imgH="215640" progId="Equation.3">
                    <p:embed/>
                    <p:pic>
                      <p:nvPicPr>
                        <p:cNvPr id="93190" name="Object 6">
                          <a:extLst>
                            <a:ext uri="{FF2B5EF4-FFF2-40B4-BE49-F238E27FC236}">
                              <a16:creationId xmlns="" xmlns:a16="http://schemas.microsoft.com/office/drawing/2014/main" id="{B0C94519-0DE9-4D3E-A2AD-187B8D610A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463"/>
                          <a:ext cx="1200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3191" name="Group 7">
            <a:extLst>
              <a:ext uri="{FF2B5EF4-FFF2-40B4-BE49-F238E27FC236}">
                <a16:creationId xmlns="" xmlns:a16="http://schemas.microsoft.com/office/drawing/2014/main" id="{AE55D27E-7321-4475-9EE5-048378478DFB}"/>
              </a:ext>
            </a:extLst>
          </p:cNvPr>
          <p:cNvGrpSpPr>
            <a:grpSpLocks/>
          </p:cNvGrpSpPr>
          <p:nvPr/>
        </p:nvGrpSpPr>
        <p:grpSpPr bwMode="auto">
          <a:xfrm>
            <a:off x="467544" y="1684784"/>
            <a:ext cx="8077200" cy="4781550"/>
            <a:chOff x="336" y="1152"/>
            <a:chExt cx="5088" cy="3012"/>
          </a:xfrm>
        </p:grpSpPr>
        <p:sp>
          <p:nvSpPr>
            <p:cNvPr id="93192" name="Text Box 8">
              <a:extLst>
                <a:ext uri="{FF2B5EF4-FFF2-40B4-BE49-F238E27FC236}">
                  <a16:creationId xmlns="" xmlns:a16="http://schemas.microsoft.com/office/drawing/2014/main" id="{67A58C50-9C8D-478B-B1C9-E4ED92992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152"/>
              <a:ext cx="5088" cy="3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</a:t>
              </a: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证明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: </a:t>
              </a:r>
              <a:r>
                <a:rPr lang="en-US" altLang="zh-CN" b="1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X</a:t>
              </a:r>
              <a:r>
                <a:rPr lang="zh-CN" altLang="en-US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的概率函数为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endPara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/>
              </a:r>
              <a:br>
                <a:rPr lang="zh-CN" altLang="en-US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</a:br>
              <a:r>
                <a:rPr lang="zh-CN" altLang="en-US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   现在</a:t>
              </a:r>
              <a:r>
                <a:rPr lang="en-US" altLang="zh-CN" b="1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y</a:t>
              </a:r>
              <a:r>
                <a:rPr lang="en-US" altLang="zh-CN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=g(</a:t>
              </a:r>
              <a:r>
                <a:rPr lang="en-US" altLang="zh-CN" b="1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x</a:t>
              </a:r>
              <a:r>
                <a:rPr lang="en-US" altLang="zh-CN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)=</a:t>
              </a:r>
              <a:r>
                <a:rPr lang="en-US" altLang="zh-CN" b="1" i="1" dirty="0" err="1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ax</a:t>
              </a:r>
              <a:r>
                <a:rPr lang="en-US" altLang="zh-CN" b="1" dirty="0" err="1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+</a:t>
              </a:r>
              <a:r>
                <a:rPr lang="en-US" altLang="zh-CN" b="1" i="1" dirty="0" err="1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</a:t>
              </a:r>
              <a:r>
                <a:rPr lang="en-US" altLang="zh-CN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, </a:t>
              </a:r>
              <a:r>
                <a:rPr lang="zh-CN" altLang="en-US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由这一式子解得</a:t>
              </a:r>
            </a:p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                                                 </a:t>
              </a:r>
              <a:r>
                <a:rPr lang="en-US" altLang="zh-CN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,   </a:t>
              </a:r>
              <a:r>
                <a:rPr lang="zh-CN" altLang="en-US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且有</a:t>
              </a:r>
              <a:endParaRPr lang="zh-CN" altLang="en-US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   由定理得</a:t>
              </a:r>
              <a:r>
                <a:rPr lang="en-US" altLang="zh-CN" b="1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Y</a:t>
              </a:r>
              <a:r>
                <a:rPr lang="en-US" altLang="zh-CN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b="1" i="1" dirty="0" err="1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aX</a:t>
              </a:r>
              <a:r>
                <a:rPr lang="en-US" altLang="zh-CN" b="1" dirty="0" err="1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+</a:t>
              </a:r>
              <a:r>
                <a:rPr lang="en-US" altLang="zh-CN" b="1" i="1" dirty="0" err="1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</a:t>
              </a:r>
              <a:r>
                <a:rPr lang="zh-CN" altLang="en-US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的概率密度为</a:t>
              </a:r>
              <a:br>
                <a:rPr lang="zh-CN" altLang="en-US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</a:br>
              <a:endPara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>
                <a:lnSpc>
                  <a:spcPct val="120000"/>
                </a:lnSpc>
                <a:spcBef>
                  <a:spcPct val="50000"/>
                </a:spcBef>
              </a:pPr>
              <a:endPara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    </a:t>
              </a:r>
            </a:p>
          </p:txBody>
        </p:sp>
        <p:graphicFrame>
          <p:nvGraphicFramePr>
            <p:cNvPr id="93193" name="Object 9">
              <a:extLst>
                <a:ext uri="{FF2B5EF4-FFF2-40B4-BE49-F238E27FC236}">
                  <a16:creationId xmlns="" xmlns:a16="http://schemas.microsoft.com/office/drawing/2014/main" id="{876388AE-005C-4CD1-9B63-DDA01EBEA4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1248"/>
            <a:ext cx="3360" cy="7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187" name="公式" r:id="rId5" imgW="2031840" imgH="457200" progId="Equation.3">
                    <p:embed/>
                  </p:oleObj>
                </mc:Choice>
                <mc:Fallback>
                  <p:oleObj name="公式" r:id="rId5" imgW="2031840" imgH="457200" progId="Equation.3">
                    <p:embed/>
                    <p:pic>
                      <p:nvPicPr>
                        <p:cNvPr id="93193" name="Object 9">
                          <a:extLst>
                            <a:ext uri="{FF2B5EF4-FFF2-40B4-BE49-F238E27FC236}">
                              <a16:creationId xmlns="" xmlns:a16="http://schemas.microsoft.com/office/drawing/2014/main" id="{876388AE-005C-4CD1-9B63-DDA01EBEA4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248"/>
                          <a:ext cx="3360" cy="7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94" name="Object 10">
              <a:extLst>
                <a:ext uri="{FF2B5EF4-FFF2-40B4-BE49-F238E27FC236}">
                  <a16:creationId xmlns="" xmlns:a16="http://schemas.microsoft.com/office/drawing/2014/main" id="{4BF37379-85E4-451B-A4F6-B4234F43DE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2250"/>
            <a:ext cx="1440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188" name="公式" r:id="rId7" imgW="876240" imgH="355320" progId="Equation.3">
                    <p:embed/>
                  </p:oleObj>
                </mc:Choice>
                <mc:Fallback>
                  <p:oleObj name="公式" r:id="rId7" imgW="876240" imgH="355320" progId="Equation.3">
                    <p:embed/>
                    <p:pic>
                      <p:nvPicPr>
                        <p:cNvPr id="93194" name="Object 10">
                          <a:extLst>
                            <a:ext uri="{FF2B5EF4-FFF2-40B4-BE49-F238E27FC236}">
                              <a16:creationId xmlns="" xmlns:a16="http://schemas.microsoft.com/office/drawing/2014/main" id="{4BF37379-85E4-451B-A4F6-B4234F43DE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250"/>
                          <a:ext cx="1440" cy="5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95" name="Object 11">
              <a:extLst>
                <a:ext uri="{FF2B5EF4-FFF2-40B4-BE49-F238E27FC236}">
                  <a16:creationId xmlns="" xmlns:a16="http://schemas.microsoft.com/office/drawing/2014/main" id="{5037BCFE-25FE-4049-B383-1D6D017E3F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2224"/>
            <a:ext cx="912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189" name="公式" r:id="rId9" imgW="533160" imgH="355320" progId="Equation.3">
                    <p:embed/>
                  </p:oleObj>
                </mc:Choice>
                <mc:Fallback>
                  <p:oleObj name="公式" r:id="rId9" imgW="533160" imgH="355320" progId="Equation.3">
                    <p:embed/>
                    <p:pic>
                      <p:nvPicPr>
                        <p:cNvPr id="93195" name="Object 11">
                          <a:extLst>
                            <a:ext uri="{FF2B5EF4-FFF2-40B4-BE49-F238E27FC236}">
                              <a16:creationId xmlns="" xmlns:a16="http://schemas.microsoft.com/office/drawing/2014/main" id="{5037BCFE-25FE-4049-B383-1D6D017E3F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224"/>
                          <a:ext cx="912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96" name="Object 12">
              <a:extLst>
                <a:ext uri="{FF2B5EF4-FFF2-40B4-BE49-F238E27FC236}">
                  <a16:creationId xmlns="" xmlns:a16="http://schemas.microsoft.com/office/drawing/2014/main" id="{8762821D-7615-4727-BEB7-7B8942E022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3024"/>
            <a:ext cx="3504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190" name="公式" r:id="rId11" imgW="1904760" imgH="393480" progId="Equation.3">
                    <p:embed/>
                  </p:oleObj>
                </mc:Choice>
                <mc:Fallback>
                  <p:oleObj name="公式" r:id="rId11" imgW="1904760" imgH="393480" progId="Equation.3">
                    <p:embed/>
                    <p:pic>
                      <p:nvPicPr>
                        <p:cNvPr id="93196" name="Object 12">
                          <a:extLst>
                            <a:ext uri="{FF2B5EF4-FFF2-40B4-BE49-F238E27FC236}">
                              <a16:creationId xmlns="" xmlns:a16="http://schemas.microsoft.com/office/drawing/2014/main" id="{8762821D-7615-4727-BEB7-7B8942E022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024"/>
                          <a:ext cx="3504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10" name="Group 2">
            <a:extLst>
              <a:ext uri="{FF2B5EF4-FFF2-40B4-BE49-F238E27FC236}">
                <a16:creationId xmlns="" xmlns:a16="http://schemas.microsoft.com/office/drawing/2014/main" id="{E4C4502E-A3C3-4DA8-A14B-6C668813ADAF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28600"/>
            <a:ext cx="6781800" cy="3733800"/>
            <a:chOff x="672" y="144"/>
            <a:chExt cx="4272" cy="2352"/>
          </a:xfrm>
        </p:grpSpPr>
        <p:sp>
          <p:nvSpPr>
            <p:cNvPr id="94211" name="Text Box 3">
              <a:extLst>
                <a:ext uri="{FF2B5EF4-FFF2-40B4-BE49-F238E27FC236}">
                  <a16:creationId xmlns="" xmlns:a16="http://schemas.microsoft.com/office/drawing/2014/main" id="{AAFE41F3-9BB9-48DA-B413-A5781872D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44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即</a:t>
              </a:r>
            </a:p>
          </p:txBody>
        </p:sp>
        <p:sp>
          <p:nvSpPr>
            <p:cNvPr id="94212" name="Text Box 4">
              <a:extLst>
                <a:ext uri="{FF2B5EF4-FFF2-40B4-BE49-F238E27FC236}">
                  <a16:creationId xmlns="" xmlns:a16="http://schemas.microsoft.com/office/drawing/2014/main" id="{C82AA416-87E7-4DD1-8A84-D236A5B61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" y="2148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即有</a:t>
              </a:r>
            </a:p>
          </p:txBody>
        </p:sp>
        <p:graphicFrame>
          <p:nvGraphicFramePr>
            <p:cNvPr id="94213" name="Object 5">
              <a:extLst>
                <a:ext uri="{FF2B5EF4-FFF2-40B4-BE49-F238E27FC236}">
                  <a16:creationId xmlns="" xmlns:a16="http://schemas.microsoft.com/office/drawing/2014/main" id="{115BE3BA-713F-4658-B525-9AC707C5A4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144"/>
            <a:ext cx="3792" cy="18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5458" name="公式" r:id="rId3" imgW="2273040" imgH="1104840" progId="Equation.3">
                    <p:embed/>
                  </p:oleObj>
                </mc:Choice>
                <mc:Fallback>
                  <p:oleObj name="公式" r:id="rId3" imgW="2273040" imgH="1104840" progId="Equation.3">
                    <p:embed/>
                    <p:pic>
                      <p:nvPicPr>
                        <p:cNvPr id="94213" name="Object 5">
                          <a:extLst>
                            <a:ext uri="{FF2B5EF4-FFF2-40B4-BE49-F238E27FC236}">
                              <a16:creationId xmlns="" xmlns:a16="http://schemas.microsoft.com/office/drawing/2014/main" id="{115BE3BA-713F-4658-B525-9AC707C5A4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44"/>
                          <a:ext cx="3792" cy="18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14" name="Object 6">
              <a:extLst>
                <a:ext uri="{FF2B5EF4-FFF2-40B4-BE49-F238E27FC236}">
                  <a16:creationId xmlns="" xmlns:a16="http://schemas.microsoft.com/office/drawing/2014/main" id="{F0F83C96-EEFB-4170-AC63-DA383D726A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2109"/>
            <a:ext cx="2908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5459" name="公式" r:id="rId5" imgW="1612800" imgH="215640" progId="Equation.3">
                    <p:embed/>
                  </p:oleObj>
                </mc:Choice>
                <mc:Fallback>
                  <p:oleObj name="公式" r:id="rId5" imgW="1612800" imgH="215640" progId="Equation.3">
                    <p:embed/>
                    <p:pic>
                      <p:nvPicPr>
                        <p:cNvPr id="94214" name="Object 6">
                          <a:extLst>
                            <a:ext uri="{FF2B5EF4-FFF2-40B4-BE49-F238E27FC236}">
                              <a16:creationId xmlns="" xmlns:a16="http://schemas.microsoft.com/office/drawing/2014/main" id="{F0F83C96-EEFB-4170-AC63-DA383D726A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109"/>
                          <a:ext cx="2908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4215" name="Text Box 7">
            <a:extLst>
              <a:ext uri="{FF2B5EF4-FFF2-40B4-BE49-F238E27FC236}">
                <a16:creationId xmlns="" xmlns:a16="http://schemas.microsoft.com/office/drawing/2014/main" id="{F3BE0817-C9BE-42E5-9329-D35D1F4D5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0386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(1)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正态随机变量的线性函数仍然服从正态分布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</a:t>
            </a:r>
          </a:p>
        </p:txBody>
      </p:sp>
      <p:grpSp>
        <p:nvGrpSpPr>
          <p:cNvPr id="94216" name="Group 8">
            <a:extLst>
              <a:ext uri="{FF2B5EF4-FFF2-40B4-BE49-F238E27FC236}">
                <a16:creationId xmlns="" xmlns:a16="http://schemas.microsoft.com/office/drawing/2014/main" id="{EB744822-D33C-4EE0-8B73-C4AE8BF4733A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4419600"/>
            <a:ext cx="3771900" cy="1785938"/>
            <a:chOff x="1080" y="2784"/>
            <a:chExt cx="2376" cy="1125"/>
          </a:xfrm>
        </p:grpSpPr>
        <p:sp>
          <p:nvSpPr>
            <p:cNvPr id="94217" name="Text Box 9">
              <a:extLst>
                <a:ext uri="{FF2B5EF4-FFF2-40B4-BE49-F238E27FC236}">
                  <a16:creationId xmlns="" xmlns:a16="http://schemas.microsoft.com/office/drawing/2014/main" id="{45BDD412-0241-4EA3-B156-4C948FC26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45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则</a:t>
              </a:r>
            </a:p>
          </p:txBody>
        </p:sp>
        <p:graphicFrame>
          <p:nvGraphicFramePr>
            <p:cNvPr id="94218" name="Object 10">
              <a:extLst>
                <a:ext uri="{FF2B5EF4-FFF2-40B4-BE49-F238E27FC236}">
                  <a16:creationId xmlns="" xmlns:a16="http://schemas.microsoft.com/office/drawing/2014/main" id="{7AC73AD0-5D83-437A-8292-B694BDE65E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2784"/>
            <a:ext cx="1392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5460" name="公式" r:id="rId7" imgW="812520" imgH="355320" progId="Equation.3">
                    <p:embed/>
                  </p:oleObj>
                </mc:Choice>
                <mc:Fallback>
                  <p:oleObj name="公式" r:id="rId7" imgW="812520" imgH="355320" progId="Equation.3">
                    <p:embed/>
                    <p:pic>
                      <p:nvPicPr>
                        <p:cNvPr id="94218" name="Object 10">
                          <a:extLst>
                            <a:ext uri="{FF2B5EF4-FFF2-40B4-BE49-F238E27FC236}">
                              <a16:creationId xmlns="" xmlns:a16="http://schemas.microsoft.com/office/drawing/2014/main" id="{7AC73AD0-5D83-437A-8292-B694BDE65E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784"/>
                          <a:ext cx="1392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19" name="Rectangle 11">
              <a:extLst>
                <a:ext uri="{FF2B5EF4-FFF2-40B4-BE49-F238E27FC236}">
                  <a16:creationId xmlns="" xmlns:a16="http://schemas.microsoft.com/office/drawing/2014/main" id="{15C27372-C100-4E96-B8A6-F419F322B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2976"/>
              <a:ext cx="5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(2) 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若</a:t>
              </a:r>
            </a:p>
          </p:txBody>
        </p:sp>
        <p:graphicFrame>
          <p:nvGraphicFramePr>
            <p:cNvPr id="94220" name="Object 12">
              <a:extLst>
                <a:ext uri="{FF2B5EF4-FFF2-40B4-BE49-F238E27FC236}">
                  <a16:creationId xmlns="" xmlns:a16="http://schemas.microsoft.com/office/drawing/2014/main" id="{581B0229-6F30-4C3E-A37A-9D5F814AE0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3312"/>
            <a:ext cx="1776" cy="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5461" name="公式" r:id="rId9" imgW="1054080" imgH="355320" progId="Equation.3">
                    <p:embed/>
                  </p:oleObj>
                </mc:Choice>
                <mc:Fallback>
                  <p:oleObj name="公式" r:id="rId9" imgW="1054080" imgH="355320" progId="Equation.3">
                    <p:embed/>
                    <p:pic>
                      <p:nvPicPr>
                        <p:cNvPr id="94220" name="Object 12">
                          <a:extLst>
                            <a:ext uri="{FF2B5EF4-FFF2-40B4-BE49-F238E27FC236}">
                              <a16:creationId xmlns="" xmlns:a16="http://schemas.microsoft.com/office/drawing/2014/main" id="{581B0229-6F30-4C3E-A37A-9D5F814AE0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312"/>
                          <a:ext cx="1776" cy="5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942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Text Box 2">
                <a:extLst>
                  <a:ext uri="{FF2B5EF4-FFF2-40B4-BE49-F238E27FC236}">
                    <a16:creationId xmlns="" xmlns:a16="http://schemas.microsoft.com/office/drawing/2014/main" id="{01EC6624-F12E-4EF5-B595-E4ECF67EB4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346" y="607238"/>
                <a:ext cx="8820150" cy="10769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例1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抛掷一枚硬币两次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观察出现正面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记为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H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和反面 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记为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T)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的情况。样本空间 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S = {HH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HT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TH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TT}</a:t>
                </a:r>
                <a:endParaRPr kumimoji="1" lang="en-US" altLang="zh-CN" sz="2800" b="1" dirty="0">
                  <a:latin typeface="Times New Roman" panose="02020603050405020304" pitchFamily="18" charset="0"/>
                  <a:ea typeface="宋体-18030" pitchFamily="49" charset="-122"/>
                </a:endParaRPr>
              </a:p>
            </p:txBody>
          </p:sp>
        </mc:Choice>
        <mc:Fallback xmlns="">
          <p:sp>
            <p:nvSpPr>
              <p:cNvPr id="5122" name="Text Box 2">
                <a:extLst>
                  <a:ext uri="{FF2B5EF4-FFF2-40B4-BE49-F238E27FC236}">
                    <a16:creationId xmlns:a16="http://schemas.microsoft.com/office/drawing/2014/main" id="{01EC6624-F12E-4EF5-B595-E4ECF67EB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6346" y="607238"/>
                <a:ext cx="8820150" cy="1076961"/>
              </a:xfrm>
              <a:prstGeom prst="rect">
                <a:avLst/>
              </a:prstGeom>
              <a:blipFill>
                <a:blip r:embed="rId3"/>
                <a:stretch>
                  <a:fillRect l="-1382" t="-4545" b="-1363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19">
            <a:extLst>
              <a:ext uri="{FF2B5EF4-FFF2-40B4-BE49-F238E27FC236}">
                <a16:creationId xmlns="" xmlns:a16="http://schemas.microsoft.com/office/drawing/2014/main" id="{6BCEEC9F-AA37-4FFA-895E-F6CF4A3F8F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806672"/>
              </p:ext>
            </p:extLst>
          </p:nvPr>
        </p:nvGraphicFramePr>
        <p:xfrm>
          <a:off x="1736452" y="1832044"/>
          <a:ext cx="4203700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951" name="Equation" r:id="rId4" imgW="1778000" imgH="596900" progId="Equation.DSMT4">
                  <p:embed/>
                </p:oleObj>
              </mc:Choice>
              <mc:Fallback>
                <p:oleObj name="Equation" r:id="rId4" imgW="1778000" imgH="596900" progId="Equation.DSMT4">
                  <p:embed/>
                  <p:pic>
                    <p:nvPicPr>
                      <p:cNvPr id="9" name="Object 19">
                        <a:extLst>
                          <a:ext uri="{FF2B5EF4-FFF2-40B4-BE49-F238E27FC236}">
                            <a16:creationId xmlns="" xmlns:a16="http://schemas.microsoft.com/office/drawing/2014/main" id="{6BCEEC9F-AA37-4FFA-895E-F6CF4A3F8F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452" y="1832044"/>
                        <a:ext cx="4203700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24615A86-A38B-488C-9120-F13FF6002853}"/>
              </a:ext>
            </a:extLst>
          </p:cNvPr>
          <p:cNvSpPr txBox="1"/>
          <p:nvPr/>
        </p:nvSpPr>
        <p:spPr>
          <a:xfrm>
            <a:off x="107504" y="3560236"/>
            <a:ext cx="882015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设事件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={HT,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，当且仅当事件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发生时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，故可将事件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，事件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可直接写成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=1} = 1/2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，类似的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X≤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1}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{TT, HT, TH} ) = ¾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更一般的，对于任一实数集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pPr algn="ctr"/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∈ </a:t>
            </a:r>
            <a:r>
              <a:rPr lang="en-US" altLang="zh-CN" sz="2800" i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{e |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r>
              <a:rPr lang="en-US" altLang="zh-CN" sz="2800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 ∈ </a:t>
            </a:r>
            <a:r>
              <a:rPr lang="en-US" altLang="zh-CN" sz="2800" i="1" dirty="0"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08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476672"/>
            <a:ext cx="8229600" cy="5400600"/>
          </a:xfrm>
        </p:spPr>
        <p:txBody>
          <a:bodyPr/>
          <a:lstStyle/>
          <a:p>
            <a:pPr algn="ctr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作业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P55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</a:p>
          <a:p>
            <a:pPr marL="0" indent="0">
              <a:buNone/>
            </a:pPr>
            <a:r>
              <a:rPr lang="en-US" altLang="zh-CN" dirty="0"/>
              <a:t>P57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18, </a:t>
            </a:r>
            <a:r>
              <a:rPr lang="en-US" altLang="zh-CN" dirty="0" smtClean="0"/>
              <a:t>20</a:t>
            </a:r>
          </a:p>
          <a:p>
            <a:pPr marL="0" indent="0">
              <a:buNone/>
            </a:pPr>
            <a:r>
              <a:rPr lang="en-US" altLang="zh-CN" dirty="0" smtClean="0"/>
              <a:t>P59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39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1" name="Text Box 11">
            <a:extLst>
              <a:ext uri="{FF2B5EF4-FFF2-40B4-BE49-F238E27FC236}">
                <a16:creationId xmlns="" xmlns:a16="http://schemas.microsoft.com/office/drawing/2014/main" id="{1D4BCB6B-1082-4362-B8A4-39B7C6F00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20688"/>
            <a:ext cx="8424862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en-US" sz="2800" b="1" dirty="0">
                <a:latin typeface="宋体" panose="02010600030101010101" pitchFamily="2" charset="-122"/>
              </a:rPr>
              <a:t> 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 </a:t>
            </a:r>
            <a:r>
              <a:rPr kumimoji="1" lang="en-US" altLang="en-US" sz="28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随机变量</a:t>
            </a:r>
            <a:r>
              <a:rPr kumimoji="1" lang="en-US" altLang="en-US" sz="2800" b="1" dirty="0" err="1">
                <a:latin typeface="宋体" panose="02010600030101010101" pitchFamily="2" charset="-122"/>
                <a:ea typeface="楷体_GB2312" panose="02010609030101010101" pitchFamily="49" charset="-122"/>
              </a:rPr>
              <a:t>的概念在概率论与数理统计中既是基本的</a:t>
            </a:r>
            <a:r>
              <a:rPr kumimoji="1" lang="en-US" altLang="zh-CN" sz="2800" b="1" dirty="0" err="1">
                <a:latin typeface="宋体" panose="02010600030101010101" pitchFamily="2" charset="-122"/>
                <a:ea typeface="楷体_GB2312" panose="02010609030101010101" pitchFamily="49" charset="-122"/>
              </a:rPr>
              <a:t>,</a:t>
            </a:r>
            <a:r>
              <a:rPr kumimoji="1" lang="en-US" altLang="en-US" sz="2800" b="1" dirty="0" err="1">
                <a:latin typeface="宋体" panose="02010600030101010101" pitchFamily="2" charset="-122"/>
                <a:ea typeface="楷体_GB2312" panose="02010609030101010101" pitchFamily="49" charset="-122"/>
              </a:rPr>
              <a:t>又是非常重要的</a:t>
            </a:r>
            <a:r>
              <a:rPr kumimoji="1" lang="en-US" altLang="zh-CN" sz="2800" b="1" dirty="0" err="1">
                <a:latin typeface="宋体" panose="02010600030101010101" pitchFamily="2" charset="-122"/>
                <a:ea typeface="楷体_GB2312" panose="02010609030101010101" pitchFamily="49" charset="-122"/>
              </a:rPr>
              <a:t>.</a:t>
            </a:r>
            <a:r>
              <a:rPr kumimoji="1" lang="en-US" altLang="en-US" sz="2800" b="1" dirty="0" err="1">
                <a:latin typeface="宋体" panose="02010600030101010101" pitchFamily="2" charset="-122"/>
                <a:ea typeface="楷体_GB2312" panose="02010609030101010101" pitchFamily="49" charset="-122"/>
              </a:rPr>
              <a:t>后面将会看到</a:t>
            </a:r>
            <a:r>
              <a:rPr kumimoji="1" lang="en-US" altLang="zh-CN" sz="2800" b="1" dirty="0" err="1">
                <a:latin typeface="宋体" panose="02010600030101010101" pitchFamily="2" charset="-122"/>
                <a:ea typeface="楷体_GB2312" panose="02010609030101010101" pitchFamily="49" charset="-122"/>
              </a:rPr>
              <a:t>,</a:t>
            </a:r>
            <a:r>
              <a:rPr kumimoji="1" lang="en-US" altLang="en-US" sz="2800" b="1" dirty="0" err="1">
                <a:latin typeface="宋体" panose="02010600030101010101" pitchFamily="2" charset="-122"/>
                <a:ea typeface="楷体_GB2312" panose="02010609030101010101" pitchFamily="49" charset="-122"/>
              </a:rPr>
              <a:t>由于引入了随机变量</a:t>
            </a:r>
            <a:r>
              <a:rPr kumimoji="1" lang="en-US" altLang="zh-CN" sz="2800" b="1" dirty="0">
                <a:latin typeface="宋体" panose="02010600030101010101" pitchFamily="2" charset="-122"/>
                <a:ea typeface="楷体_GB2312" panose="02010609030101010101" pitchFamily="49" charset="-122"/>
              </a:rPr>
              <a:t>,</a:t>
            </a:r>
            <a:r>
              <a:rPr kumimoji="1" lang="zh-CN" altLang="en-US" sz="2800" b="1" dirty="0">
                <a:latin typeface="宋体" panose="02010600030101010101" pitchFamily="2" charset="-122"/>
                <a:ea typeface="楷体_GB2312" panose="02010609030101010101" pitchFamily="49" charset="-122"/>
              </a:rPr>
              <a:t>高等数学</a:t>
            </a:r>
            <a:r>
              <a:rPr kumimoji="1" lang="en-US" altLang="en-US" sz="2800" b="1" dirty="0" err="1">
                <a:latin typeface="宋体" panose="02010600030101010101" pitchFamily="2" charset="-122"/>
                <a:ea typeface="楷体_GB2312" panose="02010609030101010101" pitchFamily="49" charset="-122"/>
              </a:rPr>
              <a:t>的方法就可用来研究随机现象了</a:t>
            </a:r>
            <a:r>
              <a:rPr kumimoji="1" lang="en-US" altLang="zh-CN" sz="2800" b="1" dirty="0">
                <a:latin typeface="宋体" panose="02010600030101010101" pitchFamily="2" charset="-122"/>
                <a:ea typeface="楷体_GB2312" panose="02010609030101010101" pitchFamily="49" charset="-122"/>
              </a:rPr>
              <a:t>.</a:t>
            </a:r>
            <a:endParaRPr kumimoji="1" lang="en-US" altLang="en-US" sz="2800" b="1" dirty="0">
              <a:latin typeface="宋体" panose="02010600030101010101" pitchFamily="2" charset="-122"/>
              <a:ea typeface="楷体_GB2312" panose="02010609030101010101" pitchFamily="49" charset="-122"/>
            </a:endParaRPr>
          </a:p>
        </p:txBody>
      </p:sp>
      <p:sp>
        <p:nvSpPr>
          <p:cNvPr id="25612" name="Text Box 12">
            <a:extLst>
              <a:ext uri="{FF2B5EF4-FFF2-40B4-BE49-F238E27FC236}">
                <a16:creationId xmlns="" xmlns:a16="http://schemas.microsoft.com/office/drawing/2014/main" id="{0E0FFBA8-462F-40AC-A02B-43FECAACE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005758"/>
            <a:ext cx="82089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2800" dirty="0">
                <a:latin typeface="Times New Roman" panose="02020603050405020304" pitchFamily="18" charset="0"/>
              </a:rPr>
              <a:t>某车间一天的缺勤人数</a:t>
            </a:r>
            <a:r>
              <a:rPr lang="en-US" altLang="en-US" sz="2800" dirty="0">
                <a:latin typeface="Times New Roman" panose="02020603050405020304" pitchFamily="18" charset="0"/>
              </a:rPr>
              <a:t>．</a:t>
            </a:r>
            <a:endParaRPr kumimoji="1" lang="en-US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5614" name="Text Box 14">
            <a:extLst>
              <a:ext uri="{FF2B5EF4-FFF2-40B4-BE49-F238E27FC236}">
                <a16:creationId xmlns="" xmlns:a16="http://schemas.microsoft.com/office/drawing/2014/main" id="{CC99C050-D9A0-4B74-8D7C-EE6FBDC55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84981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</a:pPr>
            <a:r>
              <a:rPr kumimoji="1" lang="en-US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样本空间</a:t>
            </a:r>
            <a:r>
              <a:rPr kumimoji="1" lang="en-US" altLang="en-US" sz="28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本身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就</a:t>
            </a:r>
            <a:r>
              <a:rPr kumimoji="1" lang="en-US" altLang="en-US" sz="28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是用数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</a:t>
            </a:r>
            <a:r>
              <a:rPr kumimoji="1" lang="en-US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en-US" sz="28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这时构造随机变量最容易</a:t>
            </a:r>
            <a:r>
              <a:rPr kumimoji="1" lang="en-US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endParaRPr kumimoji="1"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="" xmlns:a16="http://schemas.microsoft.com/office/drawing/2014/main" id="{7287E66A-5BF2-43D1-A82E-A127F23D8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774253"/>
            <a:ext cx="8351837" cy="508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en-US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某地区第一季度的降雨量</a:t>
            </a:r>
            <a:endParaRPr kumimoji="1" lang="en-US" altLang="zh-CN" sz="2800" b="0" dirty="0"/>
          </a:p>
        </p:txBody>
      </p:sp>
      <p:sp>
        <p:nvSpPr>
          <p:cNvPr id="8" name="Text Box 3">
            <a:extLst>
              <a:ext uri="{FF2B5EF4-FFF2-40B4-BE49-F238E27FC236}">
                <a16:creationId xmlns="" xmlns:a16="http://schemas.microsoft.com/office/drawing/2014/main" id="{C20EB07C-3FA6-472F-88AD-92F50B0C1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4532164"/>
            <a:ext cx="8351837" cy="508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en-US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某工厂一天的耗电量</a:t>
            </a:r>
            <a:endParaRPr kumimoji="1" lang="en-US" altLang="zh-CN" sz="2800" b="0" dirty="0"/>
          </a:p>
        </p:txBody>
      </p:sp>
      <p:sp>
        <p:nvSpPr>
          <p:cNvPr id="9" name="Text Box 3">
            <a:extLst>
              <a:ext uri="{FF2B5EF4-FFF2-40B4-BE49-F238E27FC236}">
                <a16:creationId xmlns="" xmlns:a16="http://schemas.microsoft.com/office/drawing/2014/main" id="{DC8AC9B8-A5F2-41A7-ADC2-EA18EEAE9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5" y="5247891"/>
            <a:ext cx="8351837" cy="508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1" lang="en-US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某医院一天的挂号人数</a:t>
            </a:r>
            <a:endParaRPr kumimoji="1" lang="en-US" altLang="zh-CN" sz="2800" b="0" dirty="0"/>
          </a:p>
        </p:txBody>
      </p:sp>
      <p:sp>
        <p:nvSpPr>
          <p:cNvPr id="10" name="Text Box 3">
            <a:extLst>
              <a:ext uri="{FF2B5EF4-FFF2-40B4-BE49-F238E27FC236}">
                <a16:creationId xmlns="" xmlns:a16="http://schemas.microsoft.com/office/drawing/2014/main" id="{A2FCAB77-5D2B-417A-AC21-3C9851BD8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880" y="5877272"/>
            <a:ext cx="1479053" cy="53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en-US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(e) = e</a:t>
            </a:r>
            <a:endParaRPr kumimoji="1" lang="en-US" altLang="zh-CN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1" grpId="0"/>
      <p:bldP spid="25612" grpId="0"/>
      <p:bldP spid="25614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="" xmlns:a16="http://schemas.microsoft.com/office/drawing/2014/main" id="{A694DF83-4CB5-42B3-B2EB-1AC2B5F8B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963" y="1412875"/>
            <a:ext cx="56530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2800" b="1">
                <a:latin typeface="宋体" panose="02010600030101010101" pitchFamily="2" charset="-122"/>
              </a:rPr>
              <a:t>随机变量</a:t>
            </a:r>
            <a:r>
              <a:rPr kumimoji="1" lang="zh-CN" altLang="en-US" sz="2800" b="1">
                <a:latin typeface="宋体" panose="02010600030101010101" pitchFamily="2" charset="-122"/>
              </a:rPr>
              <a:t>所有可能取值是</a:t>
            </a:r>
            <a:r>
              <a:rPr kumimoji="1" lang="en-US" altLang="en-US" sz="2800" b="1">
                <a:latin typeface="宋体" panose="02010600030101010101" pitchFamily="2" charset="-122"/>
              </a:rPr>
              <a:t>有限个或可</a:t>
            </a:r>
            <a:r>
              <a:rPr kumimoji="1" lang="zh-CN" altLang="en-US" sz="2800" b="1">
                <a:latin typeface="宋体" panose="02010600030101010101" pitchFamily="2" charset="-122"/>
              </a:rPr>
              <a:t>列</a:t>
            </a:r>
            <a:r>
              <a:rPr kumimoji="1" lang="en-US" altLang="en-US" sz="2800" b="1">
                <a:latin typeface="宋体" panose="02010600030101010101" pitchFamily="2" charset="-122"/>
              </a:rPr>
              <a:t>个.</a:t>
            </a:r>
            <a:endParaRPr kumimoji="1"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="" xmlns:a16="http://schemas.microsoft.com/office/drawing/2014/main" id="{9C3AFFEC-894C-43B0-BEFE-033362ABA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88913"/>
            <a:ext cx="723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en-US" sz="36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§2.2离散型随机变量</a:t>
            </a:r>
            <a:r>
              <a:rPr kumimoji="1" lang="zh-CN" altLang="en-US" sz="36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kumimoji="1" lang="en-US" altLang="en-US" sz="36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概率分布</a:t>
            </a:r>
            <a:endParaRPr kumimoji="1" lang="zh-CN" altLang="en-US" sz="36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20" name="Text Box 4">
            <a:extLst>
              <a:ext uri="{FF2B5EF4-FFF2-40B4-BE49-F238E27FC236}">
                <a16:creationId xmlns="" xmlns:a16="http://schemas.microsoft.com/office/drawing/2014/main" id="{F40596AC-D70A-4382-8CF1-41CDCB20E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904875"/>
            <a:ext cx="3573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一、基本概念</a:t>
            </a:r>
            <a:endParaRPr kumimoji="1" lang="zh-CN" altLang="en-US" sz="320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221" name="Rectangle 5">
            <a:extLst>
              <a:ext uri="{FF2B5EF4-FFF2-40B4-BE49-F238E27FC236}">
                <a16:creationId xmlns="" xmlns:a16="http://schemas.microsoft.com/office/drawing/2014/main" id="{C824D96F-EB34-41FC-937B-1B85219D5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12875"/>
            <a:ext cx="335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kumimoji="1" lang="en-US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离散型随机变量</a:t>
            </a: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9222" name="Text Box 6">
            <a:extLst>
              <a:ext uri="{FF2B5EF4-FFF2-40B4-BE49-F238E27FC236}">
                <a16:creationId xmlns="" xmlns:a16="http://schemas.microsoft.com/office/drawing/2014/main" id="{B719AFB0-ED71-4524-9956-74CD4C310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738438"/>
            <a:ext cx="87217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kumimoji="1" lang="en-US" altLang="en-US" sz="2800" b="1">
                <a:latin typeface="宋体" panose="02010600030101010101" pitchFamily="2" charset="-122"/>
              </a:rPr>
              <a:t> 设离散型随机变量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>
                <a:latin typeface="宋体" panose="02010600030101010101" pitchFamily="2" charset="-122"/>
              </a:rPr>
              <a:t>所有</a:t>
            </a:r>
            <a:r>
              <a:rPr kumimoji="1" lang="en-US" altLang="en-US" sz="2800" b="1">
                <a:latin typeface="宋体" panose="02010600030101010101" pitchFamily="2" charset="-122"/>
              </a:rPr>
              <a:t>可能取值</a:t>
            </a:r>
            <a:r>
              <a:rPr kumimoji="1" lang="zh-CN" altLang="en-US" sz="2800" b="1">
                <a:latin typeface="宋体" panose="02010600030101010101" pitchFamily="2" charset="-122"/>
              </a:rPr>
              <a:t>为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k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k=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1,2,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1" lang="en-US" altLang="en-US" sz="2800" b="1">
                <a:latin typeface="宋体" panose="02010600030101010101" pitchFamily="2" charset="-122"/>
              </a:rPr>
              <a:t> </a:t>
            </a:r>
            <a:endParaRPr kumimoji="1"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9223" name="Rectangle 7">
            <a:extLst>
              <a:ext uri="{FF2B5EF4-FFF2-40B4-BE49-F238E27FC236}">
                <a16:creationId xmlns="" xmlns:a16="http://schemas.microsoft.com/office/drawing/2014/main" id="{21121F69-CBA1-42CB-846E-089960876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" y="2276475"/>
            <a:ext cx="4787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kumimoji="1" lang="en-US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离散型随机变量</a:t>
            </a: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的分布律：</a:t>
            </a:r>
          </a:p>
        </p:txBody>
      </p:sp>
      <p:sp>
        <p:nvSpPr>
          <p:cNvPr id="9224" name="Line 8">
            <a:extLst>
              <a:ext uri="{FF2B5EF4-FFF2-40B4-BE49-F238E27FC236}">
                <a16:creationId xmlns="" xmlns:a16="http://schemas.microsoft.com/office/drawing/2014/main" id="{53B5B1FC-F8C7-45BD-A40E-B9ABB3F8E5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425" y="908050"/>
            <a:ext cx="8510588" cy="0"/>
          </a:xfrm>
          <a:prstGeom prst="line">
            <a:avLst/>
          </a:prstGeom>
          <a:noFill/>
          <a:ln w="57150" cmpd="thinThick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25" name="Text Box 9">
            <a:extLst>
              <a:ext uri="{FF2B5EF4-FFF2-40B4-BE49-F238E27FC236}">
                <a16:creationId xmlns="" xmlns:a16="http://schemas.microsoft.com/office/drawing/2014/main" id="{0DA2D3A5-81EB-43DE-A7BB-72849DEC9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227388"/>
            <a:ext cx="85375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 X</a:t>
            </a:r>
            <a:r>
              <a:rPr kumimoji="1" lang="en-US" altLang="en-US" sz="2800" b="1">
                <a:latin typeface="宋体" panose="02010600030101010101" pitchFamily="2" charset="-122"/>
              </a:rPr>
              <a:t>取</a:t>
            </a:r>
            <a:r>
              <a:rPr kumimoji="1" lang="zh-CN" altLang="en-US" sz="2800" b="1">
                <a:latin typeface="宋体" panose="02010600030101010101" pitchFamily="2" charset="-122"/>
              </a:rPr>
              <a:t>各个可能值</a:t>
            </a:r>
            <a:r>
              <a:rPr kumimoji="1" lang="en-US" altLang="en-US" sz="2800" b="1">
                <a:latin typeface="宋体" panose="02010600030101010101" pitchFamily="2" charset="-122"/>
              </a:rPr>
              <a:t>的概率</a:t>
            </a:r>
            <a:r>
              <a:rPr kumimoji="1" lang="zh-CN" altLang="en-US" sz="2800" b="1">
                <a:latin typeface="宋体" panose="02010600030101010101" pitchFamily="2" charset="-122"/>
              </a:rPr>
              <a:t>为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k </a:t>
            </a:r>
            <a:r>
              <a:rPr kumimoji="1" lang="en-US" altLang="en-US" sz="2800" b="1">
                <a:latin typeface="宋体" panose="02010600030101010101" pitchFamily="2" charset="-122"/>
              </a:rPr>
              <a:t>, </a:t>
            </a:r>
            <a:r>
              <a:rPr kumimoji="1" lang="zh-CN" altLang="en-US" sz="2800" b="1">
                <a:latin typeface="宋体" panose="02010600030101010101" pitchFamily="2" charset="-122"/>
              </a:rPr>
              <a:t>即</a:t>
            </a:r>
          </a:p>
        </p:txBody>
      </p:sp>
      <p:sp>
        <p:nvSpPr>
          <p:cNvPr id="9226" name="Text Box 10">
            <a:extLst>
              <a:ext uri="{FF2B5EF4-FFF2-40B4-BE49-F238E27FC236}">
                <a16:creationId xmlns="" xmlns:a16="http://schemas.microsoft.com/office/drawing/2014/main" id="{7E5812B3-7DFA-4853-BB0C-6940A4188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673475"/>
            <a:ext cx="85375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P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{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X=x</a:t>
            </a:r>
            <a:r>
              <a:rPr kumimoji="1" lang="en-US" altLang="zh-CN" sz="2800" b="1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k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}</a:t>
            </a:r>
            <a:r>
              <a:rPr kumimoji="1"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= 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， 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k =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           (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9227" name="Text Box 11">
            <a:extLst>
              <a:ext uri="{FF2B5EF4-FFF2-40B4-BE49-F238E27FC236}">
                <a16:creationId xmlns="" xmlns:a16="http://schemas.microsoft.com/office/drawing/2014/main" id="{A5D41CBB-1927-48F2-B89A-4FF159E6B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8" y="4162425"/>
            <a:ext cx="85375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en-US" sz="2800" b="1">
                <a:latin typeface="宋体" panose="02010600030101010101" pitchFamily="2" charset="-122"/>
              </a:rPr>
              <a:t>称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800" b="1">
                <a:latin typeface="宋体" panose="02010600030101010101" pitchFamily="2" charset="-122"/>
              </a:rPr>
              <a:t>式</a:t>
            </a:r>
            <a:r>
              <a:rPr kumimoji="1" lang="en-US" altLang="en-US" sz="2800" b="1">
                <a:latin typeface="宋体" panose="02010600030101010101" pitchFamily="2" charset="-122"/>
              </a:rPr>
              <a:t>为离散型随机变量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宋体" panose="02010600030101010101" pitchFamily="2" charset="-122"/>
              </a:rPr>
              <a:t> </a:t>
            </a:r>
            <a:r>
              <a:rPr kumimoji="1" lang="en-US" altLang="en-US" sz="2800" b="1">
                <a:latin typeface="宋体" panose="02010600030101010101" pitchFamily="2" charset="-122"/>
              </a:rPr>
              <a:t>的</a:t>
            </a:r>
            <a:r>
              <a:rPr kumimoji="1" lang="en-US" altLang="en-US" sz="2800" b="1" u="sng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概率分布</a:t>
            </a:r>
            <a:r>
              <a:rPr kumimoji="1" lang="en-US" altLang="en-US" sz="2800" b="1">
                <a:latin typeface="宋体" panose="02010600030101010101" pitchFamily="2" charset="-122"/>
              </a:rPr>
              <a:t>或</a:t>
            </a:r>
            <a:r>
              <a:rPr kumimoji="1" lang="en-US" altLang="en-US" sz="2800" b="1" u="sng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</a:t>
            </a:r>
            <a:r>
              <a:rPr kumimoji="1" lang="zh-CN" altLang="en-US" sz="2800" b="1" u="sng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律</a:t>
            </a:r>
            <a:r>
              <a:rPr kumimoji="1" lang="en-US" altLang="zh-CN" sz="2800" b="1">
                <a:latin typeface="宋体" panose="02010600030101010101" pitchFamily="2" charset="-122"/>
              </a:rPr>
              <a:t>.</a:t>
            </a:r>
            <a:r>
              <a:rPr kumimoji="1" lang="en-US" altLang="en-US" sz="2800" b="1">
                <a:latin typeface="宋体" panose="02010600030101010101" pitchFamily="2" charset="-122"/>
              </a:rPr>
              <a:t>　　　　</a:t>
            </a:r>
            <a:endParaRPr kumimoji="1"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9229" name="Text Box 13">
            <a:extLst>
              <a:ext uri="{FF2B5EF4-FFF2-40B4-BE49-F238E27FC236}">
                <a16:creationId xmlns="" xmlns:a16="http://schemas.microsoft.com/office/drawing/2014/main" id="{361C6123-336D-4184-97A1-84C14C0A1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24400"/>
            <a:ext cx="4073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kumimoji="1" lang="en-US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</a:t>
            </a: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律常用表格表示：</a:t>
            </a:r>
          </a:p>
        </p:txBody>
      </p:sp>
      <p:grpSp>
        <p:nvGrpSpPr>
          <p:cNvPr id="9230" name="Group 14">
            <a:extLst>
              <a:ext uri="{FF2B5EF4-FFF2-40B4-BE49-F238E27FC236}">
                <a16:creationId xmlns="" xmlns:a16="http://schemas.microsoft.com/office/drawing/2014/main" id="{BB6E5CAF-72A6-43CE-9631-F63EA2E412D3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5170488"/>
            <a:ext cx="3311525" cy="1295400"/>
            <a:chOff x="768" y="3168"/>
            <a:chExt cx="4224" cy="816"/>
          </a:xfrm>
        </p:grpSpPr>
        <p:sp>
          <p:nvSpPr>
            <p:cNvPr id="9231" name="Line 15">
              <a:extLst>
                <a:ext uri="{FF2B5EF4-FFF2-40B4-BE49-F238E27FC236}">
                  <a16:creationId xmlns="" xmlns:a16="http://schemas.microsoft.com/office/drawing/2014/main" id="{F6F34945-7106-4834-B804-84D29BFAE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552"/>
              <a:ext cx="4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32" name="Line 16">
              <a:extLst>
                <a:ext uri="{FF2B5EF4-FFF2-40B4-BE49-F238E27FC236}">
                  <a16:creationId xmlns="" xmlns:a16="http://schemas.microsoft.com/office/drawing/2014/main" id="{A35A7CA7-1AA3-469C-ABE3-1260CC188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16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233" name="Rectangle 17">
            <a:extLst>
              <a:ext uri="{FF2B5EF4-FFF2-40B4-BE49-F238E27FC236}">
                <a16:creationId xmlns="" xmlns:a16="http://schemas.microsoft.com/office/drawing/2014/main" id="{AD111A15-8BF9-4089-A37E-E73A5B38C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3" y="5227638"/>
            <a:ext cx="420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9234" name="Rectangle 18">
            <a:extLst>
              <a:ext uri="{FF2B5EF4-FFF2-40B4-BE49-F238E27FC236}">
                <a16:creationId xmlns="" xmlns:a16="http://schemas.microsoft.com/office/drawing/2014/main" id="{00BFDA36-0694-407F-B840-6BC580E6C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5227638"/>
            <a:ext cx="48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9235" name="Rectangle 19">
            <a:extLst>
              <a:ext uri="{FF2B5EF4-FFF2-40B4-BE49-F238E27FC236}">
                <a16:creationId xmlns="" xmlns:a16="http://schemas.microsoft.com/office/drawing/2014/main" id="{065113DA-0E2B-4B4B-AC32-C6FB2C207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63" y="5227638"/>
            <a:ext cx="48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36" name="Rectangle 20">
            <a:extLst>
              <a:ext uri="{FF2B5EF4-FFF2-40B4-BE49-F238E27FC236}">
                <a16:creationId xmlns="" xmlns:a16="http://schemas.microsoft.com/office/drawing/2014/main" id="{89E6FF06-8986-4038-A5C0-0AB9CD697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5227638"/>
            <a:ext cx="48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237" name="Rectangle 21">
            <a:extLst>
              <a:ext uri="{FF2B5EF4-FFF2-40B4-BE49-F238E27FC236}">
                <a16:creationId xmlns="" xmlns:a16="http://schemas.microsoft.com/office/drawing/2014/main" id="{DA64F03F-EE4D-4C4C-89E0-17545E08E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289550"/>
            <a:ext cx="452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9238" name="Rectangle 22">
            <a:extLst>
              <a:ext uri="{FF2B5EF4-FFF2-40B4-BE49-F238E27FC236}">
                <a16:creationId xmlns="" xmlns:a16="http://schemas.microsoft.com/office/drawing/2014/main" id="{F8C38F41-13B9-42FD-9C25-746F0C347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52895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9239" name="Rectangle 23">
            <a:extLst>
              <a:ext uri="{FF2B5EF4-FFF2-40B4-BE49-F238E27FC236}">
                <a16:creationId xmlns="" xmlns:a16="http://schemas.microsoft.com/office/drawing/2014/main" id="{FBCEC40B-3520-4774-AF1F-14C8AB2C6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3" y="5732463"/>
            <a:ext cx="48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9240" name="Rectangle 24">
            <a:extLst>
              <a:ext uri="{FF2B5EF4-FFF2-40B4-BE49-F238E27FC236}">
                <a16:creationId xmlns="" xmlns:a16="http://schemas.microsoft.com/office/drawing/2014/main" id="{D034771B-386B-40DC-97BC-8222FE44B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63" y="5732463"/>
            <a:ext cx="735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41" name="Rectangle 25">
            <a:extLst>
              <a:ext uri="{FF2B5EF4-FFF2-40B4-BE49-F238E27FC236}">
                <a16:creationId xmlns="" xmlns:a16="http://schemas.microsoft.com/office/drawing/2014/main" id="{78F22254-978F-4C84-A439-5A718196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5732463"/>
            <a:ext cx="923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242" name="Rectangle 26">
            <a:extLst>
              <a:ext uri="{FF2B5EF4-FFF2-40B4-BE49-F238E27FC236}">
                <a16:creationId xmlns="" xmlns:a16="http://schemas.microsoft.com/office/drawing/2014/main" id="{F93BCDA2-998E-4CB4-88BB-FF296D5AD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5732463"/>
            <a:ext cx="48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9243" name="Rectangle 27">
            <a:extLst>
              <a:ext uri="{FF2B5EF4-FFF2-40B4-BE49-F238E27FC236}">
                <a16:creationId xmlns="" xmlns:a16="http://schemas.microsoft.com/office/drawing/2014/main" id="{AA8ED9F7-A770-4C80-83CF-AB7B1B864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838" y="57943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9244" name="Rectangle 28">
            <a:extLst>
              <a:ext uri="{FF2B5EF4-FFF2-40B4-BE49-F238E27FC236}">
                <a16:creationId xmlns="" xmlns:a16="http://schemas.microsoft.com/office/drawing/2014/main" id="{7BA86479-A105-44E7-BCE3-86528776D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794375"/>
            <a:ext cx="452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9245" name="Text Box 29">
            <a:extLst>
              <a:ext uri="{FF2B5EF4-FFF2-40B4-BE49-F238E27FC236}">
                <a16:creationId xmlns="" xmlns:a16="http://schemas.microsoft.com/office/drawing/2014/main" id="{62488188-2CA0-40C2-85F4-285A1A6F4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4653136"/>
            <a:ext cx="3181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kumimoji="1" lang="en-US" altLang="en-US" sz="28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分布律具有性质</a:t>
            </a:r>
            <a:r>
              <a:rPr kumimoji="1" lang="en-US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kumimoji="1"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247" name="Object 31">
            <a:extLst>
              <a:ext uri="{FF2B5EF4-FFF2-40B4-BE49-F238E27FC236}">
                <a16:creationId xmlns="" xmlns:a16="http://schemas.microsoft.com/office/drawing/2014/main" id="{D0ACC7E3-460A-47F8-BD8E-373D7C31E6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173047"/>
              </p:ext>
            </p:extLst>
          </p:nvPr>
        </p:nvGraphicFramePr>
        <p:xfrm>
          <a:off x="5319713" y="5537373"/>
          <a:ext cx="1700212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30" name="公式" r:id="rId3" imgW="774360" imgH="469800" progId="Equation.3">
                  <p:embed/>
                </p:oleObj>
              </mc:Choice>
              <mc:Fallback>
                <p:oleObj name="公式" r:id="rId3" imgW="774360" imgH="469800" progId="Equation.3">
                  <p:embed/>
                  <p:pic>
                    <p:nvPicPr>
                      <p:cNvPr id="9247" name="Object 31">
                        <a:extLst>
                          <a:ext uri="{FF2B5EF4-FFF2-40B4-BE49-F238E27FC236}">
                            <a16:creationId xmlns="" xmlns:a16="http://schemas.microsoft.com/office/drawing/2014/main" id="{D0ACC7E3-460A-47F8-BD8E-373D7C31E6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5537373"/>
                        <a:ext cx="1700212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8" name="Text Box 32">
            <a:extLst>
              <a:ext uri="{FF2B5EF4-FFF2-40B4-BE49-F238E27FC236}">
                <a16:creationId xmlns="" xmlns:a16="http://schemas.microsoft.com/office/drawing/2014/main" id="{75F87EC5-42F3-4B71-8E67-4A31EFD5C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138" y="5084936"/>
            <a:ext cx="3744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1.</a:t>
            </a:r>
            <a:r>
              <a:rPr kumimoji="1" lang="en-US" altLang="zh-CN" sz="2800" b="1" baseline="-25000">
                <a:latin typeface="宋体" panose="02010600030101010101" pitchFamily="2" charset="-12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k </a:t>
            </a:r>
            <a:r>
              <a:rPr kumimoji="1"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 0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(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k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=1,2,...)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 autoUpdateAnimBg="0"/>
      <p:bldP spid="9220" grpId="0"/>
      <p:bldP spid="9221" grpId="0"/>
      <p:bldP spid="9222" grpId="0"/>
      <p:bldP spid="9223" grpId="0"/>
      <p:bldP spid="9225" grpId="0"/>
      <p:bldP spid="9226" grpId="0"/>
      <p:bldP spid="9227" grpId="0"/>
      <p:bldP spid="9229" grpId="0" autoUpdateAnimBg="0"/>
      <p:bldP spid="9233" grpId="0" autoUpdateAnimBg="0"/>
      <p:bldP spid="9234" grpId="0" autoUpdateAnimBg="0"/>
      <p:bldP spid="9235" grpId="0" autoUpdateAnimBg="0"/>
      <p:bldP spid="9236" grpId="0" autoUpdateAnimBg="0"/>
      <p:bldP spid="9237" grpId="0" autoUpdateAnimBg="0"/>
      <p:bldP spid="9238" grpId="0" autoUpdateAnimBg="0"/>
      <p:bldP spid="9239" grpId="0" autoUpdateAnimBg="0"/>
      <p:bldP spid="9240" grpId="0" autoUpdateAnimBg="0"/>
      <p:bldP spid="9241" grpId="0" autoUpdateAnimBg="0"/>
      <p:bldP spid="9242" grpId="0" autoUpdateAnimBg="0"/>
      <p:bldP spid="9243" grpId="0" autoUpdateAnimBg="0"/>
      <p:bldP spid="9244" grpId="0" autoUpdateAnimBg="0"/>
      <p:bldP spid="9245" grpId="0"/>
      <p:bldP spid="92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="" xmlns:a16="http://schemas.microsoft.com/office/drawing/2014/main" id="{DDB98BC6-E2A3-40C0-82DB-92FE866C7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76250"/>
            <a:ext cx="8424862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设一汽车在开往目的地的道路上需经过四盏信号灯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每盏信号灯以概率 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禁止汽车通过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以 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表示汽车首次停下时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它已通过的信号灯的盏数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设各信号灯的工作是相互独立的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的分布律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="" xmlns:a16="http://schemas.microsoft.com/office/drawing/2014/main" id="{1161DCD3-9A43-4954-99E7-71FBA3020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42900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   X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       0           1              2               3             4</a:t>
            </a:r>
            <a:endParaRPr kumimoji="1" lang="en-US" altLang="zh-CN" sz="2800" b="1" baseline="30000">
              <a:latin typeface="Times New Roman" panose="02020603050405020304" pitchFamily="18" charset="0"/>
            </a:endParaRPr>
          </a:p>
        </p:txBody>
      </p:sp>
      <p:sp>
        <p:nvSpPr>
          <p:cNvPr id="11269" name="Line 5">
            <a:extLst>
              <a:ext uri="{FF2B5EF4-FFF2-40B4-BE49-F238E27FC236}">
                <a16:creationId xmlns="" xmlns:a16="http://schemas.microsoft.com/office/drawing/2014/main" id="{E828EC11-FBA1-475C-A203-F55B66718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813" y="39624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Line 6">
            <a:extLst>
              <a:ext uri="{FF2B5EF4-FFF2-40B4-BE49-F238E27FC236}">
                <a16:creationId xmlns="" xmlns:a16="http://schemas.microsoft.com/office/drawing/2014/main" id="{5F93BB4E-504B-48BA-80ED-AEFB2CF74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4813" y="3429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77" name="Group 13">
            <a:extLst>
              <a:ext uri="{FF2B5EF4-FFF2-40B4-BE49-F238E27FC236}">
                <a16:creationId xmlns="" xmlns:a16="http://schemas.microsoft.com/office/drawing/2014/main" id="{1A371BAA-B1AB-44E8-95A3-88E316ADFFAD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581525"/>
            <a:ext cx="7488238" cy="1584325"/>
            <a:chOff x="340" y="2886"/>
            <a:chExt cx="4717" cy="998"/>
          </a:xfrm>
        </p:grpSpPr>
        <p:sp>
          <p:nvSpPr>
            <p:cNvPr id="11272" name="Text Box 8">
              <a:extLst>
                <a:ext uri="{FF2B5EF4-FFF2-40B4-BE49-F238E27FC236}">
                  <a16:creationId xmlns="" xmlns:a16="http://schemas.microsoft.com/office/drawing/2014/main" id="{E1905541-6660-41A0-A4C4-33F87B89C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2886"/>
              <a:ext cx="876" cy="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en-US" altLang="zh-CN" sz="2800" b="1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kumimoji="1" lang="zh-CN" altLang="zh-CN" sz="2800" b="1">
                  <a:latin typeface="Times New Roman" panose="02020603050405020304" pitchFamily="18" charset="0"/>
                </a:rPr>
                <a:t>或写成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273" name="Object 9">
              <a:extLst>
                <a:ext uri="{FF2B5EF4-FFF2-40B4-BE49-F238E27FC236}">
                  <a16:creationId xmlns="" xmlns:a16="http://schemas.microsoft.com/office/drawing/2014/main" id="{80134DE4-8374-49B0-A706-D49B62A671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74" y="3090"/>
            <a:ext cx="3883" cy="7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654" name="公式" r:id="rId3" imgW="2070000" imgH="457200" progId="Equation.3">
                    <p:embed/>
                  </p:oleObj>
                </mc:Choice>
                <mc:Fallback>
                  <p:oleObj name="公式" r:id="rId3" imgW="2070000" imgH="457200" progId="Equation.3">
                    <p:embed/>
                    <p:pic>
                      <p:nvPicPr>
                        <p:cNvPr id="11273" name="Object 9">
                          <a:extLst>
                            <a:ext uri="{FF2B5EF4-FFF2-40B4-BE49-F238E27FC236}">
                              <a16:creationId xmlns="" xmlns:a16="http://schemas.microsoft.com/office/drawing/2014/main" id="{80134DE4-8374-49B0-A706-D49B62A671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4" y="3090"/>
                          <a:ext cx="3883" cy="794"/>
                        </a:xfrm>
                        <a:prstGeom prst="rect">
                          <a:avLst/>
                        </a:prstGeom>
                        <a:solidFill>
                          <a:srgbClr val="99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5" name="Text Box 11">
            <a:extLst>
              <a:ext uri="{FF2B5EF4-FFF2-40B4-BE49-F238E27FC236}">
                <a16:creationId xmlns="" xmlns:a16="http://schemas.microsoft.com/office/drawing/2014/main" id="{4524F9FF-85FC-45FB-997A-4424943A1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65425"/>
            <a:ext cx="8313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kumimoji="1"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 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的可能取值为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0, 1, 2, 3, 4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 故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>
                <a:latin typeface="宋体" panose="02010600030101010101" pitchFamily="2" charset="-122"/>
              </a:rPr>
              <a:t>的分布律为</a:t>
            </a:r>
            <a:endParaRPr kumimoji="1" lang="zh-CN" altLang="en-US" sz="2800" b="1" baseline="30000">
              <a:latin typeface="宋体" panose="02010600030101010101" pitchFamily="2" charset="-122"/>
            </a:endParaRPr>
          </a:p>
        </p:txBody>
      </p:sp>
      <p:sp>
        <p:nvSpPr>
          <p:cNvPr id="11276" name="Text Box 12">
            <a:extLst>
              <a:ext uri="{FF2B5EF4-FFF2-40B4-BE49-F238E27FC236}">
                <a16:creationId xmlns="" xmlns:a16="http://schemas.microsoft.com/office/drawing/2014/main" id="{7B91BAD9-F7EE-4123-9C5E-88EDCC5F7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4005263"/>
            <a:ext cx="800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k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    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p     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(1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-p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p     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(1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-p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 baseline="30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p     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(1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-p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 baseline="30000"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p     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(1-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 baseline="30000">
                <a:latin typeface="Times New Roman" panose="02020603050405020304" pitchFamily="18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8" grpId="0"/>
      <p:bldP spid="11275" grpId="0"/>
      <p:bldP spid="1127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17101</TotalTime>
  <Words>3674</Words>
  <Application>Microsoft Office PowerPoint</Application>
  <PresentationFormat>全屏显示(4:3)</PresentationFormat>
  <Paragraphs>467</Paragraphs>
  <Slides>60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60</vt:i4>
      </vt:variant>
    </vt:vector>
  </HeadingPairs>
  <TitlesOfParts>
    <vt:vector size="78" baseType="lpstr">
      <vt:lpstr>仿宋</vt:lpstr>
      <vt:lpstr>仿宋_GB2312</vt:lpstr>
      <vt:lpstr>黑体</vt:lpstr>
      <vt:lpstr>楷体_GB2312</vt:lpstr>
      <vt:lpstr>隶书</vt:lpstr>
      <vt:lpstr>宋体</vt:lpstr>
      <vt:lpstr>宋体-18030</vt:lpstr>
      <vt:lpstr>微软雅黑</vt:lpstr>
      <vt:lpstr>Arial</vt:lpstr>
      <vt:lpstr>Calibri</vt:lpstr>
      <vt:lpstr>Cambria Math</vt:lpstr>
      <vt:lpstr>Symbol</vt:lpstr>
      <vt:lpstr>Times New Roman</vt:lpstr>
      <vt:lpstr>Wingdings</vt:lpstr>
      <vt:lpstr>Office 主题</vt:lpstr>
      <vt:lpstr>Equation</vt:lpstr>
      <vt:lpstr>公式</vt:lpstr>
      <vt:lpstr>MathType 6.0 Equation</vt:lpstr>
      <vt:lpstr>概率论与数理统计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概率论的基本</dc:title>
  <dc:creator>zheng</dc:creator>
  <cp:lastModifiedBy>wangyinglong_cool@163.com</cp:lastModifiedBy>
  <cp:revision>1079</cp:revision>
  <dcterms:created xsi:type="dcterms:W3CDTF">2001-06-30T07:43:55Z</dcterms:created>
  <dcterms:modified xsi:type="dcterms:W3CDTF">2020-06-28T07:42:32Z</dcterms:modified>
</cp:coreProperties>
</file>