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</p:sldMasterIdLst>
  <p:notesMasterIdLst>
    <p:notesMasterId r:id="rId66"/>
  </p:notesMasterIdLst>
  <p:sldIdLst>
    <p:sldId id="828" r:id="rId3"/>
    <p:sldId id="257" r:id="rId4"/>
    <p:sldId id="1027" r:id="rId5"/>
    <p:sldId id="970" r:id="rId6"/>
    <p:sldId id="971" r:id="rId7"/>
    <p:sldId id="972" r:id="rId8"/>
    <p:sldId id="973" r:id="rId9"/>
    <p:sldId id="974" r:id="rId10"/>
    <p:sldId id="975" r:id="rId11"/>
    <p:sldId id="976" r:id="rId12"/>
    <p:sldId id="977" r:id="rId13"/>
    <p:sldId id="978" r:id="rId14"/>
    <p:sldId id="979" r:id="rId15"/>
    <p:sldId id="980" r:id="rId16"/>
    <p:sldId id="981" r:id="rId17"/>
    <p:sldId id="982" r:id="rId18"/>
    <p:sldId id="983" r:id="rId19"/>
    <p:sldId id="984" r:id="rId20"/>
    <p:sldId id="985" r:id="rId21"/>
    <p:sldId id="986" r:id="rId22"/>
    <p:sldId id="987" r:id="rId23"/>
    <p:sldId id="1028" r:id="rId24"/>
    <p:sldId id="988" r:id="rId25"/>
    <p:sldId id="989" r:id="rId26"/>
    <p:sldId id="990" r:id="rId27"/>
    <p:sldId id="991" r:id="rId28"/>
    <p:sldId id="992" r:id="rId29"/>
    <p:sldId id="993" r:id="rId30"/>
    <p:sldId id="994" r:id="rId31"/>
    <p:sldId id="995" r:id="rId32"/>
    <p:sldId id="996" r:id="rId33"/>
    <p:sldId id="997" r:id="rId34"/>
    <p:sldId id="998" r:id="rId35"/>
    <p:sldId id="1000" r:id="rId36"/>
    <p:sldId id="999" r:id="rId37"/>
    <p:sldId id="1001" r:id="rId38"/>
    <p:sldId id="1002" r:id="rId39"/>
    <p:sldId id="1003" r:id="rId40"/>
    <p:sldId id="1004" r:id="rId41"/>
    <p:sldId id="1029" r:id="rId42"/>
    <p:sldId id="1005" r:id="rId43"/>
    <p:sldId id="1006" r:id="rId44"/>
    <p:sldId id="1007" r:id="rId45"/>
    <p:sldId id="846" r:id="rId46"/>
    <p:sldId id="1008" r:id="rId47"/>
    <p:sldId id="1009" r:id="rId48"/>
    <p:sldId id="1010" r:id="rId49"/>
    <p:sldId id="1011" r:id="rId50"/>
    <p:sldId id="1012" r:id="rId51"/>
    <p:sldId id="1013" r:id="rId52"/>
    <p:sldId id="1014" r:id="rId53"/>
    <p:sldId id="1015" r:id="rId54"/>
    <p:sldId id="1016" r:id="rId55"/>
    <p:sldId id="1017" r:id="rId56"/>
    <p:sldId id="1018" r:id="rId57"/>
    <p:sldId id="1019" r:id="rId58"/>
    <p:sldId id="1020" r:id="rId59"/>
    <p:sldId id="1021" r:id="rId60"/>
    <p:sldId id="1022" r:id="rId61"/>
    <p:sldId id="1023" r:id="rId62"/>
    <p:sldId id="1024" r:id="rId63"/>
    <p:sldId id="1025" r:id="rId64"/>
    <p:sldId id="1026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CB"/>
    <a:srgbClr val="0033CC"/>
    <a:srgbClr val="FF0000"/>
    <a:srgbClr val="008000"/>
    <a:srgbClr val="FFFFFF"/>
    <a:srgbClr val="A50021"/>
    <a:srgbClr val="009900"/>
    <a:srgbClr val="33CC33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10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wmf"/><Relationship Id="rId1" Type="http://schemas.openxmlformats.org/officeDocument/2006/relationships/image" Target="../media/image93.e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wmf"/><Relationship Id="rId4" Type="http://schemas.openxmlformats.org/officeDocument/2006/relationships/image" Target="../media/image10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130.wmf"/><Relationship Id="rId1" Type="http://schemas.openxmlformats.org/officeDocument/2006/relationships/image" Target="../media/image82.wmf"/><Relationship Id="rId6" Type="http://schemas.openxmlformats.org/officeDocument/2006/relationships/image" Target="../media/image129.wmf"/><Relationship Id="rId5" Type="http://schemas.openxmlformats.org/officeDocument/2006/relationships/image" Target="../media/image126.wmf"/><Relationship Id="rId4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emf"/><Relationship Id="rId1" Type="http://schemas.openxmlformats.org/officeDocument/2006/relationships/image" Target="../media/image165.w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emf"/><Relationship Id="rId1" Type="http://schemas.openxmlformats.org/officeDocument/2006/relationships/image" Target="../media/image17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4" Type="http://schemas.openxmlformats.org/officeDocument/2006/relationships/image" Target="../media/image195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e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e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emf"/><Relationship Id="rId5" Type="http://schemas.openxmlformats.org/officeDocument/2006/relationships/image" Target="../media/image210.wmf"/><Relationship Id="rId10" Type="http://schemas.openxmlformats.org/officeDocument/2006/relationships/image" Target="../media/image215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e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e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Relationship Id="rId4" Type="http://schemas.openxmlformats.org/officeDocument/2006/relationships/image" Target="../media/image2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5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E0F37DA1-AC86-40B6-8AFF-AE550B148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D711-701F-4666-B494-CCE1F925D1D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26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D711-701F-4666-B494-CCE1F925D1D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646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A0744-C66D-4DC8-9833-F1ACED7D5A0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19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D0897-4205-4F39-9E7A-15B741DA494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4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ED2C1-1613-4CE7-A1A3-E47709477BA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239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7DA1-AC86-40B6-8AFF-AE550B148A7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\Desktop\PPT改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6363E-C5A5-4EDE-BEC5-71C1C24F9F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1C68-908B-4981-991A-CADDF7D4855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7825-4F0F-4F34-BFBA-7881C3F36BC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3E415-85CB-44D8-A3D5-7E72C1BCA28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F74B-2059-4A9A-9B20-ABED1EE7B6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560F-6435-49CB-898F-DD429DAED73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2A286-51AA-432F-B674-F3938B4ED4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95087-029E-4411-A96B-9F90891BBC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039B2-F93D-4C42-B6D5-8A00BC8D7B7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5D38-CE72-4383-89AF-5AA7FD81517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45D795-5D6B-499B-8CB6-D2037079A0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57EDE6-22BE-4C7D-A1BB-12F29324F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6363E-C5A5-4EDE-BEC5-71C1C24F9FB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F1C68-908B-4981-991A-CADDF7D4855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p\Desktop\PPT改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32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2020/5/15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4162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BDA2E-EE59-4B8A-9211-1BC8F01C2D5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21BC-5978-4DDA-9E7E-9C311D2754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95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8E1C73-A4C3-435D-81E7-7630AB4045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0332A-327B-4B93-9622-A4D6AFE330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CB57-408C-4F8B-A744-7C5BDEFC1C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8141-C4DE-416D-9189-46D7C2C07DA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7DD1F-C955-41D9-9215-CAF4B4743C8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27D52-6B0F-4D0E-BD92-2BE8B7ADE73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91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82D593-8A12-4F8D-BF2F-1F81B4C32E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DBCF-9B8A-4667-B9E7-3B4CC230DEE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43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19DC4-63CB-4A54-BE97-89C0B700D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6BC92-DC32-425D-A133-F377B48D2F9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66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5B4921-31FA-4155-A1E2-9116128E06F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A87AF-4B73-41CD-8069-D223EA8F9C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07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9440E-AF27-4C67-A5CF-2BA1C22F9C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8458F1-9DE0-4F48-9D13-32DD81303F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0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207825-4F0F-4F34-BFBA-7881C3F36BC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3E415-85CB-44D8-A3D5-7E72C1BCA28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52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2020/5/15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521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039B2-F93D-4C42-B6D5-8A00BC8D7B7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5D38-CE72-4383-89AF-5AA7FD81517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DA2E-EE59-4B8A-9211-1BC8F01C2D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21BC-5978-4DDA-9E7E-9C311D2754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E1C73-A4C3-435D-81E7-7630AB4045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0332A-327B-4B93-9622-A4D6AFE330F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DD1F-C955-41D9-9215-CAF4B4743C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7D52-6B0F-4D0E-BD92-2BE8B7ADE73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2D593-8A12-4F8D-BF2F-1F81B4C32E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BCF-9B8A-4667-B9E7-3B4CC230DE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9DC4-63CB-4A54-BE97-89C0B700DC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BC92-DC32-425D-A133-F377B48D2F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921-31FA-4155-A1E2-9116128E06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A87AF-4B73-41CD-8069-D223EA8F9CB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40E-AF27-4C67-A5CF-2BA1C22F9C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58F1-9DE0-4F48-9D13-32DD81303F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Administrator\Desktop\最后了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2020/5/15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39975" y="6350"/>
            <a:ext cx="68040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5400" y="22225"/>
            <a:ext cx="18097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2020/5/15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C:\Users\Administrator\Desktop\最后了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39975" y="6350"/>
            <a:ext cx="68040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" y="22225"/>
            <a:ext cx="18097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2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65.png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slide" Target="slide8.xml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emf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73.bin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image" Target="../media/image82.png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1.png"/><Relationship Id="rId4" Type="http://schemas.openxmlformats.org/officeDocument/2006/relationships/image" Target="../media/image72.emf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5.e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2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6.w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0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90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6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9.e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8.e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89.e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0.bin"/><Relationship Id="rId21" Type="http://schemas.openxmlformats.org/officeDocument/2006/relationships/image" Target="../media/image204.wmf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02.wmf"/><Relationship Id="rId20" Type="http://schemas.openxmlformats.org/officeDocument/2006/relationships/oleObject" Target="../embeddings/oleObject209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205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1.wmf"/><Relationship Id="rId22" Type="http://schemas.openxmlformats.org/officeDocument/2006/relationships/oleObject" Target="../embeddings/oleObject21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212.w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16.e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1.wmf"/><Relationship Id="rId22" Type="http://schemas.openxmlformats.org/officeDocument/2006/relationships/image" Target="../media/image215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9.emf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31.wmf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3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2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wmf"/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5" Type="http://schemas.openxmlformats.org/officeDocument/2006/relationships/slide" Target="slide19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3089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概率论与数理统计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83768" y="3471664"/>
            <a:ext cx="4248472" cy="605408"/>
          </a:xfrm>
          <a:prstGeom prst="rect">
            <a:avLst/>
          </a:prstGeom>
        </p:spPr>
        <p:txBody>
          <a:bodyPr vert="horz" rtlCol="0" anchor="b">
            <a:normAutofit fontScale="52500" lnSpcReduction="20000"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4400" dirty="0" smtClean="0">
                <a:solidFill>
                  <a:srgbClr val="1F497D"/>
                </a:solidFill>
                <a:latin typeface="Calibri"/>
                <a:ea typeface="宋体"/>
              </a:rPr>
              <a:t>第</a:t>
            </a:r>
            <a:r>
              <a:rPr kumimoji="0" lang="zh-CN" altLang="en-US" sz="4400" dirty="0">
                <a:solidFill>
                  <a:srgbClr val="1F497D"/>
                </a:solidFill>
                <a:latin typeface="Calibri"/>
                <a:ea typeface="宋体"/>
              </a:rPr>
              <a:t>三</a:t>
            </a:r>
            <a:r>
              <a:rPr kumimoji="0" lang="zh-CN" altLang="en-US" sz="4400" dirty="0" smtClean="0">
                <a:solidFill>
                  <a:srgbClr val="1F497D"/>
                </a:solidFill>
                <a:latin typeface="Calibri"/>
                <a:ea typeface="宋体"/>
              </a:rPr>
              <a:t>章 多维随机变量</a:t>
            </a:r>
            <a:r>
              <a:rPr kumimoji="0" lang="zh-CN" altLang="en-US" sz="4400" dirty="0">
                <a:solidFill>
                  <a:srgbClr val="1F497D"/>
                </a:solidFill>
                <a:latin typeface="Calibri"/>
                <a:ea typeface="宋体"/>
              </a:rPr>
              <a:t>及其分布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93713" y="188640"/>
            <a:ext cx="537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Char char="J"/>
            </a:pP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二维连续型随机变量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765175"/>
            <a:ext cx="8534400" cy="2819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存在非负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可积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，使得对任意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二维连续型随机变量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，或称为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联合概率密度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89517"/>
              </p:ext>
            </p:extLst>
          </p:nvPr>
        </p:nvGraphicFramePr>
        <p:xfrm>
          <a:off x="1897063" y="1772816"/>
          <a:ext cx="4905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23" name="Equation" r:id="rId3" imgW="1777680" imgH="330120" progId="Equation.DSMT4">
                  <p:embed/>
                </p:oleObj>
              </mc:Choice>
              <mc:Fallback>
                <p:oleObj name="Equation" r:id="rId3" imgW="1777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772816"/>
                        <a:ext cx="4905375" cy="91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66713" y="4116536"/>
            <a:ext cx="604837" cy="1905000"/>
          </a:xfrm>
          <a:prstGeom prst="rect">
            <a:avLst/>
          </a:prstGeom>
          <a:solidFill>
            <a:srgbClr val="FFCCFF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性</a:t>
            </a:r>
            <a:b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质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11079"/>
              </p:ext>
            </p:extLst>
          </p:nvPr>
        </p:nvGraphicFramePr>
        <p:xfrm>
          <a:off x="1146175" y="3894286"/>
          <a:ext cx="21304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24" name="公式" r:id="rId5" imgW="825480" imgH="215640" progId="Equation.3">
                  <p:embed/>
                </p:oleObj>
              </mc:Choice>
              <mc:Fallback>
                <p:oleObj name="公式" r:id="rId5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894286"/>
                        <a:ext cx="21304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04969"/>
              </p:ext>
            </p:extLst>
          </p:nvPr>
        </p:nvGraphicFramePr>
        <p:xfrm>
          <a:off x="3924300" y="3754586"/>
          <a:ext cx="3816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25" name="公式" r:id="rId7" imgW="1536480" imgH="342720" progId="Equation.3">
                  <p:embed/>
                </p:oleObj>
              </mc:Choice>
              <mc:Fallback>
                <p:oleObj name="公式" r:id="rId7" imgW="1536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54586"/>
                        <a:ext cx="3816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61566"/>
              </p:ext>
            </p:extLst>
          </p:nvPr>
        </p:nvGraphicFramePr>
        <p:xfrm>
          <a:off x="1114425" y="5540524"/>
          <a:ext cx="73453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26" name="公式" r:id="rId9" imgW="3073320" imgH="380880" progId="Equation.3">
                  <p:embed/>
                </p:oleObj>
              </mc:Choice>
              <mc:Fallback>
                <p:oleObj name="公式" r:id="rId9" imgW="3073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540524"/>
                        <a:ext cx="73453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143000" y="823640"/>
            <a:ext cx="441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84168" y="4653136"/>
                <a:ext cx="2110771" cy="74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653136"/>
                <a:ext cx="2110771" cy="740524"/>
              </a:xfrm>
              <a:prstGeom prst="rect">
                <a:avLst/>
              </a:prstGeom>
              <a:blipFill rotWithShape="0">
                <a:blip r:embed="rId11"/>
                <a:stretch>
                  <a:fillRect l="-1011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43000" y="4787328"/>
            <a:ext cx="50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连续，则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20" grpId="0" animBg="1" autoUpdateAnimBg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AutoShape 12" descr="深色上对角线"/>
          <p:cNvSpPr>
            <a:spLocks noChangeArrowheads="1"/>
          </p:cNvSpPr>
          <p:nvPr/>
        </p:nvSpPr>
        <p:spPr bwMode="auto">
          <a:xfrm rot="5400000">
            <a:off x="6834187" y="3497263"/>
            <a:ext cx="1401763" cy="1392238"/>
          </a:xfrm>
          <a:prstGeom prst="rtTriangle">
            <a:avLst/>
          </a:prstGeom>
          <a:pattFill prst="dkUpDiag">
            <a:fgClr>
              <a:srgbClr val="0000FF"/>
            </a:fgClr>
            <a:bgClr>
              <a:schemeClr val="accent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33475"/>
            <a:ext cx="8435975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确定常数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求概率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 (3)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   　　　　　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044700" y="881063"/>
          <a:ext cx="468788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19" name="公式" r:id="rId4" imgW="2031840" imgH="469800" progId="Equation.3">
                  <p:embed/>
                </p:oleObj>
              </mc:Choice>
              <mc:Fallback>
                <p:oleObj name="公式" r:id="rId4" imgW="2031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881063"/>
                        <a:ext cx="468788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8212138" y="36115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8027988" y="48688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12750" y="2765425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</a:p>
        </p:txBody>
      </p:sp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1462088" y="2781300"/>
          <a:ext cx="4711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0" name="公式" r:id="rId6" imgW="2019240" imgH="241200" progId="Equation.3">
                  <p:embed/>
                </p:oleObj>
              </mc:Choice>
              <mc:Fallback>
                <p:oleObj name="公式" r:id="rId6" imgW="2019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781300"/>
                        <a:ext cx="47117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971550" y="3357563"/>
          <a:ext cx="33226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1" name="公式" r:id="rId8" imgW="1434960" imgH="330120" progId="Equation.3">
                  <p:embed/>
                </p:oleObj>
              </mc:Choice>
              <mc:Fallback>
                <p:oleObj name="公式" r:id="rId8" imgW="1434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332263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1187450" y="4078288"/>
          <a:ext cx="23050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2" name="公式" r:id="rId10" imgW="1104840" imgH="380880" progId="Equation.3">
                  <p:embed/>
                </p:oleObj>
              </mc:Choice>
              <mc:Fallback>
                <p:oleObj name="公式" r:id="rId10" imgW="11048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8288"/>
                        <a:ext cx="23050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1250950" y="4797425"/>
          <a:ext cx="30337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3" name="公式" r:id="rId12" imgW="1282680" imgH="406080" progId="Equation.3">
                  <p:embed/>
                </p:oleObj>
              </mc:Choice>
              <mc:Fallback>
                <p:oleObj name="公式" r:id="rId12" imgW="1282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4797425"/>
                        <a:ext cx="30337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639763" y="5805488"/>
          <a:ext cx="1498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4" name="公式" r:id="rId14" imgW="571320" imgH="177480" progId="Equation.3">
                  <p:embed/>
                </p:oleObj>
              </mc:Choice>
              <mc:Fallback>
                <p:oleObj name="公式" r:id="rId14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805488"/>
                        <a:ext cx="1498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7235825" y="3548063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39750" y="3429000"/>
            <a:ext cx="4535488" cy="3167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873125" y="3573463"/>
          <a:ext cx="30019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5" name="公式" r:id="rId16" imgW="1180800" imgH="203040" progId="Equation.3">
                  <p:embed/>
                </p:oleObj>
              </mc:Choice>
              <mc:Fallback>
                <p:oleObj name="公式" r:id="rId16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573463"/>
                        <a:ext cx="30019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4" name="Object 50"/>
          <p:cNvGraphicFramePr>
            <a:graphicFrameLocks noChangeAspect="1"/>
          </p:cNvGraphicFramePr>
          <p:nvPr/>
        </p:nvGraphicFramePr>
        <p:xfrm>
          <a:off x="1162050" y="4149725"/>
          <a:ext cx="2754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6" name="公式" r:id="rId18" imgW="1168200" imgH="406080" progId="Equation.3">
                  <p:embed/>
                </p:oleObj>
              </mc:Choice>
              <mc:Fallback>
                <p:oleObj name="公式" r:id="rId18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149725"/>
                        <a:ext cx="2754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5594350" y="2492375"/>
            <a:ext cx="3657600" cy="3810000"/>
            <a:chOff x="3024" y="1944"/>
            <a:chExt cx="2304" cy="2400"/>
          </a:xfrm>
        </p:grpSpPr>
        <p:grpSp>
          <p:nvGrpSpPr>
            <p:cNvPr id="16410" name="Group 26"/>
            <p:cNvGrpSpPr>
              <a:grpSpLocks/>
            </p:cNvGrpSpPr>
            <p:nvPr/>
          </p:nvGrpSpPr>
          <p:grpSpPr bwMode="auto">
            <a:xfrm>
              <a:off x="3176" y="1944"/>
              <a:ext cx="1809" cy="2400"/>
              <a:chOff x="3176" y="1944"/>
              <a:chExt cx="1809" cy="2400"/>
            </a:xfrm>
          </p:grpSpPr>
          <p:sp>
            <p:nvSpPr>
              <p:cNvPr id="16400" name="AutoShape 16" descr="浅色上对角线"/>
              <p:cNvSpPr>
                <a:spLocks noChangeArrowheads="1"/>
              </p:cNvSpPr>
              <p:nvPr/>
            </p:nvSpPr>
            <p:spPr bwMode="auto">
              <a:xfrm rot="2700858" flipH="1" flipV="1">
                <a:off x="2480" y="2640"/>
                <a:ext cx="2400" cy="1008"/>
              </a:xfrm>
              <a:prstGeom prst="parallelogram">
                <a:avLst>
                  <a:gd name="adj" fmla="val 61475"/>
                </a:avLst>
              </a:prstGeom>
              <a:pattFill prst="ltUpDiag">
                <a:fgClr>
                  <a:schemeClr val="tx1">
                    <a:alpha val="35001"/>
                  </a:schemeClr>
                </a:fgClr>
                <a:bgClr>
                  <a:schemeClr val="accent1">
                    <a:alpha val="35001"/>
                  </a:schemeClr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3" name="Line 9"/>
              <p:cNvSpPr>
                <a:spLocks noChangeShapeType="1"/>
              </p:cNvSpPr>
              <p:nvPr/>
            </p:nvSpPr>
            <p:spPr bwMode="auto">
              <a:xfrm flipH="1" flipV="1">
                <a:off x="3497" y="2256"/>
                <a:ext cx="1488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4560" y="374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024" y="264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5219700" y="2514600"/>
            <a:ext cx="4065588" cy="3657600"/>
            <a:chOff x="3288" y="1584"/>
            <a:chExt cx="2561" cy="2304"/>
          </a:xfrm>
        </p:grpSpPr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4306" y="1632"/>
              <a:ext cx="1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3288" y="3067"/>
              <a:ext cx="229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7" name="Text Box 43"/>
            <p:cNvSpPr txBox="1">
              <a:spLocks noChangeArrowheads="1"/>
            </p:cNvSpPr>
            <p:nvPr/>
          </p:nvSpPr>
          <p:spPr bwMode="auto">
            <a:xfrm>
              <a:off x="4322" y="30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6428" name="Text Box 44"/>
            <p:cNvSpPr txBox="1">
              <a:spLocks noChangeArrowheads="1"/>
            </p:cNvSpPr>
            <p:nvPr/>
          </p:nvSpPr>
          <p:spPr bwMode="auto">
            <a:xfrm>
              <a:off x="5465" y="302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29" name="Text Box 45"/>
            <p:cNvSpPr txBox="1">
              <a:spLocks noChangeArrowheads="1"/>
            </p:cNvSpPr>
            <p:nvPr/>
          </p:nvSpPr>
          <p:spPr bwMode="auto">
            <a:xfrm>
              <a:off x="4034" y="15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6397" name="AutoShape 13"/>
          <p:cNvSpPr>
            <a:spLocks noChangeArrowheads="1"/>
          </p:cNvSpPr>
          <p:nvPr/>
        </p:nvSpPr>
        <p:spPr bwMode="auto">
          <a:xfrm rot="16200000" flipV="1">
            <a:off x="6510338" y="3825875"/>
            <a:ext cx="1371600" cy="711200"/>
          </a:xfrm>
          <a:prstGeom prst="triangle">
            <a:avLst>
              <a:gd name="adj" fmla="val 5069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6348413" y="2954338"/>
            <a:ext cx="2303462" cy="2305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43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623124"/>
              </p:ext>
            </p:extLst>
          </p:nvPr>
        </p:nvGraphicFramePr>
        <p:xfrm>
          <a:off x="4004245" y="5013325"/>
          <a:ext cx="6397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27" name="公式" r:id="rId20" imgW="291960" imgH="406080" progId="Equation.3">
                  <p:embed/>
                </p:oleObj>
              </mc:Choice>
              <mc:Fallback>
                <p:oleObj name="公式" r:id="rId20" imgW="291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245" y="5013325"/>
                        <a:ext cx="6397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9512" y="5013176"/>
                <a:ext cx="4751710" cy="10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𝒙𝒚𝒅𝒚</m:t>
                              </m:r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13176"/>
                <a:ext cx="4751710" cy="108638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5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8" grpId="0" animBg="1"/>
      <p:bldP spid="16407" grpId="0"/>
      <p:bldP spid="16417" grpId="0"/>
      <p:bldP spid="16430" grpId="0"/>
      <p:bldP spid="16431" grpId="0" animBg="1"/>
      <p:bldP spid="16397" grpId="0" animBg="1"/>
      <p:bldP spid="1641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95288" y="4149725"/>
            <a:ext cx="462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0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7591425" y="1490663"/>
            <a:ext cx="412750" cy="1758950"/>
            <a:chOff x="4406" y="1702"/>
            <a:chExt cx="260" cy="1108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4551" y="170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4406" y="252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1</a:t>
              </a:r>
            </a:p>
          </p:txBody>
        </p:sp>
      </p:grp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25438" y="333375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984249"/>
              </p:ext>
            </p:extLst>
          </p:nvPr>
        </p:nvGraphicFramePr>
        <p:xfrm>
          <a:off x="1116013" y="285750"/>
          <a:ext cx="42481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4" name="公式" r:id="rId3" imgW="1828800" imgH="330120" progId="Equation.3">
                  <p:embed/>
                </p:oleObj>
              </mc:Choice>
              <mc:Fallback>
                <p:oleObj name="公式" r:id="rId3" imgW="1828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750"/>
                        <a:ext cx="42481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42" name="Group 46"/>
          <p:cNvGrpSpPr>
            <a:grpSpLocks/>
          </p:cNvGrpSpPr>
          <p:nvPr/>
        </p:nvGrpSpPr>
        <p:grpSpPr bwMode="auto">
          <a:xfrm>
            <a:off x="5076825" y="1916113"/>
            <a:ext cx="820738" cy="1905000"/>
            <a:chOff x="2971" y="1071"/>
            <a:chExt cx="517" cy="1200"/>
          </a:xfrm>
        </p:grpSpPr>
        <p:sp>
          <p:nvSpPr>
            <p:cNvPr id="80905" name="Rectangle 9" descr="宽上对角线"/>
            <p:cNvSpPr>
              <a:spLocks noChangeArrowheads="1"/>
            </p:cNvSpPr>
            <p:nvPr/>
          </p:nvSpPr>
          <p:spPr bwMode="auto">
            <a:xfrm>
              <a:off x="2971" y="1071"/>
              <a:ext cx="517" cy="1180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2971" y="1071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>
              <a:off x="3488" y="1071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323850" y="1336675"/>
            <a:ext cx="497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= 0</a:t>
            </a:r>
          </a:p>
        </p:txBody>
      </p:sp>
      <p:graphicFrame>
        <p:nvGraphicFramePr>
          <p:cNvPr id="809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974655"/>
              </p:ext>
            </p:extLst>
          </p:nvPr>
        </p:nvGraphicFramePr>
        <p:xfrm>
          <a:off x="5002213" y="4076700"/>
          <a:ext cx="30241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5" name="公式" r:id="rId5" imgW="1346040" imgH="330120" progId="Equation.3">
                  <p:embed/>
                </p:oleObj>
              </mc:Choice>
              <mc:Fallback>
                <p:oleObj name="公式" r:id="rId5" imgW="1346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076700"/>
                        <a:ext cx="302418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323850" y="2060575"/>
            <a:ext cx="440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1, 0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809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6839"/>
              </p:ext>
            </p:extLst>
          </p:nvPr>
        </p:nvGraphicFramePr>
        <p:xfrm>
          <a:off x="1403350" y="2598738"/>
          <a:ext cx="23352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6" name="公式" r:id="rId7" imgW="1028520" imgH="583920" progId="Equation.3">
                  <p:embed/>
                </p:oleObj>
              </mc:Choice>
              <mc:Fallback>
                <p:oleObj name="公式" r:id="rId7" imgW="1028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98738"/>
                        <a:ext cx="2335213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5" name="Text Box 29"/>
          <p:cNvSpPr txBox="1">
            <a:spLocks noChangeArrowheads="1"/>
          </p:cNvSpPr>
          <p:nvPr/>
        </p:nvSpPr>
        <p:spPr bwMode="auto">
          <a:xfrm>
            <a:off x="8099425" y="836613"/>
            <a:ext cx="104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v=u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 flipV="1">
            <a:off x="6108700" y="1196975"/>
            <a:ext cx="1981200" cy="1981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6565900" y="1497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1" name="Text Box 35"/>
          <p:cNvSpPr txBox="1">
            <a:spLocks noChangeArrowheads="1"/>
          </p:cNvSpPr>
          <p:nvPr/>
        </p:nvSpPr>
        <p:spPr bwMode="auto">
          <a:xfrm>
            <a:off x="6323013" y="1274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932" name="AutoShape 36" descr="宽上对角线"/>
          <p:cNvSpPr>
            <a:spLocks noChangeArrowheads="1"/>
          </p:cNvSpPr>
          <p:nvPr/>
        </p:nvSpPr>
        <p:spPr bwMode="auto">
          <a:xfrm flipV="1">
            <a:off x="6589713" y="1498600"/>
            <a:ext cx="1219200" cy="1219200"/>
          </a:xfrm>
          <a:prstGeom prst="rtTriangle">
            <a:avLst/>
          </a:prstGeom>
          <a:pattFill prst="wdUpDiag">
            <a:fgClr>
              <a:schemeClr val="accent1"/>
            </a:fgClr>
            <a:bgClr>
              <a:srgbClr val="0000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6216650" y="2397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8604250" y="26431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80935" name="Text Box 39"/>
          <p:cNvSpPr txBox="1">
            <a:spLocks noChangeArrowheads="1"/>
          </p:cNvSpPr>
          <p:nvPr/>
        </p:nvSpPr>
        <p:spPr bwMode="auto">
          <a:xfrm>
            <a:off x="6156325" y="50800"/>
            <a:ext cx="38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</a:p>
        </p:txBody>
      </p:sp>
      <p:graphicFrame>
        <p:nvGraphicFramePr>
          <p:cNvPr id="809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46022"/>
              </p:ext>
            </p:extLst>
          </p:nvPr>
        </p:nvGraphicFramePr>
        <p:xfrm>
          <a:off x="468313" y="2781300"/>
          <a:ext cx="957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7" name="公式" r:id="rId9" imgW="520560" imgH="203040" progId="Equation.3">
                  <p:embed/>
                </p:oleObj>
              </mc:Choice>
              <mc:Fallback>
                <p:oleObj name="公式" r:id="rId9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81300"/>
                        <a:ext cx="9572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41" name="Group 45"/>
          <p:cNvGrpSpPr>
            <a:grpSpLocks/>
          </p:cNvGrpSpPr>
          <p:nvPr/>
        </p:nvGrpSpPr>
        <p:grpSpPr bwMode="auto">
          <a:xfrm>
            <a:off x="5795963" y="1506538"/>
            <a:ext cx="823912" cy="504825"/>
            <a:chOff x="3424" y="799"/>
            <a:chExt cx="519" cy="318"/>
          </a:xfrm>
        </p:grpSpPr>
        <p:sp>
          <p:nvSpPr>
            <p:cNvPr id="80939" name="Oval 43"/>
            <p:cNvSpPr>
              <a:spLocks noChangeArrowheads="1"/>
            </p:cNvSpPr>
            <p:nvPr/>
          </p:nvSpPr>
          <p:spPr bwMode="auto">
            <a:xfrm>
              <a:off x="3424" y="10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40" name="Text Box 44"/>
            <p:cNvSpPr txBox="1">
              <a:spLocks noChangeArrowheads="1"/>
            </p:cNvSpPr>
            <p:nvPr/>
          </p:nvSpPr>
          <p:spPr bwMode="auto">
            <a:xfrm>
              <a:off x="3470" y="799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0943" name="Group 47"/>
          <p:cNvGrpSpPr>
            <a:grpSpLocks/>
          </p:cNvGrpSpPr>
          <p:nvPr/>
        </p:nvGrpSpPr>
        <p:grpSpPr bwMode="auto">
          <a:xfrm>
            <a:off x="5364163" y="3213100"/>
            <a:ext cx="1828800" cy="936625"/>
            <a:chOff x="2971" y="1071"/>
            <a:chExt cx="517" cy="1200"/>
          </a:xfrm>
        </p:grpSpPr>
        <p:sp>
          <p:nvSpPr>
            <p:cNvPr id="80944" name="Rectangle 48" descr="宽上对角线"/>
            <p:cNvSpPr>
              <a:spLocks noChangeArrowheads="1"/>
            </p:cNvSpPr>
            <p:nvPr/>
          </p:nvSpPr>
          <p:spPr bwMode="auto">
            <a:xfrm>
              <a:off x="2971" y="1071"/>
              <a:ext cx="517" cy="1180"/>
            </a:xfrm>
            <a:prstGeom prst="rect">
              <a:avLst/>
            </a:prstGeom>
            <a:pattFill prst="wdUpDiag">
              <a:fgClr>
                <a:srgbClr val="0099FF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45" name="Line 49" descr="宽上对角线"/>
            <p:cNvSpPr>
              <a:spLocks noChangeShapeType="1"/>
            </p:cNvSpPr>
            <p:nvPr/>
          </p:nvSpPr>
          <p:spPr bwMode="auto">
            <a:xfrm>
              <a:off x="2971" y="1071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46" name="Line 50" descr="宽上对角线"/>
            <p:cNvSpPr>
              <a:spLocks noChangeShapeType="1"/>
            </p:cNvSpPr>
            <p:nvPr/>
          </p:nvSpPr>
          <p:spPr bwMode="auto">
            <a:xfrm>
              <a:off x="3488" y="1071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47" name="Group 51"/>
          <p:cNvGrpSpPr>
            <a:grpSpLocks/>
          </p:cNvGrpSpPr>
          <p:nvPr/>
        </p:nvGrpSpPr>
        <p:grpSpPr bwMode="auto">
          <a:xfrm>
            <a:off x="7091363" y="2843213"/>
            <a:ext cx="823912" cy="504825"/>
            <a:chOff x="3424" y="799"/>
            <a:chExt cx="519" cy="318"/>
          </a:xfrm>
        </p:grpSpPr>
        <p:sp>
          <p:nvSpPr>
            <p:cNvPr id="80948" name="Oval 52"/>
            <p:cNvSpPr>
              <a:spLocks noChangeArrowheads="1"/>
            </p:cNvSpPr>
            <p:nvPr/>
          </p:nvSpPr>
          <p:spPr bwMode="auto">
            <a:xfrm>
              <a:off x="3424" y="10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49" name="Text Box 53"/>
            <p:cNvSpPr txBox="1">
              <a:spLocks noChangeArrowheads="1"/>
            </p:cNvSpPr>
            <p:nvPr/>
          </p:nvSpPr>
          <p:spPr bwMode="auto">
            <a:xfrm>
              <a:off x="3470" y="799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0950" name="Group 54"/>
          <p:cNvGrpSpPr>
            <a:grpSpLocks/>
          </p:cNvGrpSpPr>
          <p:nvPr/>
        </p:nvGrpSpPr>
        <p:grpSpPr bwMode="auto">
          <a:xfrm>
            <a:off x="6084888" y="2276475"/>
            <a:ext cx="1612900" cy="1358900"/>
            <a:chOff x="2971" y="1071"/>
            <a:chExt cx="517" cy="1200"/>
          </a:xfrm>
        </p:grpSpPr>
        <p:sp>
          <p:nvSpPr>
            <p:cNvPr id="80951" name="Rectangle 55" descr="宽上对角线"/>
            <p:cNvSpPr>
              <a:spLocks noChangeArrowheads="1"/>
            </p:cNvSpPr>
            <p:nvPr/>
          </p:nvSpPr>
          <p:spPr bwMode="auto">
            <a:xfrm>
              <a:off x="2971" y="1071"/>
              <a:ext cx="517" cy="1180"/>
            </a:xfrm>
            <a:prstGeom prst="rect">
              <a:avLst/>
            </a:prstGeom>
            <a:pattFill prst="wd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52" name="Line 56" descr="宽上对角线"/>
            <p:cNvSpPr>
              <a:spLocks noChangeShapeType="1"/>
            </p:cNvSpPr>
            <p:nvPr/>
          </p:nvSpPr>
          <p:spPr bwMode="auto">
            <a:xfrm>
              <a:off x="2971" y="1071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53" name="Line 57" descr="宽上对角线"/>
            <p:cNvSpPr>
              <a:spLocks noChangeShapeType="1"/>
            </p:cNvSpPr>
            <p:nvPr/>
          </p:nvSpPr>
          <p:spPr bwMode="auto">
            <a:xfrm>
              <a:off x="3488" y="1071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54" name="Group 58"/>
          <p:cNvGrpSpPr>
            <a:grpSpLocks/>
          </p:cNvGrpSpPr>
          <p:nvPr/>
        </p:nvGrpSpPr>
        <p:grpSpPr bwMode="auto">
          <a:xfrm>
            <a:off x="7596188" y="1916113"/>
            <a:ext cx="823912" cy="457200"/>
            <a:chOff x="3424" y="799"/>
            <a:chExt cx="519" cy="343"/>
          </a:xfrm>
        </p:grpSpPr>
        <p:sp>
          <p:nvSpPr>
            <p:cNvPr id="80955" name="Oval 59"/>
            <p:cNvSpPr>
              <a:spLocks noChangeArrowheads="1"/>
            </p:cNvSpPr>
            <p:nvPr/>
          </p:nvSpPr>
          <p:spPr bwMode="auto">
            <a:xfrm>
              <a:off x="3424" y="10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56" name="Text Box 60"/>
            <p:cNvSpPr txBox="1">
              <a:spLocks noChangeArrowheads="1"/>
            </p:cNvSpPr>
            <p:nvPr/>
          </p:nvSpPr>
          <p:spPr bwMode="auto">
            <a:xfrm>
              <a:off x="3470" y="799"/>
              <a:ext cx="47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0959" name="Group 63"/>
          <p:cNvGrpSpPr>
            <a:grpSpLocks/>
          </p:cNvGrpSpPr>
          <p:nvPr/>
        </p:nvGrpSpPr>
        <p:grpSpPr bwMode="auto">
          <a:xfrm>
            <a:off x="5407025" y="1773238"/>
            <a:ext cx="1612900" cy="1358900"/>
            <a:chOff x="2971" y="1071"/>
            <a:chExt cx="517" cy="1200"/>
          </a:xfrm>
        </p:grpSpPr>
        <p:sp>
          <p:nvSpPr>
            <p:cNvPr id="80960" name="Rectangle 64" descr="宽上对角线"/>
            <p:cNvSpPr>
              <a:spLocks noChangeArrowheads="1"/>
            </p:cNvSpPr>
            <p:nvPr/>
          </p:nvSpPr>
          <p:spPr bwMode="auto">
            <a:xfrm>
              <a:off x="2971" y="1071"/>
              <a:ext cx="517" cy="1180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2971" y="1071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>
              <a:off x="3488" y="1071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3" name="Group 67"/>
          <p:cNvGrpSpPr>
            <a:grpSpLocks/>
          </p:cNvGrpSpPr>
          <p:nvPr/>
        </p:nvGrpSpPr>
        <p:grpSpPr bwMode="auto">
          <a:xfrm>
            <a:off x="6880225" y="1423988"/>
            <a:ext cx="823913" cy="457200"/>
            <a:chOff x="3424" y="799"/>
            <a:chExt cx="519" cy="343"/>
          </a:xfrm>
        </p:grpSpPr>
        <p:sp>
          <p:nvSpPr>
            <p:cNvPr id="80964" name="Oval 68"/>
            <p:cNvSpPr>
              <a:spLocks noChangeArrowheads="1"/>
            </p:cNvSpPr>
            <p:nvPr/>
          </p:nvSpPr>
          <p:spPr bwMode="auto">
            <a:xfrm>
              <a:off x="3424" y="10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65" name="Text Box 69"/>
            <p:cNvSpPr txBox="1">
              <a:spLocks noChangeArrowheads="1"/>
            </p:cNvSpPr>
            <p:nvPr/>
          </p:nvSpPr>
          <p:spPr bwMode="auto">
            <a:xfrm>
              <a:off x="3470" y="799"/>
              <a:ext cx="47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7812088" y="1495425"/>
            <a:ext cx="115252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68" name="Line 72"/>
          <p:cNvSpPr>
            <a:spLocks noChangeShapeType="1"/>
          </p:cNvSpPr>
          <p:nvPr/>
        </p:nvSpPr>
        <p:spPr bwMode="auto">
          <a:xfrm flipV="1">
            <a:off x="7812088" y="404813"/>
            <a:ext cx="0" cy="10795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96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911125"/>
              </p:ext>
            </p:extLst>
          </p:nvPr>
        </p:nvGraphicFramePr>
        <p:xfrm>
          <a:off x="4067175" y="4259263"/>
          <a:ext cx="9572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8" name="公式" r:id="rId11" imgW="520560" imgH="203040" progId="Equation.3">
                  <p:embed/>
                </p:oleObj>
              </mc:Choice>
              <mc:Fallback>
                <p:oleObj name="公式" r:id="rId11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259263"/>
                        <a:ext cx="9572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70" name="Group 74"/>
          <p:cNvGrpSpPr>
            <a:grpSpLocks/>
          </p:cNvGrpSpPr>
          <p:nvPr/>
        </p:nvGrpSpPr>
        <p:grpSpPr bwMode="auto">
          <a:xfrm>
            <a:off x="5435600" y="909638"/>
            <a:ext cx="1612900" cy="2232025"/>
            <a:chOff x="2971" y="1071"/>
            <a:chExt cx="517" cy="1200"/>
          </a:xfrm>
        </p:grpSpPr>
        <p:sp>
          <p:nvSpPr>
            <p:cNvPr id="80971" name="Rectangle 75" descr="宽上对角线"/>
            <p:cNvSpPr>
              <a:spLocks noChangeArrowheads="1"/>
            </p:cNvSpPr>
            <p:nvPr/>
          </p:nvSpPr>
          <p:spPr bwMode="auto">
            <a:xfrm>
              <a:off x="2971" y="1071"/>
              <a:ext cx="517" cy="11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72" name="Line 76" descr="宽上对角线"/>
            <p:cNvSpPr>
              <a:spLocks noChangeShapeType="1"/>
            </p:cNvSpPr>
            <p:nvPr/>
          </p:nvSpPr>
          <p:spPr bwMode="auto">
            <a:xfrm>
              <a:off x="2971" y="1071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73" name="Line 77" descr="宽上对角线"/>
            <p:cNvSpPr>
              <a:spLocks noChangeShapeType="1"/>
            </p:cNvSpPr>
            <p:nvPr/>
          </p:nvSpPr>
          <p:spPr bwMode="auto">
            <a:xfrm>
              <a:off x="3488" y="1071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74" name="Group 78"/>
          <p:cNvGrpSpPr>
            <a:grpSpLocks/>
          </p:cNvGrpSpPr>
          <p:nvPr/>
        </p:nvGrpSpPr>
        <p:grpSpPr bwMode="auto">
          <a:xfrm>
            <a:off x="6988175" y="549275"/>
            <a:ext cx="823913" cy="457200"/>
            <a:chOff x="3424" y="799"/>
            <a:chExt cx="519" cy="343"/>
          </a:xfrm>
        </p:grpSpPr>
        <p:sp>
          <p:nvSpPr>
            <p:cNvPr id="80975" name="Oval 79"/>
            <p:cNvSpPr>
              <a:spLocks noChangeArrowheads="1"/>
            </p:cNvSpPr>
            <p:nvPr/>
          </p:nvSpPr>
          <p:spPr bwMode="auto">
            <a:xfrm>
              <a:off x="3424" y="10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76" name="Text Box 80"/>
            <p:cNvSpPr txBox="1">
              <a:spLocks noChangeArrowheads="1"/>
            </p:cNvSpPr>
            <p:nvPr/>
          </p:nvSpPr>
          <p:spPr bwMode="auto">
            <a:xfrm>
              <a:off x="3470" y="799"/>
              <a:ext cx="47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80957" name="Line 61"/>
          <p:cNvSpPr>
            <a:spLocks noChangeShapeType="1"/>
          </p:cNvSpPr>
          <p:nvPr/>
        </p:nvSpPr>
        <p:spPr bwMode="auto">
          <a:xfrm>
            <a:off x="6588125" y="1484313"/>
            <a:ext cx="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58" name="Line 62"/>
          <p:cNvSpPr>
            <a:spLocks noChangeShapeType="1"/>
          </p:cNvSpPr>
          <p:nvPr/>
        </p:nvSpPr>
        <p:spPr bwMode="auto">
          <a:xfrm flipH="1">
            <a:off x="6588125" y="2276475"/>
            <a:ext cx="431800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77" name="Line 81"/>
          <p:cNvSpPr>
            <a:spLocks noChangeShapeType="1"/>
          </p:cNvSpPr>
          <p:nvPr/>
        </p:nvSpPr>
        <p:spPr bwMode="auto">
          <a:xfrm>
            <a:off x="6588125" y="14954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395288" y="4794250"/>
            <a:ext cx="3792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1, 0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80979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739828"/>
              </p:ext>
            </p:extLst>
          </p:nvPr>
        </p:nvGraphicFramePr>
        <p:xfrm>
          <a:off x="4079875" y="4805363"/>
          <a:ext cx="3371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9" name="公式" r:id="rId13" imgW="1511280" imgH="330120" progId="Equation.3">
                  <p:embed/>
                </p:oleObj>
              </mc:Choice>
              <mc:Fallback>
                <p:oleObj name="公式" r:id="rId13" imgW="1511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805363"/>
                        <a:ext cx="33718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8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66757"/>
              </p:ext>
            </p:extLst>
          </p:nvPr>
        </p:nvGraphicFramePr>
        <p:xfrm>
          <a:off x="7410450" y="4849813"/>
          <a:ext cx="15541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80" name="公式" r:id="rId15" imgW="698400" imgH="203040" progId="Equation.3">
                  <p:embed/>
                </p:oleObj>
              </mc:Choice>
              <mc:Fallback>
                <p:oleObj name="公式" r:id="rId15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4849813"/>
                        <a:ext cx="15541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81" name="Text Box 85"/>
          <p:cNvSpPr txBox="1">
            <a:spLocks noChangeArrowheads="1"/>
          </p:cNvSpPr>
          <p:nvPr/>
        </p:nvSpPr>
        <p:spPr bwMode="auto">
          <a:xfrm>
            <a:off x="395288" y="5513388"/>
            <a:ext cx="439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8098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884383"/>
              </p:ext>
            </p:extLst>
          </p:nvPr>
        </p:nvGraphicFramePr>
        <p:xfrm>
          <a:off x="3781425" y="5630863"/>
          <a:ext cx="19431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81" name="公式" r:id="rId17" imgW="736560" imgH="203040" progId="Equation.3">
                  <p:embed/>
                </p:oleObj>
              </mc:Choice>
              <mc:Fallback>
                <p:oleObj name="公式" r:id="rId17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5630863"/>
                        <a:ext cx="19431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83" name="Group 87"/>
          <p:cNvGrpSpPr>
            <a:grpSpLocks/>
          </p:cNvGrpSpPr>
          <p:nvPr/>
        </p:nvGrpSpPr>
        <p:grpSpPr bwMode="auto">
          <a:xfrm>
            <a:off x="6229350" y="836613"/>
            <a:ext cx="2116138" cy="2447925"/>
            <a:chOff x="2971" y="1071"/>
            <a:chExt cx="517" cy="1200"/>
          </a:xfrm>
        </p:grpSpPr>
        <p:sp>
          <p:nvSpPr>
            <p:cNvPr id="80984" name="Rectangle 88" descr="宽上对角线"/>
            <p:cNvSpPr>
              <a:spLocks noChangeArrowheads="1"/>
            </p:cNvSpPr>
            <p:nvPr/>
          </p:nvSpPr>
          <p:spPr bwMode="auto">
            <a:xfrm>
              <a:off x="2971" y="1071"/>
              <a:ext cx="517" cy="1180"/>
            </a:xfrm>
            <a:prstGeom prst="rect">
              <a:avLst/>
            </a:prstGeom>
            <a:pattFill prst="wdUpDiag">
              <a:fgClr>
                <a:srgbClr val="CC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85" name="Line 89" descr="宽上对角线"/>
            <p:cNvSpPr>
              <a:spLocks noChangeShapeType="1"/>
            </p:cNvSpPr>
            <p:nvPr/>
          </p:nvSpPr>
          <p:spPr bwMode="auto">
            <a:xfrm>
              <a:off x="2971" y="1071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86" name="Line 90" descr="宽上对角线"/>
            <p:cNvSpPr>
              <a:spLocks noChangeShapeType="1"/>
            </p:cNvSpPr>
            <p:nvPr/>
          </p:nvSpPr>
          <p:spPr bwMode="auto">
            <a:xfrm>
              <a:off x="3488" y="1071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87" name="Group 91"/>
          <p:cNvGrpSpPr>
            <a:grpSpLocks/>
          </p:cNvGrpSpPr>
          <p:nvPr/>
        </p:nvGrpSpPr>
        <p:grpSpPr bwMode="auto">
          <a:xfrm>
            <a:off x="8285163" y="476250"/>
            <a:ext cx="823912" cy="457200"/>
            <a:chOff x="3424" y="799"/>
            <a:chExt cx="519" cy="343"/>
          </a:xfrm>
        </p:grpSpPr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3424" y="10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89" name="Text Box 93"/>
            <p:cNvSpPr txBox="1">
              <a:spLocks noChangeArrowheads="1"/>
            </p:cNvSpPr>
            <p:nvPr/>
          </p:nvSpPr>
          <p:spPr bwMode="auto">
            <a:xfrm>
              <a:off x="3470" y="799"/>
              <a:ext cx="47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80990" name="AutoShape 94" descr="深色上对角线"/>
          <p:cNvSpPr>
            <a:spLocks noChangeArrowheads="1"/>
          </p:cNvSpPr>
          <p:nvPr/>
        </p:nvSpPr>
        <p:spPr bwMode="auto">
          <a:xfrm rot="5400000">
            <a:off x="6565900" y="1484313"/>
            <a:ext cx="1246187" cy="1246188"/>
          </a:xfrm>
          <a:prstGeom prst="rtTriangle">
            <a:avLst/>
          </a:prstGeom>
          <a:pattFill prst="dkUpDiag">
            <a:fgClr>
              <a:srgbClr val="0000FF"/>
            </a:fgClr>
            <a:bgClr>
              <a:schemeClr val="accent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 flipV="1">
            <a:off x="5713413" y="2736850"/>
            <a:ext cx="3084512" cy="111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 flipV="1">
            <a:off x="6565900" y="4762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0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80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8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8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8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8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902" grpId="0" autoUpdateAnimBg="0"/>
      <p:bldP spid="80913" grpId="0" autoUpdateAnimBg="0"/>
      <p:bldP spid="80920" grpId="0" autoUpdateAnimBg="0"/>
      <p:bldP spid="80978" grpId="0" autoUpdateAnimBg="0"/>
      <p:bldP spid="80981" grpId="0" autoUpdateAnimBg="0"/>
      <p:bldP spid="809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264025" y="3321050"/>
            <a:ext cx="462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0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25438" y="333375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/>
              <a:t>(3)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116013" y="285750"/>
          <a:ext cx="42481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34" name="公式" r:id="rId3" imgW="1828800" imgH="330120" progId="Equation.3">
                  <p:embed/>
                </p:oleObj>
              </mc:Choice>
              <mc:Fallback>
                <p:oleObj name="公式" r:id="rId3" imgW="1828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750"/>
                        <a:ext cx="42481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2292350" y="1557338"/>
            <a:ext cx="4973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0,               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78030"/>
              </p:ext>
            </p:extLst>
          </p:nvPr>
        </p:nvGraphicFramePr>
        <p:xfrm>
          <a:off x="2292350" y="3311525"/>
          <a:ext cx="4270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35" name="公式" r:id="rId5" imgW="190440" imgH="228600" progId="Equation.3">
                  <p:embed/>
                </p:oleObj>
              </mc:Choice>
              <mc:Fallback>
                <p:oleObj name="公式" r:id="rId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311525"/>
                        <a:ext cx="4270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4268788" y="2438400"/>
            <a:ext cx="440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1, 0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441257"/>
              </p:ext>
            </p:extLst>
          </p:nvPr>
        </p:nvGraphicFramePr>
        <p:xfrm>
          <a:off x="2292350" y="2438400"/>
          <a:ext cx="1643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36" name="公式" r:id="rId7" imgW="723600" imgH="228600" progId="Equation.3">
                  <p:embed/>
                </p:oleObj>
              </mc:Choice>
              <mc:Fallback>
                <p:oleObj name="公式" r:id="rId7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438400"/>
                        <a:ext cx="16430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6" name="Text Box 62"/>
          <p:cNvSpPr txBox="1">
            <a:spLocks noChangeArrowheads="1"/>
          </p:cNvSpPr>
          <p:nvPr/>
        </p:nvSpPr>
        <p:spPr bwMode="auto">
          <a:xfrm>
            <a:off x="4284663" y="4202113"/>
            <a:ext cx="3792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1, 0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8300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87621"/>
              </p:ext>
            </p:extLst>
          </p:nvPr>
        </p:nvGraphicFramePr>
        <p:xfrm>
          <a:off x="2292350" y="4187825"/>
          <a:ext cx="12715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37" name="公式" r:id="rId9" imgW="571320" imgH="203040" progId="Equation.3">
                  <p:embed/>
                </p:oleObj>
              </mc:Choice>
              <mc:Fallback>
                <p:oleObj name="公式" r:id="rId9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187825"/>
                        <a:ext cx="12715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9" name="Text Box 65"/>
          <p:cNvSpPr txBox="1">
            <a:spLocks noChangeArrowheads="1"/>
          </p:cNvSpPr>
          <p:nvPr/>
        </p:nvSpPr>
        <p:spPr bwMode="auto">
          <a:xfrm>
            <a:off x="2292350" y="5084763"/>
            <a:ext cx="609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               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1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83021" name="AutoShape 77"/>
          <p:cNvSpPr>
            <a:spLocks/>
          </p:cNvSpPr>
          <p:nvPr/>
        </p:nvSpPr>
        <p:spPr bwMode="auto">
          <a:xfrm>
            <a:off x="1908175" y="1773238"/>
            <a:ext cx="360363" cy="3600450"/>
          </a:xfrm>
          <a:prstGeom prst="leftBrace">
            <a:avLst>
              <a:gd name="adj1" fmla="val 832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022" name="Text Box 78"/>
          <p:cNvSpPr txBox="1">
            <a:spLocks noChangeArrowheads="1"/>
          </p:cNvSpPr>
          <p:nvPr/>
        </p:nvSpPr>
        <p:spPr bwMode="auto">
          <a:xfrm>
            <a:off x="333375" y="3281363"/>
            <a:ext cx="1646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28323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50" grpId="0" autoUpdateAnimBg="0"/>
      <p:bldP spid="82956" grpId="0" autoUpdateAnimBg="0"/>
      <p:bldP spid="82958" grpId="0" autoUpdateAnimBg="0"/>
      <p:bldP spid="83006" grpId="0" autoUpdateAnimBg="0"/>
      <p:bldP spid="8300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052513"/>
            <a:ext cx="84582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设二维随机变量具有概率密度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求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分布函数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；（２）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P{X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587743"/>
              </p:ext>
            </p:extLst>
          </p:nvPr>
        </p:nvGraphicFramePr>
        <p:xfrm>
          <a:off x="1555750" y="822598"/>
          <a:ext cx="52974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54" name="公式" r:id="rId4" imgW="1942920" imgH="431640" progId="Equation.3">
                  <p:embed/>
                </p:oleObj>
              </mc:Choice>
              <mc:Fallback>
                <p:oleObj name="公式" r:id="rId4" imgW="1942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822598"/>
                        <a:ext cx="529748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Rectangle 26" descr="浅色上对角线"/>
          <p:cNvSpPr>
            <a:spLocks noChangeArrowheads="1"/>
          </p:cNvSpPr>
          <p:nvPr/>
        </p:nvSpPr>
        <p:spPr bwMode="auto">
          <a:xfrm>
            <a:off x="5851649" y="2346920"/>
            <a:ext cx="2890837" cy="2538413"/>
          </a:xfrm>
          <a:prstGeom prst="rect">
            <a:avLst/>
          </a:prstGeom>
          <a:pattFill prst="ltUpDiag">
            <a:fgClr>
              <a:srgbClr val="66FFCC"/>
            </a:fgClr>
            <a:bgClr>
              <a:srgbClr val="FFFF00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4868986" y="3183533"/>
            <a:ext cx="4419600" cy="3125787"/>
            <a:chOff x="1152" y="2256"/>
            <a:chExt cx="2784" cy="1969"/>
          </a:xfrm>
        </p:grpSpPr>
        <p:grpSp>
          <p:nvGrpSpPr>
            <p:cNvPr id="17436" name="Group 28"/>
            <p:cNvGrpSpPr>
              <a:grpSpLocks/>
            </p:cNvGrpSpPr>
            <p:nvPr/>
          </p:nvGrpSpPr>
          <p:grpSpPr bwMode="auto">
            <a:xfrm>
              <a:off x="1152" y="2401"/>
              <a:ext cx="1776" cy="1824"/>
              <a:chOff x="816" y="1872"/>
              <a:chExt cx="2544" cy="2448"/>
            </a:xfrm>
          </p:grpSpPr>
          <p:sp>
            <p:nvSpPr>
              <p:cNvPr id="17437" name="Rectangle 29" descr="浅色上对角线"/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2544" cy="2448"/>
              </a:xfrm>
              <a:prstGeom prst="rect">
                <a:avLst/>
              </a:prstGeom>
              <a:pattFill prst="ltUpDiag">
                <a:fgClr>
                  <a:srgbClr val="000066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8" name="Line 30" descr="浅色上对角线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9" name="Line 31" descr="浅色上对角线"/>
              <p:cNvSpPr>
                <a:spLocks noChangeShapeType="1"/>
              </p:cNvSpPr>
              <p:nvPr/>
            </p:nvSpPr>
            <p:spPr bwMode="auto">
              <a:xfrm>
                <a:off x="3360" y="1872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120" y="22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859586" y="3413720"/>
            <a:ext cx="1828800" cy="1471613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4572124" y="2294533"/>
            <a:ext cx="4824413" cy="4014787"/>
            <a:chOff x="965" y="1776"/>
            <a:chExt cx="3039" cy="2529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1776" y="1857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965" y="3391"/>
              <a:ext cx="282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3608" y="3398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1824" y="34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O</a:t>
              </a:r>
            </a:p>
          </p:txBody>
        </p:sp>
      </p:grpSp>
      <p:graphicFrame>
        <p:nvGraphicFramePr>
          <p:cNvPr id="174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34901"/>
              </p:ext>
            </p:extLst>
          </p:nvPr>
        </p:nvGraphicFramePr>
        <p:xfrm>
          <a:off x="251520" y="3262089"/>
          <a:ext cx="44926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55" name="Equation" r:id="rId6" imgW="3860640" imgH="2184120" progId="Equation.DSMT4">
                  <p:embed/>
                </p:oleObj>
              </mc:Choice>
              <mc:Fallback>
                <p:oleObj name="Equation" r:id="rId6" imgW="3860640" imgH="218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62089"/>
                        <a:ext cx="4492625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2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nimBg="1"/>
      <p:bldP spid="174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4267200" y="838200"/>
            <a:ext cx="4062413" cy="4014788"/>
            <a:chOff x="864" y="1776"/>
            <a:chExt cx="2559" cy="2529"/>
          </a:xfrm>
        </p:grpSpPr>
        <p:sp>
          <p:nvSpPr>
            <p:cNvPr id="100355" name="AutoShape 3" descr="宽下对角线"/>
            <p:cNvSpPr>
              <a:spLocks noChangeArrowheads="1"/>
            </p:cNvSpPr>
            <p:nvPr/>
          </p:nvSpPr>
          <p:spPr bwMode="auto">
            <a:xfrm rot="16170399">
              <a:off x="903" y="1751"/>
              <a:ext cx="2495" cy="2545"/>
            </a:xfrm>
            <a:prstGeom prst="rtTriangle">
              <a:avLst/>
            </a:prstGeom>
            <a:pattFill prst="wdDn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 flipV="1">
              <a:off x="864" y="1809"/>
              <a:ext cx="2496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81600" y="83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04800" y="990600"/>
          <a:ext cx="37338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86" name="公式" r:id="rId3" imgW="1396800" imgH="571320" progId="Equation.3">
                  <p:embed/>
                </p:oleObj>
              </mc:Choice>
              <mc:Fallback>
                <p:oleObj name="公式" r:id="rId3" imgW="1396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37338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685800" y="373063"/>
            <a:ext cx="3886200" cy="522287"/>
            <a:chOff x="432" y="235"/>
            <a:chExt cx="2448" cy="329"/>
          </a:xfrm>
        </p:grpSpPr>
        <p:sp>
          <p:nvSpPr>
            <p:cNvPr id="100360" name="Text Box 8"/>
            <p:cNvSpPr txBox="1">
              <a:spLocks noChangeArrowheads="1"/>
            </p:cNvSpPr>
            <p:nvPr/>
          </p:nvSpPr>
          <p:spPr bwMode="auto">
            <a:xfrm>
              <a:off x="432" y="235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0361" name="Object 9"/>
            <p:cNvGraphicFramePr>
              <a:graphicFrameLocks noChangeAspect="1"/>
            </p:cNvGraphicFramePr>
            <p:nvPr/>
          </p:nvGraphicFramePr>
          <p:xfrm>
            <a:off x="1104" y="289"/>
            <a:ext cx="1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187" name="公式" r:id="rId5" imgW="1231560" imgH="190440" progId="Equation.3">
                    <p:embed/>
                  </p:oleObj>
                </mc:Choice>
                <mc:Fallback>
                  <p:oleObj name="公式" r:id="rId5" imgW="12315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9"/>
                          <a:ext cx="1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228600" y="2347913"/>
          <a:ext cx="35052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88" name="公式" r:id="rId7" imgW="1282680" imgH="368280" progId="Equation.3">
                  <p:embed/>
                </p:oleObj>
              </mc:Choice>
              <mc:Fallback>
                <p:oleObj name="公式" r:id="rId7" imgW="1282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47913"/>
                        <a:ext cx="35052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152400" y="3314700"/>
          <a:ext cx="358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89" name="公式" r:id="rId9" imgW="1231560" imgH="355320" progId="Equation.3">
                  <p:embed/>
                </p:oleObj>
              </mc:Choice>
              <mc:Fallback>
                <p:oleObj name="公式" r:id="rId9" imgW="1231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14700"/>
                        <a:ext cx="358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274638" y="4419600"/>
          <a:ext cx="6397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90" name="公式" r:id="rId11" imgW="228600" imgH="355320" progId="Equation.3">
                  <p:embed/>
                </p:oleObj>
              </mc:Choice>
              <mc:Fallback>
                <p:oleObj name="公式" r:id="rId11" imgW="228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419600"/>
                        <a:ext cx="6397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3559"/>
              </p:ext>
            </p:extLst>
          </p:nvPr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91" name="公式" r:id="rId13" imgW="101520" imgH="190440" progId="Equation.3">
                  <p:embed/>
                </p:oleObj>
              </mc:Choice>
              <mc:Fallback>
                <p:oleObj name="公式" r:id="rId13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6" name="Group 14"/>
          <p:cNvGrpSpPr>
            <a:grpSpLocks/>
          </p:cNvGrpSpPr>
          <p:nvPr/>
        </p:nvGrpSpPr>
        <p:grpSpPr bwMode="auto">
          <a:xfrm>
            <a:off x="3810000" y="914400"/>
            <a:ext cx="6172200" cy="3962400"/>
            <a:chOff x="2400" y="561"/>
            <a:chExt cx="3888" cy="2496"/>
          </a:xfrm>
        </p:grpSpPr>
        <p:sp>
          <p:nvSpPr>
            <p:cNvPr id="100367" name="Rectangle 15" descr="浅色上对角线"/>
            <p:cNvSpPr>
              <a:spLocks noChangeArrowheads="1"/>
            </p:cNvSpPr>
            <p:nvPr/>
          </p:nvSpPr>
          <p:spPr bwMode="auto">
            <a:xfrm>
              <a:off x="3603" y="561"/>
              <a:ext cx="1821" cy="1599"/>
            </a:xfrm>
            <a:prstGeom prst="rect">
              <a:avLst/>
            </a:prstGeom>
            <a:pattFill prst="ltUpDiag">
              <a:fgClr>
                <a:srgbClr val="66FFCC"/>
              </a:fgClr>
              <a:bgClr>
                <a:srgbClr val="FFFF00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3600" y="609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 flipV="1">
              <a:off x="2400" y="2145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5568" y="225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364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O</a:t>
              </a:r>
            </a:p>
          </p:txBody>
        </p:sp>
      </p:grpSp>
      <p:sp>
        <p:nvSpPr>
          <p:cNvPr id="100372" name="AutoShape 20" descr="轮廓式菱形"/>
          <p:cNvSpPr>
            <a:spLocks noChangeArrowheads="1"/>
          </p:cNvSpPr>
          <p:nvPr/>
        </p:nvSpPr>
        <p:spPr bwMode="auto">
          <a:xfrm rot="16200000">
            <a:off x="5702300" y="746125"/>
            <a:ext cx="2717800" cy="2692400"/>
          </a:xfrm>
          <a:prstGeom prst="rtTriangle">
            <a:avLst/>
          </a:prstGeom>
          <a:pattFill prst="openDmnd">
            <a:fgClr>
              <a:srgbClr val="66CC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836613"/>
            <a:ext cx="8424862" cy="2366962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是一随机试验，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是其样本空间，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是定义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在上的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个随机变量，则称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维向量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为定义在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维随机向量或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维随机变量．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171575" y="3213100"/>
          <a:ext cx="71453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50" name="公式" r:id="rId3" imgW="2958840" imgH="203040" progId="Equation.3">
                  <p:embed/>
                </p:oleObj>
              </mc:Choice>
              <mc:Fallback>
                <p:oleObj name="公式" r:id="rId3" imgW="295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213100"/>
                        <a:ext cx="71453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9750" y="329282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概念的推广：</a:t>
            </a:r>
            <a:endParaRPr lang="zh-CN" altLang="en-US" sz="3200" b="0" dirty="0">
              <a:ea typeface="黑体" panose="02010609060101010101" pitchFamily="49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9750" y="3429000"/>
            <a:ext cx="8137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称为</a:t>
            </a:r>
            <a:r>
              <a:rPr lang="en-US" altLang="zh-CN" sz="2800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维随机变量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... , </a:t>
            </a:r>
            <a:r>
              <a:rPr lang="en-US" altLang="zh-CN" sz="2800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的分布函数．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22263" y="2357438"/>
            <a:ext cx="8137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对个任意实数</a:t>
            </a:r>
            <a:r>
              <a:rPr lang="en-US" altLang="zh-CN" sz="28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… , </a:t>
            </a:r>
            <a:r>
              <a:rPr lang="en-US" altLang="zh-CN" sz="2800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，令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68313" y="4662488"/>
            <a:ext cx="8353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类似可以定义离散型及连续型</a:t>
            </a:r>
            <a:r>
              <a:rPr lang="en-US" altLang="zh-CN" sz="2800" i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维随机变量的分布律及概率密度，它们都具有类似于二维时的性质．</a:t>
            </a:r>
            <a:b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7" grpId="0"/>
      <p:bldP spid="18438" grpId="0"/>
      <p:bldP spid="184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79512" y="4077072"/>
            <a:ext cx="85328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边缘分布函数可以由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的联合分布函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  </a:t>
            </a:r>
          </a:p>
          <a:p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一确定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6144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u="sng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u="sng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为二维随机变量，其分布函为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42807"/>
              </p:ext>
            </p:extLst>
          </p:nvPr>
        </p:nvGraphicFramePr>
        <p:xfrm>
          <a:off x="1979613" y="5737225"/>
          <a:ext cx="6291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0" name="Equation" r:id="rId4" imgW="2387520" imgH="228600" progId="Equation.DSMT4">
                  <p:embed/>
                </p:oleObj>
              </mc:Choice>
              <mc:Fallback>
                <p:oleObj name="Equation" r:id="rId4" imgW="2387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37225"/>
                        <a:ext cx="62912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54565"/>
              </p:ext>
            </p:extLst>
          </p:nvPr>
        </p:nvGraphicFramePr>
        <p:xfrm>
          <a:off x="2025650" y="5059363"/>
          <a:ext cx="62912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1" name="Equation" r:id="rId6" imgW="2400120" imgH="228600" progId="Equation.DSMT4">
                  <p:embed/>
                </p:oleObj>
              </mc:Choice>
              <mc:Fallback>
                <p:oleObj name="Equation" r:id="rId6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059363"/>
                        <a:ext cx="629126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§3.2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边缘分布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88950" y="1014413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一、边缘分布函数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453457"/>
              </p:ext>
            </p:extLst>
          </p:nvPr>
        </p:nvGraphicFramePr>
        <p:xfrm>
          <a:off x="747713" y="2405063"/>
          <a:ext cx="3048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2" name="公式" r:id="rId8" imgW="1117440" imgH="203040" progId="Equation.3">
                  <p:embed/>
                </p:oleObj>
              </mc:Choice>
              <mc:Fallback>
                <p:oleObj name="公式" r:id="rId8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405063"/>
                        <a:ext cx="3048000" cy="552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5447"/>
              </p:ext>
            </p:extLst>
          </p:nvPr>
        </p:nvGraphicFramePr>
        <p:xfrm>
          <a:off x="757238" y="3336925"/>
          <a:ext cx="29670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3" name="公式" r:id="rId10" imgW="1066680" imgH="203040" progId="Equation.3">
                  <p:embed/>
                </p:oleObj>
              </mc:Choice>
              <mc:Fallback>
                <p:oleObj name="公式" r:id="rId10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336925"/>
                        <a:ext cx="2967037" cy="560388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4184650" y="2416175"/>
            <a:ext cx="4419600" cy="609600"/>
          </a:xfrm>
          <a:prstGeom prst="wedgeRoundRectCallout">
            <a:avLst>
              <a:gd name="adj1" fmla="val -60199"/>
              <a:gd name="adj2" fmla="val -11458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的边缘分布函数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4113213" y="3357563"/>
            <a:ext cx="4419600" cy="609600"/>
          </a:xfrm>
          <a:prstGeom prst="wedgeRoundRectCallout">
            <a:avLst>
              <a:gd name="adj1" fmla="val -59769"/>
              <a:gd name="adj2" fmla="val -19269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的边缘分布函数</a:t>
            </a: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9" grpId="0" autoUpdateAnimBg="0"/>
      <p:bldP spid="19458" grpId="0" autoUpdateAnimBg="0"/>
      <p:bldP spid="19464" grpId="0" autoUpdateAnimBg="0"/>
      <p:bldP spid="19465" grpId="0" autoUpdateAnimBg="0"/>
      <p:bldP spid="19472" grpId="0" animBg="1" autoUpdateAnimBg="0"/>
      <p:bldP spid="1947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328" y="981075"/>
            <a:ext cx="35306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分布律为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976081"/>
              </p:ext>
            </p:extLst>
          </p:nvPr>
        </p:nvGraphicFramePr>
        <p:xfrm>
          <a:off x="3268663" y="1089025"/>
          <a:ext cx="52641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59" name="公式" r:id="rId3" imgW="2108160" imgH="215640" progId="Equation.3">
                  <p:embed/>
                </p:oleObj>
              </mc:Choice>
              <mc:Fallback>
                <p:oleObj name="公式" r:id="rId3" imgW="2108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089025"/>
                        <a:ext cx="52641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98378"/>
              </p:ext>
            </p:extLst>
          </p:nvPr>
        </p:nvGraphicFramePr>
        <p:xfrm>
          <a:off x="684213" y="3284538"/>
          <a:ext cx="3768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0" name="公式" r:id="rId5" imgW="1320480" imgH="457200" progId="Equation.3">
                  <p:embed/>
                </p:oleObj>
              </mc:Choice>
              <mc:Fallback>
                <p:oleObj name="公式" r:id="rId5" imgW="1320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3768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994976"/>
              </p:ext>
            </p:extLst>
          </p:nvPr>
        </p:nvGraphicFramePr>
        <p:xfrm>
          <a:off x="4979988" y="3284538"/>
          <a:ext cx="362108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1" name="公式" r:id="rId7" imgW="1384200" imgH="444240" progId="Equation.3">
                  <p:embed/>
                </p:oleObj>
              </mc:Choice>
              <mc:Fallback>
                <p:oleObj name="公式" r:id="rId7" imgW="1384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3284538"/>
                        <a:ext cx="3621087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78463"/>
              </p:ext>
            </p:extLst>
          </p:nvPr>
        </p:nvGraphicFramePr>
        <p:xfrm>
          <a:off x="4716463" y="5084763"/>
          <a:ext cx="34559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2" name="公式" r:id="rId9" imgW="1320480" imgH="444240" progId="Equation.3">
                  <p:embed/>
                </p:oleObj>
              </mc:Choice>
              <mc:Fallback>
                <p:oleObj name="公式" r:id="rId9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84763"/>
                        <a:ext cx="345598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39167"/>
              </p:ext>
            </p:extLst>
          </p:nvPr>
        </p:nvGraphicFramePr>
        <p:xfrm>
          <a:off x="971550" y="5332413"/>
          <a:ext cx="35274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3" name="公式" r:id="rId11" imgW="1295280" imgH="215640" progId="Equation.3">
                  <p:embed/>
                </p:oleObj>
              </mc:Choice>
              <mc:Fallback>
                <p:oleObj name="公式" r:id="rId11" imgW="1295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32413"/>
                        <a:ext cx="35274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85800" y="400050"/>
            <a:ext cx="650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 、 离散型随机变量的边缘分布律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684213" y="1844675"/>
            <a:ext cx="623887" cy="158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2" name="AutoShape 22"/>
          <p:cNvSpPr>
            <a:spLocks/>
          </p:cNvSpPr>
          <p:nvPr/>
        </p:nvSpPr>
        <p:spPr bwMode="auto">
          <a:xfrm>
            <a:off x="762000" y="4508500"/>
            <a:ext cx="3886200" cy="466725"/>
          </a:xfrm>
          <a:prstGeom prst="borderCallout3">
            <a:avLst>
              <a:gd name="adj1" fmla="val 24491"/>
              <a:gd name="adj2" fmla="val -1963"/>
              <a:gd name="adj3" fmla="val 24491"/>
              <a:gd name="adj4" fmla="val -15074"/>
              <a:gd name="adj5" fmla="val -42176"/>
              <a:gd name="adj6" fmla="val -15074"/>
              <a:gd name="adj7" fmla="val -115648"/>
              <a:gd name="adj8" fmla="val 1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的边缘分布律</a:t>
            </a:r>
          </a:p>
        </p:txBody>
      </p:sp>
      <p:sp>
        <p:nvSpPr>
          <p:cNvPr id="20503" name="AutoShape 23"/>
          <p:cNvSpPr>
            <a:spLocks/>
          </p:cNvSpPr>
          <p:nvPr/>
        </p:nvSpPr>
        <p:spPr bwMode="auto">
          <a:xfrm>
            <a:off x="5076825" y="4508500"/>
            <a:ext cx="3733800" cy="466725"/>
          </a:xfrm>
          <a:prstGeom prst="borderCallout3">
            <a:avLst>
              <a:gd name="adj1" fmla="val 24491"/>
              <a:gd name="adj2" fmla="val -2042"/>
              <a:gd name="adj3" fmla="val 24491"/>
              <a:gd name="adj4" fmla="val -10120"/>
              <a:gd name="adj5" fmla="val -36736"/>
              <a:gd name="adj6" fmla="val -10120"/>
              <a:gd name="adj7" fmla="val -98639"/>
              <a:gd name="adj8" fmla="val 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的边缘分布律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94769"/>
              </p:ext>
            </p:extLst>
          </p:nvPr>
        </p:nvGraphicFramePr>
        <p:xfrm>
          <a:off x="3071813" y="1585913"/>
          <a:ext cx="3057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4" name="公式" r:id="rId13" imgW="1523880" imgH="444240" progId="Equation.3">
                  <p:embed/>
                </p:oleObj>
              </mc:Choice>
              <mc:Fallback>
                <p:oleObj name="公式" r:id="rId13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585913"/>
                        <a:ext cx="30575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81366"/>
              </p:ext>
            </p:extLst>
          </p:nvPr>
        </p:nvGraphicFramePr>
        <p:xfrm>
          <a:off x="6156325" y="1628775"/>
          <a:ext cx="936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5" name="公式" r:id="rId15" imgW="406080" imgH="444240" progId="Equation.3">
                  <p:embed/>
                </p:oleObj>
              </mc:Choice>
              <mc:Fallback>
                <p:oleObj name="公式" r:id="rId15" imgW="406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628775"/>
                        <a:ext cx="936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00955"/>
              </p:ext>
            </p:extLst>
          </p:nvPr>
        </p:nvGraphicFramePr>
        <p:xfrm>
          <a:off x="5724128" y="2518792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6" name="公式" r:id="rId17" imgW="406080" imgH="431640" progId="Equation.3">
                  <p:embed/>
                </p:oleObj>
              </mc:Choice>
              <mc:Fallback>
                <p:oleObj name="公式" r:id="rId17" imgW="406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18792"/>
                        <a:ext cx="87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6702"/>
              </p:ext>
            </p:extLst>
          </p:nvPr>
        </p:nvGraphicFramePr>
        <p:xfrm>
          <a:off x="1331913" y="1773238"/>
          <a:ext cx="1641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67" name="公式" r:id="rId19" imgW="850680" imgH="228600" progId="Equation.3">
                  <p:embed/>
                </p:oleObj>
              </mc:Choice>
              <mc:Fallback>
                <p:oleObj name="公式" r:id="rId19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16414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80108" y="2679303"/>
            <a:ext cx="167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=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02293" y="2501630"/>
                <a:ext cx="2721835" cy="855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93" y="2501630"/>
                <a:ext cx="2721835" cy="85536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91" grpId="0" autoUpdateAnimBg="0"/>
      <p:bldP spid="20493" grpId="0" animBg="1"/>
      <p:bldP spid="20502" grpId="0" animBg="1" autoUpdateAnimBg="0"/>
      <p:bldP spid="20503" grpId="0" animBg="1" autoUpdateAnimBg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600325" y="4614863"/>
            <a:ext cx="3519488" cy="528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235700" y="1639888"/>
            <a:ext cx="609600" cy="2952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52084"/>
              </p:ext>
            </p:extLst>
          </p:nvPr>
        </p:nvGraphicFramePr>
        <p:xfrm>
          <a:off x="2663825" y="987425"/>
          <a:ext cx="33845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18" name="公式" r:id="rId3" imgW="1206360" imgH="215640" progId="Equation.3">
                  <p:embed/>
                </p:oleObj>
              </mc:Choice>
              <mc:Fallback>
                <p:oleObj name="公式" r:id="rId3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987425"/>
                        <a:ext cx="33845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56184"/>
              </p:ext>
            </p:extLst>
          </p:nvPr>
        </p:nvGraphicFramePr>
        <p:xfrm>
          <a:off x="1828800" y="1639888"/>
          <a:ext cx="69056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19" name="公式" r:id="rId5" imgW="203040" imgH="965160" progId="Equation.3">
                  <p:embed/>
                </p:oleObj>
              </mc:Choice>
              <mc:Fallback>
                <p:oleObj name="公式" r:id="rId5" imgW="2030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39888"/>
                        <a:ext cx="690563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06405"/>
              </p:ext>
            </p:extLst>
          </p:nvPr>
        </p:nvGraphicFramePr>
        <p:xfrm>
          <a:off x="6267450" y="1566863"/>
          <a:ext cx="646113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20" name="公式" r:id="rId7" imgW="241200" imgH="1155600" progId="Equation.3">
                  <p:embed/>
                </p:oleObj>
              </mc:Choice>
              <mc:Fallback>
                <p:oleObj name="公式" r:id="rId7" imgW="2412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1566863"/>
                        <a:ext cx="646113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43849"/>
              </p:ext>
            </p:extLst>
          </p:nvPr>
        </p:nvGraphicFramePr>
        <p:xfrm>
          <a:off x="2590800" y="4570413"/>
          <a:ext cx="33797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21" name="公式" r:id="rId9" imgW="1473120" imgH="241200" progId="Equation.3">
                  <p:embed/>
                </p:oleObj>
              </mc:Choice>
              <mc:Fallback>
                <p:oleObj name="公式" r:id="rId9" imgW="1473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0413"/>
                        <a:ext cx="33797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1423988" y="1639888"/>
            <a:ext cx="54879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490788" y="958850"/>
            <a:ext cx="1587" cy="421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76388" y="4591050"/>
            <a:ext cx="5335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6181725" y="984250"/>
            <a:ext cx="1588" cy="421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383338" y="463867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 flipV="1">
            <a:off x="1652588" y="95885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576388" y="113506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071688" y="90646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23874"/>
              </p:ext>
            </p:extLst>
          </p:nvPr>
        </p:nvGraphicFramePr>
        <p:xfrm>
          <a:off x="6264275" y="852488"/>
          <a:ext cx="6683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22" name="公式" r:id="rId11" imgW="177480" imgH="190440" progId="Equation.3">
                  <p:embed/>
                </p:oleObj>
              </mc:Choice>
              <mc:Fallback>
                <p:oleObj name="公式" r:id="rId11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852488"/>
                        <a:ext cx="66833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64470"/>
              </p:ext>
            </p:extLst>
          </p:nvPr>
        </p:nvGraphicFramePr>
        <p:xfrm>
          <a:off x="1652588" y="4433888"/>
          <a:ext cx="7667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23" name="公式" r:id="rId13" imgW="203040" imgH="215640" progId="Equation.3">
                  <p:embed/>
                </p:oleObj>
              </mc:Choice>
              <mc:Fallback>
                <p:oleObj name="公式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433888"/>
                        <a:ext cx="7667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7596188" y="56610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hlinkClick r:id="rId15" action="ppaction://hlinksldjump"/>
              </a:rPr>
              <a:t>例</a:t>
            </a:r>
            <a:r>
              <a:rPr lang="en-US" altLang="zh-CN" sz="2800" b="0">
                <a:hlinkClick r:id="rId15" action="ppaction://hlinksldjump"/>
              </a:rPr>
              <a:t>1</a:t>
            </a:r>
            <a:endParaRPr lang="en-US" altLang="zh-CN" sz="2800" b="0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55650" y="33337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离散型随机变量的边缘分布律列表</a:t>
            </a: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99651"/>
              </p:ext>
            </p:extLst>
          </p:nvPr>
        </p:nvGraphicFramePr>
        <p:xfrm>
          <a:off x="2699792" y="1654175"/>
          <a:ext cx="3348583" cy="279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24" name="公式" r:id="rId16" imgW="1193760" imgH="990360" progId="Equation.3">
                  <p:embed/>
                </p:oleObj>
              </mc:Choice>
              <mc:Fallback>
                <p:oleObj name="公式" r:id="rId16" imgW="11937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654175"/>
                        <a:ext cx="3348583" cy="2790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0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8" grpId="0" animBg="1"/>
      <p:bldP spid="21527" grpId="0" animBg="1"/>
      <p:bldP spid="215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AD2A26C0-A558-43D8-BFFE-7B801FD6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766445"/>
            <a:ext cx="693529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r>
              <a:rPr kumimoji="1"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3600" b="1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多维随</a:t>
            </a:r>
            <a:r>
              <a:rPr kumimoji="1" lang="en-US" altLang="en-US" sz="3600" b="1" dirty="0" err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机变量</a:t>
            </a:r>
            <a:r>
              <a:rPr lang="zh-CN" altLang="en-US" sz="3600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及其分布</a:t>
            </a:r>
            <a:endParaRPr kumimoji="1" lang="zh-CN" altLang="en-US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8AF03DF2-F7C0-4C71-8DA6-89575CD8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33" y="1866890"/>
            <a:ext cx="53612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</a:t>
            </a:r>
            <a:r>
              <a:rPr kumimoji="1" lang="en-US" altLang="en-US" sz="4000" b="1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F070336-203D-4A2F-B060-ECF377AE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04" y="2628890"/>
            <a:ext cx="37898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r>
              <a:rPr kumimoji="1" lang="en-US" altLang="en-US" sz="4000" b="1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7D23EBB5-56F0-46EC-A2A9-09C94A21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04" y="346709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</a:t>
            </a:r>
            <a:r>
              <a:rPr kumimoji="1" lang="zh-CN" altLang="en-US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kumimoji="1" lang="en-US" altLang="en-US" sz="4000" b="1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kumimoji="1"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9CCB79F9-9EE9-4101-9E9E-D703AD0F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04" y="4305290"/>
            <a:ext cx="63626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</a:t>
            </a:r>
            <a:r>
              <a:rPr kumimoji="1" lang="zh-CN" altLang="en-US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相互独立的随机变量</a:t>
            </a:r>
            <a:endParaRPr kumimoji="1" lang="zh-CN" altLang="en-US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1693863" y="2735263"/>
            <a:ext cx="5486400" cy="3657600"/>
            <a:chOff x="1200" y="1776"/>
            <a:chExt cx="3456" cy="2304"/>
          </a:xfrm>
        </p:grpSpPr>
        <p:sp>
          <p:nvSpPr>
            <p:cNvPr id="101379" name="Line 3"/>
            <p:cNvSpPr>
              <a:spLocks noChangeShapeType="1"/>
            </p:cNvSpPr>
            <p:nvPr/>
          </p:nvSpPr>
          <p:spPr bwMode="auto">
            <a:xfrm>
              <a:off x="1200" y="2304"/>
              <a:ext cx="3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80" name="Line 4"/>
            <p:cNvSpPr>
              <a:spLocks noChangeShapeType="1"/>
            </p:cNvSpPr>
            <p:nvPr/>
          </p:nvSpPr>
          <p:spPr bwMode="auto">
            <a:xfrm>
              <a:off x="1728" y="182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81" name="Text Box 5"/>
            <p:cNvSpPr txBox="1">
              <a:spLocks noChangeArrowheads="1"/>
            </p:cNvSpPr>
            <p:nvPr/>
          </p:nvSpPr>
          <p:spPr bwMode="auto">
            <a:xfrm>
              <a:off x="1920" y="1968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1         2           3           4</a:t>
              </a:r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1344" y="2400"/>
              <a:ext cx="384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 flipH="1" flipV="1">
              <a:off x="1248" y="1872"/>
              <a:ext cx="48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84" name="Text Box 8"/>
            <p:cNvSpPr txBox="1">
              <a:spLocks noChangeArrowheads="1"/>
            </p:cNvSpPr>
            <p:nvPr/>
          </p:nvSpPr>
          <p:spPr bwMode="auto">
            <a:xfrm>
              <a:off x="1440" y="177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1248" y="20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1549400" y="3079750"/>
            <a:ext cx="5627688" cy="3208257"/>
            <a:chOff x="1056" y="2256"/>
            <a:chExt cx="3600" cy="2074"/>
          </a:xfrm>
        </p:grpSpPr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4176" y="22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1056" y="398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1776" y="4032"/>
              <a:ext cx="26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25/48    13/48     7/48     1/16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4224" y="2640"/>
              <a:ext cx="432" cy="1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4272" y="4032"/>
              <a:ext cx="28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395288" y="404813"/>
            <a:ext cx="8153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四个整数中等可能地取值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另一随机变量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1~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中等可能地取一整数值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试求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1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987961"/>
              </p:ext>
            </p:extLst>
          </p:nvPr>
        </p:nvGraphicFramePr>
        <p:xfrm>
          <a:off x="798513" y="2216150"/>
          <a:ext cx="81311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50" name="公式" r:id="rId3" imgW="3619440" imgH="342720" progId="Equation.3">
                  <p:embed/>
                </p:oleObj>
              </mc:Choice>
              <mc:Fallback>
                <p:oleObj name="公式" r:id="rId3" imgW="3619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216150"/>
                        <a:ext cx="81311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2681288" y="3681413"/>
            <a:ext cx="3810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1/4        0           0           0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1/8        1/8        0           0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1/12     1/12     1/12        0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1/16     1/16     1/16       1/16</a:t>
            </a:r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469900" y="1855788"/>
            <a:ext cx="40222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=1,2,3,4,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graphicFrame>
        <p:nvGraphicFramePr>
          <p:cNvPr id="1013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30501"/>
              </p:ext>
            </p:extLst>
          </p:nvPr>
        </p:nvGraphicFramePr>
        <p:xfrm>
          <a:off x="6659563" y="3068638"/>
          <a:ext cx="288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51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068638"/>
                        <a:ext cx="288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957624"/>
              </p:ext>
            </p:extLst>
          </p:nvPr>
        </p:nvGraphicFramePr>
        <p:xfrm>
          <a:off x="1908175" y="5949950"/>
          <a:ext cx="32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52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49950"/>
                        <a:ext cx="328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9" name="Oval 23"/>
          <p:cNvSpPr>
            <a:spLocks noChangeArrowheads="1"/>
          </p:cNvSpPr>
          <p:nvPr/>
        </p:nvSpPr>
        <p:spPr bwMode="auto">
          <a:xfrm>
            <a:off x="8388350" y="6308725"/>
            <a:ext cx="287338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60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765689"/>
              </p:ext>
            </p:extLst>
          </p:nvPr>
        </p:nvGraphicFramePr>
        <p:xfrm>
          <a:off x="1860550" y="2941638"/>
          <a:ext cx="54483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77" name="公式" r:id="rId3" imgW="2273040" imgH="330120" progId="Equation.3">
                  <p:embed/>
                </p:oleObj>
              </mc:Choice>
              <mc:Fallback>
                <p:oleObj name="公式" r:id="rId3" imgW="2273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941638"/>
                        <a:ext cx="5448300" cy="925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540543"/>
              </p:ext>
            </p:extLst>
          </p:nvPr>
        </p:nvGraphicFramePr>
        <p:xfrm>
          <a:off x="1889125" y="4694238"/>
          <a:ext cx="54467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78" name="公式" r:id="rId5" imgW="2260440" imgH="330120" progId="Equation.3">
                  <p:embed/>
                </p:oleObj>
              </mc:Choice>
              <mc:Fallback>
                <p:oleObj name="公式" r:id="rId5" imgW="2260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694238"/>
                        <a:ext cx="5446713" cy="88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9600" y="411163"/>
            <a:ext cx="694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  连续型随机变量的边缘概率密度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0" y="1082675"/>
            <a:ext cx="604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概率密度为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38188" y="2327275"/>
            <a:ext cx="7564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由此知，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是连续型随机变量，且其概率密度为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62000" y="4003675"/>
            <a:ext cx="718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也是连续型随机变量，其概率密度为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55650" y="5734050"/>
            <a:ext cx="749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分别称为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和关于</a:t>
            </a:r>
            <a:r>
              <a:rPr lang="en-US" altLang="zh-CN" sz="2800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的边缘概率密度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4211960" y="2380135"/>
            <a:ext cx="2160240" cy="151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07024"/>
              </p:ext>
            </p:extLst>
          </p:nvPr>
        </p:nvGraphicFramePr>
        <p:xfrm>
          <a:off x="6884802" y="1789908"/>
          <a:ext cx="172819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79" name="Equation" r:id="rId7" imgW="901440" imgH="152280" progId="Equation.DSMT4">
                  <p:embed/>
                </p:oleObj>
              </mc:Choice>
              <mc:Fallback>
                <p:oleObj name="Equation" r:id="rId7" imgW="901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802" y="1789908"/>
                        <a:ext cx="172819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5576" y="1516039"/>
                <a:ext cx="6135719" cy="825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d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16039"/>
                <a:ext cx="6135719" cy="8257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autoUpdateAnimBg="0"/>
      <p:bldP spid="23560" grpId="0" autoUpdateAnimBg="0"/>
      <p:bldP spid="23561" grpId="0" autoUpdateAnimBg="0"/>
      <p:bldP spid="23562" grpId="0" autoUpdateAnimBg="0"/>
      <p:bldP spid="23564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29815"/>
              </p:ext>
            </p:extLst>
          </p:nvPr>
        </p:nvGraphicFramePr>
        <p:xfrm>
          <a:off x="1835696" y="2852936"/>
          <a:ext cx="54483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34" name="公式" r:id="rId3" imgW="2273040" imgH="330120" progId="Equation.3">
                  <p:embed/>
                </p:oleObj>
              </mc:Choice>
              <mc:Fallback>
                <p:oleObj name="公式" r:id="rId3" imgW="2273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5448300" cy="925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9600" y="411163"/>
            <a:ext cx="694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  连续型随机变量的边缘概率密度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0" y="1082675"/>
            <a:ext cx="604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概率密度为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38188" y="2327275"/>
            <a:ext cx="7564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由此知，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是连续型随机变量，且其概率密度为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4211960" y="2380135"/>
            <a:ext cx="2160240" cy="151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>
            <p:extLst/>
          </p:nvPr>
        </p:nvGraphicFramePr>
        <p:xfrm>
          <a:off x="6884802" y="1789908"/>
          <a:ext cx="172819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35" name="Equation" r:id="rId5" imgW="901440" imgH="152280" progId="Equation.DSMT4">
                  <p:embed/>
                </p:oleObj>
              </mc:Choice>
              <mc:Fallback>
                <p:oleObj name="Equation" r:id="rId5" imgW="901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802" y="1789908"/>
                        <a:ext cx="172819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5576" y="1516039"/>
                <a:ext cx="6135719" cy="825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d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16039"/>
                <a:ext cx="6135719" cy="8257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83568" y="3933056"/>
            <a:ext cx="785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边缘概率密度函数的性质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4509120"/>
                <a:ext cx="1942775" cy="406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09120"/>
                <a:ext cx="1942775" cy="406971"/>
              </a:xfrm>
              <a:prstGeom prst="rect">
                <a:avLst/>
              </a:prstGeom>
              <a:blipFill rotWithShape="0">
                <a:blip r:embed="rId8"/>
                <a:stretch>
                  <a:fillRect r="-282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18131" y="4428522"/>
                <a:ext cx="2804550" cy="487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31" y="4428522"/>
                <a:ext cx="2804550" cy="487569"/>
              </a:xfrm>
              <a:prstGeom prst="rect">
                <a:avLst/>
              </a:prstGeom>
              <a:blipFill rotWithShape="0">
                <a:blip r:embed="rId9"/>
                <a:stretch>
                  <a:fillRect l="-6739" t="-5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3568" y="5060706"/>
                <a:ext cx="4752198" cy="842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60706"/>
                <a:ext cx="4752198" cy="8424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1560" y="5919663"/>
                <a:ext cx="5904656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(4)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/>
                  <a:t>是连续函数，则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919663"/>
                <a:ext cx="5904656" cy="473591"/>
              </a:xfrm>
              <a:prstGeom prst="rect">
                <a:avLst/>
              </a:prstGeom>
              <a:blipFill rotWithShape="0">
                <a:blip r:embed="rId11"/>
                <a:stretch>
                  <a:fillRect l="-1548" t="-14103" b="-2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09600" y="981075"/>
            <a:ext cx="8153400" cy="347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0000"/>
              </a:buClr>
              <a:buSzPct val="130000"/>
              <a:buFont typeface="Monotype Sorts" pitchFamily="2" charset="2"/>
              <a:buChar char="F"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均匀分布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为一面积为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平面有界区域，若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具有概率密度</a:t>
            </a:r>
          </a:p>
          <a:p>
            <a:pPr algn="just">
              <a:lnSpc>
                <a:spcPct val="13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在域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上服从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均匀分布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455863" y="173038"/>
            <a:ext cx="3556000" cy="771525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CC00CC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二维常见分布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77546"/>
              </p:ext>
            </p:extLst>
          </p:nvPr>
        </p:nvGraphicFramePr>
        <p:xfrm>
          <a:off x="1908175" y="2065338"/>
          <a:ext cx="5111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94" name="公式" r:id="rId3" imgW="1638000" imgH="520560" progId="Equation.3">
                  <p:embed/>
                </p:oleObj>
              </mc:Choice>
              <mc:Fallback>
                <p:oleObj name="公式" r:id="rId3" imgW="16380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5338"/>
                        <a:ext cx="5111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12775" y="4740176"/>
            <a:ext cx="7704138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u="sng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u="sng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在域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上服从均匀分布，求其边缘概率密度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4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12775" y="549275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在域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上服从均匀分布，求其边缘概率密度．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79165"/>
              </p:ext>
            </p:extLst>
          </p:nvPr>
        </p:nvGraphicFramePr>
        <p:xfrm>
          <a:off x="1260475" y="1412875"/>
          <a:ext cx="42481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26" name="公式" r:id="rId3" imgW="1752480" imgH="533160" progId="Equation.3">
                  <p:embed/>
                </p:oleObj>
              </mc:Choice>
              <mc:Fallback>
                <p:oleObj name="公式" r:id="rId3" imgW="1752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12875"/>
                        <a:ext cx="42481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696200" y="287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590" name="Oval 14" descr="宽上对角线"/>
          <p:cNvSpPr>
            <a:spLocks noChangeArrowheads="1"/>
          </p:cNvSpPr>
          <p:nvPr/>
        </p:nvSpPr>
        <p:spPr bwMode="auto">
          <a:xfrm>
            <a:off x="5943600" y="1828800"/>
            <a:ext cx="2286000" cy="2209800"/>
          </a:xfrm>
          <a:prstGeom prst="ellipse">
            <a:avLst/>
          </a:prstGeom>
          <a:pattFill prst="wdUpDiag">
            <a:fgClr>
              <a:srgbClr val="CC0066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867400" y="2919413"/>
            <a:ext cx="2514600" cy="1243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9750" y="18303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410200" y="29194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086600" y="1371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 flipV="1">
            <a:off x="7524750" y="1236663"/>
            <a:ext cx="0" cy="2336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705600" y="2819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868680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713538" y="11938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912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-r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80772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086600" y="144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13342"/>
              </p:ext>
            </p:extLst>
          </p:nvPr>
        </p:nvGraphicFramePr>
        <p:xfrm>
          <a:off x="989013" y="2708275"/>
          <a:ext cx="28082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27"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708275"/>
                        <a:ext cx="280828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15361"/>
              </p:ext>
            </p:extLst>
          </p:nvPr>
        </p:nvGraphicFramePr>
        <p:xfrm>
          <a:off x="1770063" y="5022850"/>
          <a:ext cx="40179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28" name="Equation" r:id="rId7" imgW="1625400" imgH="660240" progId="Equation.DSMT4">
                  <p:embed/>
                </p:oleObj>
              </mc:Choice>
              <mc:Fallback>
                <p:oleObj name="Equation" r:id="rId7" imgW="16254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022850"/>
                        <a:ext cx="40179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5"/>
          <p:cNvSpPr>
            <a:spLocks noChangeShapeType="1"/>
          </p:cNvSpPr>
          <p:nvPr/>
        </p:nvSpPr>
        <p:spPr bwMode="auto">
          <a:xfrm flipH="1" flipV="1">
            <a:off x="8532813" y="1484313"/>
            <a:ext cx="0" cy="190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 flipV="1">
            <a:off x="5795963" y="1557338"/>
            <a:ext cx="0" cy="190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6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617735"/>
              </p:ext>
            </p:extLst>
          </p:nvPr>
        </p:nvGraphicFramePr>
        <p:xfrm>
          <a:off x="1820863" y="3573463"/>
          <a:ext cx="7072312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29" name="公式" r:id="rId9" imgW="3365280" imgH="660240" progId="Equation.3">
                  <p:embed/>
                </p:oleObj>
              </mc:Choice>
              <mc:Fallback>
                <p:oleObj name="公式" r:id="rId9" imgW="33652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573463"/>
                        <a:ext cx="7072312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04932"/>
              </p:ext>
            </p:extLst>
          </p:nvPr>
        </p:nvGraphicFramePr>
        <p:xfrm>
          <a:off x="1822450" y="3573463"/>
          <a:ext cx="4324350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30" name="Equation" r:id="rId11" imgW="2057400" imgH="660240" progId="Equation.DSMT4">
                  <p:embed/>
                </p:oleObj>
              </mc:Choice>
              <mc:Fallback>
                <p:oleObj name="Equation" r:id="rId11" imgW="20574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573463"/>
                        <a:ext cx="4324350" cy="1506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6084888" y="3789363"/>
            <a:ext cx="3059112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>
            <a:off x="8172450" y="6165850"/>
            <a:ext cx="287338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55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nimBg="1"/>
      <p:bldP spid="24601" grpId="0" animBg="1"/>
      <p:bldP spid="24602" grpId="0" animBg="1"/>
      <p:bldP spid="246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7696200" y="287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6021" name="Oval 5" descr="宽上对角线"/>
          <p:cNvSpPr>
            <a:spLocks noChangeArrowheads="1"/>
          </p:cNvSpPr>
          <p:nvPr/>
        </p:nvSpPr>
        <p:spPr bwMode="auto">
          <a:xfrm>
            <a:off x="5943600" y="1828800"/>
            <a:ext cx="2286000" cy="2209800"/>
          </a:xfrm>
          <a:prstGeom prst="ellipse">
            <a:avLst/>
          </a:prstGeom>
          <a:pattFill prst="wdUpDiag">
            <a:fgClr>
              <a:srgbClr val="CC0066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5334000" y="2514600"/>
            <a:ext cx="35814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705600" y="2819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6713538" y="69215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57912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-r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80772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7058025" y="15573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5867400" y="2919413"/>
            <a:ext cx="2514600" cy="1243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6710363" y="27813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8691563" y="2857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5795963" y="27813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-r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8081963" y="27813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V="1">
            <a:off x="7086600" y="765175"/>
            <a:ext cx="0" cy="281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5867400" y="1484313"/>
            <a:ext cx="2449513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5651500" y="3357563"/>
            <a:ext cx="2808288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6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39133"/>
              </p:ext>
            </p:extLst>
          </p:nvPr>
        </p:nvGraphicFramePr>
        <p:xfrm>
          <a:off x="838200" y="908050"/>
          <a:ext cx="42386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17" name="公式" r:id="rId3" imgW="1422360" imgH="330120" progId="Equation.3">
                  <p:embed/>
                </p:oleObj>
              </mc:Choice>
              <mc:Fallback>
                <p:oleObj name="公式" r:id="rId3" imgW="1422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08050"/>
                        <a:ext cx="42386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5410200" y="29194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8459788" y="6165304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2233" y="4005662"/>
                <a:ext cx="4498604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3" y="4005662"/>
                <a:ext cx="4498604" cy="1367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62723" y="2145234"/>
                <a:ext cx="4441537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sub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3" y="2145234"/>
                <a:ext cx="4441537" cy="1664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319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nimBg="1"/>
      <p:bldP spid="86040" grpId="0" animBg="1"/>
      <p:bldP spid="86041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00088" y="474663"/>
            <a:ext cx="313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30000"/>
              <a:buFont typeface="Monotype Sorts" pitchFamily="2" charset="2"/>
              <a:buChar char="F"/>
            </a:pP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二维正态分布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92150" y="1254125"/>
            <a:ext cx="566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具有概率密度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17724"/>
              </p:ext>
            </p:extLst>
          </p:nvPr>
        </p:nvGraphicFramePr>
        <p:xfrm>
          <a:off x="573088" y="1870075"/>
          <a:ext cx="7970837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22" name="Equation" r:id="rId3" imgW="3517560" imgH="787320" progId="Equation.DSMT4">
                  <p:embed/>
                </p:oleObj>
              </mc:Choice>
              <mc:Fallback>
                <p:oleObj name="Equation" r:id="rId3" imgW="3517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870075"/>
                        <a:ext cx="7970837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8" name="Group 10"/>
          <p:cNvGrpSpPr>
            <a:grpSpLocks/>
          </p:cNvGrpSpPr>
          <p:nvPr/>
        </p:nvGrpSpPr>
        <p:grpSpPr bwMode="auto">
          <a:xfrm>
            <a:off x="609600" y="3789365"/>
            <a:ext cx="8001000" cy="1163638"/>
            <a:chOff x="384" y="3024"/>
            <a:chExt cx="5040" cy="733"/>
          </a:xfrm>
        </p:grpSpPr>
        <p:sp>
          <p:nvSpPr>
            <p:cNvPr id="58370" name="Rectangle 2"/>
            <p:cNvSpPr>
              <a:spLocks noChangeArrowheads="1"/>
            </p:cNvSpPr>
            <p:nvPr/>
          </p:nvSpPr>
          <p:spPr bwMode="auto">
            <a:xfrm>
              <a:off x="384" y="3024"/>
              <a:ext cx="5040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                            是常数，且                                   ，则 </a:t>
              </a:r>
            </a:p>
            <a:p>
              <a:pPr>
                <a:lnSpc>
                  <a:spcPct val="120000"/>
                </a:lnSpc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(X,Y)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服从参数为的，记为</a:t>
              </a:r>
            </a:p>
          </p:txBody>
        </p:sp>
        <p:graphicFrame>
          <p:nvGraphicFramePr>
            <p:cNvPr id="58374" name="Object 6"/>
            <p:cNvGraphicFramePr>
              <a:graphicFrameLocks noChangeAspect="1"/>
            </p:cNvGraphicFramePr>
            <p:nvPr/>
          </p:nvGraphicFramePr>
          <p:xfrm>
            <a:off x="912" y="3058"/>
            <a:ext cx="1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123" name="公式" r:id="rId5" imgW="927000" imgH="190440" progId="Equation.3">
                    <p:embed/>
                  </p:oleObj>
                </mc:Choice>
                <mc:Fallback>
                  <p:oleObj name="公式" r:id="rId5" imgW="9270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58"/>
                          <a:ext cx="14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5" name="Object 7"/>
            <p:cNvGraphicFramePr>
              <a:graphicFrameLocks noChangeAspect="1"/>
            </p:cNvGraphicFramePr>
            <p:nvPr/>
          </p:nvGraphicFramePr>
          <p:xfrm>
            <a:off x="3312" y="3025"/>
            <a:ext cx="172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124" name="公式" r:id="rId7" imgW="1130040" imgH="215640" progId="Equation.3">
                    <p:embed/>
                  </p:oleObj>
                </mc:Choice>
                <mc:Fallback>
                  <p:oleObj name="公式" r:id="rId7" imgW="1130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25"/>
                          <a:ext cx="172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04304"/>
              </p:ext>
            </p:extLst>
          </p:nvPr>
        </p:nvGraphicFramePr>
        <p:xfrm>
          <a:off x="1403350" y="5067300"/>
          <a:ext cx="6073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25" name="公式" r:id="rId9" imgW="1752480" imgH="228600" progId="Equation.3">
                  <p:embed/>
                </p:oleObj>
              </mc:Choice>
              <mc:Fallback>
                <p:oleObj name="公式" r:id="rId9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67300"/>
                        <a:ext cx="6073775" cy="787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133600" y="5410200"/>
            <a:ext cx="5006975" cy="914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rgbClr val="000099"/>
                </a:solidFill>
                <a:ea typeface="黑体" panose="02010609060101010101" pitchFamily="49" charset="-122"/>
              </a:rPr>
              <a:t>二维正态分布图</a:t>
            </a:r>
          </a:p>
        </p:txBody>
      </p:sp>
    </p:spTree>
    <p:extLst>
      <p:ext uri="{BB962C8B-B14F-4D97-AF65-F5344CB8AC3E}">
        <p14:creationId xmlns:p14="http://schemas.microsoft.com/office/powerpoint/2010/main" val="42194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382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371600" y="5562600"/>
            <a:ext cx="6384925" cy="914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rgbClr val="000099"/>
                </a:solidFill>
                <a:ea typeface="黑体" panose="02010609060101010101" pitchFamily="49" charset="-122"/>
              </a:rPr>
              <a:t>二维正态分布剖面图</a:t>
            </a:r>
          </a:p>
        </p:txBody>
      </p:sp>
    </p:spTree>
    <p:extLst>
      <p:ext uri="{BB962C8B-B14F-4D97-AF65-F5344CB8AC3E}">
        <p14:creationId xmlns:p14="http://schemas.microsoft.com/office/powerpoint/2010/main" val="26693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908050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µ"/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引例：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1520" y="294928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E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§3.1 </a:t>
            </a: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二维随机变量</a:t>
            </a:r>
            <a:endParaRPr lang="zh-CN" altLang="en-US" sz="40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31" name="Line 63"/>
          <p:cNvSpPr>
            <a:spLocks noChangeShapeType="1"/>
          </p:cNvSpPr>
          <p:nvPr/>
        </p:nvSpPr>
        <p:spPr bwMode="auto">
          <a:xfrm>
            <a:off x="609600" y="990600"/>
            <a:ext cx="85344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684213" y="1557338"/>
            <a:ext cx="79898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考察某地区人的健康状况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 = {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某地区所有人的体检结果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79356"/>
              </p:ext>
            </p:extLst>
          </p:nvPr>
        </p:nvGraphicFramePr>
        <p:xfrm>
          <a:off x="1187624" y="2852936"/>
          <a:ext cx="6211116" cy="172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186"/>
                <a:gridCol w="1035186"/>
                <a:gridCol w="1035186"/>
                <a:gridCol w="1035186"/>
                <a:gridCol w="1035186"/>
                <a:gridCol w="1035186"/>
              </a:tblGrid>
              <a:tr h="3732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姓名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身份证号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身高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体重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血压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399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张三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*****</a:t>
                      </a:r>
                      <a:r>
                        <a:rPr lang="en-US" altLang="zh-CN" sz="1600" b="1" u="none" strike="noStrike">
                          <a:effectLst/>
                        </a:rPr>
                        <a:t>01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171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63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84/126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399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李四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>
                          <a:effectLst/>
                        </a:rPr>
                        <a:t>*****</a:t>
                      </a:r>
                      <a:r>
                        <a:rPr lang="en-US" altLang="zh-CN" sz="1600" b="1" u="none" strike="noStrike">
                          <a:effectLst/>
                        </a:rPr>
                        <a:t>02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176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68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91/134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751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effectLst/>
                        </a:rPr>
                        <a:t>…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683568" y="4849996"/>
            <a:ext cx="79898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体检结果中的含有多项指标，每项指标都可看作是定义在样本空间上的实值函数，如身高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H(e),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W(e),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血压低压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2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27946"/>
              </p:ext>
            </p:extLst>
          </p:nvPr>
        </p:nvGraphicFramePr>
        <p:xfrm>
          <a:off x="1258888" y="2803525"/>
          <a:ext cx="640873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46" name="公式" r:id="rId3" imgW="2374560" imgH="507960" progId="Equation.3">
                  <p:embed/>
                </p:oleObj>
              </mc:Choice>
              <mc:Fallback>
                <p:oleObj name="公式" r:id="rId3" imgW="2374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03525"/>
                        <a:ext cx="6408737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21087"/>
              </p:ext>
            </p:extLst>
          </p:nvPr>
        </p:nvGraphicFramePr>
        <p:xfrm>
          <a:off x="1385888" y="1506538"/>
          <a:ext cx="62103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47" name="公式" r:id="rId5" imgW="2171520" imgH="507960" progId="Equation.3">
                  <p:embed/>
                </p:oleObj>
              </mc:Choice>
              <mc:Fallback>
                <p:oleObj name="公式" r:id="rId5" imgW="2171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506538"/>
                        <a:ext cx="62103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50888" y="442277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的边缘分布均为正态分布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06234"/>
              </p:ext>
            </p:extLst>
          </p:nvPr>
        </p:nvGraphicFramePr>
        <p:xfrm>
          <a:off x="1763713" y="5008563"/>
          <a:ext cx="57610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48" name="公式" r:id="rId7" imgW="1714320" imgH="215640" progId="Equation.3">
                  <p:embed/>
                </p:oleObj>
              </mc:Choice>
              <mc:Fallback>
                <p:oleObj name="公式" r:id="rId7" imgW="1714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08563"/>
                        <a:ext cx="576103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46113" y="19732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233246"/>
              </p:ext>
            </p:extLst>
          </p:nvPr>
        </p:nvGraphicFramePr>
        <p:xfrm>
          <a:off x="2052638" y="404813"/>
          <a:ext cx="475138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49" name="公式" r:id="rId9" imgW="1663560" imgH="215640" progId="Equation.3">
                  <p:embed/>
                </p:oleObj>
              </mc:Choice>
              <mc:Fallback>
                <p:oleObj name="公式" r:id="rId9" imgW="1663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04813"/>
                        <a:ext cx="4751387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41338" y="476250"/>
            <a:ext cx="6473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u="sng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设                 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60388" y="1109663"/>
            <a:ext cx="6011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的边缘概率密度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3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autoUpdateAnimBg="0"/>
      <p:bldP spid="2868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8313" y="1470025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是二维随机变量，其分布律为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39750" y="2478088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对固定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92850"/>
              </p:ext>
            </p:extLst>
          </p:nvPr>
        </p:nvGraphicFramePr>
        <p:xfrm>
          <a:off x="2051050" y="4508500"/>
          <a:ext cx="52816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2" name="公式" r:id="rId3" imgW="2133360" imgH="431640" progId="Equation.3">
                  <p:embed/>
                </p:oleObj>
              </mc:Choice>
              <mc:Fallback>
                <p:oleObj name="公式" r:id="rId3" imgW="213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08500"/>
                        <a:ext cx="528161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929955"/>
              </p:ext>
            </p:extLst>
          </p:nvPr>
        </p:nvGraphicFramePr>
        <p:xfrm>
          <a:off x="2627313" y="1947863"/>
          <a:ext cx="36004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3" name="公式" r:id="rId5" imgW="1422360" imgH="228600" progId="Equation.3">
                  <p:embed/>
                </p:oleObj>
              </mc:Choice>
              <mc:Fallback>
                <p:oleObj name="公式" r:id="rId5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47863"/>
                        <a:ext cx="36004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195513" y="115888"/>
            <a:ext cx="465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§3.3  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16159"/>
              </p:ext>
            </p:extLst>
          </p:nvPr>
        </p:nvGraphicFramePr>
        <p:xfrm>
          <a:off x="2195513" y="2770188"/>
          <a:ext cx="49990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4" name="公式" r:id="rId7" imgW="2184120" imgH="419040" progId="Equation.3">
                  <p:embed/>
                </p:oleObj>
              </mc:Choice>
              <mc:Fallback>
                <p:oleObj name="公式" r:id="rId7" imgW="2184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70188"/>
                        <a:ext cx="49990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39750" y="4241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对固定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85800" y="836613"/>
            <a:ext cx="80772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11188" y="3630613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-------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在条件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条件分布律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15520"/>
              </p:ext>
            </p:extLst>
          </p:nvPr>
        </p:nvGraphicFramePr>
        <p:xfrm>
          <a:off x="2555875" y="4240213"/>
          <a:ext cx="1008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5" name="公式" r:id="rId9" imgW="419040" imgH="215640" progId="Equation.3">
                  <p:embed/>
                </p:oleObj>
              </mc:Choice>
              <mc:Fallback>
                <p:oleObj name="公式" r:id="rId9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40213"/>
                        <a:ext cx="10080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92350"/>
              </p:ext>
            </p:extLst>
          </p:nvPr>
        </p:nvGraphicFramePr>
        <p:xfrm>
          <a:off x="2484438" y="2438400"/>
          <a:ext cx="10080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6" name="公式" r:id="rId11" imgW="406080" imgH="190440" progId="Equation.3">
                  <p:embed/>
                </p:oleObj>
              </mc:Choice>
              <mc:Fallback>
                <p:oleObj name="公式" r:id="rId11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38400"/>
                        <a:ext cx="10080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11188" y="5445125"/>
            <a:ext cx="722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在条件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条件分布律</a:t>
            </a:r>
            <a:r>
              <a:rPr lang="en-US" altLang="zh-CN" sz="2800" u="sng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66725" y="838200"/>
            <a:ext cx="6985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离散型随机变量的条件分布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351588" y="184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9" grpId="0"/>
      <p:bldP spid="29711" grpId="0"/>
      <p:bldP spid="29714" grpId="0"/>
      <p:bldP spid="297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301798"/>
            <a:ext cx="7886700" cy="4351338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两封信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随机往编号为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1,2,3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三个信箱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内投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表示第一个信箱内信的数目，</a:t>
            </a: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表示第二个信箱内信的数目，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联合分布律及条件分布律．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12998" y="3733803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098798" y="327660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403598" y="3276603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0       1        2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25698" y="342900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 flipV="1">
            <a:off x="412998" y="3276603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703510" y="321310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697660" y="2900365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条件分布律用表格表示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327398" y="3886203"/>
            <a:ext cx="2057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1/9   2/9     1/9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2/9   2/9     0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1/9    0      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17798" y="3886203"/>
            <a:ext cx="457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3308598" y="327660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12998" y="5410203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251198" y="556260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4/9    4/9    1/9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460998" y="3886203"/>
            <a:ext cx="609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4/9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4/9 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1/9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680197" y="4114803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6204197" y="342900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356597" y="3581403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0       1        2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5235822" y="3581403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280397" y="4267203"/>
            <a:ext cx="2057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   1/2     1/4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   1/2      0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1       0       0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527797" y="4267203"/>
            <a:ext cx="1752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=0}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=1}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=2} 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870573" y="6035678"/>
            <a:ext cx="4052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0,1,2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395536" y="2349502"/>
            <a:ext cx="8674099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据题意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的所有可能取值为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0,1,2	 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7" grpId="0"/>
      <p:bldP spid="30728" grpId="0"/>
      <p:bldP spid="30729" grpId="0" animBg="1"/>
      <p:bldP spid="30730" grpId="0"/>
      <p:bldP spid="30731" grpId="0"/>
      <p:bldP spid="30732" grpId="0"/>
      <p:bldP spid="30733" grpId="0"/>
      <p:bldP spid="30734" grpId="0" animBg="1"/>
      <p:bldP spid="30735" grpId="0" animBg="1"/>
      <p:bldP spid="30736" grpId="0"/>
      <p:bldP spid="30737" grpId="0"/>
      <p:bldP spid="30738" grpId="0" animBg="1"/>
      <p:bldP spid="30739" grpId="0" animBg="1"/>
      <p:bldP spid="30740" grpId="0"/>
      <p:bldP spid="30741" grpId="0"/>
      <p:bldP spid="30744" grpId="0"/>
      <p:bldP spid="30745" grpId="0"/>
      <p:bldP spid="30750" grpId="0"/>
      <p:bldP spid="307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5538"/>
            <a:ext cx="8305800" cy="2971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２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，设对于任意的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若对于任意实数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，极限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存在，则称此极限值为在条件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600039"/>
              </p:ext>
            </p:extLst>
          </p:nvPr>
        </p:nvGraphicFramePr>
        <p:xfrm>
          <a:off x="4643438" y="4450829"/>
          <a:ext cx="2416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84" name="公式" r:id="rId3" imgW="939600" imgH="190440" progId="Equation.3">
                  <p:embed/>
                </p:oleObj>
              </mc:Choice>
              <mc:Fallback>
                <p:oleObj name="公式" r:id="rId3" imgW="939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50829"/>
                        <a:ext cx="2416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9123"/>
              </p:ext>
            </p:extLst>
          </p:nvPr>
        </p:nvGraphicFramePr>
        <p:xfrm>
          <a:off x="2051050" y="4365104"/>
          <a:ext cx="1828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85" name="公式" r:id="rId5" imgW="609480" imgH="215640" progId="Equation.3">
                  <p:embed/>
                </p:oleObj>
              </mc:Choice>
              <mc:Fallback>
                <p:oleObj name="公式" r:id="rId5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104"/>
                        <a:ext cx="1828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64705"/>
              </p:ext>
            </p:extLst>
          </p:nvPr>
        </p:nvGraphicFramePr>
        <p:xfrm>
          <a:off x="3204046" y="2420888"/>
          <a:ext cx="4032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86" name="Equation" r:id="rId7" imgW="1218960" imgH="215640" progId="Equation.DSMT4">
                  <p:embed/>
                </p:oleObj>
              </mc:Choice>
              <mc:Fallback>
                <p:oleObj name="Equation" r:id="rId7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046" y="2420888"/>
                        <a:ext cx="40322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60551"/>
              </p:ext>
            </p:extLst>
          </p:nvPr>
        </p:nvGraphicFramePr>
        <p:xfrm>
          <a:off x="2843213" y="1484784"/>
          <a:ext cx="32972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87" name="Equation" r:id="rId9" imgW="888840" imgH="152280" progId="Equation.DSMT4">
                  <p:embed/>
                </p:oleObj>
              </mc:Choice>
              <mc:Fallback>
                <p:oleObj name="Equation" r:id="rId9" imgW="8888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784"/>
                        <a:ext cx="32972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685800" y="1071563"/>
            <a:ext cx="80772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779838" y="4420666"/>
            <a:ext cx="124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11188" y="5322888"/>
            <a:ext cx="3873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类似可定义                 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66751"/>
              </p:ext>
            </p:extLst>
          </p:nvPr>
        </p:nvGraphicFramePr>
        <p:xfrm>
          <a:off x="2555875" y="5302250"/>
          <a:ext cx="1828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88" name="公式" r:id="rId11" imgW="609480" imgH="215640" progId="Equation.3">
                  <p:embed/>
                </p:oleObj>
              </mc:Choice>
              <mc:Fallback>
                <p:oleObj name="公式" r:id="rId11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02250"/>
                        <a:ext cx="1828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91286"/>
              </p:ext>
            </p:extLst>
          </p:nvPr>
        </p:nvGraphicFramePr>
        <p:xfrm>
          <a:off x="1187921" y="2420888"/>
          <a:ext cx="20383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89" name="Equation" r:id="rId13" imgW="558720" imgH="190440" progId="Equation.DSMT4">
                  <p:embed/>
                </p:oleObj>
              </mc:Choice>
              <mc:Fallback>
                <p:oleObj name="Equation" r:id="rId13" imgW="558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921" y="2420888"/>
                        <a:ext cx="20383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92909"/>
              </p:ext>
            </p:extLst>
          </p:nvPr>
        </p:nvGraphicFramePr>
        <p:xfrm>
          <a:off x="4283968" y="5301208"/>
          <a:ext cx="43672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90" name="Equation" r:id="rId15" imgW="1320480" imgH="215640" progId="Equation.DSMT4">
                  <p:embed/>
                </p:oleObj>
              </mc:Choice>
              <mc:Fallback>
                <p:oleObj name="Equation" r:id="rId15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301208"/>
                        <a:ext cx="43672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11188" y="476250"/>
            <a:ext cx="6985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连续型随机变量的条件分布</a:t>
            </a:r>
          </a:p>
        </p:txBody>
      </p:sp>
    </p:spTree>
    <p:extLst>
      <p:ext uri="{BB962C8B-B14F-4D97-AF65-F5344CB8AC3E}">
        <p14:creationId xmlns:p14="http://schemas.microsoft.com/office/powerpoint/2010/main" val="4929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31755" grpId="0"/>
      <p:bldP spid="317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84213" y="476250"/>
          <a:ext cx="5903912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90" name="Equation" r:id="rId3" imgW="1739880" imgH="1612800" progId="Equation.DSMT4">
                  <p:embed/>
                </p:oleObj>
              </mc:Choice>
              <mc:Fallback>
                <p:oleObj name="Equation" r:id="rId3" imgW="173988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5903912" cy="554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251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969963"/>
            <a:ext cx="8321675" cy="11636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,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的边缘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概率密度为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若对固定的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4066"/>
              </p:ext>
            </p:extLst>
          </p:nvPr>
        </p:nvGraphicFramePr>
        <p:xfrm>
          <a:off x="1476375" y="4437063"/>
          <a:ext cx="36004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28" name="公式" r:id="rId3" imgW="1257120" imgH="380880" progId="Equation.3">
                  <p:embed/>
                </p:oleObj>
              </mc:Choice>
              <mc:Fallback>
                <p:oleObj name="公式" r:id="rId3" imgW="1257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7063"/>
                        <a:ext cx="360045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43877"/>
              </p:ext>
            </p:extLst>
          </p:nvPr>
        </p:nvGraphicFramePr>
        <p:xfrm>
          <a:off x="1835150" y="1989138"/>
          <a:ext cx="3241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29" name="公式" r:id="rId5" imgW="1257120" imgH="380880" progId="Equation.3">
                  <p:embed/>
                </p:oleObj>
              </mc:Choice>
              <mc:Fallback>
                <p:oleObj name="公式" r:id="rId5" imgW="1257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32416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95288" y="404813"/>
            <a:ext cx="69850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连续型随机变量的条件分布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531813" y="5498068"/>
            <a:ext cx="5985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为在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的条件下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条件概率密度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79030"/>
              </p:ext>
            </p:extLst>
          </p:nvPr>
        </p:nvGraphicFramePr>
        <p:xfrm>
          <a:off x="5562600" y="4725988"/>
          <a:ext cx="1428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30" name="公式" r:id="rId7" imgW="647640" imgH="228600" progId="Equation.3">
                  <p:embed/>
                </p:oleObj>
              </mc:Choice>
              <mc:Fallback>
                <p:oleObj name="公式" r:id="rId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5988"/>
                        <a:ext cx="14287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01705"/>
              </p:ext>
            </p:extLst>
          </p:nvPr>
        </p:nvGraphicFramePr>
        <p:xfrm>
          <a:off x="6948488" y="4510088"/>
          <a:ext cx="19145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31" name="公式" r:id="rId9" imgW="914400" imgH="380880" progId="Equation.3">
                  <p:embed/>
                </p:oleObj>
              </mc:Choice>
              <mc:Fallback>
                <p:oleObj name="公式" r:id="rId9" imgW="914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10088"/>
                        <a:ext cx="19145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95452"/>
              </p:ext>
            </p:extLst>
          </p:nvPr>
        </p:nvGraphicFramePr>
        <p:xfrm>
          <a:off x="5562600" y="2211388"/>
          <a:ext cx="1457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32" name="公式" r:id="rId11" imgW="660240" imgH="228600" progId="Equation.3">
                  <p:embed/>
                </p:oleObj>
              </mc:Choice>
              <mc:Fallback>
                <p:oleObj name="公式" r:id="rId11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11388"/>
                        <a:ext cx="14573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193153"/>
              </p:ext>
            </p:extLst>
          </p:nvPr>
        </p:nvGraphicFramePr>
        <p:xfrm>
          <a:off x="6948488" y="1993900"/>
          <a:ext cx="2016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33" name="公式" r:id="rId13" imgW="939600" imgH="380880" progId="Equation.3">
                  <p:embed/>
                </p:oleObj>
              </mc:Choice>
              <mc:Fallback>
                <p:oleObj name="公式" r:id="rId13" imgW="9396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993900"/>
                        <a:ext cx="20161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6421438" y="3429000"/>
            <a:ext cx="23272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条件分布函数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827088" y="3933825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若对固定的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</a:p>
        </p:txBody>
      </p:sp>
      <p:sp>
        <p:nvSpPr>
          <p:cNvPr id="32794" name="AutoShape 26"/>
          <p:cNvSpPr>
            <a:spLocks noChangeArrowheads="1"/>
          </p:cNvSpPr>
          <p:nvPr/>
        </p:nvSpPr>
        <p:spPr bwMode="auto">
          <a:xfrm>
            <a:off x="6948488" y="2781300"/>
            <a:ext cx="288925" cy="57785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5" name="AutoShape 27"/>
          <p:cNvSpPr>
            <a:spLocks noChangeArrowheads="1"/>
          </p:cNvSpPr>
          <p:nvPr/>
        </p:nvSpPr>
        <p:spPr bwMode="auto">
          <a:xfrm>
            <a:off x="6948488" y="4005263"/>
            <a:ext cx="287337" cy="504825"/>
          </a:xfrm>
          <a:prstGeom prst="downArrow">
            <a:avLst>
              <a:gd name="adj1" fmla="val 50000"/>
              <a:gd name="adj2" fmla="val 4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468313" y="2997200"/>
            <a:ext cx="6146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为在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的条件下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条件概率密度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0969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84" grpId="0"/>
      <p:bldP spid="32792" grpId="0" animBg="1"/>
      <p:bldP spid="32793" grpId="0"/>
      <p:bldP spid="32794" grpId="0" animBg="1"/>
      <p:bldP spid="32795" grpId="0" animBg="1"/>
      <p:bldP spid="327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76250"/>
            <a:ext cx="8458200" cy="1081088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的联合概率密度如下，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49899"/>
              </p:ext>
            </p:extLst>
          </p:nvPr>
        </p:nvGraphicFramePr>
        <p:xfrm>
          <a:off x="1116013" y="981075"/>
          <a:ext cx="41052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76" name="公式" r:id="rId3" imgW="1574640" imgH="406080" progId="Equation.3">
                  <p:embed/>
                </p:oleObj>
              </mc:Choice>
              <mc:Fallback>
                <p:oleObj name="公式" r:id="rId3" imgW="1574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41052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03738"/>
              </p:ext>
            </p:extLst>
          </p:nvPr>
        </p:nvGraphicFramePr>
        <p:xfrm>
          <a:off x="900113" y="2759075"/>
          <a:ext cx="34559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77" name="公式" r:id="rId5" imgW="1409400" imgH="444240" progId="Equation.3">
                  <p:embed/>
                </p:oleObj>
              </mc:Choice>
              <mc:Fallback>
                <p:oleObj name="公式" r:id="rId5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59075"/>
                        <a:ext cx="34559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46555"/>
              </p:ext>
            </p:extLst>
          </p:nvPr>
        </p:nvGraphicFramePr>
        <p:xfrm>
          <a:off x="4211638" y="5157788"/>
          <a:ext cx="359251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78" name="公式" r:id="rId7" imgW="1447560" imgH="558720" progId="Equation.3">
                  <p:embed/>
                </p:oleObj>
              </mc:Choice>
              <mc:Fallback>
                <p:oleObj name="公式" r:id="rId7" imgW="1447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157788"/>
                        <a:ext cx="3592512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8107363" y="16700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55650" y="4797425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对于任意给定的值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845176" y="343092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6202363" y="15938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5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768344"/>
              </p:ext>
            </p:extLst>
          </p:nvPr>
        </p:nvGraphicFramePr>
        <p:xfrm>
          <a:off x="1187450" y="1989138"/>
          <a:ext cx="28971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79" name="公式" r:id="rId9" imgW="1257120" imgH="342720" progId="Equation.3">
                  <p:embed/>
                </p:oleObj>
              </mc:Choice>
              <mc:Fallback>
                <p:oleObj name="公式" r:id="rId9" imgW="1257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28971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5897563" y="1365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7999413" y="3498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395288" y="206057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651500" y="47625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求条件概率密度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45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806162"/>
              </p:ext>
            </p:extLst>
          </p:nvPr>
        </p:nvGraphicFramePr>
        <p:xfrm>
          <a:off x="971550" y="3789363"/>
          <a:ext cx="33067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80" name="公式" r:id="rId11" imgW="1447560" imgH="431640" progId="Equation.3">
                  <p:embed/>
                </p:oleObj>
              </mc:Choice>
              <mc:Fallback>
                <p:oleObj name="公式" r:id="rId11" imgW="1447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33067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08100"/>
              </p:ext>
            </p:extLst>
          </p:nvPr>
        </p:nvGraphicFramePr>
        <p:xfrm>
          <a:off x="900113" y="5313363"/>
          <a:ext cx="33845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81" name="公式" r:id="rId13" imgW="1180800" imgH="380880" progId="Equation.3">
                  <p:embed/>
                </p:oleObj>
              </mc:Choice>
              <mc:Fallback>
                <p:oleObj name="公式" r:id="rId13" imgW="1180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13363"/>
                        <a:ext cx="33845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5724525" y="1989138"/>
            <a:ext cx="0" cy="2160587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8604250" y="1989138"/>
            <a:ext cx="0" cy="2160587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194550" y="3357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5940425" y="2466975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4543" name="Freeform 31"/>
          <p:cNvSpPr>
            <a:spLocks/>
          </p:cNvSpPr>
          <p:nvPr/>
        </p:nvSpPr>
        <p:spPr bwMode="auto">
          <a:xfrm>
            <a:off x="6202363" y="1593850"/>
            <a:ext cx="1905000" cy="1905000"/>
          </a:xfrm>
          <a:custGeom>
            <a:avLst/>
            <a:gdLst>
              <a:gd name="T0" fmla="*/ 0 w 1200"/>
              <a:gd name="T1" fmla="*/ 1200 h 1200"/>
              <a:gd name="T2" fmla="*/ 413 w 1200"/>
              <a:gd name="T3" fmla="*/ 1117 h 1200"/>
              <a:gd name="T4" fmla="*/ 736 w 1200"/>
              <a:gd name="T5" fmla="*/ 881 h 1200"/>
              <a:gd name="T6" fmla="*/ 1024 w 1200"/>
              <a:gd name="T7" fmla="*/ 427 h 1200"/>
              <a:gd name="T8" fmla="*/ 1200 w 1200"/>
              <a:gd name="T9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200">
                <a:moveTo>
                  <a:pt x="0" y="1200"/>
                </a:moveTo>
                <a:cubicBezTo>
                  <a:pt x="69" y="1186"/>
                  <a:pt x="290" y="1170"/>
                  <a:pt x="413" y="1117"/>
                </a:cubicBezTo>
                <a:cubicBezTo>
                  <a:pt x="536" y="1064"/>
                  <a:pt x="634" y="996"/>
                  <a:pt x="736" y="881"/>
                </a:cubicBezTo>
                <a:cubicBezTo>
                  <a:pt x="838" y="766"/>
                  <a:pt x="947" y="574"/>
                  <a:pt x="1024" y="427"/>
                </a:cubicBezTo>
                <a:cubicBezTo>
                  <a:pt x="1101" y="280"/>
                  <a:pt x="1163" y="89"/>
                  <a:pt x="1200" y="0"/>
                </a:cubicBezTo>
              </a:path>
            </a:pathLst>
          </a:custGeom>
          <a:solidFill>
            <a:srgbClr val="99FF33"/>
          </a:solidFill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>
            <a:off x="5364163" y="34988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 flipV="1">
            <a:off x="6202363" y="1060450"/>
            <a:ext cx="0" cy="330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V="1">
            <a:off x="6202363" y="1517650"/>
            <a:ext cx="1981200" cy="1981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6278563" y="9080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8748713" y="3403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H="1">
            <a:off x="7164388" y="1617663"/>
            <a:ext cx="28575" cy="2532062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utoUpdateAnimBg="0"/>
      <p:bldP spid="64537" grpId="0" animBg="1"/>
      <p:bldP spid="64538" grpId="0" animBg="1"/>
      <p:bldP spid="64541" grpId="0"/>
      <p:bldP spid="64542" grpId="0"/>
      <p:bldP spid="645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90508"/>
              </p:ext>
            </p:extLst>
          </p:nvPr>
        </p:nvGraphicFramePr>
        <p:xfrm>
          <a:off x="1339850" y="1270000"/>
          <a:ext cx="36639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42" name="公式" r:id="rId3" imgW="1625400" imgH="571320" progId="Equation.3">
                  <p:embed/>
                </p:oleObj>
              </mc:Choice>
              <mc:Fallback>
                <p:oleObj name="公式" r:id="rId3" imgW="1625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270000"/>
                        <a:ext cx="366395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3223"/>
              </p:ext>
            </p:extLst>
          </p:nvPr>
        </p:nvGraphicFramePr>
        <p:xfrm>
          <a:off x="706438" y="3141663"/>
          <a:ext cx="739457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43" name="公式" r:id="rId5" imgW="2984400" imgH="634680" progId="Equation.3">
                  <p:embed/>
                </p:oleObj>
              </mc:Choice>
              <mc:Fallback>
                <p:oleObj name="公式" r:id="rId5" imgW="29844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141663"/>
                        <a:ext cx="7394575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23850" y="263683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(0&lt;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&lt;1),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条件下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59213"/>
              </p:ext>
            </p:extLst>
          </p:nvPr>
        </p:nvGraphicFramePr>
        <p:xfrm>
          <a:off x="554038" y="404813"/>
          <a:ext cx="3149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44" name="公式" r:id="rId7" imgW="1396800" imgH="330120" progId="Equation.3">
                  <p:embed/>
                </p:oleObj>
              </mc:Choice>
              <mc:Fallback>
                <p:oleObj name="公式" r:id="rId7" imgW="1396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04813"/>
                        <a:ext cx="31496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433635"/>
              </p:ext>
            </p:extLst>
          </p:nvPr>
        </p:nvGraphicFramePr>
        <p:xfrm>
          <a:off x="1331913" y="1341438"/>
          <a:ext cx="38068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45" name="公式" r:id="rId9" imgW="1688760" imgH="482400" progId="Equation.3">
                  <p:embed/>
                </p:oleObj>
              </mc:Choice>
              <mc:Fallback>
                <p:oleObj name="公式" r:id="rId9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3806825" cy="1150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95288" y="4510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特别：在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条件下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607597"/>
              </p:ext>
            </p:extLst>
          </p:nvPr>
        </p:nvGraphicFramePr>
        <p:xfrm>
          <a:off x="900113" y="4870450"/>
          <a:ext cx="67341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46" name="公式" r:id="rId11" imgW="2717640" imgH="609480" progId="Equation.3">
                  <p:embed/>
                </p:oleObj>
              </mc:Choice>
              <mc:Fallback>
                <p:oleObj name="公式" r:id="rId11" imgW="27176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70450"/>
                        <a:ext cx="6734175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Freeform 11"/>
          <p:cNvSpPr>
            <a:spLocks/>
          </p:cNvSpPr>
          <p:nvPr/>
        </p:nvSpPr>
        <p:spPr bwMode="auto">
          <a:xfrm>
            <a:off x="6202363" y="730250"/>
            <a:ext cx="1905000" cy="1905000"/>
          </a:xfrm>
          <a:custGeom>
            <a:avLst/>
            <a:gdLst>
              <a:gd name="T0" fmla="*/ 0 w 1200"/>
              <a:gd name="T1" fmla="*/ 1200 h 1200"/>
              <a:gd name="T2" fmla="*/ 413 w 1200"/>
              <a:gd name="T3" fmla="*/ 1117 h 1200"/>
              <a:gd name="T4" fmla="*/ 736 w 1200"/>
              <a:gd name="T5" fmla="*/ 881 h 1200"/>
              <a:gd name="T6" fmla="*/ 1024 w 1200"/>
              <a:gd name="T7" fmla="*/ 427 h 1200"/>
              <a:gd name="T8" fmla="*/ 1200 w 1200"/>
              <a:gd name="T9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200">
                <a:moveTo>
                  <a:pt x="0" y="1200"/>
                </a:moveTo>
                <a:cubicBezTo>
                  <a:pt x="69" y="1186"/>
                  <a:pt x="290" y="1170"/>
                  <a:pt x="413" y="1117"/>
                </a:cubicBezTo>
                <a:cubicBezTo>
                  <a:pt x="536" y="1064"/>
                  <a:pt x="634" y="996"/>
                  <a:pt x="736" y="881"/>
                </a:cubicBezTo>
                <a:cubicBezTo>
                  <a:pt x="838" y="766"/>
                  <a:pt x="947" y="574"/>
                  <a:pt x="1024" y="427"/>
                </a:cubicBezTo>
                <a:cubicBezTo>
                  <a:pt x="1101" y="280"/>
                  <a:pt x="1163" y="89"/>
                  <a:pt x="1200" y="0"/>
                </a:cubicBezTo>
              </a:path>
            </a:pathLst>
          </a:custGeom>
          <a:solidFill>
            <a:srgbClr val="99FF33"/>
          </a:solidFill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364163" y="263525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6202363" y="196850"/>
            <a:ext cx="1587" cy="330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6202363" y="654050"/>
            <a:ext cx="1981200" cy="1981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8107363" y="806450"/>
            <a:ext cx="1587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278563" y="4445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202363" y="27114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5364163" y="1843088"/>
            <a:ext cx="3240087" cy="1587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6202363" y="730250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897563" y="501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999413" y="2635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5435600" y="404813"/>
            <a:ext cx="2879725" cy="1587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5435600" y="3140075"/>
            <a:ext cx="2879725" cy="1588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9" grpId="0" autoUpdateAnimBg="0"/>
      <p:bldP spid="35859" grpId="0" animBg="1"/>
      <p:bldP spid="35865" grpId="0" animBg="1"/>
      <p:bldP spid="358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§3.4  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相互独立的随机变量</a:t>
            </a:r>
            <a:b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81075"/>
            <a:ext cx="8512175" cy="19812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定义１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二维随机变量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的分布函数及边缘分布函数．若对所有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33555"/>
              </p:ext>
            </p:extLst>
          </p:nvPr>
        </p:nvGraphicFramePr>
        <p:xfrm>
          <a:off x="1836738" y="2233613"/>
          <a:ext cx="6048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14" name="公式" r:id="rId3" imgW="2539800" imgH="203040" progId="Equation.3">
                  <p:embed/>
                </p:oleObj>
              </mc:Choice>
              <mc:Fallback>
                <p:oleObj name="公式" r:id="rId3" imgW="253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233613"/>
                        <a:ext cx="60483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55628"/>
              </p:ext>
            </p:extLst>
          </p:nvPr>
        </p:nvGraphicFramePr>
        <p:xfrm>
          <a:off x="1763713" y="2797175"/>
          <a:ext cx="40846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15" name="公式" r:id="rId5" imgW="1574640" imgH="215640" progId="Equation.3">
                  <p:embed/>
                </p:oleObj>
              </mc:Choice>
              <mc:Fallback>
                <p:oleObj name="公式" r:id="rId5" imgW="157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97175"/>
                        <a:ext cx="40846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471488" y="4081463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相互独立的条件等价于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:		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2146"/>
              </p:ext>
            </p:extLst>
          </p:nvPr>
        </p:nvGraphicFramePr>
        <p:xfrm>
          <a:off x="1476375" y="5373688"/>
          <a:ext cx="46799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16" name="公式" r:id="rId7" imgW="1434960" imgH="215640" progId="Equation.3">
                  <p:embed/>
                </p:oleObj>
              </mc:Choice>
              <mc:Fallback>
                <p:oleObj name="公式" r:id="rId7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73688"/>
                        <a:ext cx="46799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097768"/>
              </p:ext>
            </p:extLst>
          </p:nvPr>
        </p:nvGraphicFramePr>
        <p:xfrm>
          <a:off x="1476375" y="4683125"/>
          <a:ext cx="43211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17" name="公式" r:id="rId9" imgW="1333440" imgH="190440" progId="Equation.3">
                  <p:embed/>
                </p:oleObj>
              </mc:Choice>
              <mc:Fallback>
                <p:oleObj name="公式" r:id="rId9" imgW="1333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83125"/>
                        <a:ext cx="43211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227763" y="5443538"/>
            <a:ext cx="2379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离散型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156325" y="4724400"/>
            <a:ext cx="1507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457200" y="1066800"/>
            <a:ext cx="8382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52438" y="3355975"/>
            <a:ext cx="85121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则称随机变量</a:t>
            </a:r>
            <a:r>
              <a:rPr lang="en-US" altLang="zh-CN" sz="2800" dirty="0"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cs typeface="Times New Roman" panose="02020603050405020304" pitchFamily="18" charset="0"/>
              </a:rPr>
              <a:t>是</a:t>
            </a:r>
            <a:r>
              <a:rPr lang="zh-CN" altLang="en-US" sz="2800" u="sng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相互独立的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684213" y="2924175"/>
            <a:ext cx="1008062" cy="215900"/>
          </a:xfrm>
          <a:prstGeom prst="leftRightArrow">
            <a:avLst>
              <a:gd name="adj1" fmla="val 50000"/>
              <a:gd name="adj2" fmla="val 93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72" grpId="0"/>
      <p:bldP spid="36876" grpId="0"/>
      <p:bldP spid="36877" grpId="0" autoUpdateAnimBg="0"/>
      <p:bldP spid="36881" grpId="0" build="p" autoUpdateAnimBg="0"/>
      <p:bldP spid="368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232150"/>
            <a:ext cx="8763000" cy="1854200"/>
          </a:xfrm>
        </p:spPr>
        <p:txBody>
          <a:bodyPr/>
          <a:lstStyle/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其中                    为连续函数，则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也相互独立．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58848"/>
              </p:ext>
            </p:extLst>
          </p:nvPr>
        </p:nvGraphicFramePr>
        <p:xfrm>
          <a:off x="5859598" y="3734124"/>
          <a:ext cx="29003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42" name="公式" r:id="rId3" imgW="1295280" imgH="203040" progId="Equation.3">
                  <p:embed/>
                </p:oleObj>
              </mc:Choice>
              <mc:Fallback>
                <p:oleObj name="公式" r:id="rId3" imgW="1295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98" y="3734124"/>
                        <a:ext cx="29003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50650"/>
              </p:ext>
            </p:extLst>
          </p:nvPr>
        </p:nvGraphicFramePr>
        <p:xfrm>
          <a:off x="1332744" y="4171190"/>
          <a:ext cx="18208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43" name="公式" r:id="rId5" imgW="685800" imgH="203040" progId="Equation.3">
                  <p:embed/>
                </p:oleObj>
              </mc:Choice>
              <mc:Fallback>
                <p:oleObj name="公式" r:id="rId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744" y="4171190"/>
                        <a:ext cx="18208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2916238" y="5446713"/>
            <a:ext cx="1295400" cy="263525"/>
          </a:xfrm>
          <a:prstGeom prst="leftRightArrow">
            <a:avLst>
              <a:gd name="adj1" fmla="val 50000"/>
              <a:gd name="adj2" fmla="val 98313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38415"/>
              </p:ext>
            </p:extLst>
          </p:nvPr>
        </p:nvGraphicFramePr>
        <p:xfrm>
          <a:off x="4276725" y="5302250"/>
          <a:ext cx="1158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44" name="公式" r:id="rId7" imgW="330120" imgH="177480" progId="Equation.3">
                  <p:embed/>
                </p:oleObj>
              </mc:Choice>
              <mc:Fallback>
                <p:oleObj name="公式" r:id="rId7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5302250"/>
                        <a:ext cx="1158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57514"/>
              </p:ext>
            </p:extLst>
          </p:nvPr>
        </p:nvGraphicFramePr>
        <p:xfrm>
          <a:off x="3563938" y="4721225"/>
          <a:ext cx="47513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45" name="公式" r:id="rId9" imgW="1752480" imgH="228600" progId="Equation.3">
                  <p:embed/>
                </p:oleObj>
              </mc:Choice>
              <mc:Fallback>
                <p:oleObj name="公式" r:id="rId9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21225"/>
                        <a:ext cx="47513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95288" y="3068638"/>
            <a:ext cx="3890962" cy="6508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两个重要结论：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01613" y="4797425"/>
            <a:ext cx="87630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二维正态随机变量</a:t>
            </a:r>
          </a:p>
          <a:p>
            <a:pPr>
              <a:buFontTx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相互独立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95288" y="3333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116013" y="333375"/>
            <a:ext cx="793306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相互独立，将其余数值填入表中空白处。</a:t>
            </a:r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 flipV="1">
            <a:off x="1981200" y="1484313"/>
            <a:ext cx="4319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 flipH="1">
            <a:off x="2627313" y="909638"/>
            <a:ext cx="1587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>
            <a:off x="2052638" y="1006475"/>
            <a:ext cx="576262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Rectangle 16"/>
          <p:cNvSpPr>
            <a:spLocks noChangeArrowheads="1"/>
          </p:cNvSpPr>
          <p:nvPr/>
        </p:nvSpPr>
        <p:spPr bwMode="auto">
          <a:xfrm>
            <a:off x="1908175" y="10382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96" name="Rectangle 17"/>
          <p:cNvSpPr>
            <a:spLocks noChangeArrowheads="1"/>
          </p:cNvSpPr>
          <p:nvPr/>
        </p:nvSpPr>
        <p:spPr bwMode="auto">
          <a:xfrm>
            <a:off x="2197100" y="836613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3059113" y="908050"/>
            <a:ext cx="3208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      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          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</a:p>
        </p:txBody>
      </p:sp>
      <p:sp>
        <p:nvSpPr>
          <p:cNvPr id="98" name="Text Box 19"/>
          <p:cNvSpPr txBox="1">
            <a:spLocks noChangeArrowheads="1"/>
          </p:cNvSpPr>
          <p:nvPr/>
        </p:nvSpPr>
        <p:spPr bwMode="auto">
          <a:xfrm>
            <a:off x="2041525" y="1412875"/>
            <a:ext cx="66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2843213" y="1412875"/>
            <a:ext cx="1704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1/8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1/8</a:t>
            </a:r>
          </a:p>
        </p:txBody>
      </p:sp>
      <p:sp>
        <p:nvSpPr>
          <p:cNvPr id="100" name="Line 21"/>
          <p:cNvSpPr>
            <a:spLocks noChangeShapeType="1"/>
          </p:cNvSpPr>
          <p:nvPr/>
        </p:nvSpPr>
        <p:spPr bwMode="auto">
          <a:xfrm flipV="1">
            <a:off x="1979613" y="2349500"/>
            <a:ext cx="43926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1" name="Line 22"/>
          <p:cNvSpPr>
            <a:spLocks noChangeShapeType="1"/>
          </p:cNvSpPr>
          <p:nvPr/>
        </p:nvSpPr>
        <p:spPr bwMode="auto">
          <a:xfrm flipH="1">
            <a:off x="5589588" y="908050"/>
            <a:ext cx="1587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2" name="Rectangle 23"/>
          <p:cNvSpPr>
            <a:spLocks noChangeArrowheads="1"/>
          </p:cNvSpPr>
          <p:nvPr/>
        </p:nvSpPr>
        <p:spPr bwMode="auto">
          <a:xfrm>
            <a:off x="3132138" y="2276475"/>
            <a:ext cx="294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1/6                        1</a:t>
            </a:r>
          </a:p>
        </p:txBody>
      </p:sp>
      <p:sp>
        <p:nvSpPr>
          <p:cNvPr id="103" name="Rectangle 24"/>
          <p:cNvSpPr>
            <a:spLocks noChangeArrowheads="1"/>
          </p:cNvSpPr>
          <p:nvPr/>
        </p:nvSpPr>
        <p:spPr bwMode="auto">
          <a:xfrm>
            <a:off x="2124075" y="2276475"/>
            <a:ext cx="48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.j</a:t>
            </a:r>
          </a:p>
        </p:txBody>
      </p: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2987675" y="1412875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1/24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5589588" y="14128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3995738" y="22764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1/2</a:t>
            </a:r>
          </a:p>
        </p:txBody>
      </p:sp>
      <p:sp>
        <p:nvSpPr>
          <p:cNvPr id="107" name="Rectangle 28"/>
          <p:cNvSpPr>
            <a:spLocks noChangeArrowheads="1"/>
          </p:cNvSpPr>
          <p:nvPr/>
        </p:nvSpPr>
        <p:spPr bwMode="auto">
          <a:xfrm>
            <a:off x="3995738" y="18446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3/8</a:t>
            </a: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4787900" y="1412875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1/12</a:t>
            </a:r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4870450" y="22764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1/3</a:t>
            </a:r>
          </a:p>
        </p:txBody>
      </p:sp>
      <p:sp>
        <p:nvSpPr>
          <p:cNvPr id="110" name="Rectangle 31"/>
          <p:cNvSpPr>
            <a:spLocks noChangeArrowheads="1"/>
          </p:cNvSpPr>
          <p:nvPr/>
        </p:nvSpPr>
        <p:spPr bwMode="auto">
          <a:xfrm>
            <a:off x="5651500" y="191611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3/4</a:t>
            </a:r>
          </a:p>
        </p:txBody>
      </p:sp>
      <p:sp>
        <p:nvSpPr>
          <p:cNvPr id="111" name="Rectangle 32"/>
          <p:cNvSpPr>
            <a:spLocks noChangeArrowheads="1"/>
          </p:cNvSpPr>
          <p:nvPr/>
        </p:nvSpPr>
        <p:spPr bwMode="auto">
          <a:xfrm>
            <a:off x="4859338" y="18446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68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8" grpId="0" animBg="1"/>
      <p:bldP spid="38921" grpId="0" animBg="1"/>
      <p:bldP spid="38922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908050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µ"/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二维随机变量：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3528" y="294928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E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§3.1 </a:t>
            </a: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二维随机变量</a:t>
            </a:r>
            <a:endParaRPr lang="zh-CN" altLang="en-US" sz="40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611188" y="5085184"/>
            <a:ext cx="8208962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随机变量中的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是定义在同一样本空间上的，其性质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还依赖于两者的相互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关系，因此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是一个整体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1" name="Line 63"/>
          <p:cNvSpPr>
            <a:spLocks noChangeShapeType="1"/>
          </p:cNvSpPr>
          <p:nvPr/>
        </p:nvSpPr>
        <p:spPr bwMode="auto">
          <a:xfrm>
            <a:off x="609600" y="990600"/>
            <a:ext cx="85344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684213" y="1557338"/>
            <a:ext cx="79898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是一个随机试验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样本空间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是定义在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上的两个随机变量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二维随机向量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</a:t>
            </a:r>
          </a:p>
        </p:txBody>
      </p: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539750" y="2852738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µ"/>
            </a:pPr>
            <a:r>
              <a:rPr lang="en-US" altLang="zh-CN" sz="36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维随机变量：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4" name="Text Box 66"/>
          <p:cNvSpPr txBox="1">
            <a:spLocks noChangeArrowheads="1"/>
          </p:cNvSpPr>
          <p:nvPr/>
        </p:nvSpPr>
        <p:spPr bwMode="auto">
          <a:xfrm>
            <a:off x="684213" y="3429000"/>
            <a:ext cx="8208962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设随机试验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的样本空间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是定义在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则称向量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维随机变量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向量）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4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" grpId="0"/>
      <p:bldP spid="7232" grpId="0"/>
      <p:bldP spid="7233" grpId="0"/>
      <p:bldP spid="72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658543"/>
              </p:ext>
            </p:extLst>
          </p:nvPr>
        </p:nvGraphicFramePr>
        <p:xfrm>
          <a:off x="467544" y="836712"/>
          <a:ext cx="7970837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2" name="Equation" r:id="rId3" imgW="3517560" imgH="787320" progId="Equation.DSMT4">
                  <p:embed/>
                </p:oleObj>
              </mc:Choice>
              <mc:Fallback>
                <p:oleObj name="Equation" r:id="rId3" imgW="3517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36712"/>
                        <a:ext cx="7970837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63584"/>
              </p:ext>
            </p:extLst>
          </p:nvPr>
        </p:nvGraphicFramePr>
        <p:xfrm>
          <a:off x="467544" y="260648"/>
          <a:ext cx="47513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3" name="公式" r:id="rId5" imgW="1752480" imgH="228600" progId="Equation.3">
                  <p:embed/>
                </p:oleObj>
              </mc:Choice>
              <mc:Fallback>
                <p:oleObj name="公式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0648"/>
                        <a:ext cx="47513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5496" y="2621856"/>
            <a:ext cx="6011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的边缘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概率密度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52363"/>
              </p:ext>
            </p:extLst>
          </p:nvPr>
        </p:nvGraphicFramePr>
        <p:xfrm>
          <a:off x="1691655" y="4135090"/>
          <a:ext cx="640873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4" name="公式" r:id="rId7" imgW="2374560" imgH="507960" progId="Equation.3">
                  <p:embed/>
                </p:oleObj>
              </mc:Choice>
              <mc:Fallback>
                <p:oleObj name="公式" r:id="rId7" imgW="2374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55" y="4135090"/>
                        <a:ext cx="6408737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29698"/>
              </p:ext>
            </p:extLst>
          </p:nvPr>
        </p:nvGraphicFramePr>
        <p:xfrm>
          <a:off x="1674664" y="2838103"/>
          <a:ext cx="62103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5" name="公式" r:id="rId9" imgW="2171520" imgH="507960" progId="Equation.3">
                  <p:embed/>
                </p:oleObj>
              </mc:Choice>
              <mc:Fallback>
                <p:oleObj name="公式" r:id="rId9" imgW="2171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664" y="2838103"/>
                        <a:ext cx="62103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4168"/>
              </p:ext>
            </p:extLst>
          </p:nvPr>
        </p:nvGraphicFramePr>
        <p:xfrm>
          <a:off x="1186929" y="5661248"/>
          <a:ext cx="43211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6" name="公式" r:id="rId11" imgW="1333440" imgH="190440" progId="Equation.3">
                  <p:embed/>
                </p:oleObj>
              </mc:Choice>
              <mc:Fallback>
                <p:oleObj name="公式" r:id="rId11" imgW="1333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929" y="5661248"/>
                        <a:ext cx="43211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81030" y="5903491"/>
            <a:ext cx="1295400" cy="263525"/>
          </a:xfrm>
          <a:prstGeom prst="leftRightArrow">
            <a:avLst>
              <a:gd name="adj1" fmla="val 50000"/>
              <a:gd name="adj2" fmla="val 98313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1417"/>
              </p:ext>
            </p:extLst>
          </p:nvPr>
        </p:nvGraphicFramePr>
        <p:xfrm>
          <a:off x="6941517" y="5759028"/>
          <a:ext cx="1158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37" name="公式" r:id="rId13" imgW="330120" imgH="177480" progId="Equation.3">
                  <p:embed/>
                </p:oleObj>
              </mc:Choice>
              <mc:Fallback>
                <p:oleObj name="公式" r:id="rId13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517" y="5759028"/>
                        <a:ext cx="1158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6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16013" y="2349500"/>
          <a:ext cx="287972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72" name="公式" r:id="rId3" imgW="1282680" imgH="520560" progId="Equation.3">
                  <p:embed/>
                </p:oleObj>
              </mc:Choice>
              <mc:Fallback>
                <p:oleObj name="公式" r:id="rId3" imgW="1282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2879725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284663" y="2254250"/>
          <a:ext cx="3311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73" name="公式" r:id="rId5" imgW="1257120" imgH="520560" progId="Equation.3">
                  <p:embed/>
                </p:oleObj>
              </mc:Choice>
              <mc:Fallback>
                <p:oleObj name="公式" r:id="rId5" imgW="12571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54250"/>
                        <a:ext cx="33115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331913" y="4216400"/>
          <a:ext cx="56880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74" name="公式" r:id="rId7" imgW="2311200" imgH="406080" progId="Equation.3">
                  <p:embed/>
                </p:oleObj>
              </mc:Choice>
              <mc:Fallback>
                <p:oleObj name="公式" r:id="rId7" imgW="2311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16400"/>
                        <a:ext cx="568801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84213" y="5229225"/>
          <a:ext cx="19843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75" name="公式" r:id="rId9" imgW="1028520" imgH="406080" progId="Equation.3">
                  <p:embed/>
                </p:oleObj>
              </mc:Choice>
              <mc:Fallback>
                <p:oleObj name="公式" r:id="rId9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19843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43888" y="2781300"/>
            <a:ext cx="533400" cy="457200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hlinkClick r:id="" action="ppaction://hlinkshowjump?jump=nextslide"/>
              </a:rPr>
              <a:t>图</a:t>
            </a:r>
            <a:endParaRPr lang="zh-CN" altLang="en-US" b="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39750" y="404813"/>
            <a:ext cx="8370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/>
              <a:t>学生甲</a:t>
            </a:r>
            <a:r>
              <a:rPr lang="en-US" altLang="zh-CN" sz="2800" dirty="0"/>
              <a:t>,</a:t>
            </a:r>
            <a:r>
              <a:rPr lang="zh-CN" altLang="en-US" sz="2800" dirty="0"/>
              <a:t>乙到达教室的时间均匀分布在</a:t>
            </a:r>
            <a:r>
              <a:rPr lang="en-US" altLang="zh-CN" sz="2800" dirty="0" smtClean="0"/>
              <a:t>7</a:t>
            </a:r>
            <a:r>
              <a:rPr lang="en-US" altLang="zh-CN" sz="4000" baseline="-25000" dirty="0" smtClean="0"/>
              <a:t>~</a:t>
            </a:r>
            <a:r>
              <a:rPr lang="en-US" altLang="zh-CN" sz="2800" dirty="0" smtClean="0"/>
              <a:t>9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设两人到达的时刻相互独立，求两人到达教室的时间相差不超过</a:t>
            </a:r>
            <a:r>
              <a:rPr lang="en-US" altLang="zh-CN" sz="2800" dirty="0"/>
              <a:t>5</a:t>
            </a:r>
            <a:r>
              <a:rPr lang="zh-CN" altLang="en-US" sz="2800" dirty="0"/>
              <a:t>分钟的概率</a:t>
            </a:r>
            <a:r>
              <a:rPr lang="en-US" altLang="zh-CN" sz="2800" dirty="0"/>
              <a:t>.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79438" y="1773238"/>
            <a:ext cx="7494359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解</a:t>
            </a:r>
            <a:r>
              <a:rPr lang="zh-CN" altLang="en-US" sz="2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分别表示甲，乙到达教室的时刻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39750" y="3713163"/>
            <a:ext cx="727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627313" y="5303838"/>
          <a:ext cx="2501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76" name="公式" r:id="rId11" imgW="1091880" imgH="406080" progId="Equation.3">
                  <p:embed/>
                </p:oleObj>
              </mc:Choice>
              <mc:Fallback>
                <p:oleObj name="公式" r:id="rId11" imgW="1091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03838"/>
                        <a:ext cx="2501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5148263" y="5157788"/>
          <a:ext cx="31321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77" name="公式" r:id="rId13" imgW="1447560" imgH="406080" progId="Equation.3">
                  <p:embed/>
                </p:oleObj>
              </mc:Choice>
              <mc:Fallback>
                <p:oleObj name="公式" r:id="rId13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57788"/>
                        <a:ext cx="313213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3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autoUpdateAnimBg="0"/>
      <p:bldP spid="3994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13" name="Group 29"/>
          <p:cNvGrpSpPr>
            <a:grpSpLocks/>
          </p:cNvGrpSpPr>
          <p:nvPr/>
        </p:nvGrpSpPr>
        <p:grpSpPr bwMode="auto">
          <a:xfrm>
            <a:off x="2471738" y="1408113"/>
            <a:ext cx="3201987" cy="3244850"/>
            <a:chOff x="1405" y="1058"/>
            <a:chExt cx="2291" cy="2343"/>
          </a:xfrm>
        </p:grpSpPr>
        <p:sp>
          <p:nvSpPr>
            <p:cNvPr id="41990" name="Rectangle 6" descr="宽下对角线"/>
            <p:cNvSpPr>
              <a:spLocks noChangeArrowheads="1"/>
            </p:cNvSpPr>
            <p:nvPr/>
          </p:nvSpPr>
          <p:spPr bwMode="auto">
            <a:xfrm>
              <a:off x="2208" y="1152"/>
              <a:ext cx="1344" cy="1344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3552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rot="-5495801">
              <a:off x="1919" y="2209"/>
              <a:ext cx="1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 rot="-5400000">
              <a:off x="1919" y="865"/>
              <a:ext cx="1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208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2112" y="3071"/>
              <a:ext cx="7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7</a:t>
              </a:r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3455" y="3071"/>
              <a:ext cx="2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9</a:t>
              </a:r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1405" y="2352"/>
              <a:ext cx="2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7</a:t>
              </a:r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1434" y="1058"/>
              <a:ext cx="2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9</a:t>
              </a:r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3027" y="1966"/>
              <a:ext cx="316" cy="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/>
                <a:t>G</a:t>
              </a:r>
            </a:p>
          </p:txBody>
        </p:sp>
      </p:grpSp>
      <p:grpSp>
        <p:nvGrpSpPr>
          <p:cNvPr id="42012" name="Group 28"/>
          <p:cNvGrpSpPr>
            <a:grpSpLocks/>
          </p:cNvGrpSpPr>
          <p:nvPr/>
        </p:nvGrpSpPr>
        <p:grpSpPr bwMode="auto">
          <a:xfrm>
            <a:off x="2119313" y="742950"/>
            <a:ext cx="5500687" cy="4186238"/>
            <a:chOff x="1152" y="577"/>
            <a:chExt cx="3936" cy="3023"/>
          </a:xfrm>
        </p:grpSpPr>
        <p:sp>
          <p:nvSpPr>
            <p:cNvPr id="41986" name="Line 2"/>
            <p:cNvSpPr>
              <a:spLocks noChangeShapeType="1"/>
            </p:cNvSpPr>
            <p:nvPr/>
          </p:nvSpPr>
          <p:spPr bwMode="auto">
            <a:xfrm>
              <a:off x="1152" y="30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 flipV="1">
              <a:off x="1632" y="67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4606" y="3022"/>
              <a:ext cx="48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i="1"/>
                <a:t>x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1634" y="3171"/>
              <a:ext cx="47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i="1"/>
                <a:t>o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1343" y="577"/>
              <a:ext cx="48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i="1"/>
                <a:t>y</a:t>
              </a:r>
            </a:p>
          </p:txBody>
        </p:sp>
      </p:grpSp>
      <p:grpSp>
        <p:nvGrpSpPr>
          <p:cNvPr id="42016" name="Group 32"/>
          <p:cNvGrpSpPr>
            <a:grpSpLocks/>
          </p:cNvGrpSpPr>
          <p:nvPr/>
        </p:nvGrpSpPr>
        <p:grpSpPr bwMode="auto">
          <a:xfrm>
            <a:off x="3573463" y="620713"/>
            <a:ext cx="1811337" cy="3178175"/>
            <a:chOff x="2208" y="489"/>
            <a:chExt cx="1296" cy="2295"/>
          </a:xfrm>
        </p:grpSpPr>
        <p:sp>
          <p:nvSpPr>
            <p:cNvPr id="41994" name="AutoShape 10" descr="深色竖线"/>
            <p:cNvSpPr>
              <a:spLocks noChangeArrowheads="1"/>
            </p:cNvSpPr>
            <p:nvPr/>
          </p:nvSpPr>
          <p:spPr bwMode="auto">
            <a:xfrm rot="-2710909">
              <a:off x="1944" y="1704"/>
              <a:ext cx="1920" cy="240"/>
            </a:xfrm>
            <a:prstGeom prst="hexagon">
              <a:avLst>
                <a:gd name="adj" fmla="val 73111"/>
                <a:gd name="vf" fmla="val 115470"/>
              </a:avLst>
            </a:prstGeom>
            <a:pattFill prst="dkVert">
              <a:fgClr>
                <a:srgbClr val="FF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3029" y="489"/>
              <a:ext cx="402" cy="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/>
                <a:t>G</a:t>
              </a:r>
              <a:r>
                <a:rPr lang="en-US" altLang="zh-CN" sz="2800" b="0" baseline="-25000"/>
                <a:t>1</a:t>
              </a:r>
              <a:endParaRPr lang="en-US" altLang="zh-CN" sz="2800" b="0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 flipV="1">
              <a:off x="2928" y="768"/>
              <a:ext cx="1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 flipH="1">
              <a:off x="2208" y="1200"/>
              <a:ext cx="1296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1476375" y="5084763"/>
          <a:ext cx="63357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930" name="公式" r:id="rId3" imgW="2806560" imgH="406080" progId="Equation.3">
                  <p:embed/>
                </p:oleObj>
              </mc:Choice>
              <mc:Fallback>
                <p:oleObj name="公式" r:id="rId3" imgW="280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84763"/>
                        <a:ext cx="63357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4" name="Group 30"/>
          <p:cNvGrpSpPr>
            <a:grpSpLocks/>
          </p:cNvGrpSpPr>
          <p:nvPr/>
        </p:nvGrpSpPr>
        <p:grpSpPr bwMode="auto">
          <a:xfrm>
            <a:off x="2520950" y="654050"/>
            <a:ext cx="3890963" cy="3763963"/>
            <a:chOff x="1440" y="513"/>
            <a:chExt cx="2784" cy="2718"/>
          </a:xfrm>
        </p:grpSpPr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 flipV="1">
              <a:off x="1440" y="513"/>
              <a:ext cx="2592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 flipV="1">
              <a:off x="1632" y="639"/>
              <a:ext cx="2592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24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95288" y="1095375"/>
            <a:ext cx="604837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若对任意实数                        ，均有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63550" y="2247900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相互独立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598865"/>
              </p:ext>
            </p:extLst>
          </p:nvPr>
        </p:nvGraphicFramePr>
        <p:xfrm>
          <a:off x="1473200" y="1765300"/>
          <a:ext cx="26654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8" name="Equation" r:id="rId3" imgW="1002960" imgH="190440" progId="Equation.DSMT4">
                  <p:embed/>
                </p:oleObj>
              </mc:Choice>
              <mc:Fallback>
                <p:oleObj name="Equation" r:id="rId3" imgW="1002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765300"/>
                        <a:ext cx="26654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00364"/>
              </p:ext>
            </p:extLst>
          </p:nvPr>
        </p:nvGraphicFramePr>
        <p:xfrm>
          <a:off x="4067175" y="1803400"/>
          <a:ext cx="3527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9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803400"/>
                        <a:ext cx="3527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36575" y="188913"/>
            <a:ext cx="1144865" cy="584775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推广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95288" y="590550"/>
            <a:ext cx="84963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的分布函数为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),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47887"/>
              </p:ext>
            </p:extLst>
          </p:nvPr>
        </p:nvGraphicFramePr>
        <p:xfrm>
          <a:off x="2914650" y="1239838"/>
          <a:ext cx="2016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60" name="Equation" r:id="rId7" imgW="685800" imgH="190440" progId="Equation.DSMT4">
                  <p:embed/>
                </p:oleObj>
              </mc:Choice>
              <mc:Fallback>
                <p:oleObj name="Equation" r:id="rId7" imgW="68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239838"/>
                        <a:ext cx="20161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Rectangle 19"/>
          <p:cNvSpPr>
            <a:spLocks noGrp="1" noChangeArrowheads="1"/>
          </p:cNvSpPr>
          <p:nvPr>
            <p:ph idx="1"/>
          </p:nvPr>
        </p:nvSpPr>
        <p:spPr>
          <a:xfrm>
            <a:off x="431800" y="4479925"/>
            <a:ext cx="8820150" cy="180022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定理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设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相互独立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  <a:p>
            <a:pPr>
              <a:buFontTx/>
              <a:buNone/>
            </a:pP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=1,2,…,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=1,2,…,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相互独立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又若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连续函数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相互独立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395288" y="2636838"/>
            <a:ext cx="77755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若对任意实数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…,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…,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均有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463550" y="3832225"/>
            <a:ext cx="678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…,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相互独立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057275" y="3141663"/>
            <a:ext cx="7097713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6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/>
      <p:bldP spid="40975" grpId="0"/>
      <p:bldP spid="40973" grpId="0"/>
      <p:bldP spid="40979" grpId="0" build="p"/>
      <p:bldP spid="40980" grpId="0"/>
      <p:bldP spid="40981" grpId="0"/>
      <p:bldP spid="409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5400600"/>
          </a:xfrm>
        </p:spPr>
        <p:txBody>
          <a:bodyPr/>
          <a:lstStyle/>
          <a:p>
            <a:pPr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作业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P84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 (1)</a:t>
            </a:r>
            <a:r>
              <a:rPr lang="zh-CN" altLang="en-US" dirty="0" smtClean="0"/>
              <a:t>并写出边缘分布律 和 条件分布律</a:t>
            </a:r>
            <a:endParaRPr lang="en-US" altLang="zh-CN" dirty="0"/>
          </a:p>
          <a:p>
            <a:pPr marL="0"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二维随机变量的函数的分布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484312"/>
            <a:ext cx="4824413" cy="13684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的分布律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X+Y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XY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分布律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30200" y="836613"/>
            <a:ext cx="6402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32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32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离散型随机变量的函数的分布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381000" y="836613"/>
            <a:ext cx="8458200" cy="0"/>
          </a:xfrm>
          <a:prstGeom prst="line">
            <a:avLst/>
          </a:prstGeom>
          <a:noFill/>
          <a:ln w="76200" cmpd="tri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4932363" y="2062163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5580063" y="1485900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5003800" y="158273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859338" y="1614488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5148263" y="1412875"/>
            <a:ext cx="40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5868988" y="1543050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0         1         2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4992688" y="1989138"/>
            <a:ext cx="66396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-1  </a:t>
            </a:r>
          </a:p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5795963" y="1989138"/>
            <a:ext cx="287771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0.2      0.3      0.1</a:t>
            </a:r>
          </a:p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0.1      0.1      0.2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323850" y="28527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解</a:t>
            </a:r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973138" y="36306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2266950" y="3068638"/>
            <a:ext cx="1588" cy="214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339975" y="3125788"/>
            <a:ext cx="605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(-1,0)   (-1,1)   (-1,2)   (2,0)   (2,1)   (2,2)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482850" y="3571875"/>
            <a:ext cx="563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-1         0          1         2         3        4</a:t>
            </a:r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1187450" y="3125788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1044575" y="3630613"/>
            <a:ext cx="1262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X+Y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1042988" y="4062413"/>
            <a:ext cx="1058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XY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2339975" y="4551363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0.2       0.3      0.1      0.1      0.1      0.2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971550" y="4565650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2413000" y="4062413"/>
            <a:ext cx="566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-1        -2    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2        4</a:t>
            </a:r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2195513" y="5300663"/>
            <a:ext cx="1587" cy="1196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1044575" y="5345113"/>
            <a:ext cx="1058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XY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2268538" y="5834063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0.3      0.1      0.3     0.1      0.2</a:t>
            </a:r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900113" y="5848350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2341563" y="5345113"/>
            <a:ext cx="468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-1        -2    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2        4</a:t>
            </a:r>
          </a:p>
        </p:txBody>
      </p:sp>
    </p:spTree>
    <p:extLst>
      <p:ext uri="{BB962C8B-B14F-4D97-AF65-F5344CB8AC3E}">
        <p14:creationId xmlns:p14="http://schemas.microsoft.com/office/powerpoint/2010/main" val="22604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/>
      <p:bldP spid="91151" grpId="0" animBg="1"/>
      <p:bldP spid="91152" grpId="0" animBg="1"/>
      <p:bldP spid="91153" grpId="0"/>
      <p:bldP spid="91154" grpId="0"/>
      <p:bldP spid="91155" grpId="0"/>
      <p:bldP spid="91156" grpId="0"/>
      <p:bldP spid="91157" grpId="0"/>
      <p:bldP spid="91158" grpId="0"/>
      <p:bldP spid="91159" grpId="0" animBg="1"/>
      <p:bldP spid="91160" grpId="0"/>
      <p:bldP spid="91162" grpId="0" animBg="1"/>
      <p:bldP spid="91167" grpId="0"/>
      <p:bldP spid="91168" grpId="0"/>
      <p:bldP spid="91169" grpId="0" animBg="1"/>
      <p:bldP spid="911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23863" y="476250"/>
            <a:ext cx="6524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连续型随机变量的函数的分布</a:t>
            </a:r>
          </a:p>
        </p:txBody>
      </p:sp>
      <p:sp>
        <p:nvSpPr>
          <p:cNvPr id="90165" name="Rectangle 53"/>
          <p:cNvSpPr>
            <a:spLocks noGrp="1" noChangeArrowheads="1"/>
          </p:cNvSpPr>
          <p:nvPr>
            <p:ph idx="1"/>
          </p:nvPr>
        </p:nvSpPr>
        <p:spPr>
          <a:xfrm>
            <a:off x="1081088" y="1052513"/>
            <a:ext cx="8027987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/>
              <a:t>设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en-US" sz="2800" b="1"/>
              <a:t>的概率密度为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),  </a:t>
            </a:r>
            <a:r>
              <a:rPr lang="zh-CN" altLang="en-US" sz="2800" b="1"/>
              <a:t>求</a:t>
            </a:r>
            <a:r>
              <a:rPr lang="en-US" altLang="zh-CN" sz="2800" b="1" i="1"/>
              <a:t>Z</a:t>
            </a:r>
            <a:r>
              <a:rPr lang="en-US" altLang="zh-CN" sz="2800" b="1"/>
              <a:t>=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r>
              <a:rPr lang="zh-CN" altLang="en-US" sz="2800" b="1"/>
              <a:t>的分布</a:t>
            </a:r>
            <a:r>
              <a:rPr lang="en-US" altLang="zh-CN" sz="2800" b="1"/>
              <a:t>.</a:t>
            </a:r>
            <a:endParaRPr lang="en-US" altLang="zh-CN" sz="2800"/>
          </a:p>
        </p:txBody>
      </p:sp>
      <p:sp>
        <p:nvSpPr>
          <p:cNvPr id="90166" name="Rectangle 54"/>
          <p:cNvSpPr>
            <a:spLocks noChangeArrowheads="1"/>
          </p:cNvSpPr>
          <p:nvPr/>
        </p:nvSpPr>
        <p:spPr bwMode="auto">
          <a:xfrm>
            <a:off x="611188" y="1587500"/>
            <a:ext cx="52546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一般方法：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分布函数法</a:t>
            </a:r>
            <a:r>
              <a:rPr lang="zh-CN" altLang="en-US" sz="28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graphicFrame>
        <p:nvGraphicFramePr>
          <p:cNvPr id="90167" name="Object 55"/>
          <p:cNvGraphicFramePr>
            <a:graphicFrameLocks noChangeAspect="1"/>
          </p:cNvGraphicFramePr>
          <p:nvPr/>
        </p:nvGraphicFramePr>
        <p:xfrm>
          <a:off x="1908175" y="2205038"/>
          <a:ext cx="30956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86" name="公式" r:id="rId3" imgW="1130040" imgH="215640" progId="Equation.3">
                  <p:embed/>
                </p:oleObj>
              </mc:Choice>
              <mc:Fallback>
                <p:oleObj name="公式" r:id="rId3" imgW="1130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30956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70" name="Object 58"/>
          <p:cNvGraphicFramePr>
            <a:graphicFrameLocks noChangeAspect="1"/>
          </p:cNvGraphicFramePr>
          <p:nvPr/>
        </p:nvGraphicFramePr>
        <p:xfrm>
          <a:off x="2843213" y="2852738"/>
          <a:ext cx="30972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87" name="公式" r:id="rId5" imgW="1117440" imgH="203040" progId="Equation.3">
                  <p:embed/>
                </p:oleObj>
              </mc:Choice>
              <mc:Fallback>
                <p:oleObj name="公式" r:id="rId5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52738"/>
                        <a:ext cx="30972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71" name="Object 59"/>
          <p:cNvGraphicFramePr>
            <a:graphicFrameLocks noChangeAspect="1"/>
          </p:cNvGraphicFramePr>
          <p:nvPr/>
        </p:nvGraphicFramePr>
        <p:xfrm>
          <a:off x="2916238" y="3635375"/>
          <a:ext cx="30241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88" name="公式" r:id="rId7" imgW="1143000" imgH="215640" progId="Equation.3">
                  <p:embed/>
                </p:oleObj>
              </mc:Choice>
              <mc:Fallback>
                <p:oleObj name="公式" r:id="rId7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35375"/>
                        <a:ext cx="30241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72" name="Object 60"/>
          <p:cNvGraphicFramePr>
            <a:graphicFrameLocks noChangeAspect="1"/>
          </p:cNvGraphicFramePr>
          <p:nvPr/>
        </p:nvGraphicFramePr>
        <p:xfrm>
          <a:off x="1979613" y="5229225"/>
          <a:ext cx="28797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89" name="公式" r:id="rId9" imgW="927000" imgH="215640" progId="Equation.3">
                  <p:embed/>
                </p:oleObj>
              </mc:Choice>
              <mc:Fallback>
                <p:oleObj name="公式" r:id="rId9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25"/>
                        <a:ext cx="28797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73" name="Object 61"/>
          <p:cNvGraphicFramePr>
            <a:graphicFrameLocks noChangeAspect="1"/>
          </p:cNvGraphicFramePr>
          <p:nvPr/>
        </p:nvGraphicFramePr>
        <p:xfrm>
          <a:off x="2916238" y="4221163"/>
          <a:ext cx="28082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90" name="公式" r:id="rId11" imgW="1104840" imgH="406080" progId="Equation.3">
                  <p:embed/>
                </p:oleObj>
              </mc:Choice>
              <mc:Fallback>
                <p:oleObj name="公式" r:id="rId11" imgW="1104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21163"/>
                        <a:ext cx="280828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5" grpId="0" build="p"/>
      <p:bldP spid="901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268413"/>
            <a:ext cx="8027987" cy="838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/>
              <a:t>设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en-US" sz="2800" b="1"/>
              <a:t>的概率密度为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),  </a:t>
            </a:r>
            <a:r>
              <a:rPr lang="en-US" altLang="zh-CN" sz="2800" b="1" i="1"/>
              <a:t>Z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/>
              <a:t>+</a:t>
            </a:r>
            <a:r>
              <a:rPr lang="en-US" altLang="zh-CN" sz="2800" b="1" i="1"/>
              <a:t>Y</a:t>
            </a:r>
            <a:r>
              <a:rPr lang="zh-CN" altLang="en-US" sz="2800" b="1"/>
              <a:t>的分布函数为         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39750" y="2159000"/>
          <a:ext cx="26622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2" name="公式" r:id="rId3" imgW="1130040" imgH="215640" progId="Equation.3">
                  <p:embed/>
                </p:oleObj>
              </mc:Choice>
              <mc:Fallback>
                <p:oleObj name="公式" r:id="rId3" imgW="1130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59000"/>
                        <a:ext cx="26622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203575" y="2035175"/>
          <a:ext cx="32956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3" name="公式" r:id="rId5" imgW="1168200" imgH="406080" progId="Equation.3">
                  <p:embed/>
                </p:oleObj>
              </mc:Choice>
              <mc:Fallback>
                <p:oleObj name="公式" r:id="rId5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35175"/>
                        <a:ext cx="32956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476375" y="2924175"/>
          <a:ext cx="3671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4" name="公式" r:id="rId7" imgW="1409400" imgH="330120" progId="Equation.3">
                  <p:embed/>
                </p:oleObj>
              </mc:Choice>
              <mc:Fallback>
                <p:oleObj name="公式" r:id="rId7" imgW="1409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36718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403350" y="3789363"/>
          <a:ext cx="39608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5" name="公式" r:id="rId9" imgW="1600200" imgH="330120" progId="Equation.3">
                  <p:embed/>
                </p:oleObj>
              </mc:Choice>
              <mc:Fallback>
                <p:oleObj name="公式" r:id="rId9" imgW="1600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9363"/>
                        <a:ext cx="39608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331913" y="4652963"/>
          <a:ext cx="46085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6" name="公式" r:id="rId11" imgW="1688760" imgH="330120" progId="Equation.3">
                  <p:embed/>
                </p:oleObj>
              </mc:Choice>
              <mc:Fallback>
                <p:oleObj name="公式" r:id="rId11" imgW="1688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46085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50825" y="620713"/>
            <a:ext cx="518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一、 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的分布</a:t>
            </a:r>
          </a:p>
        </p:txBody>
      </p: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6334125" y="2965450"/>
            <a:ext cx="2447925" cy="2782888"/>
            <a:chOff x="3792" y="2496"/>
            <a:chExt cx="1542" cy="1753"/>
          </a:xfrm>
        </p:grpSpPr>
        <p:grpSp>
          <p:nvGrpSpPr>
            <p:cNvPr id="44071" name="Group 39"/>
            <p:cNvGrpSpPr>
              <a:grpSpLocks/>
            </p:cNvGrpSpPr>
            <p:nvPr/>
          </p:nvGrpSpPr>
          <p:grpSpPr bwMode="auto">
            <a:xfrm>
              <a:off x="3888" y="2496"/>
              <a:ext cx="1446" cy="1753"/>
              <a:chOff x="3888" y="2496"/>
              <a:chExt cx="1446" cy="1753"/>
            </a:xfrm>
          </p:grpSpPr>
          <p:sp>
            <p:nvSpPr>
              <p:cNvPr id="44053" name="Line 21"/>
              <p:cNvSpPr>
                <a:spLocks noChangeShapeType="1"/>
              </p:cNvSpPr>
              <p:nvPr/>
            </p:nvSpPr>
            <p:spPr bwMode="auto">
              <a:xfrm>
                <a:off x="3888" y="2496"/>
                <a:ext cx="1395" cy="13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Rectangle 22" descr="宽上对角线"/>
              <p:cNvSpPr>
                <a:spLocks noChangeArrowheads="1"/>
              </p:cNvSpPr>
              <p:nvPr/>
            </p:nvSpPr>
            <p:spPr bwMode="auto">
              <a:xfrm rot="-2682038">
                <a:off x="3988" y="2552"/>
                <a:ext cx="650" cy="1697"/>
              </a:xfrm>
              <a:prstGeom prst="rect">
                <a:avLst/>
              </a:prstGeom>
              <a:pattFill prst="wdUpDiag">
                <a:fgClr>
                  <a:srgbClr val="0000FF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dkUpDiag">
                      <a:fgClr>
                        <a:srgbClr val="66FFCC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>
                <a:off x="4608" y="2880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/>
                  <a:t>x</a:t>
                </a:r>
                <a:r>
                  <a:rPr lang="en-US" altLang="zh-CN" sz="2800"/>
                  <a:t>+</a:t>
                </a:r>
                <a:r>
                  <a:rPr lang="en-US" altLang="zh-CN" sz="2800" i="1"/>
                  <a:t>y </a:t>
                </a:r>
                <a:r>
                  <a:rPr lang="en-US" altLang="zh-CN" sz="2800">
                    <a:sym typeface="Symbol" panose="05050102010706020507" pitchFamily="18" charset="2"/>
                  </a:rPr>
                  <a:t>=</a:t>
                </a:r>
                <a:r>
                  <a:rPr lang="en-US" altLang="zh-CN" sz="2800" i="1">
                    <a:sym typeface="Symbol" panose="05050102010706020507" pitchFamily="18" charset="2"/>
                  </a:rPr>
                  <a:t>z</a:t>
                </a:r>
              </a:p>
            </p:txBody>
          </p:sp>
        </p:grp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3792" y="2976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G</a:t>
              </a:r>
            </a:p>
          </p:txBody>
        </p:sp>
      </p:grpSp>
      <p:grpSp>
        <p:nvGrpSpPr>
          <p:cNvPr id="44070" name="Group 38"/>
          <p:cNvGrpSpPr>
            <a:grpSpLocks/>
          </p:cNvGrpSpPr>
          <p:nvPr/>
        </p:nvGrpSpPr>
        <p:grpSpPr bwMode="auto">
          <a:xfrm>
            <a:off x="5953125" y="2492375"/>
            <a:ext cx="3227388" cy="3216275"/>
            <a:chOff x="3552" y="2198"/>
            <a:chExt cx="2033" cy="2026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3552" y="345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4258" y="219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 i="1"/>
                <a:t>y</a:t>
              </a:r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5370" y="3417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 i="1"/>
                <a:t>x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4464" y="34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o</a:t>
              </a:r>
            </a:p>
          </p:txBody>
        </p:sp>
      </p:grpSp>
      <p:sp>
        <p:nvSpPr>
          <p:cNvPr id="44060" name="Line 28"/>
          <p:cNvSpPr>
            <a:spLocks noChangeShapeType="1"/>
          </p:cNvSpPr>
          <p:nvPr/>
        </p:nvSpPr>
        <p:spPr bwMode="auto">
          <a:xfrm flipV="1">
            <a:off x="7019925" y="266065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50825" y="3500438"/>
          <a:ext cx="12715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7" name="Equation" r:id="rId13" imgW="533160" imgH="152280" progId="Equation.DSMT4">
                  <p:embed/>
                </p:oleObj>
              </mc:Choice>
              <mc:Fallback>
                <p:oleObj name="Equation" r:id="rId13" imgW="5331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1271588" cy="461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1336675" y="3873500"/>
            <a:ext cx="211138" cy="3556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78" name="Object 46"/>
          <p:cNvGraphicFramePr>
            <a:graphicFrameLocks noChangeAspect="1"/>
          </p:cNvGraphicFramePr>
          <p:nvPr/>
        </p:nvGraphicFramePr>
        <p:xfrm>
          <a:off x="1430338" y="5589588"/>
          <a:ext cx="43656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8" name="公式" r:id="rId15" imgW="1600200" imgH="330120" progId="Equation.3">
                  <p:embed/>
                </p:oleObj>
              </mc:Choice>
              <mc:Fallback>
                <p:oleObj name="公式" r:id="rId15" imgW="1600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589588"/>
                        <a:ext cx="4365625" cy="9001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9" name="AutoShape 47"/>
          <p:cNvSpPr>
            <a:spLocks noChangeArrowheads="1"/>
          </p:cNvSpPr>
          <p:nvPr/>
        </p:nvSpPr>
        <p:spPr bwMode="auto">
          <a:xfrm>
            <a:off x="539750" y="5876925"/>
            <a:ext cx="792163" cy="287338"/>
          </a:xfrm>
          <a:prstGeom prst="rightArrow">
            <a:avLst>
              <a:gd name="adj1" fmla="val 50000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  <p:bldP spid="44065" grpId="0" animBg="1"/>
      <p:bldP spid="440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990600"/>
          </a:xfrm>
        </p:spPr>
        <p:txBody>
          <a:bodyPr/>
          <a:lstStyle/>
          <a:p>
            <a:pPr algn="l">
              <a:buClr>
                <a:schemeClr val="accent2"/>
              </a:buClr>
              <a:buSzPct val="130000"/>
              <a:buFont typeface="Monotype Sorts" pitchFamily="2" charset="2"/>
              <a:buChar char="H"/>
            </a:pP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3200" b="1" i="1">
                <a:solidFill>
                  <a:srgbClr val="0000FF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3200" b="1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3200" b="1" i="1">
                <a:solidFill>
                  <a:srgbClr val="0000FF"/>
                </a:solidFill>
                <a:ea typeface="黑体" panose="02010609060101010101" pitchFamily="49" charset="-122"/>
              </a:rPr>
              <a:t>Y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的概率密度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908175" y="908050"/>
          <a:ext cx="42481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86" name="公式" r:id="rId3" imgW="1409400" imgH="342720" progId="Equation.3">
                  <p:embed/>
                </p:oleObj>
              </mc:Choice>
              <mc:Fallback>
                <p:oleObj name="公式" r:id="rId3" imgW="1409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8050"/>
                        <a:ext cx="4248150" cy="1004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08175" y="1992313"/>
          <a:ext cx="42481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87" name="公式" r:id="rId5" imgW="1396800" imgH="342720" progId="Equation.3">
                  <p:embed/>
                </p:oleObj>
              </mc:Choice>
              <mc:Fallback>
                <p:oleObj name="公式" r:id="rId5" imgW="1396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92313"/>
                        <a:ext cx="4248150" cy="1004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044575" y="4635500"/>
          <a:ext cx="50561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88" name="公式" r:id="rId7" imgW="1688760" imgH="342720" progId="Equation.3">
                  <p:embed/>
                </p:oleObj>
              </mc:Choice>
              <mc:Fallback>
                <p:oleObj name="公式" r:id="rId7" imgW="1688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635500"/>
                        <a:ext cx="50561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108075" y="3716338"/>
          <a:ext cx="48831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89" name="公式" r:id="rId9" imgW="1676160" imgH="342720" progId="Equation.3">
                  <p:embed/>
                </p:oleObj>
              </mc:Choice>
              <mc:Fallback>
                <p:oleObj name="公式" r:id="rId9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716338"/>
                        <a:ext cx="48831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6011863" y="3933825"/>
          <a:ext cx="23764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90" name="公式" r:id="rId11" imgW="1054080" imgH="215640" progId="Equation.3">
                  <p:embed/>
                </p:oleObj>
              </mc:Choice>
              <mc:Fallback>
                <p:oleObj name="公式" r:id="rId11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933825"/>
                        <a:ext cx="237648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284663" y="3068638"/>
            <a:ext cx="2016125" cy="608012"/>
          </a:xfrm>
          <a:prstGeom prst="rect">
            <a:avLst/>
          </a:prstGeom>
          <a:noFill/>
          <a:ln w="28575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卷积公式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55650" y="3727450"/>
            <a:ext cx="5486400" cy="2006600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23850" y="3068638"/>
            <a:ext cx="405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130000"/>
              <a:buFont typeface="Monotype Sorts" pitchFamily="2" charset="2"/>
              <a:buChar char="H"/>
            </a:pP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32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3200">
                <a:solidFill>
                  <a:srgbClr val="0000FF"/>
                </a:solidFill>
                <a:ea typeface="黑体" panose="02010609060101010101" pitchFamily="49" charset="-122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ea typeface="黑体" panose="02010609060101010101" pitchFamily="49" charset="-122"/>
              </a:rPr>
              <a:t>Y 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相互独立时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6083300" y="4899025"/>
          <a:ext cx="23764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91" name="公式" r:id="rId13" imgW="1054080" imgH="215640" progId="Equation.3">
                  <p:embed/>
                </p:oleObj>
              </mc:Choice>
              <mc:Fallback>
                <p:oleObj name="公式" r:id="rId13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899025"/>
                        <a:ext cx="237648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7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6" grpId="0" animBg="1"/>
      <p:bldP spid="4506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33375"/>
            <a:ext cx="8763000" cy="1828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/>
              <a:t>  </a:t>
            </a:r>
            <a:r>
              <a:rPr lang="zh-CN" altLang="en-US" sz="2800" b="1"/>
              <a:t>设 </a:t>
            </a:r>
            <a:r>
              <a:rPr lang="en-US" altLang="zh-CN" sz="2800" b="1" i="1"/>
              <a:t>X</a:t>
            </a:r>
            <a:r>
              <a:rPr lang="en-US" altLang="zh-CN" sz="2800" b="1"/>
              <a:t>~</a:t>
            </a:r>
            <a:r>
              <a:rPr lang="en-US" altLang="zh-CN" sz="2800" b="1" i="1"/>
              <a:t>N</a:t>
            </a:r>
            <a:r>
              <a:rPr lang="en-US" altLang="zh-CN" sz="2800" b="1"/>
              <a:t>(0, 1), </a:t>
            </a:r>
            <a:r>
              <a:rPr lang="en-US" altLang="zh-CN" sz="2800" b="1" i="1"/>
              <a:t>Y</a:t>
            </a:r>
            <a:r>
              <a:rPr lang="en-US" altLang="zh-CN" sz="2800" b="1"/>
              <a:t>~</a:t>
            </a:r>
            <a:r>
              <a:rPr lang="en-US" altLang="zh-CN" sz="2800" b="1" i="1"/>
              <a:t>N</a:t>
            </a:r>
            <a:r>
              <a:rPr lang="en-US" altLang="zh-CN" sz="2800" b="1"/>
              <a:t>(0, 1)</a:t>
            </a:r>
            <a:r>
              <a:rPr lang="zh-CN" altLang="en-US" sz="2800" b="1"/>
              <a:t>且</a:t>
            </a:r>
            <a:r>
              <a:rPr lang="en-US" altLang="zh-CN" sz="2800" b="1" i="1"/>
              <a:t>X</a:t>
            </a:r>
            <a:r>
              <a:rPr lang="zh-CN" altLang="en-US" sz="2800" b="1"/>
              <a:t>与</a:t>
            </a:r>
            <a:r>
              <a:rPr lang="en-US" altLang="zh-CN" sz="2800" b="1" i="1"/>
              <a:t>Y</a:t>
            </a:r>
            <a:r>
              <a:rPr lang="zh-CN" altLang="en-US" sz="2800" b="1"/>
              <a:t>相互独立，求 </a:t>
            </a:r>
          </a:p>
          <a:p>
            <a:pPr>
              <a:buFontTx/>
              <a:buNone/>
            </a:pPr>
            <a:r>
              <a:rPr lang="zh-CN" altLang="en-US" sz="2800" b="1" i="1"/>
              <a:t>        </a:t>
            </a:r>
            <a:r>
              <a:rPr lang="en-US" altLang="zh-CN" sz="2800" b="1" i="1"/>
              <a:t>Z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/>
              <a:t>+</a:t>
            </a:r>
            <a:r>
              <a:rPr lang="en-US" altLang="zh-CN" sz="2800" b="1" i="1"/>
              <a:t>Y</a:t>
            </a:r>
            <a:r>
              <a:rPr lang="zh-CN" altLang="en-US" sz="2800" b="1"/>
              <a:t>的概率密度。</a:t>
            </a:r>
          </a:p>
          <a:p>
            <a:pPr algn="just">
              <a:buFontTx/>
              <a:buNone/>
            </a:pPr>
            <a:endParaRPr lang="en-US" altLang="zh-CN" sz="28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42988" y="1216025"/>
          <a:ext cx="74882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66" name="Equation" r:id="rId3" imgW="2984400" imgH="393480" progId="Equation.DSMT4">
                  <p:embed/>
                </p:oleObj>
              </mc:Choice>
              <mc:Fallback>
                <p:oleObj name="Equation" r:id="rId3" imgW="298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16025"/>
                        <a:ext cx="74882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84213" y="3141663"/>
          <a:ext cx="3959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67" name="Equation" r:id="rId5" imgW="1549080" imgH="393480" progId="Equation.DSMT4">
                  <p:embed/>
                </p:oleObj>
              </mc:Choice>
              <mc:Fallback>
                <p:oleObj name="Equation" r:id="rId5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39592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588125" y="2205038"/>
          <a:ext cx="12461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68" name="公式" r:id="rId7" imgW="596880" imgH="406080" progId="Equation.3">
                  <p:embed/>
                </p:oleObj>
              </mc:Choice>
              <mc:Fallback>
                <p:oleObj name="公式" r:id="rId7" imgW="596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05038"/>
                        <a:ext cx="1246188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900113" y="4365625"/>
          <a:ext cx="36623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69" name="Equation" r:id="rId9" imgW="1396800" imgH="342720" progId="Equation.DSMT4">
                  <p:embed/>
                </p:oleObj>
              </mc:Choice>
              <mc:Fallback>
                <p:oleObj name="Equation" r:id="rId9" imgW="1396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36623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390525" y="2565400"/>
            <a:ext cx="581025" cy="241300"/>
          </a:xfrm>
          <a:prstGeom prst="rightArrow">
            <a:avLst>
              <a:gd name="adj1" fmla="val 50000"/>
              <a:gd name="adj2" fmla="val 601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971550" y="5589588"/>
            <a:ext cx="2798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>
                <a:solidFill>
                  <a:srgbClr val="0000FF"/>
                </a:solidFill>
              </a:rPr>
              <a:t>Z</a:t>
            </a:r>
            <a:r>
              <a:rPr lang="en-US" altLang="zh-CN" sz="3200">
                <a:solidFill>
                  <a:srgbClr val="0000FF"/>
                </a:solidFill>
              </a:rPr>
              <a:t>=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 sz="3200">
                <a:solidFill>
                  <a:srgbClr val="0000FF"/>
                </a:solidFill>
              </a:rPr>
              <a:t>+</a:t>
            </a:r>
            <a:r>
              <a:rPr lang="en-US" altLang="zh-CN" sz="3200" i="1">
                <a:solidFill>
                  <a:srgbClr val="0000FF"/>
                </a:solidFill>
              </a:rPr>
              <a:t>Y</a:t>
            </a:r>
            <a:r>
              <a:rPr lang="en-US" altLang="zh-CN" sz="3200">
                <a:solidFill>
                  <a:srgbClr val="0000FF"/>
                </a:solidFill>
              </a:rPr>
              <a:t>~</a:t>
            </a:r>
            <a:r>
              <a:rPr lang="en-US" altLang="zh-CN" sz="3200" i="1">
                <a:solidFill>
                  <a:srgbClr val="0000FF"/>
                </a:solidFill>
              </a:rPr>
              <a:t>N</a:t>
            </a:r>
            <a:r>
              <a:rPr lang="en-US" altLang="zh-CN" sz="3200">
                <a:solidFill>
                  <a:srgbClr val="0000FF"/>
                </a:solidFill>
              </a:rPr>
              <a:t>(0,2).</a:t>
            </a:r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392113" y="4724400"/>
            <a:ext cx="508000" cy="207963"/>
          </a:xfrm>
          <a:prstGeom prst="rightArrow">
            <a:avLst>
              <a:gd name="adj1" fmla="val 50000"/>
              <a:gd name="adj2" fmla="val 61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395288" y="5853113"/>
            <a:ext cx="504825" cy="163512"/>
          </a:xfrm>
          <a:prstGeom prst="rightArrow">
            <a:avLst>
              <a:gd name="adj1" fmla="val 50000"/>
              <a:gd name="adj2" fmla="val 77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1908175" y="2636838"/>
            <a:ext cx="4654550" cy="22320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1042988" y="2306638"/>
          <a:ext cx="42497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0" name="Equation" r:id="rId11" imgW="1612800" imgH="291960" progId="Equation.DSMT4">
                  <p:embed/>
                </p:oleObj>
              </mc:Choice>
              <mc:Fallback>
                <p:oleObj name="Equation" r:id="rId11" imgW="1612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06638"/>
                        <a:ext cx="42497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4787900" y="3141663"/>
          <a:ext cx="33115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1" name="Equation" r:id="rId13" imgW="1231560" imgH="342720" progId="Equation.DSMT4">
                  <p:embed/>
                </p:oleObj>
              </mc:Choice>
              <mc:Fallback>
                <p:oleObj name="Equation" r:id="rId13" imgW="1231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41663"/>
                        <a:ext cx="33115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95288" y="14843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4643438" y="4365625"/>
          <a:ext cx="42624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2" name="Equation" r:id="rId15" imgW="1625400" imgH="380880" progId="Equation.DSMT4">
                  <p:embed/>
                </p:oleObj>
              </mc:Choice>
              <mc:Fallback>
                <p:oleObj name="Equation" r:id="rId15" imgW="1625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365625"/>
                        <a:ext cx="426243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06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8" grpId="0" animBg="1"/>
      <p:bldP spid="46089" grpId="0" autoUpdateAnimBg="0"/>
      <p:bldP spid="46090" grpId="0" animBg="1"/>
      <p:bldP spid="46091" grpId="0" animBg="1"/>
      <p:bldP spid="46092" grpId="0" animBg="1"/>
      <p:bldP spid="460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1050925"/>
            <a:ext cx="8077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是二维随机变量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对于任意实数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为二维随机变量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或称为随机变量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联合分布函数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333500" y="1700213"/>
          <a:ext cx="7199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62" name="公式" r:id="rId3" imgW="3238200" imgH="203040" progId="Equation.3">
                  <p:embed/>
                </p:oleObj>
              </mc:Choice>
              <mc:Fallback>
                <p:oleObj name="公式" r:id="rId3" imgW="323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700213"/>
                        <a:ext cx="7199313" cy="533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 descr="宽上对角线"/>
          <p:cNvSpPr>
            <a:spLocks noChangeArrowheads="1"/>
          </p:cNvSpPr>
          <p:nvPr/>
        </p:nvSpPr>
        <p:spPr bwMode="auto">
          <a:xfrm>
            <a:off x="1331913" y="3830638"/>
            <a:ext cx="2016125" cy="1330325"/>
          </a:xfrm>
          <a:prstGeom prst="rect">
            <a:avLst/>
          </a:prstGeom>
          <a:pattFill prst="wdUpDiag">
            <a:fgClr>
              <a:srgbClr val="CC00CC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35" name="Group 35"/>
          <p:cNvGrpSpPr>
            <a:grpSpLocks/>
          </p:cNvGrpSpPr>
          <p:nvPr/>
        </p:nvGrpSpPr>
        <p:grpSpPr bwMode="auto">
          <a:xfrm>
            <a:off x="1295400" y="3830638"/>
            <a:ext cx="2052638" cy="1330325"/>
            <a:chOff x="816" y="2448"/>
            <a:chExt cx="1392" cy="864"/>
          </a:xfrm>
        </p:grpSpPr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816" y="244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208" y="244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990600" y="3068638"/>
            <a:ext cx="3581400" cy="2209800"/>
            <a:chOff x="672" y="2016"/>
            <a:chExt cx="2256" cy="1392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672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 flipV="1">
              <a:off x="1296" y="21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640" y="30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344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1056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</p:grpSp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3276600" y="3525838"/>
            <a:ext cx="1371600" cy="457200"/>
            <a:chOff x="2160" y="2256"/>
            <a:chExt cx="864" cy="288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208" y="22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2160" y="241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539750" y="5557838"/>
          <a:ext cx="8353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63" name="公式" r:id="rId5" imgW="4902120" imgH="215640" progId="Equation.3">
                  <p:embed/>
                </p:oleObj>
              </mc:Choice>
              <mc:Fallback>
                <p:oleObj name="公式" r:id="rId5" imgW="4902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57838"/>
                        <a:ext cx="8353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16" descr="深色上对角线"/>
          <p:cNvSpPr>
            <a:spLocks noChangeArrowheads="1"/>
          </p:cNvSpPr>
          <p:nvPr/>
        </p:nvSpPr>
        <p:spPr bwMode="auto">
          <a:xfrm>
            <a:off x="6019800" y="3822700"/>
            <a:ext cx="1524000" cy="838200"/>
          </a:xfrm>
          <a:prstGeom prst="rect">
            <a:avLst/>
          </a:prstGeom>
          <a:pattFill prst="dkUpDiag">
            <a:fgClr>
              <a:srgbClr val="D60093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257800" y="3213100"/>
            <a:ext cx="3352800" cy="2133600"/>
            <a:chOff x="3312" y="2016"/>
            <a:chExt cx="2112" cy="1344"/>
          </a:xfrm>
        </p:grpSpPr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3312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5136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3360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792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4752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360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3600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3761" y="2949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3312" y="220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4620" y="297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3312" y="2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364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33400" y="333375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µ"/>
            </a:pP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分布函数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联合分布函数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 flipV="1">
            <a:off x="611188" y="952500"/>
            <a:ext cx="5689600" cy="22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39750" y="9779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0778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827088" y="2636838"/>
            <a:ext cx="8062912" cy="1295400"/>
            <a:chOff x="476" y="1661"/>
            <a:chExt cx="5079" cy="816"/>
          </a:xfrm>
        </p:grpSpPr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476" y="1661"/>
              <a:ext cx="5079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/>
                <a:t>(2) </a:t>
              </a:r>
              <a:r>
                <a:rPr lang="zh-CN" altLang="en-US"/>
                <a:t>若                                                     且相互独立，  </a:t>
              </a:r>
            </a:p>
            <a:p>
              <a:pPr>
                <a:lnSpc>
                  <a:spcPct val="120000"/>
                </a:lnSpc>
                <a:buFontTx/>
                <a:buNone/>
              </a:pPr>
              <a:r>
                <a:rPr lang="zh-CN" altLang="en-US"/>
                <a:t>则</a:t>
              </a:r>
            </a:p>
            <a:p>
              <a:pPr>
                <a:lnSpc>
                  <a:spcPct val="120000"/>
                </a:lnSpc>
              </a:pPr>
              <a:endParaRPr lang="en-US" altLang="zh-CN"/>
            </a:p>
          </p:txBody>
        </p:sp>
        <p:graphicFrame>
          <p:nvGraphicFramePr>
            <p:cNvPr id="47122" name="Object 18"/>
            <p:cNvGraphicFramePr>
              <a:graphicFrameLocks noChangeAspect="1"/>
            </p:cNvGraphicFramePr>
            <p:nvPr/>
          </p:nvGraphicFramePr>
          <p:xfrm>
            <a:off x="1201" y="1706"/>
            <a:ext cx="284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682" name="Equation" r:id="rId3" imgW="1587240" imgH="203040" progId="Equation.DSMT4">
                    <p:embed/>
                  </p:oleObj>
                </mc:Choice>
                <mc:Fallback>
                  <p:oleObj name="Equation" r:id="rId3" imgW="1587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706"/>
                          <a:ext cx="284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051050" y="3249613"/>
          <a:ext cx="40386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683" name="Equation" r:id="rId5" imgW="1333440" imgH="368280" progId="Equation.DSMT4">
                  <p:embed/>
                </p:oleObj>
              </mc:Choice>
              <mc:Fallback>
                <p:oleObj name="Equation" r:id="rId5" imgW="1333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49613"/>
                        <a:ext cx="40386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23850" y="188913"/>
            <a:ext cx="3529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一般结论：</a:t>
            </a:r>
          </a:p>
        </p:txBody>
      </p:sp>
      <p:grpSp>
        <p:nvGrpSpPr>
          <p:cNvPr id="47120" name="Group 16"/>
          <p:cNvGrpSpPr>
            <a:grpSpLocks/>
          </p:cNvGrpSpPr>
          <p:nvPr/>
        </p:nvGrpSpPr>
        <p:grpSpPr bwMode="auto">
          <a:xfrm>
            <a:off x="755650" y="893763"/>
            <a:ext cx="7889875" cy="1117600"/>
            <a:chOff x="476" y="563"/>
            <a:chExt cx="4970" cy="704"/>
          </a:xfrm>
        </p:grpSpPr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476" y="563"/>
              <a:ext cx="497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/>
                <a:t>(1) </a:t>
              </a:r>
              <a:r>
                <a:rPr lang="zh-CN" altLang="en-US" sz="2800"/>
                <a:t>若                                                   且相互独立，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800"/>
                <a:t>则 </a:t>
              </a:r>
              <a:r>
                <a:rPr lang="en-US" altLang="zh-CN" sz="2800" i="1"/>
                <a:t>X</a:t>
              </a:r>
              <a:r>
                <a:rPr lang="en-US" altLang="zh-CN" sz="2800"/>
                <a:t>+</a:t>
              </a:r>
              <a:r>
                <a:rPr lang="en-US" altLang="zh-CN" sz="2800" i="1"/>
                <a:t>Y </a:t>
              </a:r>
              <a:r>
                <a:rPr lang="zh-CN" altLang="en-US" sz="2800"/>
                <a:t>仍服从正态分布，且</a:t>
              </a:r>
            </a:p>
          </p:txBody>
        </p:sp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1111" y="572"/>
            <a:ext cx="276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684" name="Equation" r:id="rId7" imgW="1625400" imgH="203040" progId="Equation.DSMT4">
                    <p:embed/>
                  </p:oleObj>
                </mc:Choice>
                <mc:Fallback>
                  <p:oleObj name="Equation" r:id="rId7" imgW="1625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572"/>
                          <a:ext cx="2767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35150" y="1989138"/>
          <a:ext cx="50355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685" name="Equation" r:id="rId9" imgW="1650960" imgH="228600" progId="Equation.DSMT4">
                  <p:embed/>
                </p:oleObj>
              </mc:Choice>
              <mc:Fallback>
                <p:oleObj name="Equation" r:id="rId9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50355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27088" y="4292600"/>
            <a:ext cx="777716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 sz="2800"/>
              <a:t>3)</a:t>
            </a:r>
            <a:r>
              <a:rPr lang="zh-CN" altLang="en-US" sz="2800"/>
              <a:t>有限个相互独立的正态随机变量的线性组合仍然服从正态分布</a:t>
            </a:r>
          </a:p>
        </p:txBody>
      </p:sp>
      <p:graphicFrame>
        <p:nvGraphicFramePr>
          <p:cNvPr id="4711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0063" y="5300663"/>
          <a:ext cx="50831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686" name="Equation" r:id="rId11" imgW="1600200" imgH="368280" progId="Equation.DSMT4">
                  <p:embed/>
                </p:oleObj>
              </mc:Choice>
              <mc:Fallback>
                <p:oleObj name="Equation" r:id="rId11" imgW="1600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300663"/>
                        <a:ext cx="508317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0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20" name="AutoShape 32"/>
          <p:cNvSpPr>
            <a:spLocks noChangeArrowheads="1"/>
          </p:cNvSpPr>
          <p:nvPr/>
        </p:nvSpPr>
        <p:spPr bwMode="auto">
          <a:xfrm rot="-5400000">
            <a:off x="6948487" y="2730501"/>
            <a:ext cx="1008063" cy="1008062"/>
          </a:xfrm>
          <a:prstGeom prst="rtTriangl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1" name="AutoShape 33"/>
          <p:cNvSpPr>
            <a:spLocks noChangeArrowheads="1"/>
          </p:cNvSpPr>
          <p:nvPr/>
        </p:nvSpPr>
        <p:spPr bwMode="auto">
          <a:xfrm rot="-16200000">
            <a:off x="6948488" y="3725863"/>
            <a:ext cx="1008062" cy="1008062"/>
          </a:xfrm>
          <a:prstGeom prst="rtTriangle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57200" y="404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/>
              <a:t> </a:t>
            </a:r>
            <a:r>
              <a:rPr lang="zh-CN" altLang="en-US" sz="2800"/>
              <a:t>在一简单电路中，两电阻</a:t>
            </a:r>
            <a:r>
              <a:rPr lang="en-US" altLang="zh-CN" sz="2800"/>
              <a:t>R</a:t>
            </a:r>
            <a:r>
              <a:rPr lang="en-US" altLang="zh-CN" sz="2800" baseline="-25000"/>
              <a:t>1</a:t>
            </a:r>
            <a:r>
              <a:rPr lang="zh-CN" altLang="en-US" sz="2800"/>
              <a:t>和</a:t>
            </a:r>
            <a:r>
              <a:rPr lang="en-US" altLang="zh-CN" sz="2800"/>
              <a:t>R</a:t>
            </a:r>
            <a:r>
              <a:rPr lang="en-US" altLang="zh-CN" sz="2800" baseline="-25000"/>
              <a:t>2</a:t>
            </a:r>
            <a:r>
              <a:rPr lang="zh-CN" altLang="en-US" sz="2800"/>
              <a:t>串联联接，设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/>
              <a:t> </a:t>
            </a:r>
            <a:r>
              <a:rPr lang="en-US" altLang="zh-CN" sz="2800"/>
              <a:t>R</a:t>
            </a:r>
            <a:r>
              <a:rPr lang="en-US" altLang="zh-CN" sz="2800" baseline="-25000"/>
              <a:t>1</a:t>
            </a:r>
            <a:r>
              <a:rPr lang="en-US" altLang="zh-CN" sz="2800"/>
              <a:t>, R</a:t>
            </a:r>
            <a:r>
              <a:rPr lang="en-US" altLang="zh-CN" sz="2800" baseline="-25000"/>
              <a:t>2</a:t>
            </a:r>
            <a:r>
              <a:rPr lang="zh-CN" altLang="en-US" sz="2800"/>
              <a:t>相互独立，它们的概率密度均为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692275" y="1196975"/>
          <a:ext cx="3887788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06" name="Equation" r:id="rId3" imgW="1587240" imgH="571320" progId="Equation.3">
                  <p:embed/>
                </p:oleObj>
              </mc:Choice>
              <mc:Fallback>
                <p:oleObj name="Equation" r:id="rId3" imgW="15872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96975"/>
                        <a:ext cx="3887788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42925" y="2392363"/>
            <a:ext cx="48926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/>
              <a:t>求总电阻</a:t>
            </a:r>
            <a:r>
              <a:rPr lang="en-US" altLang="zh-CN" sz="2800"/>
              <a:t>R=R</a:t>
            </a:r>
            <a:r>
              <a:rPr lang="en-US" altLang="zh-CN" sz="2800" baseline="-25000"/>
              <a:t>1</a:t>
            </a:r>
            <a:r>
              <a:rPr lang="en-US" altLang="zh-CN" sz="2800"/>
              <a:t>+R</a:t>
            </a:r>
            <a:r>
              <a:rPr lang="en-US" altLang="zh-CN" sz="2800" baseline="-25000"/>
              <a:t>2</a:t>
            </a:r>
            <a:r>
              <a:rPr lang="zh-CN" altLang="en-US" sz="2800"/>
              <a:t>的概率密度</a:t>
            </a:r>
            <a:r>
              <a:rPr lang="en-US" altLang="zh-CN" sz="2800"/>
              <a:t>.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5867400" y="4727575"/>
            <a:ext cx="316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6948488" y="1774825"/>
            <a:ext cx="0" cy="410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V="1">
            <a:off x="6372225" y="2062163"/>
            <a:ext cx="2232025" cy="2233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6923088" y="3703638"/>
            <a:ext cx="108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7956550" y="1919288"/>
            <a:ext cx="6350" cy="374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 rot="-5400000">
            <a:off x="6927850" y="2755900"/>
            <a:ext cx="1008063" cy="10080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 rot="-16200000">
            <a:off x="6980238" y="3697288"/>
            <a:ext cx="969962" cy="1008062"/>
          </a:xfrm>
          <a:prstGeom prst="rtTriangle">
            <a:avLst/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6156325" y="5373688"/>
            <a:ext cx="26638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6156325" y="4151313"/>
            <a:ext cx="26638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157913" y="2276475"/>
            <a:ext cx="26638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6229350" y="3143250"/>
            <a:ext cx="26638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1116013" y="2938463"/>
          <a:ext cx="4321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07" name="Equation" r:id="rId5" imgW="1295280" imgH="241200" progId="Equation.DSMT4">
                  <p:embed/>
                </p:oleObj>
              </mc:Choice>
              <mc:Fallback>
                <p:oleObj name="Equation" r:id="rId5" imgW="129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38463"/>
                        <a:ext cx="43211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9750" y="2997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748713" y="46291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7021513" y="1557338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8389938" y="2493963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z=x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8137525" y="1701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z=x+</a:t>
            </a:r>
            <a:r>
              <a:rPr lang="en-US" altLang="zh-CN"/>
              <a:t>10</a:t>
            </a:r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684213" y="3789363"/>
          <a:ext cx="2374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08" name="公式" r:id="rId7" imgW="1155600" imgH="431640" progId="Equation.3">
                  <p:embed/>
                </p:oleObj>
              </mc:Choice>
              <mc:Fallback>
                <p:oleObj name="公式" r:id="rId7" imgW="115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23749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/>
        </p:nvGraphicFramePr>
        <p:xfrm>
          <a:off x="3132138" y="3789363"/>
          <a:ext cx="27971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09" name="公式" r:id="rId9" imgW="1180800" imgH="431640" progId="Equation.3">
                  <p:embed/>
                </p:oleObj>
              </mc:Choice>
              <mc:Fallback>
                <p:oleObj name="公式" r:id="rId9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27971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3059113" y="3989388"/>
            <a:ext cx="5397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6948488" y="2708275"/>
            <a:ext cx="10080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6443663" y="3500438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6443663" y="24923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7883525" y="4652963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V="1">
            <a:off x="6443663" y="2927350"/>
            <a:ext cx="230505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23" name="Object 35"/>
          <p:cNvGraphicFramePr>
            <a:graphicFrameLocks noChangeAspect="1"/>
          </p:cNvGraphicFramePr>
          <p:nvPr/>
        </p:nvGraphicFramePr>
        <p:xfrm>
          <a:off x="323850" y="3716338"/>
          <a:ext cx="597535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10" name="公式" r:id="rId11" imgW="2882880" imgH="1168200" progId="Equation.3">
                  <p:embed/>
                </p:oleObj>
              </mc:Choice>
              <mc:Fallback>
                <p:oleObj name="公式" r:id="rId11" imgW="2882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5975350" cy="2420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5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 animBg="1"/>
      <p:bldP spid="63521" grpId="0" animBg="1"/>
      <p:bldP spid="63493" grpId="0" animBg="1"/>
      <p:bldP spid="63494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63502" grpId="0" animBg="1"/>
      <p:bldP spid="63503" grpId="0" animBg="1"/>
      <p:bldP spid="63504" grpId="0" animBg="1"/>
      <p:bldP spid="63505" grpId="0" animBg="1"/>
      <p:bldP spid="63509" grpId="0"/>
      <p:bldP spid="63510" grpId="0"/>
      <p:bldP spid="63511" grpId="0"/>
      <p:bldP spid="63512" grpId="0"/>
      <p:bldP spid="63515" grpId="0" animBg="1"/>
      <p:bldP spid="63516" grpId="0" animBg="1"/>
      <p:bldP spid="63517" grpId="0"/>
      <p:bldP spid="63518" grpId="0"/>
      <p:bldP spid="63519" grpId="0"/>
      <p:bldP spid="634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91513" cy="914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设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相互独立分别服从参数为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, ; 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,  </a:t>
            </a:r>
            <a:r>
              <a:rPr lang="zh-CN" altLang="en-US" sz="2800" b="1"/>
              <a:t>的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</a:t>
            </a:r>
            <a:r>
              <a:rPr lang="zh-CN" altLang="en-US" sz="2800" b="1"/>
              <a:t>分布</a:t>
            </a:r>
            <a:r>
              <a:rPr lang="en-US" altLang="zh-CN" sz="2800" b="1"/>
              <a:t>, </a:t>
            </a:r>
            <a:r>
              <a:rPr lang="zh-CN" altLang="en-US" sz="2800" b="1"/>
              <a:t>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的概率密度分别为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38200" y="1600200"/>
          <a:ext cx="785018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426" name="Equation" r:id="rId3" imgW="3225600" imgH="634680" progId="Equation.DSMT4">
                  <p:embed/>
                </p:oleObj>
              </mc:Choice>
              <mc:Fallback>
                <p:oleObj name="Equation" r:id="rId3" imgW="3225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850188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900113" y="3141663"/>
          <a:ext cx="77724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427" name="公式" r:id="rId5" imgW="3124080" imgH="634680" progId="Equation.3">
                  <p:embed/>
                </p:oleObj>
              </mc:Choice>
              <mc:Fallback>
                <p:oleObj name="公式" r:id="rId5" imgW="31240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77724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85800" y="47244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试证：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1 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服从参数为 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+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 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  <a:r>
              <a:rPr lang="en-US" altLang="zh-CN" sz="2800"/>
              <a:t>.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84213" y="544512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 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3276600" y="5300663"/>
          <a:ext cx="43195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428" name="Equation" r:id="rId7" imgW="1523880" imgH="291960" progId="Equation.DSMT4">
                  <p:embed/>
                </p:oleObj>
              </mc:Choice>
              <mc:Fallback>
                <p:oleObj name="Equation" r:id="rId7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00663"/>
                        <a:ext cx="43195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8388350" y="6237288"/>
            <a:ext cx="287338" cy="2873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77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91513" cy="91440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rgbClr val="FF00FF"/>
              </a:buClr>
              <a:buSzPct val="115000"/>
              <a:buFont typeface="Wingdings" panose="05000000000000000000" pitchFamily="2" charset="2"/>
              <a:buChar char="u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分布：</a:t>
            </a:r>
            <a:r>
              <a:rPr lang="zh-CN" altLang="en-US" sz="2800" b="1"/>
              <a:t>若随机变量</a:t>
            </a:r>
            <a:r>
              <a:rPr lang="en-US" altLang="zh-CN" sz="2800" b="1" i="1"/>
              <a:t>X</a:t>
            </a:r>
            <a:r>
              <a:rPr lang="zh-CN" altLang="en-US" sz="2800" b="1"/>
              <a:t>的概率密度为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403350" y="866775"/>
          <a:ext cx="7056438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98" name="Equation" r:id="rId3" imgW="2539800" imgH="558720" progId="Equation.DSMT4">
                  <p:embed/>
                </p:oleObj>
              </mc:Choice>
              <mc:Fallback>
                <p:oleObj name="Equation" r:id="rId3" imgW="2539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66775"/>
                        <a:ext cx="7056438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68313" y="2924175"/>
            <a:ext cx="8207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分布的性质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1 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~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(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2 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~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(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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且相互独立，则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1 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</a:rPr>
              <a:t>2 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~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(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). </a:t>
            </a:r>
            <a:endParaRPr lang="en-US" altLang="zh-CN" sz="2800">
              <a:ea typeface="黑体" panose="02010609060101010101" pitchFamily="49" charset="-122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11188" y="573405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 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916238" y="5589588"/>
          <a:ext cx="43195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99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89588"/>
                        <a:ext cx="43195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95288" y="2276475"/>
            <a:ext cx="73437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/>
              <a:t>则称</a:t>
            </a:r>
            <a:r>
              <a:rPr lang="en-US" altLang="zh-CN" sz="2800" i="1"/>
              <a:t>X</a:t>
            </a:r>
            <a:r>
              <a:rPr lang="zh-CN" altLang="en-US" sz="2800"/>
              <a:t>服从参数为</a:t>
            </a:r>
            <a:r>
              <a:rPr lang="zh-CN" altLang="en-US" sz="2800" i="1">
                <a:sym typeface="Symbol" panose="05050102010706020507" pitchFamily="18" charset="2"/>
              </a:rPr>
              <a:t>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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en-US" altLang="zh-CN" sz="2800"/>
              <a:t>.</a:t>
            </a:r>
            <a:r>
              <a:rPr lang="zh-CN" altLang="en-US" sz="2800"/>
              <a:t>记为  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~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).</a:t>
            </a:r>
            <a:endParaRPr lang="en-US" altLang="zh-CN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395288" y="4076700"/>
            <a:ext cx="842486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/>
              <a:t>                    </a:t>
            </a:r>
            <a:r>
              <a:rPr lang="zh-CN" altLang="en-US" sz="2800"/>
              <a:t>若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,…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zh-CN" altLang="en-US" sz="2800"/>
              <a:t>相互独立，且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i </a:t>
            </a:r>
            <a:r>
              <a:rPr lang="zh-CN" altLang="en-US" sz="2800"/>
              <a:t>服从参数为</a:t>
            </a:r>
            <a:r>
              <a:rPr lang="zh-CN" altLang="en-US" sz="2800" i="1">
                <a:sym typeface="Symbol" panose="05050102010706020507" pitchFamily="18" charset="2"/>
              </a:rPr>
              <a:t></a:t>
            </a:r>
            <a:r>
              <a:rPr lang="en-US" altLang="zh-CN" sz="2800" i="1" baseline="-25000">
                <a:sym typeface="Symbol" panose="05050102010706020507" pitchFamily="18" charset="2"/>
              </a:rPr>
              <a:t>i 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 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i</a:t>
            </a:r>
            <a:r>
              <a:rPr lang="en-US" altLang="zh-CN" sz="2800">
                <a:sym typeface="Symbol" panose="05050102010706020507" pitchFamily="18" charset="2"/>
              </a:rPr>
              <a:t>=1,2,…</a:t>
            </a:r>
            <a:r>
              <a:rPr lang="en-US" altLang="zh-CN" sz="2800" i="1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r>
              <a:rPr lang="zh-CN" altLang="en-US" sz="2800"/>
              <a:t>的</a:t>
            </a:r>
            <a:r>
              <a:rPr lang="zh-CN" altLang="en-US" sz="2800">
                <a:sym typeface="Symbol" panose="05050102010706020507" pitchFamily="18" charset="2"/>
              </a:rPr>
              <a:t></a:t>
            </a:r>
            <a:r>
              <a:rPr lang="zh-CN" altLang="en-US" sz="2800"/>
              <a:t>的分布，则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+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+…+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zh-CN" altLang="en-US" sz="2800"/>
              <a:t>服从参数为</a:t>
            </a:r>
            <a:r>
              <a:rPr lang="zh-CN" altLang="en-US" sz="2800" i="1"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i="1">
                <a:sym typeface="Symbol" panose="05050102010706020507" pitchFamily="18" charset="2"/>
              </a:rPr>
              <a:t>+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>
                <a:sym typeface="Symbol" panose="05050102010706020507" pitchFamily="18" charset="2"/>
              </a:rPr>
              <a:t>+...+</a:t>
            </a:r>
            <a:r>
              <a:rPr lang="en-US" altLang="zh-CN" sz="2800" i="1">
                <a:sym typeface="Symbol" panose="05050102010706020507" pitchFamily="18" charset="2"/>
              </a:rPr>
              <a:t></a:t>
            </a:r>
            <a:r>
              <a:rPr lang="en-US" altLang="zh-CN" sz="2800" i="1" baseline="-25000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</a:t>
            </a:r>
            <a:r>
              <a:rPr lang="zh-CN" altLang="en-US" sz="2800"/>
              <a:t>的</a:t>
            </a:r>
            <a:r>
              <a:rPr lang="zh-CN" altLang="en-US" sz="2800">
                <a:sym typeface="Symbol" panose="05050102010706020507" pitchFamily="18" charset="2"/>
              </a:rPr>
              <a:t></a:t>
            </a:r>
            <a:r>
              <a:rPr lang="zh-CN" altLang="en-US" sz="2800"/>
              <a:t>分布</a:t>
            </a:r>
            <a:r>
              <a:rPr lang="en-US" altLang="zh-CN" sz="2800"/>
              <a:t>.</a:t>
            </a:r>
            <a:endParaRPr lang="en-US" altLang="zh-CN" sz="2800">
              <a:sym typeface="Symbol" panose="05050102010706020507" pitchFamily="18" charset="2"/>
            </a:endParaRP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468313" y="413385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一般结论：</a:t>
            </a: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8316913" y="6165850"/>
            <a:ext cx="358775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3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2" grpId="0"/>
      <p:bldP spid="48143" grpId="0"/>
      <p:bldP spid="48148" grpId="0"/>
      <p:bldP spid="481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258888" y="476250"/>
          <a:ext cx="2498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30" name="Equation" r:id="rId3" imgW="876240" imgH="190440" progId="Equation.DSMT4">
                  <p:embed/>
                </p:oleObj>
              </mc:Choice>
              <mc:Fallback>
                <p:oleObj name="Equation" r:id="rId3" imgW="876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2498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852488" y="1035050"/>
          <a:ext cx="3857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31" name="Equation" r:id="rId5" imgW="1612800" imgH="291960" progId="Equation.DSMT4">
                  <p:embed/>
                </p:oleObj>
              </mc:Choice>
              <mc:Fallback>
                <p:oleObj name="Equation" r:id="rId5" imgW="1612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035050"/>
                        <a:ext cx="38576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831975" y="1755775"/>
          <a:ext cx="60388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32" name="Equation" r:id="rId7" imgW="2895480" imgH="355320" progId="Equation.DSMT4">
                  <p:embed/>
                </p:oleObj>
              </mc:Choice>
              <mc:Fallback>
                <p:oleObj name="Equation" r:id="rId7" imgW="2895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755775"/>
                        <a:ext cx="60388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851275" y="4619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当 </a:t>
            </a:r>
            <a:r>
              <a:rPr lang="en-US" altLang="zh-CN" sz="2800" i="1"/>
              <a:t>z </a:t>
            </a:r>
            <a:r>
              <a:rPr lang="en-US" altLang="zh-CN" sz="2800"/>
              <a:t>&gt; 0 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81000" y="457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证</a:t>
            </a:r>
            <a:r>
              <a:rPr lang="zh-CN" altLang="en-US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zh-CN" altLang="en-US"/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1917700" y="3970338"/>
          <a:ext cx="56276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33" name="Equation" r:id="rId9" imgW="2514600" imgH="355320" progId="Equation.DSMT4">
                  <p:embed/>
                </p:oleObj>
              </mc:Choice>
              <mc:Fallback>
                <p:oleObj name="Equation" r:id="rId9" imgW="2514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970338"/>
                        <a:ext cx="56276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730375" y="2752725"/>
          <a:ext cx="55149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34" name="Equation" r:id="rId11" imgW="2463480" imgH="393480" progId="Equation.DSMT4">
                  <p:embed/>
                </p:oleObj>
              </mc:Choice>
              <mc:Fallback>
                <p:oleObj name="Equation" r:id="rId11" imgW="246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752725"/>
                        <a:ext cx="55149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851275" y="3810000"/>
            <a:ext cx="3816350" cy="1066800"/>
          </a:xfrm>
          <a:prstGeom prst="rect">
            <a:avLst/>
          </a:prstGeom>
          <a:noFill/>
          <a:ln w="28575">
            <a:solidFill>
              <a:srgbClr val="CC0066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72" name="Group 20"/>
          <p:cNvGrpSpPr>
            <a:grpSpLocks/>
          </p:cNvGrpSpPr>
          <p:nvPr/>
        </p:nvGrpSpPr>
        <p:grpSpPr bwMode="auto">
          <a:xfrm rot="-5400000">
            <a:off x="7893050" y="4114800"/>
            <a:ext cx="76200" cy="381000"/>
            <a:chOff x="3552" y="3072"/>
            <a:chExt cx="48" cy="240"/>
          </a:xfrm>
        </p:grpSpPr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3552" y="3072"/>
              <a:ext cx="0" cy="24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600" y="3072"/>
              <a:ext cx="0" cy="24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71" name="Text Box 1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101013" y="4005263"/>
            <a:ext cx="51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0000FF"/>
                </a:solidFill>
              </a:rPr>
              <a:t>A</a:t>
            </a:r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1781175" y="4884738"/>
          <a:ext cx="32400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35" name="Equation" r:id="rId13" imgW="1447560" imgH="355320" progId="Equation.DSMT4">
                  <p:embed/>
                </p:oleObj>
              </mc:Choice>
              <mc:Fallback>
                <p:oleObj name="Equation" r:id="rId13" imgW="1447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884738"/>
                        <a:ext cx="32400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609600" y="573405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亦即</a:t>
            </a:r>
            <a:r>
              <a:rPr lang="en-US" altLang="zh-CN" i="1"/>
              <a:t>Z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服从参数为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+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</a:t>
            </a:r>
            <a:r>
              <a:rPr lang="zh-CN" altLang="en-US"/>
              <a:t>的</a:t>
            </a:r>
            <a:r>
              <a:rPr lang="zh-CN" altLang="en-US">
                <a:sym typeface="Symbol" panose="05050102010706020507" pitchFamily="18" charset="2"/>
              </a:rPr>
              <a:t></a:t>
            </a:r>
            <a:r>
              <a:rPr lang="zh-CN" altLang="en-US"/>
              <a:t>分布．</a:t>
            </a:r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8316913" y="6165850"/>
            <a:ext cx="358775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75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  <p:bldP spid="49159" grpId="0" autoUpdateAnimBg="0"/>
      <p:bldP spid="49168" grpId="0" animBg="1"/>
      <p:bldP spid="49171" grpId="0" autoUpdateAnimBg="0"/>
      <p:bldP spid="4917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755650" y="1989138"/>
          <a:ext cx="2216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4" name="Equation" r:id="rId3" imgW="850680" imgH="291960" progId="Equation.DSMT4">
                  <p:embed/>
                </p:oleObj>
              </mc:Choice>
              <mc:Fallback>
                <p:oleObj name="Equation" r:id="rId3" imgW="850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2216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340225" y="3717925"/>
          <a:ext cx="2103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5" name="Equation" r:id="rId5" imgW="838080" imgH="355320" progId="Equation.DSMT4">
                  <p:embed/>
                </p:oleObj>
              </mc:Choice>
              <mc:Fallback>
                <p:oleObj name="Equation" r:id="rId5" imgW="838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3717925"/>
                        <a:ext cx="21034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268538" y="333375"/>
          <a:ext cx="46624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6" name="Equation" r:id="rId7" imgW="1854000" imgH="355320" progId="Equation.DSMT4">
                  <p:embed/>
                </p:oleObj>
              </mc:Choice>
              <mc:Fallback>
                <p:oleObj name="Equation" r:id="rId7" imgW="1854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3375"/>
                        <a:ext cx="46624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11188" y="484188"/>
            <a:ext cx="200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的计算：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39750" y="12985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 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132138" y="1125538"/>
          <a:ext cx="43195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7" name="Equation" r:id="rId9" imgW="1523880" imgH="291960" progId="Equation.DSMT4">
                  <p:embed/>
                </p:oleObj>
              </mc:Choice>
              <mc:Fallback>
                <p:oleObj name="Equation" r:id="rId9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43195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395288" y="4581525"/>
            <a:ext cx="8280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/>
              <a:t>                    </a:t>
            </a:r>
            <a:r>
              <a:rPr lang="zh-CN" altLang="en-US" sz="2800"/>
              <a:t>若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,…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zh-CN" altLang="en-US" sz="2800"/>
              <a:t>相互独立，且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i</a:t>
            </a:r>
            <a:r>
              <a:rPr lang="zh-CN" altLang="en-US" sz="2800"/>
              <a:t>服从参数为</a:t>
            </a:r>
            <a:r>
              <a:rPr lang="zh-CN" altLang="en-US" sz="2800" i="1">
                <a:sym typeface="Symbol" panose="05050102010706020507" pitchFamily="18" charset="2"/>
              </a:rPr>
              <a:t></a:t>
            </a:r>
            <a:r>
              <a:rPr lang="en-US" altLang="zh-CN" sz="2800" i="1" baseline="-25000">
                <a:sym typeface="Symbol" panose="05050102010706020507" pitchFamily="18" charset="2"/>
              </a:rPr>
              <a:t>i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 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i</a:t>
            </a:r>
            <a:r>
              <a:rPr lang="en-US" altLang="zh-CN" sz="2800">
                <a:sym typeface="Symbol" panose="05050102010706020507" pitchFamily="18" charset="2"/>
              </a:rPr>
              <a:t>=1,2,…</a:t>
            </a:r>
            <a:r>
              <a:rPr lang="en-US" altLang="zh-CN" sz="2800" i="1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r>
              <a:rPr lang="zh-CN" altLang="en-US" sz="2800"/>
              <a:t>的</a:t>
            </a:r>
            <a:r>
              <a:rPr lang="zh-CN" altLang="en-US" sz="2800">
                <a:sym typeface="Symbol" panose="05050102010706020507" pitchFamily="18" charset="2"/>
              </a:rPr>
              <a:t></a:t>
            </a:r>
            <a:r>
              <a:rPr lang="zh-CN" altLang="en-US" sz="2800"/>
              <a:t>的分布，则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+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+…+</a:t>
            </a:r>
            <a:r>
              <a:rPr lang="en-US" altLang="zh-CN" sz="2800" i="1"/>
              <a:t>X</a:t>
            </a:r>
            <a:r>
              <a:rPr lang="en-US" altLang="zh-CN" sz="2800" baseline="-25000"/>
              <a:t>n</a:t>
            </a:r>
            <a:r>
              <a:rPr lang="zh-CN" altLang="en-US" sz="2800"/>
              <a:t>服从参数为</a:t>
            </a:r>
            <a:r>
              <a:rPr lang="zh-CN" altLang="en-US" sz="2800" i="1"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i="1">
                <a:sym typeface="Symbol" panose="05050102010706020507" pitchFamily="18" charset="2"/>
              </a:rPr>
              <a:t>+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>
                <a:sym typeface="Symbol" panose="05050102010706020507" pitchFamily="18" charset="2"/>
              </a:rPr>
              <a:t>+...+</a:t>
            </a:r>
            <a:r>
              <a:rPr lang="en-US" altLang="zh-CN" sz="2800" i="1">
                <a:sym typeface="Symbol" panose="05050102010706020507" pitchFamily="18" charset="2"/>
              </a:rPr>
              <a:t></a:t>
            </a:r>
            <a:r>
              <a:rPr lang="en-US" altLang="zh-CN" sz="2800" i="1" baseline="-25000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, </a:t>
            </a:r>
            <a:r>
              <a:rPr lang="en-US" altLang="zh-CN" sz="2800" i="1">
                <a:sym typeface="Symbol" panose="05050102010706020507" pitchFamily="18" charset="2"/>
              </a:rPr>
              <a:t></a:t>
            </a:r>
            <a:r>
              <a:rPr lang="zh-CN" altLang="en-US" sz="2800"/>
              <a:t>的</a:t>
            </a:r>
            <a:r>
              <a:rPr lang="zh-CN" altLang="en-US" sz="2800">
                <a:sym typeface="Symbol" panose="05050102010706020507" pitchFamily="18" charset="2"/>
              </a:rPr>
              <a:t></a:t>
            </a:r>
            <a:r>
              <a:rPr lang="zh-CN" altLang="en-US" sz="2800"/>
              <a:t>分布</a:t>
            </a:r>
            <a:r>
              <a:rPr lang="en-US" altLang="zh-CN" sz="2800"/>
              <a:t>.</a:t>
            </a:r>
            <a:endParaRPr lang="en-US" altLang="zh-CN" sz="2800">
              <a:sym typeface="Symbol" panose="05050102010706020507" pitchFamily="18" charset="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8313" y="46386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一般结论：</a:t>
            </a:r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348038" y="4078288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971550" y="2854325"/>
          <a:ext cx="4038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8" name="Equation" r:id="rId11" imgW="1549080" imgH="330120" progId="Equation.DSMT4">
                  <p:embed/>
                </p:oleObj>
              </mc:Choice>
              <mc:Fallback>
                <p:oleObj name="Equation" r:id="rId11" imgW="1549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4325"/>
                        <a:ext cx="4038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971550" y="3789363"/>
          <a:ext cx="21510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9" name="Equation" r:id="rId13" imgW="825480" imgH="317160" progId="Equation.DSMT4">
                  <p:embed/>
                </p:oleObj>
              </mc:Choice>
              <mc:Fallback>
                <p:oleObj name="Equation" r:id="rId13" imgW="8254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21510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8316913" y="6165850"/>
            <a:ext cx="358775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1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496300" cy="1368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</a:t>
            </a:r>
            <a:r>
              <a:rPr lang="zh-CN" altLang="en-US" sz="2800" b="1"/>
              <a:t>设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zh-CN" altLang="en-US" sz="2800" b="1"/>
              <a:t>是二维连续型随机变量</a:t>
            </a:r>
            <a:r>
              <a:rPr lang="en-US" altLang="zh-CN" sz="2800" b="1"/>
              <a:t>, </a:t>
            </a:r>
            <a:r>
              <a:rPr lang="zh-CN" altLang="en-US" sz="2800" b="1"/>
              <a:t>其概率密度为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/>
              <a:t>则</a:t>
            </a:r>
            <a:r>
              <a:rPr lang="en-US" altLang="zh-CN" sz="2800" b="1" i="1">
                <a:solidFill>
                  <a:srgbClr val="0000FF"/>
                </a:solidFill>
              </a:rPr>
              <a:t>Z</a:t>
            </a:r>
            <a:r>
              <a:rPr lang="en-US" altLang="zh-CN" sz="2800" b="1">
                <a:solidFill>
                  <a:srgbClr val="0000FF"/>
                </a:solidFill>
              </a:rPr>
              <a:t>=</a:t>
            </a:r>
            <a:r>
              <a:rPr lang="en-US" altLang="zh-CN" sz="2800" b="1" i="1">
                <a:solidFill>
                  <a:srgbClr val="0000FF"/>
                </a:solidFill>
              </a:rPr>
              <a:t>Y/X </a:t>
            </a:r>
            <a:r>
              <a:rPr lang="zh-CN" altLang="en-US" sz="2800" b="1" i="1">
                <a:solidFill>
                  <a:srgbClr val="0000FF"/>
                </a:solidFill>
              </a:rPr>
              <a:t>、</a:t>
            </a:r>
            <a:r>
              <a:rPr lang="en-US" altLang="zh-CN" sz="2800" b="1" i="1">
                <a:solidFill>
                  <a:srgbClr val="0000FF"/>
                </a:solidFill>
              </a:rPr>
              <a:t>Z</a:t>
            </a:r>
            <a:r>
              <a:rPr lang="en-US" altLang="zh-CN" sz="2800" b="1">
                <a:solidFill>
                  <a:srgbClr val="0000FF"/>
                </a:solidFill>
              </a:rPr>
              <a:t>=</a:t>
            </a:r>
            <a:r>
              <a:rPr lang="en-US" altLang="zh-CN" sz="2800" b="1" i="1">
                <a:solidFill>
                  <a:srgbClr val="0000FF"/>
                </a:solidFill>
              </a:rPr>
              <a:t>XY</a:t>
            </a:r>
            <a:r>
              <a:rPr lang="zh-CN" altLang="en-US" sz="2800" b="1"/>
              <a:t>仍为连续型随机变量，其概率密度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/>
              <a:t>分别为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381000" y="838200"/>
            <a:ext cx="82296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395288" y="260350"/>
            <a:ext cx="7129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二、 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Y/X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的分布、 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XY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的分布</a:t>
            </a:r>
          </a:p>
        </p:txBody>
      </p:sp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2051050" y="1844675"/>
          <a:ext cx="46942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4" name="公式" r:id="rId3" imgW="1676160" imgH="330120" progId="Equation.3">
                  <p:embed/>
                </p:oleObj>
              </mc:Choice>
              <mc:Fallback>
                <p:oleObj name="公式" r:id="rId3" imgW="1676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4694238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2116138" y="2781300"/>
          <a:ext cx="45434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5" name="公式" r:id="rId5" imgW="1612800" imgH="380880" progId="Equation.3">
                  <p:embed/>
                </p:oleObj>
              </mc:Choice>
              <mc:Fallback>
                <p:oleObj name="公式" r:id="rId5" imgW="1612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2781300"/>
                        <a:ext cx="4543425" cy="1033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323850" y="3860800"/>
            <a:ext cx="385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130000"/>
              <a:buFont typeface="Monotype Sorts" pitchFamily="2" charset="2"/>
              <a:buChar char="H"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3200" i="1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3200">
                <a:solidFill>
                  <a:srgbClr val="FF0000"/>
                </a:solidFill>
                <a:ea typeface="黑体" panose="02010609060101010101" pitchFamily="49" charset="-122"/>
              </a:rPr>
              <a:t>,</a:t>
            </a:r>
            <a:r>
              <a:rPr lang="en-US" altLang="zh-CN" sz="3200" i="1">
                <a:solidFill>
                  <a:srgbClr val="FF0000"/>
                </a:solidFill>
                <a:ea typeface="黑体" panose="02010609060101010101" pitchFamily="49" charset="-122"/>
              </a:rPr>
              <a:t>Y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相互独立时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1908175" y="4365625"/>
          <a:ext cx="5246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6" name="公式" r:id="rId7" imgW="1955520" imgH="330120" progId="Equation.3">
                  <p:embed/>
                </p:oleObj>
              </mc:Choice>
              <mc:Fallback>
                <p:oleObj name="公式" r:id="rId7" imgW="1955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5246688" cy="860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1908175" y="5387975"/>
          <a:ext cx="53292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7" name="公式" r:id="rId9" imgW="1892160" imgH="380880" progId="Equation.3">
                  <p:embed/>
                </p:oleObj>
              </mc:Choice>
              <mc:Fallback>
                <p:oleObj name="公式" r:id="rId9" imgW="1892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87975"/>
                        <a:ext cx="5329238" cy="992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8316913" y="6165850"/>
            <a:ext cx="358775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7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 autoUpdateAnimBg="0"/>
      <p:bldP spid="9525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1435101" cy="936625"/>
          </a:xfrm>
        </p:spPr>
        <p:txBody>
          <a:bodyPr/>
          <a:lstStyle/>
          <a:p>
            <a:pPr algn="l">
              <a:buClr>
                <a:schemeClr val="accent2"/>
              </a:buClr>
              <a:buSzPct val="130000"/>
              <a:buFont typeface="Monotype Sorts" pitchFamily="2" charset="2"/>
              <a:buChar char="H"/>
            </a:pP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</a:t>
            </a:r>
          </a:p>
        </p:txBody>
      </p:sp>
      <p:graphicFrame>
        <p:nvGraphicFramePr>
          <p:cNvPr id="96304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42863" y="2730500"/>
          <a:ext cx="971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86" name="公式" r:id="rId3" imgW="558720" imgH="253800" progId="Equation.3">
                  <p:embed/>
                </p:oleObj>
              </mc:Choice>
              <mc:Fallback>
                <p:oleObj name="公式" r:id="rId3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2730500"/>
                        <a:ext cx="971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971550" y="346075"/>
          <a:ext cx="5473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87" name="公式" r:id="rId5" imgW="2425680" imgH="393480" progId="Equation.3">
                  <p:embed/>
                </p:oleObj>
              </mc:Choice>
              <mc:Fallback>
                <p:oleObj name="公式" r:id="rId5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6075"/>
                        <a:ext cx="54737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11188" y="1125538"/>
          <a:ext cx="4537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88" name="公式" r:id="rId7" imgW="2006280" imgH="393480" progId="Equation.3">
                  <p:embed/>
                </p:oleObj>
              </mc:Choice>
              <mc:Fallback>
                <p:oleObj name="公式" r:id="rId7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45370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11188" y="1898650"/>
          <a:ext cx="30956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89" name="公式" r:id="rId9" imgW="1307880" imgH="342720" progId="Equation.3">
                  <p:embed/>
                </p:oleObj>
              </mc:Choice>
              <mc:Fallback>
                <p:oleObj name="公式" r:id="rId9" imgW="1307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98650"/>
                        <a:ext cx="30956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8172450" y="2540000"/>
            <a:ext cx="76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y=x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endParaRPr lang="en-US" altLang="zh-CN">
              <a:sym typeface="Symbol" panose="05050102010706020507" pitchFamily="18" charset="2"/>
            </a:endParaRPr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6477000" y="322263"/>
            <a:ext cx="2667000" cy="2784475"/>
            <a:chOff x="3552" y="2198"/>
            <a:chExt cx="2085" cy="2026"/>
          </a:xfrm>
        </p:grpSpPr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>
              <a:off x="3552" y="345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Rectangle 21"/>
            <p:cNvSpPr>
              <a:spLocks noChangeArrowheads="1"/>
            </p:cNvSpPr>
            <p:nvPr/>
          </p:nvSpPr>
          <p:spPr bwMode="auto">
            <a:xfrm>
              <a:off x="4258" y="2198"/>
              <a:ext cx="267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 i="1"/>
                <a:t>y</a:t>
              </a:r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5371" y="3417"/>
              <a:ext cx="266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 i="1"/>
                <a:t>x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4464" y="3409"/>
              <a:ext cx="19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o</a:t>
              </a:r>
            </a:p>
          </p:txBody>
        </p:sp>
      </p:grpSp>
      <p:sp>
        <p:nvSpPr>
          <p:cNvPr id="96282" name="AutoShape 26" descr="深色横线"/>
          <p:cNvSpPr>
            <a:spLocks noChangeArrowheads="1"/>
          </p:cNvSpPr>
          <p:nvPr/>
        </p:nvSpPr>
        <p:spPr bwMode="auto">
          <a:xfrm>
            <a:off x="7659688" y="2076450"/>
            <a:ext cx="576262" cy="1079500"/>
          </a:xfrm>
          <a:prstGeom prst="rtTriangle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6889750" y="538163"/>
            <a:ext cx="1368425" cy="2663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AutoShape 27" descr="深色横线"/>
          <p:cNvSpPr>
            <a:spLocks noChangeArrowheads="1"/>
          </p:cNvSpPr>
          <p:nvPr/>
        </p:nvSpPr>
        <p:spPr bwMode="auto">
          <a:xfrm flipH="1" flipV="1">
            <a:off x="7056438" y="836613"/>
            <a:ext cx="576262" cy="1079500"/>
          </a:xfrm>
          <a:prstGeom prst="rtTriangle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7105650" y="7540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G</a:t>
            </a:r>
            <a:r>
              <a:rPr lang="en-US" altLang="zh-CN" baseline="-25000"/>
              <a:t>1</a:t>
            </a:r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7610475" y="25542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G</a:t>
            </a:r>
            <a:r>
              <a:rPr lang="en-US" altLang="zh-CN" baseline="-25000"/>
              <a:t>2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8101013" y="3997325"/>
            <a:ext cx="763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y=x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endParaRPr lang="en-US" altLang="zh-CN">
              <a:sym typeface="Symbol" panose="05050102010706020507" pitchFamily="18" charset="2"/>
            </a:endParaRPr>
          </a:p>
        </p:txBody>
      </p: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6513513" y="3565525"/>
            <a:ext cx="2667000" cy="2784475"/>
            <a:chOff x="3552" y="2198"/>
            <a:chExt cx="2085" cy="2026"/>
          </a:xfrm>
        </p:grpSpPr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>
              <a:off x="3552" y="345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8" name="Rectangle 32"/>
            <p:cNvSpPr>
              <a:spLocks noChangeArrowheads="1"/>
            </p:cNvSpPr>
            <p:nvPr/>
          </p:nvSpPr>
          <p:spPr bwMode="auto">
            <a:xfrm>
              <a:off x="4258" y="2198"/>
              <a:ext cx="267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 i="1"/>
                <a:t>y</a:t>
              </a:r>
            </a:p>
          </p:txBody>
        </p:sp>
        <p:sp>
          <p:nvSpPr>
            <p:cNvPr id="96289" name="Rectangle 33"/>
            <p:cNvSpPr>
              <a:spLocks noChangeArrowheads="1"/>
            </p:cNvSpPr>
            <p:nvPr/>
          </p:nvSpPr>
          <p:spPr bwMode="auto">
            <a:xfrm>
              <a:off x="5371" y="3417"/>
              <a:ext cx="266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0" i="1"/>
                <a:t>x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4464" y="3409"/>
              <a:ext cx="19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o</a:t>
              </a:r>
            </a:p>
          </p:txBody>
        </p:sp>
      </p:grpSp>
      <p:sp>
        <p:nvSpPr>
          <p:cNvPr id="96291" name="AutoShape 35" descr="深色横线"/>
          <p:cNvSpPr>
            <a:spLocks noChangeArrowheads="1"/>
          </p:cNvSpPr>
          <p:nvPr/>
        </p:nvSpPr>
        <p:spPr bwMode="auto">
          <a:xfrm rot="5400000">
            <a:off x="6757988" y="5210175"/>
            <a:ext cx="777875" cy="974725"/>
          </a:xfrm>
          <a:prstGeom prst="rtTriangle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H="1">
            <a:off x="6472238" y="4278313"/>
            <a:ext cx="2447925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AutoShape 37" descr="深色横线"/>
          <p:cNvSpPr>
            <a:spLocks noChangeArrowheads="1"/>
          </p:cNvSpPr>
          <p:nvPr/>
        </p:nvSpPr>
        <p:spPr bwMode="auto">
          <a:xfrm rot="5400000" flipH="1" flipV="1">
            <a:off x="7839075" y="4318000"/>
            <a:ext cx="854075" cy="1063625"/>
          </a:xfrm>
          <a:prstGeom prst="rtTriangle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6" name="Rectangle 40" descr="深色横线"/>
          <p:cNvSpPr>
            <a:spLocks noChangeArrowheads="1"/>
          </p:cNvSpPr>
          <p:nvPr/>
        </p:nvSpPr>
        <p:spPr bwMode="auto">
          <a:xfrm>
            <a:off x="6653213" y="4138613"/>
            <a:ext cx="1014412" cy="1150937"/>
          </a:xfrm>
          <a:prstGeom prst="rect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7" name="Rectangle 41" descr="深色横线"/>
          <p:cNvSpPr>
            <a:spLocks noChangeArrowheads="1"/>
          </p:cNvSpPr>
          <p:nvPr/>
        </p:nvSpPr>
        <p:spPr bwMode="auto">
          <a:xfrm>
            <a:off x="7696200" y="5322888"/>
            <a:ext cx="1123950" cy="974725"/>
          </a:xfrm>
          <a:prstGeom prst="rect">
            <a:avLst/>
          </a:prstGeom>
          <a:pattFill prst="dkHorz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6877050" y="579755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z&gt;</a:t>
            </a:r>
            <a:r>
              <a:rPr lang="en-US" altLang="zh-CN">
                <a:sym typeface="Symbol" panose="05050102010706020507" pitchFamily="18" charset="2"/>
              </a:rPr>
              <a:t>0)</a:t>
            </a:r>
          </a:p>
        </p:txBody>
      </p: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6759575" y="4494213"/>
            <a:ext cx="647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G</a:t>
            </a:r>
            <a:r>
              <a:rPr lang="en-US" altLang="zh-CN" baseline="-25000"/>
              <a:t>1</a:t>
            </a:r>
          </a:p>
        </p:txBody>
      </p:sp>
      <p:sp>
        <p:nvSpPr>
          <p:cNvPr id="96300" name="Text Box 44"/>
          <p:cNvSpPr txBox="1">
            <a:spLocks noChangeArrowheads="1"/>
          </p:cNvSpPr>
          <p:nvPr/>
        </p:nvSpPr>
        <p:spPr bwMode="auto">
          <a:xfrm>
            <a:off x="8054975" y="5502275"/>
            <a:ext cx="5762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G</a:t>
            </a:r>
            <a:r>
              <a:rPr lang="en-US" altLang="zh-CN" baseline="-25000"/>
              <a:t>2</a:t>
            </a: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 flipV="1">
            <a:off x="7308850" y="260350"/>
            <a:ext cx="0" cy="230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01" name="Line 45"/>
          <p:cNvSpPr>
            <a:spLocks noChangeShapeType="1"/>
          </p:cNvSpPr>
          <p:nvPr/>
        </p:nvSpPr>
        <p:spPr bwMode="auto">
          <a:xfrm flipV="1">
            <a:off x="8101013" y="3933825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6302" name="Object 46"/>
          <p:cNvGraphicFramePr>
            <a:graphicFrameLocks noChangeAspect="1"/>
          </p:cNvGraphicFramePr>
          <p:nvPr/>
        </p:nvGraphicFramePr>
        <p:xfrm>
          <a:off x="3779838" y="1928813"/>
          <a:ext cx="30972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0" name="公式" r:id="rId11" imgW="1358640" imgH="330120" progId="Equation.3">
                  <p:embed/>
                </p:oleObj>
              </mc:Choice>
              <mc:Fallback>
                <p:oleObj name="公式" r:id="rId11" imgW="1358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28813"/>
                        <a:ext cx="30972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3" name="Rectangle 47"/>
          <p:cNvSpPr>
            <a:spLocks noChangeArrowheads="1"/>
          </p:cNvSpPr>
          <p:nvPr/>
        </p:nvSpPr>
        <p:spPr bwMode="auto">
          <a:xfrm>
            <a:off x="8101013" y="1125538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 i="1">
                <a:sym typeface="Symbol" panose="05050102010706020507" pitchFamily="18" charset="2"/>
              </a:rPr>
              <a:t>z&lt;</a:t>
            </a:r>
            <a:r>
              <a:rPr lang="en-US" altLang="zh-CN">
                <a:sym typeface="Symbol" panose="05050102010706020507" pitchFamily="18" charset="2"/>
              </a:rPr>
              <a:t>0)</a:t>
            </a:r>
          </a:p>
        </p:txBody>
      </p:sp>
      <p:graphicFrame>
        <p:nvGraphicFramePr>
          <p:cNvPr id="96306" name="Object 50"/>
          <p:cNvGraphicFramePr>
            <a:graphicFrameLocks noChangeAspect="1"/>
          </p:cNvGraphicFramePr>
          <p:nvPr/>
        </p:nvGraphicFramePr>
        <p:xfrm>
          <a:off x="900113" y="2690813"/>
          <a:ext cx="29765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1" name="公式" r:id="rId13" imgW="1257120" imgH="342720" progId="Equation.3">
                  <p:embed/>
                </p:oleObj>
              </mc:Choice>
              <mc:Fallback>
                <p:oleObj name="公式" r:id="rId13" imgW="1257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90813"/>
                        <a:ext cx="29765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7" name="Object 51"/>
          <p:cNvGraphicFramePr>
            <a:graphicFrameLocks noChangeAspect="1"/>
          </p:cNvGraphicFramePr>
          <p:nvPr/>
        </p:nvGraphicFramePr>
        <p:xfrm>
          <a:off x="3894138" y="2720975"/>
          <a:ext cx="34147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2" name="公式" r:id="rId15" imgW="1498320" imgH="330120" progId="Equation.3">
                  <p:embed/>
                </p:oleObj>
              </mc:Choice>
              <mc:Fallback>
                <p:oleObj name="公式" r:id="rId15" imgW="1498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2720975"/>
                        <a:ext cx="34147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8" name="Object 52"/>
          <p:cNvGraphicFramePr>
            <a:graphicFrameLocks noChangeAspect="1"/>
          </p:cNvGraphicFramePr>
          <p:nvPr/>
        </p:nvGraphicFramePr>
        <p:xfrm>
          <a:off x="611188" y="3441700"/>
          <a:ext cx="32702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3" name="公式" r:id="rId17" imgW="1473120" imgH="330120" progId="Equation.3">
                  <p:embed/>
                </p:oleObj>
              </mc:Choice>
              <mc:Fallback>
                <p:oleObj name="公式" r:id="rId17" imgW="14731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41700"/>
                        <a:ext cx="32702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9" name="Object 53"/>
          <p:cNvGraphicFramePr>
            <a:graphicFrameLocks noChangeAspect="1"/>
          </p:cNvGraphicFramePr>
          <p:nvPr/>
        </p:nvGraphicFramePr>
        <p:xfrm>
          <a:off x="3894138" y="3441700"/>
          <a:ext cx="34147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4" name="公式" r:id="rId19" imgW="1498320" imgH="330120" progId="Equation.3">
                  <p:embed/>
                </p:oleObj>
              </mc:Choice>
              <mc:Fallback>
                <p:oleObj name="公式" r:id="rId19" imgW="1498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3441700"/>
                        <a:ext cx="341471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11" name="Object 55"/>
          <p:cNvGraphicFramePr>
            <a:graphicFrameLocks noChangeAspect="1"/>
          </p:cNvGraphicFramePr>
          <p:nvPr/>
        </p:nvGraphicFramePr>
        <p:xfrm>
          <a:off x="611188" y="4365625"/>
          <a:ext cx="36369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5" name="公式" r:id="rId20" imgW="1638000" imgH="330120" progId="Equation.3">
                  <p:embed/>
                </p:oleObj>
              </mc:Choice>
              <mc:Fallback>
                <p:oleObj name="公式" r:id="rId20" imgW="1638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36369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12" name="Object 56"/>
          <p:cNvGraphicFramePr>
            <a:graphicFrameLocks noChangeAspect="1"/>
          </p:cNvGraphicFramePr>
          <p:nvPr/>
        </p:nvGraphicFramePr>
        <p:xfrm>
          <a:off x="611188" y="5241925"/>
          <a:ext cx="36369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96" name="公式" r:id="rId22" imgW="1638000" imgH="330120" progId="Equation.3">
                  <p:embed/>
                </p:oleObj>
              </mc:Choice>
              <mc:Fallback>
                <p:oleObj name="公式" r:id="rId22" imgW="1638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41925"/>
                        <a:ext cx="36369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14" name="Rectangle 58"/>
          <p:cNvSpPr>
            <a:spLocks noChangeArrowheads="1"/>
          </p:cNvSpPr>
          <p:nvPr/>
        </p:nvSpPr>
        <p:spPr bwMode="auto">
          <a:xfrm>
            <a:off x="1403350" y="5314950"/>
            <a:ext cx="2376488" cy="6477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5" name="Oval 59"/>
          <p:cNvSpPr>
            <a:spLocks noChangeArrowheads="1"/>
          </p:cNvSpPr>
          <p:nvPr/>
        </p:nvSpPr>
        <p:spPr bwMode="auto">
          <a:xfrm>
            <a:off x="5219700" y="6092825"/>
            <a:ext cx="358775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59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72" grpId="0"/>
      <p:bldP spid="96282" grpId="0" animBg="1"/>
      <p:bldP spid="96270" grpId="0" animBg="1"/>
      <p:bldP spid="96283" grpId="0" animBg="1"/>
      <p:bldP spid="96273" grpId="0"/>
      <p:bldP spid="96281" grpId="0"/>
      <p:bldP spid="96284" grpId="0"/>
      <p:bldP spid="96291" grpId="0" animBg="1"/>
      <p:bldP spid="96292" grpId="0" animBg="1"/>
      <p:bldP spid="96293" grpId="0" animBg="1"/>
      <p:bldP spid="96296" grpId="0" animBg="1"/>
      <p:bldP spid="96297" grpId="0" animBg="1"/>
      <p:bldP spid="96298" grpId="0"/>
      <p:bldP spid="96299" grpId="0" animBg="1"/>
      <p:bldP spid="96300" grpId="0" animBg="1"/>
      <p:bldP spid="96280" grpId="0" animBg="1"/>
      <p:bldP spid="96301" grpId="0" animBg="1"/>
      <p:bldP spid="96303" grpId="0"/>
      <p:bldP spid="963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57200" y="4048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/>
              <a:t> </a:t>
            </a:r>
            <a:r>
              <a:rPr lang="zh-CN" altLang="en-US" sz="2800"/>
              <a:t>设</a:t>
            </a:r>
            <a:r>
              <a:rPr lang="en-US" altLang="zh-CN" sz="2800" i="1"/>
              <a:t>X</a:t>
            </a:r>
            <a:r>
              <a:rPr lang="zh-CN" altLang="en-US" sz="2800"/>
              <a:t>和</a:t>
            </a:r>
            <a:r>
              <a:rPr lang="en-US" altLang="zh-CN" sz="2800" i="1"/>
              <a:t>Y</a:t>
            </a:r>
            <a:r>
              <a:rPr lang="zh-CN" altLang="en-US" sz="2800"/>
              <a:t>分别表示两个不同电子元件的寿命，且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/>
              <a:t>相互独立</a:t>
            </a:r>
            <a:r>
              <a:rPr lang="en-US" altLang="zh-CN" sz="2800"/>
              <a:t>, </a:t>
            </a:r>
            <a:r>
              <a:rPr lang="zh-CN" altLang="en-US" sz="2800"/>
              <a:t>服从同一分布，其概率密度为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187450" y="1196975"/>
          <a:ext cx="35274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0" name="公式" r:id="rId3" imgW="1562040" imgH="609480" progId="Equation.3">
                  <p:embed/>
                </p:oleObj>
              </mc:Choice>
              <mc:Fallback>
                <p:oleObj name="公式" r:id="rId3" imgW="1562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35274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003800" y="1557338"/>
            <a:ext cx="33893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/>
              <a:t>求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en-US" altLang="zh-CN" sz="2800">
                <a:solidFill>
                  <a:srgbClr val="0000FF"/>
                </a:solidFill>
              </a:rPr>
              <a:t>=</a:t>
            </a:r>
            <a:r>
              <a:rPr lang="en-US" altLang="zh-CN" sz="2800" i="1">
                <a:solidFill>
                  <a:srgbClr val="0000FF"/>
                </a:solidFill>
              </a:rPr>
              <a:t>Y/X</a:t>
            </a:r>
            <a:r>
              <a:rPr lang="zh-CN" altLang="en-US" sz="2800"/>
              <a:t>的概率密度</a:t>
            </a:r>
            <a:r>
              <a:rPr lang="en-US" altLang="zh-CN" sz="2800"/>
              <a:t>.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6227763" y="5516563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6804025" y="3140075"/>
            <a:ext cx="0" cy="295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395288" y="26939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8750300" y="54451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6516688" y="27813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6877050" y="3068638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xz=</a:t>
            </a:r>
            <a:r>
              <a:rPr lang="en-US" altLang="zh-CN"/>
              <a:t>1000</a:t>
            </a:r>
          </a:p>
        </p:txBody>
      </p:sp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1042988" y="2565400"/>
          <a:ext cx="4248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1" name="公式" r:id="rId5" imgW="1955520" imgH="330120" progId="Equation.3">
                  <p:embed/>
                </p:oleObj>
              </mc:Choice>
              <mc:Fallback>
                <p:oleObj name="公式" r:id="rId5" imgW="1955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42481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3276600" y="3365500"/>
          <a:ext cx="3095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2" name="公式" r:id="rId7" imgW="1371600" imgH="177480" progId="Equation.3">
                  <p:embed/>
                </p:oleObj>
              </mc:Choice>
              <mc:Fallback>
                <p:oleObj name="公式" r:id="rId7" imgW="1371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65500"/>
                        <a:ext cx="30956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7380288" y="3429000"/>
            <a:ext cx="0" cy="2087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33" name="Object 29"/>
          <p:cNvGraphicFramePr>
            <a:graphicFrameLocks noChangeAspect="1"/>
          </p:cNvGraphicFramePr>
          <p:nvPr/>
        </p:nvGraphicFramePr>
        <p:xfrm>
          <a:off x="4911725" y="3933825"/>
          <a:ext cx="8842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3" name="公式" r:id="rId9" imgW="317160" imgH="164880" progId="Equation.3">
                  <p:embed/>
                </p:oleObj>
              </mc:Choice>
              <mc:Fallback>
                <p:oleObj name="公式" r:id="rId9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3933825"/>
                        <a:ext cx="8842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4" name="Rectangle 30" descr="宽上对角线"/>
          <p:cNvSpPr>
            <a:spLocks noChangeArrowheads="1"/>
          </p:cNvSpPr>
          <p:nvPr/>
        </p:nvSpPr>
        <p:spPr bwMode="auto">
          <a:xfrm>
            <a:off x="7402513" y="3584575"/>
            <a:ext cx="1273175" cy="14398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5" name="Freeform 31" descr="宽上对角线"/>
          <p:cNvSpPr>
            <a:spLocks/>
          </p:cNvSpPr>
          <p:nvPr/>
        </p:nvSpPr>
        <p:spPr bwMode="auto">
          <a:xfrm>
            <a:off x="7396163" y="5024438"/>
            <a:ext cx="1279525" cy="390525"/>
          </a:xfrm>
          <a:custGeom>
            <a:avLst/>
            <a:gdLst>
              <a:gd name="T0" fmla="*/ 0 w 829"/>
              <a:gd name="T1" fmla="*/ 0 h 246"/>
              <a:gd name="T2" fmla="*/ 182 w 829"/>
              <a:gd name="T3" fmla="*/ 95 h 246"/>
              <a:gd name="T4" fmla="*/ 425 w 829"/>
              <a:gd name="T5" fmla="*/ 172 h 246"/>
              <a:gd name="T6" fmla="*/ 763 w 829"/>
              <a:gd name="T7" fmla="*/ 205 h 246"/>
              <a:gd name="T8" fmla="*/ 823 w 829"/>
              <a:gd name="T9" fmla="*/ 212 h 246"/>
              <a:gd name="T10" fmla="*/ 817 w 829"/>
              <a:gd name="T11" fmla="*/ 0 h 246"/>
              <a:gd name="T12" fmla="*/ 46 w 829"/>
              <a:gd name="T1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9" h="246">
                <a:moveTo>
                  <a:pt x="0" y="0"/>
                </a:moveTo>
                <a:cubicBezTo>
                  <a:pt x="57" y="35"/>
                  <a:pt x="111" y="66"/>
                  <a:pt x="182" y="95"/>
                </a:cubicBezTo>
                <a:cubicBezTo>
                  <a:pt x="253" y="124"/>
                  <a:pt x="328" y="154"/>
                  <a:pt x="425" y="172"/>
                </a:cubicBezTo>
                <a:cubicBezTo>
                  <a:pt x="522" y="190"/>
                  <a:pt x="697" y="198"/>
                  <a:pt x="763" y="205"/>
                </a:cubicBezTo>
                <a:cubicBezTo>
                  <a:pt x="829" y="212"/>
                  <a:pt x="814" y="246"/>
                  <a:pt x="823" y="212"/>
                </a:cubicBezTo>
                <a:lnTo>
                  <a:pt x="817" y="0"/>
                </a:lnTo>
                <a:lnTo>
                  <a:pt x="46" y="0"/>
                </a:lnTo>
              </a:path>
            </a:pathLst>
          </a:custGeom>
          <a:pattFill prst="wdUpDiag">
            <a:fgClr>
              <a:schemeClr val="tx2"/>
            </a:fgClr>
            <a:bgClr>
              <a:srgbClr val="D60093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804025" y="5011738"/>
            <a:ext cx="2089150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6372225" y="436562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0" name="Freeform 26"/>
          <p:cNvSpPr>
            <a:spLocks/>
          </p:cNvSpPr>
          <p:nvPr/>
        </p:nvSpPr>
        <p:spPr bwMode="auto">
          <a:xfrm>
            <a:off x="6948488" y="3500438"/>
            <a:ext cx="1800225" cy="1868487"/>
          </a:xfrm>
          <a:custGeom>
            <a:avLst/>
            <a:gdLst>
              <a:gd name="T0" fmla="*/ 0 w 1134"/>
              <a:gd name="T1" fmla="*/ 0 h 1177"/>
              <a:gd name="T2" fmla="*/ 194 w 1134"/>
              <a:gd name="T3" fmla="*/ 837 h 1177"/>
              <a:gd name="T4" fmla="*/ 575 w 1134"/>
              <a:gd name="T5" fmla="*/ 1111 h 1177"/>
              <a:gd name="T6" fmla="*/ 1134 w 1134"/>
              <a:gd name="T7" fmla="*/ 1177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4" h="1177">
                <a:moveTo>
                  <a:pt x="0" y="0"/>
                </a:moveTo>
                <a:cubicBezTo>
                  <a:pt x="13" y="320"/>
                  <a:pt x="98" y="652"/>
                  <a:pt x="194" y="837"/>
                </a:cubicBezTo>
                <a:cubicBezTo>
                  <a:pt x="290" y="1022"/>
                  <a:pt x="418" y="1054"/>
                  <a:pt x="575" y="1111"/>
                </a:cubicBezTo>
                <a:cubicBezTo>
                  <a:pt x="732" y="1168"/>
                  <a:pt x="1018" y="1163"/>
                  <a:pt x="1134" y="1177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6445250" y="5191125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395288" y="3883025"/>
          <a:ext cx="100806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4" name="公式" r:id="rId11" imgW="291960" imgH="660240" progId="Equation.3">
                  <p:embed/>
                </p:oleObj>
              </mc:Choice>
              <mc:Fallback>
                <p:oleObj name="公式" r:id="rId11" imgW="2919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83025"/>
                        <a:ext cx="1008062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3937000" y="4437063"/>
          <a:ext cx="708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5" name="公式" r:id="rId13" imgW="304560" imgH="355320" progId="Equation.3">
                  <p:embed/>
                </p:oleObj>
              </mc:Choice>
              <mc:Fallback>
                <p:oleObj name="公式" r:id="rId13" imgW="304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437063"/>
                        <a:ext cx="708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3419475" y="5273675"/>
          <a:ext cx="920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6" name="公式" r:id="rId15" imgW="393480" imgH="380880" progId="Equation.3">
                  <p:embed/>
                </p:oleObj>
              </mc:Choice>
              <mc:Fallback>
                <p:oleObj name="公式" r:id="rId15" imgW="3934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73675"/>
                        <a:ext cx="9207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7019925" y="5516563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443663" y="47974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95288" y="3284538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被积函数的非零区域</a:t>
            </a:r>
          </a:p>
        </p:txBody>
      </p:sp>
      <p:graphicFrame>
        <p:nvGraphicFramePr>
          <p:cNvPr id="98342" name="Object 38"/>
          <p:cNvGraphicFramePr>
            <a:graphicFrameLocks noChangeAspect="1"/>
          </p:cNvGraphicFramePr>
          <p:nvPr/>
        </p:nvGraphicFramePr>
        <p:xfrm>
          <a:off x="976313" y="4422775"/>
          <a:ext cx="30194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7" name="公式" r:id="rId17" imgW="1473120" imgH="406080" progId="Equation.3">
                  <p:embed/>
                </p:oleObj>
              </mc:Choice>
              <mc:Fallback>
                <p:oleObj name="公式" r:id="rId17" imgW="1473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422775"/>
                        <a:ext cx="30194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3" name="Object 39"/>
          <p:cNvGraphicFramePr>
            <a:graphicFrameLocks noChangeAspect="1"/>
          </p:cNvGraphicFramePr>
          <p:nvPr/>
        </p:nvGraphicFramePr>
        <p:xfrm>
          <a:off x="982663" y="5360988"/>
          <a:ext cx="23542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8" name="公式" r:id="rId19" imgW="1231560" imgH="406080" progId="Equation.3">
                  <p:embed/>
                </p:oleObj>
              </mc:Choice>
              <mc:Fallback>
                <p:oleObj name="公式" r:id="rId19" imgW="1231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60988"/>
                        <a:ext cx="23542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1120775" y="38100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，</a:t>
            </a:r>
          </a:p>
        </p:txBody>
      </p:sp>
      <p:graphicFrame>
        <p:nvGraphicFramePr>
          <p:cNvPr id="98345" name="Object 41"/>
          <p:cNvGraphicFramePr>
            <a:graphicFrameLocks noChangeAspect="1"/>
          </p:cNvGraphicFramePr>
          <p:nvPr/>
        </p:nvGraphicFramePr>
        <p:xfrm>
          <a:off x="4787900" y="4652963"/>
          <a:ext cx="1152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9" name="公式" r:id="rId21" imgW="545760" imgH="177480" progId="Equation.3">
                  <p:embed/>
                </p:oleObj>
              </mc:Choice>
              <mc:Fallback>
                <p:oleObj name="公式" r:id="rId21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1152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6" name="Object 42"/>
          <p:cNvGraphicFramePr>
            <a:graphicFrameLocks noChangeAspect="1"/>
          </p:cNvGraphicFramePr>
          <p:nvPr/>
        </p:nvGraphicFramePr>
        <p:xfrm>
          <a:off x="4714875" y="5445125"/>
          <a:ext cx="1081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20" name="公式" r:id="rId23" imgW="342720" imgH="164880" progId="Equation.3">
                  <p:embed/>
                </p:oleObj>
              </mc:Choice>
              <mc:Fallback>
                <p:oleObj name="公式" r:id="rId23" imgW="342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445125"/>
                        <a:ext cx="1081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7" name="Oval 43"/>
          <p:cNvSpPr>
            <a:spLocks noChangeArrowheads="1"/>
          </p:cNvSpPr>
          <p:nvPr/>
        </p:nvSpPr>
        <p:spPr bwMode="auto">
          <a:xfrm>
            <a:off x="8316913" y="6165850"/>
            <a:ext cx="358775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76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23" grpId="0"/>
      <p:bldP spid="98324" grpId="0"/>
      <p:bldP spid="98325" grpId="0"/>
      <p:bldP spid="98326" grpId="0"/>
      <p:bldP spid="98331" grpId="0" animBg="1"/>
      <p:bldP spid="98334" grpId="0" animBg="1"/>
      <p:bldP spid="98335" grpId="0" animBg="1"/>
      <p:bldP spid="98332" grpId="0" animBg="1"/>
      <p:bldP spid="98320" grpId="0" animBg="1"/>
      <p:bldP spid="98330" grpId="0" animBg="1"/>
      <p:bldP spid="98319" grpId="0" animBg="1"/>
      <p:bldP spid="98339" grpId="0"/>
      <p:bldP spid="98340" grpId="0"/>
      <p:bldP spid="98341" grpId="0"/>
      <p:bldP spid="983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305800" cy="1368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</a:t>
            </a:r>
            <a:r>
              <a:rPr lang="zh-CN" altLang="en-US" sz="2800" b="1"/>
              <a:t>设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zh-CN" altLang="en-US" sz="2800" b="1"/>
              <a:t>是两个相互独立的随机变量，它们的分布函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/>
              <a:t>数分别为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).  </a:t>
            </a:r>
            <a:r>
              <a:rPr lang="zh-CN" altLang="en-US" sz="2800" b="1"/>
              <a:t>求 </a:t>
            </a:r>
            <a:r>
              <a:rPr lang="en-US" altLang="zh-CN" sz="2800" b="1" i="1"/>
              <a:t>M</a:t>
            </a:r>
            <a:r>
              <a:rPr lang="en-US" altLang="zh-CN" sz="2800" b="1"/>
              <a:t>=max{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}</a:t>
            </a:r>
            <a:r>
              <a:rPr lang="zh-CN" altLang="en-US" sz="2800" b="1"/>
              <a:t>及 </a:t>
            </a:r>
            <a:r>
              <a:rPr lang="en-US" altLang="zh-CN" sz="2800" b="1" i="1"/>
              <a:t>N</a:t>
            </a:r>
            <a:r>
              <a:rPr lang="en-US" altLang="zh-CN" sz="2800" b="1"/>
              <a:t>=min{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/>
              <a:t>的分布函数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411413" y="3644900"/>
          <a:ext cx="37195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4" name="Equation" r:id="rId3" imgW="1244520" imgH="190440" progId="Equation.DSMT4">
                  <p:embed/>
                </p:oleObj>
              </mc:Choice>
              <mc:Fallback>
                <p:oleObj name="Equation" r:id="rId3" imgW="1244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3719512" cy="568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124075" y="4941888"/>
          <a:ext cx="28082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5" name="Equation" r:id="rId5" imgW="1130040" imgH="177480" progId="Equation.DSMT4">
                  <p:embed/>
                </p:oleObj>
              </mc:Choice>
              <mc:Fallback>
                <p:oleObj name="Equation" r:id="rId5" imgW="1130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41888"/>
                        <a:ext cx="28082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979613" y="5589588"/>
          <a:ext cx="57610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6" name="Equation" r:id="rId7" imgW="1879560" imgH="190440" progId="Equation.DSMT4">
                  <p:embed/>
                </p:oleObj>
              </mc:Choice>
              <mc:Fallback>
                <p:oleObj name="Equation" r:id="rId7" imgW="1879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89588"/>
                        <a:ext cx="5761037" cy="585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09600" y="252413"/>
            <a:ext cx="5691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三、最大值、最小值的分布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381000" y="838200"/>
            <a:ext cx="82296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842963" y="2133600"/>
            <a:ext cx="219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/>
              <a:t>对任意实数</a:t>
            </a:r>
            <a:r>
              <a:rPr lang="en-US" altLang="zh-CN" sz="2800" i="1"/>
              <a:t>z</a:t>
            </a:r>
            <a:r>
              <a:rPr lang="en-US" altLang="zh-CN" sz="2800"/>
              <a:t>,</a:t>
            </a: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187450" y="2636838"/>
          <a:ext cx="10096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7" name="Equation" r:id="rId9" imgW="431640" imgH="190440" progId="Equation.DSMT4">
                  <p:embed/>
                </p:oleObj>
              </mc:Choice>
              <mc:Fallback>
                <p:oleObj name="Equation" r:id="rId9" imgW="431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10096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2195513" y="2671763"/>
          <a:ext cx="2736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8" name="Equation" r:id="rId11" imgW="1104840" imgH="177480" progId="Equation.DSMT4">
                  <p:embed/>
                </p:oleObj>
              </mc:Choice>
              <mc:Fallback>
                <p:oleObj name="Equation" r:id="rId11" imgW="1104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71763"/>
                        <a:ext cx="2736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4859338" y="2644775"/>
          <a:ext cx="2232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9" name="Equation" r:id="rId13" imgW="977760" imgH="177480" progId="Equation.DSMT4">
                  <p:embed/>
                </p:oleObj>
              </mc:Choice>
              <mc:Fallback>
                <p:oleObj name="Equation" r:id="rId13" imgW="977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44775"/>
                        <a:ext cx="22320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2124075" y="3141663"/>
          <a:ext cx="26638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40" name="Equation" r:id="rId15" imgW="1117440" imgH="177480" progId="Equation.DSMT4">
                  <p:embed/>
                </p:oleObj>
              </mc:Choice>
              <mc:Fallback>
                <p:oleObj name="Equation" r:id="rId15" imgW="1117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26638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116013" y="4354513"/>
          <a:ext cx="995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41" name="Equation" r:id="rId17" imgW="419040" imgH="190440" progId="Equation.DSMT4">
                  <p:embed/>
                </p:oleObj>
              </mc:Choice>
              <mc:Fallback>
                <p:oleObj name="Equation" r:id="rId17" imgW="419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54513"/>
                        <a:ext cx="9953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2138363" y="4389438"/>
          <a:ext cx="2705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42" name="Equation" r:id="rId19" imgW="1091880" imgH="177480" progId="Equation.DSMT4">
                  <p:embed/>
                </p:oleObj>
              </mc:Choice>
              <mc:Fallback>
                <p:oleObj name="Equation" r:id="rId19" imgW="1091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389438"/>
                        <a:ext cx="2705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4786313" y="4391025"/>
          <a:ext cx="3114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43" name="Equation" r:id="rId21" imgW="1257120" imgH="177480" progId="Equation.DSMT4">
                  <p:embed/>
                </p:oleObj>
              </mc:Choice>
              <mc:Fallback>
                <p:oleObj name="Equation" r:id="rId21" imgW="1257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391025"/>
                        <a:ext cx="31146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859338" y="4967288"/>
          <a:ext cx="3055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44" name="Equation" r:id="rId23" imgW="1269720" imgH="177480" progId="Equation.DSMT4">
                  <p:embed/>
                </p:oleObj>
              </mc:Choice>
              <mc:Fallback>
                <p:oleObj name="Equation" r:id="rId23" imgW="1269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967288"/>
                        <a:ext cx="30559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4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4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338263"/>
            <a:ext cx="8153400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是变量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的不减函数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对任意固定的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对任意固定的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)=0,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,-)=0,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,+)=1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右连续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右连续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+0, y)=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y+0)=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0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09600" y="404813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µ"/>
            </a:pP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sz="36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的性质</a:t>
            </a: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11188" y="1052513"/>
            <a:ext cx="51927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836613"/>
            <a:ext cx="8534400" cy="205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/>
              <a:t>   </a:t>
            </a:r>
            <a:r>
              <a:rPr lang="zh-CN" altLang="en-US" sz="2800" b="1"/>
              <a:t>设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,…,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zh-CN" altLang="en-US" sz="2800" b="1"/>
              <a:t>相互独立</a:t>
            </a:r>
            <a:r>
              <a:rPr lang="en-US" altLang="zh-CN" sz="2800" b="1"/>
              <a:t>,</a:t>
            </a:r>
            <a:r>
              <a:rPr lang="zh-CN" altLang="en-US" sz="2800" b="1"/>
              <a:t>其分布函数分别为            </a:t>
            </a:r>
            <a:r>
              <a:rPr lang="en-US" altLang="zh-CN" sz="2800" b="1"/>
              <a:t>,</a:t>
            </a:r>
            <a:r>
              <a:rPr lang="zh-CN" altLang="en-US" sz="2800" b="1"/>
              <a:t>则</a:t>
            </a:r>
          </a:p>
          <a:p>
            <a:pPr algn="just">
              <a:buFontTx/>
              <a:buNone/>
            </a:pPr>
            <a:r>
              <a:rPr lang="en-US" altLang="zh-CN" sz="2800" b="1" i="1"/>
              <a:t>M</a:t>
            </a:r>
            <a:r>
              <a:rPr lang="en-US" altLang="zh-CN" sz="2800" b="1"/>
              <a:t>=max{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} </a:t>
            </a:r>
            <a:r>
              <a:rPr lang="zh-CN" altLang="en-US" sz="2800" b="1"/>
              <a:t>的分布函数为</a:t>
            </a:r>
          </a:p>
          <a:p>
            <a:pPr algn="just">
              <a:buFontTx/>
              <a:buNone/>
            </a:pPr>
            <a:endParaRPr lang="en-US" altLang="zh-CN" sz="2800" b="1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555875" y="1773238"/>
          <a:ext cx="3168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74" name="Equation" r:id="rId3" imgW="1079280" imgH="368280" progId="Equation.DSMT4">
                  <p:embed/>
                </p:oleObj>
              </mc:Choice>
              <mc:Fallback>
                <p:oleObj name="Equation" r:id="rId3" imgW="1079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3168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555875" y="3068638"/>
          <a:ext cx="40322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75" name="Equation" r:id="rId5" imgW="1473120" imgH="368280" progId="Equation.DSMT4">
                  <p:embed/>
                </p:oleObj>
              </mc:Choice>
              <mc:Fallback>
                <p:oleObj name="Equation" r:id="rId5" imgW="1473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068638"/>
                        <a:ext cx="40322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339975" y="4797425"/>
          <a:ext cx="407828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76" name="Equation" r:id="rId7" imgW="1257120" imgH="419040" progId="Equation.DSMT4">
                  <p:embed/>
                </p:oleObj>
              </mc:Choice>
              <mc:Fallback>
                <p:oleObj name="Equation" r:id="rId7" imgW="1257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97425"/>
                        <a:ext cx="4078288" cy="13557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95288" y="260350"/>
            <a:ext cx="1804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9900"/>
              </a:buClr>
              <a:buFont typeface="Monotype Sorts" pitchFamily="2" charset="2"/>
              <a:buChar char="u"/>
            </a:pPr>
            <a:r>
              <a:rPr lang="zh-CN" altLang="en-US" sz="32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推广</a:t>
            </a:r>
            <a:r>
              <a:rPr lang="zh-CN" altLang="en-US" sz="32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zh-CN" altLang="en-US" sz="3200" u="sng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23888" y="4138613"/>
            <a:ext cx="8520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特别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zh-CN" altLang="en-US" sz="2800">
                <a:solidFill>
                  <a:srgbClr val="0000FF"/>
                </a:solidFill>
              </a:rPr>
              <a:t>当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,…,</a:t>
            </a: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zh-CN" altLang="en-US" sz="2800">
                <a:solidFill>
                  <a:srgbClr val="0000FF"/>
                </a:solidFill>
              </a:rPr>
              <a:t>相互独立且有相同分布函数</a:t>
            </a:r>
            <a:r>
              <a:rPr lang="en-US" altLang="zh-CN" sz="2800" i="1">
                <a:solidFill>
                  <a:srgbClr val="0000FF"/>
                </a:solidFill>
              </a:rPr>
              <a:t>F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时，有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019925" y="836613"/>
          <a:ext cx="9604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77" name="公式" r:id="rId9" imgW="495000" imgH="228600" progId="Equation.3">
                  <p:embed/>
                </p:oleObj>
              </mc:Choice>
              <mc:Fallback>
                <p:oleObj name="公式" r:id="rId9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836613"/>
                        <a:ext cx="96043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684213" y="2708275"/>
            <a:ext cx="5413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的分布函数为</a:t>
            </a:r>
          </a:p>
        </p:txBody>
      </p:sp>
    </p:spTree>
    <p:extLst>
      <p:ext uri="{BB962C8B-B14F-4D97-AF65-F5344CB8AC3E}">
        <p14:creationId xmlns:p14="http://schemas.microsoft.com/office/powerpoint/2010/main" val="4027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60422" grpId="0" autoUpdateAnimBg="0"/>
      <p:bldP spid="6042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8610600" cy="2743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b="1"/>
              <a:t>  </a:t>
            </a:r>
            <a:r>
              <a:rPr lang="zh-CN" altLang="en-US" sz="2400" b="1"/>
              <a:t>设系统</a:t>
            </a:r>
            <a:r>
              <a:rPr lang="en-US" altLang="zh-CN" sz="2400" b="1"/>
              <a:t>L</a:t>
            </a:r>
            <a:r>
              <a:rPr lang="zh-CN" altLang="en-US" sz="2400" b="1"/>
              <a:t>由两个相互独立的子系统</a:t>
            </a:r>
            <a:r>
              <a:rPr lang="en-US" altLang="zh-CN" sz="2400" b="1"/>
              <a:t>L</a:t>
            </a:r>
            <a:r>
              <a:rPr lang="zh-CN" altLang="en-US" sz="2400" b="1"/>
              <a:t>组成</a:t>
            </a:r>
            <a:r>
              <a:rPr lang="en-US" altLang="zh-CN" sz="2400" b="1"/>
              <a:t>,</a:t>
            </a:r>
            <a:r>
              <a:rPr lang="zh-CN" altLang="en-US" sz="2400" b="1"/>
              <a:t>其寿命分别为</a:t>
            </a:r>
            <a:r>
              <a:rPr lang="en-US" altLang="zh-CN" sz="2400" b="1"/>
              <a:t>X,</a:t>
            </a:r>
          </a:p>
          <a:p>
            <a:pPr>
              <a:buFontTx/>
              <a:buNone/>
            </a:pPr>
            <a:r>
              <a:rPr lang="en-US" altLang="zh-CN" sz="2400" b="1"/>
              <a:t>           Y</a:t>
            </a:r>
            <a:r>
              <a:rPr lang="zh-CN" altLang="en-US" sz="2400" b="1"/>
              <a:t>． 其概率密度分别为</a:t>
            </a:r>
          </a:p>
          <a:p>
            <a:pPr>
              <a:buFontTx/>
              <a:buNone/>
            </a:pPr>
            <a:r>
              <a:rPr lang="zh-CN" altLang="en-US" sz="2400" b="1"/>
              <a:t>           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其中</a:t>
            </a:r>
            <a:r>
              <a:rPr lang="zh-CN" altLang="en-US" sz="2400" b="1"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ym typeface="Symbol" panose="05050102010706020507" pitchFamily="18" charset="2"/>
              </a:rPr>
              <a:t>&gt;0,&gt;0,</a:t>
            </a:r>
            <a:r>
              <a:rPr lang="en-US" altLang="zh-CN" sz="2400" b="1"/>
              <a:t>. </a:t>
            </a:r>
            <a:r>
              <a:rPr lang="zh-CN" altLang="en-US" sz="2400" b="1"/>
              <a:t>试求联接方式为： </a:t>
            </a:r>
            <a:r>
              <a:rPr lang="en-US" altLang="zh-CN" sz="2400" b="1"/>
              <a:t>(1) </a:t>
            </a:r>
            <a:r>
              <a:rPr lang="zh-CN" altLang="en-US" sz="2400" b="1"/>
              <a:t>串联，</a:t>
            </a:r>
            <a:r>
              <a:rPr lang="en-US" altLang="zh-CN" sz="2400" b="1"/>
              <a:t>(2) </a:t>
            </a:r>
            <a:r>
              <a:rPr lang="zh-CN" altLang="en-US" sz="2400" b="1"/>
              <a:t>并联</a:t>
            </a:r>
            <a:r>
              <a:rPr lang="en-US" altLang="zh-CN" sz="2400" b="1"/>
              <a:t>,(3)</a:t>
            </a:r>
            <a:r>
              <a:rPr lang="zh-CN" altLang="en-US" sz="2400" b="1"/>
              <a:t>备用时系统</a:t>
            </a:r>
            <a:r>
              <a:rPr lang="en-US" altLang="zh-CN" sz="2400" b="1"/>
              <a:t>L</a:t>
            </a:r>
            <a:r>
              <a:rPr lang="zh-CN" altLang="en-US" sz="2400" b="1"/>
              <a:t>的寿命</a:t>
            </a:r>
            <a:r>
              <a:rPr lang="en-US" altLang="zh-CN" sz="2400" b="1"/>
              <a:t>Z</a:t>
            </a:r>
            <a:r>
              <a:rPr lang="zh-CN" altLang="en-US" sz="2400" b="1"/>
              <a:t>的概率密度．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258888" y="3141663"/>
          <a:ext cx="2803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098" name="公式" r:id="rId3" imgW="1523880" imgH="482400" progId="Equation.3">
                  <p:embed/>
                </p:oleObj>
              </mc:Choice>
              <mc:Fallback>
                <p:oleObj name="公式" r:id="rId3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28035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437063" y="3068638"/>
          <a:ext cx="27987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099" name="公式" r:id="rId5" imgW="1523880" imgH="482400" progId="Equation.3">
                  <p:embed/>
                </p:oleObj>
              </mc:Choice>
              <mc:Fallback>
                <p:oleObj name="公式" r:id="rId5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3068638"/>
                        <a:ext cx="27987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476375" y="47244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100" name="公式" r:id="rId7" imgW="1917360" imgH="482400" progId="Equation.3">
                  <p:embed/>
                </p:oleObj>
              </mc:Choice>
              <mc:Fallback>
                <p:oleObj name="公式" r:id="rId7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24400"/>
                        <a:ext cx="35290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377950" y="5589588"/>
          <a:ext cx="50657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101" name="公式" r:id="rId9" imgW="2692080" imgH="482400" progId="Equation.3">
                  <p:embed/>
                </p:oleObj>
              </mc:Choice>
              <mc:Fallback>
                <p:oleObj name="公式" r:id="rId9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589588"/>
                        <a:ext cx="50657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200" y="3276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87363" y="4149725"/>
            <a:ext cx="471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串联系统：此时有 </a:t>
            </a:r>
            <a:r>
              <a:rPr lang="en-US" altLang="zh-CN"/>
              <a:t>Z=min{X,Y}</a:t>
            </a:r>
          </a:p>
        </p:txBody>
      </p:sp>
      <p:grpSp>
        <p:nvGrpSpPr>
          <p:cNvPr id="61449" name="Group 9"/>
          <p:cNvGrpSpPr>
            <a:grpSpLocks/>
          </p:cNvGrpSpPr>
          <p:nvPr/>
        </p:nvGrpSpPr>
        <p:grpSpPr bwMode="auto">
          <a:xfrm>
            <a:off x="5105400" y="152400"/>
            <a:ext cx="3810000" cy="1219200"/>
            <a:chOff x="3360" y="672"/>
            <a:chExt cx="2400" cy="624"/>
          </a:xfrm>
        </p:grpSpPr>
        <p:sp>
          <p:nvSpPr>
            <p:cNvPr id="61450" name="AutoShape 10"/>
            <p:cNvSpPr>
              <a:spLocks noChangeArrowheads="1"/>
            </p:cNvSpPr>
            <p:nvPr/>
          </p:nvSpPr>
          <p:spPr bwMode="auto">
            <a:xfrm>
              <a:off x="3360" y="672"/>
              <a:ext cx="2400" cy="62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0"/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3459" y="899"/>
            <a:ext cx="230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0102" name="公式" r:id="rId11" imgW="2145960" imgH="215640" progId="Equation.3">
                    <p:embed/>
                  </p:oleObj>
                </mc:Choice>
                <mc:Fallback>
                  <p:oleObj name="公式" r:id="rId11" imgW="2145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899"/>
                          <a:ext cx="230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2" name="Group 12"/>
          <p:cNvGrpSpPr>
            <a:grpSpLocks/>
          </p:cNvGrpSpPr>
          <p:nvPr/>
        </p:nvGrpSpPr>
        <p:grpSpPr bwMode="auto">
          <a:xfrm>
            <a:off x="6019800" y="4572000"/>
            <a:ext cx="2819400" cy="944563"/>
            <a:chOff x="3792" y="2880"/>
            <a:chExt cx="1776" cy="595"/>
          </a:xfrm>
        </p:grpSpPr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 flipV="1">
              <a:off x="4176" y="30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4944" y="318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L</a:t>
              </a:r>
              <a:r>
                <a:rPr lang="en-US" altLang="zh-CN" b="0" baseline="-25000"/>
                <a:t>2</a:t>
              </a:r>
              <a:endParaRPr lang="en-US" altLang="zh-CN" b="0"/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4128" y="2880"/>
              <a:ext cx="4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X</a:t>
              </a: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4800" y="2880"/>
              <a:ext cx="4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Y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4272" y="318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L</a:t>
              </a:r>
              <a:r>
                <a:rPr lang="en-US" altLang="zh-CN" b="0" baseline="-25000"/>
                <a:t>1</a:t>
              </a:r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3792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59" name="Object 19"/>
          <p:cNvGraphicFramePr>
            <a:graphicFrameLocks noChangeAspect="1"/>
          </p:cNvGraphicFramePr>
          <p:nvPr/>
        </p:nvGraphicFramePr>
        <p:xfrm>
          <a:off x="1004888" y="1524000"/>
          <a:ext cx="69834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103" name="公式" r:id="rId13" imgW="3543120" imgH="482400" progId="Equation.3">
                  <p:embed/>
                </p:oleObj>
              </mc:Choice>
              <mc:Fallback>
                <p:oleObj name="公式" r:id="rId13" imgW="354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524000"/>
                        <a:ext cx="698341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4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00113" y="1608138"/>
          <a:ext cx="5616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514" name="Equation" r:id="rId3" imgW="2082600" imgH="342720" progId="Equation.DSMT4">
                  <p:embed/>
                </p:oleObj>
              </mc:Choice>
              <mc:Fallback>
                <p:oleObj name="Equation" r:id="rId3" imgW="2082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08138"/>
                        <a:ext cx="56165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900113" y="2636838"/>
          <a:ext cx="62642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515" name="公式" r:id="rId5" imgW="2869920" imgH="482400" progId="Equation.3">
                  <p:embed/>
                </p:oleObj>
              </mc:Choice>
              <mc:Fallback>
                <p:oleObj name="公式" r:id="rId5" imgW="286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626427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39750" y="549275"/>
            <a:ext cx="242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Both" startAt="2"/>
            </a:pPr>
            <a:r>
              <a:rPr lang="zh-CN" altLang="en-US" sz="2800"/>
              <a:t>并联系统：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6305550" y="333375"/>
            <a:ext cx="2514600" cy="1676400"/>
            <a:chOff x="3984" y="336"/>
            <a:chExt cx="1584" cy="1056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4272" y="624"/>
              <a:ext cx="96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 flipV="1">
              <a:off x="4608" y="6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4224" y="110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L</a:t>
              </a:r>
              <a:r>
                <a:rPr lang="en-US" altLang="zh-CN" b="0" baseline="-25000"/>
                <a:t>2</a:t>
              </a:r>
              <a:endParaRPr lang="en-US" altLang="zh-CN" b="0"/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4512" y="480"/>
              <a:ext cx="4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X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4528" y="912"/>
              <a:ext cx="4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Y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4272" y="33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L</a:t>
              </a:r>
              <a:r>
                <a:rPr lang="en-US" altLang="zh-CN" b="0" baseline="-25000"/>
                <a:t>1</a:t>
              </a: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3984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971550" y="1125538"/>
            <a:ext cx="3417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此时有  </a:t>
            </a:r>
            <a:r>
              <a:rPr lang="en-US" altLang="zh-CN" sz="2800" i="1"/>
              <a:t>Z</a:t>
            </a:r>
            <a:r>
              <a:rPr lang="en-US" altLang="zh-CN" sz="2800"/>
              <a:t>=max{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}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539750" y="3789363"/>
            <a:ext cx="2386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(3)</a:t>
            </a:r>
            <a:r>
              <a:rPr lang="zh-CN" altLang="en-US" sz="2800"/>
              <a:t>备用系统：</a:t>
            </a:r>
          </a:p>
        </p:txBody>
      </p:sp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6443663" y="4005263"/>
            <a:ext cx="2514600" cy="1676400"/>
            <a:chOff x="4059" y="2523"/>
            <a:chExt cx="1584" cy="1056"/>
          </a:xfrm>
        </p:grpSpPr>
        <p:grpSp>
          <p:nvGrpSpPr>
            <p:cNvPr id="62478" name="Group 14"/>
            <p:cNvGrpSpPr>
              <a:grpSpLocks/>
            </p:cNvGrpSpPr>
            <p:nvPr/>
          </p:nvGrpSpPr>
          <p:grpSpPr bwMode="auto">
            <a:xfrm>
              <a:off x="4059" y="2523"/>
              <a:ext cx="1584" cy="1056"/>
              <a:chOff x="3984" y="336"/>
              <a:chExt cx="1584" cy="1056"/>
            </a:xfrm>
          </p:grpSpPr>
          <p:sp>
            <p:nvSpPr>
              <p:cNvPr id="62479" name="Rectangle 15"/>
              <p:cNvSpPr>
                <a:spLocks noChangeArrowheads="1"/>
              </p:cNvSpPr>
              <p:nvPr/>
            </p:nvSpPr>
            <p:spPr bwMode="auto">
              <a:xfrm>
                <a:off x="4272" y="624"/>
                <a:ext cx="960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Line 16"/>
              <p:cNvSpPr>
                <a:spLocks noChangeShapeType="1"/>
              </p:cNvSpPr>
              <p:nvPr/>
            </p:nvSpPr>
            <p:spPr bwMode="auto">
              <a:xfrm flipV="1">
                <a:off x="4608" y="62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Text Box 17"/>
              <p:cNvSpPr txBox="1">
                <a:spLocks noChangeArrowheads="1"/>
              </p:cNvSpPr>
              <p:nvPr/>
            </p:nvSpPr>
            <p:spPr bwMode="auto">
              <a:xfrm>
                <a:off x="4224" y="110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/>
                  <a:t>L</a:t>
                </a:r>
                <a:r>
                  <a:rPr lang="en-US" altLang="zh-CN" b="0" baseline="-25000"/>
                  <a:t>2</a:t>
                </a:r>
                <a:endParaRPr lang="en-US" altLang="zh-CN" b="0"/>
              </a:p>
            </p:txBody>
          </p:sp>
          <p:sp>
            <p:nvSpPr>
              <p:cNvPr id="62482" name="Rectangle 18"/>
              <p:cNvSpPr>
                <a:spLocks noChangeArrowheads="1"/>
              </p:cNvSpPr>
              <p:nvPr/>
            </p:nvSpPr>
            <p:spPr bwMode="auto">
              <a:xfrm>
                <a:off x="4512" y="480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X</a:t>
                </a:r>
              </a:p>
            </p:txBody>
          </p:sp>
          <p:sp>
            <p:nvSpPr>
              <p:cNvPr id="62483" name="Rectangle 19"/>
              <p:cNvSpPr>
                <a:spLocks noChangeArrowheads="1"/>
              </p:cNvSpPr>
              <p:nvPr/>
            </p:nvSpPr>
            <p:spPr bwMode="auto">
              <a:xfrm>
                <a:off x="4528" y="91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Y</a:t>
                </a:r>
              </a:p>
            </p:txBody>
          </p:sp>
          <p:sp>
            <p:nvSpPr>
              <p:cNvPr id="62484" name="Rectangle 20"/>
              <p:cNvSpPr>
                <a:spLocks noChangeArrowheads="1"/>
              </p:cNvSpPr>
              <p:nvPr/>
            </p:nvSpPr>
            <p:spPr bwMode="auto">
              <a:xfrm>
                <a:off x="4272" y="336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/>
                  <a:t>L</a:t>
                </a:r>
                <a:r>
                  <a:rPr lang="en-US" altLang="zh-CN" b="0" baseline="-25000"/>
                  <a:t>1</a:t>
                </a:r>
              </a:p>
            </p:txBody>
          </p:sp>
          <p:sp>
            <p:nvSpPr>
              <p:cNvPr id="62485" name="Line 21"/>
              <p:cNvSpPr>
                <a:spLocks noChangeShapeType="1"/>
              </p:cNvSpPr>
              <p:nvPr/>
            </p:nvSpPr>
            <p:spPr bwMode="auto">
              <a:xfrm>
                <a:off x="3984" y="62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87" name="Oval 23"/>
            <p:cNvSpPr>
              <a:spLocks noChangeArrowheads="1"/>
            </p:cNvSpPr>
            <p:nvPr/>
          </p:nvSpPr>
          <p:spPr bwMode="auto">
            <a:xfrm>
              <a:off x="4332" y="2886"/>
              <a:ext cx="45" cy="45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Oval 24"/>
            <p:cNvSpPr>
              <a:spLocks noChangeArrowheads="1"/>
            </p:cNvSpPr>
            <p:nvPr/>
          </p:nvSpPr>
          <p:spPr bwMode="auto">
            <a:xfrm>
              <a:off x="4332" y="3068"/>
              <a:ext cx="45" cy="45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 flipV="1">
              <a:off x="4233" y="2915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4348" y="2931"/>
              <a:ext cx="0" cy="1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2916238" y="3789363"/>
            <a:ext cx="2511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此时有  </a:t>
            </a:r>
            <a:r>
              <a:rPr lang="en-US" altLang="zh-CN" sz="2800" i="1"/>
              <a:t>Z</a:t>
            </a:r>
            <a:r>
              <a:rPr lang="en-US" altLang="zh-CN" sz="2800"/>
              <a:t>=</a:t>
            </a:r>
            <a:r>
              <a:rPr lang="en-US" altLang="zh-CN" sz="2800" i="1"/>
              <a:t>X+Y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0157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/>
      <p:bldP spid="62486" grpId="0"/>
      <p:bldP spid="6249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/>
              <a:t> 设某种商品一周的需求量是一个随机变量，其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/>
              <a:t>概率密度为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2484438" y="908050"/>
          <a:ext cx="33401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386" name="Equation" r:id="rId3" imgW="939600" imgH="342720" progId="Equation.DSMT4">
                  <p:embed/>
                </p:oleObj>
              </mc:Choice>
              <mc:Fallback>
                <p:oleObj name="Equation" r:id="rId3" imgW="939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08050"/>
                        <a:ext cx="33401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68313" y="1989138"/>
            <a:ext cx="8496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/>
              <a:t>若各周的需求量相互独立</a:t>
            </a:r>
            <a:r>
              <a:rPr lang="en-US" altLang="zh-CN" sz="2800"/>
              <a:t>, </a:t>
            </a:r>
            <a:r>
              <a:rPr lang="zh-CN" altLang="en-US" sz="2800"/>
              <a:t>求</a:t>
            </a:r>
            <a:r>
              <a:rPr lang="zh-CN" altLang="en-US" sz="2800">
                <a:ea typeface="黑体" panose="02010609060101010101" pitchFamily="49" charset="-122"/>
              </a:rPr>
              <a:t>两周及三周的</a:t>
            </a:r>
            <a:r>
              <a:rPr lang="zh-CN" altLang="en-US" sz="2800"/>
              <a:t>需求量的概率密度</a:t>
            </a:r>
            <a:r>
              <a:rPr lang="en-US" altLang="zh-CN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0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3636" y="1412776"/>
            <a:ext cx="8077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66FF"/>
              </a:buClr>
              <a:buSzPct val="115000"/>
              <a:buFont typeface="Monotype Sort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二维离散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联合分布律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Clr>
                <a:srgbClr val="0066FF"/>
              </a:buClr>
              <a:buSzPct val="115000"/>
              <a:buFont typeface="Monotype Sort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的所有可能取值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2…, 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4554"/>
              </p:ext>
            </p:extLst>
          </p:nvPr>
        </p:nvGraphicFramePr>
        <p:xfrm>
          <a:off x="1115616" y="2608709"/>
          <a:ext cx="69008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001" name="公式" r:id="rId4" imgW="2463480" imgH="241200" progId="Equation.3">
                  <p:embed/>
                </p:oleObj>
              </mc:Choice>
              <mc:Fallback>
                <p:oleObj name="公式" r:id="rId4" imgW="246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08709"/>
                        <a:ext cx="6900863" cy="6762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4284667" y="3428340"/>
            <a:ext cx="3973516" cy="2952985"/>
            <a:chOff x="2736" y="2109"/>
            <a:chExt cx="2400" cy="1772"/>
          </a:xfrm>
        </p:grpSpPr>
        <p:graphicFrame>
          <p:nvGraphicFramePr>
            <p:cNvPr id="6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32751"/>
                </p:ext>
              </p:extLst>
            </p:nvPr>
          </p:nvGraphicFramePr>
          <p:xfrm>
            <a:off x="3475" y="2109"/>
            <a:ext cx="139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002" name="公式" r:id="rId6" imgW="1130040" imgH="203040" progId="Equation.3">
                    <p:embed/>
                  </p:oleObj>
                </mc:Choice>
                <mc:Fallback>
                  <p:oleObj name="公式" r:id="rId6" imgW="1130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" y="2109"/>
                          <a:ext cx="139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3436" y="2539"/>
            <a:ext cx="1588" cy="1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003" name="公式" r:id="rId8" imgW="1193760" imgH="990360" progId="Equation.3">
                    <p:embed/>
                  </p:oleObj>
                </mc:Choice>
                <mc:Fallback>
                  <p:oleObj name="公式" r:id="rId8" imgW="1193760" imgH="990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2539"/>
                          <a:ext cx="1588" cy="1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229314"/>
                </p:ext>
              </p:extLst>
            </p:nvPr>
          </p:nvGraphicFramePr>
          <p:xfrm>
            <a:off x="2823" y="2587"/>
            <a:ext cx="285" cy="1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004" name="公式" r:id="rId10" imgW="177480" imgH="939600" progId="Equation.3">
                    <p:embed/>
                  </p:oleObj>
                </mc:Choice>
                <mc:Fallback>
                  <p:oleObj name="公式" r:id="rId10" imgW="17748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587"/>
                          <a:ext cx="285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2736" y="2539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3250" y="2160"/>
              <a:ext cx="0" cy="1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H="1" flipV="1">
              <a:off x="2865" y="2202"/>
              <a:ext cx="401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3003" y="2122"/>
              <a:ext cx="25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2786" y="2285"/>
              <a:ext cx="301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395536" y="260648"/>
            <a:ext cx="4913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Char char="J"/>
            </a:pPr>
            <a:r>
              <a:rPr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二维离散型随机变量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940049" y="897235"/>
            <a:ext cx="748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的所有可能取值是有限对或可列无限多对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583988" y="3356992"/>
            <a:ext cx="3267288" cy="1700213"/>
            <a:chOff x="367" y="2130"/>
            <a:chExt cx="1929" cy="906"/>
          </a:xfrm>
        </p:grpSpPr>
        <p:grpSp>
          <p:nvGrpSpPr>
            <p:cNvPr id="6174" name="Group 30"/>
            <p:cNvGrpSpPr>
              <a:grpSpLocks/>
            </p:cNvGrpSpPr>
            <p:nvPr/>
          </p:nvGrpSpPr>
          <p:grpSpPr bwMode="auto">
            <a:xfrm>
              <a:off x="1001" y="2130"/>
              <a:ext cx="1295" cy="906"/>
              <a:chOff x="775" y="2130"/>
              <a:chExt cx="1295" cy="906"/>
            </a:xfrm>
          </p:grpSpPr>
          <p:graphicFrame>
            <p:nvGraphicFramePr>
              <p:cNvPr id="6160" name="Object 16"/>
              <p:cNvGraphicFramePr>
                <a:graphicFrameLocks noChangeAspect="1"/>
              </p:cNvGraphicFramePr>
              <p:nvPr/>
            </p:nvGraphicFramePr>
            <p:xfrm>
              <a:off x="775" y="2483"/>
              <a:ext cx="1295" cy="5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2005" name="公式" r:id="rId12" imgW="876240" imgH="393480" progId="Equation.3">
                      <p:embed/>
                    </p:oleObj>
                  </mc:Choice>
                  <mc:Fallback>
                    <p:oleObj name="公式" r:id="rId12" imgW="87624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5" y="2483"/>
                            <a:ext cx="1295" cy="5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1" name="Object 17"/>
              <p:cNvGraphicFramePr>
                <a:graphicFrameLocks noChangeAspect="1"/>
              </p:cNvGraphicFramePr>
              <p:nvPr/>
            </p:nvGraphicFramePr>
            <p:xfrm>
              <a:off x="781" y="2130"/>
              <a:ext cx="1143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2006" name="公式" r:id="rId14" imgW="774360" imgH="228600" progId="Equation.3">
                      <p:embed/>
                    </p:oleObj>
                  </mc:Choice>
                  <mc:Fallback>
                    <p:oleObj name="公式" r:id="rId14" imgW="7743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" y="2130"/>
                            <a:ext cx="1143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367" y="2160"/>
              <a:ext cx="363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00FF"/>
                </a:buClr>
                <a:buFont typeface="Monotype Sorts" pitchFamily="2" charset="2"/>
                <a:buChar char="u"/>
              </a:pP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</a:p>
          </p:txBody>
        </p:sp>
      </p:grp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717102" y="4904184"/>
            <a:ext cx="2846836" cy="1981200"/>
            <a:chOff x="449" y="3072"/>
            <a:chExt cx="1639" cy="1248"/>
          </a:xfrm>
        </p:grpSpPr>
        <p:graphicFrame>
          <p:nvGraphicFramePr>
            <p:cNvPr id="6166" name="Object 22"/>
            <p:cNvGraphicFramePr>
              <a:graphicFrameLocks noChangeAspect="1"/>
            </p:cNvGraphicFramePr>
            <p:nvPr/>
          </p:nvGraphicFramePr>
          <p:xfrm>
            <a:off x="806" y="3114"/>
            <a:ext cx="1282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2007" name="公式" r:id="rId16" imgW="901440" imgH="495000" progId="Equation.3">
                    <p:embed/>
                  </p:oleObj>
                </mc:Choice>
                <mc:Fallback>
                  <p:oleObj name="公式" r:id="rId16" imgW="9014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3114"/>
                          <a:ext cx="1282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449" y="3072"/>
              <a:ext cx="319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buClr>
                  <a:srgbClr val="33CC33"/>
                </a:buClr>
                <a:buFont typeface="Monotype Sorts" pitchFamily="2" charset="2"/>
                <a:buChar char="u"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分布函数</a:t>
              </a:r>
            </a:p>
          </p:txBody>
        </p:sp>
      </p:grp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1043236" y="846435"/>
            <a:ext cx="441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1905000" y="2819400"/>
            <a:ext cx="5486400" cy="3657600"/>
            <a:chOff x="1200" y="1776"/>
            <a:chExt cx="3456" cy="2304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1200" y="2304"/>
              <a:ext cx="3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728" y="182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1920" y="1968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1         2           3           4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344" y="2400"/>
              <a:ext cx="384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H="1" flipV="1">
              <a:off x="1248" y="1872"/>
              <a:ext cx="48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1440" y="177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248" y="20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1763713" y="3284538"/>
            <a:ext cx="5627687" cy="3208256"/>
            <a:chOff x="1056" y="2256"/>
            <a:chExt cx="3600" cy="2074"/>
          </a:xfrm>
        </p:grpSpPr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4176" y="22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056" y="398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1776" y="4032"/>
              <a:ext cx="26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25/48    13/48     7/48     1/16</a:t>
              </a: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4224" y="2640"/>
              <a:ext cx="432" cy="1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4272" y="4032"/>
              <a:ext cx="28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7544" y="415057"/>
            <a:ext cx="8153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四个整数中等可能地取值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另一随机变量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中等可能地取一整数值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80094"/>
              </p:ext>
            </p:extLst>
          </p:nvPr>
        </p:nvGraphicFramePr>
        <p:xfrm>
          <a:off x="673919" y="2276872"/>
          <a:ext cx="81311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58" name="公式" r:id="rId3" imgW="3619440" imgH="342720" progId="Equation.3">
                  <p:embed/>
                </p:oleObj>
              </mc:Choice>
              <mc:Fallback>
                <p:oleObj name="公式" r:id="rId3" imgW="3619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19" y="2276872"/>
                        <a:ext cx="81311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895600" y="3886200"/>
            <a:ext cx="3810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        0           0           0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        1/8        0           0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1/12     1/12     1/12        0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1/16     1/16     1/16       1/16</a:t>
            </a:r>
          </a:p>
        </p:txBody>
      </p:sp>
      <p:sp>
        <p:nvSpPr>
          <p:cNvPr id="12309" name="Text Box 2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610600" y="5486400"/>
            <a:ext cx="5334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返回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542157" y="1897668"/>
            <a:ext cx="40222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=1,2,3,4,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2438" y="549275"/>
            <a:ext cx="85121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某产品８件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其中有２件次品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每次从中抽取一件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不放回，抽取两次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表示第一、二次取到的次品件数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的分布律．　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303588" y="4278313"/>
          <a:ext cx="156210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36" name="公式" r:id="rId3" imgW="660240" imgH="711000" progId="Equation.3">
                  <p:embed/>
                </p:oleObj>
              </mc:Choice>
              <mc:Fallback>
                <p:oleObj name="公式" r:id="rId3" imgW="660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4278313"/>
                        <a:ext cx="1562100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403350" y="2924175"/>
          <a:ext cx="5794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37" name="公式" r:id="rId5" imgW="2311200" imgH="177480" progId="Equation.3">
                  <p:embed/>
                </p:oleObj>
              </mc:Choice>
              <mc:Fallback>
                <p:oleObj name="公式" r:id="rId5" imgW="231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57943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120775" y="2276475"/>
            <a:ext cx="741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的所有取值为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由乘法公式有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31800" y="22621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1752600" y="3549650"/>
            <a:ext cx="4114800" cy="3048000"/>
            <a:chOff x="1104" y="2236"/>
            <a:chExt cx="2592" cy="1920"/>
          </a:xfrm>
        </p:grpSpPr>
        <p:grpSp>
          <p:nvGrpSpPr>
            <p:cNvPr id="14351" name="Group 15"/>
            <p:cNvGrpSpPr>
              <a:grpSpLocks/>
            </p:cNvGrpSpPr>
            <p:nvPr/>
          </p:nvGrpSpPr>
          <p:grpSpPr bwMode="auto">
            <a:xfrm>
              <a:off x="1104" y="2236"/>
              <a:ext cx="2592" cy="1920"/>
              <a:chOff x="1056" y="2112"/>
              <a:chExt cx="2592" cy="1920"/>
            </a:xfrm>
          </p:grpSpPr>
          <p:sp>
            <p:nvSpPr>
              <p:cNvPr id="14340" name="Line 4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41" name="Line 5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44" name="Line 8"/>
              <p:cNvSpPr>
                <a:spLocks noChangeShapeType="1"/>
              </p:cNvSpPr>
              <p:nvPr/>
            </p:nvSpPr>
            <p:spPr bwMode="auto">
              <a:xfrm flipH="1" flipV="1">
                <a:off x="1344" y="2112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45" name="Text Box 9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11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2064" y="2127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0            1</a:t>
                </a:r>
              </a:p>
            </p:txBody>
          </p:sp>
          <p:sp>
            <p:nvSpPr>
              <p:cNvPr id="14349" name="Text Box 13"/>
              <p:cNvSpPr txBox="1">
                <a:spLocks noChangeArrowheads="1"/>
              </p:cNvSpPr>
              <p:nvPr/>
            </p:nvSpPr>
            <p:spPr bwMode="auto">
              <a:xfrm>
                <a:off x="1392" y="2736"/>
                <a:ext cx="384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447" y="33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18671</TotalTime>
  <Words>3214</Words>
  <Application>Microsoft Office PowerPoint</Application>
  <PresentationFormat>全屏显示(4:3)</PresentationFormat>
  <Paragraphs>521</Paragraphs>
  <Slides>63</Slides>
  <Notes>6</Notes>
  <HiddenSlides>9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81" baseType="lpstr">
      <vt:lpstr>Monotype Sorts</vt:lpstr>
      <vt:lpstr>方正舒体</vt:lpstr>
      <vt:lpstr>仿宋_GB2312</vt:lpstr>
      <vt:lpstr>黑体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Equation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 设二维随机变量(X,Y)的分布函数为F(x, y), 若存在非负可积函数f (x, y)，使得对任意x, y ，有   则称(X,Y)为二维连续型随机变量， f (x, y)称为(X,Y)的概率密度，或称为X和Y的联合概率密度．</vt:lpstr>
      <vt:lpstr>例3  设二维随机变量(X,Y)的概率密度为            (1) 确定常数C;  (2) 求概率P{X+Y 1};  (3)求F(x,y)． 　　　　　　　　　   　　　　　</vt:lpstr>
      <vt:lpstr>PowerPoint 演示文稿</vt:lpstr>
      <vt:lpstr>PowerPoint 演示文稿</vt:lpstr>
      <vt:lpstr>例4  设二维随机变量具有概率密度 　　　　　　　    求 (１)分布函数F(x,y)；（２）P{XY} 解　</vt:lpstr>
      <vt:lpstr>PowerPoint 演示文稿</vt:lpstr>
      <vt:lpstr>     设E是一随机试验，S是其样本空间，X1,X2,...Xn是定义S在上的n个随机变量，则称n维向量(X1,X2,...Xn )为定义在S上的n维随机向量或n维随机变量．</vt:lpstr>
      <vt:lpstr>§3.2 边缘分布</vt:lpstr>
      <vt:lpstr>若(X,Y)分布律为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§3.4  相互独立的随机变量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§3.5  二维随机变量的函数的分布</vt:lpstr>
      <vt:lpstr>PowerPoint 演示文稿</vt:lpstr>
      <vt:lpstr>PowerPoint 演示文稿</vt:lpstr>
      <vt:lpstr>  Z=X+Y 的概率密度: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证: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概率论的基本</dc:title>
  <dc:creator>zheng</dc:creator>
  <cp:lastModifiedBy>wangyinglong_cool@163.com</cp:lastModifiedBy>
  <cp:revision>1202</cp:revision>
  <dcterms:created xsi:type="dcterms:W3CDTF">2001-06-30T07:43:55Z</dcterms:created>
  <dcterms:modified xsi:type="dcterms:W3CDTF">2020-05-15T02:14:07Z</dcterms:modified>
</cp:coreProperties>
</file>