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sldIdLst>
    <p:sldId id="828" r:id="rId2"/>
    <p:sldId id="257" r:id="rId3"/>
    <p:sldId id="926" r:id="rId4"/>
    <p:sldId id="927" r:id="rId5"/>
    <p:sldId id="928" r:id="rId6"/>
    <p:sldId id="929" r:id="rId7"/>
    <p:sldId id="930" r:id="rId8"/>
    <p:sldId id="931" r:id="rId9"/>
    <p:sldId id="970" r:id="rId10"/>
    <p:sldId id="971" r:id="rId11"/>
    <p:sldId id="968" r:id="rId12"/>
    <p:sldId id="969" r:id="rId13"/>
    <p:sldId id="932" r:id="rId14"/>
    <p:sldId id="937" r:id="rId15"/>
    <p:sldId id="980" r:id="rId16"/>
    <p:sldId id="938" r:id="rId17"/>
    <p:sldId id="939" r:id="rId18"/>
    <p:sldId id="940" r:id="rId19"/>
    <p:sldId id="941" r:id="rId20"/>
    <p:sldId id="942" r:id="rId21"/>
    <p:sldId id="943" r:id="rId22"/>
    <p:sldId id="944" r:id="rId23"/>
    <p:sldId id="945" r:id="rId24"/>
    <p:sldId id="946" r:id="rId25"/>
    <p:sldId id="947" r:id="rId26"/>
    <p:sldId id="948" r:id="rId27"/>
    <p:sldId id="949" r:id="rId28"/>
    <p:sldId id="950" r:id="rId29"/>
    <p:sldId id="951" r:id="rId30"/>
    <p:sldId id="952" r:id="rId31"/>
    <p:sldId id="953" r:id="rId32"/>
    <p:sldId id="956" r:id="rId33"/>
    <p:sldId id="954" r:id="rId34"/>
    <p:sldId id="955" r:id="rId35"/>
    <p:sldId id="973" r:id="rId36"/>
    <p:sldId id="974" r:id="rId37"/>
    <p:sldId id="972" r:id="rId38"/>
    <p:sldId id="975" r:id="rId39"/>
    <p:sldId id="976" r:id="rId40"/>
    <p:sldId id="977" r:id="rId41"/>
    <p:sldId id="978" r:id="rId42"/>
    <p:sldId id="979" r:id="rId43"/>
    <p:sldId id="981" r:id="rId44"/>
    <p:sldId id="959" r:id="rId45"/>
    <p:sldId id="1000" r:id="rId46"/>
    <p:sldId id="982" r:id="rId47"/>
    <p:sldId id="957" r:id="rId48"/>
    <p:sldId id="961" r:id="rId49"/>
    <p:sldId id="983" r:id="rId50"/>
    <p:sldId id="984" r:id="rId51"/>
    <p:sldId id="985" r:id="rId52"/>
    <p:sldId id="986" r:id="rId53"/>
    <p:sldId id="1001" r:id="rId54"/>
    <p:sldId id="987" r:id="rId55"/>
    <p:sldId id="988" r:id="rId56"/>
    <p:sldId id="989" r:id="rId57"/>
    <p:sldId id="990" r:id="rId58"/>
    <p:sldId id="991" r:id="rId59"/>
    <p:sldId id="992" r:id="rId60"/>
    <p:sldId id="993" r:id="rId61"/>
    <p:sldId id="994" r:id="rId62"/>
    <p:sldId id="995" r:id="rId63"/>
    <p:sldId id="996" r:id="rId64"/>
    <p:sldId id="997" r:id="rId65"/>
    <p:sldId id="998" r:id="rId66"/>
    <p:sldId id="999" r:id="rId67"/>
    <p:sldId id="846" r:id="rId68"/>
    <p:sldId id="966" r:id="rId69"/>
    <p:sldId id="964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CB"/>
    <a:srgbClr val="0033CC"/>
    <a:srgbClr val="FF0000"/>
    <a:srgbClr val="008000"/>
    <a:srgbClr val="FFFFFF"/>
    <a:srgbClr val="A50021"/>
    <a:srgbClr val="009900"/>
    <a:srgbClr val="33CC33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7774" autoAdjust="0"/>
  </p:normalViewPr>
  <p:slideViewPr>
    <p:cSldViewPr>
      <p:cViewPr varScale="1">
        <p:scale>
          <a:sx n="112" d="100"/>
          <a:sy n="112" d="100"/>
        </p:scale>
        <p:origin x="10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4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emf"/><Relationship Id="rId7" Type="http://schemas.openxmlformats.org/officeDocument/2006/relationships/image" Target="../media/image130.wmf"/><Relationship Id="rId12" Type="http://schemas.openxmlformats.org/officeDocument/2006/relationships/image" Target="../media/image134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9.wmf"/><Relationship Id="rId11" Type="http://schemas.openxmlformats.org/officeDocument/2006/relationships/image" Target="../media/image125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6" Type="http://schemas.openxmlformats.org/officeDocument/2006/relationships/image" Target="../media/image150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5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E0F37DA1-AC86-40B6-8AFF-AE550B148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德</a:t>
            </a:r>
            <a:r>
              <a:rPr lang="en-US" altLang="zh-CN" dirty="0"/>
              <a:t> . </a:t>
            </a:r>
            <a:r>
              <a:rPr lang="zh-CN" altLang="en-US" dirty="0"/>
              <a:t>梅尔：军人、语言学家、古典学者、有能力、有经验的赌徒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8EE6B-31BA-4307-A892-E35E73614B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9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C42946-3E11-4618-9830-7B3210FE271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79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52BF4B-02D8-497B-B061-9A12E08E20F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071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BF7C8C-D893-4858-A18A-56B6A7A3796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58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401EBE-75DE-40E7-A551-29183EB732B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4692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862E68-B9BA-4F41-9AAC-D434D879FD9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755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4D08D6-A763-41F0-B83B-C6EFE7FB164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465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93F357-2441-4C72-BFF8-4759F175E1A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008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373382-01D0-4713-8CAB-D67013C248E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721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32008C-F3BF-4288-9E73-AB4F3120D4B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0092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056A60-81DF-4CD8-AA9F-AB931618EC7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956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96B9FA-D432-4063-BB5F-66C202E2A80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205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048CC1-A4DC-474E-8A94-11DF2316DEC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690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82496A-8400-492A-ABDD-7FCB274971E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776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25EBE2-E659-4F71-BD44-E43F0968A21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2286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DDE356-E7C9-4B7A-B9B6-706C4CDCC31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831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7056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167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631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0817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251315-217B-446A-AA4D-6FF26C3480E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3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32008C-F3BF-4288-9E73-AB4F3120D4B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403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9306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EDE337-C760-47CB-A29D-983F3112941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0039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A09256-D966-4407-9804-5F6E19F85EE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8171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7CDBC2-5883-4B11-BFB7-C677FB09FDDD}" type="slidenum">
              <a:rPr lang="en-US" altLang="zh-CN" sz="1200"/>
              <a:pPr eaLnBrk="1" hangingPunct="1"/>
              <a:t>49</a:t>
            </a:fld>
            <a:endParaRPr lang="en-US" altLang="zh-CN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2466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F51E1-A239-41DD-9CDB-328845F25326}" type="slidenum">
              <a:rPr lang="en-US" altLang="zh-CN" sz="1200"/>
              <a:pPr eaLnBrk="1" hangingPunct="1"/>
              <a:t>50</a:t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0054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6E6B74-5FB8-4073-8219-08C398D0D694}" type="slidenum">
              <a:rPr lang="en-US" altLang="zh-CN" sz="1200"/>
              <a:pPr eaLnBrk="1" hangingPunct="1"/>
              <a:t>51</a:t>
            </a:fld>
            <a:endParaRPr lang="en-US" altLang="zh-CN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4275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48EA1B-C50C-4D89-8E9A-AE632AEC71BB}" type="slidenum">
              <a:rPr lang="en-US" altLang="zh-CN" sz="1200"/>
              <a:pPr eaLnBrk="1" hangingPunct="1"/>
              <a:t>52</a:t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2415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C97EFB-10A6-4409-906E-C6B00A0AAA4A}" type="slidenum">
              <a:rPr lang="en-US" altLang="zh-CN" sz="1200"/>
              <a:pPr eaLnBrk="1" hangingPunct="1"/>
              <a:t>54</a:t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7350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C4F08-2D0F-4F34-85D5-4D8EF153C02D}" type="slidenum">
              <a:rPr lang="en-US" altLang="zh-CN" sz="1200"/>
              <a:pPr eaLnBrk="1" hangingPunct="1"/>
              <a:t>55</a:t>
            </a:fld>
            <a:endParaRPr lang="en-US" altLang="zh-CN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4537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579852-27AA-45BD-AB73-9D48F69F8823}" type="slidenum">
              <a:rPr lang="en-US" altLang="zh-CN" sz="1200"/>
              <a:pPr eaLnBrk="1" hangingPunct="1"/>
              <a:t>56</a:t>
            </a:fld>
            <a:endParaRPr lang="en-US" altLang="zh-CN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9734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62B182-8AF5-48AB-9C64-28491FC27BCD}" type="slidenum">
              <a:rPr lang="en-US" altLang="zh-CN" sz="1200"/>
              <a:pPr eaLnBrk="1" hangingPunct="1"/>
              <a:t>60</a:t>
            </a:fld>
            <a:endParaRPr lang="en-US" altLang="zh-CN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93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447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EE5CAB-50CC-4733-A1F4-F7D73A4857B2}" type="slidenum">
              <a:rPr lang="en-US" altLang="zh-CN" sz="1200"/>
              <a:pPr eaLnBrk="1" hangingPunct="1"/>
              <a:t>61</a:t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541418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ABB315-F68D-4621-96F6-20F94E9A3B07}" type="slidenum">
              <a:rPr lang="en-US" altLang="zh-CN" sz="1200"/>
              <a:pPr eaLnBrk="1" hangingPunct="1"/>
              <a:t>62</a:t>
            </a:fld>
            <a:endParaRPr lang="en-US" altLang="zh-CN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7946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4E9D10-6194-450F-A7C9-0F0CA5FB5722}" type="slidenum">
              <a:rPr lang="en-US" altLang="zh-CN" sz="1200"/>
              <a:pPr eaLnBrk="1" hangingPunct="1"/>
              <a:t>63</a:t>
            </a:fld>
            <a:endParaRPr lang="en-US" altLang="zh-CN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17082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DE386C-9FBA-4E14-B5F9-12AAEA48A3B8}" type="slidenum">
              <a:rPr lang="en-US" altLang="zh-CN" sz="1200"/>
              <a:pPr eaLnBrk="1" hangingPunct="1"/>
              <a:t>64</a:t>
            </a:fld>
            <a:endParaRPr lang="en-US" altLang="zh-CN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273625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85D594-691C-43B3-9C9D-38142BA797B1}" type="slidenum">
              <a:rPr lang="en-US" altLang="zh-CN" sz="1200"/>
              <a:pPr eaLnBrk="1" hangingPunct="1"/>
              <a:t>65</a:t>
            </a:fld>
            <a:endParaRPr lang="en-US" altLang="zh-CN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5223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355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96B9FA-D432-4063-BB5F-66C202E2A80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6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67CE4-FB8E-4D3C-87C5-C90014296C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210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A048DB-8B81-41B6-AD3A-AFFD59B727E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660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014A1-EB81-45EC-994A-67ACF953EFE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80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\Desktop\PPT改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6363E-C5A5-4EDE-BEC5-71C1C24F9F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1C68-908B-4981-991A-CADDF7D4855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7825-4F0F-4F34-BFBA-7881C3F36BC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3E415-85CB-44D8-A3D5-7E72C1BCA28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F74B-2059-4A9A-9B20-ABED1EE7B6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560F-6435-49CB-898F-DD429DAED73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2A286-51AA-432F-B674-F3938B4ED4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95087-029E-4411-A96B-9F90891BBC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039B2-F93D-4C42-B6D5-8A00BC8D7B7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5D38-CE72-4383-89AF-5AA7FD81517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45D795-5D6B-499B-8CB6-D2037079A0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57EDE6-22BE-4C7D-A1BB-12F29324F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CB57-408C-4F8B-A744-7C5BDEFC1C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8141-C4DE-416D-9189-46D7C2C07DA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DA2E-EE59-4B8A-9211-1BC8F01C2D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21BC-5978-4DDA-9E7E-9C311D2754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E1C73-A4C3-435D-81E7-7630AB4045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0332A-327B-4B93-9622-A4D6AFE330F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DD1F-C955-41D9-9215-CAF4B4743C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7D52-6B0F-4D0E-BD92-2BE8B7ADE73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2D593-8A12-4F8D-BF2F-1F81B4C32E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BCF-9B8A-4667-B9E7-3B4CC230DE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9DC4-63CB-4A54-BE97-89C0B700DC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BC92-DC32-425D-A133-F377B48D2F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921-31FA-4155-A1E2-9116128E06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A87AF-4B73-41CD-8069-D223EA8F9CB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40E-AF27-4C67-A5CF-2BA1C22F9C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58F1-9DE0-4F48-9D13-32DD81303F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Administrator\Desktop\最后了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2020/6/2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39975" y="6350"/>
            <a:ext cx="68040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5400" y="22225"/>
            <a:ext cx="18097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1.e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wmf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slide" Target="slide20.xml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3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2.wmf"/><Relationship Id="rId1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5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2.png"/><Relationship Id="rId4" Type="http://schemas.openxmlformats.org/officeDocument/2006/relationships/image" Target="../media/image109.png"/><Relationship Id="rId9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29.png"/><Relationship Id="rId5" Type="http://schemas.openxmlformats.org/officeDocument/2006/relationships/image" Target="../media/image14.wmf"/><Relationship Id="rId10" Type="http://schemas.openxmlformats.org/officeDocument/2006/relationships/image" Target="../media/image1120.png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2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9.wmf"/><Relationship Id="rId10" Type="http://schemas.openxmlformats.org/officeDocument/2006/relationships/image" Target="../media/image132.png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png"/><Relationship Id="rId5" Type="http://schemas.openxmlformats.org/officeDocument/2006/relationships/image" Target="../media/image116.png"/><Relationship Id="rId4" Type="http://schemas.openxmlformats.org/officeDocument/2006/relationships/image" Target="../media/image22.wmf"/><Relationship Id="rId9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png"/><Relationship Id="rId4" Type="http://schemas.openxmlformats.org/officeDocument/2006/relationships/image" Target="../media/image11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43.png"/><Relationship Id="rId7" Type="http://schemas.openxmlformats.org/officeDocument/2006/relationships/image" Target="../media/image114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0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0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63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10.wmf"/><Relationship Id="rId10" Type="http://schemas.openxmlformats.org/officeDocument/2006/relationships/image" Target="../media/image160.png"/><Relationship Id="rId4" Type="http://schemas.openxmlformats.org/officeDocument/2006/relationships/oleObject" Target="../embeddings/oleObject107.bin"/><Relationship Id="rId14" Type="http://schemas.openxmlformats.org/officeDocument/2006/relationships/image" Target="../media/image1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11.emf"/><Relationship Id="rId4" Type="http://schemas.openxmlformats.org/officeDocument/2006/relationships/oleObject" Target="../embeddings/oleObject10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5.wmf"/><Relationship Id="rId5" Type="http://schemas.openxmlformats.org/officeDocument/2006/relationships/image" Target="../media/image112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20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1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1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4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13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0.wmf"/><Relationship Id="rId25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23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Relationship Id="rId27" Type="http://schemas.openxmlformats.org/officeDocument/2006/relationships/image" Target="../media/image134.emf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143.wmf"/><Relationship Id="rId34" Type="http://schemas.openxmlformats.org/officeDocument/2006/relationships/oleObject" Target="../embeddings/oleObject150.bin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33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147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45.bin"/><Relationship Id="rId32" Type="http://schemas.openxmlformats.org/officeDocument/2006/relationships/oleObject" Target="../embeddings/oleObject149.bin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147.bin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42.wmf"/><Relationship Id="rId31" Type="http://schemas.openxmlformats.org/officeDocument/2006/relationships/image" Target="../media/image148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146.wmf"/><Relationship Id="rId30" Type="http://schemas.openxmlformats.org/officeDocument/2006/relationships/oleObject" Target="../embeddings/oleObject148.bin"/><Relationship Id="rId35" Type="http://schemas.openxmlformats.org/officeDocument/2006/relationships/image" Target="../media/image150.wmf"/><Relationship Id="rId8" Type="http://schemas.openxmlformats.org/officeDocument/2006/relationships/oleObject" Target="../embeddings/oleObject13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4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5" Type="http://schemas.openxmlformats.org/officeDocument/2006/relationships/image" Target="../media/image165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2.wmf"/><Relationship Id="rId14" Type="http://schemas.openxmlformats.org/officeDocument/2006/relationships/oleObject" Target="../embeddings/oleObject165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71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7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77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181.wmf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79.wmf"/><Relationship Id="rId25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85.wmf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6.wmf"/><Relationship Id="rId24" Type="http://schemas.openxmlformats.org/officeDocument/2006/relationships/oleObject" Target="../embeddings/oleObject183.bin"/><Relationship Id="rId5" Type="http://schemas.openxmlformats.org/officeDocument/2006/relationships/image" Target="../media/image173.wmf"/><Relationship Id="rId15" Type="http://schemas.openxmlformats.org/officeDocument/2006/relationships/image" Target="../media/image178.wmf"/><Relationship Id="rId23" Type="http://schemas.openxmlformats.org/officeDocument/2006/relationships/image" Target="../media/image182.wmf"/><Relationship Id="rId28" Type="http://schemas.openxmlformats.org/officeDocument/2006/relationships/oleObject" Target="../embeddings/oleObject185.bin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0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8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2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3089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概率论与数理统计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83768" y="3471664"/>
            <a:ext cx="4248472" cy="605408"/>
          </a:xfrm>
          <a:prstGeom prst="rect">
            <a:avLst/>
          </a:prstGeom>
        </p:spPr>
        <p:txBody>
          <a:bodyPr vert="horz" rtlCol="0" anchor="b">
            <a:normAutofit fontScale="60000" lnSpcReduction="20000"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4400" dirty="0">
                <a:solidFill>
                  <a:srgbClr val="1F497D"/>
                </a:solidFill>
                <a:latin typeface="Calibri"/>
                <a:ea typeface="宋体"/>
              </a:rPr>
              <a:t>第四章 随机变量的数字特征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ChangeArrowheads="1"/>
          </p:cNvSpPr>
          <p:nvPr/>
        </p:nvSpPr>
        <p:spPr bwMode="auto">
          <a:xfrm>
            <a:off x="322461" y="908720"/>
            <a:ext cx="386195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~()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395486" y="2322538"/>
            <a:ext cx="28209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解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的分布律为</a:t>
            </a:r>
          </a:p>
        </p:txBody>
      </p:sp>
      <p:graphicFrame>
        <p:nvGraphicFramePr>
          <p:cNvPr id="4710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67552"/>
              </p:ext>
            </p:extLst>
          </p:nvPr>
        </p:nvGraphicFramePr>
        <p:xfrm>
          <a:off x="1042987" y="3456607"/>
          <a:ext cx="32400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89" name="公式" r:id="rId4" imgW="1244520" imgH="444240" progId="Equation.3">
                  <p:embed/>
                </p:oleObj>
              </mc:Choice>
              <mc:Fallback>
                <p:oleObj name="公式" r:id="rId4" imgW="1244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7" y="3456607"/>
                        <a:ext cx="32400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18228"/>
              </p:ext>
            </p:extLst>
          </p:nvPr>
        </p:nvGraphicFramePr>
        <p:xfrm>
          <a:off x="3312613" y="2121793"/>
          <a:ext cx="2930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90" name="公式" r:id="rId6" imgW="1320480" imgH="419040" progId="Equation.3">
                  <p:embed/>
                </p:oleObj>
              </mc:Choice>
              <mc:Fallback>
                <p:oleObj name="公式" r:id="rId6" imgW="1320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613" y="2121793"/>
                        <a:ext cx="29305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31586"/>
              </p:ext>
            </p:extLst>
          </p:nvPr>
        </p:nvGraphicFramePr>
        <p:xfrm>
          <a:off x="6061103" y="2478986"/>
          <a:ext cx="2066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91" name="公式" r:id="rId8" imgW="939600" imgH="203040" progId="Equation.3">
                  <p:embed/>
                </p:oleObj>
              </mc:Choice>
              <mc:Fallback>
                <p:oleObj name="公式" r:id="rId8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103" y="2478986"/>
                        <a:ext cx="20669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1033"/>
          <p:cNvSpPr>
            <a:spLocks noChangeArrowheads="1"/>
          </p:cNvSpPr>
          <p:nvPr/>
        </p:nvSpPr>
        <p:spPr bwMode="auto">
          <a:xfrm>
            <a:off x="4570933" y="951716"/>
            <a:ext cx="1474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E(</a:t>
            </a:r>
            <a:r>
              <a:rPr lang="en-US" altLang="zh-CN" sz="3200" i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)=</a:t>
            </a:r>
            <a:endParaRPr lang="en-US" altLang="en-US" sz="3200" dirty="0">
              <a:solidFill>
                <a:srgbClr val="CC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283075" y="3429000"/>
                <a:ext cx="3457277" cy="111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𝝀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75" y="3429000"/>
                <a:ext cx="3457277" cy="11186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9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1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262250"/>
              </p:ext>
            </p:extLst>
          </p:nvPr>
        </p:nvGraphicFramePr>
        <p:xfrm>
          <a:off x="4607621" y="3140968"/>
          <a:ext cx="35575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90" name="公式" r:id="rId4" imgW="1346040" imgH="330120" progId="Equation.3">
                  <p:embed/>
                </p:oleObj>
              </mc:Choice>
              <mc:Fallback>
                <p:oleObj name="公式" r:id="rId4" imgW="1346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621" y="3140968"/>
                        <a:ext cx="3557587" cy="873125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14686" y="1484586"/>
            <a:ext cx="8820150" cy="3260725"/>
            <a:chOff x="323528" y="2852738"/>
            <a:chExt cx="8820150" cy="3260725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23528" y="2852738"/>
              <a:ext cx="8820150" cy="326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70000"/>
                </a:lnSpc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连续型随机变量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的概率密度为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若积分 </a:t>
              </a:r>
              <a:b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绝对收敛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，则称此积分值为随机变量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2800" u="sng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数学期望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，记为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395536" y="3861048"/>
            <a:ext cx="1992313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91" name="公式" r:id="rId6" imgW="825480" imgH="330120" progId="Equation.3">
                    <p:embed/>
                  </p:oleObj>
                </mc:Choice>
                <mc:Fallback>
                  <p:oleObj name="公式" r:id="rId6" imgW="8254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861048"/>
                          <a:ext cx="1992313" cy="796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07504" y="4056038"/>
            <a:ext cx="882015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注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数学期望简称为</a:t>
            </a:r>
            <a:r>
              <a:rPr lang="zh-CN" altLang="en-US" sz="3200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期望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，又称为</a:t>
            </a:r>
            <a:r>
              <a:rPr lang="zh-CN" altLang="en-US" sz="3200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均值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1034"/>
          <p:cNvSpPr>
            <a:spLocks noChangeArrowheads="1"/>
          </p:cNvSpPr>
          <p:nvPr/>
        </p:nvSpPr>
        <p:spPr bwMode="auto">
          <a:xfrm>
            <a:off x="539750" y="1019275"/>
            <a:ext cx="475643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~U(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),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E(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7115" name="Rectangle 1035"/>
          <p:cNvSpPr>
            <a:spLocks noChangeArrowheads="1"/>
          </p:cNvSpPr>
          <p:nvPr/>
        </p:nvSpPr>
        <p:spPr bwMode="auto">
          <a:xfrm>
            <a:off x="574675" y="2252762"/>
            <a:ext cx="539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64486"/>
              </p:ext>
            </p:extLst>
          </p:nvPr>
        </p:nvGraphicFramePr>
        <p:xfrm>
          <a:off x="1243013" y="3544987"/>
          <a:ext cx="28971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74" name="公式" r:id="rId4" imgW="1244520" imgH="330120" progId="Equation.3">
                  <p:embed/>
                </p:oleObj>
              </mc:Choice>
              <mc:Fallback>
                <p:oleObj name="公式" r:id="rId4" imgW="1244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544987"/>
                        <a:ext cx="28971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27715"/>
              </p:ext>
            </p:extLst>
          </p:nvPr>
        </p:nvGraphicFramePr>
        <p:xfrm>
          <a:off x="3924300" y="1819375"/>
          <a:ext cx="324008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75" name="公式" r:id="rId6" imgW="1562040" imgH="660240" progId="Equation.3">
                  <p:embed/>
                </p:oleObj>
              </mc:Choice>
              <mc:Fallback>
                <p:oleObj name="公式" r:id="rId6" imgW="1562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19375"/>
                        <a:ext cx="3240088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45812"/>
              </p:ext>
            </p:extLst>
          </p:nvPr>
        </p:nvGraphicFramePr>
        <p:xfrm>
          <a:off x="4140200" y="3403700"/>
          <a:ext cx="31686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76" name="公式" r:id="rId8" imgW="1295280" imgH="406080" progId="Equation.3">
                  <p:embed/>
                </p:oleObj>
              </mc:Choice>
              <mc:Fallback>
                <p:oleObj name="公式" r:id="rId8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403700"/>
                        <a:ext cx="31686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039"/>
          <p:cNvSpPr>
            <a:spLocks noChangeArrowheads="1"/>
          </p:cNvSpPr>
          <p:nvPr/>
        </p:nvSpPr>
        <p:spPr bwMode="auto">
          <a:xfrm>
            <a:off x="1287463" y="2324200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的概率密度为</a:t>
            </a:r>
          </a:p>
        </p:txBody>
      </p:sp>
      <p:sp>
        <p:nvSpPr>
          <p:cNvPr id="47120" name="Rectangle 1040"/>
          <p:cNvSpPr>
            <a:spLocks noChangeArrowheads="1"/>
          </p:cNvSpPr>
          <p:nvPr/>
        </p:nvSpPr>
        <p:spPr bwMode="auto">
          <a:xfrm>
            <a:off x="2732336" y="4916661"/>
            <a:ext cx="125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rgbClr val="CC0000"/>
                </a:solidFill>
                <a:sym typeface="Symbol" panose="05050102010706020507" pitchFamily="18" charset="2"/>
              </a:rPr>
              <a:t>E(X)=</a:t>
            </a:r>
          </a:p>
        </p:txBody>
      </p:sp>
      <p:graphicFrame>
        <p:nvGraphicFramePr>
          <p:cNvPr id="47121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13274"/>
              </p:ext>
            </p:extLst>
          </p:nvPr>
        </p:nvGraphicFramePr>
        <p:xfrm>
          <a:off x="3980111" y="4653136"/>
          <a:ext cx="10239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77" name="公式" r:id="rId10" imgW="368280" imgH="406080" progId="Equation.3">
                  <p:embed/>
                </p:oleObj>
              </mc:Choice>
              <mc:Fallback>
                <p:oleObj name="公式" r:id="rId10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111" y="4653136"/>
                        <a:ext cx="10239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autoUpdateAnimBg="0"/>
      <p:bldP spid="47115" grpId="0" autoUpdateAnimBg="0"/>
      <p:bldP spid="47119" grpId="0" autoUpdateAnimBg="0"/>
      <p:bldP spid="47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38529" y="332656"/>
            <a:ext cx="6293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参数为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17466"/>
              </p:ext>
            </p:extLst>
          </p:nvPr>
        </p:nvGraphicFramePr>
        <p:xfrm>
          <a:off x="1766664" y="1340768"/>
          <a:ext cx="51816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333" name="公式" r:id="rId3" imgW="2336760" imgH="634680" progId="Equation.3">
                  <p:embed/>
                </p:oleObj>
              </mc:Choice>
              <mc:Fallback>
                <p:oleObj name="公式" r:id="rId3" imgW="23367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664" y="1340768"/>
                        <a:ext cx="5181600" cy="1408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407160" y="836712"/>
            <a:ext cx="539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12" name="Rectangle 1039"/>
          <p:cNvSpPr>
            <a:spLocks noChangeArrowheads="1"/>
          </p:cNvSpPr>
          <p:nvPr/>
        </p:nvSpPr>
        <p:spPr bwMode="auto">
          <a:xfrm>
            <a:off x="978551" y="879575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5536" y="2636912"/>
                <a:ext cx="5329536" cy="818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5329536" cy="8181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18542" y="3512905"/>
                <a:ext cx="2504467" cy="91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42" y="3512905"/>
                <a:ext cx="2504467" cy="9104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39155" y="3501008"/>
                <a:ext cx="457849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55" y="3501008"/>
                <a:ext cx="4578497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0206" y="4437112"/>
                <a:ext cx="4378635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6" y="4437112"/>
                <a:ext cx="4378635" cy="9221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03463" y="5328557"/>
                <a:ext cx="5756769" cy="1255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=−[(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box>
                            <m:box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box>
                                        <m:box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63" y="5328557"/>
                <a:ext cx="5756769" cy="12554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2"/>
          <p:cNvGrpSpPr>
            <a:grpSpLocks/>
          </p:cNvGrpSpPr>
          <p:nvPr/>
        </p:nvGrpSpPr>
        <p:grpSpPr bwMode="auto">
          <a:xfrm>
            <a:off x="395536" y="332656"/>
            <a:ext cx="4578350" cy="523875"/>
            <a:chOff x="385" y="268"/>
            <a:chExt cx="2884" cy="330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385" y="268"/>
              <a:ext cx="22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zh-CN" altLang="en-US" sz="2800" dirty="0">
                  <a:solidFill>
                    <a:srgbClr val="000000"/>
                  </a:solidFill>
                </a:rPr>
                <a:t>设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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,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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2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000000"/>
                  </a:solidFill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</a:rPr>
                <a:t>，</a:t>
              </a:r>
            </a:p>
          </p:txBody>
        </p:sp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2472" y="300"/>
              <a:ext cx="7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求 </a:t>
              </a:r>
              <a:r>
                <a:rPr lang="en-US" altLang="zh-CN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E(</a:t>
              </a:r>
              <a:r>
                <a:rPr lang="en-US" altLang="zh-CN" i="1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zh-CN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7108" y="1988840"/>
                <a:ext cx="6619761" cy="865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08" y="1988840"/>
                <a:ext cx="6619761" cy="8658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035"/>
          <p:cNvSpPr>
            <a:spLocks noChangeArrowheads="1"/>
          </p:cNvSpPr>
          <p:nvPr/>
        </p:nvSpPr>
        <p:spPr bwMode="auto">
          <a:xfrm>
            <a:off x="552063" y="1124744"/>
            <a:ext cx="539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14" name="Rectangle 1039"/>
          <p:cNvSpPr>
            <a:spLocks noChangeArrowheads="1"/>
          </p:cNvSpPr>
          <p:nvPr/>
        </p:nvSpPr>
        <p:spPr bwMode="auto">
          <a:xfrm>
            <a:off x="1123454" y="1167607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734627" y="992731"/>
                <a:ext cx="3141629" cy="852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1" dirty="0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 dirty="0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27" y="992731"/>
                <a:ext cx="3141629" cy="852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039"/>
          <p:cNvSpPr>
            <a:spLocks noChangeArrowheads="1"/>
          </p:cNvSpPr>
          <p:nvPr/>
        </p:nvSpPr>
        <p:spPr bwMode="auto">
          <a:xfrm>
            <a:off x="596562" y="297778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换</a:t>
            </a:r>
            <a:r>
              <a:rPr lang="zh-CN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元，令</a:t>
            </a:r>
            <a:endParaRPr lang="zh-CN" altLang="en-US" sz="28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95736" y="2918057"/>
                <a:ext cx="1457130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918057"/>
                <a:ext cx="1457130" cy="637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6535" y="3541865"/>
                <a:ext cx="5142049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5" y="3541865"/>
                <a:ext cx="5142049" cy="8232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11560" y="4509120"/>
                <a:ext cx="6322436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𝝁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𝝈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09120"/>
                <a:ext cx="6322436" cy="82323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11560" y="5403879"/>
                <a:ext cx="4919616" cy="833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𝝈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03879"/>
                <a:ext cx="4919616" cy="8334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utoUpdateAnimBg="0"/>
      <p:bldP spid="14" grpId="0"/>
      <p:bldP spid="3" grpId="0"/>
      <p:bldP spid="17" grpId="0" autoUpdateAnimBg="0"/>
      <p:bldP spid="5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48044"/>
                  </p:ext>
                </p:extLst>
              </p:nvPr>
            </p:nvGraphicFramePr>
            <p:xfrm>
              <a:off x="1907704" y="1772816"/>
              <a:ext cx="4824536" cy="3826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7175"/>
                    <a:gridCol w="1447361"/>
                  </a:tblGrid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8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 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的(0-1)</a:t>
                          </a:r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i="1" dirty="0" err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X~b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~()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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2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X~U(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a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b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),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指数分布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~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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2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48044"/>
                  </p:ext>
                </p:extLst>
              </p:nvPr>
            </p:nvGraphicFramePr>
            <p:xfrm>
              <a:off x="1907704" y="1772816"/>
              <a:ext cx="4824536" cy="3826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7175"/>
                    <a:gridCol w="1447361"/>
                  </a:tblGrid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8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 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的(0-1)</a:t>
                          </a:r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i="1" dirty="0" err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X~b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~()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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2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X~U(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a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b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),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3613" t="-354902" r="-1681" b="-181373"/>
                          </a:stretch>
                        </a:blipFill>
                      </a:tcPr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指数分布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~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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2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82422" y="692696"/>
            <a:ext cx="59538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几种</a:t>
            </a:r>
            <a:r>
              <a:rPr lang="zh-CN" altLang="en-US" sz="3200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重要随机变量的</a:t>
            </a:r>
            <a:r>
              <a:rPr lang="zh-CN" altLang="en-US" sz="32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数学期望</a:t>
            </a:r>
            <a:endParaRPr lang="zh-CN" altLang="en-US" sz="3200" dirty="0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88950" y="1484313"/>
            <a:ext cx="60658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(1)  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zh-CN" altLang="en-US" sz="2800" dirty="0">
                <a:solidFill>
                  <a:srgbClr val="000000"/>
                </a:solidFill>
              </a:rPr>
              <a:t>离散型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的分布律为：</a:t>
            </a:r>
            <a:br>
              <a:rPr lang="zh-CN" altLang="en-US" sz="2800" dirty="0">
                <a:solidFill>
                  <a:srgbClr val="000000"/>
                </a:solidFill>
              </a:rPr>
            </a:br>
            <a:r>
              <a:rPr lang="zh-CN" altLang="en-US" sz="2800" dirty="0">
                <a:solidFill>
                  <a:srgbClr val="000000"/>
                </a:solidFill>
              </a:rPr>
              <a:t>       若级数                       绝对收敛，则</a:t>
            </a:r>
            <a:br>
              <a:rPr lang="zh-CN" altLang="en-US" sz="2800" dirty="0">
                <a:solidFill>
                  <a:srgbClr val="000000"/>
                </a:solidFill>
              </a:rPr>
            </a:b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382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53285"/>
              </p:ext>
            </p:extLst>
          </p:nvPr>
        </p:nvGraphicFramePr>
        <p:xfrm>
          <a:off x="4859338" y="1518626"/>
          <a:ext cx="3889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3" name="公式" r:id="rId4" imgW="1726920" imgH="228600" progId="Equation.3">
                  <p:embed/>
                </p:oleObj>
              </mc:Choice>
              <mc:Fallback>
                <p:oleObj name="公式" r:id="rId4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18626"/>
                        <a:ext cx="3889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27533"/>
              </p:ext>
            </p:extLst>
          </p:nvPr>
        </p:nvGraphicFramePr>
        <p:xfrm>
          <a:off x="2522538" y="1896691"/>
          <a:ext cx="15128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4" name="Equation" r:id="rId6" imgW="736560" imgH="431640" progId="Equation.DSMT4">
                  <p:embed/>
                </p:oleObj>
              </mc:Choice>
              <mc:Fallback>
                <p:oleObj name="Equation" r:id="rId6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896691"/>
                        <a:ext cx="15128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9758"/>
              </p:ext>
            </p:extLst>
          </p:nvPr>
        </p:nvGraphicFramePr>
        <p:xfrm>
          <a:off x="1692275" y="2852191"/>
          <a:ext cx="54721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5" name="公式" r:id="rId8" imgW="1981080" imgH="431640" progId="Equation.3">
                  <p:embed/>
                </p:oleObj>
              </mc:Choice>
              <mc:Fallback>
                <p:oleObj name="公式" r:id="rId8" imgW="1981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191"/>
                        <a:ext cx="5472113" cy="1114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78817"/>
              </p:ext>
            </p:extLst>
          </p:nvPr>
        </p:nvGraphicFramePr>
        <p:xfrm>
          <a:off x="6853238" y="3858666"/>
          <a:ext cx="1966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6" name="公式" r:id="rId10" imgW="901440" imgH="342720" progId="Equation.3">
                  <p:embed/>
                </p:oleObj>
              </mc:Choice>
              <mc:Fallback>
                <p:oleObj name="公式" r:id="rId10" imgW="901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3858666"/>
                        <a:ext cx="19669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30691"/>
              </p:ext>
            </p:extLst>
          </p:nvPr>
        </p:nvGraphicFramePr>
        <p:xfrm>
          <a:off x="1619250" y="5239791"/>
          <a:ext cx="59102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7" name="公式" r:id="rId12" imgW="2222280" imgH="330120" progId="Equation.3">
                  <p:embed/>
                </p:oleObj>
              </mc:Choice>
              <mc:Fallback>
                <p:oleObj name="公式" r:id="rId12" imgW="2222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39791"/>
                        <a:ext cx="5910263" cy="9255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33400" y="3977729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</a:rPr>
              <a:t>(2)  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zh-CN" altLang="en-US" sz="2800">
                <a:solidFill>
                  <a:srgbClr val="000000"/>
                </a:solidFill>
              </a:rPr>
              <a:t>连续型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的概率密度为 </a:t>
            </a:r>
            <a:r>
              <a:rPr lang="en-US" altLang="zh-CN" sz="2800" i="1">
                <a:solidFill>
                  <a:srgbClr val="000000"/>
                </a:solidFill>
              </a:rPr>
              <a:t>f 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 ,</a:t>
            </a:r>
            <a:r>
              <a:rPr lang="zh-CN" altLang="en-US" sz="2800">
                <a:solidFill>
                  <a:srgbClr val="000000"/>
                </a:solidFill>
              </a:rPr>
              <a:t>若积分         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    绝对收敛，则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81000" y="981075"/>
            <a:ext cx="864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是随机变量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的函数：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为连续函数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42888" y="260350"/>
            <a:ext cx="5481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</a:rPr>
              <a:t>随机变量的函数的数学期望</a:t>
            </a:r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228600" y="908050"/>
            <a:ext cx="8763000" cy="0"/>
          </a:xfrm>
          <a:prstGeom prst="line">
            <a:avLst/>
          </a:prstGeom>
          <a:noFill/>
          <a:ln w="76200" cmpd="tri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2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16913" y="6165850"/>
            <a:ext cx="465137" cy="4937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01" grpId="0" autoUpdateAnimBg="0"/>
      <p:bldP spid="82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039672"/>
              </p:ext>
            </p:extLst>
          </p:nvPr>
        </p:nvGraphicFramePr>
        <p:xfrm>
          <a:off x="3059113" y="1412727"/>
          <a:ext cx="33131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08" name="公式" r:id="rId4" imgW="1384200" imgH="228600" progId="Equation.3">
                  <p:embed/>
                </p:oleObj>
              </mc:Choice>
              <mc:Fallback>
                <p:oleObj name="公式" r:id="rId4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12727"/>
                        <a:ext cx="33131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34432"/>
              </p:ext>
            </p:extLst>
          </p:nvPr>
        </p:nvGraphicFramePr>
        <p:xfrm>
          <a:off x="2876550" y="998389"/>
          <a:ext cx="3695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09" name="公式" r:id="rId6" imgW="1714320" imgH="228600" progId="Equation.3">
                  <p:embed/>
                </p:oleObj>
              </mc:Choice>
              <mc:Fallback>
                <p:oleObj name="公式" r:id="rId6" imgW="1714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998389"/>
                        <a:ext cx="3695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77605"/>
              </p:ext>
            </p:extLst>
          </p:nvPr>
        </p:nvGraphicFramePr>
        <p:xfrm>
          <a:off x="1255713" y="1912789"/>
          <a:ext cx="41417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0" name="公式" r:id="rId8" imgW="1981080" imgH="431640" progId="Equation.3">
                  <p:embed/>
                </p:oleObj>
              </mc:Choice>
              <mc:Fallback>
                <p:oleObj name="公式" r:id="rId8" imgW="1981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912789"/>
                        <a:ext cx="41417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57496"/>
              </p:ext>
            </p:extLst>
          </p:nvPr>
        </p:nvGraphicFramePr>
        <p:xfrm>
          <a:off x="1908175" y="3355827"/>
          <a:ext cx="5148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1" name="公式" r:id="rId10" imgW="2412720" imgH="457200" progId="Equation.3">
                  <p:embed/>
                </p:oleObj>
              </mc:Choice>
              <mc:Fallback>
                <p:oleObj name="公式" r:id="rId10" imgW="241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55827"/>
                        <a:ext cx="51482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55418"/>
              </p:ext>
            </p:extLst>
          </p:nvPr>
        </p:nvGraphicFramePr>
        <p:xfrm>
          <a:off x="1066800" y="4427389"/>
          <a:ext cx="609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2" name="公式" r:id="rId12" imgW="2781000" imgH="330120" progId="Equation.3">
                  <p:embed/>
                </p:oleObj>
              </mc:Choice>
              <mc:Fallback>
                <p:oleObj name="公式" r:id="rId12" imgW="2781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27389"/>
                        <a:ext cx="6096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33816"/>
              </p:ext>
            </p:extLst>
          </p:nvPr>
        </p:nvGraphicFramePr>
        <p:xfrm>
          <a:off x="1571625" y="5265589"/>
          <a:ext cx="6962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3" name="公式" r:id="rId14" imgW="3771720" imgH="330120" progId="Equation.3">
                  <p:embed/>
                </p:oleObj>
              </mc:Choice>
              <mc:Fallback>
                <p:oleObj name="公式" r:id="rId14" imgW="37717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265589"/>
                        <a:ext cx="6962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03415"/>
              </p:ext>
            </p:extLst>
          </p:nvPr>
        </p:nvGraphicFramePr>
        <p:xfrm>
          <a:off x="1609725" y="6008539"/>
          <a:ext cx="6697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4" name="公式" r:id="rId16" imgW="4000320" imgH="330120" progId="Equation.3">
                  <p:embed/>
                </p:oleObj>
              </mc:Choice>
              <mc:Fallback>
                <p:oleObj name="公式" r:id="rId16" imgW="4000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6008539"/>
                        <a:ext cx="6697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7"/>
          <p:cNvSpPr>
            <a:spLocks noChangeArrowheads="1"/>
          </p:cNvSpPr>
          <p:nvPr/>
        </p:nvSpPr>
        <p:spPr bwMode="auto">
          <a:xfrm>
            <a:off x="1600200" y="998389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=g(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33400" y="404664"/>
            <a:ext cx="623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）由离散型随机变量的函数的分布，有</a:t>
            </a: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1371600" y="1455589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819400" y="922189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57441"/>
              </p:ext>
            </p:extLst>
          </p:nvPr>
        </p:nvGraphicFramePr>
        <p:xfrm>
          <a:off x="1905000" y="1379389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5" name="公式" r:id="rId18" imgW="203040" imgH="228600" progId="Equation.3">
                  <p:embed/>
                </p:oleObj>
              </mc:Choice>
              <mc:Fallback>
                <p:oleObj name="公式" r:id="rId18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9389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23"/>
          <p:cNvSpPr>
            <a:spLocks noChangeArrowheads="1"/>
          </p:cNvSpPr>
          <p:nvPr/>
        </p:nvSpPr>
        <p:spPr bwMode="auto">
          <a:xfrm>
            <a:off x="395288" y="2852589"/>
            <a:ext cx="70391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）设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是连续型随机变量，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的概率密度为</a:t>
            </a:r>
            <a:b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2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13663"/>
              </p:ext>
            </p:extLst>
          </p:nvPr>
        </p:nvGraphicFramePr>
        <p:xfrm>
          <a:off x="304800" y="5417989"/>
          <a:ext cx="1219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6" name="公式" r:id="rId20" imgW="660240" imgH="203040" progId="Equation.3">
                  <p:embed/>
                </p:oleObj>
              </mc:Choice>
              <mc:Fallback>
                <p:oleObj name="公式" r:id="rId20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7989"/>
                        <a:ext cx="12192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859163"/>
              </p:ext>
            </p:extLst>
          </p:nvPr>
        </p:nvGraphicFramePr>
        <p:xfrm>
          <a:off x="228600" y="6179989"/>
          <a:ext cx="1196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7" name="公式" r:id="rId22" imgW="647640" imgH="203040" progId="Equation.3">
                  <p:embed/>
                </p:oleObj>
              </mc:Choice>
              <mc:Fallback>
                <p:oleObj name="公式" r:id="rId22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179989"/>
                        <a:ext cx="1196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Oval 27"/>
          <p:cNvSpPr>
            <a:spLocks noChangeArrowheads="1"/>
          </p:cNvSpPr>
          <p:nvPr/>
        </p:nvSpPr>
        <p:spPr bwMode="auto">
          <a:xfrm>
            <a:off x="8461375" y="5948214"/>
            <a:ext cx="287338" cy="2889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7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305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>
                <a:solidFill>
                  <a:srgbClr val="000000"/>
                </a:solidFill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设风速</a:t>
            </a:r>
            <a:r>
              <a:rPr lang="en-US" altLang="zh-CN" sz="2800" i="1">
                <a:solidFill>
                  <a:srgbClr val="000000"/>
                </a:solidFill>
              </a:rPr>
              <a:t>V</a:t>
            </a:r>
            <a:r>
              <a:rPr lang="zh-CN" altLang="en-US" sz="2800">
                <a:solidFill>
                  <a:srgbClr val="000000"/>
                </a:solidFill>
              </a:rPr>
              <a:t>在</a:t>
            </a:r>
            <a:r>
              <a:rPr lang="en-US" altLang="zh-CN" sz="2800">
                <a:solidFill>
                  <a:srgbClr val="000000"/>
                </a:solidFill>
              </a:rPr>
              <a:t>(0,</a:t>
            </a:r>
            <a:r>
              <a:rPr lang="en-US" altLang="zh-CN" sz="2800" i="1">
                <a:solidFill>
                  <a:srgbClr val="000000"/>
                </a:solidFill>
              </a:rPr>
              <a:t>a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上服从均匀分布，飞机机翼受到的压力 </a:t>
            </a:r>
            <a:r>
              <a:rPr lang="en-US" altLang="zh-CN" sz="2800" i="1">
                <a:solidFill>
                  <a:srgbClr val="000000"/>
                </a:solidFill>
              </a:rPr>
              <a:t>W</a:t>
            </a:r>
            <a:r>
              <a:rPr lang="en-US" altLang="zh-CN" sz="2800">
                <a:solidFill>
                  <a:srgbClr val="000000"/>
                </a:solidFill>
              </a:rPr>
              <a:t>=</a:t>
            </a:r>
            <a:r>
              <a:rPr lang="en-US" altLang="zh-CN" sz="2800" i="1">
                <a:solidFill>
                  <a:srgbClr val="000000"/>
                </a:solidFill>
              </a:rPr>
              <a:t>kV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en-US" altLang="zh-CN" sz="2800" i="1">
                <a:solidFill>
                  <a:srgbClr val="000000"/>
                </a:solidFill>
              </a:rPr>
              <a:t>(k</a:t>
            </a:r>
            <a:r>
              <a:rPr lang="zh-CN" altLang="en-US" sz="2800">
                <a:solidFill>
                  <a:srgbClr val="000000"/>
                </a:solidFill>
              </a:rPr>
              <a:t>为常数</a:t>
            </a:r>
            <a:r>
              <a:rPr lang="en-US" altLang="zh-CN" sz="2800">
                <a:solidFill>
                  <a:srgbClr val="000000"/>
                </a:solidFill>
              </a:rPr>
              <a:t>), </a:t>
            </a:r>
            <a:r>
              <a:rPr lang="zh-CN" altLang="en-US" sz="2800">
                <a:solidFill>
                  <a:srgbClr val="000000"/>
                </a:solidFill>
              </a:rPr>
              <a:t>求</a:t>
            </a:r>
            <a:r>
              <a:rPr lang="en-US" altLang="zh-CN" sz="2800" i="1">
                <a:solidFill>
                  <a:srgbClr val="000000"/>
                </a:solidFill>
              </a:rPr>
              <a:t>W</a:t>
            </a:r>
            <a:r>
              <a:rPr lang="zh-CN" altLang="en-US" sz="2800">
                <a:solidFill>
                  <a:srgbClr val="000000"/>
                </a:solidFill>
              </a:rPr>
              <a:t>的数学期望．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692275" y="2389188"/>
          <a:ext cx="38163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6" name="公式" r:id="rId4" imgW="1638000" imgH="596880" progId="Equation.3">
                  <p:embed/>
                </p:oleObj>
              </mc:Choice>
              <mc:Fallback>
                <p:oleObj name="公式" r:id="rId4" imgW="16380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89188"/>
                        <a:ext cx="38163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066800" y="3989388"/>
          <a:ext cx="25685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7" name="公式" r:id="rId6" imgW="939600" imgH="215640" progId="Equation.3">
                  <p:embed/>
                </p:oleObj>
              </mc:Choice>
              <mc:Fallback>
                <p:oleObj name="公式" r:id="rId6" imgW="939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89388"/>
                        <a:ext cx="25685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14350" y="19812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rgbClr val="0000FF"/>
                </a:solidFill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风速</a:t>
            </a:r>
            <a:r>
              <a:rPr lang="en-US" altLang="zh-CN" sz="2800" i="1">
                <a:solidFill>
                  <a:srgbClr val="000000"/>
                </a:solidFill>
              </a:rPr>
              <a:t>V</a:t>
            </a:r>
            <a:r>
              <a:rPr lang="zh-CN" altLang="en-US" sz="2800">
                <a:solidFill>
                  <a:srgbClr val="000000"/>
                </a:solidFill>
              </a:rPr>
              <a:t>的概率密度为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195513" y="4800600"/>
          <a:ext cx="33131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8" name="公式" r:id="rId8" imgW="1168200" imgH="342720" progId="Equation.3">
                  <p:embed/>
                </p:oleObj>
              </mc:Choice>
              <mc:Fallback>
                <p:oleObj name="公式" r:id="rId8" imgW="1168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00600"/>
                        <a:ext cx="33131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568700" y="3779838"/>
          <a:ext cx="29479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9" name="公式" r:id="rId10" imgW="939600" imgH="342720" progId="Equation.3">
                  <p:embed/>
                </p:oleObj>
              </mc:Choice>
              <mc:Fallback>
                <p:oleObj name="公式" r:id="rId10" imgW="939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779838"/>
                        <a:ext cx="29479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9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3"/>
          <p:cNvSpPr txBox="1">
            <a:spLocks noChangeArrowheads="1"/>
          </p:cNvSpPr>
          <p:nvPr/>
        </p:nvSpPr>
        <p:spPr bwMode="auto">
          <a:xfrm>
            <a:off x="468313" y="0"/>
            <a:ext cx="8367712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国际市场每年对我国某种商品的需求量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（吨）是一随机变量，它服从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a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en-US" altLang="zh-CN" sz="2800" i="1">
                <a:solidFill>
                  <a:srgbClr val="000000"/>
                </a:solidFill>
              </a:rPr>
              <a:t>b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上的均匀分布．设每售出该商品一吨可以为国家创汇 </a:t>
            </a:r>
            <a:r>
              <a:rPr lang="en-US" altLang="zh-CN" sz="2800" i="1">
                <a:solidFill>
                  <a:srgbClr val="000000"/>
                </a:solidFill>
              </a:rPr>
              <a:t>s</a:t>
            </a:r>
            <a:r>
              <a:rPr lang="zh-CN" altLang="en-US" sz="2800">
                <a:solidFill>
                  <a:srgbClr val="000000"/>
                </a:solidFill>
              </a:rPr>
              <a:t>万元，但若销不出去而压于仓库，则每吨亏损 </a:t>
            </a:r>
            <a:r>
              <a:rPr lang="en-US" altLang="zh-CN" sz="2800" i="1">
                <a:solidFill>
                  <a:srgbClr val="000000"/>
                </a:solidFill>
              </a:rPr>
              <a:t>l </a:t>
            </a:r>
            <a:r>
              <a:rPr lang="zh-CN" altLang="en-US" sz="2800">
                <a:solidFill>
                  <a:srgbClr val="000000"/>
                </a:solidFill>
              </a:rPr>
              <a:t>万元，问应组织多少货源才使国家收益的期望值最大？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33400" y="2420938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设组织货源为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（吨）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由题意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b,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收益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的函数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40288" name="Object 1024"/>
          <p:cNvGraphicFramePr>
            <a:graphicFrameLocks noChangeAspect="1"/>
          </p:cNvGraphicFramePr>
          <p:nvPr/>
        </p:nvGraphicFramePr>
        <p:xfrm>
          <a:off x="971550" y="3213100"/>
          <a:ext cx="48244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1" name="公式" r:id="rId4" imgW="2869920" imgH="469800" progId="Equation.3">
                  <p:embed/>
                </p:oleObj>
              </mc:Choice>
              <mc:Fallback>
                <p:oleObj name="公式" r:id="rId4" imgW="2869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48244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AutoShape 1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04250" y="6381750"/>
            <a:ext cx="320675" cy="349250"/>
          </a:xfrm>
          <a:prstGeom prst="actionButtonForwardNex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140289" name="Object 1025"/>
          <p:cNvGraphicFramePr>
            <a:graphicFrameLocks noChangeAspect="1"/>
          </p:cNvGraphicFramePr>
          <p:nvPr/>
        </p:nvGraphicFramePr>
        <p:xfrm>
          <a:off x="5795963" y="3213100"/>
          <a:ext cx="30972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2" name="Equation" r:id="rId7" imgW="1384200" imgH="507960" progId="Equation.DSMT4">
                  <p:embed/>
                </p:oleObj>
              </mc:Choice>
              <mc:Fallback>
                <p:oleObj name="Equation" r:id="rId7" imgW="1384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13100"/>
                        <a:ext cx="309721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0" name="Object 1026"/>
          <p:cNvGraphicFramePr>
            <a:graphicFrameLocks noChangeAspect="1"/>
          </p:cNvGraphicFramePr>
          <p:nvPr/>
        </p:nvGraphicFramePr>
        <p:xfrm>
          <a:off x="466725" y="4867275"/>
          <a:ext cx="49530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3" name="公式" r:id="rId9" imgW="2819160" imgH="838080" progId="Equation.3">
                  <p:embed/>
                </p:oleObj>
              </mc:Choice>
              <mc:Fallback>
                <p:oleObj name="公式" r:id="rId9" imgW="2819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867275"/>
                        <a:ext cx="49530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1027"/>
          <p:cNvGraphicFramePr>
            <a:graphicFrameLocks noChangeAspect="1"/>
          </p:cNvGraphicFramePr>
          <p:nvPr/>
        </p:nvGraphicFramePr>
        <p:xfrm>
          <a:off x="539750" y="4149725"/>
          <a:ext cx="46815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4" name="公式" r:id="rId11" imgW="2158920" imgH="330120" progId="Equation.3">
                  <p:embed/>
                </p:oleObj>
              </mc:Choice>
              <mc:Fallback>
                <p:oleObj name="公式" r:id="rId11" imgW="2158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46815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626100" y="4305300"/>
            <a:ext cx="3554413" cy="229235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</a:rPr>
              <a:t>令  </a:t>
            </a:r>
          </a:p>
          <a:p>
            <a:pPr eaLnBrk="1" hangingPunct="1">
              <a:spcBef>
                <a:spcPct val="0"/>
              </a:spcBef>
            </a:pPr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</a:rPr>
              <a:t>得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40292" name="Object 1028"/>
          <p:cNvGraphicFramePr>
            <a:graphicFrameLocks noChangeAspect="1"/>
          </p:cNvGraphicFramePr>
          <p:nvPr/>
        </p:nvGraphicFramePr>
        <p:xfrm>
          <a:off x="6299200" y="4235450"/>
          <a:ext cx="1511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5" name="公式" r:id="rId13" imgW="761760" imgH="406080" progId="Equation.3">
                  <p:embed/>
                </p:oleObj>
              </mc:Choice>
              <mc:Fallback>
                <p:oleObj name="公式" r:id="rId13" imgW="761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235450"/>
                        <a:ext cx="15113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1029"/>
          <p:cNvGraphicFramePr>
            <a:graphicFrameLocks noChangeAspect="1"/>
          </p:cNvGraphicFramePr>
          <p:nvPr/>
        </p:nvGraphicFramePr>
        <p:xfrm>
          <a:off x="6370638" y="5603875"/>
          <a:ext cx="1641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6" name="公式" r:id="rId15" imgW="698400" imgH="406080" progId="Equation.3">
                  <p:embed/>
                </p:oleObj>
              </mc:Choice>
              <mc:Fallback>
                <p:oleObj name="公式" r:id="rId15" imgW="69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5603875"/>
                        <a:ext cx="1641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1030"/>
          <p:cNvGraphicFramePr>
            <a:graphicFrameLocks noChangeAspect="1"/>
          </p:cNvGraphicFramePr>
          <p:nvPr/>
        </p:nvGraphicFramePr>
        <p:xfrm>
          <a:off x="5972175" y="5100638"/>
          <a:ext cx="29194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7" name="Equation" r:id="rId17" imgW="1231560" imgH="177480" progId="Equation.DSMT4">
                  <p:embed/>
                </p:oleObj>
              </mc:Choice>
              <mc:Fallback>
                <p:oleObj name="Equation" r:id="rId17" imgW="1231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5100638"/>
                        <a:ext cx="29194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Oval 22"/>
          <p:cNvSpPr>
            <a:spLocks noChangeArrowheads="1"/>
          </p:cNvSpPr>
          <p:nvPr/>
        </p:nvSpPr>
        <p:spPr bwMode="auto">
          <a:xfrm>
            <a:off x="5148263" y="6381750"/>
            <a:ext cx="287337" cy="2889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97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utoUpdateAnimBg="0"/>
      <p:bldP spid="1230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AD2A26C0-A558-43D8-BFFE-7B801FD6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785877"/>
            <a:ext cx="6664325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40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kumimoji="1" lang="zh-CN" altLang="en-US" sz="4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kumimoji="1"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en-US" sz="4000" b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  <a:r>
              <a:rPr kumimoji="1" lang="zh-CN" altLang="en-US" sz="4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的数字特征</a:t>
            </a:r>
            <a:endParaRPr kumimoji="1" lang="zh-CN" altLang="en-US" sz="1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8AF03DF2-F7C0-4C71-8DA6-89575CD8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913002"/>
            <a:ext cx="453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§4.1 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数学期望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1F070336-203D-4A2F-B060-ECF377AE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75002"/>
            <a:ext cx="27606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§4.2 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7D23EBB5-56F0-46EC-A2A9-09C94A21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13202"/>
            <a:ext cx="7562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§4.3 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协方差矩阵及</a:t>
            </a:r>
            <a:r>
              <a:rPr kumimoji="1" lang="zh-CN" altLang="en-US" sz="40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相关系数</a:t>
            </a:r>
            <a:endParaRPr kumimoji="1" lang="en-US" altLang="zh-CN" sz="40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协方差</a:t>
            </a:r>
            <a:r>
              <a:rPr lang="zh-CN" altLang="en-US" sz="4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kumimoji="1" lang="zh-CN" altLang="en-US" sz="4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609600" y="119697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 (3) 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若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是离散型，其分布律为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4076700"/>
            <a:ext cx="7772400" cy="6858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是连续型，其概率密度为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31860"/>
              </p:ext>
            </p:extLst>
          </p:nvPr>
        </p:nvGraphicFramePr>
        <p:xfrm>
          <a:off x="1692275" y="1989138"/>
          <a:ext cx="5411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97" name="公式" r:id="rId4" imgW="2298600" imgH="241200" progId="Equation.3">
                  <p:embed/>
                </p:oleObj>
              </mc:Choice>
              <mc:Fallback>
                <p:oleObj name="公式" r:id="rId4" imgW="229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411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96027"/>
              </p:ext>
            </p:extLst>
          </p:nvPr>
        </p:nvGraphicFramePr>
        <p:xfrm>
          <a:off x="1547813" y="2725738"/>
          <a:ext cx="66960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98" name="公式" r:id="rId6" imgW="2476440" imgH="444240" progId="Equation.3">
                  <p:embed/>
                </p:oleObj>
              </mc:Choice>
              <mc:Fallback>
                <p:oleObj name="公式" r:id="rId6" imgW="247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25738"/>
                        <a:ext cx="6696075" cy="103028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82004"/>
              </p:ext>
            </p:extLst>
          </p:nvPr>
        </p:nvGraphicFramePr>
        <p:xfrm>
          <a:off x="1476375" y="4941888"/>
          <a:ext cx="70564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99" name="公式" r:id="rId8" imgW="3035160" imgH="330120" progId="Equation.3">
                  <p:embed/>
                </p:oleObj>
              </mc:Choice>
              <mc:Fallback>
                <p:oleObj name="公式" r:id="rId8" imgW="3035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1888"/>
                        <a:ext cx="7056438" cy="812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685800" y="392113"/>
            <a:ext cx="2233613" cy="588962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定理推广：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164388" y="1916113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84213" y="404813"/>
            <a:ext cx="2233612" cy="588962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定理推广：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627313" y="404813"/>
            <a:ext cx="6645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设  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Z=g(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为二元连续函数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9583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1157288" y="1746250"/>
          <a:ext cx="3146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1" name="公式" r:id="rId4" imgW="1409400" imgH="228600" progId="Equation.3">
                  <p:embed/>
                </p:oleObj>
              </mc:Choice>
              <mc:Fallback>
                <p:oleObj name="公式" r:id="rId4" imgW="140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746250"/>
                        <a:ext cx="3146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685800" y="1738313"/>
            <a:ext cx="596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</a:rPr>
              <a:t>求                                     的数学期望．</a:t>
            </a:r>
          </a:p>
        </p:txBody>
      </p:sp>
      <p:graphicFrame>
        <p:nvGraphicFramePr>
          <p:cNvPr id="141313" name="Object 1"/>
          <p:cNvGraphicFramePr>
            <a:graphicFrameLocks noChangeAspect="1"/>
          </p:cNvGraphicFramePr>
          <p:nvPr/>
        </p:nvGraphicFramePr>
        <p:xfrm>
          <a:off x="755650" y="5054600"/>
          <a:ext cx="23923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2" name="公式" r:id="rId6" imgW="1079280" imgH="228600" progId="Equation.3">
                  <p:embed/>
                </p:oleObj>
              </mc:Choice>
              <mc:Fallback>
                <p:oleObj name="公式" r:id="rId6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54600"/>
                        <a:ext cx="23923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773113" y="5661025"/>
          <a:ext cx="2574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3" name="公式" r:id="rId8" imgW="1168200" imgH="215640" progId="Equation.3">
                  <p:embed/>
                </p:oleObj>
              </mc:Choice>
              <mc:Fallback>
                <p:oleObj name="公式" r:id="rId8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661025"/>
                        <a:ext cx="2574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17"/>
          <p:cNvGrpSpPr>
            <a:grpSpLocks/>
          </p:cNvGrpSpPr>
          <p:nvPr/>
        </p:nvGrpSpPr>
        <p:grpSpPr bwMode="auto">
          <a:xfrm>
            <a:off x="4648200" y="-315913"/>
            <a:ext cx="4495800" cy="2654301"/>
            <a:chOff x="2784" y="96"/>
            <a:chExt cx="2832" cy="1672"/>
          </a:xfrm>
        </p:grpSpPr>
        <p:sp>
          <p:nvSpPr>
            <p:cNvPr id="15379" name="Text Box 3"/>
            <p:cNvSpPr txBox="1">
              <a:spLocks noChangeArrowheads="1"/>
            </p:cNvSpPr>
            <p:nvPr/>
          </p:nvSpPr>
          <p:spPr bwMode="auto">
            <a:xfrm>
              <a:off x="2784" y="96"/>
              <a:ext cx="2832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endParaRPr lang="en-US" altLang="zh-CN" sz="2800">
                <a:solidFill>
                  <a:srgbClr val="000000"/>
                </a:solidFill>
              </a:endParaRP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              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          Y  	   1          2	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           1        0.4	    0.2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           2        0.3        0.1</a:t>
              </a:r>
            </a:p>
            <a:p>
              <a:pPr algn="just" eaLnBrk="1" hangingPunct="1">
                <a:spcBef>
                  <a:spcPct val="0"/>
                </a:spcBef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5380" name="Group 13"/>
            <p:cNvGrpSpPr>
              <a:grpSpLocks/>
            </p:cNvGrpSpPr>
            <p:nvPr/>
          </p:nvGrpSpPr>
          <p:grpSpPr bwMode="auto">
            <a:xfrm>
              <a:off x="3312" y="480"/>
              <a:ext cx="1920" cy="960"/>
              <a:chOff x="864" y="672"/>
              <a:chExt cx="1920" cy="960"/>
            </a:xfrm>
          </p:grpSpPr>
          <p:sp>
            <p:nvSpPr>
              <p:cNvPr id="15381" name="Line 7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2" name="Line 8"/>
              <p:cNvSpPr>
                <a:spLocks noChangeShapeType="1"/>
              </p:cNvSpPr>
              <p:nvPr/>
            </p:nvSpPr>
            <p:spPr bwMode="auto">
              <a:xfrm>
                <a:off x="1536" y="67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3" name="Line 9"/>
              <p:cNvSpPr>
                <a:spLocks noChangeShapeType="1"/>
              </p:cNvSpPr>
              <p:nvPr/>
            </p:nvSpPr>
            <p:spPr bwMode="auto">
              <a:xfrm>
                <a:off x="1008" y="76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687513" y="369252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</a:rPr>
              <a:t>XY</a:t>
            </a:r>
            <a:r>
              <a:rPr lang="en-US" altLang="zh-CN" baseline="30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        1          4            2          8	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423988" y="370998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555875" y="31416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649288" y="750888"/>
            <a:ext cx="458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设</a:t>
            </a:r>
            <a:r>
              <a:rPr lang="en-US" altLang="zh-CN" sz="2800">
                <a:solidFill>
                  <a:srgbClr val="000000"/>
                </a:solidFill>
              </a:rPr>
              <a:t>(X,Y)</a:t>
            </a:r>
            <a:r>
              <a:rPr lang="zh-CN" altLang="en-US" sz="2800">
                <a:solidFill>
                  <a:srgbClr val="000000"/>
                </a:solidFill>
              </a:rPr>
              <a:t>的联合分布律为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84213" y="2492375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>
                <a:solidFill>
                  <a:srgbClr val="000000"/>
                </a:solidFill>
              </a:rPr>
              <a:t>    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的取值及对应的概率如下表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55650" y="3187700"/>
            <a:ext cx="658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           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	 (1,1)     (1,2)      (2,1)     (2,2)		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684213" y="4556125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	   </a:t>
            </a:r>
            <a:r>
              <a:rPr lang="en-US" altLang="zh-CN" i="1">
                <a:solidFill>
                  <a:srgbClr val="000000"/>
                </a:solidFill>
              </a:rPr>
              <a:t>p</a:t>
            </a:r>
            <a:r>
              <a:rPr lang="en-US" altLang="zh-CN" i="1" baseline="-25000">
                <a:solidFill>
                  <a:srgbClr val="000000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        0.4       0.3         0.2        0.1	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619250" y="40767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+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         2          3            3          4	</a:t>
            </a: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403350" y="45815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3160713" y="5100638"/>
          <a:ext cx="52879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4" name="公式" r:id="rId10" imgW="2387520" imgH="177480" progId="Equation.3">
                  <p:embed/>
                </p:oleObj>
              </mc:Choice>
              <mc:Fallback>
                <p:oleObj name="公式" r:id="rId10" imgW="2387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5100638"/>
                        <a:ext cx="52879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3417888" y="5661025"/>
          <a:ext cx="532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5" name="公式" r:id="rId12" imgW="2412720" imgH="177480" progId="Equation.3">
                  <p:embed/>
                </p:oleObj>
              </mc:Choice>
              <mc:Fallback>
                <p:oleObj name="公式" r:id="rId12" imgW="241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661025"/>
                        <a:ext cx="532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25"/>
          <p:cNvSpPr>
            <a:spLocks noChangeArrowheads="1"/>
          </p:cNvSpPr>
          <p:nvPr/>
        </p:nvSpPr>
        <p:spPr bwMode="auto">
          <a:xfrm>
            <a:off x="6011863" y="312738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9213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3" grpId="0" animBg="1"/>
      <p:bldP spid="13324" grpId="0" animBg="1"/>
      <p:bldP spid="13330" grpId="0"/>
      <p:bldP spid="13331" grpId="0"/>
      <p:bldP spid="13332" grpId="0"/>
      <p:bldP spid="13333" grpId="0"/>
      <p:bldP spid="133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11188" y="1052513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</a:rPr>
              <a:t> (1) </a:t>
            </a:r>
            <a:r>
              <a:rPr lang="zh-CN" altLang="en-US" sz="2800">
                <a:solidFill>
                  <a:srgbClr val="000000"/>
                </a:solidFill>
              </a:rPr>
              <a:t>若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是离散型，其分布律为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835150" y="1692275"/>
          <a:ext cx="5761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5" name="Equation" r:id="rId4" imgW="2006280" imgH="228600" progId="Equation.DSMT4">
                  <p:embed/>
                </p:oleObj>
              </mc:Choice>
              <mc:Fallback>
                <p:oleObj name="Equation" r:id="rId4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92275"/>
                        <a:ext cx="57610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403350" y="2432050"/>
          <a:ext cx="33131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6" name="公式" r:id="rId6" imgW="1282680" imgH="444240" progId="Equation.3">
                  <p:embed/>
                </p:oleObj>
              </mc:Choice>
              <mc:Fallback>
                <p:oleObj name="公式" r:id="rId6" imgW="128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32050"/>
                        <a:ext cx="3313113" cy="9969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7487046" y="17002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5284788" y="2432050"/>
          <a:ext cx="3248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7" name="公式" r:id="rId8" imgW="1269720" imgH="444240" progId="Equation.3">
                  <p:embed/>
                </p:oleObj>
              </mc:Choice>
              <mc:Fallback>
                <p:oleObj name="公式" r:id="rId8" imgW="1269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432050"/>
                        <a:ext cx="3248025" cy="9858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85800" y="474663"/>
            <a:ext cx="1570038" cy="650875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结论：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84213" y="35734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</a:rPr>
              <a:t>(2) </a:t>
            </a:r>
            <a:r>
              <a:rPr lang="zh-CN" altLang="en-US" sz="2800">
                <a:solidFill>
                  <a:srgbClr val="000000"/>
                </a:solidFill>
              </a:rPr>
              <a:t>若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是连续型，其概率密度为</a:t>
            </a:r>
            <a:r>
              <a:rPr lang="en-US" altLang="zh-CN" sz="2800" i="1">
                <a:solidFill>
                  <a:srgbClr val="000000"/>
                </a:solidFill>
              </a:rPr>
              <a:t>f 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2339975" y="4292600"/>
          <a:ext cx="4968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8" name="公式" r:id="rId10" imgW="1879560" imgH="330120" progId="Equation.3">
                  <p:embed/>
                </p:oleObj>
              </mc:Choice>
              <mc:Fallback>
                <p:oleObj name="公式" r:id="rId10" imgW="1879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4968875" cy="9239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2339975" y="5373688"/>
          <a:ext cx="4968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9" name="公式" r:id="rId12" imgW="1854000" imgH="330120" progId="Equation.3">
                  <p:embed/>
                </p:oleObj>
              </mc:Choice>
              <mc:Fallback>
                <p:oleObj name="公式" r:id="rId12" imgW="1854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73688"/>
                        <a:ext cx="4968875" cy="9366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3" grpId="0"/>
      <p:bldP spid="573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Freeform 16"/>
          <p:cNvSpPr>
            <a:spLocks/>
          </p:cNvSpPr>
          <p:nvPr/>
        </p:nvSpPr>
        <p:spPr bwMode="auto">
          <a:xfrm>
            <a:off x="6650038" y="1230982"/>
            <a:ext cx="1296987" cy="1223963"/>
          </a:xfrm>
          <a:custGeom>
            <a:avLst/>
            <a:gdLst>
              <a:gd name="T0" fmla="*/ 936625 w 817"/>
              <a:gd name="T1" fmla="*/ 0 h 771"/>
              <a:gd name="T2" fmla="*/ 0 w 817"/>
              <a:gd name="T3" fmla="*/ 935038 h 771"/>
              <a:gd name="T4" fmla="*/ 73025 w 817"/>
              <a:gd name="T5" fmla="*/ 1008063 h 771"/>
              <a:gd name="T6" fmla="*/ 433387 w 817"/>
              <a:gd name="T7" fmla="*/ 1152525 h 771"/>
              <a:gd name="T8" fmla="*/ 1296987 w 817"/>
              <a:gd name="T9" fmla="*/ 1223963 h 7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7"/>
              <a:gd name="T16" fmla="*/ 0 h 771"/>
              <a:gd name="T17" fmla="*/ 817 w 817"/>
              <a:gd name="T18" fmla="*/ 771 h 7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7" h="771">
                <a:moveTo>
                  <a:pt x="590" y="0"/>
                </a:moveTo>
                <a:cubicBezTo>
                  <a:pt x="340" y="241"/>
                  <a:pt x="91" y="483"/>
                  <a:pt x="0" y="589"/>
                </a:cubicBezTo>
                <a:lnTo>
                  <a:pt x="46" y="635"/>
                </a:lnTo>
                <a:cubicBezTo>
                  <a:pt x="91" y="658"/>
                  <a:pt x="145" y="703"/>
                  <a:pt x="273" y="726"/>
                </a:cubicBezTo>
                <a:cubicBezTo>
                  <a:pt x="401" y="749"/>
                  <a:pt x="726" y="763"/>
                  <a:pt x="817" y="771"/>
                </a:cubicBezTo>
              </a:path>
            </a:pathLst>
          </a:cu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8313" y="535657"/>
            <a:ext cx="57610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800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5196"/>
              </p:ext>
            </p:extLst>
          </p:nvPr>
        </p:nvGraphicFramePr>
        <p:xfrm>
          <a:off x="1119188" y="1110332"/>
          <a:ext cx="380841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19" name="公式" r:id="rId4" imgW="2133360" imgH="634680" progId="Equation.3">
                  <p:embed/>
                </p:oleObj>
              </mc:Choice>
              <mc:Fallback>
                <p:oleObj name="公式" r:id="rId4" imgW="21333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110332"/>
                        <a:ext cx="3808412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11188" y="2335882"/>
            <a:ext cx="426270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求数学期望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E(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),  E(1/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XY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11188" y="3399507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5867400" y="262322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 flipV="1">
            <a:off x="6156325" y="607095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V="1">
            <a:off x="5724525" y="1043657"/>
            <a:ext cx="2016125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79" name="Freeform 15"/>
          <p:cNvSpPr>
            <a:spLocks/>
          </p:cNvSpPr>
          <p:nvPr/>
        </p:nvSpPr>
        <p:spPr bwMode="auto">
          <a:xfrm>
            <a:off x="6300788" y="822995"/>
            <a:ext cx="1727200" cy="1655762"/>
          </a:xfrm>
          <a:custGeom>
            <a:avLst/>
            <a:gdLst>
              <a:gd name="T0" fmla="*/ 0 w 1088"/>
              <a:gd name="T1" fmla="*/ 0 h 1043"/>
              <a:gd name="T2" fmla="*/ 358775 w 1088"/>
              <a:gd name="T3" fmla="*/ 1368424 h 1043"/>
              <a:gd name="T4" fmla="*/ 1727200 w 1088"/>
              <a:gd name="T5" fmla="*/ 1655762 h 1043"/>
              <a:gd name="T6" fmla="*/ 0 60000 65536"/>
              <a:gd name="T7" fmla="*/ 0 60000 65536"/>
              <a:gd name="T8" fmla="*/ 0 60000 65536"/>
              <a:gd name="T9" fmla="*/ 0 w 1088"/>
              <a:gd name="T10" fmla="*/ 0 h 1043"/>
              <a:gd name="T11" fmla="*/ 1088 w 1088"/>
              <a:gd name="T12" fmla="*/ 1043 h 1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8" h="1043">
                <a:moveTo>
                  <a:pt x="0" y="0"/>
                </a:moveTo>
                <a:cubicBezTo>
                  <a:pt x="22" y="344"/>
                  <a:pt x="45" y="688"/>
                  <a:pt x="226" y="862"/>
                </a:cubicBezTo>
                <a:cubicBezTo>
                  <a:pt x="407" y="1036"/>
                  <a:pt x="945" y="1013"/>
                  <a:pt x="1088" y="1043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6296025" y="58169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xy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867400" y="226285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8339138" y="25517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5795963" y="39119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7667625" y="60709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x=y</a:t>
            </a:r>
          </a:p>
        </p:txBody>
      </p:sp>
      <p:graphicFrame>
        <p:nvGraphicFramePr>
          <p:cNvPr id="62486" name="Object 2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80287549"/>
              </p:ext>
            </p:extLst>
          </p:nvPr>
        </p:nvGraphicFramePr>
        <p:xfrm>
          <a:off x="1374775" y="3196307"/>
          <a:ext cx="34432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20" name="公式" r:id="rId6" imgW="1600200" imgH="469800" progId="Equation.3">
                  <p:embed/>
                </p:oleObj>
              </mc:Choice>
              <mc:Fallback>
                <p:oleObj name="公式" r:id="rId6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196307"/>
                        <a:ext cx="34432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15415"/>
              </p:ext>
            </p:extLst>
          </p:nvPr>
        </p:nvGraphicFramePr>
        <p:xfrm>
          <a:off x="4954588" y="3183607"/>
          <a:ext cx="27908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21" name="公式" r:id="rId8" imgW="1295280" imgH="482400" progId="Equation.3">
                  <p:embed/>
                </p:oleObj>
              </mc:Choice>
              <mc:Fallback>
                <p:oleObj name="公式" r:id="rId8" imgW="129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183607"/>
                        <a:ext cx="27908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8648"/>
              </p:ext>
            </p:extLst>
          </p:nvPr>
        </p:nvGraphicFramePr>
        <p:xfrm>
          <a:off x="1116013" y="4491707"/>
          <a:ext cx="40989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22" name="公式" r:id="rId10" imgW="1904760" imgH="469800" progId="Equation.3">
                  <p:embed/>
                </p:oleObj>
              </mc:Choice>
              <mc:Fallback>
                <p:oleObj name="公式" r:id="rId10" imgW="1904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91707"/>
                        <a:ext cx="40989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73979"/>
              </p:ext>
            </p:extLst>
          </p:nvPr>
        </p:nvGraphicFramePr>
        <p:xfrm>
          <a:off x="5256213" y="4479007"/>
          <a:ext cx="29273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23" name="公式" r:id="rId12" imgW="1358640" imgH="482400" progId="Equation.3">
                  <p:embed/>
                </p:oleObj>
              </mc:Choice>
              <mc:Fallback>
                <p:oleObj name="公式" r:id="rId12" imgW="1358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479007"/>
                        <a:ext cx="29273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6626225" y="216919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467475" y="25517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71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nimBg="1"/>
      <p:bldP spid="62475" grpId="0"/>
      <p:bldP spid="62476" grpId="0" animBg="1"/>
      <p:bldP spid="62477" grpId="0" animBg="1"/>
      <p:bldP spid="62478" grpId="0" animBg="1"/>
      <p:bldP spid="62479" grpId="0" animBg="1"/>
      <p:bldP spid="62481" grpId="0"/>
      <p:bldP spid="62482" grpId="0"/>
      <p:bldP spid="62483" grpId="0"/>
      <p:bldP spid="62484" grpId="0"/>
      <p:bldP spid="62485" grpId="0"/>
      <p:bldP spid="62491" grpId="0" animBg="1"/>
      <p:bldP spid="624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假设以下随机变量的数学期望均存在．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 </a:t>
            </a:r>
            <a:r>
              <a:rPr lang="en-US" altLang="zh-CN" sz="2800">
                <a:solidFill>
                  <a:srgbClr val="000000"/>
                </a:solidFill>
              </a:rPr>
              <a:t>1. 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C)=C</a:t>
            </a:r>
            <a:r>
              <a:rPr lang="en-US" altLang="zh-CN" sz="2800">
                <a:solidFill>
                  <a:srgbClr val="000000"/>
                </a:solidFill>
              </a:rPr>
              <a:t>,     </a:t>
            </a:r>
            <a:r>
              <a:rPr lang="zh-CN" altLang="en-US" sz="2800">
                <a:solidFill>
                  <a:srgbClr val="000000"/>
                </a:solidFill>
              </a:rPr>
              <a:t>（</a:t>
            </a:r>
            <a:r>
              <a:rPr lang="en-US" altLang="zh-CN" sz="2800" i="1">
                <a:solidFill>
                  <a:srgbClr val="000000"/>
                </a:solidFill>
              </a:rPr>
              <a:t>C</a:t>
            </a:r>
            <a:r>
              <a:rPr lang="zh-CN" altLang="en-US" sz="2800">
                <a:solidFill>
                  <a:srgbClr val="000000"/>
                </a:solidFill>
              </a:rPr>
              <a:t>是常数）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 </a:t>
            </a:r>
            <a:r>
              <a:rPr lang="en-US" altLang="zh-CN" sz="2800">
                <a:solidFill>
                  <a:srgbClr val="000000"/>
                </a:solidFill>
              </a:rPr>
              <a:t>2. 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CX</a:t>
            </a:r>
            <a:r>
              <a:rPr lang="en-US" altLang="zh-CN" sz="2800">
                <a:solidFill>
                  <a:srgbClr val="000000"/>
                </a:solidFill>
              </a:rPr>
              <a:t>)=</a:t>
            </a:r>
            <a:r>
              <a:rPr lang="en-US" altLang="zh-CN" sz="2800" i="1">
                <a:solidFill>
                  <a:srgbClr val="000000"/>
                </a:solidFill>
              </a:rPr>
              <a:t>CE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),      </a:t>
            </a:r>
            <a:r>
              <a:rPr lang="zh-CN" altLang="en-US" sz="2800">
                <a:solidFill>
                  <a:srgbClr val="000000"/>
                </a:solidFill>
              </a:rPr>
              <a:t>（</a:t>
            </a:r>
            <a:r>
              <a:rPr lang="en-US" altLang="zh-CN" sz="2800" i="1">
                <a:solidFill>
                  <a:srgbClr val="000000"/>
                </a:solidFill>
              </a:rPr>
              <a:t>C</a:t>
            </a:r>
            <a:r>
              <a:rPr lang="zh-CN" altLang="en-US" sz="2800">
                <a:solidFill>
                  <a:srgbClr val="000000"/>
                </a:solidFill>
              </a:rPr>
              <a:t>是常数）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 </a:t>
            </a:r>
            <a:r>
              <a:rPr lang="en-US" altLang="zh-CN" sz="2800">
                <a:solidFill>
                  <a:srgbClr val="000000"/>
                </a:solidFill>
              </a:rPr>
              <a:t>3. 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(X</a:t>
            </a:r>
            <a:r>
              <a:rPr lang="en-US" altLang="zh-CN">
                <a:solidFill>
                  <a:srgbClr val="000000"/>
                </a:solidFill>
              </a:rPr>
              <a:t>±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)=E(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 </a:t>
            </a:r>
            <a:r>
              <a:rPr lang="en-US" altLang="zh-CN">
                <a:solidFill>
                  <a:srgbClr val="000000"/>
                </a:solidFill>
              </a:rPr>
              <a:t>±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), 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  4. </a:t>
            </a:r>
            <a:r>
              <a:rPr lang="zh-CN" altLang="en-US" sz="2800">
                <a:solidFill>
                  <a:srgbClr val="000000"/>
                </a:solidFill>
              </a:rPr>
              <a:t>设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与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相互独立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则 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XY</a:t>
            </a:r>
            <a:r>
              <a:rPr lang="en-US" altLang="zh-CN" sz="2800">
                <a:solidFill>
                  <a:srgbClr val="000000"/>
                </a:solidFill>
              </a:rPr>
              <a:t>)=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762000"/>
            <a:ext cx="391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CC"/>
              </a:buClr>
              <a:buFont typeface="Wingdings" pitchFamily="2" charset="2"/>
              <a:buChar char="Ø"/>
              <a:defRPr/>
            </a:pPr>
            <a:r>
              <a:rPr lang="zh-CN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</a:rPr>
              <a:t>数学期望的性质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1066800" y="4957763"/>
            <a:ext cx="59547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C0000"/>
                </a:solidFill>
              </a:rPr>
              <a:t>[</a:t>
            </a:r>
            <a:r>
              <a:rPr lang="zh-CN" altLang="en-US" sz="2800">
                <a:solidFill>
                  <a:srgbClr val="CC0000"/>
                </a:solidFill>
              </a:rPr>
              <a:t>注</a:t>
            </a:r>
            <a:r>
              <a:rPr lang="en-US" altLang="zh-CN" sz="2800">
                <a:solidFill>
                  <a:srgbClr val="CC0000"/>
                </a:solidFill>
              </a:rPr>
              <a:t>]</a:t>
            </a:r>
            <a:r>
              <a:rPr lang="en-US" altLang="zh-CN" sz="2800">
                <a:solidFill>
                  <a:srgbClr val="FF5050"/>
                </a:solidFill>
              </a:rPr>
              <a:t>   </a:t>
            </a:r>
            <a:r>
              <a:rPr lang="zh-CN" altLang="en-US" sz="2800">
                <a:solidFill>
                  <a:srgbClr val="000000"/>
                </a:solidFill>
              </a:rPr>
              <a:t>性质</a:t>
            </a:r>
            <a:r>
              <a:rPr lang="en-US" altLang="zh-CN" sz="2800">
                <a:solidFill>
                  <a:srgbClr val="000000"/>
                </a:solidFill>
              </a:rPr>
              <a:t>3.4.</a:t>
            </a:r>
            <a:r>
              <a:rPr lang="zh-CN" altLang="en-US" sz="2800">
                <a:solidFill>
                  <a:srgbClr val="000000"/>
                </a:solidFill>
              </a:rPr>
              <a:t>可推广到有限个的情况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6325" name="Line 6"/>
          <p:cNvSpPr>
            <a:spLocks noChangeShapeType="1"/>
          </p:cNvSpPr>
          <p:nvPr/>
        </p:nvSpPr>
        <p:spPr bwMode="auto">
          <a:xfrm>
            <a:off x="685800" y="1447800"/>
            <a:ext cx="7924800" cy="0"/>
          </a:xfrm>
          <a:prstGeom prst="line">
            <a:avLst/>
          </a:prstGeom>
          <a:noFill/>
          <a:ln w="76200" cmpd="tri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6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165850"/>
            <a:ext cx="465137" cy="49371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74799"/>
              </p:ext>
            </p:extLst>
          </p:nvPr>
        </p:nvGraphicFramePr>
        <p:xfrm>
          <a:off x="990600" y="1720850"/>
          <a:ext cx="4648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4" name="公式" r:id="rId4" imgW="2057400" imgH="342720" progId="Equation.3">
                  <p:embed/>
                </p:oleObj>
              </mc:Choice>
              <mc:Fallback>
                <p:oleObj name="公式" r:id="rId4" imgW="2057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20850"/>
                        <a:ext cx="4648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253"/>
              </p:ext>
            </p:extLst>
          </p:nvPr>
        </p:nvGraphicFramePr>
        <p:xfrm>
          <a:off x="4267200" y="41910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5" name="公式" r:id="rId6" imgW="1269720" imgH="190440" progId="Equation.3">
                  <p:embed/>
                </p:oleObj>
              </mc:Choice>
              <mc:Fallback>
                <p:oleObj name="公式" r:id="rId6" imgW="1269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2590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028546"/>
              </p:ext>
            </p:extLst>
          </p:nvPr>
        </p:nvGraphicFramePr>
        <p:xfrm>
          <a:off x="1066800" y="4724400"/>
          <a:ext cx="36623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6" name="公式" r:id="rId8" imgW="1803240" imgH="342720" progId="Equation.3">
                  <p:embed/>
                </p:oleObj>
              </mc:Choice>
              <mc:Fallback>
                <p:oleObj name="公式" r:id="rId8" imgW="1803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36623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457200"/>
            <a:ext cx="80772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u="sng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为连续型随机变量证明性质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），其边缘概率密度分别为      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14400" y="41910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又若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相互独立，则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015638"/>
              </p:ext>
            </p:extLst>
          </p:nvPr>
        </p:nvGraphicFramePr>
        <p:xfrm>
          <a:off x="1981200" y="2438400"/>
          <a:ext cx="5791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7" name="公式" r:id="rId10" imgW="2501640" imgH="342720" progId="Equation.3">
                  <p:embed/>
                </p:oleObj>
              </mc:Choice>
              <mc:Fallback>
                <p:oleObj name="公式" r:id="rId10" imgW="2501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57912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40112"/>
              </p:ext>
            </p:extLst>
          </p:nvPr>
        </p:nvGraphicFramePr>
        <p:xfrm>
          <a:off x="6089650" y="3429000"/>
          <a:ext cx="2216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8" name="公式" r:id="rId12" imgW="787320" imgH="177480" progId="Equation.3">
                  <p:embed/>
                </p:oleObj>
              </mc:Choice>
              <mc:Fallback>
                <p:oleObj name="公式" r:id="rId12" imgW="787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429000"/>
                        <a:ext cx="22161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886006"/>
              </p:ext>
            </p:extLst>
          </p:nvPr>
        </p:nvGraphicFramePr>
        <p:xfrm>
          <a:off x="2057400" y="3222625"/>
          <a:ext cx="41290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9" name="公式" r:id="rId14" imgW="1676160" imgH="342720" progId="Equation.3">
                  <p:embed/>
                </p:oleObj>
              </mc:Choice>
              <mc:Fallback>
                <p:oleObj name="公式" r:id="rId14" imgW="1676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22625"/>
                        <a:ext cx="41290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613503"/>
              </p:ext>
            </p:extLst>
          </p:nvPr>
        </p:nvGraphicFramePr>
        <p:xfrm>
          <a:off x="4724400" y="4657725"/>
          <a:ext cx="3962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00" name="公式" r:id="rId16" imgW="1663560" imgH="342720" progId="Equation.3">
                  <p:embed/>
                </p:oleObj>
              </mc:Choice>
              <mc:Fallback>
                <p:oleObj name="公式" r:id="rId16" imgW="16635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57725"/>
                        <a:ext cx="3962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87790"/>
              </p:ext>
            </p:extLst>
          </p:nvPr>
        </p:nvGraphicFramePr>
        <p:xfrm>
          <a:off x="1698625" y="5426075"/>
          <a:ext cx="59928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01" name="公式" r:id="rId18" imgW="2666880" imgH="330120" progId="Equation.3">
                  <p:embed/>
                </p:oleObj>
              </mc:Choice>
              <mc:Fallback>
                <p:oleObj name="公式" r:id="rId18" imgW="2666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426075"/>
                        <a:ext cx="599281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Oval 13"/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11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95288" y="5517232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u="sng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zh-CN" altLang="en-US" u="sng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注</a:t>
            </a:r>
            <a:r>
              <a:rPr lang="en-US" altLang="zh-CN" u="sng" dirty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这种引进新的随机变量，将原随机变量分解成有限个随机变量之和</a:t>
            </a:r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再求数字特征的方法具有一定的普遍意义</a:t>
            </a:r>
            <a:r>
              <a:rPr lang="en-US" altLang="zh-CN" dirty="0">
                <a:solidFill>
                  <a:srgbClr val="3333CC"/>
                </a:solidFill>
                <a:latin typeface="Times New Roman" panose="02020603050405020304" pitchFamily="18" charset="0"/>
              </a:rPr>
              <a:t>.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8950" y="260350"/>
            <a:ext cx="8763000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X~b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57200" y="1248135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b="0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引入</a:t>
            </a:r>
            <a:r>
              <a:rPr lang="zh-CN" altLang="en-US" dirty="0" smtClean="0">
                <a:solidFill>
                  <a:srgbClr val="000000"/>
                </a:solidFill>
              </a:rPr>
              <a:t>随机变量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012031" y="2334168"/>
            <a:ext cx="607641" cy="4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</a:rPr>
              <a:t>则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43808" y="1052896"/>
                <a:ext cx="43862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事件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没有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发生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事件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发生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052896"/>
                <a:ext cx="4386201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19672" y="2062402"/>
                <a:ext cx="145200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2402"/>
                <a:ext cx="1452001" cy="1006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43608" y="342900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,</a:t>
            </a:r>
            <a:r>
              <a:rPr lang="zh-CN" altLang="en-US" dirty="0"/>
              <a:t>由数学期望的性质</a:t>
            </a:r>
            <a:r>
              <a:rPr lang="en-US" altLang="zh-CN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275856" y="2276872"/>
                <a:ext cx="4528269" cy="53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dirty="0" err="1"/>
                  <a:t>服从</a:t>
                </a:r>
                <a:r>
                  <a:rPr lang="en-US" altLang="en-US" dirty="0" err="1">
                    <a:solidFill>
                      <a:srgbClr val="FF0000"/>
                    </a:solidFill>
                    <a:ea typeface="黑体" panose="02010609060101010101" pitchFamily="49" charset="-122"/>
                  </a:rPr>
                  <a:t>参数为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p </a:t>
                </a:r>
                <a:r>
                  <a:rPr lang="en-US" altLang="en-US" dirty="0"/>
                  <a:t>的</a:t>
                </a:r>
                <a:r>
                  <a:rPr lang="en-US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(0-1)</a:t>
                </a:r>
                <a:r>
                  <a:rPr lang="en-US" altLang="en-US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5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2276872"/>
                <a:ext cx="4528269" cy="534631"/>
              </a:xfrm>
              <a:prstGeom prst="rect">
                <a:avLst/>
              </a:prstGeom>
              <a:blipFill rotWithShape="0">
                <a:blip r:embed="rId5"/>
                <a:stretch>
                  <a:fillRect l="-2019" t="-5747" r="-1346" b="-206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38785" y="4150634"/>
                <a:ext cx="5040226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𝒏𝒑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85" y="4150634"/>
                <a:ext cx="5040226" cy="10065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  <p:bldP spid="16395" grpId="0"/>
      <p:bldP spid="16396" grpId="0"/>
      <p:bldP spid="2" grpId="0"/>
      <p:bldP spid="3" grpId="0"/>
      <p:bldP spid="4" grpId="0"/>
      <p:bldP spid="15" grpId="0" autoUpdateAnimBg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8313" y="404813"/>
          <a:ext cx="3327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4" name="Equation" r:id="rId4" imgW="1054080" imgH="253800" progId="Equation.DSMT4">
                  <p:embed/>
                </p:oleObj>
              </mc:Choice>
              <mc:Fallback>
                <p:oleObj name="Equation" r:id="rId4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3327400" cy="904875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68313" y="1700213"/>
          <a:ext cx="34432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5" name="Equation" r:id="rId6" imgW="1257120" imgH="368280" progId="Equation.DSMT4">
                  <p:embed/>
                </p:oleObj>
              </mc:Choice>
              <mc:Fallback>
                <p:oleObj name="Equation" r:id="rId6" imgW="1257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3443287" cy="941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716463" y="1817688"/>
          <a:ext cx="39163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6" name="Equation" r:id="rId8" imgW="1473120" imgH="291960" progId="Equation.DSMT4">
                  <p:embed/>
                </p:oleObj>
              </mc:Choice>
              <mc:Fallback>
                <p:oleObj name="Equation" r:id="rId8" imgW="1473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17688"/>
                        <a:ext cx="3916362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95288" y="3068638"/>
          <a:ext cx="39608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7" name="Equation" r:id="rId10" imgW="1663560" imgH="380880" progId="Equation.DSMT4">
                  <p:embed/>
                </p:oleObj>
              </mc:Choice>
              <mc:Fallback>
                <p:oleObj name="Equation" r:id="rId10" imgW="1663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3960812" cy="935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665663" y="3141663"/>
          <a:ext cx="44783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8" name="Equation" r:id="rId12" imgW="2171520" imgH="291960" progId="Equation.DSMT4">
                  <p:embed/>
                </p:oleObj>
              </mc:Choice>
              <mc:Fallback>
                <p:oleObj name="Equation" r:id="rId12" imgW="2171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141663"/>
                        <a:ext cx="4478337" cy="792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679950" y="439738"/>
          <a:ext cx="3563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9" name="Equation" r:id="rId14" imgW="1155600" imgH="291960" progId="Equation.DSMT4">
                  <p:embed/>
                </p:oleObj>
              </mc:Choice>
              <mc:Fallback>
                <p:oleObj name="Equation" r:id="rId14" imgW="1155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39738"/>
                        <a:ext cx="3563938" cy="9017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971550" y="4149725"/>
          <a:ext cx="29670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10" name="Equation" r:id="rId16" imgW="1054080" imgH="380880" progId="Equation.DSMT4">
                  <p:embed/>
                </p:oleObj>
              </mc:Choice>
              <mc:Fallback>
                <p:oleObj name="Equation" r:id="rId16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2967038" cy="10795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71550" y="5373688"/>
          <a:ext cx="29527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11" name="Equation" r:id="rId18" imgW="1028520" imgH="380880" progId="Equation.DSMT4">
                  <p:embed/>
                </p:oleObj>
              </mc:Choice>
              <mc:Fallback>
                <p:oleObj name="Equation" r:id="rId18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952750" cy="1058862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129088" y="4221163"/>
          <a:ext cx="48164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12" name="Equation" r:id="rId20" imgW="1562040" imgH="291960" progId="Equation.DSMT4">
                  <p:embed/>
                </p:oleObj>
              </mc:Choice>
              <mc:Fallback>
                <p:oleObj name="Equation" r:id="rId20" imgW="1562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4221163"/>
                        <a:ext cx="4816475" cy="9017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219575" y="5445125"/>
          <a:ext cx="4700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13" name="Equation" r:id="rId22" imgW="1523880" imgH="291960" progId="Equation.DSMT4">
                  <p:embed/>
                </p:oleObj>
              </mc:Choice>
              <mc:Fallback>
                <p:oleObj name="Equation" r:id="rId22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5445125"/>
                        <a:ext cx="4700588" cy="90170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304800"/>
            <a:ext cx="7543800" cy="3886200"/>
            <a:chOff x="336" y="192"/>
            <a:chExt cx="4752" cy="2448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386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练习：</a:t>
              </a:r>
              <a:r>
                <a:rPr lang="zh-CN" altLang="en-US" b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设</a:t>
              </a:r>
              <a:r>
                <a:rPr lang="en-US" altLang="zh-CN">
                  <a:solidFill>
                    <a:srgbClr val="000000"/>
                  </a:solidFill>
                </a:rPr>
                <a:t>(X,Y)</a:t>
              </a:r>
              <a:r>
                <a:rPr lang="zh-CN" altLang="zh-CN">
                  <a:solidFill>
                    <a:srgbClr val="000000"/>
                  </a:solidFill>
                </a:rPr>
                <a:t>服从</a:t>
              </a:r>
              <a:r>
                <a:rPr lang="en-US" altLang="zh-CN">
                  <a:solidFill>
                    <a:srgbClr val="000000"/>
                  </a:solidFill>
                </a:rPr>
                <a:t>G</a:t>
              </a:r>
              <a:r>
                <a:rPr lang="zh-CN" altLang="zh-CN">
                  <a:solidFill>
                    <a:srgbClr val="000000"/>
                  </a:solidFill>
                </a:rPr>
                <a:t>上的均匀分布（如图）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  <a:defRPr/>
              </a:pPr>
              <a:r>
                <a:rPr lang="zh-CN" altLang="zh-CN">
                  <a:solidFill>
                    <a:srgbClr val="000000"/>
                  </a:solidFill>
                </a:rPr>
                <a:t>    求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>
                  <a:solidFill>
                    <a:srgbClr val="000000"/>
                  </a:solidFill>
                </a:rPr>
                <a:t>、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>
                  <a:solidFill>
                    <a:srgbClr val="000000"/>
                  </a:solidFill>
                </a:rPr>
                <a:t>及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</a:t>
              </a:r>
              <a:r>
                <a:rPr lang="zh-CN" altLang="zh-CN">
                  <a:solidFill>
                    <a:srgbClr val="000000"/>
                  </a:solidFill>
                </a:rPr>
                <a:t>的数学期望</a:t>
              </a:r>
              <a:endParaRPr lang="zh-CN" altLang="en-US">
                <a:solidFill>
                  <a:srgbClr val="CC0099"/>
                </a:solidFill>
              </a:endParaRPr>
            </a:p>
          </p:txBody>
        </p:sp>
        <p:grpSp>
          <p:nvGrpSpPr>
            <p:cNvPr id="21513" name="Group 4"/>
            <p:cNvGrpSpPr>
              <a:grpSpLocks/>
            </p:cNvGrpSpPr>
            <p:nvPr/>
          </p:nvGrpSpPr>
          <p:grpSpPr bwMode="auto">
            <a:xfrm>
              <a:off x="3072" y="528"/>
              <a:ext cx="2016" cy="2112"/>
              <a:chOff x="3072" y="528"/>
              <a:chExt cx="2016" cy="2112"/>
            </a:xfrm>
          </p:grpSpPr>
          <p:sp>
            <p:nvSpPr>
              <p:cNvPr id="21514" name="Line 5"/>
              <p:cNvSpPr>
                <a:spLocks noChangeShapeType="1"/>
              </p:cNvSpPr>
              <p:nvPr/>
            </p:nvSpPr>
            <p:spPr bwMode="auto">
              <a:xfrm>
                <a:off x="3072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5" name="Line 6"/>
              <p:cNvSpPr>
                <a:spLocks noChangeShapeType="1"/>
              </p:cNvSpPr>
              <p:nvPr/>
            </p:nvSpPr>
            <p:spPr bwMode="auto">
              <a:xfrm flipV="1">
                <a:off x="3408" y="624"/>
                <a:ext cx="0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6" name="Text Box 7"/>
              <p:cNvSpPr txBox="1">
                <a:spLocks noChangeArrowheads="1"/>
              </p:cNvSpPr>
              <p:nvPr/>
            </p:nvSpPr>
            <p:spPr bwMode="auto">
              <a:xfrm>
                <a:off x="3216" y="211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1517" name="Text Box 8"/>
              <p:cNvSpPr txBox="1">
                <a:spLocks noChangeArrowheads="1"/>
              </p:cNvSpPr>
              <p:nvPr/>
            </p:nvSpPr>
            <p:spPr bwMode="auto">
              <a:xfrm>
                <a:off x="3888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1518" name="Text Box 9"/>
              <p:cNvSpPr txBox="1">
                <a:spLocks noChangeArrowheads="1"/>
              </p:cNvSpPr>
              <p:nvPr/>
            </p:nvSpPr>
            <p:spPr bwMode="auto">
              <a:xfrm>
                <a:off x="3168" y="91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1519" name="Line 10"/>
              <p:cNvSpPr>
                <a:spLocks noChangeShapeType="1"/>
              </p:cNvSpPr>
              <p:nvPr/>
            </p:nvSpPr>
            <p:spPr bwMode="auto">
              <a:xfrm>
                <a:off x="3408" y="1152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0" name="Line 11"/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1" name="Line 12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2" name="Line 13"/>
              <p:cNvSpPr>
                <a:spLocks noChangeShapeType="1"/>
              </p:cNvSpPr>
              <p:nvPr/>
            </p:nvSpPr>
            <p:spPr bwMode="auto">
              <a:xfrm>
                <a:off x="3984" y="213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3" name="Text Box 14"/>
              <p:cNvSpPr txBox="1">
                <a:spLocks noChangeArrowheads="1"/>
              </p:cNvSpPr>
              <p:nvPr/>
            </p:nvSpPr>
            <p:spPr bwMode="auto">
              <a:xfrm>
                <a:off x="4800" y="21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</a:rPr>
                  <a:t>x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Text Box 15"/>
              <p:cNvSpPr txBox="1">
                <a:spLocks noChangeArrowheads="1"/>
              </p:cNvSpPr>
              <p:nvPr/>
            </p:nvSpPr>
            <p:spPr bwMode="auto">
              <a:xfrm>
                <a:off x="3456" y="5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00"/>
                    </a:solidFill>
                  </a:rPr>
                  <a:t>y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16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576" cy="1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6" name="Text Box 17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21527" name="Line 18"/>
              <p:cNvSpPr>
                <a:spLocks noChangeShapeType="1"/>
              </p:cNvSpPr>
              <p:nvPr/>
            </p:nvSpPr>
            <p:spPr bwMode="auto">
              <a:xfrm flipH="1">
                <a:off x="3408" y="1392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8" name="Line 19"/>
              <p:cNvSpPr>
                <a:spLocks noChangeShapeType="1"/>
              </p:cNvSpPr>
              <p:nvPr/>
            </p:nvSpPr>
            <p:spPr bwMode="auto">
              <a:xfrm flipH="1">
                <a:off x="3408" y="1584"/>
                <a:ext cx="288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9" name="Line 20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384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0" name="Line 21"/>
              <p:cNvSpPr>
                <a:spLocks noChangeShapeType="1"/>
              </p:cNvSpPr>
              <p:nvPr/>
            </p:nvSpPr>
            <p:spPr bwMode="auto">
              <a:xfrm flipH="1">
                <a:off x="3552" y="1968"/>
                <a:ext cx="336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1509" name="Object 22"/>
              <p:cNvGraphicFramePr>
                <a:graphicFrameLocks noChangeAspect="1"/>
              </p:cNvGraphicFramePr>
              <p:nvPr/>
            </p:nvGraphicFramePr>
            <p:xfrm>
              <a:off x="3840" y="912"/>
              <a:ext cx="1008" cy="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934" name="Equation" r:id="rId3" imgW="571320" imgH="393480" progId="Equation.3">
                      <p:embed/>
                    </p:oleObj>
                  </mc:Choice>
                  <mc:Fallback>
                    <p:oleObj name="Equation" r:id="rId3" imgW="5713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912"/>
                            <a:ext cx="1008" cy="6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1" name="Line 23"/>
              <p:cNvSpPr>
                <a:spLocks noChangeShapeType="1"/>
              </p:cNvSpPr>
              <p:nvPr/>
            </p:nvSpPr>
            <p:spPr bwMode="auto">
              <a:xfrm flipH="1">
                <a:off x="3600" y="1344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381000" y="1524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解法一：由已知得</a:t>
            </a:r>
          </a:p>
        </p:txBody>
      </p:sp>
      <p:graphicFrame>
        <p:nvGraphicFramePr>
          <p:cNvPr id="130073" name="Object 25"/>
          <p:cNvGraphicFramePr>
            <a:graphicFrameLocks noChangeAspect="1"/>
          </p:cNvGraphicFramePr>
          <p:nvPr/>
        </p:nvGraphicFramePr>
        <p:xfrm>
          <a:off x="685800" y="2286000"/>
          <a:ext cx="41148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35" name="公式" r:id="rId5" imgW="1625400" imgH="482400" progId="Equation.3">
                  <p:embed/>
                </p:oleObj>
              </mc:Choice>
              <mc:Fallback>
                <p:oleObj name="公式" r:id="rId5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1148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4" name="Object 26"/>
          <p:cNvGraphicFramePr>
            <a:graphicFrameLocks noChangeAspect="1"/>
          </p:cNvGraphicFramePr>
          <p:nvPr/>
        </p:nvGraphicFramePr>
        <p:xfrm>
          <a:off x="533400" y="3886200"/>
          <a:ext cx="68580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36" name="公式" r:id="rId7" imgW="2743200" imgH="482400" progId="Equation.3">
                  <p:embed/>
                </p:oleObj>
              </mc:Choice>
              <mc:Fallback>
                <p:oleObj name="公式" r:id="rId7" imgW="2743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68580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5" name="Object 27"/>
          <p:cNvGraphicFramePr>
            <a:graphicFrameLocks noChangeAspect="1"/>
          </p:cNvGraphicFramePr>
          <p:nvPr/>
        </p:nvGraphicFramePr>
        <p:xfrm>
          <a:off x="685800" y="5210175"/>
          <a:ext cx="6553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37" name="公式" r:id="rId9" imgW="2463480" imgH="393480" progId="Equation.3">
                  <p:embed/>
                </p:oleObj>
              </mc:Choice>
              <mc:Fallback>
                <p:oleObj name="公式" r:id="rId9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10175"/>
                        <a:ext cx="65532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7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298450" y="609600"/>
          <a:ext cx="6940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89" name="公式" r:id="rId3" imgW="4673520" imgH="1307880" progId="Equation.3">
                  <p:embed/>
                </p:oleObj>
              </mc:Choice>
              <mc:Fallback>
                <p:oleObj name="公式" r:id="rId3" imgW="467352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609600"/>
                        <a:ext cx="694055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</a:rPr>
              <a:t>解法二：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81000" y="2286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66"/>
                </a:solidFill>
              </a:rPr>
              <a:t>同理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304800" y="2825750"/>
          <a:ext cx="69850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90" name="公式" r:id="rId5" imgW="4635360" imgH="1307880" progId="Equation.3">
                  <p:embed/>
                </p:oleObj>
              </mc:Choice>
              <mc:Fallback>
                <p:oleObj name="公式" r:id="rId5" imgW="463536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25750"/>
                        <a:ext cx="69850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25450" y="4724400"/>
          <a:ext cx="75755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91" name="公式" r:id="rId7" imgW="5054400" imgH="1307880" progId="Equation.3">
                  <p:embed/>
                </p:oleObj>
              </mc:Choice>
              <mc:Fallback>
                <p:oleObj name="公式" r:id="rId7" imgW="50544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724400"/>
                        <a:ext cx="757555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0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272C51-A1B1-4938-9377-942683C1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628800"/>
            <a:ext cx="3312368" cy="476079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引例（分赌本问题）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9559C-6283-4549-BB45-A657AB43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161" y="4506930"/>
            <a:ext cx="6948223" cy="201841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约定：</a:t>
            </a:r>
            <a:r>
              <a:rPr lang="zh-CN" altLang="en-US" sz="2400" dirty="0"/>
              <a:t>谁先胜满</a:t>
            </a:r>
            <a:r>
              <a:rPr lang="en-US" altLang="zh-CN" sz="2400" dirty="0"/>
              <a:t>3</a:t>
            </a:r>
            <a:r>
              <a:rPr lang="zh-CN" altLang="en-US" sz="2400" dirty="0"/>
              <a:t>局，则赢得全部赌注</a:t>
            </a:r>
            <a:r>
              <a:rPr lang="en-US" altLang="zh-CN" sz="2400" dirty="0"/>
              <a:t>60</a:t>
            </a:r>
            <a:r>
              <a:rPr lang="zh-CN" altLang="en-US" sz="2400" dirty="0"/>
              <a:t>个金币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假定：</a:t>
            </a:r>
            <a:r>
              <a:rPr lang="zh-CN" altLang="en-US" sz="2400" dirty="0"/>
              <a:t>两人赌技相当，且无平局出现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现状：</a:t>
            </a:r>
            <a:r>
              <a:rPr lang="zh-CN" altLang="en-US" sz="2400" dirty="0"/>
              <a:t>已赌</a:t>
            </a:r>
            <a:r>
              <a:rPr lang="en-US" altLang="zh-CN" sz="2400" dirty="0"/>
              <a:t>3</a:t>
            </a:r>
            <a:r>
              <a:rPr lang="zh-CN" altLang="en-US" sz="2400" dirty="0"/>
              <a:t>局，甲</a:t>
            </a:r>
            <a:r>
              <a:rPr lang="en-US" altLang="zh-CN" sz="2400" dirty="0"/>
              <a:t>2</a:t>
            </a:r>
            <a:r>
              <a:rPr lang="zh-CN" altLang="en-US" sz="2400" dirty="0"/>
              <a:t>胜</a:t>
            </a:r>
            <a:r>
              <a:rPr lang="en-US" altLang="zh-CN" sz="2400" dirty="0"/>
              <a:t>1</a:t>
            </a:r>
            <a:r>
              <a:rPr lang="zh-CN" altLang="en-US" sz="2400" dirty="0"/>
              <a:t>负，因故中断赌博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问题：</a:t>
            </a:r>
            <a:r>
              <a:rPr lang="zh-CN" altLang="en-US" sz="2400" dirty="0"/>
              <a:t>这</a:t>
            </a:r>
            <a:r>
              <a:rPr lang="en-US" altLang="zh-CN" sz="2400" dirty="0"/>
              <a:t>60</a:t>
            </a:r>
            <a:r>
              <a:rPr lang="zh-CN" altLang="en-US" sz="2400" dirty="0"/>
              <a:t>个金币的赌注该如何分？才算公平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F873DEE6-709D-4C32-A046-AAD0F64A6C8C}"/>
              </a:ext>
            </a:extLst>
          </p:cNvPr>
          <p:cNvGrpSpPr/>
          <p:nvPr/>
        </p:nvGrpSpPr>
        <p:grpSpPr>
          <a:xfrm>
            <a:off x="4860032" y="1052736"/>
            <a:ext cx="4175448" cy="1561946"/>
            <a:chOff x="5076056" y="188640"/>
            <a:chExt cx="4175448" cy="156194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3CE10387-1430-4A3A-838D-1536EB0985CE}"/>
                </a:ext>
              </a:extLst>
            </p:cNvPr>
            <p:cNvSpPr/>
            <p:nvPr/>
          </p:nvSpPr>
          <p:spPr>
            <a:xfrm>
              <a:off x="5076056" y="188640"/>
              <a:ext cx="4175448" cy="1561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78046ED-ED32-4C05-8C88-B5CF21346376}"/>
                </a:ext>
              </a:extLst>
            </p:cNvPr>
            <p:cNvSpPr/>
            <p:nvPr/>
          </p:nvSpPr>
          <p:spPr>
            <a:xfrm>
              <a:off x="6084168" y="332696"/>
              <a:ext cx="3060000" cy="432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1654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0A22598A-69A3-4792-83D0-CD007AB5AE42}"/>
                </a:ext>
              </a:extLst>
            </p:cNvPr>
            <p:cNvSpPr/>
            <p:nvPr/>
          </p:nvSpPr>
          <p:spPr>
            <a:xfrm>
              <a:off x="6084168" y="746744"/>
              <a:ext cx="3060000" cy="43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法国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1CA680CA-DD74-4008-9952-879B4874ABBB}"/>
                </a:ext>
              </a:extLst>
            </p:cNvPr>
            <p:cNvSpPr/>
            <p:nvPr/>
          </p:nvSpPr>
          <p:spPr>
            <a:xfrm>
              <a:off x="6084168" y="1160792"/>
              <a:ext cx="3060000" cy="4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</a:rPr>
                <a:t>Blaise Pascal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Pierre de Fermat</a:t>
              </a:r>
              <a:r>
                <a:rPr lang="en-US" altLang="zh-CN" sz="1800" b="0" dirty="0"/>
                <a:t>.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B3159E11-BAE2-4A60-9362-0775F6C23A3F}"/>
                </a:ext>
              </a:extLst>
            </p:cNvPr>
            <p:cNvSpPr/>
            <p:nvPr/>
          </p:nvSpPr>
          <p:spPr>
            <a:xfrm>
              <a:off x="5292080" y="332656"/>
              <a:ext cx="792000" cy="360000"/>
            </a:xfrm>
            <a:prstGeom prst="round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="" xmlns:a16="http://schemas.microsoft.com/office/drawing/2014/main" id="{7D67DAA1-21F4-4C2A-A0CF-46494E34B6ED}"/>
                </a:ext>
              </a:extLst>
            </p:cNvPr>
            <p:cNvSpPr/>
            <p:nvPr/>
          </p:nvSpPr>
          <p:spPr>
            <a:xfrm>
              <a:off x="5292080" y="755779"/>
              <a:ext cx="792000" cy="360000"/>
            </a:xfrm>
            <a:prstGeom prst="round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地点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="" xmlns:a16="http://schemas.microsoft.com/office/drawing/2014/main" id="{5C4C4224-6A50-45B7-890D-67F1FCA3866C}"/>
                </a:ext>
              </a:extLst>
            </p:cNvPr>
            <p:cNvSpPr/>
            <p:nvPr/>
          </p:nvSpPr>
          <p:spPr>
            <a:xfrm>
              <a:off x="5292080" y="1187827"/>
              <a:ext cx="792000" cy="360000"/>
            </a:xfrm>
            <a:prstGeom prst="round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人物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99A8DD7-142D-4F0A-97CA-03056D332801}"/>
              </a:ext>
            </a:extLst>
          </p:cNvPr>
          <p:cNvGrpSpPr/>
          <p:nvPr/>
        </p:nvGrpSpPr>
        <p:grpSpPr>
          <a:xfrm>
            <a:off x="982502" y="2590952"/>
            <a:ext cx="7477930" cy="1846160"/>
            <a:chOff x="982502" y="2204864"/>
            <a:chExt cx="7477930" cy="1846160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BF535594-0FFA-4FE5-822A-F656DEAAD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3336" y="2204864"/>
              <a:ext cx="3207096" cy="181270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F6A27708-348D-4997-8BCD-BF2AC9D4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02" y="2348880"/>
              <a:ext cx="2941426" cy="170214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FCCDEEC5-D45F-453A-BEA7-700439D65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5809" y="2827261"/>
              <a:ext cx="1152381" cy="771429"/>
            </a:xfrm>
            <a:prstGeom prst="rect">
              <a:avLst/>
            </a:prstGeom>
          </p:spPr>
        </p:pic>
      </p:grp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5C577CEC-45D2-4D6F-8415-D1B2E811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数学期望</a:t>
            </a:r>
            <a:endParaRPr lang="zh-CN" altLang="en-US" sz="4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Line 5">
            <a:extLst>
              <a:ext uri="{FF2B5EF4-FFF2-40B4-BE49-F238E27FC236}">
                <a16:creationId xmlns="" xmlns:a16="http://schemas.microsoft.com/office/drawing/2014/main" id="{FFCB5DAB-53FD-416B-B7DB-997155796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7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1188" y="3213100"/>
            <a:ext cx="8093075" cy="544513"/>
            <a:chOff x="385" y="2024"/>
            <a:chExt cx="5098" cy="343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385" y="2072"/>
              <a:ext cx="50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u="sng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解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 由于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相互独立，则             与               也相互独立，</a:t>
              </a:r>
            </a:p>
          </p:txBody>
        </p:sp>
        <p:graphicFrame>
          <p:nvGraphicFramePr>
            <p:cNvPr id="23559" name="Object 4"/>
            <p:cNvGraphicFramePr>
              <a:graphicFrameLocks noChangeAspect="1"/>
            </p:cNvGraphicFramePr>
            <p:nvPr/>
          </p:nvGraphicFramePr>
          <p:xfrm>
            <a:off x="3651" y="2024"/>
            <a:ext cx="62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45" name="Equation" r:id="rId4" imgW="368280" imgH="203040" progId="Equation.DSMT4">
                    <p:embed/>
                  </p:oleObj>
                </mc:Choice>
                <mc:Fallback>
                  <p:oleObj name="Equation" r:id="rId4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024"/>
                          <a:ext cx="62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6"/>
            <p:cNvGraphicFramePr>
              <a:graphicFrameLocks noChangeAspect="1"/>
            </p:cNvGraphicFramePr>
            <p:nvPr/>
          </p:nvGraphicFramePr>
          <p:xfrm>
            <a:off x="2745" y="2024"/>
            <a:ext cx="58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46" name="公式" r:id="rId6" imgW="355320" imgH="203040" progId="Equation.3">
                    <p:embed/>
                  </p:oleObj>
                </mc:Choice>
                <mc:Fallback>
                  <p:oleObj name="公式" r:id="rId6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024"/>
                          <a:ext cx="582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219200" y="4035425"/>
          <a:ext cx="4110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47" name="公式" r:id="rId8" imgW="1701720" imgH="215640" progId="Equation.3">
                  <p:embed/>
                </p:oleObj>
              </mc:Choice>
              <mc:Fallback>
                <p:oleObj name="公式" r:id="rId8" imgW="1701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5425"/>
                        <a:ext cx="41100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955925" y="4530725"/>
          <a:ext cx="5121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48" name="公式" r:id="rId10" imgW="2120760" imgH="419040" progId="Equation.3">
                  <p:embed/>
                </p:oleObj>
              </mc:Choice>
              <mc:Fallback>
                <p:oleObj name="公式" r:id="rId10" imgW="2120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4530725"/>
                        <a:ext cx="5121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3124200" y="5526088"/>
          <a:ext cx="24177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49" name="公式" r:id="rId12" imgW="1002960" imgH="355320" progId="Equation.3">
                  <p:embed/>
                </p:oleObj>
              </mc:Choice>
              <mc:Fallback>
                <p:oleObj name="公式" r:id="rId12" imgW="1002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26088"/>
                        <a:ext cx="24177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9"/>
          <p:cNvGrpSpPr>
            <a:grpSpLocks/>
          </p:cNvGrpSpPr>
          <p:nvPr/>
        </p:nvGrpSpPr>
        <p:grpSpPr bwMode="auto">
          <a:xfrm>
            <a:off x="539750" y="476250"/>
            <a:ext cx="8604250" cy="2376488"/>
            <a:chOff x="384" y="424"/>
            <a:chExt cx="5184" cy="1300"/>
          </a:xfrm>
        </p:grpSpPr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384" y="424"/>
              <a:ext cx="518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u="sng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u="sng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11</a:t>
              </a:r>
              <a:r>
                <a:rPr lang="en-US" altLang="zh-CN" sz="2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相互独立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分别服从参数为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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, 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的指数分布</a:t>
              </a:r>
            </a:p>
          </p:txBody>
        </p:sp>
        <p:graphicFrame>
          <p:nvGraphicFramePr>
            <p:cNvPr id="23557" name="Object 11"/>
            <p:cNvGraphicFramePr>
              <a:graphicFrameLocks noChangeAspect="1"/>
            </p:cNvGraphicFramePr>
            <p:nvPr/>
          </p:nvGraphicFramePr>
          <p:xfrm>
            <a:off x="868" y="634"/>
            <a:ext cx="4456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50" name="公式" r:id="rId14" imgW="3365280" imgH="596880" progId="Equation.3">
                    <p:embed/>
                  </p:oleObj>
                </mc:Choice>
                <mc:Fallback>
                  <p:oleObj name="公式" r:id="rId14" imgW="336528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634"/>
                          <a:ext cx="4456" cy="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12"/>
            <p:cNvGraphicFramePr>
              <a:graphicFrameLocks noChangeAspect="1"/>
            </p:cNvGraphicFramePr>
            <p:nvPr/>
          </p:nvGraphicFramePr>
          <p:xfrm>
            <a:off x="806" y="1432"/>
            <a:ext cx="21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51" name="公式" r:id="rId16" imgW="1638000" imgH="228600" progId="Equation.3">
                    <p:embed/>
                  </p:oleObj>
                </mc:Choice>
                <mc:Fallback>
                  <p:oleObj name="公式" r:id="rId16" imgW="163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432"/>
                          <a:ext cx="21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Rectangle 13"/>
            <p:cNvSpPr>
              <a:spLocks noChangeArrowheads="1"/>
            </p:cNvSpPr>
            <p:nvPr/>
          </p:nvSpPr>
          <p:spPr bwMode="auto">
            <a:xfrm>
              <a:off x="393" y="1392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solidFill>
                    <a:srgbClr val="000000"/>
                  </a:solidFill>
                </a:rPr>
                <a:t>试求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56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609600"/>
            <a:ext cx="8382000" cy="2574925"/>
            <a:chOff x="288" y="384"/>
            <a:chExt cx="5280" cy="1622"/>
          </a:xfrm>
        </p:grpSpPr>
        <p:sp>
          <p:nvSpPr>
            <p:cNvPr id="133123" name="Text Box 3"/>
            <p:cNvSpPr txBox="1">
              <a:spLocks noChangeArrowheads="1"/>
            </p:cNvSpPr>
            <p:nvPr/>
          </p:nvSpPr>
          <p:spPr bwMode="auto">
            <a:xfrm>
              <a:off x="288" y="384"/>
              <a:ext cx="5280" cy="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zh-CN" altLang="en-US" b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设甲、乙两射手在同样条件下进行射击，其命中环数分       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别用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表示，分布律分别为 </a:t>
              </a:r>
            </a:p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X	      10     9      8      7	  	    Y	10     9    8    7	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	      0.5  0.1   0.2   0.2		           0.4  0.3  0.1  0.2	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试评定甲、乙的技术水平．  </a:t>
              </a:r>
            </a:p>
          </p:txBody>
        </p:sp>
        <p:sp>
          <p:nvSpPr>
            <p:cNvPr id="24583" name="Line 4"/>
            <p:cNvSpPr>
              <a:spLocks noChangeShapeType="1"/>
            </p:cNvSpPr>
            <p:nvPr/>
          </p:nvSpPr>
          <p:spPr bwMode="auto">
            <a:xfrm>
              <a:off x="672" y="12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4" name="Line 5"/>
            <p:cNvSpPr>
              <a:spLocks noChangeShapeType="1"/>
            </p:cNvSpPr>
            <p:nvPr/>
          </p:nvSpPr>
          <p:spPr bwMode="auto">
            <a:xfrm>
              <a:off x="3216" y="13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5" name="Line 6"/>
            <p:cNvSpPr>
              <a:spLocks noChangeShapeType="1"/>
            </p:cNvSpPr>
            <p:nvPr/>
          </p:nvSpPr>
          <p:spPr bwMode="auto">
            <a:xfrm>
              <a:off x="1104" y="10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6" name="Line 7"/>
            <p:cNvSpPr>
              <a:spLocks noChangeShapeType="1"/>
            </p:cNvSpPr>
            <p:nvPr/>
          </p:nvSpPr>
          <p:spPr bwMode="auto">
            <a:xfrm>
              <a:off x="3648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78" name="Object 8"/>
            <p:cNvGraphicFramePr>
              <a:graphicFrameLocks noChangeAspect="1"/>
            </p:cNvGraphicFramePr>
            <p:nvPr/>
          </p:nvGraphicFramePr>
          <p:xfrm>
            <a:off x="672" y="129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060" name="公式" r:id="rId3" imgW="126720" imgH="152280" progId="Equation.3">
                    <p:embed/>
                  </p:oleObj>
                </mc:Choice>
                <mc:Fallback>
                  <p:oleObj name="公式" r:id="rId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96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9"/>
            <p:cNvGraphicFramePr>
              <a:graphicFrameLocks noChangeAspect="1"/>
            </p:cNvGraphicFramePr>
            <p:nvPr/>
          </p:nvGraphicFramePr>
          <p:xfrm>
            <a:off x="3360" y="129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061" name="公式" r:id="rId5" imgW="126720" imgH="152280" progId="Equation.3">
                    <p:embed/>
                  </p:oleObj>
                </mc:Choice>
                <mc:Fallback>
                  <p:oleObj name="公式" r:id="rId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96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457200" y="3276600"/>
            <a:ext cx="81534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解</a:t>
            </a:r>
            <a:r>
              <a:rPr lang="zh-CN" altLang="en-US" u="sng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甲乙平均命中环数为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E(X)=8.9 (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E(Y)=8.9 (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从平均水平看，甲、乙的技术水平不相上下，</a:t>
            </a: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进一步考虑他们射击的稳定性</a:t>
            </a:r>
          </a:p>
        </p:txBody>
      </p:sp>
    </p:spTree>
    <p:extLst>
      <p:ext uri="{BB962C8B-B14F-4D97-AF65-F5344CB8AC3E}">
        <p14:creationId xmlns:p14="http://schemas.microsoft.com/office/powerpoint/2010/main" val="17376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13432" y="908720"/>
            <a:ext cx="836295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引例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设甲、乙两射手在同样条件下进行射击，其命中环数分      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       别用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表示，分布律分别为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X	      10     9      8      7	  	    Y	10    9     8    7	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	      0.5  0.1   0.2   0.2		           0.4   0.3  0.1 0.2	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923032" y="2139032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961632" y="217237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608832" y="175803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647432" y="175803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51520" y="2874045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56345" y="3937670"/>
            <a:ext cx="77089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故从平均水平看，甲、乙的技术水平不相上下，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0572" y="6093296"/>
            <a:ext cx="808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所以，从稳定性来看，射手乙的技术水平略高于射手甲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756345" y="2967707"/>
            <a:ext cx="243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甲平均命中环数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7357" name="Rectangle 14"/>
          <p:cNvSpPr>
            <a:spLocks noChangeArrowheads="1"/>
          </p:cNvSpPr>
          <p:nvPr/>
        </p:nvSpPr>
        <p:spPr bwMode="auto">
          <a:xfrm>
            <a:off x="827782" y="2529557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试评定甲、乙的技术水平．  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56345" y="3470945"/>
            <a:ext cx="243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乙平均命中环数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3059807" y="2961357"/>
            <a:ext cx="613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E(X)=10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0.5+90.1+8 0.2+7 </a:t>
            </a:r>
            <a:r>
              <a:rPr lang="en-US" altLang="zh-CN" b="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0.2=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8.9 (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环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059807" y="3464595"/>
            <a:ext cx="613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E(Y)=10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0.4+90.3+8 0.1+7 </a:t>
            </a:r>
            <a:r>
              <a:rPr lang="en-US" altLang="zh-CN" b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0.2=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8.9 (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环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395536" y="4442570"/>
            <a:ext cx="8604448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进一步考虑他们射击的稳定性，环数距离平均环数的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距离平均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4977558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:0.5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+ 0.1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+ 0.2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+ 0.2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1.49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:0.4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+ 0.3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+ 0.1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+ 0.2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7-8.9)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1.29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5C577CEC-45D2-4D6F-8415-D1B2E811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7045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§</a:t>
            </a:r>
            <a:r>
              <a:rPr lang="en-US" altLang="zh-CN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</a:t>
            </a:r>
            <a:endParaRPr lang="zh-CN" altLang="en-US" sz="4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="" xmlns:a16="http://schemas.microsoft.com/office/drawing/2014/main" id="{FFCB5DAB-53FD-416B-B7DB-997155796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92845"/>
            <a:ext cx="86868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animBg="1"/>
      <p:bldP spid="57348" grpId="0" animBg="1"/>
      <p:bldP spid="57349" grpId="0" animBg="1"/>
      <p:bldP spid="57350" grpId="0" animBg="1"/>
      <p:bldP spid="22535" grpId="0" autoUpdateAnimBg="0"/>
      <p:bldP spid="22536" grpId="0" autoUpdateAnimBg="0"/>
      <p:bldP spid="22539" grpId="0" autoUpdateAnimBg="0"/>
      <p:bldP spid="22541" grpId="0" autoUpdateAnimBg="0"/>
      <p:bldP spid="57357" grpId="0"/>
      <p:bldP spid="22543" grpId="0" autoUpdateAnimBg="0"/>
      <p:bldP spid="22544" grpId="0" autoUpdateAnimBg="0"/>
      <p:bldP spid="22545" grpId="0" autoUpdateAnimBg="0"/>
      <p:bldP spid="22546" grpId="0" autoUpdateAnimBg="0"/>
      <p:bldP spid="2" grpId="0"/>
      <p:bldP spid="2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534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是一随机变量，若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</a:t>
            </a: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则称为随机变量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方差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．即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700338" y="115888"/>
            <a:ext cx="3311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4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§4.2 </a:t>
            </a:r>
            <a:r>
              <a:rPr lang="zh-CN" altLang="en-US" sz="4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方差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32298"/>
              </p:ext>
            </p:extLst>
          </p:nvPr>
        </p:nvGraphicFramePr>
        <p:xfrm>
          <a:off x="1857375" y="1844675"/>
          <a:ext cx="55705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04" name="Equation" r:id="rId4" imgW="1917360" imgH="215640" progId="Equation.DSMT4">
                  <p:embed/>
                </p:oleObj>
              </mc:Choice>
              <mc:Fallback>
                <p:oleObj name="Equation" r:id="rId4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844675"/>
                        <a:ext cx="55705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19418"/>
              </p:ext>
            </p:extLst>
          </p:nvPr>
        </p:nvGraphicFramePr>
        <p:xfrm>
          <a:off x="3205163" y="2852738"/>
          <a:ext cx="38877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05" name="Equation" r:id="rId6" imgW="1612800" imgH="431640" progId="Equation.DSMT4">
                  <p:embed/>
                </p:oleObj>
              </mc:Choice>
              <mc:Fallback>
                <p:oleObj name="Equation" r:id="rId6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852738"/>
                        <a:ext cx="388778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77534"/>
              </p:ext>
            </p:extLst>
          </p:nvPr>
        </p:nvGraphicFramePr>
        <p:xfrm>
          <a:off x="3132138" y="3800475"/>
          <a:ext cx="46815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06" name="Equation" r:id="rId8" imgW="1892160" imgH="330120" progId="Equation.DSMT4">
                  <p:embed/>
                </p:oleObj>
              </mc:Choice>
              <mc:Fallback>
                <p:oleObj name="Equation" r:id="rId8" imgW="1892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800475"/>
                        <a:ext cx="46815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7444"/>
              </p:ext>
            </p:extLst>
          </p:nvPr>
        </p:nvGraphicFramePr>
        <p:xfrm>
          <a:off x="3132138" y="4648200"/>
          <a:ext cx="40322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07" name="Equation" r:id="rId10" imgW="1307880" imgH="215640" progId="Equation.DSMT4">
                  <p:embed/>
                </p:oleObj>
              </mc:Choice>
              <mc:Fallback>
                <p:oleObj name="Equation" r:id="rId10" imgW="130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648200"/>
                        <a:ext cx="4032250" cy="6524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898525" y="3032125"/>
            <a:ext cx="1656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离散型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898525" y="3848100"/>
            <a:ext cx="1656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连续型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898525" y="4654550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计算公式：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0388" y="2420938"/>
            <a:ext cx="8428037" cy="571500"/>
            <a:chOff x="353" y="1680"/>
            <a:chExt cx="5309" cy="360"/>
          </a:xfrm>
        </p:grpSpPr>
        <p:graphicFrame>
          <p:nvGraphicFramePr>
            <p:cNvPr id="25606" name="Object 13"/>
            <p:cNvGraphicFramePr>
              <a:graphicFrameLocks noChangeAspect="1"/>
            </p:cNvGraphicFramePr>
            <p:nvPr/>
          </p:nvGraphicFramePr>
          <p:xfrm>
            <a:off x="576" y="1728"/>
            <a:ext cx="5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908" name="公式" r:id="rId12" imgW="482400" imgH="253800" progId="Equation.3">
                    <p:embed/>
                  </p:oleObj>
                </mc:Choice>
                <mc:Fallback>
                  <p:oleObj name="公式" r:id="rId12" imgW="482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28"/>
                          <a:ext cx="5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353" y="1680"/>
              <a:ext cx="53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并          称为</a:t>
              </a:r>
              <a:r>
                <a:rPr lang="en-US" altLang="zh-CN" sz="28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随机变量的</a:t>
              </a:r>
              <a:r>
                <a:rPr lang="zh-CN" altLang="en-US" sz="2800" u="sng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均方差</a:t>
              </a:r>
              <a:r>
                <a:rPr lang="zh-CN" altLang="en-US" sz="280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或</a:t>
              </a:r>
              <a:r>
                <a:rPr lang="zh-CN" altLang="en-US" sz="2800" u="sng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标准差</a:t>
              </a:r>
              <a:r>
                <a:rPr lang="zh-CN" altLang="en-US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，记</a:t>
              </a:r>
              <a:r>
                <a:rPr lang="zh-CN" altLang="en-US" sz="2800">
                  <a:solidFill>
                    <a:srgbClr val="00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i="1">
                  <a:solidFill>
                    <a:srgbClr val="00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．</a:t>
              </a:r>
            </a:p>
          </p:txBody>
        </p:sp>
      </p:grpSp>
      <p:sp>
        <p:nvSpPr>
          <p:cNvPr id="25613" name="AutoShape 15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04250" y="6308725"/>
            <a:ext cx="358775" cy="360363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39750" y="5300663"/>
            <a:ext cx="8534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方差刻画了随机变量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的取值与其均值的偏离程度，它的大小可以衡量随机变量取值的稳定性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3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20" grpId="0" autoUpdateAnimBg="0"/>
      <p:bldP spid="64521" grpId="0" autoUpdateAnimBg="0"/>
      <p:bldP spid="64522" grpId="0" autoUpdateAnimBg="0"/>
      <p:bldP spid="645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3178"/>
              </p:ext>
            </p:extLst>
          </p:nvPr>
        </p:nvGraphicFramePr>
        <p:xfrm>
          <a:off x="1042988" y="2276475"/>
          <a:ext cx="41608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58" name="Equation" r:id="rId4" imgW="1485720" imgH="228600" progId="Equation.DSMT4">
                  <p:embed/>
                </p:oleObj>
              </mc:Choice>
              <mc:Fallback>
                <p:oleObj name="Equation" r:id="rId4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41608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55650" y="54927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3200" u="sng">
                <a:solidFill>
                  <a:srgbClr val="3333CC"/>
                </a:solidFill>
                <a:ea typeface="黑体" panose="02010609060101010101" pitchFamily="49" charset="-122"/>
              </a:rPr>
              <a:t>计算公式的推导：</a:t>
            </a:r>
            <a:endParaRPr lang="zh-CN" altLang="en-US" sz="3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2337" name="Object 1"/>
          <p:cNvGraphicFramePr>
            <a:graphicFrameLocks noChangeAspect="1"/>
          </p:cNvGraphicFramePr>
          <p:nvPr/>
        </p:nvGraphicFramePr>
        <p:xfrm>
          <a:off x="2190750" y="4652963"/>
          <a:ext cx="30099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59" name="公式" r:id="rId6" imgW="965160" imgH="215640" progId="Equation.3">
                  <p:embed/>
                </p:oleObj>
              </mc:Choice>
              <mc:Fallback>
                <p:oleObj name="公式" r:id="rId6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652963"/>
                        <a:ext cx="30099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190750" y="3789363"/>
          <a:ext cx="51895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60" name="公式" r:id="rId8" imgW="1663560" imgH="215640" progId="Equation.3">
                  <p:embed/>
                </p:oleObj>
              </mc:Choice>
              <mc:Fallback>
                <p:oleObj name="公式" r:id="rId8" imgW="1663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789363"/>
                        <a:ext cx="5189538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52972"/>
              </p:ext>
            </p:extLst>
          </p:nvPr>
        </p:nvGraphicFramePr>
        <p:xfrm>
          <a:off x="2116162" y="2978150"/>
          <a:ext cx="52641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61" name="Equation" r:id="rId10" imgW="1688760" imgH="228600" progId="Equation.DSMT4">
                  <p:embed/>
                </p:oleObj>
              </mc:Choice>
              <mc:Fallback>
                <p:oleObj name="Equation" r:id="rId10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62" y="2978150"/>
                        <a:ext cx="52641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55650" y="1412875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由方差的定义及数学期望的性质，有</a:t>
            </a:r>
          </a:p>
        </p:txBody>
      </p:sp>
    </p:spTree>
    <p:extLst>
      <p:ext uri="{BB962C8B-B14F-4D97-AF65-F5344CB8AC3E}">
        <p14:creationId xmlns:p14="http://schemas.microsoft.com/office/powerpoint/2010/main" val="1459393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26"/>
          <p:cNvSpPr>
            <a:spLocks noChangeArrowheads="1"/>
          </p:cNvSpPr>
          <p:nvPr/>
        </p:nvSpPr>
        <p:spPr bwMode="auto">
          <a:xfrm>
            <a:off x="250453" y="692696"/>
            <a:ext cx="756328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3200" dirty="0" err="1"/>
              <a:t>服从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 </a:t>
            </a:r>
            <a:r>
              <a:rPr lang="en-US" altLang="en-US" sz="3200" dirty="0"/>
              <a:t>的</a:t>
            </a:r>
            <a:r>
              <a:rPr lang="en-US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(0-1)</a:t>
            </a:r>
            <a:r>
              <a:rPr lang="en-US" altLang="en-US" sz="3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en-US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3" name="Rectangle 1027"/>
          <p:cNvSpPr>
            <a:spLocks noChangeArrowheads="1"/>
          </p:cNvSpPr>
          <p:nvPr/>
        </p:nvSpPr>
        <p:spPr bwMode="auto">
          <a:xfrm>
            <a:off x="323478" y="1528019"/>
            <a:ext cx="28209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解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的分布律为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="" xmlns:a16="http://schemas.microsoft.com/office/drawing/2014/main" id="{785CA45A-E397-4D09-8F73-FE14C72A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331457"/>
            <a:ext cx="8064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=1}=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=0}=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–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(0&lt;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&lt;1)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3827" y="3121804"/>
            <a:ext cx="642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(1 –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 –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5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30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26"/>
          <p:cNvSpPr>
            <a:spLocks noChangeArrowheads="1"/>
          </p:cNvSpPr>
          <p:nvPr/>
        </p:nvSpPr>
        <p:spPr bwMode="auto">
          <a:xfrm>
            <a:off x="250453" y="188640"/>
            <a:ext cx="4297971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X~b</a:t>
            </a: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3" name="Rectangle 1027"/>
          <p:cNvSpPr>
            <a:spLocks noChangeArrowheads="1"/>
          </p:cNvSpPr>
          <p:nvPr/>
        </p:nvSpPr>
        <p:spPr bwMode="auto">
          <a:xfrm>
            <a:off x="67914" y="980728"/>
            <a:ext cx="28209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解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的分布律为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>
                <a:extLst>
                  <a:ext uri="{FF2B5EF4-FFF2-40B4-BE49-F238E27FC236}">
                    <a16:creationId xmlns="" xmlns:a16="http://schemas.microsoft.com/office/drawing/2014/main" id="{785CA45A-E397-4D09-8F73-FE14C72A1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780" y="1013424"/>
                <a:ext cx="6267724" cy="539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P{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k}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bSup>
                    <m:sSup>
                      <m:s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E(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</a:p>
            </p:txBody>
          </p:sp>
        </mc:Choice>
        <mc:Fallback xmlns="">
          <p:sp>
            <p:nvSpPr>
              <p:cNvPr id="30" name="Text 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5CA45A-E397-4D09-8F73-FE14C72A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780" y="1013424"/>
                <a:ext cx="6267724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946" t="-12360" b="-303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82680" y="1484784"/>
                <a:ext cx="7483202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1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0" y="1484784"/>
                <a:ext cx="7483202" cy="1006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-108520" y="2447440"/>
                <a:ext cx="7732373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447440"/>
                <a:ext cx="7732373" cy="10065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496" y="3527560"/>
                <a:ext cx="5412827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527560"/>
                <a:ext cx="5412827" cy="10065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-168745" y="5157192"/>
                <a:ext cx="9468554" cy="1038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745" y="5157192"/>
                <a:ext cx="9468554" cy="10380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17455" y="6095667"/>
                <a:ext cx="211840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55" y="6095667"/>
                <a:ext cx="2118400" cy="470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88024" y="4077072"/>
                <a:ext cx="4295663" cy="10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077072"/>
                <a:ext cx="4295663" cy="10988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4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30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5274" y="989063"/>
                <a:ext cx="8373190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74" y="989063"/>
                <a:ext cx="8373190" cy="1139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75274" y="2225528"/>
                <a:ext cx="6260625" cy="470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74" y="2225528"/>
                <a:ext cx="6260625" cy="4705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9345" y="2966822"/>
                <a:ext cx="411151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5" y="2966822"/>
                <a:ext cx="4111510" cy="47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5274" y="3759423"/>
                <a:ext cx="2042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74" y="3759423"/>
                <a:ext cx="204203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1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ChangeArrowheads="1"/>
          </p:cNvSpPr>
          <p:nvPr/>
        </p:nvSpPr>
        <p:spPr bwMode="auto">
          <a:xfrm>
            <a:off x="322461" y="404664"/>
            <a:ext cx="3884397" cy="62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~()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107504" y="1314426"/>
            <a:ext cx="28209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解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的分布律为</a:t>
            </a:r>
          </a:p>
        </p:txBody>
      </p:sp>
      <p:graphicFrame>
        <p:nvGraphicFramePr>
          <p:cNvPr id="4710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87075"/>
              </p:ext>
            </p:extLst>
          </p:nvPr>
        </p:nvGraphicFramePr>
        <p:xfrm>
          <a:off x="3024631" y="1113681"/>
          <a:ext cx="2930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16" name="公式" r:id="rId4" imgW="1320480" imgH="419040" progId="Equation.3">
                  <p:embed/>
                </p:oleObj>
              </mc:Choice>
              <mc:Fallback>
                <p:oleObj name="公式" r:id="rId4" imgW="1320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631" y="1113681"/>
                        <a:ext cx="29305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56364"/>
              </p:ext>
            </p:extLst>
          </p:nvPr>
        </p:nvGraphicFramePr>
        <p:xfrm>
          <a:off x="5773121" y="1470874"/>
          <a:ext cx="2066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17" name="公式" r:id="rId6" imgW="939600" imgH="203040" progId="Equation.3">
                  <p:embed/>
                </p:oleObj>
              </mc:Choice>
              <mc:Fallback>
                <p:oleObj name="公式" r:id="rId6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121" y="1470874"/>
                        <a:ext cx="20669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693724" y="1457598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)=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79512" y="2060848"/>
                <a:ext cx="5789341" cy="102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1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60848"/>
                <a:ext cx="5789341" cy="10263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7584" y="3077109"/>
                <a:ext cx="5821144" cy="1118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77109"/>
                <a:ext cx="5821144" cy="11186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27584" y="4326584"/>
                <a:ext cx="5152885" cy="1118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26584"/>
                <a:ext cx="5152885" cy="11186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99592" y="5623296"/>
                <a:ext cx="277447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623296"/>
                <a:ext cx="2774477" cy="4700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01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/>
      <p:bldP spid="2" grpId="0"/>
      <p:bldP spid="11" grpId="0"/>
      <p:bldP spid="3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1034"/>
          <p:cNvSpPr>
            <a:spLocks noChangeArrowheads="1"/>
          </p:cNvSpPr>
          <p:nvPr/>
        </p:nvSpPr>
        <p:spPr bwMode="auto">
          <a:xfrm>
            <a:off x="395536" y="396206"/>
            <a:ext cx="4778872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X~U(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),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D(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7115" name="Rectangle 1035"/>
          <p:cNvSpPr>
            <a:spLocks noChangeArrowheads="1"/>
          </p:cNvSpPr>
          <p:nvPr/>
        </p:nvSpPr>
        <p:spPr bwMode="auto">
          <a:xfrm>
            <a:off x="179512" y="1460004"/>
            <a:ext cx="539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graphicFrame>
        <p:nvGraphicFramePr>
          <p:cNvPr id="47117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18905"/>
              </p:ext>
            </p:extLst>
          </p:nvPr>
        </p:nvGraphicFramePr>
        <p:xfrm>
          <a:off x="3203848" y="1009525"/>
          <a:ext cx="324008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60" name="公式" r:id="rId4" imgW="1562040" imgH="660240" progId="Equation.3">
                  <p:embed/>
                </p:oleObj>
              </mc:Choice>
              <mc:Fallback>
                <p:oleObj name="公式" r:id="rId4" imgW="1562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009525"/>
                        <a:ext cx="3240088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039"/>
          <p:cNvSpPr>
            <a:spLocks noChangeArrowheads="1"/>
          </p:cNvSpPr>
          <p:nvPr/>
        </p:nvSpPr>
        <p:spPr bwMode="auto">
          <a:xfrm>
            <a:off x="683568" y="1484784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的概率密度为</a:t>
            </a:r>
          </a:p>
        </p:txBody>
      </p:sp>
      <p:sp>
        <p:nvSpPr>
          <p:cNvPr id="47120" name="Rectangle 1040"/>
          <p:cNvSpPr>
            <a:spLocks noChangeArrowheads="1"/>
          </p:cNvSpPr>
          <p:nvPr/>
        </p:nvSpPr>
        <p:spPr bwMode="auto">
          <a:xfrm>
            <a:off x="6620768" y="1532285"/>
            <a:ext cx="125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rgbClr val="CC0000"/>
                </a:solidFill>
                <a:sym typeface="Symbol" panose="05050102010706020507" pitchFamily="18" charset="2"/>
              </a:rPr>
              <a:t>E(X)=</a:t>
            </a:r>
          </a:p>
        </p:txBody>
      </p:sp>
      <p:graphicFrame>
        <p:nvGraphicFramePr>
          <p:cNvPr id="47121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565929"/>
              </p:ext>
            </p:extLst>
          </p:nvPr>
        </p:nvGraphicFramePr>
        <p:xfrm>
          <a:off x="7868543" y="1268760"/>
          <a:ext cx="10239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61" name="公式" r:id="rId6" imgW="368280" imgH="406080" progId="Equation.3">
                  <p:embed/>
                </p:oleObj>
              </mc:Choice>
              <mc:Fallback>
                <p:oleObj name="公式" r:id="rId6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543" y="1268760"/>
                        <a:ext cx="10239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01424" y="2728547"/>
                <a:ext cx="6994287" cy="844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1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4" y="2728547"/>
                <a:ext cx="6994287" cy="8448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68018" y="3754129"/>
                <a:ext cx="3359060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18" y="3754129"/>
                <a:ext cx="3359060" cy="9805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01172" y="4824739"/>
                <a:ext cx="1618455" cy="78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72" y="4824739"/>
                <a:ext cx="1618455" cy="7834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4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autoUpdateAnimBg="0"/>
      <p:bldP spid="47115" grpId="0"/>
      <p:bldP spid="47119" grpId="0"/>
      <p:bldP spid="47120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29B730-B59E-48E0-8F68-51F77222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引例分析：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375298C-39F9-4761-8EB4-FF7A380A42E9}"/>
              </a:ext>
            </a:extLst>
          </p:cNvPr>
          <p:cNvSpPr/>
          <p:nvPr/>
        </p:nvSpPr>
        <p:spPr>
          <a:xfrm>
            <a:off x="323528" y="1772816"/>
            <a:ext cx="494684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个金币平均分？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3044126-30BE-4AC3-8738-9EA0663C48F6}"/>
              </a:ext>
            </a:extLst>
          </p:cNvPr>
          <p:cNvSpPr/>
          <p:nvPr/>
        </p:nvSpPr>
        <p:spPr>
          <a:xfrm>
            <a:off x="345232" y="2482066"/>
            <a:ext cx="494684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个金币全归甲？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40107A0-85E4-4B45-A4C9-A033E83BB521}"/>
              </a:ext>
            </a:extLst>
          </p:cNvPr>
          <p:cNvSpPr/>
          <p:nvPr/>
        </p:nvSpPr>
        <p:spPr>
          <a:xfrm>
            <a:off x="323528" y="3191316"/>
            <a:ext cx="494684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按照一定的比例分？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99D20D1-A160-4923-B090-8464833834F5}"/>
              </a:ext>
            </a:extLst>
          </p:cNvPr>
          <p:cNvGrpSpPr/>
          <p:nvPr/>
        </p:nvGrpSpPr>
        <p:grpSpPr>
          <a:xfrm>
            <a:off x="2796953" y="3695371"/>
            <a:ext cx="3359223" cy="946936"/>
            <a:chOff x="2796953" y="4127419"/>
            <a:chExt cx="3359223" cy="94693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EE7374BD-E199-407A-9176-18656FE836F2}"/>
                </a:ext>
              </a:extLst>
            </p:cNvPr>
            <p:cNvSpPr/>
            <p:nvPr/>
          </p:nvSpPr>
          <p:spPr>
            <a:xfrm>
              <a:off x="3419872" y="4498291"/>
              <a:ext cx="2736304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基于已赢局数？   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="" xmlns:a16="http://schemas.microsoft.com/office/drawing/2014/main" id="{EF5ACA23-EBC2-4180-B0A4-1F534B0C0281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 rot="16200000" flipH="1">
              <a:off x="2778961" y="4145411"/>
              <a:ext cx="658903" cy="622920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2F4D7562-30DC-4633-AAE2-880D04B68C16}"/>
              </a:ext>
            </a:extLst>
          </p:cNvPr>
          <p:cNvGrpSpPr/>
          <p:nvPr/>
        </p:nvGrpSpPr>
        <p:grpSpPr>
          <a:xfrm>
            <a:off x="2796952" y="3695372"/>
            <a:ext cx="3359224" cy="1732752"/>
            <a:chOff x="2796952" y="4127420"/>
            <a:chExt cx="3359224" cy="1732752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6B2E28C7-52AE-4661-95C2-D606D43B8365}"/>
                </a:ext>
              </a:extLst>
            </p:cNvPr>
            <p:cNvSpPr/>
            <p:nvPr/>
          </p:nvSpPr>
          <p:spPr>
            <a:xfrm>
              <a:off x="3419872" y="5284108"/>
              <a:ext cx="27363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最终赢的几率？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="" xmlns:a16="http://schemas.microsoft.com/office/drawing/2014/main" id="{D25F235B-CA6F-41F2-B29F-D89D989E190E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2386052" y="4538320"/>
              <a:ext cx="1444720" cy="622920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思想气泡: 云 18">
            <a:extLst>
              <a:ext uri="{FF2B5EF4-FFF2-40B4-BE49-F238E27FC236}">
                <a16:creationId xmlns="" xmlns:a16="http://schemas.microsoft.com/office/drawing/2014/main" id="{62C965E5-44FF-4A56-B291-821501AE2F16}"/>
              </a:ext>
            </a:extLst>
          </p:cNvPr>
          <p:cNvSpPr/>
          <p:nvPr/>
        </p:nvSpPr>
        <p:spPr>
          <a:xfrm>
            <a:off x="6372200" y="4066243"/>
            <a:ext cx="2592288" cy="1191483"/>
          </a:xfrm>
          <a:prstGeom prst="cloudCallout">
            <a:avLst>
              <a:gd name="adj1" fmla="val -61725"/>
              <a:gd name="adj2" fmla="val 469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数学期望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8386FDB2-B7BD-4CF4-BB05-FA50EF93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21" y="2060848"/>
            <a:ext cx="2473905" cy="15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6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38529" y="260648"/>
            <a:ext cx="6308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参数为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963003"/>
              </p:ext>
            </p:extLst>
          </p:nvPr>
        </p:nvGraphicFramePr>
        <p:xfrm>
          <a:off x="936569" y="1499347"/>
          <a:ext cx="51816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97" name="公式" r:id="rId3" imgW="2336760" imgH="634680" progId="Equation.3">
                  <p:embed/>
                </p:oleObj>
              </mc:Choice>
              <mc:Fallback>
                <p:oleObj name="公式" r:id="rId3" imgW="23367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569" y="1499347"/>
                        <a:ext cx="5181600" cy="1408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407160" y="764704"/>
            <a:ext cx="539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12" name="Rectangle 1039"/>
          <p:cNvSpPr>
            <a:spLocks noChangeArrowheads="1"/>
          </p:cNvSpPr>
          <p:nvPr/>
        </p:nvSpPr>
        <p:spPr bwMode="auto">
          <a:xfrm>
            <a:off x="978551" y="807567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071" y="2780928"/>
                <a:ext cx="5934125" cy="81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−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71" y="2780928"/>
                <a:ext cx="5934125" cy="816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228273" y="1921004"/>
                <a:ext cx="1584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273" y="1921004"/>
                <a:ext cx="158408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31840" y="4451040"/>
                <a:ext cx="374441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451040"/>
                <a:ext cx="3744416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31840" y="5459152"/>
                <a:ext cx="590465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459152"/>
                <a:ext cx="5904656" cy="9221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13260" y="3598678"/>
                <a:ext cx="3550074" cy="91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260" y="3598678"/>
                <a:ext cx="3550074" cy="9104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6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3" grpId="0"/>
      <p:bldP spid="4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5576" y="931181"/>
                <a:ext cx="5634887" cy="1046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box>
                                <m:box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box>
                                            <m:box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931181"/>
                <a:ext cx="5634887" cy="1046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45718" y="1978071"/>
                <a:ext cx="4067944" cy="910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𝜽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" y="1978071"/>
                <a:ext cx="4067944" cy="9104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99592" y="3031008"/>
                <a:ext cx="238879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031008"/>
                <a:ext cx="2388795" cy="47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13073" y="3679080"/>
                <a:ext cx="99463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73" y="3679080"/>
                <a:ext cx="994631" cy="47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95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2"/>
          <p:cNvGrpSpPr>
            <a:grpSpLocks/>
          </p:cNvGrpSpPr>
          <p:nvPr/>
        </p:nvGrpSpPr>
        <p:grpSpPr bwMode="auto">
          <a:xfrm>
            <a:off x="467544" y="332656"/>
            <a:ext cx="4511675" cy="523875"/>
            <a:chOff x="385" y="268"/>
            <a:chExt cx="2842" cy="330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385" y="268"/>
              <a:ext cx="21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zh-CN" altLang="en-US" sz="2800" dirty="0">
                  <a:solidFill>
                    <a:srgbClr val="000000"/>
                  </a:solidFill>
                </a:rPr>
                <a:t>设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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,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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18" charset="2"/>
                </a:rPr>
                <a:t>2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000000"/>
                  </a:solidFill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</a:rPr>
                <a:t>，</a:t>
              </a:r>
            </a:p>
          </p:txBody>
        </p:sp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2517" y="300"/>
              <a:ext cx="7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求</a:t>
              </a:r>
              <a:r>
                <a:rPr lang="en-US" altLang="zh-CN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D(</a:t>
              </a:r>
              <a:r>
                <a:rPr lang="en-US" altLang="zh-CN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rgbClr val="CC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395536" y="908720"/>
            <a:ext cx="539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966927" y="951583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578100" y="776707"/>
                <a:ext cx="3141629" cy="852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1" dirty="0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 dirty="0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00" y="776707"/>
                <a:ext cx="3141629" cy="852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80868" y="980306"/>
                <a:ext cx="160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868" y="980306"/>
                <a:ext cx="160755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77108" y="1700808"/>
                <a:ext cx="8709500" cy="865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08" y="1700808"/>
                <a:ext cx="8709500" cy="8658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039"/>
          <p:cNvSpPr>
            <a:spLocks noChangeArrowheads="1"/>
          </p:cNvSpPr>
          <p:nvPr/>
        </p:nvSpPr>
        <p:spPr bwMode="auto">
          <a:xfrm>
            <a:off x="596562" y="268975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换</a:t>
            </a:r>
            <a:r>
              <a:rPr lang="zh-CN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元，令</a:t>
            </a:r>
            <a:endParaRPr lang="zh-CN" altLang="en-US" sz="28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195736" y="2630025"/>
                <a:ext cx="1457130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630025"/>
                <a:ext cx="1457130" cy="6378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6535" y="3253833"/>
                <a:ext cx="4679743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5" y="3253833"/>
                <a:ext cx="4679743" cy="8232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11560" y="4221088"/>
                <a:ext cx="3228448" cy="8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1088"/>
                <a:ext cx="3228448" cy="8232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11560" y="5115847"/>
                <a:ext cx="6388094" cy="990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−∞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115847"/>
                <a:ext cx="6388094" cy="9909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0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" grpId="0"/>
      <p:bldP spid="16" grpId="0"/>
      <p:bldP spid="17" grpId="0" autoUpdateAnimBg="0"/>
      <p:bldP spid="18" grpId="0"/>
      <p:bldP spid="19" grpId="0"/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498995"/>
                  </p:ext>
                </p:extLst>
              </p:nvPr>
            </p:nvGraphicFramePr>
            <p:xfrm>
              <a:off x="1475656" y="2078022"/>
              <a:ext cx="5904656" cy="3871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7"/>
                    <a:gridCol w="1224136"/>
                    <a:gridCol w="1656183"/>
                  </a:tblGrid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8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 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的(0-1)</a:t>
                          </a:r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p</a:t>
                          </a:r>
                          <a:r>
                            <a:rPr lang="en-US" altLang="zh-CN" sz="240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(1 - </a:t>
                          </a:r>
                          <a: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p</a:t>
                          </a:r>
                          <a:r>
                            <a:rPr lang="en-US" altLang="zh-CN" sz="240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760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i="1" dirty="0" err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X~b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np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(1 - </a:t>
                          </a:r>
                          <a: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p</a:t>
                          </a:r>
                          <a:r>
                            <a:rPr lang="en-US" altLang="zh-CN" sz="240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~()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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</a:t>
                          </a:r>
                          <a:endParaRPr lang="zh-CN" altLang="en-US" sz="24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2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X~U(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a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b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),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指数分布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~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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2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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3498995"/>
                  </p:ext>
                </p:extLst>
              </p:nvPr>
            </p:nvGraphicFramePr>
            <p:xfrm>
              <a:off x="1475656" y="2078022"/>
              <a:ext cx="5904656" cy="3871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7"/>
                    <a:gridCol w="1224136"/>
                    <a:gridCol w="1656183"/>
                  </a:tblGrid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8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 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的(0-1)</a:t>
                          </a:r>
                          <a:r>
                            <a:rPr lang="en-US" altLang="en-US" sz="24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p</a:t>
                          </a:r>
                          <a:r>
                            <a:rPr lang="en-US" altLang="zh-CN" sz="240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(1 - </a:t>
                          </a:r>
                          <a: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p</a:t>
                          </a:r>
                          <a:r>
                            <a:rPr lang="en-US" altLang="zh-CN" sz="2400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760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 sz="2400" i="1" dirty="0" err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X~b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altLang="en-US" sz="24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np</a:t>
                          </a:r>
                          <a:endParaRPr lang="zh-CN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618" t="-196842" r="-1471" b="-394737"/>
                          </a:stretch>
                        </a:blipFill>
                      </a:tcPr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~()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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</a:t>
                          </a:r>
                          <a:endParaRPr lang="zh-CN" altLang="en-US" sz="24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20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X~U(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a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b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), 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7264" t="-361765" r="-137313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618" t="-361765" r="-1471" b="-182353"/>
                          </a:stretch>
                        </a:blipFill>
                      </a:tcPr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参数为</a:t>
                          </a:r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r>
                            <a:rPr lang="zh-CN" altLang="en-US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指数分布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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618" t="-535227" r="-1471" b="-111364"/>
                          </a:stretch>
                        </a:blipFill>
                      </a:tcPr>
                    </a:tc>
                  </a:tr>
                  <a:tr h="53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~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, </a:t>
                          </a:r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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2</a:t>
                          </a:r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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</a:t>
                          </a:r>
                          <a:r>
                            <a:rPr lang="en-US" altLang="zh-CN" sz="24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itchFamily="18" charset="2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23602" y="908720"/>
            <a:ext cx="7016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20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几种重要随机变量的数学期望及方差</a:t>
            </a:r>
          </a:p>
        </p:txBody>
      </p:sp>
    </p:spTree>
    <p:extLst>
      <p:ext uri="{BB962C8B-B14F-4D97-AF65-F5344CB8AC3E}">
        <p14:creationId xmlns:p14="http://schemas.microsoft.com/office/powerpoint/2010/main" val="798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079500" y="1340197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0">
              <a:solidFill>
                <a:srgbClr val="000000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39750" y="309563"/>
            <a:ext cx="3525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u="sng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u="sng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方差的性质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24200" y="404813"/>
            <a:ext cx="57689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假设下列方差均存在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72510"/>
              </p:ext>
            </p:extLst>
          </p:nvPr>
        </p:nvGraphicFramePr>
        <p:xfrm>
          <a:off x="1187624" y="5335934"/>
          <a:ext cx="72723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04" name="公式" r:id="rId4" imgW="3365280" imgH="228600" progId="Equation.3">
                  <p:embed/>
                </p:oleObj>
              </mc:Choice>
              <mc:Fallback>
                <p:oleObj name="公式" r:id="rId4" imgW="336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35934"/>
                        <a:ext cx="72723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42950" y="4740622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</a:rPr>
              <a:t>推广</a:t>
            </a:r>
            <a:r>
              <a:rPr lang="zh-CN" altLang="en-US" sz="280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个相互独立的随机变量，则</a:t>
            </a:r>
          </a:p>
        </p:txBody>
      </p:sp>
      <p:sp>
        <p:nvSpPr>
          <p:cNvPr id="29703" name="Line 17"/>
          <p:cNvSpPr>
            <a:spLocks noChangeShapeType="1"/>
          </p:cNvSpPr>
          <p:nvPr/>
        </p:nvSpPr>
        <p:spPr bwMode="auto">
          <a:xfrm>
            <a:off x="395288" y="914400"/>
            <a:ext cx="8686800" cy="0"/>
          </a:xfrm>
          <a:prstGeom prst="line">
            <a:avLst/>
          </a:prstGeom>
          <a:noFill/>
          <a:ln w="76200" cmpd="tri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755650" y="1195734"/>
            <a:ext cx="39703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(1) D(</a:t>
            </a:r>
            <a:r>
              <a:rPr lang="en-US" altLang="zh-CN" sz="2800" i="1" dirty="0">
                <a:solidFill>
                  <a:srgbClr val="000000"/>
                </a:solidFill>
              </a:rPr>
              <a:t>C</a:t>
            </a:r>
            <a:r>
              <a:rPr lang="en-US" altLang="zh-CN" sz="2800" dirty="0">
                <a:solidFill>
                  <a:srgbClr val="000000"/>
                </a:solidFill>
              </a:rPr>
              <a:t>)=0,     (</a:t>
            </a:r>
            <a:r>
              <a:rPr lang="en-US" altLang="zh-CN" sz="2800" i="1" dirty="0">
                <a:solidFill>
                  <a:srgbClr val="000000"/>
                </a:solidFill>
              </a:rPr>
              <a:t>C</a:t>
            </a:r>
            <a:r>
              <a:rPr lang="zh-CN" altLang="en-US" sz="2800" dirty="0">
                <a:solidFill>
                  <a:srgbClr val="000000"/>
                </a:solidFill>
              </a:rPr>
              <a:t>为常数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55650" y="1787872"/>
            <a:ext cx="7172156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(2) 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 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), D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(X+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(X),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为常数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755650" y="2380009"/>
            <a:ext cx="750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(3) D(</a:t>
            </a:r>
            <a:r>
              <a:rPr lang="en-US" altLang="zh-CN" sz="2800" i="1" dirty="0">
                <a:solidFill>
                  <a:srgbClr val="000000"/>
                </a:solidFill>
              </a:rPr>
              <a:t>X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 </a:t>
            </a:r>
            <a:r>
              <a:rPr lang="en-US" altLang="zh-CN" sz="2800" i="1" dirty="0">
                <a:solidFill>
                  <a:srgbClr val="000000"/>
                </a:solidFill>
              </a:rPr>
              <a:t>Y</a:t>
            </a:r>
            <a:r>
              <a:rPr lang="en-US" altLang="zh-CN" sz="2800" dirty="0">
                <a:solidFill>
                  <a:srgbClr val="000000"/>
                </a:solidFill>
              </a:rPr>
              <a:t>)=D</a:t>
            </a:r>
            <a:r>
              <a:rPr lang="en-US" altLang="zh-CN" sz="2800" i="1" dirty="0">
                <a:solidFill>
                  <a:srgbClr val="000000"/>
                </a:solidFill>
              </a:rPr>
              <a:t>(X</a:t>
            </a:r>
            <a:r>
              <a:rPr lang="en-US" altLang="zh-CN" sz="2800" dirty="0">
                <a:solidFill>
                  <a:srgbClr val="000000"/>
                </a:solidFill>
              </a:rPr>
              <a:t>)+D(</a:t>
            </a:r>
            <a:r>
              <a:rPr lang="en-US" altLang="zh-CN" sz="2800" i="1" dirty="0">
                <a:solidFill>
                  <a:srgbClr val="000000"/>
                </a:solidFill>
              </a:rPr>
              <a:t>Y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 2E{[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)][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)]}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135063" y="2930872"/>
            <a:ext cx="6677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特别：若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相互独立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，有</a:t>
            </a: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18" charset="2"/>
              </a:rPr>
              <a:t>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)=D(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69938" y="3932584"/>
            <a:ext cx="609493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(4) D(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)=0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}=1 ,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其中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=E(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9709" name="Oval 25"/>
          <p:cNvSpPr>
            <a:spLocks noChangeArrowheads="1"/>
          </p:cNvSpPr>
          <p:nvPr/>
        </p:nvSpPr>
        <p:spPr bwMode="auto">
          <a:xfrm>
            <a:off x="1979613" y="2421284"/>
            <a:ext cx="288925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710" name="Oval 26"/>
          <p:cNvSpPr>
            <a:spLocks noChangeArrowheads="1"/>
          </p:cNvSpPr>
          <p:nvPr/>
        </p:nvSpPr>
        <p:spPr bwMode="auto">
          <a:xfrm>
            <a:off x="4570413" y="2421284"/>
            <a:ext cx="288925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711" name="Oval 27"/>
          <p:cNvSpPr>
            <a:spLocks noChangeArrowheads="1"/>
          </p:cNvSpPr>
          <p:nvPr/>
        </p:nvSpPr>
        <p:spPr bwMode="auto">
          <a:xfrm>
            <a:off x="3276600" y="3429347"/>
            <a:ext cx="288925" cy="503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9712" name="Oval 28"/>
          <p:cNvSpPr>
            <a:spLocks noChangeArrowheads="1"/>
          </p:cNvSpPr>
          <p:nvPr/>
        </p:nvSpPr>
        <p:spPr bwMode="auto">
          <a:xfrm>
            <a:off x="4960938" y="3429347"/>
            <a:ext cx="288925" cy="503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67" grpId="0" autoUpdateAnimBg="0"/>
      <p:bldP spid="23570" grpId="0" autoUpdateAnimBg="0"/>
      <p:bldP spid="23571" grpId="0" autoUpdateAnimBg="0"/>
      <p:bldP spid="23572" grpId="0" autoUpdateAnimBg="0"/>
      <p:bldP spid="23573" grpId="0" autoUpdateAnimBg="0"/>
      <p:bldP spid="23574" grpId="0" autoUpdateAnimBg="0"/>
      <p:bldP spid="29709" grpId="0" animBg="1"/>
      <p:bldP spid="29710" grpId="0" animBg="1"/>
      <p:bldP spid="29711" grpId="0" animBg="1"/>
      <p:bldP spid="297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67687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{[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)][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)]}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E{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E(X) + 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)E(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)E(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931665" y="3837285"/>
            <a:ext cx="6677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特别：若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相互独立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，有</a:t>
            </a: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18" charset="2"/>
              </a:rPr>
              <a:t>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)=D(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3073202" y="4263752"/>
            <a:ext cx="288925" cy="503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4757540" y="4263752"/>
            <a:ext cx="288925" cy="503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67544" y="579946"/>
            <a:ext cx="750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(3) D(</a:t>
            </a:r>
            <a:r>
              <a:rPr lang="en-US" altLang="zh-CN" sz="2800" i="1" dirty="0">
                <a:solidFill>
                  <a:srgbClr val="000000"/>
                </a:solidFill>
              </a:rPr>
              <a:t>X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 </a:t>
            </a:r>
            <a:r>
              <a:rPr lang="en-US" altLang="zh-CN" sz="2800" i="1" dirty="0">
                <a:solidFill>
                  <a:srgbClr val="000000"/>
                </a:solidFill>
              </a:rPr>
              <a:t>Y</a:t>
            </a:r>
            <a:r>
              <a:rPr lang="en-US" altLang="zh-CN" sz="2800" dirty="0">
                <a:solidFill>
                  <a:srgbClr val="000000"/>
                </a:solidFill>
              </a:rPr>
              <a:t>)=D</a:t>
            </a:r>
            <a:r>
              <a:rPr lang="en-US" altLang="zh-CN" sz="2800" i="1" dirty="0">
                <a:solidFill>
                  <a:srgbClr val="000000"/>
                </a:solidFill>
              </a:rPr>
              <a:t>(X</a:t>
            </a:r>
            <a:r>
              <a:rPr lang="en-US" altLang="zh-CN" sz="2800" dirty="0">
                <a:solidFill>
                  <a:srgbClr val="000000"/>
                </a:solidFill>
              </a:rPr>
              <a:t>)+D(</a:t>
            </a:r>
            <a:r>
              <a:rPr lang="en-US" altLang="zh-CN" sz="2800" i="1" dirty="0">
                <a:solidFill>
                  <a:srgbClr val="000000"/>
                </a:solidFill>
              </a:rPr>
              <a:t>Y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 2E{[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)][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)]}</a:t>
            </a:r>
          </a:p>
        </p:txBody>
      </p:sp>
    </p:spTree>
    <p:extLst>
      <p:ext uri="{BB962C8B-B14F-4D97-AF65-F5344CB8AC3E}">
        <p14:creationId xmlns:p14="http://schemas.microsoft.com/office/powerpoint/2010/main" val="48403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 animBg="1"/>
      <p:bldP spid="1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8950" y="620390"/>
            <a:ext cx="84035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X~b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57200" y="1608175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b="0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引入随机变量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012031" y="2694208"/>
            <a:ext cx="607641" cy="4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</a:rPr>
              <a:t>则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43808" y="1412936"/>
                <a:ext cx="43862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事件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没有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发生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事件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发生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412936"/>
                <a:ext cx="4386201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19672" y="2422442"/>
                <a:ext cx="145200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22442"/>
                <a:ext cx="1452001" cy="1006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43608" y="378904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</a:t>
            </a:r>
            <a:r>
              <a:rPr lang="zh-CN" altLang="en-US" dirty="0"/>
              <a:t>方差</a:t>
            </a:r>
            <a:r>
              <a:rPr lang="zh-CN" altLang="en-US" dirty="0" smtClean="0"/>
              <a:t>的</a:t>
            </a:r>
            <a:r>
              <a:rPr lang="zh-CN" altLang="en-US" dirty="0"/>
              <a:t>性质</a:t>
            </a:r>
            <a:r>
              <a:rPr lang="en-US" altLang="zh-CN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275856" y="2636912"/>
                <a:ext cx="4528269" cy="53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dirty="0" err="1" smtClean="0"/>
                  <a:t>服从</a:t>
                </a:r>
                <a:r>
                  <a:rPr lang="en-US" altLang="en-US" dirty="0" err="1" smtClean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参数为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p </a:t>
                </a:r>
                <a:r>
                  <a:rPr lang="en-US" altLang="en-US" dirty="0"/>
                  <a:t>的</a:t>
                </a:r>
                <a:r>
                  <a:rPr lang="en-US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(0-1)</a:t>
                </a:r>
                <a:r>
                  <a:rPr lang="en-US" altLang="en-US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5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2636912"/>
                <a:ext cx="4528269" cy="534631"/>
              </a:xfrm>
              <a:prstGeom prst="rect">
                <a:avLst/>
              </a:prstGeom>
              <a:blipFill rotWithShape="0">
                <a:blip r:embed="rId5"/>
                <a:stretch>
                  <a:fillRect l="-2019" t="-5747" r="-1346" b="-206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38785" y="4510674"/>
                <a:ext cx="632641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85" y="4510674"/>
                <a:ext cx="6326411" cy="10065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2" grpId="0"/>
      <p:bldP spid="3" grpId="0"/>
      <p:bldP spid="4" grpId="0"/>
      <p:bldP spid="1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04130" y="620688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设随机变量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有</a:t>
            </a:r>
            <a:r>
              <a:rPr lang="zh-CN" altLang="en-US" sz="2800" dirty="0" smtClean="0">
                <a:solidFill>
                  <a:srgbClr val="000000"/>
                </a:solidFill>
              </a:rPr>
              <a:t>期望</a:t>
            </a:r>
            <a:r>
              <a:rPr lang="en-US" altLang="zh-CN" sz="2800" dirty="0" smtClean="0">
                <a:solidFill>
                  <a:srgbClr val="000000"/>
                </a:solidFill>
              </a:rPr>
              <a:t>E(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)=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方差</a:t>
            </a:r>
            <a:r>
              <a:rPr lang="en-US" altLang="zh-CN" sz="2800" dirty="0">
                <a:solidFill>
                  <a:srgbClr val="000000"/>
                </a:solidFill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)=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8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000000"/>
                </a:solidFill>
              </a:rPr>
              <a:t>0.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296293" y="1269976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</a:rPr>
              <a:t>记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55576" y="2041684"/>
            <a:ext cx="2722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求</a:t>
            </a:r>
            <a:r>
              <a:rPr lang="en-US" altLang="zh-CN" sz="2800" dirty="0" smtClean="0">
                <a:solidFill>
                  <a:srgbClr val="000000"/>
                </a:solidFill>
              </a:rPr>
              <a:t>E(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X</a:t>
            </a:r>
            <a:r>
              <a:rPr lang="zh-CN" altLang="en-US" sz="2800" i="1" dirty="0" smtClean="0">
                <a:solidFill>
                  <a:srgbClr val="000000"/>
                </a:solidFill>
              </a:rPr>
              <a:t>*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D(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X</a:t>
            </a:r>
            <a:r>
              <a:rPr lang="zh-CN" altLang="en-US" sz="2800" i="1" dirty="0" smtClean="0">
                <a:solidFill>
                  <a:srgbClr val="000000"/>
                </a:solidFill>
              </a:rPr>
              <a:t>*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5057"/>
              </p:ext>
            </p:extLst>
          </p:nvPr>
        </p:nvGraphicFramePr>
        <p:xfrm>
          <a:off x="2232918" y="1125513"/>
          <a:ext cx="2016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31" name="公式" r:id="rId4" imgW="711000" imgH="342720" progId="Equation.3">
                  <p:embed/>
                </p:oleObj>
              </mc:Choice>
              <mc:Fallback>
                <p:oleObj name="公式" r:id="rId4" imgW="711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918" y="1125513"/>
                        <a:ext cx="20161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391918" y="1341413"/>
            <a:ext cx="4500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-------</a:t>
            </a:r>
            <a:r>
              <a:rPr lang="zh-CN" altLang="en-US" sz="2800" dirty="0">
                <a:solidFill>
                  <a:srgbClr val="000000"/>
                </a:solidFill>
              </a:rPr>
              <a:t>称为</a:t>
            </a:r>
            <a:r>
              <a:rPr lang="en-US" altLang="zh-CN" sz="2800" i="1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的标准化变量，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11560" y="2636912"/>
            <a:ext cx="4032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解  </a:t>
            </a:r>
            <a:r>
              <a:rPr lang="zh-CN" altLang="en-US" sz="2800" dirty="0" smtClean="0"/>
              <a:t>由数学期望的性质得</a:t>
            </a:r>
            <a:endParaRPr lang="en-US" altLang="zh-CN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296293" y="3140968"/>
                <a:ext cx="258558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93" y="3140968"/>
                <a:ext cx="2585580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979712" y="3828117"/>
                <a:ext cx="2304256" cy="701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28117"/>
                <a:ext cx="2304256" cy="7017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23728" y="4653136"/>
                <a:ext cx="2664296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653136"/>
                <a:ext cx="2664296" cy="6939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184653" y="6146140"/>
            <a:ext cx="659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= 0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973455" y="3275692"/>
                <a:ext cx="3703001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55" y="3275692"/>
                <a:ext cx="3703001" cy="4305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868144" y="3717032"/>
                <a:ext cx="2304256" cy="804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717032"/>
                <a:ext cx="2304256" cy="8049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012160" y="4535292"/>
                <a:ext cx="2304256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535292"/>
                <a:ext cx="2304256" cy="6939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796136" y="5301208"/>
                <a:ext cx="1152128" cy="750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301208"/>
                <a:ext cx="1152128" cy="7505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6012160" y="6111645"/>
            <a:ext cx="659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= 1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123728" y="5445224"/>
                <a:ext cx="1800200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445224"/>
                <a:ext cx="1800200" cy="69390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6" grpId="0" autoUpdateAnimBg="0"/>
      <p:bldP spid="49159" grpId="0" autoUpdateAnimBg="0"/>
      <p:bldP spid="17" grpId="0" autoUpdateAnimBg="0"/>
      <p:bldP spid="18" grpId="0"/>
      <p:bldP spid="20" grpId="0"/>
      <p:bldP spid="22" grpId="0"/>
      <p:bldP spid="23" grpId="0" autoUpdateAnimBg="0"/>
      <p:bldP spid="24" grpId="0"/>
      <p:bldP spid="25" grpId="0"/>
      <p:bldP spid="26" grpId="0"/>
      <p:bldP spid="27" grpId="0"/>
      <p:bldP spid="28" grpId="0" autoUpdateAnimBg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83568" y="1196752"/>
            <a:ext cx="6497291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32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9</a:t>
            </a:r>
            <a:r>
              <a:rPr lang="zh-CN" altLang="en-US" sz="3200" dirty="0" smtClean="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3333CC"/>
                </a:solidFill>
              </a:rPr>
              <a:t> </a:t>
            </a:r>
            <a:r>
              <a:rPr lang="en-US" altLang="zh-CN" sz="3200" i="1" dirty="0">
                <a:solidFill>
                  <a:srgbClr val="3333CC"/>
                </a:solidFill>
              </a:rPr>
              <a:t>X</a:t>
            </a:r>
            <a:r>
              <a:rPr lang="en-US" altLang="zh-CN" sz="3200" i="1" baseline="-25000" dirty="0">
                <a:solidFill>
                  <a:srgbClr val="3333CC"/>
                </a:solidFill>
              </a:rPr>
              <a:t>i  </a:t>
            </a:r>
            <a:r>
              <a:rPr lang="en-US" altLang="zh-CN" sz="3200" dirty="0">
                <a:solidFill>
                  <a:srgbClr val="3333CC"/>
                </a:solidFill>
              </a:rPr>
              <a:t>~ </a:t>
            </a:r>
            <a:r>
              <a:rPr lang="en-US" altLang="zh-CN" sz="3200" i="1" dirty="0">
                <a:solidFill>
                  <a:srgbClr val="3333CC"/>
                </a:solidFill>
              </a:rPr>
              <a:t>N</a:t>
            </a:r>
            <a:r>
              <a:rPr lang="en-US" altLang="zh-CN" sz="3200" dirty="0">
                <a:solidFill>
                  <a:srgbClr val="3333CC"/>
                </a:solidFill>
              </a:rPr>
              <a:t>(</a:t>
            </a:r>
            <a:r>
              <a:rPr lang="en-US" altLang="zh-CN" sz="3200" dirty="0">
                <a:solidFill>
                  <a:srgbClr val="3333CC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3200" i="1" baseline="-25000" dirty="0" err="1">
                <a:solidFill>
                  <a:srgbClr val="3333CC"/>
                </a:solidFill>
              </a:rPr>
              <a:t>i</a:t>
            </a:r>
            <a:r>
              <a:rPr lang="en-US" altLang="zh-CN" sz="3200" i="1" baseline="-25000" dirty="0">
                <a:solidFill>
                  <a:srgbClr val="3333CC"/>
                </a:solidFill>
              </a:rPr>
              <a:t>  </a:t>
            </a:r>
            <a:r>
              <a:rPr lang="en-US" altLang="zh-CN" sz="3200" dirty="0">
                <a:solidFill>
                  <a:srgbClr val="3333CC"/>
                </a:solidFill>
                <a:sym typeface="Symbol" panose="05050102010706020507" pitchFamily="18" charset="2"/>
              </a:rPr>
              <a:t>,   </a:t>
            </a:r>
            <a:r>
              <a:rPr lang="en-US" altLang="zh-CN" sz="3200" i="1" baseline="-25000" dirty="0">
                <a:solidFill>
                  <a:srgbClr val="3333CC"/>
                </a:solidFill>
              </a:rPr>
              <a:t>i</a:t>
            </a:r>
            <a:r>
              <a:rPr lang="en-US" altLang="zh-CN" sz="3200" baseline="30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solidFill>
                  <a:srgbClr val="3333CC"/>
                </a:solidFill>
              </a:rPr>
              <a:t> ) , (</a:t>
            </a:r>
            <a:r>
              <a:rPr lang="en-US" altLang="zh-CN" sz="3200" i="1" dirty="0" err="1">
                <a:solidFill>
                  <a:srgbClr val="3333CC"/>
                </a:solidFill>
              </a:rPr>
              <a:t>i</a:t>
            </a:r>
            <a:r>
              <a:rPr lang="en-US" altLang="zh-CN" sz="3200" dirty="0">
                <a:solidFill>
                  <a:srgbClr val="3333CC"/>
                </a:solidFill>
              </a:rPr>
              <a:t>=1,2,…</a:t>
            </a:r>
            <a:r>
              <a:rPr lang="en-US" altLang="zh-CN" sz="3200" i="1" dirty="0">
                <a:solidFill>
                  <a:srgbClr val="3333CC"/>
                </a:solidFill>
              </a:rPr>
              <a:t>n</a:t>
            </a:r>
            <a:r>
              <a:rPr lang="en-US" altLang="zh-CN" sz="3200" dirty="0">
                <a:solidFill>
                  <a:srgbClr val="3333CC"/>
                </a:solidFill>
              </a:rPr>
              <a:t>),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3333CC"/>
                </a:solidFill>
              </a:rPr>
              <a:t>          </a:t>
            </a:r>
            <a:r>
              <a:rPr lang="zh-CN" altLang="en-US" sz="3200" dirty="0">
                <a:solidFill>
                  <a:srgbClr val="3333CC"/>
                </a:solidFill>
              </a:rPr>
              <a:t>且相互独立，则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77284"/>
              </p:ext>
            </p:extLst>
          </p:nvPr>
        </p:nvGraphicFramePr>
        <p:xfrm>
          <a:off x="1763688" y="3068960"/>
          <a:ext cx="51974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21" name="Equation" r:id="rId4" imgW="1739880" imgH="368280" progId="Equation.DSMT4">
                  <p:embed/>
                </p:oleObj>
              </mc:Choice>
              <mc:Fallback>
                <p:oleObj name="Equation" r:id="rId4" imgW="1739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68960"/>
                        <a:ext cx="51974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0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15552"/>
            <a:ext cx="7772400" cy="765176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§4.3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协方差  相关系数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68313" y="836613"/>
            <a:ext cx="8305800" cy="244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为二维随机变量，若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存在，则称其为随机变量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协方差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．即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02169"/>
              </p:ext>
            </p:extLst>
          </p:nvPr>
        </p:nvGraphicFramePr>
        <p:xfrm>
          <a:off x="2627784" y="2780928"/>
          <a:ext cx="565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46" name="公式" r:id="rId4" imgW="2120760" imgH="177480" progId="Equation.3">
                  <p:embed/>
                </p:oleObj>
              </mc:Choice>
              <mc:Fallback>
                <p:oleObj name="公式" r:id="rId4" imgW="2120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780928"/>
                        <a:ext cx="5651500" cy="517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Line 13"/>
          <p:cNvSpPr>
            <a:spLocks noChangeShapeType="1"/>
          </p:cNvSpPr>
          <p:nvPr/>
        </p:nvSpPr>
        <p:spPr bwMode="auto">
          <a:xfrm>
            <a:off x="457200" y="908050"/>
            <a:ext cx="8382000" cy="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14350" y="3382963"/>
            <a:ext cx="830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(1)</a:t>
            </a:r>
            <a:r>
              <a:rPr kumimoji="0" lang="zh-CN" altLang="en-US" sz="2800" b="1"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X,Y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cs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离散型</a:t>
            </a:r>
            <a:r>
              <a:rPr lang="zh-CN" altLang="en-US" sz="2800" b="1"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75430"/>
              </p:ext>
            </p:extLst>
          </p:nvPr>
        </p:nvGraphicFramePr>
        <p:xfrm>
          <a:off x="3779838" y="3500438"/>
          <a:ext cx="31956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47" name="公式" r:id="rId6" imgW="1536480" imgH="241200" progId="Equation.3">
                  <p:embed/>
                </p:oleObj>
              </mc:Choice>
              <mc:Fallback>
                <p:oleObj name="公式" r:id="rId6" imgW="153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00438"/>
                        <a:ext cx="31956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7092950" y="351155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93323"/>
              </p:ext>
            </p:extLst>
          </p:nvPr>
        </p:nvGraphicFramePr>
        <p:xfrm>
          <a:off x="1187450" y="3860800"/>
          <a:ext cx="67960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48" name="公式" r:id="rId8" imgW="2831760" imgH="457200" progId="Equation.3">
                  <p:embed/>
                </p:oleObj>
              </mc:Choice>
              <mc:Fallback>
                <p:oleObj name="公式" r:id="rId8" imgW="2831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67960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87375" y="4868863"/>
            <a:ext cx="8305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(2)</a:t>
            </a:r>
            <a:r>
              <a:rPr lang="zh-CN" altLang="en-US" sz="2800" b="1"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X,Y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cs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连续型</a:t>
            </a:r>
            <a:r>
              <a:rPr lang="en-US" altLang="zh-CN" sz="2800" b="1"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cs typeface="Times New Roman" panose="02020603050405020304" pitchFamily="18" charset="0"/>
              </a:rPr>
              <a:t>其概率密度为</a:t>
            </a:r>
            <a:r>
              <a:rPr lang="en-US" altLang="zh-CN" sz="2800" b="1" i="1"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cs typeface="Times New Roman" panose="02020603050405020304" pitchFamily="18" charset="0"/>
              </a:rPr>
              <a:t>), </a:t>
            </a:r>
            <a:r>
              <a:rPr lang="zh-CN" altLang="en-US" sz="2800" b="1"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63427"/>
              </p:ext>
            </p:extLst>
          </p:nvPr>
        </p:nvGraphicFramePr>
        <p:xfrm>
          <a:off x="1044575" y="5516563"/>
          <a:ext cx="7848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49" name="公式" r:id="rId10" imgW="3530520" imgH="330120" progId="Equation.3">
                  <p:embed/>
                </p:oleObj>
              </mc:Choice>
              <mc:Fallback>
                <p:oleObj name="公式" r:id="rId10" imgW="3530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516563"/>
                        <a:ext cx="7848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5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/>
      <p:bldP spid="32784" grpId="0"/>
      <p:bldP spid="327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9DB441-CBD1-49EF-BEB3-D83E6308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引例解答：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BEE936-47BC-4535-B61F-5632BB99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9021688" cy="7858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假设：</a:t>
            </a:r>
            <a:r>
              <a:rPr lang="zh-CN" altLang="en-US" dirty="0"/>
              <a:t>继续赌下去，则最多再赌</a:t>
            </a:r>
            <a:r>
              <a:rPr lang="en-US" altLang="zh-CN" dirty="0"/>
              <a:t>2</a:t>
            </a:r>
            <a:r>
              <a:rPr lang="zh-CN" altLang="en-US" dirty="0"/>
              <a:t>局即可分出胜负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="" xmlns:a16="http://schemas.microsoft.com/office/drawing/2014/main" id="{62270795-5C52-4DE2-8489-09B3A8BC02E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464" y="2902432"/>
              <a:ext cx="8208000" cy="2398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="" xmlns:a16="http://schemas.microsoft.com/office/drawing/2014/main" val="251061418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="" xmlns:a16="http://schemas.microsoft.com/office/drawing/2014/main" val="409784203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="" xmlns:a16="http://schemas.microsoft.com/office/drawing/2014/main" val="338913330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="" xmlns:a16="http://schemas.microsoft.com/office/drawing/2014/main" val="3771516152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="" xmlns:a16="http://schemas.microsoft.com/office/drawing/2014/main" val="155318276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="" xmlns:a16="http://schemas.microsoft.com/office/drawing/2014/main" val="57836339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="" xmlns:a16="http://schemas.microsoft.com/office/drawing/2014/main" val="1143515569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赢的机率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6652233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/>
                            <a:t>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450546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Cambria Math" panose="02040503050406030204" pitchFamily="18" charset="0"/>
                            </a:rPr>
                            <a:t>♠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Cambria Math" panose="02040503050406030204" pitchFamily="18" charset="0"/>
                            </a:rPr>
                            <a:t>♠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27092028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/>
                            <a:t>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2598972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Cambria Math" panose="02040503050406030204" pitchFamily="18" charset="0"/>
                            </a:rPr>
                            <a:t>♠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609576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2270795-5C52-4DE2-8489-09B3A8BC02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425229"/>
                  </p:ext>
                </p:extLst>
              </p:nvPr>
            </p:nvGraphicFramePr>
            <p:xfrm>
              <a:off x="540464" y="2902432"/>
              <a:ext cx="8208000" cy="2398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251061418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09784203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38913330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771516152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55318276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57836339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114351556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赢的机率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5223365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/>
                            <a:t>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2472" t="-70707" r="-287640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5141" t="-70707" r="-189266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553" t="-70707" r="-1208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0546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Cambria Math" panose="02040503050406030204" pitchFamily="18" charset="0"/>
                            </a:rPr>
                            <a:t>♠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Cambria Math" panose="02040503050406030204" pitchFamily="18" charset="0"/>
                            </a:rPr>
                            <a:t>♠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920289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/>
                            <a:t>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2472" t="-237374" r="-287640" b="-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5141" t="-237374" r="-189266" b="-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553" t="-237374" r="-1208" b="-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8972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Cambria Math" panose="02040503050406030204" pitchFamily="18" charset="0"/>
                            </a:rPr>
                            <a:t>♠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95767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72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19100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1"/>
                </a:solidFill>
              </a:rPr>
              <a:t/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/>
            </a:r>
            <a:br>
              <a:rPr lang="en-US" altLang="zh-CN" sz="2400" smtClean="0">
                <a:solidFill>
                  <a:schemeClr val="tx1"/>
                </a:solidFill>
              </a:rPr>
            </a:b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404813"/>
            <a:ext cx="3381375" cy="588962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99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计算公式：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95325" y="2335213"/>
            <a:ext cx="3422650" cy="588962"/>
          </a:xfrm>
          <a:prstGeom prst="rect">
            <a:avLst/>
          </a:prstGeom>
          <a:noFill/>
          <a:ln w="9525" algn="ctr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99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协方差的性质：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66800" y="1220788"/>
            <a:ext cx="7194598" cy="109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XY</a:t>
            </a:r>
            <a:r>
              <a:rPr lang="en-US" altLang="zh-CN" sz="2800" b="1" dirty="0"/>
              <a:t>)-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                           </a:t>
            </a:r>
            <a:br>
              <a:rPr lang="en-US" altLang="zh-CN" sz="2800" b="1" dirty="0"/>
            </a:br>
            <a:endParaRPr lang="en-US" altLang="zh-CN" sz="2800" b="1" dirty="0"/>
          </a:p>
          <a:p>
            <a:pPr eaLnBrk="1" hangingPunct="1">
              <a:lnSpc>
                <a:spcPct val="6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。</a:t>
            </a: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 </a:t>
            </a:r>
            <a:r>
              <a:rPr lang="en-US" altLang="zh-CN" sz="2800" b="1" i="1" dirty="0" smtClean="0"/>
              <a:t>Y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)+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Y</a:t>
            </a:r>
            <a:r>
              <a:rPr lang="en-US" altLang="zh-CN" sz="2800" dirty="0"/>
              <a:t>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 </a:t>
            </a:r>
            <a:r>
              <a:rPr lang="en-US" altLang="zh-CN" sz="2800" dirty="0" smtClean="0"/>
              <a:t>2</a:t>
            </a:r>
            <a:r>
              <a:rPr lang="en-US" altLang="zh-CN" sz="2800" b="1" i="1" dirty="0" smtClean="0"/>
              <a:t>Cov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Y</a:t>
            </a:r>
            <a:r>
              <a:rPr lang="en-US" altLang="zh-CN" sz="2800" b="1" dirty="0"/>
              <a:t>)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066800" y="2974975"/>
            <a:ext cx="7608888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X</a:t>
            </a:r>
            <a:r>
              <a:rPr lang="en-US" altLang="zh-CN" sz="2800" b="1" dirty="0" smtClean="0"/>
              <a:t>) = </a:t>
            </a: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。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 smtClean="0"/>
              <a:t>) = </a:t>
            </a:r>
            <a:r>
              <a:rPr lang="en-US" altLang="zh-CN" sz="2800" b="1" i="1" dirty="0" err="1" smtClean="0"/>
              <a:t>Cov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Y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</a:t>
            </a:r>
            <a:br>
              <a:rPr lang="zh-CN" altLang="en-US" sz="2800" b="1" dirty="0"/>
            </a:br>
            <a:r>
              <a:rPr lang="en-US" altLang="zh-CN" sz="2800" b="1" dirty="0"/>
              <a:t>3</a:t>
            </a:r>
            <a:r>
              <a:rPr lang="zh-CN" altLang="en-US" sz="2800" b="1" dirty="0"/>
              <a:t>。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aX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bY</a:t>
            </a:r>
            <a:r>
              <a:rPr lang="en-US" altLang="zh-CN" sz="2800" b="1" dirty="0" smtClean="0"/>
              <a:t>) = </a:t>
            </a:r>
            <a:r>
              <a:rPr lang="en-US" altLang="zh-CN" sz="2800" b="1" i="1" dirty="0" err="1" smtClean="0"/>
              <a:t>abCov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   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a,b</a:t>
            </a:r>
            <a:r>
              <a:rPr lang="zh-CN" altLang="en-US" sz="2800" b="1" dirty="0"/>
              <a:t>为常数</a:t>
            </a:r>
            <a:r>
              <a:rPr lang="en-US" altLang="zh-CN" sz="2800" b="1" dirty="0"/>
              <a:t>)                  </a:t>
            </a:r>
            <a:br>
              <a:rPr lang="en-US" altLang="zh-CN" sz="2800" b="1" dirty="0"/>
            </a:br>
            <a:r>
              <a:rPr lang="en-US" altLang="zh-CN" sz="2800" b="1" dirty="0"/>
              <a:t>4</a:t>
            </a:r>
            <a:r>
              <a:rPr lang="zh-CN" altLang="en-US" sz="2800" b="1" dirty="0"/>
              <a:t>。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 smtClean="0"/>
              <a:t>) = </a:t>
            </a:r>
            <a:r>
              <a:rPr lang="en-US" altLang="zh-CN" sz="2800" b="1" i="1" dirty="0" err="1" smtClean="0"/>
              <a:t>Cov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)+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 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。若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独立，则 </a:t>
            </a:r>
            <a:r>
              <a:rPr lang="en-US" altLang="zh-CN" sz="2800" b="1" i="1" dirty="0" err="1"/>
              <a:t>Cov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 smtClean="0"/>
              <a:t>) = 0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2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nimBg="1" autoUpdateAnimBg="0"/>
      <p:bldP spid="33796" grpId="0" animBg="1" autoUpdateAnimBg="0"/>
      <p:bldP spid="33797" grpId="0" autoUpdateAnimBg="0"/>
      <p:bldP spid="3379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2"/>
          <p:cNvSpPr>
            <a:spLocks noChangeArrowheads="1"/>
          </p:cNvSpPr>
          <p:nvPr/>
        </p:nvSpPr>
        <p:spPr bwMode="auto">
          <a:xfrm>
            <a:off x="611188" y="476250"/>
            <a:ext cx="65532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/>
              <a:t> </a:t>
            </a:r>
            <a:r>
              <a:rPr lang="zh-CN" altLang="en-US" sz="2800" b="1"/>
              <a:t>设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zh-CN" sz="2800" b="1"/>
              <a:t>具有概率密度</a:t>
            </a:r>
          </a:p>
          <a:p>
            <a:pPr eaLnBrk="1" hangingPunct="1"/>
            <a:endParaRPr lang="en-US" altLang="zh-CN" b="1"/>
          </a:p>
        </p:txBody>
      </p:sp>
      <p:sp>
        <p:nvSpPr>
          <p:cNvPr id="39945" name="Rectangle 3"/>
          <p:cNvSpPr>
            <a:spLocks noChangeArrowheads="1"/>
          </p:cNvSpPr>
          <p:nvPr/>
        </p:nvSpPr>
        <p:spPr bwMode="auto">
          <a:xfrm>
            <a:off x="611188" y="2133600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求 </a:t>
            </a:r>
            <a:r>
              <a:rPr lang="en-US" altLang="zh-CN" sz="2800" b="1" i="1"/>
              <a:t>Cov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).</a:t>
            </a: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1797050" y="981075"/>
          <a:ext cx="57165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4" name="Equation" r:id="rId4" imgW="1854000" imgH="393480" progId="Equation.DSMT4">
                  <p:embed/>
                </p:oleObj>
              </mc:Choice>
              <mc:Fallback>
                <p:oleObj name="Equation" r:id="rId4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981075"/>
                        <a:ext cx="57165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838950" y="22780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7464425" y="2205038"/>
          <a:ext cx="5635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5" name="Equation" r:id="rId6" imgW="253800" imgH="291960" progId="Equation.DSMT4">
                  <p:embed/>
                </p:oleObj>
              </mc:Choice>
              <mc:Fallback>
                <p:oleObj name="Equation" r:id="rId6" imgW="25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205038"/>
                        <a:ext cx="5635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8527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1476375" y="2876550"/>
          <a:ext cx="56880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6" name="Equation" r:id="rId8" imgW="2781000" imgH="304560" progId="Equation.DSMT4">
                  <p:embed/>
                </p:oleObj>
              </mc:Choice>
              <mc:Fallback>
                <p:oleObj name="Equation" r:id="rId8" imgW="2781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76550"/>
                        <a:ext cx="568801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1476375" y="3668713"/>
          <a:ext cx="55070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7" name="Equation" r:id="rId10" imgW="2692080" imgH="304560" progId="Equation.DSMT4">
                  <p:embed/>
                </p:oleObj>
              </mc:Choice>
              <mc:Fallback>
                <p:oleObj name="Equation" r:id="rId10" imgW="2692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68713"/>
                        <a:ext cx="55070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1431925" y="4581525"/>
          <a:ext cx="59483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8" name="Equation" r:id="rId12" imgW="2908080" imgH="304560" progId="Equation.DSMT4">
                  <p:embed/>
                </p:oleObj>
              </mc:Choice>
              <mc:Fallback>
                <p:oleObj name="Equation" r:id="rId12" imgW="2908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581525"/>
                        <a:ext cx="59483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1476375" y="5516563"/>
          <a:ext cx="31956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9" name="Equation" r:id="rId14" imgW="1562040" imgH="291960" progId="Equation.DSMT4">
                  <p:embed/>
                </p:oleObj>
              </mc:Choice>
              <mc:Fallback>
                <p:oleObj name="Equation" r:id="rId14" imgW="1562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16563"/>
                        <a:ext cx="31956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/>
      <p:bldP spid="12493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987220"/>
              </p:ext>
            </p:extLst>
          </p:nvPr>
        </p:nvGraphicFramePr>
        <p:xfrm>
          <a:off x="1978720" y="1268413"/>
          <a:ext cx="32861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18" name="Equation" r:id="rId4" imgW="1218960" imgH="406080" progId="Equation.DSMT4">
                  <p:embed/>
                </p:oleObj>
              </mc:Choice>
              <mc:Fallback>
                <p:oleObj name="Equation" r:id="rId4" imgW="1218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720" y="1268413"/>
                        <a:ext cx="32861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53120" y="3595688"/>
            <a:ext cx="511870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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是一个无量纲的量．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1115120" y="4292600"/>
            <a:ext cx="7992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99"/>
                </a:solidFill>
                <a:cs typeface="Times New Roman" panose="02020603050405020304" pitchFamily="18" charset="0"/>
                <a:sym typeface="Monotype Sorts" pitchFamily="2" charset="2"/>
              </a:rPr>
              <a:t>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相互独立 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不相关</a:t>
            </a:r>
            <a:r>
              <a:rPr lang="zh-CN" altLang="en-US" sz="2800" b="1" dirty="0">
                <a:cs typeface="Times New Roman" panose="02020603050405020304" pitchFamily="18" charset="0"/>
              </a:rPr>
              <a:t>；反之不一定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251520" y="549275"/>
            <a:ext cx="8305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b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为二维随机变量，若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)&gt;0,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)&gt;0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322957" y="2420938"/>
            <a:ext cx="676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为随机变量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相关系数</a:t>
            </a:r>
            <a:r>
              <a:rPr lang="zh-CN" altLang="en-US" sz="2800" b="1" dirty="0">
                <a:cs typeface="Times New Roman" panose="02020603050405020304" pitchFamily="18" charset="0"/>
              </a:rPr>
              <a:t>，记为 </a:t>
            </a:r>
            <a:r>
              <a:rPr lang="zh-CN" altLang="en-US" sz="2800" b="1" i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322957" y="1412875"/>
            <a:ext cx="5413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称</a:t>
            </a:r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394394" y="2997200"/>
            <a:ext cx="885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特别，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当</a:t>
            </a:r>
            <a:r>
              <a:rPr lang="zh-CN" altLang="en-US" sz="2800" b="1" i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=0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时，称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800" b="1" i="1" u="sng" dirty="0" smtClean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800" i="1" u="sng" dirty="0" smtClean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lang="zh-CN" altLang="en-US" sz="2800" b="1" i="1" u="sng" dirty="0" smtClean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相关</a:t>
            </a:r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，简称不相关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．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1115120" y="4797425"/>
            <a:ext cx="7559675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99"/>
              </a:buClr>
              <a:buSzPct val="115000"/>
              <a:buFont typeface="Monotype Sorts" pitchFamily="2" charset="2"/>
              <a:buChar char="¬"/>
            </a:pPr>
            <a:r>
              <a:rPr lang="en-US" altLang="zh-CN" sz="2800" b="1" i="1" dirty="0">
                <a:cs typeface="Times New Roman" panose="02020603050405020304" pitchFamily="18" charset="0"/>
              </a:rPr>
              <a:t> X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不相关 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FF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Cov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) = 0 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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XY</a:t>
            </a:r>
            <a:r>
              <a:rPr lang="en-US" altLang="zh-CN" sz="2800" b="1" dirty="0"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cs typeface="Times New Roman" panose="02020603050405020304" pitchFamily="18" charset="0"/>
              </a:rPr>
              <a:t>)                           </a:t>
            </a:r>
            <a:br>
              <a:rPr lang="en-US" altLang="zh-CN" sz="2800" b="1" dirty="0">
                <a:cs typeface="Times New Roman" panose="02020603050405020304" pitchFamily="18" charset="0"/>
              </a:rPr>
            </a:br>
            <a:r>
              <a:rPr lang="en-US" altLang="zh-CN" sz="2800" b="1" dirty="0"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)+</a:t>
            </a:r>
            <a:r>
              <a:rPr lang="en-US" altLang="zh-CN" sz="2800" b="1" i="1" dirty="0"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38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73" grpId="0"/>
      <p:bldP spid="113675" grpId="0"/>
      <p:bldP spid="113676" grpId="0"/>
      <p:bldP spid="113677" grpId="0"/>
      <p:bldP spid="1136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867867"/>
            <a:ext cx="4392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99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相关系数的性质：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05715"/>
              </p:ext>
            </p:extLst>
          </p:nvPr>
        </p:nvGraphicFramePr>
        <p:xfrm>
          <a:off x="1219200" y="1301254"/>
          <a:ext cx="16970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65" name="公式" r:id="rId3" imgW="660240" imgH="266400" progId="Equation.3">
                  <p:embed/>
                </p:oleObj>
              </mc:Choice>
              <mc:Fallback>
                <p:oleObj name="公式" r:id="rId3" imgW="6602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01254"/>
                        <a:ext cx="16970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04774"/>
              </p:ext>
            </p:extLst>
          </p:nvPr>
        </p:nvGraphicFramePr>
        <p:xfrm>
          <a:off x="1187450" y="1877517"/>
          <a:ext cx="1644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66" name="Equation" r:id="rId5" imgW="634680" imgH="253800" progId="Equation.DSMT4">
                  <p:embed/>
                </p:oleObj>
              </mc:Choice>
              <mc:Fallback>
                <p:oleObj name="Equation" r:id="rId5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77517"/>
                        <a:ext cx="16446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95970"/>
              </p:ext>
            </p:extLst>
          </p:nvPr>
        </p:nvGraphicFramePr>
        <p:xfrm>
          <a:off x="2843213" y="2020392"/>
          <a:ext cx="50339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67" name="Equation" r:id="rId7" imgW="1942920" imgH="190440" progId="Equation.DSMT4">
                  <p:embed/>
                </p:oleObj>
              </mc:Choice>
              <mc:Fallback>
                <p:oleObj name="Equation" r:id="rId7" imgW="1942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20392"/>
                        <a:ext cx="50339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790950" y="197117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11334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633071"/>
              </p:ext>
            </p:extLst>
          </p:nvPr>
        </p:nvGraphicFramePr>
        <p:xfrm>
          <a:off x="650329" y="260648"/>
          <a:ext cx="16970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26" name="公式" r:id="rId4" imgW="660240" imgH="266400" progId="Equation.3">
                  <p:embed/>
                </p:oleObj>
              </mc:Choice>
              <mc:Fallback>
                <p:oleObj name="公式" r:id="rId4" imgW="6602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9" y="260648"/>
                        <a:ext cx="16970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02891"/>
              </p:ext>
            </p:extLst>
          </p:nvPr>
        </p:nvGraphicFramePr>
        <p:xfrm>
          <a:off x="618579" y="836911"/>
          <a:ext cx="1644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27" name="Equation" r:id="rId6" imgW="634680" imgH="253800" progId="Equation.DSMT4">
                  <p:embed/>
                </p:oleObj>
              </mc:Choice>
              <mc:Fallback>
                <p:oleObj name="Equation" r:id="rId6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79" y="836911"/>
                        <a:ext cx="16446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8313" y="1453728"/>
            <a:ext cx="813593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b="1">
                <a:solidFill>
                  <a:srgbClr val="FF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i="1">
                <a:solidFill>
                  <a:srgbClr val="FF33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cs typeface="Times New Roman" panose="02020603050405020304" pitchFamily="18" charset="0"/>
              </a:rPr>
              <a:t>考虑用</a:t>
            </a:r>
            <a:r>
              <a:rPr lang="en-US" altLang="zh-CN" b="1" i="1">
                <a:cs typeface="Times New Roman" panose="02020603050405020304" pitchFamily="18" charset="0"/>
              </a:rPr>
              <a:t>X</a:t>
            </a:r>
            <a:r>
              <a:rPr lang="zh-CN" altLang="en-US" b="1">
                <a:cs typeface="Times New Roman" panose="02020603050405020304" pitchFamily="18" charset="0"/>
              </a:rPr>
              <a:t>的某个线性函数</a:t>
            </a:r>
            <a:r>
              <a:rPr lang="en-US" altLang="zh-CN" b="1" i="1">
                <a:cs typeface="Times New Roman" panose="02020603050405020304" pitchFamily="18" charset="0"/>
              </a:rPr>
              <a:t>a</a:t>
            </a:r>
            <a:r>
              <a:rPr lang="en-US" altLang="zh-CN" b="1"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cs typeface="Times New Roman" panose="02020603050405020304" pitchFamily="18" charset="0"/>
              </a:rPr>
              <a:t>bX</a:t>
            </a:r>
            <a:r>
              <a:rPr lang="zh-CN" altLang="en-US" b="1">
                <a:cs typeface="Times New Roman" panose="02020603050405020304" pitchFamily="18" charset="0"/>
              </a:rPr>
              <a:t>来近似表达</a:t>
            </a:r>
            <a:r>
              <a:rPr lang="en-US" altLang="zh-CN" b="1" i="1">
                <a:cs typeface="Times New Roman" panose="02020603050405020304" pitchFamily="18" charset="0"/>
              </a:rPr>
              <a:t>Y</a:t>
            </a:r>
            <a:r>
              <a:rPr lang="zh-CN" altLang="en-US" b="1">
                <a:cs typeface="Times New Roman" panose="02020603050405020304" pitchFamily="18" charset="0"/>
              </a:rPr>
              <a:t>，我们以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均方误差          </a:t>
            </a:r>
            <a:r>
              <a:rPr lang="zh-CN" altLang="en-US" b="1" i="1">
                <a:cs typeface="Times New Roman" panose="02020603050405020304" pitchFamily="18" charset="0"/>
              </a:rPr>
              <a:t>                               </a:t>
            </a:r>
            <a:r>
              <a:rPr lang="zh-CN" altLang="en-US" b="1">
                <a:cs typeface="Times New Roman" panose="02020603050405020304" pitchFamily="18" charset="0"/>
              </a:rPr>
              <a:t>来衡量以 </a:t>
            </a:r>
            <a:r>
              <a:rPr lang="en-US" altLang="zh-CN" b="1" i="1">
                <a:cs typeface="Times New Roman" panose="02020603050405020304" pitchFamily="18" charset="0"/>
              </a:rPr>
              <a:t>a</a:t>
            </a:r>
            <a:r>
              <a:rPr lang="en-US" altLang="zh-CN" b="1"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cs typeface="Times New Roman" panose="02020603050405020304" pitchFamily="18" charset="0"/>
              </a:rPr>
              <a:t>bX </a:t>
            </a:r>
            <a:r>
              <a:rPr lang="zh-CN" altLang="en-US" b="1">
                <a:cs typeface="Times New Roman" panose="02020603050405020304" pitchFamily="18" charset="0"/>
              </a:rPr>
              <a:t>来近似表达</a:t>
            </a:r>
            <a:r>
              <a:rPr lang="en-US" altLang="zh-CN" b="1" i="1">
                <a:cs typeface="Times New Roman" panose="02020603050405020304" pitchFamily="18" charset="0"/>
              </a:rPr>
              <a:t>Y </a:t>
            </a:r>
            <a:r>
              <a:rPr lang="zh-CN" altLang="en-US" b="1">
                <a:cs typeface="Times New Roman" panose="02020603050405020304" pitchFamily="18" charset="0"/>
              </a:rPr>
              <a:t>近似的好坏程度</a:t>
            </a:r>
            <a:r>
              <a:rPr lang="en-US" altLang="zh-CN" b="1">
                <a:cs typeface="Times New Roman" panose="02020603050405020304" pitchFamily="18" charset="0"/>
              </a:rPr>
              <a:t>. </a:t>
            </a:r>
            <a:r>
              <a:rPr lang="zh-CN" altLang="en-US" b="1">
                <a:cs typeface="Times New Roman" panose="02020603050405020304" pitchFamily="18" charset="0"/>
              </a:rPr>
              <a:t>选取</a:t>
            </a:r>
            <a:r>
              <a:rPr lang="en-US" altLang="zh-CN" b="1" i="1">
                <a:cs typeface="Times New Roman" panose="02020603050405020304" pitchFamily="18" charset="0"/>
              </a:rPr>
              <a:t>a</a:t>
            </a:r>
            <a:r>
              <a:rPr lang="zh-CN" altLang="en-US" b="1">
                <a:cs typeface="Times New Roman" panose="02020603050405020304" pitchFamily="18" charset="0"/>
              </a:rPr>
              <a:t>，</a:t>
            </a:r>
            <a:r>
              <a:rPr lang="en-US" altLang="zh-CN" b="1" i="1">
                <a:cs typeface="Times New Roman" panose="02020603050405020304" pitchFamily="18" charset="0"/>
              </a:rPr>
              <a:t>b </a:t>
            </a:r>
            <a:r>
              <a:rPr lang="zh-CN" altLang="en-US" b="1">
                <a:cs typeface="Times New Roman" panose="02020603050405020304" pitchFamily="18" charset="0"/>
              </a:rPr>
              <a:t>使 </a:t>
            </a:r>
            <a:r>
              <a:rPr lang="en-US" altLang="zh-CN" b="1" i="1">
                <a:cs typeface="Times New Roman" panose="02020603050405020304" pitchFamily="18" charset="0"/>
              </a:rPr>
              <a:t>e </a:t>
            </a:r>
            <a:r>
              <a:rPr lang="zh-CN" altLang="en-US" b="1">
                <a:cs typeface="Times New Roman" panose="02020603050405020304" pitchFamily="18" charset="0"/>
              </a:rPr>
              <a:t>值最小</a:t>
            </a:r>
            <a:r>
              <a:rPr lang="en-US" altLang="zh-CN" b="1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66796"/>
              </p:ext>
            </p:extLst>
          </p:nvPr>
        </p:nvGraphicFramePr>
        <p:xfrm>
          <a:off x="755650" y="2606253"/>
          <a:ext cx="3028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28" name="公式" r:id="rId8" imgW="1447560" imgH="228600" progId="Equation.3">
                  <p:embed/>
                </p:oleObj>
              </mc:Choice>
              <mc:Fallback>
                <p:oleObj name="公式" r:id="rId8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6253"/>
                        <a:ext cx="3028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134521"/>
              </p:ext>
            </p:extLst>
          </p:nvPr>
        </p:nvGraphicFramePr>
        <p:xfrm>
          <a:off x="588963" y="3542878"/>
          <a:ext cx="464820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29" name="公式" r:id="rId10" imgW="2463480" imgH="787320" progId="Equation.3">
                  <p:embed/>
                </p:oleObj>
              </mc:Choice>
              <mc:Fallback>
                <p:oleObj name="公式" r:id="rId10" imgW="24634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542878"/>
                        <a:ext cx="464820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55243"/>
              </p:ext>
            </p:extLst>
          </p:nvPr>
        </p:nvGraphicFramePr>
        <p:xfrm>
          <a:off x="5719763" y="3558753"/>
          <a:ext cx="20208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0" name="公式" r:id="rId12" imgW="1015920" imgH="431640" progId="Equation.3">
                  <p:embed/>
                </p:oleObj>
              </mc:Choice>
              <mc:Fallback>
                <p:oleObj name="公式" r:id="rId12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3558753"/>
                        <a:ext cx="202088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40630"/>
              </p:ext>
            </p:extLst>
          </p:nvPr>
        </p:nvGraphicFramePr>
        <p:xfrm>
          <a:off x="5695950" y="4389015"/>
          <a:ext cx="27590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1" name="公式" r:id="rId14" imgW="1218960" imgH="228600" progId="Equation.3">
                  <p:embed/>
                </p:oleObj>
              </mc:Choice>
              <mc:Fallback>
                <p:oleObj name="公式" r:id="rId14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389015"/>
                        <a:ext cx="27590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AutoShape 12"/>
          <p:cNvSpPr>
            <a:spLocks/>
          </p:cNvSpPr>
          <p:nvPr/>
        </p:nvSpPr>
        <p:spPr bwMode="auto">
          <a:xfrm>
            <a:off x="5410200" y="385879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4859338" y="4190578"/>
            <a:ext cx="546100" cy="215900"/>
          </a:xfrm>
          <a:prstGeom prst="rightArrow">
            <a:avLst>
              <a:gd name="adj1" fmla="val 50000"/>
              <a:gd name="adj2" fmla="val 6323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41725"/>
              </p:ext>
            </p:extLst>
          </p:nvPr>
        </p:nvGraphicFramePr>
        <p:xfrm>
          <a:off x="1016000" y="5127203"/>
          <a:ext cx="77327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2" name="公式" r:id="rId16" imgW="4025880" imgH="304560" progId="Equation.3">
                  <p:embed/>
                </p:oleObj>
              </mc:Choice>
              <mc:Fallback>
                <p:oleObj name="公式" r:id="rId16" imgW="4025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127203"/>
                        <a:ext cx="7732713" cy="593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228600" y="5270078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0825" y="5703465"/>
            <a:ext cx="5654675" cy="677863"/>
            <a:chOff x="384" y="1680"/>
            <a:chExt cx="4101" cy="475"/>
          </a:xfrm>
        </p:grpSpPr>
        <p:sp>
          <p:nvSpPr>
            <p:cNvPr id="42005" name="AutoShape 19"/>
            <p:cNvSpPr>
              <a:spLocks noChangeArrowheads="1"/>
            </p:cNvSpPr>
            <p:nvPr/>
          </p:nvSpPr>
          <p:spPr bwMode="auto">
            <a:xfrm>
              <a:off x="384" y="1824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996" name="Object 20"/>
            <p:cNvGraphicFramePr>
              <a:graphicFrameLocks noChangeAspect="1"/>
            </p:cNvGraphicFramePr>
            <p:nvPr/>
          </p:nvGraphicFramePr>
          <p:xfrm>
            <a:off x="1305" y="1680"/>
            <a:ext cx="125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033" name="公式" r:id="rId18" imgW="787320" imgH="228600" progId="Equation.3">
                    <p:embed/>
                  </p:oleObj>
                </mc:Choice>
                <mc:Fallback>
                  <p:oleObj name="公式" r:id="rId18" imgW="787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1680"/>
                          <a:ext cx="125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6" name="AutoShape 21"/>
            <p:cNvSpPr>
              <a:spLocks noChangeArrowheads="1"/>
            </p:cNvSpPr>
            <p:nvPr/>
          </p:nvSpPr>
          <p:spPr bwMode="auto">
            <a:xfrm>
              <a:off x="2736" y="1872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997" name="Object 22"/>
            <p:cNvGraphicFramePr>
              <a:graphicFrameLocks noChangeAspect="1"/>
            </p:cNvGraphicFramePr>
            <p:nvPr/>
          </p:nvGraphicFramePr>
          <p:xfrm>
            <a:off x="3542" y="1680"/>
            <a:ext cx="94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9034" name="公式" r:id="rId20" imgW="558720" imgH="279360" progId="Equation.3">
                    <p:embed/>
                  </p:oleObj>
                </mc:Choice>
                <mc:Fallback>
                  <p:oleObj name="公式" r:id="rId20" imgW="5587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1680"/>
                          <a:ext cx="943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56744"/>
              </p:ext>
            </p:extLst>
          </p:nvPr>
        </p:nvGraphicFramePr>
        <p:xfrm>
          <a:off x="971550" y="3038053"/>
          <a:ext cx="76501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5" name="公式" r:id="rId22" imgW="3657600" imgH="228600" progId="Equation.3">
                  <p:embed/>
                </p:oleObj>
              </mc:Choice>
              <mc:Fallback>
                <p:oleObj name="公式" r:id="rId22" imgW="365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38053"/>
                        <a:ext cx="76501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05015"/>
              </p:ext>
            </p:extLst>
          </p:nvPr>
        </p:nvGraphicFramePr>
        <p:xfrm>
          <a:off x="2274342" y="979786"/>
          <a:ext cx="50339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6" name="Equation" r:id="rId24" imgW="1942920" imgH="190440" progId="Equation.DSMT4">
                  <p:embed/>
                </p:oleObj>
              </mc:Choice>
              <mc:Fallback>
                <p:oleObj name="Equation" r:id="rId24" imgW="1942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342" y="979786"/>
                        <a:ext cx="50339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222079" y="93057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数</a:t>
            </a:r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00491"/>
              </p:ext>
            </p:extLst>
          </p:nvPr>
        </p:nvGraphicFramePr>
        <p:xfrm>
          <a:off x="2197100" y="1871240"/>
          <a:ext cx="307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37" name="公式" r:id="rId26" imgW="1447560" imgH="228600" progId="Equation.3">
                  <p:embed/>
                </p:oleObj>
              </mc:Choice>
              <mc:Fallback>
                <p:oleObj name="公式" r:id="rId26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871240"/>
                        <a:ext cx="307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9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utoUpdateAnimBg="0"/>
      <p:bldP spid="34828" grpId="0" animBg="1"/>
      <p:bldP spid="34830" grpId="0" animBg="1"/>
      <p:bldP spid="34833" grpId="0" animBg="1"/>
      <p:bldP spid="348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98475" y="47625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u="sng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508321"/>
              </p:ext>
            </p:extLst>
          </p:nvPr>
        </p:nvGraphicFramePr>
        <p:xfrm>
          <a:off x="1474788" y="476250"/>
          <a:ext cx="13414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26" name="公式" r:id="rId4" imgW="558720" imgH="241200" progId="Equation.3">
                  <p:embed/>
                </p:oleObj>
              </mc:Choice>
              <mc:Fallback>
                <p:oleObj name="公式" r:id="rId4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76250"/>
                        <a:ext cx="13414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89"/>
              </p:ext>
            </p:extLst>
          </p:nvPr>
        </p:nvGraphicFramePr>
        <p:xfrm>
          <a:off x="3646488" y="549275"/>
          <a:ext cx="3302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27" name="公式" r:id="rId6" imgW="1549080" imgH="241200" progId="Equation.3">
                  <p:embed/>
                </p:oleObj>
              </mc:Choice>
              <mc:Fallback>
                <p:oleObj name="公式" r:id="rId6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549275"/>
                        <a:ext cx="3302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12947"/>
              </p:ext>
            </p:extLst>
          </p:nvPr>
        </p:nvGraphicFramePr>
        <p:xfrm>
          <a:off x="2411413" y="1196975"/>
          <a:ext cx="53451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28" name="公式" r:id="rId8" imgW="2539800" imgH="241200" progId="Equation.3">
                  <p:embed/>
                </p:oleObj>
              </mc:Choice>
              <mc:Fallback>
                <p:oleObj name="公式" r:id="rId8" imgW="253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96975"/>
                        <a:ext cx="53451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2784475" y="69215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41875" y="1066800"/>
            <a:ext cx="76200" cy="274638"/>
            <a:chOff x="2976" y="1968"/>
            <a:chExt cx="48" cy="240"/>
          </a:xfrm>
        </p:grpSpPr>
        <p:sp>
          <p:nvSpPr>
            <p:cNvPr id="43038" name="Line 16"/>
            <p:cNvSpPr>
              <a:spLocks noChangeShapeType="1"/>
            </p:cNvSpPr>
            <p:nvPr/>
          </p:nvSpPr>
          <p:spPr bwMode="auto">
            <a:xfrm>
              <a:off x="2976" y="19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39" name="Line 17"/>
            <p:cNvSpPr>
              <a:spLocks noChangeShapeType="1"/>
            </p:cNvSpPr>
            <p:nvPr/>
          </p:nvSpPr>
          <p:spPr bwMode="auto">
            <a:xfrm>
              <a:off x="3024" y="19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58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38307"/>
              </p:ext>
            </p:extLst>
          </p:nvPr>
        </p:nvGraphicFramePr>
        <p:xfrm>
          <a:off x="1308100" y="1773238"/>
          <a:ext cx="261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29" name="公式" r:id="rId10" imgW="1371600" imgH="228600" progId="Equation.3">
                  <p:embed/>
                </p:oleObj>
              </mc:Choice>
              <mc:Fallback>
                <p:oleObj name="公式" r:id="rId10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773238"/>
                        <a:ext cx="261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AutoShape 20"/>
          <p:cNvSpPr>
            <a:spLocks noChangeArrowheads="1"/>
          </p:cNvSpPr>
          <p:nvPr/>
        </p:nvSpPr>
        <p:spPr bwMode="auto">
          <a:xfrm>
            <a:off x="684213" y="2170113"/>
            <a:ext cx="457200" cy="163512"/>
          </a:xfrm>
          <a:prstGeom prst="rightArrow">
            <a:avLst>
              <a:gd name="adj1" fmla="val 50000"/>
              <a:gd name="adj2" fmla="val 69903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836623"/>
              </p:ext>
            </p:extLst>
          </p:nvPr>
        </p:nvGraphicFramePr>
        <p:xfrm>
          <a:off x="1295400" y="2278063"/>
          <a:ext cx="2667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0" name="公式" r:id="rId12" imgW="1371600" imgH="228600" progId="Equation.3">
                  <p:embed/>
                </p:oleObj>
              </mc:Choice>
              <mc:Fallback>
                <p:oleObj name="公式" r:id="rId12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78063"/>
                        <a:ext cx="2667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AutoShape 23"/>
          <p:cNvSpPr>
            <a:spLocks/>
          </p:cNvSpPr>
          <p:nvPr/>
        </p:nvSpPr>
        <p:spPr bwMode="auto">
          <a:xfrm>
            <a:off x="1219200" y="19177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5866" name="AutoShape 26"/>
          <p:cNvSpPr>
            <a:spLocks noChangeArrowheads="1"/>
          </p:cNvSpPr>
          <p:nvPr/>
        </p:nvSpPr>
        <p:spPr bwMode="auto">
          <a:xfrm>
            <a:off x="684213" y="2867025"/>
            <a:ext cx="479425" cy="144463"/>
          </a:xfrm>
          <a:prstGeom prst="rightArrow">
            <a:avLst>
              <a:gd name="adj1" fmla="val 50000"/>
              <a:gd name="adj2" fmla="val 829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358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6481"/>
              </p:ext>
            </p:extLst>
          </p:nvPr>
        </p:nvGraphicFramePr>
        <p:xfrm>
          <a:off x="1258888" y="2781300"/>
          <a:ext cx="58340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1" name="公式" r:id="rId14" imgW="2984400" imgH="228600" progId="Equation.3">
                  <p:embed/>
                </p:oleObj>
              </mc:Choice>
              <mc:Fallback>
                <p:oleObj name="公式" r:id="rId14" imgW="298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81300"/>
                        <a:ext cx="58340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563563" y="328453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反之，若</a:t>
            </a:r>
          </a:p>
        </p:txBody>
      </p:sp>
      <p:graphicFrame>
        <p:nvGraphicFramePr>
          <p:cNvPr id="358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89931"/>
              </p:ext>
            </p:extLst>
          </p:nvPr>
        </p:nvGraphicFramePr>
        <p:xfrm>
          <a:off x="1908175" y="3289300"/>
          <a:ext cx="127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2" name="公式" r:id="rId16" imgW="507960" imgH="228600" progId="Equation.3">
                  <p:embed/>
                </p:oleObj>
              </mc:Choice>
              <mc:Fallback>
                <p:oleObj name="公式" r:id="rId16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9300"/>
                        <a:ext cx="127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99173"/>
              </p:ext>
            </p:extLst>
          </p:nvPr>
        </p:nvGraphicFramePr>
        <p:xfrm>
          <a:off x="3132138" y="3322638"/>
          <a:ext cx="23002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3" name="公式" r:id="rId18" imgW="1346040" imgH="228600" progId="Equation.3">
                  <p:embed/>
                </p:oleObj>
              </mc:Choice>
              <mc:Fallback>
                <p:oleObj name="公式" r:id="rId18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22638"/>
                        <a:ext cx="23002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24166"/>
              </p:ext>
            </p:extLst>
          </p:nvPr>
        </p:nvGraphicFramePr>
        <p:xfrm>
          <a:off x="6086475" y="3313113"/>
          <a:ext cx="2576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4" name="公式" r:id="rId20" imgW="1612800" imgH="228600" progId="Equation.3">
                  <p:embed/>
                </p:oleObj>
              </mc:Choice>
              <mc:Fallback>
                <p:oleObj name="公式" r:id="rId20" imgW="161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313113"/>
                        <a:ext cx="2576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17685"/>
              </p:ext>
            </p:extLst>
          </p:nvPr>
        </p:nvGraphicFramePr>
        <p:xfrm>
          <a:off x="1258888" y="3933825"/>
          <a:ext cx="29702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5" name="公式" r:id="rId22" imgW="1777680" imgH="228600" progId="Equation.3">
                  <p:embed/>
                </p:oleObj>
              </mc:Choice>
              <mc:Fallback>
                <p:oleObj name="公式" r:id="rId22" imgW="1777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29702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063762"/>
              </p:ext>
            </p:extLst>
          </p:nvPr>
        </p:nvGraphicFramePr>
        <p:xfrm>
          <a:off x="5003800" y="3933825"/>
          <a:ext cx="29908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6" name="公式" r:id="rId24" imgW="1574640" imgH="228600" progId="Equation.3">
                  <p:embed/>
                </p:oleObj>
              </mc:Choice>
              <mc:Fallback>
                <p:oleObj name="公式" r:id="rId24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33825"/>
                        <a:ext cx="29908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AutoShape 35"/>
          <p:cNvSpPr>
            <a:spLocks noChangeArrowheads="1"/>
          </p:cNvSpPr>
          <p:nvPr/>
        </p:nvSpPr>
        <p:spPr bwMode="auto">
          <a:xfrm>
            <a:off x="684213" y="4086225"/>
            <a:ext cx="496887" cy="134938"/>
          </a:xfrm>
          <a:prstGeom prst="rightArrow">
            <a:avLst>
              <a:gd name="adj1" fmla="val 50000"/>
              <a:gd name="adj2" fmla="val 92058"/>
            </a:avLst>
          </a:prstGeom>
          <a:solidFill>
            <a:srgbClr val="FF33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5876" name="AutoShape 36"/>
          <p:cNvSpPr>
            <a:spLocks noChangeArrowheads="1"/>
          </p:cNvSpPr>
          <p:nvPr/>
        </p:nvSpPr>
        <p:spPr bwMode="auto">
          <a:xfrm>
            <a:off x="4356100" y="4086225"/>
            <a:ext cx="498475" cy="157163"/>
          </a:xfrm>
          <a:prstGeom prst="rightArrow">
            <a:avLst>
              <a:gd name="adj1" fmla="val 50000"/>
              <a:gd name="adj2" fmla="val 79293"/>
            </a:avLst>
          </a:prstGeom>
          <a:solidFill>
            <a:srgbClr val="FF33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5877" name="AutoShape 37"/>
          <p:cNvSpPr>
            <a:spLocks noChangeArrowheads="1"/>
          </p:cNvSpPr>
          <p:nvPr/>
        </p:nvSpPr>
        <p:spPr bwMode="auto">
          <a:xfrm>
            <a:off x="5508625" y="3459163"/>
            <a:ext cx="504825" cy="185737"/>
          </a:xfrm>
          <a:prstGeom prst="rightArrow">
            <a:avLst>
              <a:gd name="adj1" fmla="val 50000"/>
              <a:gd name="adj2" fmla="val 67949"/>
            </a:avLst>
          </a:prstGeom>
          <a:solidFill>
            <a:srgbClr val="FF33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358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72960"/>
              </p:ext>
            </p:extLst>
          </p:nvPr>
        </p:nvGraphicFramePr>
        <p:xfrm>
          <a:off x="1236663" y="4568825"/>
          <a:ext cx="3492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7" name="公式" r:id="rId26" imgW="1574640" imgH="228600" progId="Equation.3">
                  <p:embed/>
                </p:oleObj>
              </mc:Choice>
              <mc:Fallback>
                <p:oleObj name="公式" r:id="rId26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568825"/>
                        <a:ext cx="3492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44966"/>
              </p:ext>
            </p:extLst>
          </p:nvPr>
        </p:nvGraphicFramePr>
        <p:xfrm>
          <a:off x="1331913" y="5661025"/>
          <a:ext cx="1435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8" name="公式" r:id="rId28" imgW="596880" imgH="241200" progId="Equation.3">
                  <p:embed/>
                </p:oleObj>
              </mc:Choice>
              <mc:Fallback>
                <p:oleObj name="公式" r:id="rId28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61025"/>
                        <a:ext cx="14351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1" name="AutoShape 41"/>
          <p:cNvSpPr>
            <a:spLocks noChangeArrowheads="1"/>
          </p:cNvSpPr>
          <p:nvPr/>
        </p:nvSpPr>
        <p:spPr bwMode="auto">
          <a:xfrm>
            <a:off x="684213" y="4797425"/>
            <a:ext cx="468312" cy="144463"/>
          </a:xfrm>
          <a:prstGeom prst="rightArrow">
            <a:avLst>
              <a:gd name="adj1" fmla="val 50000"/>
              <a:gd name="adj2" fmla="val 81044"/>
            </a:avLst>
          </a:prstGeom>
          <a:solidFill>
            <a:srgbClr val="FF33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358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60586"/>
              </p:ext>
            </p:extLst>
          </p:nvPr>
        </p:nvGraphicFramePr>
        <p:xfrm>
          <a:off x="4768850" y="4567238"/>
          <a:ext cx="35480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9" name="公式" r:id="rId30" imgW="1600200" imgH="304560" progId="Equation.3">
                  <p:embed/>
                </p:oleObj>
              </mc:Choice>
              <mc:Fallback>
                <p:oleObj name="公式" r:id="rId30" imgW="1600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4567238"/>
                        <a:ext cx="35480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3597"/>
              </p:ext>
            </p:extLst>
          </p:nvPr>
        </p:nvGraphicFramePr>
        <p:xfrm>
          <a:off x="1547813" y="5129213"/>
          <a:ext cx="3209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40" name="公式" r:id="rId32" imgW="1447560" imgH="241200" progId="Equation.3">
                  <p:embed/>
                </p:oleObj>
              </mc:Choice>
              <mc:Fallback>
                <p:oleObj name="公式" r:id="rId32" imgW="1447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29213"/>
                        <a:ext cx="32099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91781"/>
              </p:ext>
            </p:extLst>
          </p:nvPr>
        </p:nvGraphicFramePr>
        <p:xfrm>
          <a:off x="4752975" y="5084763"/>
          <a:ext cx="2411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41" name="公式" r:id="rId34" imgW="1054080" imgH="228600" progId="Equation.3">
                  <p:embed/>
                </p:oleObj>
              </mc:Choice>
              <mc:Fallback>
                <p:oleObj name="公式" r:id="rId34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084763"/>
                        <a:ext cx="24114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5" name="AutoShape 45"/>
          <p:cNvSpPr>
            <a:spLocks noChangeArrowheads="1"/>
          </p:cNvSpPr>
          <p:nvPr/>
        </p:nvSpPr>
        <p:spPr bwMode="auto">
          <a:xfrm>
            <a:off x="684213" y="5876925"/>
            <a:ext cx="552450" cy="136525"/>
          </a:xfrm>
          <a:prstGeom prst="rightArrow">
            <a:avLst>
              <a:gd name="adj1" fmla="val 50000"/>
              <a:gd name="adj2" fmla="val 101163"/>
            </a:avLst>
          </a:prstGeom>
          <a:solidFill>
            <a:srgbClr val="FF33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utoUpdateAnimBg="0"/>
      <p:bldP spid="35855" grpId="0" animBg="1"/>
      <p:bldP spid="35860" grpId="0" animBg="1"/>
      <p:bldP spid="35863" grpId="0" animBg="1"/>
      <p:bldP spid="35866" grpId="0" animBg="1"/>
      <p:bldP spid="35868" grpId="0" autoUpdateAnimBg="0"/>
      <p:bldP spid="35875" grpId="0" animBg="1"/>
      <p:bldP spid="35876" grpId="0" animBg="1"/>
      <p:bldP spid="35877" grpId="0" animBg="1"/>
      <p:bldP spid="35881" grpId="0" animBg="1"/>
      <p:bldP spid="3588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2"/>
          <p:cNvSpPr>
            <a:spLocks noChangeArrowheads="1"/>
          </p:cNvSpPr>
          <p:nvPr/>
        </p:nvSpPr>
        <p:spPr bwMode="auto">
          <a:xfrm>
            <a:off x="468313" y="736600"/>
            <a:ext cx="9557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9395" name="Text Box 25"/>
          <p:cNvSpPr txBox="1">
            <a:spLocks noChangeArrowheads="1"/>
          </p:cNvSpPr>
          <p:nvPr/>
        </p:nvSpPr>
        <p:spPr bwMode="auto">
          <a:xfrm>
            <a:off x="611188" y="1412875"/>
            <a:ext cx="8281987" cy="232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kumimoji="0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相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关系数</a:t>
            </a:r>
            <a:r>
              <a:rPr lang="zh-CN" altLang="en-US" sz="28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刻画了随机变量 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之间的“线性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     相关”程度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:  |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|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的值越接近于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， 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Y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X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的线性相关程度越高； 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|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的值越接近于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， 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的线性相关程度较弱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39750" y="3670300"/>
            <a:ext cx="82819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当</a:t>
            </a:r>
            <a:r>
              <a:rPr lang="zh-CN" altLang="en-US" sz="28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XY </a:t>
            </a:r>
            <a:r>
              <a:rPr kumimoji="0"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=0</a:t>
            </a:r>
            <a:r>
              <a:rPr kumimoji="0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时</a:t>
            </a:r>
            <a:r>
              <a:rPr kumimoji="0"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kumimoji="0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只说明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之间没有线性关系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并不能说明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之间没有其他函数关系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从而不能推出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独立</a:t>
            </a:r>
            <a:r>
              <a:rPr lang="en-US" altLang="zh-CN" sz="2800" b="1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6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57188" y="618381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(X,Y)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均匀分布在以坐标原点为中心，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为半径的圆的内部，则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不相关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04800" y="235488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解</a:t>
            </a:r>
            <a:r>
              <a:rPr lang="zh-CN" altLang="en-US" sz="2800">
                <a:cs typeface="Times New Roman" panose="02020603050405020304" pitchFamily="18" charset="0"/>
              </a:rPr>
              <a:t>：由已知得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54206"/>
              </p:ext>
            </p:extLst>
          </p:nvPr>
        </p:nvGraphicFramePr>
        <p:xfrm>
          <a:off x="1600200" y="2873995"/>
          <a:ext cx="54737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82" name="公式" r:id="rId3" imgW="3784320" imgH="1130040" progId="Equation.3">
                  <p:embed/>
                </p:oleObj>
              </mc:Choice>
              <mc:Fallback>
                <p:oleObj name="公式" r:id="rId3" imgW="378432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73995"/>
                        <a:ext cx="54737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918"/>
              </p:ext>
            </p:extLst>
          </p:nvPr>
        </p:nvGraphicFramePr>
        <p:xfrm>
          <a:off x="436563" y="4535488"/>
          <a:ext cx="83312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83" name="公式" r:id="rId5" imgW="5499000" imgH="1028520" progId="Equation.3">
                  <p:embed/>
                </p:oleObj>
              </mc:Choice>
              <mc:Fallback>
                <p:oleObj name="公式" r:id="rId5" imgW="54990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535488"/>
                        <a:ext cx="8331200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43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44874"/>
              </p:ext>
            </p:extLst>
          </p:nvPr>
        </p:nvGraphicFramePr>
        <p:xfrm>
          <a:off x="457200" y="533400"/>
          <a:ext cx="8059738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0" name="公式" r:id="rId3" imgW="5321160" imgH="1028520" progId="Equation.3">
                  <p:embed/>
                </p:oleObj>
              </mc:Choice>
              <mc:Fallback>
                <p:oleObj name="公式" r:id="rId3" imgW="53211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8059738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88704"/>
              </p:ext>
            </p:extLst>
          </p:nvPr>
        </p:nvGraphicFramePr>
        <p:xfrm>
          <a:off x="290513" y="2492375"/>
          <a:ext cx="8396287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1" name="公式" r:id="rId5" imgW="5740200" imgH="1028520" progId="Equation.3">
                  <p:embed/>
                </p:oleObj>
              </mc:Choice>
              <mc:Fallback>
                <p:oleObj name="公式" r:id="rId5" imgW="5740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492375"/>
                        <a:ext cx="8396287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85177"/>
              </p:ext>
            </p:extLst>
          </p:nvPr>
        </p:nvGraphicFramePr>
        <p:xfrm>
          <a:off x="381000" y="4267200"/>
          <a:ext cx="6276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2" name="公式" r:id="rId7" imgW="4127400" imgH="317160" progId="Equation.3">
                  <p:embed/>
                </p:oleObj>
              </mc:Choice>
              <mc:Fallback>
                <p:oleObj name="公式" r:id="rId7" imgW="4127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6276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5027613"/>
            <a:ext cx="2286000" cy="611187"/>
            <a:chOff x="336" y="3167"/>
            <a:chExt cx="1440" cy="385"/>
          </a:xfrm>
        </p:grpSpPr>
        <p:sp>
          <p:nvSpPr>
            <p:cNvPr id="45064" name="Text Box 5"/>
            <p:cNvSpPr txBox="1">
              <a:spLocks noChangeArrowheads="1"/>
            </p:cNvSpPr>
            <p:nvPr/>
          </p:nvSpPr>
          <p:spPr bwMode="auto">
            <a:xfrm>
              <a:off x="336" y="32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cs typeface="Times New Roman" panose="02020603050405020304" pitchFamily="18" charset="0"/>
                </a:rPr>
                <a:t>故</a:t>
              </a:r>
            </a:p>
          </p:txBody>
        </p:sp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816" y="3167"/>
            <a:ext cx="96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93" name="公式" r:id="rId9" imgW="850680" imgH="342720" progId="Equation.3">
                    <p:embed/>
                  </p:oleObj>
                </mc:Choice>
                <mc:Fallback>
                  <p:oleObj name="公式" r:id="rId9" imgW="8506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67"/>
                          <a:ext cx="96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57200" y="5867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cs typeface="Times New Roman" panose="02020603050405020304" pitchFamily="18" charset="0"/>
              </a:rPr>
              <a:t>所以</a:t>
            </a:r>
            <a:r>
              <a:rPr lang="en-US" altLang="zh-CN">
                <a:cs typeface="Times New Roman" panose="02020603050405020304" pitchFamily="18" charset="0"/>
              </a:rPr>
              <a:t>X</a:t>
            </a:r>
            <a:r>
              <a:rPr lang="zh-CN" altLang="en-US">
                <a:cs typeface="Times New Roman" panose="02020603050405020304" pitchFamily="18" charset="0"/>
              </a:rPr>
              <a:t>与</a:t>
            </a:r>
            <a:r>
              <a:rPr lang="en-US" altLang="zh-CN">
                <a:cs typeface="Times New Roman" panose="02020603050405020304" pitchFamily="18" charset="0"/>
              </a:rPr>
              <a:t>Y</a:t>
            </a:r>
            <a:r>
              <a:rPr lang="zh-CN" altLang="en-US">
                <a:cs typeface="Times New Roman" panose="02020603050405020304" pitchFamily="18" charset="0"/>
              </a:rPr>
              <a:t>不相关</a:t>
            </a:r>
          </a:p>
        </p:txBody>
      </p:sp>
    </p:spTree>
    <p:extLst>
      <p:ext uri="{BB962C8B-B14F-4D97-AF65-F5344CB8AC3E}">
        <p14:creationId xmlns:p14="http://schemas.microsoft.com/office/powerpoint/2010/main" val="32001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又因为</a:t>
            </a:r>
          </a:p>
        </p:txBody>
      </p:sp>
      <p:graphicFrame>
        <p:nvGraphicFramePr>
          <p:cNvPr id="145408" name="Object 2"/>
          <p:cNvGraphicFramePr>
            <a:graphicFrameLocks noChangeAspect="1"/>
          </p:cNvGraphicFramePr>
          <p:nvPr/>
        </p:nvGraphicFramePr>
        <p:xfrm>
          <a:off x="381000" y="1143000"/>
          <a:ext cx="822483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22" name="公式" r:id="rId3" imgW="5765760" imgH="1155600" progId="Equation.3">
                  <p:embed/>
                </p:oleObj>
              </mc:Choice>
              <mc:Fallback>
                <p:oleObj name="公式" r:id="rId3" imgW="57657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224838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09" name="Object 3"/>
          <p:cNvGraphicFramePr>
            <a:graphicFrameLocks noChangeAspect="1"/>
          </p:cNvGraphicFramePr>
          <p:nvPr/>
        </p:nvGraphicFramePr>
        <p:xfrm>
          <a:off x="525463" y="3259138"/>
          <a:ext cx="82423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23" name="公式" r:id="rId5" imgW="5778360" imgH="1180800" progId="Equation.3">
                  <p:embed/>
                </p:oleObj>
              </mc:Choice>
              <mc:Fallback>
                <p:oleObj name="公式" r:id="rId5" imgW="577836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259138"/>
                        <a:ext cx="82423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5181600"/>
            <a:ext cx="5334000" cy="612775"/>
            <a:chOff x="432" y="3264"/>
            <a:chExt cx="3360" cy="386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104" y="3264"/>
            <a:ext cx="268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24" name="公式" r:id="rId7" imgW="2374560" imgH="342720" progId="Equation.3">
                    <p:embed/>
                  </p:oleObj>
                </mc:Choice>
                <mc:Fallback>
                  <p:oleObj name="公式" r:id="rId7" imgW="23745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264"/>
                          <a:ext cx="2688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6"/>
            <p:cNvSpPr txBox="1">
              <a:spLocks noChangeArrowheads="1"/>
            </p:cNvSpPr>
            <p:nvPr/>
          </p:nvSpPr>
          <p:spPr bwMode="auto">
            <a:xfrm>
              <a:off x="432" y="331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所以</a:t>
              </a:r>
            </a:p>
          </p:txBody>
        </p:sp>
      </p:grp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685800" y="6019800"/>
            <a:ext cx="278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也</a:t>
            </a:r>
            <a:r>
              <a:rPr lang="zh-CN" altLang="en-US">
                <a:ea typeface="黑体" panose="02010609060101010101" pitchFamily="49" charset="-122"/>
              </a:rPr>
              <a:t>不</a:t>
            </a:r>
            <a:r>
              <a:rPr lang="zh-CN" altLang="en-US"/>
              <a:t>相互独立</a:t>
            </a:r>
          </a:p>
        </p:txBody>
      </p:sp>
    </p:spTree>
    <p:extLst>
      <p:ext uri="{BB962C8B-B14F-4D97-AF65-F5344CB8AC3E}">
        <p14:creationId xmlns:p14="http://schemas.microsoft.com/office/powerpoint/2010/main" val="36091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089B979C-637A-44F7-942D-213B5923BBFD}"/>
                  </a:ext>
                </a:extLst>
              </p:cNvPr>
              <p:cNvSpPr txBox="1"/>
              <p:nvPr/>
            </p:nvSpPr>
            <p:spPr>
              <a:xfrm>
                <a:off x="395536" y="1355452"/>
                <a:ext cx="8496944" cy="4161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kumimoji="0"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：设甲的最终所得为随机变量</a:t>
                </a:r>
                <a14:m>
                  <m:oMath xmlns:m="http://schemas.openxmlformats.org/officeDocument/2006/math">
                    <m:r>
                      <a:rPr kumimoji="0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的分布律为：</a:t>
                </a:r>
                <a:endParaRPr kumimoji="0" lang="en-US" altLang="zh-CN" sz="28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kumimoji="0" lang="en-US" altLang="zh-CN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甲分配的金币数为：</a:t>
                </a:r>
                <a:endParaRPr kumimoji="0" lang="en-US" altLang="zh-CN" sz="28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kumimoji="0" lang="en-US" altLang="zh-CN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60</m:t>
                    </m:r>
                    <m:r>
                      <a:rPr kumimoji="0"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0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0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0"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f>
                      <m:fPr>
                        <m:ctrlPr>
                          <a:rPr kumimoji="0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0"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</m:t>
                    </m:r>
                  </m:oMath>
                </a14:m>
                <a:endParaRPr kumimoji="0" lang="en-US" altLang="zh-CN" sz="28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kumimoji="0" lang="en-US" altLang="zh-CN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乙分配的金币数为：</a:t>
                </a:r>
                <a:endParaRPr kumimoji="0" lang="en-US" altLang="zh-CN" sz="28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kumimoji="0" lang="en-US" altLang="zh-CN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60−45=1</m:t>
                    </m:r>
                    <m:r>
                      <a:rPr kumimoji="0" lang="en-US" altLang="zh-CN" sz="28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</m:oMath>
                </a14:m>
                <a:endParaRPr kumimoji="0" lang="en-US" altLang="zh-CN" sz="28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所以，甲得</a:t>
                </a:r>
                <a:r>
                  <a:rPr kumimoji="0" lang="en-US" altLang="zh-CN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</a:t>
                </a:r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个金币，乙得</a:t>
                </a:r>
                <a:r>
                  <a:rPr kumimoji="0" lang="en-US" altLang="zh-CN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r>
                  <a:rPr kumimoji="0" lang="zh-CN" altLang="en-US" sz="28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个金币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9B979C-637A-44F7-942D-213B5923B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55452"/>
                <a:ext cx="8496944" cy="4161780"/>
              </a:xfrm>
              <a:prstGeom prst="rect">
                <a:avLst/>
              </a:prstGeom>
              <a:blipFill rotWithShape="0">
                <a:blip r:embed="rId2"/>
                <a:stretch>
                  <a:fillRect l="-1506" r="-861" b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4796513-5572-41B3-A964-9AB7D50D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036513"/>
            <a:ext cx="2038948" cy="9208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FDBC8AD-85B0-422E-A462-67D40756C1AB}"/>
              </a:ext>
            </a:extLst>
          </p:cNvPr>
          <p:cNvSpPr/>
          <p:nvPr/>
        </p:nvSpPr>
        <p:spPr>
          <a:xfrm>
            <a:off x="827584" y="2792689"/>
            <a:ext cx="3456384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0"/>
              </a:spcBef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97C1AFD0-E409-419B-B758-FEC76AACA494}"/>
              </a:ext>
            </a:extLst>
          </p:cNvPr>
          <p:cNvGrpSpPr/>
          <p:nvPr/>
        </p:nvGrpSpPr>
        <p:grpSpPr>
          <a:xfrm>
            <a:off x="4283968" y="3116633"/>
            <a:ext cx="4392488" cy="1728192"/>
            <a:chOff x="4355976" y="3429000"/>
            <a:chExt cx="4392488" cy="1728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="" xmlns:a16="http://schemas.microsoft.com/office/drawing/2014/main" id="{08CCA1EB-1BCF-4B88-BEB9-08BD173BC8F5}"/>
                    </a:ext>
                  </a:extLst>
                </p:cNvPr>
                <p:cNvSpPr/>
                <p:nvPr/>
              </p:nvSpPr>
              <p:spPr>
                <a:xfrm>
                  <a:off x="4716016" y="3429000"/>
                  <a:ext cx="4032448" cy="17281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eaLnBrk="0" hangingPunct="0">
                    <a:spcBef>
                      <a:spcPct val="0"/>
                    </a:spcBef>
                  </a:pPr>
                  <a14:m>
                    <m:oMath xmlns:m="http://schemas.openxmlformats.org/officeDocument/2006/math"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kumimoji="0" lang="en-US" altLang="zh-CN" dirty="0">
                      <a:solidFill>
                        <a:prstClr val="black"/>
                      </a:solidFill>
                    </a:rPr>
                    <a:t>+…+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endParaRPr kumimoji="0" lang="en-US" altLang="zh-CN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 algn="ctr" eaLnBrk="0" hangingPunct="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0"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08CCA1EB-1BCF-4B88-BEB9-08BD173BC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3429000"/>
                  <a:ext cx="4032448" cy="17281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连接符: 肘形 8">
              <a:extLst>
                <a:ext uri="{FF2B5EF4-FFF2-40B4-BE49-F238E27FC236}">
                  <a16:creationId xmlns="" xmlns:a16="http://schemas.microsoft.com/office/drawing/2014/main" id="{AFC462C1-6A00-4E31-B7B6-2AAF537639F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355976" y="3591064"/>
              <a:ext cx="360040" cy="70203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1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313754"/>
              </p:ext>
            </p:extLst>
          </p:nvPr>
        </p:nvGraphicFramePr>
        <p:xfrm>
          <a:off x="1763713" y="293688"/>
          <a:ext cx="43211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14" name="公式" r:id="rId4" imgW="1765080" imgH="241200" progId="Equation.3">
                  <p:embed/>
                </p:oleObj>
              </mc:Choice>
              <mc:Fallback>
                <p:oleObj name="公式" r:id="rId4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3688"/>
                        <a:ext cx="43211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06264"/>
              </p:ext>
            </p:extLst>
          </p:nvPr>
        </p:nvGraphicFramePr>
        <p:xfrm>
          <a:off x="1187450" y="1484313"/>
          <a:ext cx="2209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15" name="公式" r:id="rId6" imgW="876240" imgH="228600" progId="Equation.3">
                  <p:embed/>
                </p:oleObj>
              </mc:Choice>
              <mc:Fallback>
                <p:oleObj name="公式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84313"/>
                        <a:ext cx="2209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54821"/>
              </p:ext>
            </p:extLst>
          </p:nvPr>
        </p:nvGraphicFramePr>
        <p:xfrm>
          <a:off x="3635375" y="1484313"/>
          <a:ext cx="2209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16" name="公式" r:id="rId8" imgW="850680" imgH="228600" progId="Equation.3">
                  <p:embed/>
                </p:oleObj>
              </mc:Choice>
              <mc:Fallback>
                <p:oleObj name="公式" r:id="rId8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84313"/>
                        <a:ext cx="2209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90269"/>
              </p:ext>
            </p:extLst>
          </p:nvPr>
        </p:nvGraphicFramePr>
        <p:xfrm>
          <a:off x="827088" y="2060575"/>
          <a:ext cx="6553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17" name="公式" r:id="rId10" imgW="3022560" imgH="330120" progId="Equation.3">
                  <p:embed/>
                </p:oleObj>
              </mc:Choice>
              <mc:Fallback>
                <p:oleObj name="公式" r:id="rId10" imgW="3022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6553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72667"/>
              </p:ext>
            </p:extLst>
          </p:nvPr>
        </p:nvGraphicFramePr>
        <p:xfrm>
          <a:off x="762000" y="5372100"/>
          <a:ext cx="6140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18" name="公式" r:id="rId12" imgW="2577960" imgH="431640" progId="Equation.3">
                  <p:embed/>
                </p:oleObj>
              </mc:Choice>
              <mc:Fallback>
                <p:oleObj name="公式" r:id="rId12" imgW="257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72100"/>
                        <a:ext cx="61404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" y="333375"/>
            <a:ext cx="8439150" cy="129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设                                                    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相互独立 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不相关．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22275" y="147002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18652"/>
              </p:ext>
            </p:extLst>
          </p:nvPr>
        </p:nvGraphicFramePr>
        <p:xfrm>
          <a:off x="2195513" y="3933825"/>
          <a:ext cx="64801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19" name="公式" r:id="rId14" imgW="3429000" imgH="558720" progId="Equation.3">
                  <p:embed/>
                </p:oleObj>
              </mc:Choice>
              <mc:Fallback>
                <p:oleObj name="公式" r:id="rId14" imgW="34290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825"/>
                        <a:ext cx="648017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058953"/>
              </p:ext>
            </p:extLst>
          </p:nvPr>
        </p:nvGraphicFramePr>
        <p:xfrm>
          <a:off x="684213" y="2781300"/>
          <a:ext cx="46799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20" name="公式" r:id="rId16" imgW="2031840" imgH="469800" progId="Equation.3">
                  <p:embed/>
                </p:oleObj>
              </mc:Choice>
              <mc:Fallback>
                <p:oleObj name="公式" r:id="rId16" imgW="2031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46799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6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35826"/>
              </p:ext>
            </p:extLst>
          </p:nvPr>
        </p:nvGraphicFramePr>
        <p:xfrm>
          <a:off x="385763" y="505246"/>
          <a:ext cx="79533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46" name="公式" r:id="rId4" imgW="3886200" imgH="444240" progId="Equation.3">
                  <p:embed/>
                </p:oleObj>
              </mc:Choice>
              <mc:Fallback>
                <p:oleObj name="公式" r:id="rId4" imgW="3886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05246"/>
                        <a:ext cx="79533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10016"/>
              </p:ext>
            </p:extLst>
          </p:nvPr>
        </p:nvGraphicFramePr>
        <p:xfrm>
          <a:off x="827088" y="4105696"/>
          <a:ext cx="36004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47" name="公式" r:id="rId6" imgW="1676160" imgH="457200" progId="Equation.3">
                  <p:embed/>
                </p:oleObj>
              </mc:Choice>
              <mc:Fallback>
                <p:oleObj name="公式" r:id="rId6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05696"/>
                        <a:ext cx="36004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11188" y="5175424"/>
            <a:ext cx="799306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由上章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b="1" dirty="0" smtClean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知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i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b="1" i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i="1" baseline="-25000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=0, 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亦即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不相关．由此知二维正态随机变量</a:t>
            </a:r>
            <a:r>
              <a:rPr lang="en-US" altLang="zh-CN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相互独立与不相关是等价的．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77288"/>
              </p:ext>
            </p:extLst>
          </p:nvPr>
        </p:nvGraphicFramePr>
        <p:xfrm>
          <a:off x="2771775" y="2310234"/>
          <a:ext cx="58213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48" name="公式" r:id="rId8" imgW="2844720" imgH="457200" progId="Equation.3">
                  <p:embed/>
                </p:oleObj>
              </mc:Choice>
              <mc:Fallback>
                <p:oleObj name="公式" r:id="rId8" imgW="2844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10234"/>
                        <a:ext cx="58213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790102"/>
              </p:ext>
            </p:extLst>
          </p:nvPr>
        </p:nvGraphicFramePr>
        <p:xfrm>
          <a:off x="1698625" y="1370434"/>
          <a:ext cx="41846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49" name="公式" r:id="rId10" imgW="2044440" imgH="444240" progId="Equation.3">
                  <p:embed/>
                </p:oleObj>
              </mc:Choice>
              <mc:Fallback>
                <p:oleObj name="公式" r:id="rId10" imgW="2044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370434"/>
                        <a:ext cx="41846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908980"/>
              </p:ext>
            </p:extLst>
          </p:nvPr>
        </p:nvGraphicFramePr>
        <p:xfrm>
          <a:off x="1738313" y="3169071"/>
          <a:ext cx="4184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50" name="公式" r:id="rId12" imgW="2044440" imgH="444240" progId="Equation.3">
                  <p:embed/>
                </p:oleObj>
              </mc:Choice>
              <mc:Fallback>
                <p:oleObj name="公式" r:id="rId12" imgW="2044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169071"/>
                        <a:ext cx="41846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7038"/>
              </p:ext>
            </p:extLst>
          </p:nvPr>
        </p:nvGraphicFramePr>
        <p:xfrm>
          <a:off x="5905500" y="3313534"/>
          <a:ext cx="18494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51" name="公式" r:id="rId14" imgW="609480" imgH="215640" progId="Equation.3">
                  <p:embed/>
                </p:oleObj>
              </mc:Choice>
              <mc:Fallback>
                <p:oleObj name="公式" r:id="rId14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313534"/>
                        <a:ext cx="1849438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3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95288" y="123825"/>
            <a:ext cx="6553200" cy="13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设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                                         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04621"/>
              </p:ext>
            </p:extLst>
          </p:nvPr>
        </p:nvGraphicFramePr>
        <p:xfrm>
          <a:off x="2051050" y="44450"/>
          <a:ext cx="50069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94" name="公式" r:id="rId4" imgW="2387520" imgH="406080" progId="Equation.3">
                  <p:embed/>
                </p:oleObj>
              </mc:Choice>
              <mc:Fallback>
                <p:oleObj name="公式" r:id="rId4" imgW="2387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450"/>
                        <a:ext cx="50069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84897"/>
              </p:ext>
            </p:extLst>
          </p:nvPr>
        </p:nvGraphicFramePr>
        <p:xfrm>
          <a:off x="1692275" y="765175"/>
          <a:ext cx="13684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95" name="公式" r:id="rId6" imgW="749160" imgH="406080" progId="Equation.3">
                  <p:embed/>
                </p:oleObj>
              </mc:Choice>
              <mc:Fallback>
                <p:oleObj name="公式" r:id="rId6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5175"/>
                        <a:ext cx="13684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65606"/>
              </p:ext>
            </p:extLst>
          </p:nvPr>
        </p:nvGraphicFramePr>
        <p:xfrm>
          <a:off x="4067175" y="1005359"/>
          <a:ext cx="1511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96" name="公式" r:id="rId8" imgW="736560" imgH="215640" progId="Equation.3">
                  <p:embed/>
                </p:oleObj>
              </mc:Choice>
              <mc:Fallback>
                <p:oleObj name="公式" r:id="rId8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005359"/>
                        <a:ext cx="15113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Rectangle 9"/>
          <p:cNvSpPr>
            <a:spLocks noChangeArrowheads="1"/>
          </p:cNvSpPr>
          <p:nvPr/>
        </p:nvSpPr>
        <p:spPr bwMode="auto">
          <a:xfrm>
            <a:off x="539750" y="150653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49340"/>
              </p:ext>
            </p:extLst>
          </p:nvPr>
        </p:nvGraphicFramePr>
        <p:xfrm>
          <a:off x="1187450" y="1484313"/>
          <a:ext cx="22352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97" name="Equation" r:id="rId10" imgW="952200" imgH="291960" progId="Equation.DSMT4">
                  <p:embed/>
                </p:oleObj>
              </mc:Choice>
              <mc:Fallback>
                <p:oleObj name="Equation" r:id="rId10" imgW="952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84313"/>
                        <a:ext cx="22352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56724"/>
              </p:ext>
            </p:extLst>
          </p:nvPr>
        </p:nvGraphicFramePr>
        <p:xfrm>
          <a:off x="3492500" y="1484313"/>
          <a:ext cx="38449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98" name="Equation" r:id="rId12" imgW="1638000" imgH="291960" progId="Equation.DSMT4">
                  <p:embed/>
                </p:oleObj>
              </mc:Choice>
              <mc:Fallback>
                <p:oleObj name="Equation" r:id="rId12" imgW="1638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84313"/>
                        <a:ext cx="38449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03002"/>
              </p:ext>
            </p:extLst>
          </p:nvPr>
        </p:nvGraphicFramePr>
        <p:xfrm>
          <a:off x="1844675" y="2154238"/>
          <a:ext cx="48879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99" name="Equation" r:id="rId14" imgW="2082600" imgH="291960" progId="Equation.DSMT4">
                  <p:embed/>
                </p:oleObj>
              </mc:Choice>
              <mc:Fallback>
                <p:oleObj name="Equation" r:id="rId14" imgW="2082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154238"/>
                        <a:ext cx="488791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12890"/>
              </p:ext>
            </p:extLst>
          </p:nvPr>
        </p:nvGraphicFramePr>
        <p:xfrm>
          <a:off x="1847850" y="2874963"/>
          <a:ext cx="52451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0" name="Equation" r:id="rId16" imgW="2234880" imgH="291960" progId="Equation.DSMT4">
                  <p:embed/>
                </p:oleObj>
              </mc:Choice>
              <mc:Fallback>
                <p:oleObj name="Equation" r:id="rId16" imgW="2234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874963"/>
                        <a:ext cx="52451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12899"/>
              </p:ext>
            </p:extLst>
          </p:nvPr>
        </p:nvGraphicFramePr>
        <p:xfrm>
          <a:off x="1908175" y="3667125"/>
          <a:ext cx="43211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1" name="Equation" r:id="rId18" imgW="1841400" imgH="291960" progId="Equation.DSMT4">
                  <p:embed/>
                </p:oleObj>
              </mc:Choice>
              <mc:Fallback>
                <p:oleObj name="Equation" r:id="rId18" imgW="1841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67125"/>
                        <a:ext cx="43211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41506"/>
              </p:ext>
            </p:extLst>
          </p:nvPr>
        </p:nvGraphicFramePr>
        <p:xfrm>
          <a:off x="611188" y="4437063"/>
          <a:ext cx="280193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2" name="Equation" r:id="rId20" imgW="1193760" imgH="380880" progId="Equation.DSMT4">
                  <p:embed/>
                </p:oleObj>
              </mc:Choice>
              <mc:Fallback>
                <p:oleObj name="Equation" r:id="rId20" imgW="1193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280193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577309"/>
              </p:ext>
            </p:extLst>
          </p:nvPr>
        </p:nvGraphicFramePr>
        <p:xfrm>
          <a:off x="3492500" y="4508500"/>
          <a:ext cx="26527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3" name="Equation" r:id="rId22" imgW="1130040" imgH="291960" progId="Equation.DSMT4">
                  <p:embed/>
                </p:oleObj>
              </mc:Choice>
              <mc:Fallback>
                <p:oleObj name="Equation" r:id="rId22" imgW="1130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08500"/>
                        <a:ext cx="265271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37815"/>
              </p:ext>
            </p:extLst>
          </p:nvPr>
        </p:nvGraphicFramePr>
        <p:xfrm>
          <a:off x="1201738" y="5373688"/>
          <a:ext cx="38750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4" name="Equation" r:id="rId24" imgW="1650960" imgH="291960" progId="Equation.DSMT4">
                  <p:embed/>
                </p:oleObj>
              </mc:Choice>
              <mc:Fallback>
                <p:oleObj name="Equation" r:id="rId24" imgW="165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5373688"/>
                        <a:ext cx="38750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17914"/>
              </p:ext>
            </p:extLst>
          </p:nvPr>
        </p:nvGraphicFramePr>
        <p:xfrm>
          <a:off x="5062538" y="5300663"/>
          <a:ext cx="39020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5" name="Equation" r:id="rId26" imgW="1815840" imgH="291960" progId="Equation.DSMT4">
                  <p:embed/>
                </p:oleObj>
              </mc:Choice>
              <mc:Fallback>
                <p:oleObj name="Equation" r:id="rId26" imgW="1815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5300663"/>
                        <a:ext cx="39020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631237"/>
              </p:ext>
            </p:extLst>
          </p:nvPr>
        </p:nvGraphicFramePr>
        <p:xfrm>
          <a:off x="5076825" y="5949950"/>
          <a:ext cx="36718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06" name="Equation" r:id="rId28" imgW="1549080" imgH="291960" progId="Equation.DSMT4">
                  <p:embed/>
                </p:oleObj>
              </mc:Choice>
              <mc:Fallback>
                <p:oleObj name="Equation" r:id="rId28" imgW="1549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949950"/>
                        <a:ext cx="36718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3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836613"/>
            <a:ext cx="7702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为随机变量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为正整数，称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52462"/>
              </p:ext>
            </p:extLst>
          </p:nvPr>
        </p:nvGraphicFramePr>
        <p:xfrm>
          <a:off x="827088" y="1412875"/>
          <a:ext cx="11255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10" name="公式" r:id="rId4" imgW="482400" imgH="228600" progId="Equation.3">
                  <p:embed/>
                </p:oleObj>
              </mc:Choice>
              <mc:Fallback>
                <p:oleObj name="公式" r:id="rId4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11255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2705"/>
              </p:ext>
            </p:extLst>
          </p:nvPr>
        </p:nvGraphicFramePr>
        <p:xfrm>
          <a:off x="827088" y="1989138"/>
          <a:ext cx="28559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11" name="公式" r:id="rId6" imgW="1091880" imgH="228600" progId="Equation.3">
                  <p:embed/>
                </p:oleObj>
              </mc:Choice>
              <mc:Fallback>
                <p:oleObj name="公式" r:id="rId6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285591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67180"/>
              </p:ext>
            </p:extLst>
          </p:nvPr>
        </p:nvGraphicFramePr>
        <p:xfrm>
          <a:off x="827088" y="2636838"/>
          <a:ext cx="16049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12" name="公式" r:id="rId8" imgW="634680" imgH="228600" progId="Equation.3">
                  <p:embed/>
                </p:oleObj>
              </mc:Choice>
              <mc:Fallback>
                <p:oleObj name="公式" r:id="rId8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16049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96467"/>
              </p:ext>
            </p:extLst>
          </p:nvPr>
        </p:nvGraphicFramePr>
        <p:xfrm>
          <a:off x="827088" y="3286125"/>
          <a:ext cx="3816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13" name="公式" r:id="rId10" imgW="1803240" imgH="228600" progId="Equation.3">
                  <p:embed/>
                </p:oleObj>
              </mc:Choice>
              <mc:Fallback>
                <p:oleObj name="公式" r:id="rId10" imgW="1803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6125"/>
                        <a:ext cx="3816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981200" y="188913"/>
            <a:ext cx="4094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3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4.4  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矩  协方差矩阵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090988" y="1341438"/>
            <a:ext cx="4081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为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的</a:t>
            </a:r>
            <a:r>
              <a:rPr lang="en-US" altLang="zh-CN" sz="2800" b="1" i="1" u="sng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阶原点矩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阶矩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067175" y="2000250"/>
            <a:ext cx="300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为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的 </a:t>
            </a:r>
            <a:r>
              <a:rPr lang="en-US" altLang="zh-CN" sz="2800" b="1" i="1" u="sng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阶中心矩</a:t>
            </a:r>
            <a:r>
              <a:rPr lang="en-US" altLang="zh-CN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140200" y="2668588"/>
            <a:ext cx="45833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cs typeface="Times New Roman" panose="02020603050405020304" pitchFamily="18" charset="0"/>
              </a:rPr>
              <a:t>的</a:t>
            </a:r>
            <a:r>
              <a:rPr lang="en-US" altLang="zh-CN" sz="2800" b="1" i="1" u="sng" dirty="0" err="1">
                <a:solidFill>
                  <a:srgbClr val="0000FF"/>
                </a:solidFill>
                <a:cs typeface="Times New Roman" panose="02020603050405020304" pitchFamily="18" charset="0"/>
              </a:rPr>
              <a:t>k+l</a:t>
            </a:r>
            <a:r>
              <a:rPr lang="en-US" altLang="zh-CN" sz="2800" b="1" i="1" u="sng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1" u="sng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混合</a:t>
            </a:r>
            <a:r>
              <a:rPr lang="zh-CN" altLang="en-US" sz="2800" u="sng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原</a:t>
            </a:r>
            <a:r>
              <a:rPr lang="zh-CN" altLang="en-US" sz="2800" u="sng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zh-CN" altLang="en-US" sz="2800" b="1" u="sng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</a:t>
            </a:r>
            <a:r>
              <a:rPr lang="en-US" altLang="zh-CN" sz="2800" b="1" u="sng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643438" y="3357563"/>
            <a:ext cx="4500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为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和</a:t>
            </a:r>
            <a:r>
              <a:rPr lang="en-US" altLang="zh-CN" sz="2800" b="1" i="1"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cs typeface="Times New Roman" panose="02020603050405020304" pitchFamily="18" charset="0"/>
              </a:rPr>
              <a:t>的</a:t>
            </a:r>
            <a:r>
              <a:rPr lang="en-US" altLang="zh-CN" sz="2800" b="1" i="1" u="sng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800" b="1" u="sng">
                <a:solidFill>
                  <a:srgbClr val="0000FF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800" b="1" i="1" u="sng">
                <a:solidFill>
                  <a:srgbClr val="0000FF"/>
                </a:solidFill>
                <a:cs typeface="Times New Roman" panose="02020603050405020304" pitchFamily="18" charset="0"/>
              </a:rPr>
              <a:t>l </a:t>
            </a:r>
            <a:r>
              <a:rPr lang="zh-CN" altLang="en-US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阶混合中心矩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09600" y="765175"/>
            <a:ext cx="80010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576263" y="4076700"/>
            <a:ext cx="785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u="sng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403350" y="4103688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cs typeface="Times New Roman" panose="02020603050405020304" pitchFamily="18" charset="0"/>
              </a:rPr>
              <a:t>(1)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E</a:t>
            </a:r>
            <a:r>
              <a:rPr kumimoji="0"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kumimoji="0" lang="zh-CN" altLang="en-US" sz="2800" b="1">
                <a:cs typeface="Times New Roman" panose="02020603050405020304" pitchFamily="18" charset="0"/>
              </a:rPr>
              <a:t>是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的一阶原点矩；</a:t>
            </a:r>
            <a:endParaRPr lang="zh-CN" altLang="en-US" sz="2800" b="1" u="sng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403350" y="4730750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cs typeface="Times New Roman" panose="02020603050405020304" pitchFamily="18" charset="0"/>
              </a:rPr>
              <a:t>(2)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kumimoji="0" lang="zh-CN" altLang="en-US" sz="2800" b="1">
                <a:cs typeface="Times New Roman" panose="02020603050405020304" pitchFamily="18" charset="0"/>
              </a:rPr>
              <a:t>是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的二阶中心矩；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403350" y="5357813"/>
            <a:ext cx="606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cs typeface="Times New Roman" panose="02020603050405020304" pitchFamily="18" charset="0"/>
              </a:rPr>
              <a:t>(3)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Cov</a:t>
            </a:r>
            <a:r>
              <a:rPr kumimoji="0"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X,Y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kumimoji="0" lang="zh-CN" altLang="en-US" sz="2800" b="1">
                <a:cs typeface="Times New Roman" panose="02020603050405020304" pitchFamily="18" charset="0"/>
              </a:rPr>
              <a:t>是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和</a:t>
            </a:r>
            <a:r>
              <a:rPr lang="en-US" altLang="zh-CN" sz="2800" b="1" i="1"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cs typeface="Times New Roman" panose="02020603050405020304" pitchFamily="18" charset="0"/>
              </a:rPr>
              <a:t>的二阶混合中心矩</a:t>
            </a:r>
            <a:r>
              <a:rPr lang="en-US" altLang="zh-CN" sz="2800" b="1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2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5" grpId="0"/>
      <p:bldP spid="39946" grpId="0"/>
      <p:bldP spid="39947" grpId="0"/>
      <p:bldP spid="39948" grpId="0"/>
      <p:bldP spid="39951" grpId="0"/>
      <p:bldP spid="39952" grpId="0"/>
      <p:bldP spid="39953" grpId="0"/>
      <p:bldP spid="3995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8313" y="444500"/>
            <a:ext cx="86518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维随机变量                  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混合中心矩都存在，称矩阵</a:t>
            </a:r>
            <a:b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0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205539"/>
              </p:ext>
            </p:extLst>
          </p:nvPr>
        </p:nvGraphicFramePr>
        <p:xfrm>
          <a:off x="3995738" y="576263"/>
          <a:ext cx="2305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26" name="公式" r:id="rId4" imgW="1041120" imgH="228600" progId="Equation.3">
                  <p:embed/>
                </p:oleObj>
              </mc:Choice>
              <mc:Fallback>
                <p:oleObj name="公式" r:id="rId4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76263"/>
                        <a:ext cx="2305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38211"/>
              </p:ext>
            </p:extLst>
          </p:nvPr>
        </p:nvGraphicFramePr>
        <p:xfrm>
          <a:off x="1646238" y="4164013"/>
          <a:ext cx="67135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27" name="Equation" r:id="rId6" imgW="2997000" imgH="457200" progId="Equation.DSMT4">
                  <p:embed/>
                </p:oleObj>
              </mc:Choice>
              <mc:Fallback>
                <p:oleObj name="Equation" r:id="rId6" imgW="299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164013"/>
                        <a:ext cx="6713537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18006"/>
              </p:ext>
            </p:extLst>
          </p:nvPr>
        </p:nvGraphicFramePr>
        <p:xfrm>
          <a:off x="2124075" y="1412875"/>
          <a:ext cx="3579813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28" name="公式" r:id="rId8" imgW="1574640" imgH="939600" progId="Equation.3">
                  <p:embed/>
                </p:oleObj>
              </mc:Choice>
              <mc:Fallback>
                <p:oleObj name="公式" r:id="rId8" imgW="15746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3579813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61988" y="3557588"/>
            <a:ext cx="742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cs typeface="Times New Roman" panose="02020603050405020304" pitchFamily="18" charset="0"/>
              </a:rPr>
              <a:t>维随机变量                           的</a:t>
            </a:r>
            <a:r>
              <a:rPr lang="zh-CN" altLang="en-US" sz="2800" b="1" u="sng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协方差矩阵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37667"/>
              </p:ext>
            </p:extLst>
          </p:nvPr>
        </p:nvGraphicFramePr>
        <p:xfrm>
          <a:off x="1931988" y="5207000"/>
          <a:ext cx="1344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29" name="公式" r:id="rId10" imgW="444240" imgH="164880" progId="Equation.3">
                  <p:embed/>
                </p:oleObj>
              </mc:Choice>
              <mc:Fallback>
                <p:oleObj name="公式" r:id="rId10" imgW="4442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207000"/>
                        <a:ext cx="1344612" cy="495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61988" y="41497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755650" y="5157788"/>
            <a:ext cx="194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显然：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09747"/>
              </p:ext>
            </p:extLst>
          </p:nvPr>
        </p:nvGraphicFramePr>
        <p:xfrm>
          <a:off x="3198813" y="3594100"/>
          <a:ext cx="2305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30" name="公式" r:id="rId12" imgW="1041120" imgH="228600" progId="Equation.3">
                  <p:embed/>
                </p:oleObj>
              </mc:Choice>
              <mc:Fallback>
                <p:oleObj name="公式" r:id="rId12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3594100"/>
                        <a:ext cx="2305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7" grpId="0"/>
      <p:bldP spid="40970" grpId="0"/>
      <p:bldP spid="4097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609600" y="404813"/>
            <a:ext cx="8229600" cy="122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设</a:t>
            </a:r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>
                <a:cs typeface="Times New Roman" panose="02020603050405020304" pitchFamily="18" charset="0"/>
              </a:rPr>
              <a:t>服从</a:t>
            </a:r>
            <a:r>
              <a:rPr lang="en-US" altLang="zh-CN" sz="2800" b="1">
                <a:cs typeface="Times New Roman" panose="02020603050405020304" pitchFamily="18" charset="0"/>
              </a:rPr>
              <a:t>[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</a:t>
            </a:r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，</a:t>
            </a:r>
            <a:r>
              <a:rPr lang="en-US" altLang="zh-CN" sz="2800" b="1">
                <a:cs typeface="Times New Roman" panose="02020603050405020304" pitchFamily="18" charset="0"/>
              </a:rPr>
              <a:t>]</a:t>
            </a:r>
            <a:r>
              <a:rPr lang="zh-CN" altLang="en-US" sz="2800" b="1">
                <a:cs typeface="Times New Roman" panose="02020603050405020304" pitchFamily="18" charset="0"/>
              </a:rPr>
              <a:t>上的均匀分布，且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cs typeface="Times New Roman" panose="02020603050405020304" pitchFamily="18" charset="0"/>
              </a:rPr>
              <a:t>=sin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cs typeface="Times New Roman" panose="02020603050405020304" pitchFamily="18" charset="0"/>
              </a:rPr>
              <a:t>=cos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, </a:t>
            </a:r>
            <a:r>
              <a:rPr lang="zh-CN" altLang="en-US" sz="2800" b="1">
                <a:cs typeface="Times New Roman" panose="02020603050405020304" pitchFamily="18" charset="0"/>
              </a:rPr>
              <a:t>判断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cs typeface="Times New Roman" panose="02020603050405020304" pitchFamily="18" charset="0"/>
              </a:rPr>
              <a:t>是否不相关？是否独立？</a:t>
            </a:r>
          </a:p>
        </p:txBody>
      </p:sp>
      <p:sp>
        <p:nvSpPr>
          <p:cNvPr id="60419" name="Rectangle 19"/>
          <p:cNvSpPr>
            <a:spLocks noChangeArrowheads="1"/>
          </p:cNvSpPr>
          <p:nvPr/>
        </p:nvSpPr>
        <p:spPr bwMode="auto">
          <a:xfrm>
            <a:off x="611188" y="1773238"/>
            <a:ext cx="58080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答</a:t>
            </a:r>
            <a:r>
              <a:rPr kumimoji="0"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： </a:t>
            </a:r>
            <a:r>
              <a:rPr lang="en-US" altLang="zh-CN" sz="2800" b="1" i="1"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cs typeface="Times New Roman" panose="02020603050405020304" pitchFamily="18" charset="0"/>
              </a:rPr>
              <a:t>与</a:t>
            </a:r>
            <a:r>
              <a:rPr lang="en-US" altLang="zh-CN" sz="2800" b="1" i="1"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cs typeface="Times New Roman" panose="02020603050405020304" pitchFamily="18" charset="0"/>
              </a:rPr>
              <a:t>不相关；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2</a:t>
            </a:r>
            <a:r>
              <a:rPr lang="en-US" altLang="zh-CN" sz="2800" b="1" i="1">
                <a:cs typeface="Times New Roman" panose="02020603050405020304" pitchFamily="18" charset="0"/>
              </a:rPr>
              <a:t>+Y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=1 </a:t>
            </a:r>
            <a:r>
              <a:rPr lang="zh-CN" altLang="en-US" sz="2800" b="1">
                <a:cs typeface="Times New Roman" panose="02020603050405020304" pitchFamily="18" charset="0"/>
              </a:rPr>
              <a:t>不独立</a:t>
            </a:r>
            <a:r>
              <a:rPr lang="en-US" altLang="zh-CN" sz="2800" b="1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14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04800" y="623888"/>
            <a:ext cx="868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u="sng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                                            写出其协方差矩阵。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46212"/>
              </p:ext>
            </p:extLst>
          </p:nvPr>
        </p:nvGraphicFramePr>
        <p:xfrm>
          <a:off x="1295400" y="609600"/>
          <a:ext cx="3962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42" name="Equation" r:id="rId3" imgW="1917360" imgH="266400" progId="Equation.3">
                  <p:embed/>
                </p:oleObj>
              </mc:Choice>
              <mc:Fallback>
                <p:oleObj name="Equation" r:id="rId3" imgW="1917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3962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1295400"/>
            <a:ext cx="7118350" cy="3935413"/>
            <a:chOff x="384" y="816"/>
            <a:chExt cx="4484" cy="2479"/>
          </a:xfrm>
        </p:grpSpPr>
        <p:graphicFrame>
          <p:nvGraphicFramePr>
            <p:cNvPr id="52227" name="Object 3"/>
            <p:cNvGraphicFramePr>
              <a:graphicFrameLocks noChangeAspect="1"/>
            </p:cNvGraphicFramePr>
            <p:nvPr/>
          </p:nvGraphicFramePr>
          <p:xfrm>
            <a:off x="1959" y="816"/>
            <a:ext cx="138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043" name="Equation" r:id="rId5" imgW="1002960" imgH="266400" progId="Equation.3">
                    <p:embed/>
                  </p:oleObj>
                </mc:Choice>
                <mc:Fallback>
                  <p:oleObj name="Equation" r:id="rId5" imgW="10029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816"/>
                          <a:ext cx="138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3600" y="864"/>
            <a:ext cx="12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044" name="Equation" r:id="rId7" imgW="939600" imgH="253800" progId="Equation.3">
                    <p:embed/>
                  </p:oleObj>
                </mc:Choice>
                <mc:Fallback>
                  <p:oleObj name="Equation" r:id="rId7" imgW="939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864"/>
                          <a:ext cx="12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2313" y="2583"/>
            <a:ext cx="2045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045" name="Equation" r:id="rId9" imgW="1422360" imgH="495000" progId="Equation.3">
                    <p:embed/>
                  </p:oleObj>
                </mc:Choice>
                <mc:Fallback>
                  <p:oleObj name="Equation" r:id="rId9" imgW="14223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583"/>
                          <a:ext cx="2045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Rectangle 8"/>
            <p:cNvSpPr>
              <a:spLocks noChangeArrowheads="1"/>
            </p:cNvSpPr>
            <p:nvPr/>
          </p:nvSpPr>
          <p:spPr bwMode="auto">
            <a:xfrm>
              <a:off x="384" y="864"/>
              <a:ext cx="1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dirty="0">
                  <a:cs typeface="Times New Roman" panose="02020603050405020304" pitchFamily="18" charset="0"/>
                </a:rPr>
                <a:t>  由以前结果知</a:t>
              </a:r>
            </a:p>
          </p:txBody>
        </p:sp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799" y="1200"/>
            <a:ext cx="406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046" name="Equation" r:id="rId11" imgW="2958840" imgH="241200" progId="Equation.3">
                    <p:embed/>
                  </p:oleObj>
                </mc:Choice>
                <mc:Fallback>
                  <p:oleObj name="Equation" r:id="rId11" imgW="2958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200"/>
                          <a:ext cx="406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Rectangle 10"/>
            <p:cNvSpPr>
              <a:spLocks noChangeArrowheads="1"/>
            </p:cNvSpPr>
            <p:nvPr/>
          </p:nvSpPr>
          <p:spPr bwMode="auto">
            <a:xfrm>
              <a:off x="700" y="2736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cs typeface="Times New Roman" panose="02020603050405020304" pitchFamily="18" charset="0"/>
                </a:rPr>
                <a:t>协方差矩阵为</a:t>
              </a:r>
            </a:p>
          </p:txBody>
        </p:sp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915" y="1680"/>
            <a:ext cx="2455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047" name="Equation" r:id="rId13" imgW="1612800" imgH="457200" progId="Equation.3">
                    <p:embed/>
                  </p:oleObj>
                </mc:Choice>
                <mc:Fallback>
                  <p:oleObj name="Equation" r:id="rId13" imgW="1612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680"/>
                          <a:ext cx="2455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531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5400600"/>
          </a:xfrm>
        </p:spPr>
        <p:txBody>
          <a:bodyPr/>
          <a:lstStyle/>
          <a:p>
            <a:pPr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作业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P114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en-US" altLang="zh-CN" dirty="0" smtClean="0"/>
              <a:t>P117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29</a:t>
            </a:r>
            <a:endParaRPr lang="zh-CN" altLang="en-US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04800"/>
            <a:ext cx="7924800" cy="2895600"/>
            <a:chOff x="240" y="192"/>
            <a:chExt cx="4992" cy="1824"/>
          </a:xfrm>
        </p:grpSpPr>
        <p:sp>
          <p:nvSpPr>
            <p:cNvPr id="36874" name="Text Box 3"/>
            <p:cNvSpPr txBox="1">
              <a:spLocks noChangeArrowheads="1"/>
            </p:cNvSpPr>
            <p:nvPr/>
          </p:nvSpPr>
          <p:spPr bwMode="auto">
            <a:xfrm>
              <a:off x="240" y="192"/>
              <a:ext cx="49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66"/>
                  </a:solidFill>
                </a:rPr>
                <a:t>例</a:t>
              </a:r>
              <a:r>
                <a:rPr lang="en-US" altLang="zh-CN">
                  <a:solidFill>
                    <a:srgbClr val="FF0066"/>
                  </a:solidFill>
                </a:rPr>
                <a:t>12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r>
                <a:rPr lang="zh-CN" altLang="en-US">
                  <a:solidFill>
                    <a:srgbClr val="000000"/>
                  </a:solidFill>
                </a:rPr>
                <a:t>设随机变量</a:t>
              </a:r>
              <a:r>
                <a:rPr lang="en-US" altLang="zh-CN">
                  <a:solidFill>
                    <a:srgbClr val="000000"/>
                  </a:solidFill>
                </a:rPr>
                <a:t>X</a:t>
              </a:r>
              <a:r>
                <a:rPr lang="zh-CN" altLang="en-US">
                  <a:solidFill>
                    <a:srgbClr val="000000"/>
                  </a:solidFill>
                </a:rPr>
                <a:t>具有概率密度</a:t>
              </a:r>
            </a:p>
          </p:txBody>
        </p:sp>
        <p:sp>
          <p:nvSpPr>
            <p:cNvPr id="36875" name="Rectangle 4"/>
            <p:cNvSpPr>
              <a:spLocks noChangeArrowheads="1"/>
            </p:cNvSpPr>
            <p:nvPr/>
          </p:nvSpPr>
          <p:spPr bwMode="auto">
            <a:xfrm>
              <a:off x="398" y="1728"/>
              <a:ext cx="2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solidFill>
                    <a:srgbClr val="000000"/>
                  </a:solidFill>
                </a:rPr>
                <a:t>求</a:t>
              </a:r>
              <a:r>
                <a:rPr lang="en-US" altLang="zh-CN">
                  <a:solidFill>
                    <a:srgbClr val="000000"/>
                  </a:solidFill>
                </a:rPr>
                <a:t>D(X)</a:t>
              </a:r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720" y="608"/>
            <a:ext cx="2928" cy="1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82" name="公式" r:id="rId3" imgW="1523880" imgH="596880" progId="Equation.3">
                    <p:embed/>
                  </p:oleObj>
                </mc:Choice>
                <mc:Fallback>
                  <p:oleObj name="公式" r:id="rId3" imgW="152388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08"/>
                          <a:ext cx="2928" cy="1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CC"/>
                </a:solidFill>
              </a:rPr>
              <a:t>解</a:t>
            </a:r>
            <a:r>
              <a:rPr lang="en-US" altLang="zh-CN">
                <a:solidFill>
                  <a:srgbClr val="3333CC"/>
                </a:solidFill>
              </a:rPr>
              <a:t>: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1447800" y="3249613"/>
          <a:ext cx="5867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83" name="公式" r:id="rId5" imgW="2031840" imgH="342720" progId="Equation.3">
                  <p:embed/>
                </p:oleObj>
              </mc:Choice>
              <mc:Fallback>
                <p:oleObj name="公式" r:id="rId5" imgW="20318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49613"/>
                        <a:ext cx="5867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1143000" y="4191000"/>
          <a:ext cx="68484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84" name="公式" r:id="rId7" imgW="2260440" imgH="355320" progId="Equation.3">
                  <p:embed/>
                </p:oleObj>
              </mc:Choice>
              <mc:Fallback>
                <p:oleObj name="公式" r:id="rId7" imgW="2260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68484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62000" y="5257800"/>
            <a:ext cx="5715000" cy="1096963"/>
            <a:chOff x="480" y="3312"/>
            <a:chExt cx="3600" cy="691"/>
          </a:xfrm>
        </p:grpSpPr>
        <p:sp>
          <p:nvSpPr>
            <p:cNvPr id="36873" name="Rectangle 10"/>
            <p:cNvSpPr>
              <a:spLocks noChangeArrowheads="1"/>
            </p:cNvSpPr>
            <p:nvPr/>
          </p:nvSpPr>
          <p:spPr bwMode="auto">
            <a:xfrm>
              <a:off x="480" y="33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</a:rPr>
                <a:t>于是</a:t>
              </a:r>
            </a:p>
          </p:txBody>
        </p:sp>
        <p:graphicFrame>
          <p:nvGraphicFramePr>
            <p:cNvPr id="36868" name="Object 11"/>
            <p:cNvGraphicFramePr>
              <a:graphicFrameLocks noChangeAspect="1"/>
            </p:cNvGraphicFramePr>
            <p:nvPr/>
          </p:nvGraphicFramePr>
          <p:xfrm>
            <a:off x="1200" y="3360"/>
            <a:ext cx="2880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85" name="公式" r:id="rId9" imgW="1587240" imgH="355320" progId="Equation.3">
                    <p:embed/>
                  </p:oleObj>
                </mc:Choice>
                <mc:Fallback>
                  <p:oleObj name="公式" r:id="rId9" imgW="15872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60"/>
                          <a:ext cx="2880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7550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7675" y="2400300"/>
            <a:ext cx="7004050" cy="1800225"/>
            <a:chOff x="282" y="1512"/>
            <a:chExt cx="4412" cy="1134"/>
          </a:xfrm>
        </p:grpSpPr>
        <p:sp>
          <p:nvSpPr>
            <p:cNvPr id="34826" name="Text Box 4"/>
            <p:cNvSpPr txBox="1">
              <a:spLocks noChangeArrowheads="1"/>
            </p:cNvSpPr>
            <p:nvPr/>
          </p:nvSpPr>
          <p:spPr bwMode="auto">
            <a:xfrm>
              <a:off x="282" y="1512"/>
              <a:ext cx="3737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0000FF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solidFill>
                    <a:srgbClr val="0000FF"/>
                  </a:solidFill>
                  <a:ea typeface="黑体" panose="02010609060101010101" pitchFamily="49" charset="-122"/>
                </a:rPr>
                <a:t>10</a:t>
              </a:r>
              <a:r>
                <a:rPr lang="en-US" altLang="zh-CN" sz="2800">
                  <a:solidFill>
                    <a:srgbClr val="000000"/>
                  </a:solidFill>
                </a:rPr>
                <a:t>  </a:t>
              </a:r>
              <a:r>
                <a:rPr lang="zh-CN" altLang="en-US" sz="2800">
                  <a:solidFill>
                    <a:srgbClr val="000000"/>
                  </a:solidFill>
                </a:rPr>
                <a:t>设随机变量</a:t>
              </a:r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</a:rPr>
                <a:t>服从泊松分布，且</a:t>
              </a:r>
            </a:p>
            <a:p>
              <a:pPr eaLnBrk="1" hangingPunct="1">
                <a:spcBef>
                  <a:spcPct val="0"/>
                </a:spcBef>
              </a:pPr>
              <a:endParaRPr lang="zh-CN" altLang="en-US" sz="280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endParaRPr lang="zh-CN" altLang="en-US" sz="280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000000"/>
                  </a:solidFill>
                </a:rPr>
                <a:t>求</a:t>
              </a:r>
              <a:r>
                <a:rPr lang="en-US" altLang="zh-CN" i="1">
                  <a:solidFill>
                    <a:srgbClr val="000000"/>
                  </a:solidFill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</a:rPr>
                <a:t>的数学期望与方差</a:t>
              </a:r>
              <a:r>
                <a:rPr lang="en-US" altLang="zh-CN" sz="2800">
                  <a:solidFill>
                    <a:srgbClr val="000000"/>
                  </a:solidFill>
                </a:rPr>
                <a:t>.</a:t>
              </a:r>
            </a:p>
          </p:txBody>
        </p:sp>
        <p:graphicFrame>
          <p:nvGraphicFramePr>
            <p:cNvPr id="34819" name="Object 5"/>
            <p:cNvGraphicFramePr>
              <a:graphicFrameLocks noChangeAspect="1"/>
            </p:cNvGraphicFramePr>
            <p:nvPr/>
          </p:nvGraphicFramePr>
          <p:xfrm>
            <a:off x="1111" y="1920"/>
            <a:ext cx="358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00" name="Equation" r:id="rId3" imgW="2019240" imgH="177480" progId="Equation.DSMT4">
                    <p:embed/>
                  </p:oleObj>
                </mc:Choice>
                <mc:Fallback>
                  <p:oleObj name="Equation" r:id="rId3" imgW="2019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920"/>
                          <a:ext cx="358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67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5983288" y="3767138"/>
          <a:ext cx="31591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01" name="Equation" r:id="rId5" imgW="1371600" imgH="177480" progId="Equation.DSMT4">
                  <p:embed/>
                </p:oleObj>
              </mc:Choice>
              <mc:Fallback>
                <p:oleObj name="Equation" r:id="rId5" imgW="1371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3767138"/>
                        <a:ext cx="31591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66725" y="4559300"/>
            <a:ext cx="81375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11</a:t>
            </a:r>
            <a:r>
              <a:rPr lang="en-US" altLang="zh-CN" sz="2800">
                <a:solidFill>
                  <a:srgbClr val="000000"/>
                </a:solidFill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设 </a:t>
            </a:r>
            <a:r>
              <a:rPr lang="en-US" altLang="zh-CN" sz="2800" i="1">
                <a:solidFill>
                  <a:srgbClr val="000000"/>
                </a:solidFill>
              </a:rPr>
              <a:t>X~N</a:t>
            </a:r>
            <a:r>
              <a:rPr lang="en-US" altLang="zh-CN" sz="2800">
                <a:solidFill>
                  <a:srgbClr val="000000"/>
                </a:solidFill>
              </a:rPr>
              <a:t>(1,2),  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服从参数为 </a:t>
            </a:r>
            <a:r>
              <a:rPr lang="en-US" altLang="zh-CN" sz="2800">
                <a:solidFill>
                  <a:srgbClr val="000000"/>
                </a:solidFill>
              </a:rPr>
              <a:t>3 </a:t>
            </a:r>
            <a:r>
              <a:rPr lang="zh-CN" altLang="en-US" sz="2800">
                <a:solidFill>
                  <a:srgbClr val="000000"/>
                </a:solidFill>
              </a:rPr>
              <a:t>的泊松分布，且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与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独立，求 </a:t>
            </a:r>
            <a:r>
              <a:rPr lang="en-US" altLang="zh-CN" sz="2800" i="1">
                <a:solidFill>
                  <a:srgbClr val="000000"/>
                </a:solidFill>
              </a:rPr>
              <a:t>D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XY</a:t>
            </a:r>
            <a:r>
              <a:rPr lang="en-US" altLang="zh-CN" sz="280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34822" name="Text Box 11"/>
          <p:cNvSpPr txBox="1">
            <a:spLocks noChangeArrowheads="1"/>
          </p:cNvSpPr>
          <p:nvPr/>
        </p:nvSpPr>
        <p:spPr bwMode="auto">
          <a:xfrm>
            <a:off x="538163" y="815975"/>
            <a:ext cx="81375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9</a:t>
            </a:r>
            <a:r>
              <a:rPr lang="en-US" altLang="zh-CN" sz="2800">
                <a:solidFill>
                  <a:srgbClr val="000000"/>
                </a:solidFill>
              </a:rPr>
              <a:t>  </a:t>
            </a:r>
            <a:r>
              <a:rPr lang="zh-CN" altLang="en-US" sz="2800">
                <a:solidFill>
                  <a:srgbClr val="000000"/>
                </a:solidFill>
              </a:rPr>
              <a:t>设 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)=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>
                <a:solidFill>
                  <a:srgbClr val="000000"/>
                </a:solidFill>
              </a:rPr>
              <a:t>2, </a:t>
            </a:r>
            <a:r>
              <a:rPr lang="en-US" altLang="zh-CN" sz="2800" i="1">
                <a:solidFill>
                  <a:srgbClr val="000000"/>
                </a:solidFill>
              </a:rPr>
              <a:t>D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)=1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en-US" altLang="zh-CN" sz="2800" i="1">
                <a:solidFill>
                  <a:srgbClr val="000000"/>
                </a:solidFill>
              </a:rPr>
              <a:t>E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)=2,</a:t>
            </a:r>
            <a:r>
              <a:rPr lang="en-US" altLang="zh-CN" sz="2800" i="1">
                <a:solidFill>
                  <a:srgbClr val="000000"/>
                </a:solidFill>
              </a:rPr>
              <a:t> D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)=4,  </a:t>
            </a:r>
            <a:r>
              <a:rPr lang="zh-CN" altLang="en-US" sz="2800">
                <a:solidFill>
                  <a:srgbClr val="000000"/>
                </a:solidFill>
              </a:rPr>
              <a:t>且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与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独立，根据切比雪夫不等式估 </a:t>
            </a:r>
            <a:r>
              <a:rPr lang="en-US" altLang="zh-CN" sz="2800" i="1">
                <a:solidFill>
                  <a:srgbClr val="000000"/>
                </a:solidFill>
              </a:rPr>
              <a:t>P</a:t>
            </a:r>
            <a:r>
              <a:rPr lang="en-US" altLang="zh-CN" sz="2800">
                <a:solidFill>
                  <a:srgbClr val="000000"/>
                </a:solidFill>
              </a:rPr>
              <a:t>{|</a:t>
            </a:r>
            <a:r>
              <a:rPr lang="en-US" altLang="zh-CN" sz="2800" i="1">
                <a:solidFill>
                  <a:srgbClr val="000000"/>
                </a:solidFill>
              </a:rPr>
              <a:t>X+Y|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5</a:t>
            </a:r>
            <a:r>
              <a:rPr lang="en-US" altLang="zh-CN" sz="2800">
                <a:solidFill>
                  <a:srgbClr val="000000"/>
                </a:solidFill>
              </a:rPr>
              <a:t>}.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73638" y="3671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答：</a:t>
            </a: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019925" y="2105025"/>
            <a:ext cx="154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答：</a:t>
            </a: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1/5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6948488" y="54308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答：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27</a:t>
            </a:r>
            <a:endParaRPr lang="en-US" altLang="zh-CN" sz="28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/>
      <p:bldP spid="117772" grpId="0"/>
      <p:bldP spid="117774" grpId="0"/>
      <p:bldP spid="1177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319734"/>
            <a:ext cx="8534400" cy="2592388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lnSpc>
                <a:spcPct val="7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设离散型随机变量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的分布律为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若级数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绝对收敛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，则称此级数的和为随机变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数学期望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．即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5374"/>
              </p:ext>
            </p:extLst>
          </p:nvPr>
        </p:nvGraphicFramePr>
        <p:xfrm>
          <a:off x="1848644" y="1740471"/>
          <a:ext cx="50276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815" name="Equation" r:id="rId4" imgW="1676160" imgH="190440" progId="Equation.DSMT4">
                  <p:embed/>
                </p:oleObj>
              </mc:Choice>
              <mc:Fallback>
                <p:oleObj name="Equation" r:id="rId4" imgW="1676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644" y="1740471"/>
                        <a:ext cx="50276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073426"/>
              </p:ext>
            </p:extLst>
          </p:nvPr>
        </p:nvGraphicFramePr>
        <p:xfrm>
          <a:off x="1595462" y="2145209"/>
          <a:ext cx="1176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816" name="公式" r:id="rId6" imgW="520560" imgH="431640" progId="Equation.3">
                  <p:embed/>
                </p:oleObj>
              </mc:Choice>
              <mc:Fallback>
                <p:oleObj name="公式" r:id="rId6" imgW="520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62" y="2145209"/>
                        <a:ext cx="11763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385881"/>
              </p:ext>
            </p:extLst>
          </p:nvPr>
        </p:nvGraphicFramePr>
        <p:xfrm>
          <a:off x="5004048" y="2848994"/>
          <a:ext cx="25193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817" name="公式" r:id="rId8" imgW="1054080" imgH="431640" progId="Equation.3">
                  <p:embed/>
                </p:oleObj>
              </mc:Choice>
              <mc:Fallback>
                <p:oleObj name="公式" r:id="rId8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848994"/>
                        <a:ext cx="2519363" cy="974725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16346" y="4200054"/>
            <a:ext cx="882015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注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数学期望简称为</a:t>
            </a:r>
            <a:r>
              <a:rPr lang="zh-CN" altLang="en-US" sz="3200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期望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，又称为</a:t>
            </a:r>
            <a:r>
              <a:rPr lang="zh-CN" altLang="en-US" sz="3200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均值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26"/>
          <p:cNvSpPr>
            <a:spLocks noChangeArrowheads="1"/>
          </p:cNvSpPr>
          <p:nvPr/>
        </p:nvSpPr>
        <p:spPr bwMode="auto">
          <a:xfrm>
            <a:off x="250453" y="692696"/>
            <a:ext cx="756328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3200" dirty="0" err="1"/>
              <a:t>服从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 </a:t>
            </a:r>
            <a:r>
              <a:rPr lang="en-US" altLang="en-US" sz="3200" dirty="0"/>
              <a:t>的</a:t>
            </a:r>
            <a:r>
              <a:rPr lang="en-US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(0-1)</a:t>
            </a:r>
            <a:r>
              <a:rPr lang="en-US" altLang="en-US" sz="3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en-US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3" name="Rectangle 1027"/>
          <p:cNvSpPr>
            <a:spLocks noChangeArrowheads="1"/>
          </p:cNvSpPr>
          <p:nvPr/>
        </p:nvSpPr>
        <p:spPr bwMode="auto">
          <a:xfrm>
            <a:off x="323478" y="1528019"/>
            <a:ext cx="28209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解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的分布律为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="" xmlns:a16="http://schemas.microsoft.com/office/drawing/2014/main" id="{785CA45A-E397-4D09-8F73-FE14C72A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331457"/>
            <a:ext cx="76723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P{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=1}=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=0}=1-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(0&lt;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 ∙(1 -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26"/>
          <p:cNvSpPr>
            <a:spLocks noChangeArrowheads="1"/>
          </p:cNvSpPr>
          <p:nvPr/>
        </p:nvSpPr>
        <p:spPr bwMode="auto">
          <a:xfrm>
            <a:off x="250453" y="548680"/>
            <a:ext cx="427552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en-US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X~b</a:t>
            </a: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3" name="Rectangle 1027"/>
          <p:cNvSpPr>
            <a:spLocks noChangeArrowheads="1"/>
          </p:cNvSpPr>
          <p:nvPr/>
        </p:nvSpPr>
        <p:spPr bwMode="auto">
          <a:xfrm>
            <a:off x="323478" y="1340768"/>
            <a:ext cx="28209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sym typeface="Symbol" pitchFamily="18" charset="2"/>
              </a:rPr>
              <a:t>解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的分布律为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>
                <a:extLst>
                  <a:ext uri="{FF2B5EF4-FFF2-40B4-BE49-F238E27FC236}">
                    <a16:creationId xmlns="" xmlns:a16="http://schemas.microsoft.com/office/drawing/2014/main" id="{785CA45A-E397-4D09-8F73-FE14C72A1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6052" y="2060848"/>
                <a:ext cx="7672388" cy="539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P{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k}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bSup>
                    <m:sSup>
                      <m:s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 &lt; 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1)</a:t>
                </a:r>
              </a:p>
            </p:txBody>
          </p:sp>
        </mc:Choice>
        <mc:Fallback xmlns="">
          <p:sp>
            <p:nvSpPr>
              <p:cNvPr id="30" name="Text Box 6">
                <a:extLst>
                  <a:ext uri="{FF2B5EF4-FFF2-40B4-BE49-F238E27FC236}">
                    <a16:creationId xmlns="" xmlns:a16="http://schemas.microsoft.com/office/drawing/2014/main" id="{785CA45A-E397-4D09-8F73-FE14C72A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052" y="2060848"/>
                <a:ext cx="7672388" cy="539443"/>
              </a:xfrm>
              <a:prstGeom prst="rect">
                <a:avLst/>
              </a:prstGeom>
              <a:blipFill rotWithShape="0">
                <a:blip r:embed="rId3"/>
                <a:stretch>
                  <a:fillRect t="-12360" b="-303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3478" y="2610360"/>
                <a:ext cx="4051174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8" y="2610360"/>
                <a:ext cx="4051174" cy="1006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86059" y="2636912"/>
                <a:ext cx="4418389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59" y="2636912"/>
                <a:ext cx="4418389" cy="10065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7171" y="3726855"/>
                <a:ext cx="8315610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𝒏𝒑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1" y="3726855"/>
                <a:ext cx="8315610" cy="10065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3528" y="4829806"/>
                <a:ext cx="5112874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𝒏𝒑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829806"/>
                <a:ext cx="5112874" cy="10065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62060" y="5949280"/>
                <a:ext cx="3849900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𝒏𝒑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0" y="5949280"/>
                <a:ext cx="3849900" cy="3781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30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18290</TotalTime>
  <Words>2972</Words>
  <Application>Microsoft Office PowerPoint</Application>
  <PresentationFormat>全屏显示(4:3)</PresentationFormat>
  <Paragraphs>486</Paragraphs>
  <Slides>69</Slides>
  <Notes>44</Notes>
  <HiddenSlides>10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Monotype Sorts</vt:lpstr>
      <vt:lpstr>黑体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MathType 6.0 Equation</vt:lpstr>
      <vt:lpstr>概率论与数理统计</vt:lpstr>
      <vt:lpstr>PowerPoint 演示文稿</vt:lpstr>
      <vt:lpstr>引例（分赌本问题）</vt:lpstr>
      <vt:lpstr>引例分析：</vt:lpstr>
      <vt:lpstr>引例解答：</vt:lpstr>
      <vt:lpstr>PowerPoint 演示文稿</vt:lpstr>
      <vt:lpstr>定义  设离散型随机变量X的分布律为               若级数                绝对收敛，则称此级数的和为随机变  量X的数学期望.记为E(X)．即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(4) 若(X,Y)是连续型，其概率密度为f (x, y)，则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§4.3  协方差  相关系数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概率论的基本</dc:title>
  <dc:creator>zheng</dc:creator>
  <cp:lastModifiedBy>wangyinglong_cool@163.com</cp:lastModifiedBy>
  <cp:revision>1296</cp:revision>
  <dcterms:created xsi:type="dcterms:W3CDTF">2001-06-30T07:43:55Z</dcterms:created>
  <dcterms:modified xsi:type="dcterms:W3CDTF">2020-06-02T10:08:20Z</dcterms:modified>
</cp:coreProperties>
</file>