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3"/>
  </p:notesMasterIdLst>
  <p:sldIdLst>
    <p:sldId id="1019" r:id="rId2"/>
    <p:sldId id="1020" r:id="rId3"/>
    <p:sldId id="1021" r:id="rId4"/>
    <p:sldId id="1022" r:id="rId5"/>
    <p:sldId id="828" r:id="rId6"/>
    <p:sldId id="1023" r:id="rId7"/>
    <p:sldId id="1024" r:id="rId8"/>
    <p:sldId id="1025" r:id="rId9"/>
    <p:sldId id="1026" r:id="rId10"/>
    <p:sldId id="1027" r:id="rId11"/>
    <p:sldId id="1028" r:id="rId12"/>
    <p:sldId id="1029" r:id="rId13"/>
    <p:sldId id="1030" r:id="rId14"/>
    <p:sldId id="1057" r:id="rId15"/>
    <p:sldId id="1031" r:id="rId16"/>
    <p:sldId id="1032" r:id="rId17"/>
    <p:sldId id="1055" r:id="rId18"/>
    <p:sldId id="1056" r:id="rId19"/>
    <p:sldId id="1033" r:id="rId20"/>
    <p:sldId id="1034" r:id="rId21"/>
    <p:sldId id="1035" r:id="rId22"/>
    <p:sldId id="1036" r:id="rId23"/>
    <p:sldId id="1037" r:id="rId24"/>
    <p:sldId id="1054" r:id="rId25"/>
    <p:sldId id="1038" r:id="rId26"/>
    <p:sldId id="1039" r:id="rId27"/>
    <p:sldId id="1040" r:id="rId28"/>
    <p:sldId id="1041" r:id="rId29"/>
    <p:sldId id="1042" r:id="rId30"/>
    <p:sldId id="1043" r:id="rId31"/>
    <p:sldId id="1044" r:id="rId32"/>
    <p:sldId id="1045" r:id="rId33"/>
    <p:sldId id="1046" r:id="rId34"/>
    <p:sldId id="1047" r:id="rId35"/>
    <p:sldId id="1048" r:id="rId36"/>
    <p:sldId id="846" r:id="rId37"/>
    <p:sldId id="1049" r:id="rId38"/>
    <p:sldId id="1050" r:id="rId39"/>
    <p:sldId id="1051" r:id="rId40"/>
    <p:sldId id="1052" r:id="rId41"/>
    <p:sldId id="1053" r:id="rId42"/>
  </p:sldIdLst>
  <p:sldSz cx="9144000" cy="6858000" type="screen4x3"/>
  <p:notesSz cx="6858000" cy="9144000"/>
  <p:defaultTextStyle>
    <a:defPPr>
      <a:defRPr lang="zh-CN"/>
    </a:defPPr>
    <a:lvl1pPr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1pPr>
    <a:lvl2pPr marL="4572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2pPr>
    <a:lvl3pPr marL="9144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3pPr>
    <a:lvl4pPr marL="13716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4pPr>
    <a:lvl5pPr marL="18288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5pPr>
    <a:lvl6pPr marL="2286000" algn="l" defTabSz="914400" rtl="0" eaLnBrk="1" latinLnBrk="0" hangingPunct="1">
      <a:defRPr kumimoji="1" sz="2400" b="1" kern="1200">
        <a:solidFill>
          <a:schemeClr val="tx1"/>
        </a:solidFill>
        <a:latin typeface="宋体" pitchFamily="2" charset="-122"/>
        <a:ea typeface="宋体" pitchFamily="2" charset="-122"/>
        <a:cs typeface="+mn-cs"/>
      </a:defRPr>
    </a:lvl6pPr>
    <a:lvl7pPr marL="2743200" algn="l" defTabSz="914400" rtl="0" eaLnBrk="1" latinLnBrk="0" hangingPunct="1">
      <a:defRPr kumimoji="1" sz="2400" b="1" kern="1200">
        <a:solidFill>
          <a:schemeClr val="tx1"/>
        </a:solidFill>
        <a:latin typeface="宋体" pitchFamily="2" charset="-122"/>
        <a:ea typeface="宋体" pitchFamily="2" charset="-122"/>
        <a:cs typeface="+mn-cs"/>
      </a:defRPr>
    </a:lvl7pPr>
    <a:lvl8pPr marL="3200400" algn="l" defTabSz="914400" rtl="0" eaLnBrk="1" latinLnBrk="0" hangingPunct="1">
      <a:defRPr kumimoji="1" sz="2400" b="1" kern="1200">
        <a:solidFill>
          <a:schemeClr val="tx1"/>
        </a:solidFill>
        <a:latin typeface="宋体" pitchFamily="2" charset="-122"/>
        <a:ea typeface="宋体" pitchFamily="2" charset="-122"/>
        <a:cs typeface="+mn-cs"/>
      </a:defRPr>
    </a:lvl8pPr>
    <a:lvl9pPr marL="3657600" algn="l" defTabSz="914400" rtl="0" eaLnBrk="1" latinLnBrk="0" hangingPunct="1">
      <a:defRPr kumimoji="1" sz="2400" b="1" kern="1200">
        <a:solidFill>
          <a:schemeClr val="tx1"/>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EAEDCB"/>
    <a:srgbClr val="FF0000"/>
    <a:srgbClr val="008000"/>
    <a:srgbClr val="FFFFFF"/>
    <a:srgbClr val="A50021"/>
    <a:srgbClr val="009900"/>
    <a:srgbClr val="33CC33"/>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97774" autoAdjust="0"/>
  </p:normalViewPr>
  <p:slideViewPr>
    <p:cSldViewPr>
      <p:cViewPr varScale="1">
        <p:scale>
          <a:sx n="112" d="100"/>
          <a:sy n="112" d="100"/>
        </p:scale>
        <p:origin x="15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33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6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8.wmf"/><Relationship Id="rId5" Type="http://schemas.openxmlformats.org/officeDocument/2006/relationships/image" Target="../media/image60.emf"/><Relationship Id="rId4"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4.wmf"/><Relationship Id="rId7" Type="http://schemas.openxmlformats.org/officeDocument/2006/relationships/image" Target="../media/image68.emf"/><Relationship Id="rId2" Type="http://schemas.openxmlformats.org/officeDocument/2006/relationships/image" Target="../media/image63.wmf"/><Relationship Id="rId1" Type="http://schemas.openxmlformats.org/officeDocument/2006/relationships/image" Target="../media/image62.emf"/><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emf"/><Relationship Id="rId5" Type="http://schemas.openxmlformats.org/officeDocument/2006/relationships/image" Target="../media/image74.wmf"/><Relationship Id="rId4"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77.wmf"/><Relationship Id="rId1" Type="http://schemas.openxmlformats.org/officeDocument/2006/relationships/image" Target="../media/image76.emf"/><Relationship Id="rId6" Type="http://schemas.openxmlformats.org/officeDocument/2006/relationships/image" Target="../media/image81.wmf"/><Relationship Id="rId5" Type="http://schemas.openxmlformats.org/officeDocument/2006/relationships/image" Target="../media/image80.emf"/><Relationship Id="rId4"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emf"/><Relationship Id="rId4" Type="http://schemas.openxmlformats.org/officeDocument/2006/relationships/image" Target="../media/image9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12" Type="http://schemas.openxmlformats.org/officeDocument/2006/relationships/image" Target="../media/image121.wmf"/><Relationship Id="rId2" Type="http://schemas.openxmlformats.org/officeDocument/2006/relationships/image" Target="../media/image111.wmf"/><Relationship Id="rId1" Type="http://schemas.openxmlformats.org/officeDocument/2006/relationships/image" Target="../media/image110.emf"/><Relationship Id="rId6" Type="http://schemas.openxmlformats.org/officeDocument/2006/relationships/image" Target="../media/image115.wmf"/><Relationship Id="rId11" Type="http://schemas.openxmlformats.org/officeDocument/2006/relationships/image" Target="../media/image120.wmf"/><Relationship Id="rId5" Type="http://schemas.openxmlformats.org/officeDocument/2006/relationships/image" Target="../media/image114.wmf"/><Relationship Id="rId10" Type="http://schemas.openxmlformats.org/officeDocument/2006/relationships/image" Target="../media/image119.wmf"/><Relationship Id="rId4" Type="http://schemas.openxmlformats.org/officeDocument/2006/relationships/image" Target="../media/image113.wmf"/><Relationship Id="rId9" Type="http://schemas.openxmlformats.org/officeDocument/2006/relationships/image" Target="../media/image11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 Id="rId5" Type="http://schemas.openxmlformats.org/officeDocument/2006/relationships/image" Target="../media/image126.emf"/><Relationship Id="rId4" Type="http://schemas.openxmlformats.org/officeDocument/2006/relationships/image" Target="../media/image12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wmf"/><Relationship Id="rId1" Type="http://schemas.openxmlformats.org/officeDocument/2006/relationships/image" Target="../media/image127.emf"/><Relationship Id="rId5" Type="http://schemas.openxmlformats.org/officeDocument/2006/relationships/image" Target="../media/image131.wmf"/><Relationship Id="rId4" Type="http://schemas.openxmlformats.org/officeDocument/2006/relationships/image" Target="../media/image13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image" Target="../media/image134.wmf"/><Relationship Id="rId7" Type="http://schemas.openxmlformats.org/officeDocument/2006/relationships/image" Target="../media/image138.e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emf"/><Relationship Id="rId5" Type="http://schemas.openxmlformats.org/officeDocument/2006/relationships/image" Target="../media/image136.emf"/><Relationship Id="rId4" Type="http://schemas.openxmlformats.org/officeDocument/2006/relationships/image" Target="../media/image13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7.emf"/><Relationship Id="rId3" Type="http://schemas.openxmlformats.org/officeDocument/2006/relationships/image" Target="../media/image152.emf"/><Relationship Id="rId7" Type="http://schemas.openxmlformats.org/officeDocument/2006/relationships/image" Target="../media/image156.emf"/><Relationship Id="rId2" Type="http://schemas.openxmlformats.org/officeDocument/2006/relationships/image" Target="../media/image151.emf"/><Relationship Id="rId1" Type="http://schemas.openxmlformats.org/officeDocument/2006/relationships/image" Target="../media/image150.emf"/><Relationship Id="rId6" Type="http://schemas.openxmlformats.org/officeDocument/2006/relationships/image" Target="../media/image155.emf"/><Relationship Id="rId5" Type="http://schemas.openxmlformats.org/officeDocument/2006/relationships/image" Target="../media/image154.emf"/><Relationship Id="rId4" Type="http://schemas.openxmlformats.org/officeDocument/2006/relationships/image" Target="../media/image153.emf"/><Relationship Id="rId9" Type="http://schemas.openxmlformats.org/officeDocument/2006/relationships/image" Target="../media/image15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wmf"/><Relationship Id="rId7" Type="http://schemas.openxmlformats.org/officeDocument/2006/relationships/image" Target="../media/image50.e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e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emf"/><Relationship Id="rId5" Type="http://schemas.openxmlformats.org/officeDocument/2006/relationships/image" Target="../media/image58.wmf"/><Relationship Id="rId4" Type="http://schemas.openxmlformats.org/officeDocument/2006/relationships/image" Target="../media/image5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5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New Roman" pitchFamily="18" charset="0"/>
              </a:defRPr>
            </a:lvl1pPr>
          </a:lstStyle>
          <a:p>
            <a:endParaRPr lang="en-US" altLang="zh-CN"/>
          </a:p>
        </p:txBody>
      </p:sp>
      <p:sp>
        <p:nvSpPr>
          <p:cNvPr id="4659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New Roman" pitchFamily="18" charset="0"/>
              </a:defRPr>
            </a:lvl1pPr>
          </a:lstStyle>
          <a:p>
            <a:endParaRPr lang="en-US" altLang="zh-CN"/>
          </a:p>
        </p:txBody>
      </p:sp>
      <p:sp>
        <p:nvSpPr>
          <p:cNvPr id="465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59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59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New Roman" pitchFamily="18" charset="0"/>
              </a:defRPr>
            </a:lvl1pPr>
          </a:lstStyle>
          <a:p>
            <a:endParaRPr lang="en-US" altLang="zh-CN"/>
          </a:p>
        </p:txBody>
      </p:sp>
      <p:sp>
        <p:nvSpPr>
          <p:cNvPr id="4659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New Roman" pitchFamily="18" charset="0"/>
              </a:defRPr>
            </a:lvl1pPr>
          </a:lstStyle>
          <a:p>
            <a:fld id="{E0F37DA1-AC86-40B6-8AFF-AE550B148A77}" type="slidenum">
              <a:rPr lang="en-US" altLang="zh-CN"/>
              <a:pPr/>
              <a:t>‹#›</a:t>
            </a:fld>
            <a:endParaRPr lang="en-US" altLang="zh-CN"/>
          </a:p>
        </p:txBody>
      </p:sp>
    </p:spTree>
    <p:extLst>
      <p:ext uri="{BB962C8B-B14F-4D97-AF65-F5344CB8AC3E}">
        <p14:creationId xmlns:p14="http://schemas.microsoft.com/office/powerpoint/2010/main" val="3744376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B9E63-61F2-4697-BE42-5ED0ACE5AD05}" type="slidenum">
              <a:rPr lang="en-US" altLang="zh-CN"/>
              <a:pPr/>
              <a:t>1</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625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8FC724-2A6F-4C01-A549-9B924894F269}" type="slidenum">
              <a:rPr lang="en-US" altLang="zh-CN"/>
              <a:pPr/>
              <a:t>12</a:t>
            </a:fld>
            <a:endParaRPr lang="en-US"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74177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5DECC-0FDA-4AEC-9301-BAE1847B3A74}" type="slidenum">
              <a:rPr lang="en-US" altLang="zh-CN"/>
              <a:pPr/>
              <a:t>13</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74385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D6A81-CE2A-4D5A-9D0D-F9D4550B0DAA}" type="slidenum">
              <a:rPr lang="en-US" altLang="zh-CN"/>
              <a:pPr/>
              <a:t>15</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9901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C381B-6DD9-45A7-8016-DD5526B6C204}" type="slidenum">
              <a:rPr lang="en-US" altLang="zh-CN"/>
              <a:pPr/>
              <a:t>19</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13364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90815-B4B9-4189-8024-AE099E8B5A9C}" type="slidenum">
              <a:rPr lang="en-US" altLang="zh-CN"/>
              <a:pPr/>
              <a:t>20</a:t>
            </a:fld>
            <a:endParaRPr lang="en-US"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7168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8932F-BE99-4114-BAF1-7141496B7A42}" type="slidenum">
              <a:rPr lang="en-US" altLang="zh-CN"/>
              <a:pPr/>
              <a:t>21</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9448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13CDA-BA42-4AB4-8041-D9E31AFA09E6}" type="slidenum">
              <a:rPr lang="en-US" altLang="zh-CN"/>
              <a:pPr/>
              <a:t>23</a:t>
            </a:fld>
            <a:endParaRPr lang="en-US" altLang="zh-CN"/>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80439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6DF3F-B811-4867-9793-C5EFE8323ECF}" type="slidenum">
              <a:rPr lang="en-US" altLang="zh-CN"/>
              <a:pPr/>
              <a:t>26</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3829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6B6273-AF6D-4291-BF0D-876055E1AA50}" type="slidenum">
              <a:rPr lang="en-US" altLang="zh-CN"/>
              <a:pPr/>
              <a:t>27</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2466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0462B-1418-4691-902D-F6AC99B5D1E7}" type="slidenum">
              <a:rPr lang="en-US" altLang="zh-CN"/>
              <a:pPr/>
              <a:t>28</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8727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CE1B4-7ABC-49C7-9066-42D2B27BE332}" type="slidenum">
              <a:rPr lang="en-US" altLang="zh-CN"/>
              <a:pPr/>
              <a:t>2</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8271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C9516-A89D-4D3F-8E36-9510593E8B24}" type="slidenum">
              <a:rPr lang="en-US" altLang="zh-CN"/>
              <a:pPr/>
              <a:t>29</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23396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59DE8E-6F40-4C9B-A73A-FD4FA7A6CBF8}" type="slidenum">
              <a:rPr lang="en-US" altLang="zh-CN"/>
              <a:pPr/>
              <a:t>30</a:t>
            </a:fld>
            <a:endParaRPr lang="en-US" altLang="zh-C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69097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CCFCD-C589-4615-BD24-BEE0FEEA3C9C}" type="slidenum">
              <a:rPr lang="en-US" altLang="zh-CN"/>
              <a:pPr/>
              <a:t>31</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9234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FA38CC-267B-4FD4-AE56-25BE9FECD3E9}" type="slidenum">
              <a:rPr lang="en-US" altLang="zh-CN"/>
              <a:pPr/>
              <a:t>32</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7980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DD4477-CDA2-47DB-8846-7801704CF397}" type="slidenum">
              <a:rPr lang="en-US" altLang="zh-CN"/>
              <a:pPr/>
              <a:t>33</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84277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AD435-8BFD-402B-AA5E-63F62720003F}" type="slidenum">
              <a:rPr lang="en-US" altLang="zh-CN"/>
              <a:pPr/>
              <a:t>34</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3867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26FB5-72C8-4E4F-A5DB-123AFDE1F195}" type="slidenum">
              <a:rPr lang="en-US" altLang="zh-CN"/>
              <a:pPr/>
              <a:t>35</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3803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43C7C4-B843-49DE-983B-80FC7357FF66}" type="slidenum">
              <a:rPr lang="en-US" altLang="zh-CN"/>
              <a:pPr/>
              <a:t>37</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7018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59182-F7FC-4AD7-963C-2E58130D8DCB}" type="slidenum">
              <a:rPr lang="en-US" altLang="zh-CN"/>
              <a:pPr/>
              <a:t>38</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7292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5D9ED-389A-4C0B-8024-CC903446E1BA}" type="slidenum">
              <a:rPr lang="en-US" altLang="zh-CN"/>
              <a:pPr/>
              <a:t>39</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6160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07B8F8-55F9-45D2-B65D-3811167B6517}" type="slidenum">
              <a:rPr lang="en-US" altLang="zh-CN"/>
              <a:pPr/>
              <a:t>3</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4851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A1015-AEC1-45D7-80D8-0EA89B3CA762}" type="slidenum">
              <a:rPr lang="en-US" altLang="zh-CN"/>
              <a:pPr/>
              <a:t>40</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0143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0D26C-A4AA-4735-B206-467594CBB75E}" type="slidenum">
              <a:rPr lang="en-US" altLang="zh-CN"/>
              <a:pPr/>
              <a:t>41</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700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E6E01-AD16-4842-A532-0DC2E9DD0F59}" type="slidenum">
              <a:rPr lang="en-US" altLang="zh-CN"/>
              <a:pPr/>
              <a:t>4</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42861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877ED-D363-43AB-8034-5E1984412804}" type="slidenum">
              <a:rPr lang="en-US" altLang="zh-CN"/>
              <a:pPr/>
              <a:t>6</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9281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64EA2-C66C-4519-92CD-003AE8496471}" type="slidenum">
              <a:rPr lang="en-US" altLang="zh-CN"/>
              <a:pPr/>
              <a:t>7</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0927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E6FE0C-0128-4B0C-B898-74E4D973DA46}" type="slidenum">
              <a:rPr lang="en-US" altLang="zh-CN"/>
              <a:pPr/>
              <a:t>8</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8547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10502-2992-4E7E-AD41-B83E36344EF8}" type="slidenum">
              <a:rPr lang="en-US" altLang="zh-CN"/>
              <a:pPr/>
              <a:t>9</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7475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4922B-22D5-4717-B6CF-BADC7CA52CE3}" type="slidenum">
              <a:rPr lang="en-US" altLang="zh-CN"/>
              <a:pPr/>
              <a:t>10</a:t>
            </a:fld>
            <a:endParaRPr lang="en-US"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9409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Users\p\Desktop\PPT改.jpg"/>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F626363E-C5A5-4EDE-BEC5-71C1C24F9FB4}"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6FF1C68-908B-4981-991A-CADDF7D48550}"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0207825-4F0F-4F34-BFBA-7881C3F36BCF}"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533E415-85CB-44D8-A3D5-7E72C1BCA28B}"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040F74B-2059-4A9A-9B20-ABED1EE7B60B}"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4FA3560F-6435-49CB-898F-DD429DAED73A}"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8F2A286-51AA-432F-B674-F3938B4ED421}"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4995087-029E-4411-A96B-9F90891BBC7F}"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pPr>
              <a:defRPr/>
            </a:pPr>
            <a:fld id="{EB5039B2-F93D-4C42-B6D5-8A00BC8D7B7B}" type="datetimeFigureOut">
              <a:rPr lang="zh-CN" altLang="en-US">
                <a:solidFill>
                  <a:prstClr val="black">
                    <a:tint val="75000"/>
                  </a:prstClr>
                </a:solidFill>
              </a:rPr>
              <a:pPr>
                <a:defRPr/>
              </a:pPr>
              <a:t>2020/6/9</a:t>
            </a:fld>
            <a:endParaRPr lang="en-US" altLang="zh-CN">
              <a:solidFill>
                <a:prstClr val="black">
                  <a:tint val="75000"/>
                </a:prstClr>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BDA85D38-CE72-4383-89AF-5AA7FD815170}" type="slidenum">
              <a:rPr lang="zh-CN" altLang="en-US">
                <a:solidFill>
                  <a:prstClr val="black">
                    <a:tint val="75000"/>
                  </a:prstClr>
                </a:solidFill>
              </a:rPr>
              <a:pPr>
                <a:defRPr/>
              </a:pPr>
              <a:t>‹#›</a:t>
            </a:fld>
            <a:endParaRPr lang="en-US" altLang="zh-C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981200"/>
            <a:ext cx="8229600" cy="3886200"/>
          </a:xfrm>
          <a:prstGeom prst="rect">
            <a:avLst/>
          </a:prstGeo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CN">
              <a:solidFill>
                <a:prstClr val="black">
                  <a:tint val="75000"/>
                </a:prstClr>
              </a:solidFill>
            </a:endParaRPr>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6845D795-5D6B-499B-8CB6-D2037079A048}" type="slidenum">
              <a:rPr lang="zh-CN" altLang="en-US">
                <a:solidFill>
                  <a:prstClr val="black">
                    <a:tint val="75000"/>
                  </a:prstClr>
                </a:solidFill>
              </a:rPr>
              <a:pPr/>
              <a:t>‹#›</a:t>
            </a:fld>
            <a:endParaRPr lang="en-US" altLang="zh-CN">
              <a:solidFill>
                <a:prstClr val="black">
                  <a:tint val="75000"/>
                </a:prstClr>
              </a:solidFill>
            </a:endParaRPr>
          </a:p>
        </p:txBody>
      </p:sp>
      <p:sp>
        <p:nvSpPr>
          <p:cNvPr id="6" name="日期占位符 5"/>
          <p:cNvSpPr>
            <a:spLocks noGrp="1"/>
          </p:cNvSpPr>
          <p:nvPr>
            <p:ph type="dt" sz="half" idx="12"/>
          </p:nvPr>
        </p:nvSpPr>
        <p:spPr>
          <a:xfrm>
            <a:off x="457200" y="6245225"/>
            <a:ext cx="2133600" cy="476250"/>
          </a:xfrm>
        </p:spPr>
        <p:txBody>
          <a:bodyPr/>
          <a:lstStyle>
            <a:lvl1pPr>
              <a:defRPr/>
            </a:lvl1pPr>
          </a:lstStyle>
          <a:p>
            <a:endParaRPr lang="en-US" altLang="zh-CN">
              <a:solidFill>
                <a:prstClr val="black">
                  <a:tint val="75000"/>
                </a:prstClr>
              </a:solidFill>
            </a:endParaRPr>
          </a:p>
        </p:txBody>
      </p:sp>
    </p:spTree>
  </p:cSld>
  <p:clrMapOvr>
    <a:masterClrMapping/>
  </p:clrMapOvr>
  <p:transition>
    <p:zoom dir="in"/>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85800" y="6248400"/>
            <a:ext cx="1905000" cy="457200"/>
          </a:xfrm>
        </p:spPr>
        <p:txBody>
          <a:bodyPr/>
          <a:lstStyle>
            <a:lvl1pPr>
              <a:defRPr/>
            </a:lvl1pPr>
          </a:lstStyle>
          <a:p>
            <a:fld id="{BB121A5A-DE73-4BAD-B2A9-C2A23F25D0A6}" type="datetime1">
              <a:rPr lang="zh-CN" altLang="en-US"/>
              <a:pPr/>
              <a:t>2020/6/9</a:t>
            </a:fld>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8BECFDEA-8130-40EF-889D-BB9E68312531}" type="slidenum">
              <a:rPr lang="en-US" altLang="zh-CN"/>
              <a:pPr/>
              <a:t>‹#›</a:t>
            </a:fld>
            <a:endParaRPr lang="en-US" altLang="zh-CN"/>
          </a:p>
        </p:txBody>
      </p:sp>
    </p:spTree>
    <p:extLst>
      <p:ext uri="{BB962C8B-B14F-4D97-AF65-F5344CB8AC3E}">
        <p14:creationId xmlns:p14="http://schemas.microsoft.com/office/powerpoint/2010/main" val="982768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85800" y="6248400"/>
            <a:ext cx="1905000" cy="457200"/>
          </a:xfrm>
        </p:spPr>
        <p:txBody>
          <a:bodyPr/>
          <a:lstStyle>
            <a:lvl1pPr>
              <a:defRPr/>
            </a:lvl1pPr>
          </a:lstStyle>
          <a:p>
            <a:fld id="{6BB54224-1F40-42D7-9326-78417B92B1F1}" type="datetime1">
              <a:rPr lang="zh-CN" altLang="en-US"/>
              <a:pPr/>
              <a:t>2020/6/9</a:t>
            </a:fld>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1905000" cy="457200"/>
          </a:xfrm>
        </p:spPr>
        <p:txBody>
          <a:bodyPr/>
          <a:lstStyle>
            <a:lvl1pPr>
              <a:defRPr/>
            </a:lvl1pPr>
          </a:lstStyle>
          <a:p>
            <a:fld id="{66F0F5DB-03CA-4423-8E81-B2ED23E8A931}" type="slidenum">
              <a:rPr lang="en-US" altLang="zh-CN"/>
              <a:pPr/>
              <a:t>‹#›</a:t>
            </a:fld>
            <a:endParaRPr lang="en-US" altLang="zh-CN"/>
          </a:p>
        </p:txBody>
      </p:sp>
    </p:spTree>
    <p:extLst>
      <p:ext uri="{BB962C8B-B14F-4D97-AF65-F5344CB8AC3E}">
        <p14:creationId xmlns:p14="http://schemas.microsoft.com/office/powerpoint/2010/main" val="326854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p:spPr>
        <p:txBody>
          <a:bodyPr/>
          <a:lstStyle>
            <a:lvl1pPr>
              <a:defRPr/>
            </a:lvl1pPr>
          </a:lstStyle>
          <a:p>
            <a:fld id="{802849AA-1CD2-40C2-970C-9E70A98007AB}" type="datetime1">
              <a:rPr lang="zh-CN" altLang="en-US"/>
              <a:pPr/>
              <a:t>2020/6/9</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38BFF07D-34E5-4C0C-B2AA-236272415A4B}" type="slidenum">
              <a:rPr lang="en-US" altLang="zh-CN"/>
              <a:pPr/>
              <a:t>‹#›</a:t>
            </a:fld>
            <a:endParaRPr lang="en-US" altLang="zh-CN"/>
          </a:p>
        </p:txBody>
      </p:sp>
    </p:spTree>
    <p:extLst>
      <p:ext uri="{BB962C8B-B14F-4D97-AF65-F5344CB8AC3E}">
        <p14:creationId xmlns:p14="http://schemas.microsoft.com/office/powerpoint/2010/main" val="265604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206CB57-408C-4F8B-A744-7C5BDEFC1C12}"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E21C8141-C4DE-416D-9189-46D7C2C07DAE}"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19BDA2E-EE59-4B8A-9211-1BC8F01C2D52}"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91421BC-5978-4DDA-9E7E-9C311D27540D}"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B8E1C73-A4C3-435D-81E7-7630AB4045FB}"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380332A-327B-4B93-9622-A4D6AFE330FA}"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637DD1F-C955-41D9-9215-CAF4B4743C81}"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3EA27D52-6B0F-4D0E-BD92-2BE8B7ADE73C}"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082D593-8A12-4F8D-BF2F-1F81B4C32EA6}"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072DBCF-9B8A-4667-B9E7-3B4CC230DEEC}"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7E19DC4-63CB-4A54-BE97-89C0B700DC7A}"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5736BC92-DC32-425D-A133-F377B48D2F92}"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C5B4921-31FA-4155-A1E2-9116128E06F2}"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4BA87AF-4B73-41CD-8069-D223EA8F9CB3}"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429440E-AF27-4C67-A5CF-2BA1C22F9C9E}" type="datetimeFigureOut">
              <a:rPr lang="zh-CN" altLang="en-US">
                <a:solidFill>
                  <a:prstClr val="black">
                    <a:tint val="75000"/>
                  </a:prstClr>
                </a:solidFill>
              </a:rPr>
              <a:pPr>
                <a:defRPr/>
              </a:pPr>
              <a:t>2020/6/9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88458F1-9DE0-4F48-9D13-32DD81303F1B}"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descr="C:\Users\Administrator\Desktop\最后了.jpg"/>
          <p:cNvPicPr>
            <a:picLocks noChangeAspect="1" noChangeArrowheads="1"/>
          </p:cNvPicPr>
          <p:nvPr userDrawn="1"/>
        </p:nvPicPr>
        <p:blipFill>
          <a:blip r:embed="rId19" cstate="print"/>
          <a:srcRect/>
          <a:stretch>
            <a:fillRect/>
          </a:stretch>
        </p:blipFill>
        <p:spPr bwMode="auto">
          <a:xfrm>
            <a:off x="0" y="0"/>
            <a:ext cx="9144000" cy="6858000"/>
          </a:xfrm>
          <a:prstGeom prst="rect">
            <a:avLst/>
          </a:prstGeom>
          <a:noFill/>
          <a:ln w="9525">
            <a:noFill/>
            <a:miter lim="800000"/>
            <a:headEnd/>
            <a:tailEnd/>
          </a:ln>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buFont typeface="Wingdings" pitchFamily="2" charset="2"/>
              <a:buNone/>
              <a:defRPr/>
            </a:pPr>
            <a:fld id="{D11B09EF-7851-4B62-8B5F-89A8A64BFBAB}" type="datetimeFigureOut">
              <a:rPr kumimoji="0" lang="zh-CN" altLang="en-US" b="0">
                <a:solidFill>
                  <a:prstClr val="black">
                    <a:tint val="75000"/>
                  </a:prstClr>
                </a:solidFill>
                <a:effectLst>
                  <a:outerShdw blurRad="38100" dist="38100" dir="2700000" algn="tl">
                    <a:srgbClr val="000000">
                      <a:alpha val="43137"/>
                    </a:srgbClr>
                  </a:outerShdw>
                </a:effectLst>
              </a:rPr>
              <a:pPr>
                <a:buFont typeface="Wingdings" pitchFamily="2" charset="2"/>
                <a:buNone/>
                <a:defRPr/>
              </a:pPr>
              <a:t>2020/6/9</a:t>
            </a:fld>
            <a:endParaRPr kumimoji="0" lang="zh-CN" altLang="en-US" b="0">
              <a:solidFill>
                <a:prstClr val="black">
                  <a:tint val="75000"/>
                </a:prstClr>
              </a:solidFill>
              <a:effectLst>
                <a:outerShdw blurRad="38100" dist="38100" dir="2700000" algn="tl">
                  <a:srgbClr val="000000">
                    <a:alpha val="43137"/>
                  </a:srgbClr>
                </a:outerShdw>
              </a:effectLst>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buFont typeface="Wingdings" pitchFamily="2" charset="2"/>
              <a:buNone/>
              <a:defRPr/>
            </a:pPr>
            <a:endParaRPr kumimoji="0" lang="zh-CN" altLang="en-US" b="0">
              <a:solidFill>
                <a:prstClr val="black">
                  <a:tint val="75000"/>
                </a:prstClr>
              </a:solidFill>
              <a:effectLst>
                <a:outerShdw blurRad="38100" dist="38100" dir="2700000" algn="tl">
                  <a:srgbClr val="000000">
                    <a:alpha val="43137"/>
                  </a:srgbClr>
                </a:outerShdw>
              </a:effectLst>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buFont typeface="Wingdings" pitchFamily="2" charset="2"/>
              <a:buNone/>
              <a:defRPr/>
            </a:pPr>
            <a:fld id="{41775709-A9DF-4E44-9DBD-2593747F5696}" type="slidenum">
              <a:rPr kumimoji="0" lang="zh-CN" altLang="en-US" b="0">
                <a:solidFill>
                  <a:prstClr val="black">
                    <a:tint val="75000"/>
                  </a:prstClr>
                </a:solidFill>
                <a:effectLst>
                  <a:outerShdw blurRad="38100" dist="38100" dir="2700000" algn="tl">
                    <a:srgbClr val="000000">
                      <a:alpha val="43137"/>
                    </a:srgbClr>
                  </a:outerShdw>
                </a:effectLst>
              </a:rPr>
              <a:pPr>
                <a:buFont typeface="Wingdings" pitchFamily="2" charset="2"/>
                <a:buNone/>
                <a:defRPr/>
              </a:pPr>
              <a:t>‹#›</a:t>
            </a:fld>
            <a:endParaRPr kumimoji="0" lang="zh-CN" altLang="en-US" b="0">
              <a:solidFill>
                <a:prstClr val="black">
                  <a:tint val="75000"/>
                </a:prstClr>
              </a:solidFill>
              <a:effectLst>
                <a:outerShdw blurRad="38100" dist="38100" dir="2700000" algn="tl">
                  <a:srgbClr val="000000">
                    <a:alpha val="43137"/>
                  </a:srgbClr>
                </a:outerShdw>
              </a:effectLst>
            </a:endParaRPr>
          </a:p>
        </p:txBody>
      </p:sp>
      <p:pic>
        <p:nvPicPr>
          <p:cNvPr id="1030" name="Picture 4"/>
          <p:cNvPicPr>
            <a:picLocks noChangeAspect="1" noChangeArrowheads="1"/>
          </p:cNvPicPr>
          <p:nvPr userDrawn="1"/>
        </p:nvPicPr>
        <p:blipFill>
          <a:blip r:embed="rId20" cstate="print"/>
          <a:srcRect/>
          <a:stretch>
            <a:fillRect/>
          </a:stretch>
        </p:blipFill>
        <p:spPr bwMode="auto">
          <a:xfrm>
            <a:off x="2339975" y="6350"/>
            <a:ext cx="6804025" cy="725488"/>
          </a:xfrm>
          <a:prstGeom prst="rect">
            <a:avLst/>
          </a:prstGeom>
          <a:noFill/>
          <a:ln w="9525">
            <a:noFill/>
            <a:miter lim="800000"/>
            <a:headEnd/>
            <a:tailEnd/>
          </a:ln>
        </p:spPr>
      </p:pic>
      <p:pic>
        <p:nvPicPr>
          <p:cNvPr id="1031" name="Picture 5"/>
          <p:cNvPicPr>
            <a:picLocks noChangeAspect="1" noChangeArrowheads="1"/>
          </p:cNvPicPr>
          <p:nvPr userDrawn="1"/>
        </p:nvPicPr>
        <p:blipFill>
          <a:blip r:embed="rId21" cstate="print"/>
          <a:srcRect/>
          <a:stretch>
            <a:fillRect/>
          </a:stretch>
        </p:blipFill>
        <p:spPr bwMode="auto">
          <a:xfrm>
            <a:off x="25400" y="22225"/>
            <a:ext cx="1809750" cy="3762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6.bin"/><Relationship Id="rId14" Type="http://schemas.openxmlformats.org/officeDocument/2006/relationships/image" Target="../media/image1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8.wmf"/><Relationship Id="rId3" Type="http://schemas.openxmlformats.org/officeDocument/2006/relationships/notesSlide" Target="../notesSlides/notesSlide10.xml"/><Relationship Id="rId7" Type="http://schemas.openxmlformats.org/officeDocument/2006/relationships/image" Target="../media/image15.wmf"/><Relationship Id="rId12"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wmf"/><Relationship Id="rId1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4.wmf"/><Relationship Id="rId3" Type="http://schemas.openxmlformats.org/officeDocument/2006/relationships/notesSlide" Target="../notesSlides/notesSlide11.xml"/><Relationship Id="rId7" Type="http://schemas.openxmlformats.org/officeDocument/2006/relationships/image" Target="../media/image21.wmf"/><Relationship Id="rId12"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9.wmf"/><Relationship Id="rId3" Type="http://schemas.openxmlformats.org/officeDocument/2006/relationships/notesSlide" Target="../notesSlides/notesSlide12.xml"/><Relationship Id="rId7" Type="http://schemas.openxmlformats.org/officeDocument/2006/relationships/image" Target="../media/image26.wmf"/><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3.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7.wmf"/></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9.emf"/><Relationship Id="rId18" Type="http://schemas.openxmlformats.org/officeDocument/2006/relationships/image" Target="../media/image43.png"/><Relationship Id="rId3" Type="http://schemas.openxmlformats.org/officeDocument/2006/relationships/notesSlide" Target="../notesSlides/notesSlide13.xml"/><Relationship Id="rId7" Type="http://schemas.openxmlformats.org/officeDocument/2006/relationships/image" Target="../media/image36.emf"/><Relationship Id="rId12" Type="http://schemas.openxmlformats.org/officeDocument/2006/relationships/oleObject" Target="../embeddings/oleObject36.bin"/><Relationship Id="rId17" Type="http://schemas.openxmlformats.org/officeDocument/2006/relationships/image" Target="../media/image42.png"/><Relationship Id="rId2" Type="http://schemas.openxmlformats.org/officeDocument/2006/relationships/slideLayout" Target="../slideLayouts/slideLayout7.xml"/><Relationship Id="rId16" Type="http://schemas.openxmlformats.org/officeDocument/2006/relationships/image" Target="../media/image40.emf"/><Relationship Id="rId1" Type="http://schemas.openxmlformats.org/officeDocument/2006/relationships/vmlDrawing" Target="../drawings/vmlDrawing7.vml"/><Relationship Id="rId6" Type="http://schemas.openxmlformats.org/officeDocument/2006/relationships/oleObject" Target="../embeddings/oleObject33.bin"/><Relationship Id="rId11" Type="http://schemas.openxmlformats.org/officeDocument/2006/relationships/image" Target="../media/image38.emf"/><Relationship Id="rId5" Type="http://schemas.openxmlformats.org/officeDocument/2006/relationships/image" Target="../media/image35.emf"/><Relationship Id="rId15" Type="http://schemas.openxmlformats.org/officeDocument/2006/relationships/oleObject" Target="../embeddings/oleObject37.bin"/><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7.emf"/><Relationship Id="rId1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8.wmf"/><Relationship Id="rId18" Type="http://schemas.openxmlformats.org/officeDocument/2006/relationships/oleObject" Target="../embeddings/oleObject45.bin"/><Relationship Id="rId3" Type="http://schemas.openxmlformats.org/officeDocument/2006/relationships/notesSlide" Target="../notesSlides/notesSlide14.xml"/><Relationship Id="rId21" Type="http://schemas.openxmlformats.org/officeDocument/2006/relationships/image" Target="../media/image52.wmf"/><Relationship Id="rId7" Type="http://schemas.openxmlformats.org/officeDocument/2006/relationships/image" Target="../media/image45.wmf"/><Relationship Id="rId12" Type="http://schemas.openxmlformats.org/officeDocument/2006/relationships/oleObject" Target="../embeddings/oleObject42.bin"/><Relationship Id="rId17" Type="http://schemas.openxmlformats.org/officeDocument/2006/relationships/image" Target="../media/image50.emf"/><Relationship Id="rId2" Type="http://schemas.openxmlformats.org/officeDocument/2006/relationships/slideLayout" Target="../slideLayouts/slideLayout7.xml"/><Relationship Id="rId16" Type="http://schemas.openxmlformats.org/officeDocument/2006/relationships/oleObject" Target="../embeddings/oleObject44.bin"/><Relationship Id="rId20" Type="http://schemas.openxmlformats.org/officeDocument/2006/relationships/oleObject" Target="../embeddings/oleObject46.bin"/><Relationship Id="rId1" Type="http://schemas.openxmlformats.org/officeDocument/2006/relationships/vmlDrawing" Target="../drawings/vmlDrawing8.vml"/><Relationship Id="rId6" Type="http://schemas.openxmlformats.org/officeDocument/2006/relationships/oleObject" Target="../embeddings/oleObject39.bin"/><Relationship Id="rId11" Type="http://schemas.openxmlformats.org/officeDocument/2006/relationships/image" Target="../media/image47.wmf"/><Relationship Id="rId24" Type="http://schemas.openxmlformats.org/officeDocument/2006/relationships/slide" Target="slide23.xml"/><Relationship Id="rId5" Type="http://schemas.openxmlformats.org/officeDocument/2006/relationships/image" Target="../media/image44.wmf"/><Relationship Id="rId15" Type="http://schemas.openxmlformats.org/officeDocument/2006/relationships/image" Target="../media/image49.emf"/><Relationship Id="rId23" Type="http://schemas.openxmlformats.org/officeDocument/2006/relationships/image" Target="../media/image53.wmf"/><Relationship Id="rId10" Type="http://schemas.openxmlformats.org/officeDocument/2006/relationships/oleObject" Target="../embeddings/oleObject41.bin"/><Relationship Id="rId19" Type="http://schemas.openxmlformats.org/officeDocument/2006/relationships/image" Target="../media/image51.emf"/><Relationship Id="rId4" Type="http://schemas.openxmlformats.org/officeDocument/2006/relationships/oleObject" Target="../embeddings/oleObject38.bin"/><Relationship Id="rId9" Type="http://schemas.openxmlformats.org/officeDocument/2006/relationships/image" Target="../media/image46.wmf"/><Relationship Id="rId14" Type="http://schemas.openxmlformats.org/officeDocument/2006/relationships/oleObject" Target="../embeddings/oleObject43.bin"/><Relationship Id="rId22" Type="http://schemas.openxmlformats.org/officeDocument/2006/relationships/oleObject" Target="../embeddings/oleObject4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58.wmf"/><Relationship Id="rId3" Type="http://schemas.openxmlformats.org/officeDocument/2006/relationships/notesSlide" Target="../notesSlides/notesSlide15.xml"/><Relationship Id="rId7" Type="http://schemas.openxmlformats.org/officeDocument/2006/relationships/image" Target="../media/image55.wmf"/><Relationship Id="rId12" Type="http://schemas.openxmlformats.org/officeDocument/2006/relationships/oleObject" Target="../embeddings/oleObject52.bin"/><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49.bin"/><Relationship Id="rId11" Type="http://schemas.openxmlformats.org/officeDocument/2006/relationships/image" Target="../media/image57.emf"/><Relationship Id="rId5" Type="http://schemas.openxmlformats.org/officeDocument/2006/relationships/image" Target="../media/image54.wmf"/><Relationship Id="rId15" Type="http://schemas.openxmlformats.org/officeDocument/2006/relationships/image" Target="../media/image59.e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56.wmf"/><Relationship Id="rId14" Type="http://schemas.openxmlformats.org/officeDocument/2006/relationships/oleObject" Target="../embeddings/oleObject53.bin"/></Relationships>
</file>

<file path=ppt/slides/_rels/slide22.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0.emf"/><Relationship Id="rId2" Type="http://schemas.openxmlformats.org/officeDocument/2006/relationships/slideLayout" Target="../slideLayouts/slideLayout7.xml"/><Relationship Id="rId16" Type="http://schemas.openxmlformats.org/officeDocument/2006/relationships/image" Target="../media/image61.wmf"/><Relationship Id="rId1" Type="http://schemas.openxmlformats.org/officeDocument/2006/relationships/vmlDrawing" Target="../drawings/vmlDrawing10.vml"/><Relationship Id="rId6" Type="http://schemas.openxmlformats.org/officeDocument/2006/relationships/image" Target="../media/image46.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7.bin"/><Relationship Id="rId14" Type="http://schemas.openxmlformats.org/officeDocument/2006/relationships/image" Target="../media/image58.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6.emf"/><Relationship Id="rId18" Type="http://schemas.openxmlformats.org/officeDocument/2006/relationships/oleObject" Target="../embeddings/oleObject68.bin"/><Relationship Id="rId3" Type="http://schemas.openxmlformats.org/officeDocument/2006/relationships/notesSlide" Target="../notesSlides/notesSlide16.xml"/><Relationship Id="rId7" Type="http://schemas.openxmlformats.org/officeDocument/2006/relationships/image" Target="../media/image63.wmf"/><Relationship Id="rId12" Type="http://schemas.openxmlformats.org/officeDocument/2006/relationships/oleObject" Target="../embeddings/oleObject65.bin"/><Relationship Id="rId17" Type="http://schemas.openxmlformats.org/officeDocument/2006/relationships/image" Target="../media/image68.emf"/><Relationship Id="rId2" Type="http://schemas.openxmlformats.org/officeDocument/2006/relationships/slideLayout" Target="../slideLayouts/slideLayout7.xml"/><Relationship Id="rId16" Type="http://schemas.openxmlformats.org/officeDocument/2006/relationships/oleObject" Target="../embeddings/oleObject67.bin"/><Relationship Id="rId1" Type="http://schemas.openxmlformats.org/officeDocument/2006/relationships/vmlDrawing" Target="../drawings/vmlDrawing11.vml"/><Relationship Id="rId6" Type="http://schemas.openxmlformats.org/officeDocument/2006/relationships/oleObject" Target="../embeddings/oleObject62.bin"/><Relationship Id="rId11" Type="http://schemas.openxmlformats.org/officeDocument/2006/relationships/image" Target="../media/image65.wmf"/><Relationship Id="rId5" Type="http://schemas.openxmlformats.org/officeDocument/2006/relationships/image" Target="../media/image62.emf"/><Relationship Id="rId15" Type="http://schemas.openxmlformats.org/officeDocument/2006/relationships/image" Target="../media/image67.emf"/><Relationship Id="rId10" Type="http://schemas.openxmlformats.org/officeDocument/2006/relationships/oleObject" Target="../embeddings/oleObject64.bin"/><Relationship Id="rId19" Type="http://schemas.openxmlformats.org/officeDocument/2006/relationships/image" Target="../media/image69.emf"/><Relationship Id="rId4" Type="http://schemas.openxmlformats.org/officeDocument/2006/relationships/oleObject" Target="../embeddings/oleObject61.bin"/><Relationship Id="rId9" Type="http://schemas.openxmlformats.org/officeDocument/2006/relationships/image" Target="../media/image64.wmf"/><Relationship Id="rId14" Type="http://schemas.openxmlformats.org/officeDocument/2006/relationships/oleObject" Target="../embeddings/oleObject66.bin"/></Relationships>
</file>

<file path=ppt/slides/_rels/slide24.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1.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image" Target="../media/image76.png"/><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72.bin"/><Relationship Id="rId14" Type="http://schemas.openxmlformats.org/officeDocument/2006/relationships/image" Target="../media/image75.emf"/></Relationships>
</file>

<file path=ppt/slides/_rels/slide25.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80.emf"/><Relationship Id="rId2" Type="http://schemas.openxmlformats.org/officeDocument/2006/relationships/slideLayout" Target="../slideLayouts/slideLayout7.xml"/><Relationship Id="rId16" Type="http://schemas.openxmlformats.org/officeDocument/2006/relationships/image" Target="../media/image82.emf"/><Relationship Id="rId1" Type="http://schemas.openxmlformats.org/officeDocument/2006/relationships/vmlDrawing" Target="../drawings/vmlDrawing13.vml"/><Relationship Id="rId6" Type="http://schemas.openxmlformats.org/officeDocument/2006/relationships/image" Target="../media/image77.w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79.wmf"/><Relationship Id="rId4" Type="http://schemas.openxmlformats.org/officeDocument/2006/relationships/image" Target="../media/image76.emf"/><Relationship Id="rId9" Type="http://schemas.openxmlformats.org/officeDocument/2006/relationships/oleObject" Target="../embeddings/oleObject78.bin"/><Relationship Id="rId14" Type="http://schemas.openxmlformats.org/officeDocument/2006/relationships/image" Target="../media/image81.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87.wmf"/><Relationship Id="rId3" Type="http://schemas.openxmlformats.org/officeDocument/2006/relationships/notesSlide" Target="../notesSlides/notesSlide17.xml"/><Relationship Id="rId7" Type="http://schemas.openxmlformats.org/officeDocument/2006/relationships/image" Target="../media/image84.wmf"/><Relationship Id="rId12" Type="http://schemas.openxmlformats.org/officeDocument/2006/relationships/oleObject" Target="../embeddings/oleObject86.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83.bin"/><Relationship Id="rId11" Type="http://schemas.openxmlformats.org/officeDocument/2006/relationships/image" Target="../media/image86.wmf"/><Relationship Id="rId5" Type="http://schemas.openxmlformats.org/officeDocument/2006/relationships/image" Target="../media/image83.wmf"/><Relationship Id="rId15" Type="http://schemas.openxmlformats.org/officeDocument/2006/relationships/image" Target="../media/image88.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85.wmf"/><Relationship Id="rId14" Type="http://schemas.openxmlformats.org/officeDocument/2006/relationships/oleObject" Target="../embeddings/oleObject8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notesSlide" Target="../notesSlides/notesSlide18.xml"/><Relationship Id="rId7"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89.bin"/><Relationship Id="rId5" Type="http://schemas.openxmlformats.org/officeDocument/2006/relationships/image" Target="../media/image89.wmf"/><Relationship Id="rId4" Type="http://schemas.openxmlformats.org/officeDocument/2006/relationships/oleObject" Target="../embeddings/oleObject88.bin"/><Relationship Id="rId9" Type="http://schemas.openxmlformats.org/officeDocument/2006/relationships/image" Target="../media/image91.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96.emf"/><Relationship Id="rId3" Type="http://schemas.openxmlformats.org/officeDocument/2006/relationships/notesSlide" Target="../notesSlides/notesSlide19.xml"/><Relationship Id="rId7" Type="http://schemas.openxmlformats.org/officeDocument/2006/relationships/image" Target="../media/image93.emf"/><Relationship Id="rId12"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92.bin"/><Relationship Id="rId11" Type="http://schemas.openxmlformats.org/officeDocument/2006/relationships/image" Target="../media/image95.emf"/><Relationship Id="rId5" Type="http://schemas.openxmlformats.org/officeDocument/2006/relationships/image" Target="../media/image92.wmf"/><Relationship Id="rId15" Type="http://schemas.openxmlformats.org/officeDocument/2006/relationships/image" Target="../media/image97.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94.emf"/><Relationship Id="rId14" Type="http://schemas.openxmlformats.org/officeDocument/2006/relationships/oleObject" Target="../embeddings/oleObject9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02.wmf"/><Relationship Id="rId3" Type="http://schemas.openxmlformats.org/officeDocument/2006/relationships/notesSlide" Target="../notesSlides/notesSlide20.xml"/><Relationship Id="rId7" Type="http://schemas.openxmlformats.org/officeDocument/2006/relationships/image" Target="../media/image99.wmf"/><Relationship Id="rId12" Type="http://schemas.openxmlformats.org/officeDocument/2006/relationships/oleObject" Target="../embeddings/oleObject101.bin"/><Relationship Id="rId2" Type="http://schemas.openxmlformats.org/officeDocument/2006/relationships/slideLayout" Target="../slideLayouts/slideLayout16.xml"/><Relationship Id="rId16" Type="http://schemas.openxmlformats.org/officeDocument/2006/relationships/oleObject" Target="../embeddings/oleObject103.bin"/><Relationship Id="rId1" Type="http://schemas.openxmlformats.org/officeDocument/2006/relationships/vmlDrawing" Target="../drawings/vmlDrawing17.vml"/><Relationship Id="rId6" Type="http://schemas.openxmlformats.org/officeDocument/2006/relationships/oleObject" Target="../embeddings/oleObject98.bin"/><Relationship Id="rId11" Type="http://schemas.openxmlformats.org/officeDocument/2006/relationships/image" Target="../media/image101.wmf"/><Relationship Id="rId5" Type="http://schemas.openxmlformats.org/officeDocument/2006/relationships/image" Target="../media/image98.wmf"/><Relationship Id="rId15" Type="http://schemas.openxmlformats.org/officeDocument/2006/relationships/image" Target="../media/image103.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100.wmf"/><Relationship Id="rId14" Type="http://schemas.openxmlformats.org/officeDocument/2006/relationships/oleObject" Target="../embeddings/oleObject10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05.bin"/><Relationship Id="rId5" Type="http://schemas.openxmlformats.org/officeDocument/2006/relationships/image" Target="../media/image104.wmf"/><Relationship Id="rId4" Type="http://schemas.openxmlformats.org/officeDocument/2006/relationships/oleObject" Target="../embeddings/oleObject10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notesSlide" Target="../notesSlides/notesSlide22.xml"/><Relationship Id="rId7" Type="http://schemas.openxmlformats.org/officeDocument/2006/relationships/image" Target="../media/image107.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07.bin"/><Relationship Id="rId11" Type="http://schemas.openxmlformats.org/officeDocument/2006/relationships/image" Target="../media/image109.wmf"/><Relationship Id="rId5" Type="http://schemas.openxmlformats.org/officeDocument/2006/relationships/image" Target="../media/image106.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08.wmf"/></Relationships>
</file>

<file path=ppt/slides/_rels/slide32.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14.bin"/><Relationship Id="rId18" Type="http://schemas.openxmlformats.org/officeDocument/2006/relationships/image" Target="../media/image116.wmf"/><Relationship Id="rId26" Type="http://schemas.openxmlformats.org/officeDocument/2006/relationships/image" Target="../media/image120.wmf"/><Relationship Id="rId3" Type="http://schemas.openxmlformats.org/officeDocument/2006/relationships/notesSlide" Target="../notesSlides/notesSlide23.xml"/><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13.wmf"/><Relationship Id="rId17" Type="http://schemas.openxmlformats.org/officeDocument/2006/relationships/oleObject" Target="../embeddings/oleObject116.bin"/><Relationship Id="rId25" Type="http://schemas.openxmlformats.org/officeDocument/2006/relationships/oleObject" Target="../embeddings/oleObject120.bin"/><Relationship Id="rId2" Type="http://schemas.openxmlformats.org/officeDocument/2006/relationships/slideLayout" Target="../slideLayouts/slideLayout7.xml"/><Relationship Id="rId16" Type="http://schemas.openxmlformats.org/officeDocument/2006/relationships/image" Target="../media/image115.wmf"/><Relationship Id="rId20" Type="http://schemas.openxmlformats.org/officeDocument/2006/relationships/image" Target="../media/image117.wmf"/><Relationship Id="rId1" Type="http://schemas.openxmlformats.org/officeDocument/2006/relationships/vmlDrawing" Target="../drawings/vmlDrawing20.vml"/><Relationship Id="rId6" Type="http://schemas.openxmlformats.org/officeDocument/2006/relationships/slide" Target="slide25.xml"/><Relationship Id="rId11" Type="http://schemas.openxmlformats.org/officeDocument/2006/relationships/oleObject" Target="../embeddings/oleObject113.bin"/><Relationship Id="rId24" Type="http://schemas.openxmlformats.org/officeDocument/2006/relationships/image" Target="../media/image119.wmf"/><Relationship Id="rId5" Type="http://schemas.openxmlformats.org/officeDocument/2006/relationships/image" Target="../media/image110.emf"/><Relationship Id="rId15" Type="http://schemas.openxmlformats.org/officeDocument/2006/relationships/oleObject" Target="../embeddings/oleObject115.bin"/><Relationship Id="rId23" Type="http://schemas.openxmlformats.org/officeDocument/2006/relationships/oleObject" Target="../embeddings/oleObject119.bin"/><Relationship Id="rId28" Type="http://schemas.openxmlformats.org/officeDocument/2006/relationships/image" Target="../media/image121.wmf"/><Relationship Id="rId10" Type="http://schemas.openxmlformats.org/officeDocument/2006/relationships/image" Target="../media/image112.wmf"/><Relationship Id="rId19" Type="http://schemas.openxmlformats.org/officeDocument/2006/relationships/oleObject" Target="../embeddings/oleObject117.bin"/><Relationship Id="rId4" Type="http://schemas.openxmlformats.org/officeDocument/2006/relationships/oleObject" Target="../embeddings/oleObject110.bin"/><Relationship Id="rId9" Type="http://schemas.openxmlformats.org/officeDocument/2006/relationships/oleObject" Target="../embeddings/oleObject112.bin"/><Relationship Id="rId14" Type="http://schemas.openxmlformats.org/officeDocument/2006/relationships/image" Target="../media/image114.wmf"/><Relationship Id="rId22" Type="http://schemas.openxmlformats.org/officeDocument/2006/relationships/image" Target="../media/image118.wmf"/><Relationship Id="rId27" Type="http://schemas.openxmlformats.org/officeDocument/2006/relationships/oleObject" Target="../embeddings/oleObject121.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26.emf"/><Relationship Id="rId3" Type="http://schemas.openxmlformats.org/officeDocument/2006/relationships/notesSlide" Target="../notesSlides/notesSlide24.xml"/><Relationship Id="rId7" Type="http://schemas.openxmlformats.org/officeDocument/2006/relationships/image" Target="../media/image123.emf"/><Relationship Id="rId12" Type="http://schemas.openxmlformats.org/officeDocument/2006/relationships/oleObject" Target="../embeddings/oleObject126.bin"/><Relationship Id="rId2" Type="http://schemas.openxmlformats.org/officeDocument/2006/relationships/slideLayout" Target="../slideLayouts/slideLayout17.xml"/><Relationship Id="rId1" Type="http://schemas.openxmlformats.org/officeDocument/2006/relationships/vmlDrawing" Target="../drawings/vmlDrawing21.vml"/><Relationship Id="rId6" Type="http://schemas.openxmlformats.org/officeDocument/2006/relationships/oleObject" Target="../embeddings/oleObject123.bin"/><Relationship Id="rId11" Type="http://schemas.openxmlformats.org/officeDocument/2006/relationships/image" Target="../media/image125.emf"/><Relationship Id="rId5" Type="http://schemas.openxmlformats.org/officeDocument/2006/relationships/image" Target="../media/image122.e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124.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31.wmf"/><Relationship Id="rId3" Type="http://schemas.openxmlformats.org/officeDocument/2006/relationships/notesSlide" Target="../notesSlides/notesSlide25.xml"/><Relationship Id="rId7" Type="http://schemas.openxmlformats.org/officeDocument/2006/relationships/image" Target="../media/image128.wmf"/><Relationship Id="rId12"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28.bin"/><Relationship Id="rId11" Type="http://schemas.openxmlformats.org/officeDocument/2006/relationships/image" Target="../media/image130.wmf"/><Relationship Id="rId5" Type="http://schemas.openxmlformats.org/officeDocument/2006/relationships/image" Target="../media/image127.e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29.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36.emf"/><Relationship Id="rId18" Type="http://schemas.openxmlformats.org/officeDocument/2006/relationships/oleObject" Target="../embeddings/oleObject139.bin"/><Relationship Id="rId3" Type="http://schemas.openxmlformats.org/officeDocument/2006/relationships/notesSlide" Target="../notesSlides/notesSlide26.xml"/><Relationship Id="rId7" Type="http://schemas.openxmlformats.org/officeDocument/2006/relationships/image" Target="../media/image133.wmf"/><Relationship Id="rId12" Type="http://schemas.openxmlformats.org/officeDocument/2006/relationships/oleObject" Target="../embeddings/oleObject136.bin"/><Relationship Id="rId17" Type="http://schemas.openxmlformats.org/officeDocument/2006/relationships/image" Target="../media/image138.emf"/><Relationship Id="rId2" Type="http://schemas.openxmlformats.org/officeDocument/2006/relationships/slideLayout" Target="../slideLayouts/slideLayout7.xml"/><Relationship Id="rId16" Type="http://schemas.openxmlformats.org/officeDocument/2006/relationships/oleObject" Target="../embeddings/oleObject138.bin"/><Relationship Id="rId1" Type="http://schemas.openxmlformats.org/officeDocument/2006/relationships/vmlDrawing" Target="../drawings/vmlDrawing23.vml"/><Relationship Id="rId6" Type="http://schemas.openxmlformats.org/officeDocument/2006/relationships/oleObject" Target="../embeddings/oleObject133.bin"/><Relationship Id="rId11" Type="http://schemas.openxmlformats.org/officeDocument/2006/relationships/image" Target="../media/image135.wmf"/><Relationship Id="rId5" Type="http://schemas.openxmlformats.org/officeDocument/2006/relationships/image" Target="../media/image132.wmf"/><Relationship Id="rId15" Type="http://schemas.openxmlformats.org/officeDocument/2006/relationships/image" Target="../media/image137.emf"/><Relationship Id="rId10" Type="http://schemas.openxmlformats.org/officeDocument/2006/relationships/oleObject" Target="../embeddings/oleObject135.bin"/><Relationship Id="rId19" Type="http://schemas.openxmlformats.org/officeDocument/2006/relationships/image" Target="../media/image139.emf"/><Relationship Id="rId4" Type="http://schemas.openxmlformats.org/officeDocument/2006/relationships/oleObject" Target="../embeddings/oleObject132.bin"/><Relationship Id="rId9" Type="http://schemas.openxmlformats.org/officeDocument/2006/relationships/image" Target="../media/image134.wmf"/><Relationship Id="rId14" Type="http://schemas.openxmlformats.org/officeDocument/2006/relationships/oleObject" Target="../embeddings/oleObject13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44.wmf"/><Relationship Id="rId3" Type="http://schemas.openxmlformats.org/officeDocument/2006/relationships/notesSlide" Target="../notesSlides/notesSlide28.xml"/><Relationship Id="rId7" Type="http://schemas.openxmlformats.org/officeDocument/2006/relationships/image" Target="../media/image141.wmf"/><Relationship Id="rId12"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41.bin"/><Relationship Id="rId11" Type="http://schemas.openxmlformats.org/officeDocument/2006/relationships/image" Target="../media/image143.wmf"/><Relationship Id="rId5" Type="http://schemas.openxmlformats.org/officeDocument/2006/relationships/image" Target="../media/image140.wmf"/><Relationship Id="rId15" Type="http://schemas.openxmlformats.org/officeDocument/2006/relationships/image" Target="../media/image145.w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42.wmf"/><Relationship Id="rId14" Type="http://schemas.openxmlformats.org/officeDocument/2006/relationships/oleObject" Target="../embeddings/oleObject145.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notesSlide" Target="../notesSlides/notesSlide29.xml"/><Relationship Id="rId7" Type="http://schemas.openxmlformats.org/officeDocument/2006/relationships/image" Target="../media/image147.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47.bin"/><Relationship Id="rId11" Type="http://schemas.openxmlformats.org/officeDocument/2006/relationships/image" Target="../media/image149.wmf"/><Relationship Id="rId5" Type="http://schemas.openxmlformats.org/officeDocument/2006/relationships/image" Target="../media/image146.wmf"/><Relationship Id="rId10" Type="http://schemas.openxmlformats.org/officeDocument/2006/relationships/oleObject" Target="../embeddings/oleObject149.bin"/><Relationship Id="rId4" Type="http://schemas.openxmlformats.org/officeDocument/2006/relationships/oleObject" Target="../embeddings/oleObject146.bin"/><Relationship Id="rId9" Type="http://schemas.openxmlformats.org/officeDocument/2006/relationships/image" Target="../media/image14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54.emf"/><Relationship Id="rId18" Type="http://schemas.openxmlformats.org/officeDocument/2006/relationships/oleObject" Target="../embeddings/oleObject157.bin"/><Relationship Id="rId3" Type="http://schemas.openxmlformats.org/officeDocument/2006/relationships/notesSlide" Target="../notesSlides/notesSlide30.xml"/><Relationship Id="rId21" Type="http://schemas.openxmlformats.org/officeDocument/2006/relationships/image" Target="../media/image158.emf"/><Relationship Id="rId7" Type="http://schemas.openxmlformats.org/officeDocument/2006/relationships/image" Target="../media/image151.emf"/><Relationship Id="rId12" Type="http://schemas.openxmlformats.org/officeDocument/2006/relationships/oleObject" Target="../embeddings/oleObject154.bin"/><Relationship Id="rId17" Type="http://schemas.openxmlformats.org/officeDocument/2006/relationships/image" Target="../media/image156.emf"/><Relationship Id="rId2" Type="http://schemas.openxmlformats.org/officeDocument/2006/relationships/slideLayout" Target="../slideLayouts/slideLayout7.xml"/><Relationship Id="rId16" Type="http://schemas.openxmlformats.org/officeDocument/2006/relationships/oleObject" Target="../embeddings/oleObject156.bin"/><Relationship Id="rId20" Type="http://schemas.openxmlformats.org/officeDocument/2006/relationships/oleObject" Target="../embeddings/oleObject158.bin"/><Relationship Id="rId1" Type="http://schemas.openxmlformats.org/officeDocument/2006/relationships/vmlDrawing" Target="../drawings/vmlDrawing26.vml"/><Relationship Id="rId6" Type="http://schemas.openxmlformats.org/officeDocument/2006/relationships/oleObject" Target="../embeddings/oleObject151.bin"/><Relationship Id="rId11" Type="http://schemas.openxmlformats.org/officeDocument/2006/relationships/image" Target="../media/image153.emf"/><Relationship Id="rId5" Type="http://schemas.openxmlformats.org/officeDocument/2006/relationships/image" Target="../media/image150.emf"/><Relationship Id="rId15" Type="http://schemas.openxmlformats.org/officeDocument/2006/relationships/image" Target="../media/image155.emf"/><Relationship Id="rId10" Type="http://schemas.openxmlformats.org/officeDocument/2006/relationships/oleObject" Target="../embeddings/oleObject153.bin"/><Relationship Id="rId19" Type="http://schemas.openxmlformats.org/officeDocument/2006/relationships/image" Target="../media/image157.emf"/><Relationship Id="rId4" Type="http://schemas.openxmlformats.org/officeDocument/2006/relationships/oleObject" Target="../embeddings/oleObject150.bin"/><Relationship Id="rId9" Type="http://schemas.openxmlformats.org/officeDocument/2006/relationships/image" Target="../media/image152.emf"/><Relationship Id="rId14" Type="http://schemas.openxmlformats.org/officeDocument/2006/relationships/oleObject" Target="../embeddings/oleObject155.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261E1F0D-701A-43DB-937B-0788F8292973}" type="slidenum">
              <a:rPr lang="en-US" altLang="zh-CN"/>
              <a:pPr/>
              <a:t>1</a:t>
            </a:fld>
            <a:endParaRPr lang="en-US" altLang="zh-CN"/>
          </a:p>
        </p:txBody>
      </p:sp>
      <p:sp>
        <p:nvSpPr>
          <p:cNvPr id="51202" name="Text Box 2"/>
          <p:cNvSpPr txBox="1">
            <a:spLocks noChangeArrowheads="1"/>
          </p:cNvSpPr>
          <p:nvPr/>
        </p:nvSpPr>
        <p:spPr bwMode="auto">
          <a:xfrm>
            <a:off x="468313" y="549275"/>
            <a:ext cx="7543800" cy="677863"/>
          </a:xfrm>
          <a:prstGeom prst="rect">
            <a:avLst/>
          </a:prstGeom>
          <a:noFill/>
          <a:ln>
            <a:noFill/>
          </a:ln>
          <a:effectLst/>
          <a:extLst>
            <a:ext uri="{909E8E84-426E-40DD-AFC4-6F175D3DCCD1}">
              <a14:hiddenFill xmlns:a14="http://schemas.microsoft.com/office/drawing/2010/main">
                <a:gradFill rotWithShape="0">
                  <a:gsLst>
                    <a:gs pos="0">
                      <a:srgbClr val="96AB94"/>
                    </a:gs>
                    <a:gs pos="8500">
                      <a:srgbClr val="D4DEFF"/>
                    </a:gs>
                    <a:gs pos="23500">
                      <a:srgbClr val="D4DEFF"/>
                    </a:gs>
                    <a:gs pos="50000">
                      <a:srgbClr val="8488C4"/>
                    </a:gs>
                    <a:gs pos="76500">
                      <a:srgbClr val="D4DEFF"/>
                    </a:gs>
                    <a:gs pos="91500">
                      <a:srgbClr val="D4DEFF"/>
                    </a:gs>
                    <a:gs pos="100000">
                      <a:srgbClr val="96AB94"/>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48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8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数理统计部分</a:t>
            </a:r>
            <a:endParaRPr lang="zh-CN" altLang="en-US" sz="4800" b="1">
              <a:solidFill>
                <a:srgbClr val="0000FF"/>
              </a:solidFill>
              <a:effectLst>
                <a:outerShdw blurRad="38100" dist="38100" dir="2700000" algn="tl">
                  <a:srgbClr val="C0C0C0"/>
                </a:outerShdw>
              </a:effectLst>
            </a:endParaRPr>
          </a:p>
        </p:txBody>
      </p:sp>
      <p:sp>
        <p:nvSpPr>
          <p:cNvPr id="51203" name="Rectangle 3"/>
          <p:cNvSpPr>
            <a:spLocks noChangeArrowheads="1"/>
          </p:cNvSpPr>
          <p:nvPr/>
        </p:nvSpPr>
        <p:spPr bwMode="auto">
          <a:xfrm>
            <a:off x="1547813" y="4292600"/>
            <a:ext cx="50038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lang="zh-CN" altLang="en-US" sz="3600" b="1">
                <a:solidFill>
                  <a:srgbClr val="CC0000"/>
                </a:solidFill>
                <a:latin typeface="方正舒体" panose="02010601030101010101" pitchFamily="2" charset="-122"/>
                <a:ea typeface="方正舒体" panose="02010601030101010101" pitchFamily="2" charset="-122"/>
              </a:rPr>
              <a:t>第六章  样本及抽样分布</a:t>
            </a:r>
          </a:p>
        </p:txBody>
      </p:sp>
      <p:sp>
        <p:nvSpPr>
          <p:cNvPr id="51204" name="Line 4"/>
          <p:cNvSpPr>
            <a:spLocks noChangeShapeType="1"/>
          </p:cNvSpPr>
          <p:nvPr/>
        </p:nvSpPr>
        <p:spPr bwMode="auto">
          <a:xfrm>
            <a:off x="749300" y="1258888"/>
            <a:ext cx="3960813" cy="0"/>
          </a:xfrm>
          <a:prstGeom prst="line">
            <a:avLst/>
          </a:prstGeom>
          <a:noFill/>
          <a:ln w="76200" cmpd="tri">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Rectangle 5"/>
          <p:cNvSpPr>
            <a:spLocks noChangeArrowheads="1"/>
          </p:cNvSpPr>
          <p:nvPr/>
        </p:nvSpPr>
        <p:spPr bwMode="auto">
          <a:xfrm>
            <a:off x="1600200" y="4941888"/>
            <a:ext cx="3627438"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lang="zh-CN" altLang="en-US" sz="3600" b="1">
                <a:solidFill>
                  <a:srgbClr val="CC0000"/>
                </a:solidFill>
                <a:latin typeface="方正舒体" panose="02010601030101010101" pitchFamily="2" charset="-122"/>
                <a:ea typeface="方正舒体" panose="02010601030101010101" pitchFamily="2" charset="-122"/>
              </a:rPr>
              <a:t>第七章  参数估计</a:t>
            </a:r>
          </a:p>
        </p:txBody>
      </p:sp>
      <p:sp>
        <p:nvSpPr>
          <p:cNvPr id="51206" name="Rectangle 6"/>
          <p:cNvSpPr>
            <a:spLocks noChangeArrowheads="1"/>
          </p:cNvSpPr>
          <p:nvPr/>
        </p:nvSpPr>
        <p:spPr bwMode="auto">
          <a:xfrm>
            <a:off x="1600200" y="5589588"/>
            <a:ext cx="3627438"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lang="zh-CN" altLang="en-US" sz="3600" b="1">
                <a:solidFill>
                  <a:srgbClr val="CC0000"/>
                </a:solidFill>
                <a:latin typeface="方正舒体" panose="02010601030101010101" pitchFamily="2" charset="-122"/>
                <a:ea typeface="方正舒体" panose="02010601030101010101" pitchFamily="2" charset="-122"/>
              </a:rPr>
              <a:t>第八章  假设检验</a:t>
            </a:r>
          </a:p>
        </p:txBody>
      </p:sp>
      <p:sp>
        <p:nvSpPr>
          <p:cNvPr id="51208" name="Text Box 8"/>
          <p:cNvSpPr txBox="1">
            <a:spLocks noChangeArrowheads="1"/>
          </p:cNvSpPr>
          <p:nvPr/>
        </p:nvSpPr>
        <p:spPr bwMode="auto">
          <a:xfrm>
            <a:off x="539750" y="1341438"/>
            <a:ext cx="8280400" cy="2106612"/>
          </a:xfrm>
          <a:prstGeom prst="rect">
            <a:avLst/>
          </a:prstGeom>
          <a:noFill/>
          <a:ln>
            <a:noFill/>
          </a:ln>
          <a:effectLst/>
          <a:extLst>
            <a:ext uri="{909E8E84-426E-40DD-AFC4-6F175D3DCCD1}">
              <a14:hiddenFill xmlns:a14="http://schemas.microsoft.com/office/drawing/2010/main">
                <a:gradFill rotWithShape="0">
                  <a:gsLst>
                    <a:gs pos="0">
                      <a:srgbClr val="96AB94"/>
                    </a:gs>
                    <a:gs pos="8500">
                      <a:srgbClr val="D4DEFF"/>
                    </a:gs>
                    <a:gs pos="23500">
                      <a:srgbClr val="D4DEFF"/>
                    </a:gs>
                    <a:gs pos="50000">
                      <a:srgbClr val="8488C4"/>
                    </a:gs>
                    <a:gs pos="76500">
                      <a:srgbClr val="D4DEFF"/>
                    </a:gs>
                    <a:gs pos="91500">
                      <a:srgbClr val="D4DEFF"/>
                    </a:gs>
                    <a:gs pos="100000">
                      <a:srgbClr val="96AB94"/>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zh-CN" b="1" dirty="0">
                <a:solidFill>
                  <a:srgbClr val="0066FF"/>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3600" b="1" dirty="0">
                <a:solidFill>
                  <a:srgbClr val="0000FF"/>
                </a:solidFill>
                <a:effectLst>
                  <a:outerShdw blurRad="38100" dist="38100" dir="2700000" algn="tl">
                    <a:srgbClr val="C0C0C0"/>
                  </a:outerShdw>
                </a:effectLst>
                <a:latin typeface="方正舒体" panose="02010601030101010101" pitchFamily="2" charset="-122"/>
                <a:ea typeface="方正舒体" panose="02010601030101010101" pitchFamily="2" charset="-122"/>
              </a:rPr>
              <a:t>数理统计</a:t>
            </a:r>
            <a:r>
              <a:rPr lang="zh-CN" altLang="en-US" b="1" dirty="0">
                <a:latin typeface="方正舒体" panose="02010601030101010101" pitchFamily="2" charset="-122"/>
                <a:ea typeface="方正舒体" panose="02010601030101010101" pitchFamily="2" charset="-122"/>
              </a:rPr>
              <a:t>是具有广泛应用的一个数学分支</a:t>
            </a:r>
            <a:r>
              <a:rPr lang="en-US" altLang="zh-CN" b="1" dirty="0">
                <a:latin typeface="方正舒体" panose="02010601030101010101" pitchFamily="2" charset="-122"/>
                <a:ea typeface="方正舒体" panose="02010601030101010101" pitchFamily="2" charset="-122"/>
              </a:rPr>
              <a:t>.</a:t>
            </a:r>
            <a:r>
              <a:rPr lang="zh-CN" altLang="en-US" b="1" dirty="0">
                <a:latin typeface="方正舒体" panose="02010601030101010101" pitchFamily="2" charset="-122"/>
                <a:ea typeface="方正舒体" panose="02010601030101010101" pitchFamily="2" charset="-122"/>
              </a:rPr>
              <a:t>它以概率论为理论基础，根据试验或观察得到的数据，来研究随机现象，对研究对象的客观规律作出种种合理的估计和判断。</a:t>
            </a:r>
            <a:endParaRPr lang="zh-CN" altLang="en-US" b="1" dirty="0">
              <a:solidFill>
                <a:srgbClr val="0066FF"/>
              </a:solidFill>
              <a:effectLst>
                <a:outerShdw blurRad="38100" dist="38100" dir="2700000" algn="tl">
                  <a:srgbClr val="C0C0C0"/>
                </a:outerShdw>
              </a:effectLst>
              <a:latin typeface="方正舒体" panose="02010601030101010101" pitchFamily="2" charset="-122"/>
              <a:ea typeface="方正舒体" panose="02010601030101010101" pitchFamily="2" charset="-122"/>
            </a:endParaRPr>
          </a:p>
        </p:txBody>
      </p:sp>
      <p:sp>
        <p:nvSpPr>
          <p:cNvPr id="51209" name="Rectangle 9"/>
          <p:cNvSpPr>
            <a:spLocks noChangeArrowheads="1"/>
          </p:cNvSpPr>
          <p:nvPr/>
        </p:nvSpPr>
        <p:spPr bwMode="auto">
          <a:xfrm>
            <a:off x="971550" y="3500438"/>
            <a:ext cx="385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0000FF"/>
                </a:solidFill>
                <a:effectLst>
                  <a:outerShdw blurRad="38100" dist="38100" dir="2700000" algn="tl">
                    <a:srgbClr val="C0C0C0"/>
                  </a:outerShdw>
                </a:effectLst>
                <a:latin typeface="方正舒体" panose="02010601030101010101" pitchFamily="2" charset="-122"/>
                <a:ea typeface="方正舒体" panose="02010601030101010101" pitchFamily="2" charset="-122"/>
              </a:rPr>
              <a:t>数理统计主要内容</a:t>
            </a:r>
          </a:p>
        </p:txBody>
      </p:sp>
    </p:spTree>
    <p:extLst>
      <p:ext uri="{BB962C8B-B14F-4D97-AF65-F5344CB8AC3E}">
        <p14:creationId xmlns:p14="http://schemas.microsoft.com/office/powerpoint/2010/main" val="691683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1208"/>
                                        </p:tgtEl>
                                        <p:attrNameLst>
                                          <p:attrName>style.visibility</p:attrName>
                                        </p:attrNameLst>
                                      </p:cBhvr>
                                      <p:to>
                                        <p:strVal val="visible"/>
                                      </p:to>
                                    </p:set>
                                    <p:animEffect transition="in" filter="wipe(left)">
                                      <p:cBhvr>
                                        <p:cTn id="7" dur="75"/>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C70B4AFA-1D1E-482B-B575-4F27807BD9B3}" type="slidenum">
              <a:rPr lang="en-US" altLang="zh-CN"/>
              <a:pPr/>
              <a:t>10</a:t>
            </a:fld>
            <a:endParaRPr lang="en-US" altLang="zh-CN"/>
          </a:p>
        </p:txBody>
      </p:sp>
      <p:sp>
        <p:nvSpPr>
          <p:cNvPr id="7196" name="Rectangle 28"/>
          <p:cNvSpPr>
            <a:spLocks noChangeArrowheads="1"/>
          </p:cNvSpPr>
          <p:nvPr/>
        </p:nvSpPr>
        <p:spPr bwMode="auto">
          <a:xfrm>
            <a:off x="611188" y="836613"/>
            <a:ext cx="8353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3333CC"/>
                </a:solidFill>
                <a:latin typeface="Times New Roman" panose="02020603050405020304" pitchFamily="18" charset="0"/>
                <a:ea typeface="楷体_GB2312" pitchFamily="49" charset="-122"/>
                <a:cs typeface="Times New Roman" panose="02020603050405020304" pitchFamily="18" charset="0"/>
              </a:rPr>
              <a:t>         </a:t>
            </a:r>
            <a:r>
              <a:rPr lang="zh-CN" altLang="en-US" b="1" dirty="0">
                <a:solidFill>
                  <a:srgbClr val="FF0000"/>
                </a:solidFill>
                <a:latin typeface="Times New Roman" panose="02020603050405020304" pitchFamily="18" charset="0"/>
                <a:ea typeface="楷体_GB2312" pitchFamily="49" charset="-122"/>
                <a:cs typeface="Times New Roman" panose="02020603050405020304" pitchFamily="18" charset="0"/>
              </a:rPr>
              <a:t>样本</a:t>
            </a:r>
            <a:r>
              <a:rPr lang="zh-CN" altLang="en-US" b="1" dirty="0">
                <a:latin typeface="Times New Roman" panose="02020603050405020304" pitchFamily="18" charset="0"/>
                <a:ea typeface="楷体_GB2312" pitchFamily="49" charset="-122"/>
                <a:cs typeface="Times New Roman" panose="02020603050405020304" pitchFamily="18" charset="0"/>
              </a:rPr>
              <a:t>是进行统计推断的依据</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但在应用时</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往往不是直接使用是样本本身</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而是针对不同的问题构造</a:t>
            </a:r>
            <a:r>
              <a:rPr lang="zh-CN" altLang="en-US" b="1" dirty="0">
                <a:solidFill>
                  <a:srgbClr val="0000FF"/>
                </a:solidFill>
                <a:latin typeface="Times New Roman" panose="02020603050405020304" pitchFamily="18" charset="0"/>
                <a:ea typeface="楷体_GB2312" pitchFamily="49" charset="-122"/>
                <a:cs typeface="Times New Roman" panose="02020603050405020304" pitchFamily="18" charset="0"/>
              </a:rPr>
              <a:t>样本的适当函数</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利用这些样本的函数进行统计推断</a:t>
            </a:r>
            <a:r>
              <a:rPr lang="en-US" altLang="zh-CN" b="1" dirty="0">
                <a:latin typeface="Times New Roman" panose="02020603050405020304" pitchFamily="18" charset="0"/>
                <a:ea typeface="楷体_GB2312" pitchFamily="49" charset="-122"/>
                <a:cs typeface="Times New Roman" panose="02020603050405020304" pitchFamily="18" charset="0"/>
              </a:rPr>
              <a:t>.</a:t>
            </a:r>
          </a:p>
        </p:txBody>
      </p:sp>
      <p:sp>
        <p:nvSpPr>
          <p:cNvPr id="7170" name="Text Box 2"/>
          <p:cNvSpPr txBox="1">
            <a:spLocks noChangeArrowheads="1"/>
          </p:cNvSpPr>
          <p:nvPr/>
        </p:nvSpPr>
        <p:spPr bwMode="auto">
          <a:xfrm>
            <a:off x="1371600" y="115888"/>
            <a:ext cx="586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en-US" altLang="zh-CN" sz="4000" b="1">
                <a:solidFill>
                  <a:srgbClr val="FF66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§6.2  </a:t>
            </a:r>
            <a:r>
              <a:rPr lang="zh-CN" altLang="en-US" sz="4000" b="1">
                <a:solidFill>
                  <a:srgbClr val="FF66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抽样分布</a:t>
            </a:r>
          </a:p>
        </p:txBody>
      </p:sp>
      <p:sp>
        <p:nvSpPr>
          <p:cNvPr id="7179" name="Rectangle 11"/>
          <p:cNvSpPr>
            <a:spLocks noChangeArrowheads="1"/>
          </p:cNvSpPr>
          <p:nvPr/>
        </p:nvSpPr>
        <p:spPr bwMode="auto">
          <a:xfrm>
            <a:off x="684213" y="2679700"/>
            <a:ext cx="957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u="sng">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定义</a:t>
            </a:r>
            <a:r>
              <a:rPr lang="en-US" altLang="zh-CN" b="1" u="sng">
                <a:solidFill>
                  <a:srgbClr val="CC0000"/>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7180" name="Rectangle 12"/>
          <p:cNvSpPr>
            <a:spLocks noChangeArrowheads="1"/>
          </p:cNvSpPr>
          <p:nvPr/>
        </p:nvSpPr>
        <p:spPr bwMode="auto">
          <a:xfrm>
            <a:off x="1908175" y="2708275"/>
            <a:ext cx="5727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cs typeface="Times New Roman" panose="02020603050405020304" pitchFamily="18" charset="0"/>
              </a:rPr>
              <a:t>设</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是来自总体 </a:t>
            </a:r>
            <a:r>
              <a:rPr lang="en-US" altLang="zh-CN" b="1" i="1">
                <a:latin typeface="Times New Roman" panose="02020603050405020304" pitchFamily="18" charset="0"/>
                <a:cs typeface="Times New Roman" panose="02020603050405020304" pitchFamily="18" charset="0"/>
              </a:rPr>
              <a:t>X </a:t>
            </a:r>
            <a:r>
              <a:rPr lang="zh-CN" altLang="en-US" b="1">
                <a:latin typeface="Times New Roman" panose="02020603050405020304" pitchFamily="18" charset="0"/>
                <a:cs typeface="Times New Roman" panose="02020603050405020304" pitchFamily="18" charset="0"/>
              </a:rPr>
              <a:t>的一个样本</a:t>
            </a:r>
            <a:r>
              <a:rPr lang="en-US" altLang="zh-CN" b="1">
                <a:latin typeface="Times New Roman" panose="02020603050405020304" pitchFamily="18" charset="0"/>
                <a:cs typeface="Times New Roman" panose="02020603050405020304" pitchFamily="18" charset="0"/>
              </a:rPr>
              <a:t>,</a:t>
            </a:r>
          </a:p>
        </p:txBody>
      </p:sp>
      <p:sp>
        <p:nvSpPr>
          <p:cNvPr id="7172" name="Text Box 4"/>
          <p:cNvSpPr txBox="1">
            <a:spLocks noChangeArrowheads="1"/>
          </p:cNvSpPr>
          <p:nvPr/>
        </p:nvSpPr>
        <p:spPr bwMode="auto">
          <a:xfrm>
            <a:off x="781050" y="3171825"/>
            <a:ext cx="805497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b="1" i="1">
                <a:latin typeface="Times New Roman" panose="02020603050405020304" pitchFamily="18" charset="0"/>
                <a:cs typeface="Times New Roman" panose="02020603050405020304" pitchFamily="18" charset="0"/>
              </a:rPr>
              <a:t>g</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是</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函数</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若</a:t>
            </a:r>
            <a:r>
              <a:rPr lang="en-US" altLang="zh-CN" b="1" i="1">
                <a:latin typeface="Times New Roman" panose="02020603050405020304" pitchFamily="18" charset="0"/>
                <a:cs typeface="Times New Roman" panose="02020603050405020304" pitchFamily="18" charset="0"/>
              </a:rPr>
              <a:t>g </a:t>
            </a:r>
            <a:r>
              <a:rPr lang="zh-CN" altLang="en-US" b="1">
                <a:latin typeface="Times New Roman" panose="02020603050405020304" pitchFamily="18" charset="0"/>
                <a:cs typeface="Times New Roman" panose="02020603050405020304" pitchFamily="18" charset="0"/>
              </a:rPr>
              <a:t>中不含任何未知参数，则称</a:t>
            </a:r>
            <a:r>
              <a:rPr lang="en-US" altLang="zh-CN" b="1" i="1">
                <a:latin typeface="Times New Roman" panose="02020603050405020304" pitchFamily="18" charset="0"/>
                <a:cs typeface="Times New Roman" panose="02020603050405020304" pitchFamily="18" charset="0"/>
              </a:rPr>
              <a:t>g</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是一个</a:t>
            </a:r>
            <a:r>
              <a:rPr lang="zh-CN" altLang="en-US" b="1" u="sng">
                <a:solidFill>
                  <a:srgbClr val="3333CC"/>
                </a:solidFill>
                <a:latin typeface="Times New Roman" panose="02020603050405020304" pitchFamily="18" charset="0"/>
                <a:ea typeface="黑体" panose="02010609060101010101" pitchFamily="49" charset="-122"/>
                <a:cs typeface="Times New Roman" panose="02020603050405020304" pitchFamily="18" charset="0"/>
              </a:rPr>
              <a:t>统计量</a:t>
            </a:r>
            <a:r>
              <a:rPr lang="zh-CN" altLang="en-US" b="1">
                <a:latin typeface="Times New Roman" panose="02020603050405020304" pitchFamily="18" charset="0"/>
                <a:cs typeface="Times New Roman" panose="02020603050405020304" pitchFamily="18" charset="0"/>
              </a:rPr>
              <a:t>．</a:t>
            </a:r>
          </a:p>
        </p:txBody>
      </p:sp>
      <p:sp>
        <p:nvSpPr>
          <p:cNvPr id="7192" name="Line 24"/>
          <p:cNvSpPr>
            <a:spLocks noChangeShapeType="1"/>
          </p:cNvSpPr>
          <p:nvPr/>
        </p:nvSpPr>
        <p:spPr bwMode="auto">
          <a:xfrm>
            <a:off x="762000" y="836613"/>
            <a:ext cx="8153400" cy="0"/>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197" name="Rectangle 29"/>
          <p:cNvSpPr>
            <a:spLocks noChangeArrowheads="1"/>
          </p:cNvSpPr>
          <p:nvPr/>
        </p:nvSpPr>
        <p:spPr bwMode="auto">
          <a:xfrm>
            <a:off x="1641475" y="4424363"/>
            <a:ext cx="7467600" cy="145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zh-CN" b="1">
                <a:latin typeface="Times New Roman" panose="02020603050405020304" pitchFamily="18" charset="0"/>
                <a:ea typeface="楷体_GB2312" pitchFamily="49" charset="-122"/>
                <a:cs typeface="Times New Roman" panose="02020603050405020304" pitchFamily="18" charset="0"/>
              </a:rPr>
              <a:t>(1) </a:t>
            </a:r>
            <a:r>
              <a:rPr lang="zh-CN" altLang="en-US" b="1">
                <a:latin typeface="Times New Roman" panose="02020603050405020304" pitchFamily="18" charset="0"/>
                <a:ea typeface="楷体_GB2312" pitchFamily="49" charset="-122"/>
                <a:cs typeface="Times New Roman" panose="02020603050405020304" pitchFamily="18" charset="0"/>
              </a:rPr>
              <a:t>统计量是一个随机变量</a:t>
            </a:r>
            <a:r>
              <a:rPr lang="en-US" altLang="zh-CN" b="1">
                <a:latin typeface="Times New Roman" panose="02020603050405020304" pitchFamily="18" charset="0"/>
                <a:ea typeface="楷体_GB2312" pitchFamily="49" charset="-122"/>
                <a:cs typeface="Times New Roman" panose="02020603050405020304" pitchFamily="18" charset="0"/>
              </a:rPr>
              <a:t>;</a:t>
            </a:r>
          </a:p>
          <a:p>
            <a:pPr>
              <a:lnSpc>
                <a:spcPct val="90000"/>
              </a:lnSpc>
              <a:spcBef>
                <a:spcPct val="50000"/>
              </a:spcBef>
            </a:pPr>
            <a:r>
              <a:rPr lang="en-US" altLang="zh-CN" b="1">
                <a:latin typeface="Times New Roman" panose="02020603050405020304" pitchFamily="18" charset="0"/>
                <a:ea typeface="楷体_GB2312" pitchFamily="49" charset="-122"/>
                <a:cs typeface="Times New Roman" panose="02020603050405020304" pitchFamily="18" charset="0"/>
              </a:rPr>
              <a:t>(2) (</a:t>
            </a:r>
            <a:r>
              <a:rPr lang="en-US" altLang="zh-CN" b="1" i="1">
                <a:latin typeface="Times New Roman" panose="02020603050405020304" pitchFamily="18" charset="0"/>
                <a:ea typeface="楷体_GB2312" pitchFamily="49" charset="-122"/>
                <a:cs typeface="Times New Roman" panose="02020603050405020304" pitchFamily="18" charset="0"/>
              </a:rPr>
              <a:t>x</a:t>
            </a:r>
            <a:r>
              <a:rPr lang="en-US" altLang="zh-CN" b="1" baseline="-25000">
                <a:latin typeface="Times New Roman" panose="02020603050405020304" pitchFamily="18" charset="0"/>
                <a:ea typeface="楷体_GB2312" pitchFamily="49" charset="-122"/>
                <a:cs typeface="Times New Roman" panose="02020603050405020304" pitchFamily="18" charset="0"/>
              </a:rPr>
              <a:t>1</a:t>
            </a:r>
            <a:r>
              <a:rPr lang="en-US" altLang="zh-CN" b="1">
                <a:latin typeface="Times New Roman" panose="02020603050405020304" pitchFamily="18" charset="0"/>
                <a:ea typeface="楷体_GB2312" pitchFamily="49" charset="-122"/>
                <a:cs typeface="Times New Roman" panose="02020603050405020304" pitchFamily="18" charset="0"/>
              </a:rPr>
              <a:t>,</a:t>
            </a:r>
            <a:r>
              <a:rPr lang="en-US" altLang="zh-CN" b="1" i="1">
                <a:latin typeface="Times New Roman" panose="02020603050405020304" pitchFamily="18" charset="0"/>
                <a:ea typeface="楷体_GB2312" pitchFamily="49" charset="-122"/>
                <a:cs typeface="Times New Roman" panose="02020603050405020304" pitchFamily="18" charset="0"/>
              </a:rPr>
              <a:t>x</a:t>
            </a:r>
            <a:r>
              <a:rPr lang="en-US" altLang="zh-CN" b="1" baseline="-25000">
                <a:latin typeface="Times New Roman" panose="02020603050405020304" pitchFamily="18" charset="0"/>
                <a:ea typeface="楷体_GB2312" pitchFamily="49" charset="-122"/>
                <a:cs typeface="Times New Roman" panose="02020603050405020304" pitchFamily="18" charset="0"/>
              </a:rPr>
              <a:t>2</a:t>
            </a:r>
            <a:r>
              <a:rPr lang="en-US" altLang="zh-CN" b="1">
                <a:latin typeface="Times New Roman" panose="02020603050405020304" pitchFamily="18" charset="0"/>
                <a:ea typeface="楷体_GB2312" pitchFamily="49" charset="-122"/>
                <a:cs typeface="Times New Roman" panose="02020603050405020304" pitchFamily="18" charset="0"/>
              </a:rPr>
              <a:t>,…,</a:t>
            </a:r>
            <a:r>
              <a:rPr lang="en-US" altLang="zh-CN" b="1" i="1">
                <a:latin typeface="Times New Roman" panose="02020603050405020304" pitchFamily="18" charset="0"/>
                <a:ea typeface="楷体_GB2312" pitchFamily="49" charset="-122"/>
                <a:cs typeface="Times New Roman" panose="02020603050405020304" pitchFamily="18" charset="0"/>
              </a:rPr>
              <a:t>x</a:t>
            </a:r>
            <a:r>
              <a:rPr lang="en-US" altLang="zh-CN" b="1" i="1" baseline="-25000">
                <a:latin typeface="Times New Roman" panose="02020603050405020304" pitchFamily="18" charset="0"/>
                <a:ea typeface="楷体_GB2312" pitchFamily="49" charset="-122"/>
                <a:cs typeface="Times New Roman" panose="02020603050405020304" pitchFamily="18" charset="0"/>
              </a:rPr>
              <a:t>n</a:t>
            </a:r>
            <a:r>
              <a:rPr lang="en-US" altLang="zh-CN" b="1">
                <a:latin typeface="Times New Roman" panose="02020603050405020304" pitchFamily="18" charset="0"/>
                <a:ea typeface="楷体_GB2312" pitchFamily="49" charset="-122"/>
                <a:cs typeface="Times New Roman" panose="02020603050405020304" pitchFamily="18" charset="0"/>
              </a:rPr>
              <a:t>)</a:t>
            </a:r>
            <a:r>
              <a:rPr lang="zh-CN" altLang="en-US" b="1">
                <a:latin typeface="Times New Roman" panose="02020603050405020304" pitchFamily="18" charset="0"/>
                <a:ea typeface="楷体_GB2312" pitchFamily="49" charset="-122"/>
                <a:cs typeface="Times New Roman" panose="02020603050405020304" pitchFamily="18" charset="0"/>
              </a:rPr>
              <a:t>是样本</a:t>
            </a:r>
            <a:r>
              <a:rPr lang="en-US" altLang="zh-CN" b="1" i="1">
                <a:latin typeface="Times New Roman" panose="02020603050405020304" pitchFamily="18" charset="0"/>
                <a:ea typeface="楷体_GB2312" pitchFamily="49" charset="-122"/>
                <a:cs typeface="Times New Roman" panose="02020603050405020304" pitchFamily="18" charset="0"/>
              </a:rPr>
              <a:t>X</a:t>
            </a:r>
            <a:r>
              <a:rPr lang="en-US" altLang="zh-CN" b="1" baseline="-25000">
                <a:latin typeface="Times New Roman" panose="02020603050405020304" pitchFamily="18" charset="0"/>
                <a:ea typeface="楷体_GB2312" pitchFamily="49" charset="-122"/>
                <a:cs typeface="Times New Roman" panose="02020603050405020304" pitchFamily="18" charset="0"/>
              </a:rPr>
              <a:t>1</a:t>
            </a:r>
            <a:r>
              <a:rPr lang="en-US" altLang="zh-CN" b="1" i="1">
                <a:latin typeface="Times New Roman" panose="02020603050405020304" pitchFamily="18" charset="0"/>
                <a:ea typeface="楷体_GB2312" pitchFamily="49" charset="-122"/>
                <a:cs typeface="Times New Roman" panose="02020603050405020304" pitchFamily="18" charset="0"/>
              </a:rPr>
              <a:t>, X</a:t>
            </a:r>
            <a:r>
              <a:rPr lang="en-US" altLang="zh-CN" b="1" baseline="-25000">
                <a:latin typeface="Times New Roman" panose="02020603050405020304" pitchFamily="18" charset="0"/>
                <a:ea typeface="楷体_GB2312" pitchFamily="49" charset="-122"/>
                <a:cs typeface="Times New Roman" panose="02020603050405020304" pitchFamily="18" charset="0"/>
              </a:rPr>
              <a:t>2</a:t>
            </a:r>
            <a:r>
              <a:rPr lang="en-US" altLang="zh-CN" b="1">
                <a:latin typeface="Times New Roman" panose="02020603050405020304" pitchFamily="18" charset="0"/>
                <a:ea typeface="楷体_GB2312" pitchFamily="49" charset="-122"/>
                <a:cs typeface="Times New Roman" panose="02020603050405020304" pitchFamily="18" charset="0"/>
              </a:rPr>
              <a:t> </a:t>
            </a:r>
            <a:r>
              <a:rPr lang="en-US" altLang="zh-CN" b="1" i="1">
                <a:latin typeface="Times New Roman" panose="02020603050405020304" pitchFamily="18" charset="0"/>
                <a:ea typeface="楷体_GB2312" pitchFamily="49" charset="-122"/>
                <a:cs typeface="Times New Roman" panose="02020603050405020304" pitchFamily="18" charset="0"/>
              </a:rPr>
              <a:t>,…, X</a:t>
            </a:r>
            <a:r>
              <a:rPr lang="en-US" altLang="zh-CN" b="1" i="1" baseline="-25000">
                <a:latin typeface="Times New Roman" panose="02020603050405020304" pitchFamily="18" charset="0"/>
                <a:ea typeface="楷体_GB2312" pitchFamily="49" charset="-122"/>
                <a:cs typeface="Times New Roman" panose="02020603050405020304" pitchFamily="18" charset="0"/>
              </a:rPr>
              <a:t>n</a:t>
            </a:r>
            <a:r>
              <a:rPr lang="zh-CN" altLang="en-US" b="1">
                <a:latin typeface="Times New Roman" panose="02020603050405020304" pitchFamily="18" charset="0"/>
                <a:ea typeface="楷体_GB2312" pitchFamily="49" charset="-122"/>
                <a:cs typeface="Times New Roman" panose="02020603050405020304" pitchFamily="18" charset="0"/>
              </a:rPr>
              <a:t>的观察值</a:t>
            </a:r>
            <a:r>
              <a:rPr lang="en-US" altLang="zh-CN" b="1">
                <a:latin typeface="Times New Roman" panose="02020603050405020304" pitchFamily="18" charset="0"/>
                <a:ea typeface="楷体_GB2312" pitchFamily="49" charset="-122"/>
                <a:cs typeface="Times New Roman" panose="02020603050405020304" pitchFamily="18" charset="0"/>
              </a:rPr>
              <a:t>, </a:t>
            </a:r>
          </a:p>
          <a:p>
            <a:pPr>
              <a:lnSpc>
                <a:spcPct val="90000"/>
              </a:lnSpc>
              <a:spcBef>
                <a:spcPct val="50000"/>
              </a:spcBef>
            </a:pPr>
            <a:r>
              <a:rPr lang="zh-CN" altLang="en-US" b="1">
                <a:latin typeface="Times New Roman" panose="02020603050405020304" pitchFamily="18" charset="0"/>
                <a:ea typeface="楷体_GB2312" pitchFamily="49" charset="-122"/>
                <a:cs typeface="Times New Roman" panose="02020603050405020304" pitchFamily="18" charset="0"/>
              </a:rPr>
              <a:t>则称 </a:t>
            </a:r>
            <a:r>
              <a:rPr lang="en-US" altLang="zh-CN" b="1" i="1">
                <a:latin typeface="Times New Roman" panose="02020603050405020304" pitchFamily="18" charset="0"/>
                <a:ea typeface="楷体_GB2312" pitchFamily="49" charset="-122"/>
                <a:cs typeface="Times New Roman" panose="02020603050405020304" pitchFamily="18" charset="0"/>
              </a:rPr>
              <a:t>g</a:t>
            </a:r>
            <a:r>
              <a:rPr lang="en-US" altLang="zh-CN" b="1">
                <a:latin typeface="Times New Roman" panose="02020603050405020304" pitchFamily="18" charset="0"/>
                <a:ea typeface="楷体_GB2312" pitchFamily="49" charset="-122"/>
                <a:cs typeface="Times New Roman" panose="02020603050405020304" pitchFamily="18" charset="0"/>
              </a:rPr>
              <a:t>(</a:t>
            </a:r>
            <a:r>
              <a:rPr lang="en-US" altLang="zh-CN" b="1" i="1">
                <a:latin typeface="Times New Roman" panose="02020603050405020304" pitchFamily="18" charset="0"/>
                <a:ea typeface="楷体_GB2312" pitchFamily="49" charset="-122"/>
                <a:cs typeface="Times New Roman" panose="02020603050405020304" pitchFamily="18" charset="0"/>
              </a:rPr>
              <a:t>x</a:t>
            </a:r>
            <a:r>
              <a:rPr lang="en-US" altLang="zh-CN" b="1" baseline="-25000">
                <a:latin typeface="Times New Roman" panose="02020603050405020304" pitchFamily="18" charset="0"/>
                <a:ea typeface="楷体_GB2312" pitchFamily="49" charset="-122"/>
                <a:cs typeface="Times New Roman" panose="02020603050405020304" pitchFamily="18" charset="0"/>
              </a:rPr>
              <a:t>1</a:t>
            </a:r>
            <a:r>
              <a:rPr lang="en-US" altLang="zh-CN" b="1">
                <a:latin typeface="Times New Roman" panose="02020603050405020304" pitchFamily="18" charset="0"/>
                <a:ea typeface="楷体_GB2312" pitchFamily="49" charset="-122"/>
                <a:cs typeface="Times New Roman" panose="02020603050405020304" pitchFamily="18" charset="0"/>
              </a:rPr>
              <a:t>,</a:t>
            </a:r>
            <a:r>
              <a:rPr lang="en-US" altLang="zh-CN" b="1" i="1">
                <a:latin typeface="Times New Roman" panose="02020603050405020304" pitchFamily="18" charset="0"/>
                <a:ea typeface="楷体_GB2312" pitchFamily="49" charset="-122"/>
                <a:cs typeface="Times New Roman" panose="02020603050405020304" pitchFamily="18" charset="0"/>
              </a:rPr>
              <a:t>x</a:t>
            </a:r>
            <a:r>
              <a:rPr lang="en-US" altLang="zh-CN" b="1" baseline="-25000">
                <a:latin typeface="Times New Roman" panose="02020603050405020304" pitchFamily="18" charset="0"/>
                <a:ea typeface="楷体_GB2312" pitchFamily="49" charset="-122"/>
                <a:cs typeface="Times New Roman" panose="02020603050405020304" pitchFamily="18" charset="0"/>
              </a:rPr>
              <a:t>2</a:t>
            </a:r>
            <a:r>
              <a:rPr lang="en-US" altLang="zh-CN" b="1">
                <a:latin typeface="Times New Roman" panose="02020603050405020304" pitchFamily="18" charset="0"/>
                <a:ea typeface="楷体_GB2312" pitchFamily="49" charset="-122"/>
                <a:cs typeface="Times New Roman" panose="02020603050405020304" pitchFamily="18" charset="0"/>
              </a:rPr>
              <a:t>,…,</a:t>
            </a:r>
            <a:r>
              <a:rPr lang="en-US" altLang="zh-CN" b="1" i="1">
                <a:latin typeface="Times New Roman" panose="02020603050405020304" pitchFamily="18" charset="0"/>
                <a:ea typeface="楷体_GB2312" pitchFamily="49" charset="-122"/>
                <a:cs typeface="Times New Roman" panose="02020603050405020304" pitchFamily="18" charset="0"/>
              </a:rPr>
              <a:t>x</a:t>
            </a:r>
            <a:r>
              <a:rPr lang="en-US" altLang="zh-CN" b="1" i="1" baseline="-25000">
                <a:latin typeface="Times New Roman" panose="02020603050405020304" pitchFamily="18" charset="0"/>
                <a:ea typeface="楷体_GB2312" pitchFamily="49" charset="-122"/>
                <a:cs typeface="Times New Roman" panose="02020603050405020304" pitchFamily="18" charset="0"/>
              </a:rPr>
              <a:t>n</a:t>
            </a:r>
            <a:r>
              <a:rPr lang="en-US" altLang="zh-CN" b="1">
                <a:latin typeface="Times New Roman" panose="02020603050405020304" pitchFamily="18" charset="0"/>
                <a:ea typeface="楷体_GB2312" pitchFamily="49" charset="-122"/>
                <a:cs typeface="Times New Roman" panose="02020603050405020304" pitchFamily="18" charset="0"/>
              </a:rPr>
              <a:t>) </a:t>
            </a:r>
            <a:r>
              <a:rPr lang="zh-CN" altLang="en-US" b="1">
                <a:latin typeface="Times New Roman" panose="02020603050405020304" pitchFamily="18" charset="0"/>
                <a:ea typeface="楷体_GB2312" pitchFamily="49" charset="-122"/>
                <a:cs typeface="Times New Roman" panose="02020603050405020304" pitchFamily="18" charset="0"/>
              </a:rPr>
              <a:t>是</a:t>
            </a:r>
            <a:r>
              <a:rPr lang="en-US" altLang="zh-CN" b="1" i="1">
                <a:latin typeface="Times New Roman" panose="02020603050405020304" pitchFamily="18" charset="0"/>
                <a:ea typeface="楷体_GB2312" pitchFamily="49" charset="-122"/>
                <a:cs typeface="Times New Roman" panose="02020603050405020304" pitchFamily="18" charset="0"/>
              </a:rPr>
              <a:t>g</a:t>
            </a:r>
            <a:r>
              <a:rPr lang="en-US" altLang="zh-CN" b="1">
                <a:latin typeface="Times New Roman" panose="02020603050405020304" pitchFamily="18" charset="0"/>
                <a:ea typeface="楷体_GB2312" pitchFamily="49" charset="-122"/>
                <a:cs typeface="Times New Roman" panose="02020603050405020304" pitchFamily="18" charset="0"/>
              </a:rPr>
              <a:t>(</a:t>
            </a:r>
            <a:r>
              <a:rPr lang="en-US" altLang="zh-CN" b="1" i="1">
                <a:latin typeface="Times New Roman" panose="02020603050405020304" pitchFamily="18" charset="0"/>
                <a:ea typeface="楷体_GB2312" pitchFamily="49" charset="-122"/>
                <a:cs typeface="Times New Roman" panose="02020603050405020304" pitchFamily="18" charset="0"/>
              </a:rPr>
              <a:t>X</a:t>
            </a:r>
            <a:r>
              <a:rPr lang="en-US" altLang="zh-CN" b="1" baseline="-25000">
                <a:latin typeface="Times New Roman" panose="02020603050405020304" pitchFamily="18" charset="0"/>
                <a:ea typeface="楷体_GB2312" pitchFamily="49" charset="-122"/>
                <a:cs typeface="Times New Roman" panose="02020603050405020304" pitchFamily="18" charset="0"/>
              </a:rPr>
              <a:t>1</a:t>
            </a:r>
            <a:r>
              <a:rPr lang="en-US" altLang="zh-CN" b="1" i="1">
                <a:latin typeface="Times New Roman" panose="02020603050405020304" pitchFamily="18" charset="0"/>
                <a:ea typeface="楷体_GB2312" pitchFamily="49" charset="-122"/>
                <a:cs typeface="Times New Roman" panose="02020603050405020304" pitchFamily="18" charset="0"/>
              </a:rPr>
              <a:t>, X</a:t>
            </a:r>
            <a:r>
              <a:rPr lang="en-US" altLang="zh-CN" b="1" baseline="-25000">
                <a:latin typeface="Times New Roman" panose="02020603050405020304" pitchFamily="18" charset="0"/>
                <a:ea typeface="楷体_GB2312" pitchFamily="49" charset="-122"/>
                <a:cs typeface="Times New Roman" panose="02020603050405020304" pitchFamily="18" charset="0"/>
              </a:rPr>
              <a:t>2</a:t>
            </a:r>
            <a:r>
              <a:rPr lang="en-US" altLang="zh-CN" b="1">
                <a:latin typeface="Times New Roman" panose="02020603050405020304" pitchFamily="18" charset="0"/>
                <a:ea typeface="楷体_GB2312" pitchFamily="49" charset="-122"/>
                <a:cs typeface="Times New Roman" panose="02020603050405020304" pitchFamily="18" charset="0"/>
              </a:rPr>
              <a:t> </a:t>
            </a:r>
            <a:r>
              <a:rPr lang="en-US" altLang="zh-CN" b="1" i="1">
                <a:latin typeface="Times New Roman" panose="02020603050405020304" pitchFamily="18" charset="0"/>
                <a:ea typeface="楷体_GB2312" pitchFamily="49" charset="-122"/>
                <a:cs typeface="Times New Roman" panose="02020603050405020304" pitchFamily="18" charset="0"/>
              </a:rPr>
              <a:t>,…, X</a:t>
            </a:r>
            <a:r>
              <a:rPr lang="en-US" altLang="zh-CN" b="1" i="1" baseline="-25000">
                <a:latin typeface="Times New Roman" panose="02020603050405020304" pitchFamily="18" charset="0"/>
                <a:ea typeface="楷体_GB2312" pitchFamily="49" charset="-122"/>
                <a:cs typeface="Times New Roman" panose="02020603050405020304" pitchFamily="18" charset="0"/>
              </a:rPr>
              <a:t>n</a:t>
            </a:r>
            <a:r>
              <a:rPr lang="en-US" altLang="zh-CN" b="1">
                <a:latin typeface="Times New Roman" panose="02020603050405020304" pitchFamily="18" charset="0"/>
                <a:ea typeface="楷体_GB2312" pitchFamily="49" charset="-122"/>
                <a:cs typeface="Times New Roman" panose="02020603050405020304" pitchFamily="18" charset="0"/>
              </a:rPr>
              <a:t>)</a:t>
            </a:r>
            <a:r>
              <a:rPr lang="zh-CN" altLang="en-US" b="1">
                <a:latin typeface="Times New Roman" panose="02020603050405020304" pitchFamily="18" charset="0"/>
                <a:ea typeface="楷体_GB2312" pitchFamily="49" charset="-122"/>
                <a:cs typeface="Times New Roman" panose="02020603050405020304" pitchFamily="18" charset="0"/>
              </a:rPr>
              <a:t>的观察值</a:t>
            </a:r>
            <a:r>
              <a:rPr lang="en-US" altLang="zh-CN" b="1">
                <a:latin typeface="Times New Roman" panose="02020603050405020304" pitchFamily="18" charset="0"/>
                <a:ea typeface="楷体_GB2312" pitchFamily="49" charset="-122"/>
                <a:cs typeface="Times New Roman" panose="02020603050405020304" pitchFamily="18" charset="0"/>
              </a:rPr>
              <a:t>.</a:t>
            </a:r>
          </a:p>
        </p:txBody>
      </p:sp>
      <p:sp>
        <p:nvSpPr>
          <p:cNvPr id="7198" name="Rectangle 30"/>
          <p:cNvSpPr>
            <a:spLocks noChangeArrowheads="1"/>
          </p:cNvSpPr>
          <p:nvPr/>
        </p:nvSpPr>
        <p:spPr bwMode="auto">
          <a:xfrm>
            <a:off x="704850" y="4357688"/>
            <a:ext cx="914400"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注</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00628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196"/>
                                        </p:tgtEl>
                                        <p:attrNameLst>
                                          <p:attrName>style.visibility</p:attrName>
                                        </p:attrNameLst>
                                      </p:cBhvr>
                                      <p:to>
                                        <p:strVal val="visible"/>
                                      </p:to>
                                    </p:set>
                                    <p:animEffect transition="in" filter="wipe(left)">
                                      <p:cBhvr>
                                        <p:cTn id="7" dur="300"/>
                                        <p:tgtEl>
                                          <p:spTgt spid="7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9"/>
                                        </p:tgtEl>
                                        <p:attrNameLst>
                                          <p:attrName>style.visibility</p:attrName>
                                        </p:attrNameLst>
                                      </p:cBhvr>
                                      <p:to>
                                        <p:strVal val="visible"/>
                                      </p:to>
                                    </p:set>
                                    <p:animEffect transition="in" filter="wipe(left)">
                                      <p:cBhvr>
                                        <p:cTn id="12" dur="500"/>
                                        <p:tgtEl>
                                          <p:spTgt spid="7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80"/>
                                        </p:tgtEl>
                                        <p:attrNameLst>
                                          <p:attrName>style.visibility</p:attrName>
                                        </p:attrNameLst>
                                      </p:cBhvr>
                                      <p:to>
                                        <p:strVal val="visible"/>
                                      </p:to>
                                    </p:set>
                                    <p:animEffect transition="in" filter="wipe(left)">
                                      <p:cBhvr>
                                        <p:cTn id="17" dur="500"/>
                                        <p:tgtEl>
                                          <p:spTgt spid="7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wipe(left)">
                                      <p:cBhvr>
                                        <p:cTn id="22" dur="500"/>
                                        <p:tgtEl>
                                          <p:spTgt spid="71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98"/>
                                        </p:tgtEl>
                                        <p:attrNameLst>
                                          <p:attrName>style.visibility</p:attrName>
                                        </p:attrNameLst>
                                      </p:cBhvr>
                                      <p:to>
                                        <p:strVal val="visible"/>
                                      </p:to>
                                    </p:set>
                                    <p:animEffect transition="in" filter="wipe(left)">
                                      <p:cBhvr>
                                        <p:cTn id="27" dur="500"/>
                                        <p:tgtEl>
                                          <p:spTgt spid="71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97"/>
                                        </p:tgtEl>
                                        <p:attrNameLst>
                                          <p:attrName>style.visibility</p:attrName>
                                        </p:attrNameLst>
                                      </p:cBhvr>
                                      <p:to>
                                        <p:strVal val="visible"/>
                                      </p:to>
                                    </p:set>
                                    <p:animEffect transition="in" filter="wipe(left)">
                                      <p:cBhvr>
                                        <p:cTn id="32" dur="500"/>
                                        <p:tgtEl>
                                          <p:spTgt spid="7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6" grpId="0" autoUpdateAnimBg="0"/>
      <p:bldP spid="7179" grpId="0" autoUpdateAnimBg="0"/>
      <p:bldP spid="7180" grpId="0" autoUpdateAnimBg="0"/>
      <p:bldP spid="7172" grpId="0" autoUpdateAnimBg="0"/>
      <p:bldP spid="7197" grpId="0" autoUpdateAnimBg="0"/>
      <p:bldP spid="71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EAA31CFD-19E3-4823-8A79-5728A965A32C}" type="slidenum">
              <a:rPr lang="en-US" altLang="zh-CN"/>
              <a:pPr/>
              <a:t>11</a:t>
            </a:fld>
            <a:endParaRPr lang="en-US" altLang="zh-CN"/>
          </a:p>
        </p:txBody>
      </p:sp>
      <p:sp>
        <p:nvSpPr>
          <p:cNvPr id="129027" name="Rectangle 3"/>
          <p:cNvSpPr>
            <a:spLocks noChangeArrowheads="1"/>
          </p:cNvSpPr>
          <p:nvPr/>
        </p:nvSpPr>
        <p:spPr bwMode="auto">
          <a:xfrm>
            <a:off x="539750" y="1124521"/>
            <a:ext cx="814705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50000"/>
              </a:spcBef>
            </a:pPr>
            <a:r>
              <a:rPr kumimoji="0" lang="zh-CN" altLang="en-US" sz="2400" b="1" dirty="0">
                <a:solidFill>
                  <a:srgbClr val="FF3300"/>
                </a:solidFill>
                <a:latin typeface="Times New Roman" panose="02020603050405020304" pitchFamily="18" charset="0"/>
                <a:cs typeface="Times New Roman" panose="02020603050405020304" pitchFamily="18" charset="0"/>
              </a:rPr>
              <a:t>例如  </a:t>
            </a:r>
            <a:r>
              <a:rPr kumimoji="0" lang="zh-CN" altLang="en-US" sz="2400" b="1" dirty="0">
                <a:latin typeface="Times New Roman" panose="02020603050405020304" pitchFamily="18" charset="0"/>
                <a:cs typeface="Times New Roman" panose="02020603050405020304" pitchFamily="18" charset="0"/>
              </a:rPr>
              <a:t>总体                         ，其中参数           为未知参数，</a:t>
            </a:r>
          </a:p>
          <a:p>
            <a:pPr>
              <a:lnSpc>
                <a:spcPct val="130000"/>
              </a:lnSpc>
              <a:spcBef>
                <a:spcPct val="50000"/>
              </a:spcBef>
            </a:pPr>
            <a:r>
              <a:rPr kumimoji="0" lang="zh-CN" altLang="en-US" sz="2400" b="1" dirty="0">
                <a:latin typeface="Times New Roman" panose="02020603050405020304" pitchFamily="18" charset="0"/>
                <a:cs typeface="Times New Roman" panose="02020603050405020304" pitchFamily="18" charset="0"/>
              </a:rPr>
              <a:t>                      是 </a:t>
            </a:r>
            <a:r>
              <a:rPr kumimoji="0" lang="en-US" altLang="zh-CN" sz="2400" b="1" i="1" dirty="0">
                <a:latin typeface="Times New Roman" panose="02020603050405020304" pitchFamily="18" charset="0"/>
                <a:cs typeface="Times New Roman" panose="02020603050405020304" pitchFamily="18" charset="0"/>
              </a:rPr>
              <a:t>X</a:t>
            </a:r>
            <a:r>
              <a:rPr kumimoji="0" lang="en-US" altLang="zh-CN" sz="2400" b="1" dirty="0">
                <a:latin typeface="Times New Roman" panose="02020603050405020304" pitchFamily="18" charset="0"/>
                <a:cs typeface="Times New Roman" panose="02020603050405020304" pitchFamily="18" charset="0"/>
              </a:rPr>
              <a:t> </a:t>
            </a:r>
            <a:r>
              <a:rPr kumimoji="0" lang="zh-CN" altLang="en-US" sz="2400" b="1" dirty="0">
                <a:latin typeface="Times New Roman" panose="02020603050405020304" pitchFamily="18" charset="0"/>
                <a:cs typeface="Times New Roman" panose="02020603050405020304" pitchFamily="18" charset="0"/>
              </a:rPr>
              <a:t>的样本，则           </a:t>
            </a:r>
            <a:r>
              <a:rPr kumimoji="0" lang="en-US" altLang="zh-CN" sz="2400" b="1" dirty="0">
                <a:latin typeface="Times New Roman" panose="02020603050405020304" pitchFamily="18" charset="0"/>
                <a:cs typeface="Times New Roman" panose="02020603050405020304" pitchFamily="18" charset="0"/>
              </a:rPr>
              <a:t>,              </a:t>
            </a:r>
            <a:r>
              <a:rPr kumimoji="0" lang="zh-CN" altLang="en-US" sz="2400" b="1" dirty="0">
                <a:latin typeface="Times New Roman" panose="02020603050405020304" pitchFamily="18" charset="0"/>
                <a:cs typeface="Times New Roman" panose="02020603050405020304" pitchFamily="18" charset="0"/>
              </a:rPr>
              <a:t>等均为统计量，</a:t>
            </a:r>
            <a:endParaRPr kumimoji="0" lang="en-US" altLang="zh-CN" sz="2400" b="1" dirty="0">
              <a:latin typeface="Times New Roman" panose="02020603050405020304" pitchFamily="18" charset="0"/>
              <a:cs typeface="Times New Roman" panose="02020603050405020304" pitchFamily="18" charset="0"/>
            </a:endParaRPr>
          </a:p>
          <a:p>
            <a:pPr>
              <a:lnSpc>
                <a:spcPct val="130000"/>
              </a:lnSpc>
              <a:spcBef>
                <a:spcPct val="50000"/>
              </a:spcBef>
            </a:pPr>
            <a:r>
              <a:rPr kumimoji="0" lang="zh-CN" altLang="en-US" sz="2400" b="1" dirty="0">
                <a:latin typeface="Times New Roman" panose="02020603050405020304" pitchFamily="18" charset="0"/>
                <a:cs typeface="Times New Roman" panose="02020603050405020304" pitchFamily="18" charset="0"/>
              </a:rPr>
              <a:t>而                ，                          等都不是统计量，因为它们含</a:t>
            </a:r>
            <a:endParaRPr kumimoji="0" lang="en-US" altLang="zh-CN" sz="2400" b="1" dirty="0">
              <a:latin typeface="Times New Roman" panose="02020603050405020304" pitchFamily="18" charset="0"/>
              <a:cs typeface="Times New Roman" panose="02020603050405020304" pitchFamily="18" charset="0"/>
            </a:endParaRPr>
          </a:p>
          <a:p>
            <a:pPr>
              <a:lnSpc>
                <a:spcPct val="130000"/>
              </a:lnSpc>
              <a:spcBef>
                <a:spcPct val="50000"/>
              </a:spcBef>
            </a:pPr>
            <a:r>
              <a:rPr kumimoji="0" lang="zh-CN" altLang="en-US" sz="2400" b="1" dirty="0">
                <a:latin typeface="Times New Roman" panose="02020603050405020304" pitchFamily="18" charset="0"/>
                <a:cs typeface="Times New Roman" panose="02020603050405020304" pitchFamily="18" charset="0"/>
              </a:rPr>
              <a:t>有未知参数</a:t>
            </a:r>
            <a:endParaRPr kumimoji="0" lang="zh-CN" altLang="en-US" sz="2400" dirty="0">
              <a:latin typeface="Times New Roman" panose="02020603050405020304" pitchFamily="18" charset="0"/>
              <a:cs typeface="Times New Roman" panose="02020603050405020304" pitchFamily="18" charset="0"/>
            </a:endParaRPr>
          </a:p>
        </p:txBody>
      </p:sp>
      <p:graphicFrame>
        <p:nvGraphicFramePr>
          <p:cNvPr id="129028" name="Object 4"/>
          <p:cNvGraphicFramePr>
            <a:graphicFrameLocks noChangeAspect="1"/>
          </p:cNvGraphicFramePr>
          <p:nvPr>
            <p:extLst>
              <p:ext uri="{D42A27DB-BD31-4B8C-83A1-F6EECF244321}">
                <p14:modId xmlns:p14="http://schemas.microsoft.com/office/powerpoint/2010/main" val="3858877662"/>
              </p:ext>
            </p:extLst>
          </p:nvPr>
        </p:nvGraphicFramePr>
        <p:xfrm>
          <a:off x="2051720" y="1124744"/>
          <a:ext cx="1828800" cy="455612"/>
        </p:xfrm>
        <a:graphic>
          <a:graphicData uri="http://schemas.openxmlformats.org/presentationml/2006/ole">
            <mc:AlternateContent xmlns:mc="http://schemas.openxmlformats.org/markup-compatibility/2006">
              <mc:Choice xmlns:v="urn:schemas-microsoft-com:vml" Requires="v">
                <p:oleObj spid="_x0000_s986882" r:id="rId3" imgW="829373" imgH="207581" progId="Word.Document.8">
                  <p:embed/>
                </p:oleObj>
              </mc:Choice>
              <mc:Fallback>
                <p:oleObj r:id="rId3" imgW="829373" imgH="20758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124744"/>
                        <a:ext cx="1828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29" name="Object 5"/>
          <p:cNvGraphicFramePr>
            <a:graphicFrameLocks noChangeAspect="1"/>
          </p:cNvGraphicFramePr>
          <p:nvPr>
            <p:extLst>
              <p:ext uri="{D42A27DB-BD31-4B8C-83A1-F6EECF244321}">
                <p14:modId xmlns:p14="http://schemas.microsoft.com/office/powerpoint/2010/main" val="2696831743"/>
              </p:ext>
            </p:extLst>
          </p:nvPr>
        </p:nvGraphicFramePr>
        <p:xfrm>
          <a:off x="5508104" y="1200721"/>
          <a:ext cx="685800" cy="392112"/>
        </p:xfrm>
        <a:graphic>
          <a:graphicData uri="http://schemas.openxmlformats.org/presentationml/2006/ole">
            <mc:AlternateContent xmlns:mc="http://schemas.openxmlformats.org/markup-compatibility/2006">
              <mc:Choice xmlns:v="urn:schemas-microsoft-com:vml" Requires="v">
                <p:oleObj spid="_x0000_s986883" r:id="rId5" imgW="268541" imgH="152717" progId="Word.Document.8">
                  <p:embed/>
                </p:oleObj>
              </mc:Choice>
              <mc:Fallback>
                <p:oleObj r:id="rId5" imgW="268541" imgH="15271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1200721"/>
                        <a:ext cx="6858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0" name="Object 6"/>
          <p:cNvGraphicFramePr>
            <a:graphicFrameLocks noChangeAspect="1"/>
          </p:cNvGraphicFramePr>
          <p:nvPr>
            <p:extLst>
              <p:ext uri="{D42A27DB-BD31-4B8C-83A1-F6EECF244321}">
                <p14:modId xmlns:p14="http://schemas.microsoft.com/office/powerpoint/2010/main" val="3675495897"/>
              </p:ext>
            </p:extLst>
          </p:nvPr>
        </p:nvGraphicFramePr>
        <p:xfrm>
          <a:off x="692150" y="1827039"/>
          <a:ext cx="1524000" cy="377825"/>
        </p:xfrm>
        <a:graphic>
          <a:graphicData uri="http://schemas.openxmlformats.org/presentationml/2006/ole">
            <mc:AlternateContent xmlns:mc="http://schemas.openxmlformats.org/markup-compatibility/2006">
              <mc:Choice xmlns:v="urn:schemas-microsoft-com:vml" Requires="v">
                <p:oleObj spid="_x0000_s986884" r:id="rId7" imgW="744029" imgH="183197" progId="Word.Document.8">
                  <p:embed/>
                </p:oleObj>
              </mc:Choice>
              <mc:Fallback>
                <p:oleObj r:id="rId7" imgW="744029" imgH="183197"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 y="1827039"/>
                        <a:ext cx="15240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1" name="Object 7"/>
          <p:cNvGraphicFramePr>
            <a:graphicFrameLocks noChangeAspect="1"/>
          </p:cNvGraphicFramePr>
          <p:nvPr>
            <p:extLst>
              <p:ext uri="{D42A27DB-BD31-4B8C-83A1-F6EECF244321}">
                <p14:modId xmlns:p14="http://schemas.microsoft.com/office/powerpoint/2010/main" val="2690198508"/>
              </p:ext>
            </p:extLst>
          </p:nvPr>
        </p:nvGraphicFramePr>
        <p:xfrm>
          <a:off x="4499992" y="1582688"/>
          <a:ext cx="776288" cy="838200"/>
        </p:xfrm>
        <a:graphic>
          <a:graphicData uri="http://schemas.openxmlformats.org/presentationml/2006/ole">
            <mc:AlternateContent xmlns:mc="http://schemas.openxmlformats.org/markup-compatibility/2006">
              <mc:Choice xmlns:v="urn:schemas-microsoft-com:vml" Requires="v">
                <p:oleObj spid="_x0000_s986885" r:id="rId9" imgW="361824" imgH="392203" progId="Word.Document.8">
                  <p:embed/>
                </p:oleObj>
              </mc:Choice>
              <mc:Fallback>
                <p:oleObj r:id="rId9" imgW="361824" imgH="392203"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992" y="1582688"/>
                        <a:ext cx="7762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2" name="Object 8"/>
          <p:cNvGraphicFramePr>
            <a:graphicFrameLocks noChangeAspect="1"/>
          </p:cNvGraphicFramePr>
          <p:nvPr>
            <p:extLst>
              <p:ext uri="{D42A27DB-BD31-4B8C-83A1-F6EECF244321}">
                <p14:modId xmlns:p14="http://schemas.microsoft.com/office/powerpoint/2010/main" val="104339546"/>
              </p:ext>
            </p:extLst>
          </p:nvPr>
        </p:nvGraphicFramePr>
        <p:xfrm>
          <a:off x="5436096" y="1620788"/>
          <a:ext cx="1143000" cy="800100"/>
        </p:xfrm>
        <a:graphic>
          <a:graphicData uri="http://schemas.openxmlformats.org/presentationml/2006/ole">
            <mc:AlternateContent xmlns:mc="http://schemas.openxmlformats.org/markup-compatibility/2006">
              <mc:Choice xmlns:v="urn:schemas-microsoft-com:vml" Requires="v">
                <p:oleObj spid="_x0000_s986886" r:id="rId11" imgW="419544" imgH="392203" progId="Word.Document.8">
                  <p:embed/>
                </p:oleObj>
              </mc:Choice>
              <mc:Fallback>
                <p:oleObj r:id="rId11" imgW="419544" imgH="392203"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6096" y="1620788"/>
                        <a:ext cx="11430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3" name="Object 9"/>
          <p:cNvGraphicFramePr>
            <a:graphicFrameLocks noChangeAspect="1"/>
          </p:cNvGraphicFramePr>
          <p:nvPr>
            <p:extLst>
              <p:ext uri="{D42A27DB-BD31-4B8C-83A1-F6EECF244321}">
                <p14:modId xmlns:p14="http://schemas.microsoft.com/office/powerpoint/2010/main" val="3009444193"/>
              </p:ext>
            </p:extLst>
          </p:nvPr>
        </p:nvGraphicFramePr>
        <p:xfrm>
          <a:off x="996950" y="2286323"/>
          <a:ext cx="1219200" cy="782637"/>
        </p:xfrm>
        <a:graphic>
          <a:graphicData uri="http://schemas.openxmlformats.org/presentationml/2006/ole">
            <mc:AlternateContent xmlns:mc="http://schemas.openxmlformats.org/markup-compatibility/2006">
              <mc:Choice xmlns:v="urn:schemas-microsoft-com:vml" Requires="v">
                <p:oleObj spid="_x0000_s986887" r:id="rId13" imgW="607892" imgH="392203" progId="Word.Document.8">
                  <p:embed/>
                </p:oleObj>
              </mc:Choice>
              <mc:Fallback>
                <p:oleObj r:id="rId13" imgW="607892" imgH="392203"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6950" y="2286323"/>
                        <a:ext cx="1219200"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4" name="Object 10"/>
          <p:cNvGraphicFramePr>
            <a:graphicFrameLocks noChangeAspect="1"/>
          </p:cNvGraphicFramePr>
          <p:nvPr>
            <p:extLst>
              <p:ext uri="{D42A27DB-BD31-4B8C-83A1-F6EECF244321}">
                <p14:modId xmlns:p14="http://schemas.microsoft.com/office/powerpoint/2010/main" val="2136624757"/>
              </p:ext>
            </p:extLst>
          </p:nvPr>
        </p:nvGraphicFramePr>
        <p:xfrm>
          <a:off x="2339752" y="2292673"/>
          <a:ext cx="2057400" cy="776287"/>
        </p:xfrm>
        <a:graphic>
          <a:graphicData uri="http://schemas.openxmlformats.org/presentationml/2006/ole">
            <mc:AlternateContent xmlns:mc="http://schemas.openxmlformats.org/markup-compatibility/2006">
              <mc:Choice xmlns:v="urn:schemas-microsoft-com:vml" Requires="v">
                <p:oleObj spid="_x0000_s986888" r:id="rId15" imgW="942149" imgH="356933" progId="Word.Document.8">
                  <p:embed/>
                </p:oleObj>
              </mc:Choice>
              <mc:Fallback>
                <p:oleObj r:id="rId15" imgW="942149" imgH="356933"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9752" y="2292673"/>
                        <a:ext cx="2057400"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5" name="Object 11"/>
          <p:cNvGraphicFramePr>
            <a:graphicFrameLocks noChangeAspect="1"/>
          </p:cNvGraphicFramePr>
          <p:nvPr>
            <p:extLst>
              <p:ext uri="{D42A27DB-BD31-4B8C-83A1-F6EECF244321}">
                <p14:modId xmlns:p14="http://schemas.microsoft.com/office/powerpoint/2010/main" val="3994127615"/>
              </p:ext>
            </p:extLst>
          </p:nvPr>
        </p:nvGraphicFramePr>
        <p:xfrm>
          <a:off x="2216150" y="3133574"/>
          <a:ext cx="685800" cy="392112"/>
        </p:xfrm>
        <a:graphic>
          <a:graphicData uri="http://schemas.openxmlformats.org/presentationml/2006/ole">
            <mc:AlternateContent xmlns:mc="http://schemas.openxmlformats.org/markup-compatibility/2006">
              <mc:Choice xmlns:v="urn:schemas-microsoft-com:vml" Requires="v">
                <p:oleObj spid="_x0000_s986889" r:id="rId17" imgW="268541" imgH="152717" progId="Word.Document.8">
                  <p:embed/>
                </p:oleObj>
              </mc:Choice>
              <mc:Fallback>
                <p:oleObj r:id="rId17" imgW="268541" imgH="15271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6150" y="3133574"/>
                        <a:ext cx="6858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36" name="Text Box 12"/>
          <p:cNvSpPr txBox="1">
            <a:spLocks noChangeArrowheads="1"/>
          </p:cNvSpPr>
          <p:nvPr/>
        </p:nvSpPr>
        <p:spPr bwMode="auto">
          <a:xfrm>
            <a:off x="533400" y="3929222"/>
            <a:ext cx="81534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0" lang="en-US" altLang="zh-CN" sz="2400" b="1" dirty="0">
                <a:latin typeface="Times New Roman" panose="02020603050405020304" pitchFamily="18" charset="0"/>
                <a:cs typeface="Times New Roman" panose="02020603050405020304" pitchFamily="18" charset="0"/>
              </a:rPr>
              <a:t>    </a:t>
            </a:r>
            <a:r>
              <a:rPr kumimoji="0" lang="zh-CN" altLang="en-US" sz="2400" b="1" dirty="0">
                <a:solidFill>
                  <a:srgbClr val="D60093"/>
                </a:solidFill>
                <a:latin typeface="Times New Roman" panose="02020603050405020304" pitchFamily="18" charset="0"/>
                <a:cs typeface="Times New Roman" panose="02020603050405020304" pitchFamily="18" charset="0"/>
              </a:rPr>
              <a:t>从统计量的定义可知，统计量是不含任何未知参数的</a:t>
            </a:r>
          </a:p>
          <a:p>
            <a:pPr>
              <a:lnSpc>
                <a:spcPct val="80000"/>
              </a:lnSpc>
              <a:spcBef>
                <a:spcPct val="50000"/>
              </a:spcBef>
            </a:pPr>
            <a:r>
              <a:rPr kumimoji="0" lang="zh-CN" altLang="en-US" sz="2400" b="1" dirty="0">
                <a:solidFill>
                  <a:srgbClr val="D60093"/>
                </a:solidFill>
                <a:latin typeface="Times New Roman" panose="02020603050405020304" pitchFamily="18" charset="0"/>
                <a:cs typeface="Times New Roman" panose="02020603050405020304" pitchFamily="18" charset="0"/>
              </a:rPr>
              <a:t>随机变量．</a:t>
            </a:r>
            <a:endParaRPr kumimoji="0"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008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36"/>
                                        </p:tgtEl>
                                        <p:attrNameLst>
                                          <p:attrName>style.visibility</p:attrName>
                                        </p:attrNameLst>
                                      </p:cBhvr>
                                      <p:to>
                                        <p:strVal val="visible"/>
                                      </p:to>
                                    </p:set>
                                    <p:anim calcmode="lin" valueType="num">
                                      <p:cBhvr additive="base">
                                        <p:cTn id="7" dur="500" fill="hold"/>
                                        <p:tgtEl>
                                          <p:spTgt spid="129036"/>
                                        </p:tgtEl>
                                        <p:attrNameLst>
                                          <p:attrName>ppt_x</p:attrName>
                                        </p:attrNameLst>
                                      </p:cBhvr>
                                      <p:tavLst>
                                        <p:tav tm="0">
                                          <p:val>
                                            <p:strVal val="0-#ppt_w/2"/>
                                          </p:val>
                                        </p:tav>
                                        <p:tav tm="100000">
                                          <p:val>
                                            <p:strVal val="#ppt_x"/>
                                          </p:val>
                                        </p:tav>
                                      </p:tavLst>
                                    </p:anim>
                                    <p:anim calcmode="lin" valueType="num">
                                      <p:cBhvr additive="base">
                                        <p:cTn id="8" dur="500" fill="hold"/>
                                        <p:tgtEl>
                                          <p:spTgt spid="129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xfrm>
            <a:off x="6686872" y="6520259"/>
            <a:ext cx="2133600" cy="365125"/>
          </a:xfrm>
        </p:spPr>
        <p:txBody>
          <a:bodyPr/>
          <a:lstStyle/>
          <a:p>
            <a:fld id="{1E8A59D5-86B5-424B-8AEF-771356C72233}" type="slidenum">
              <a:rPr lang="en-US" altLang="zh-CN"/>
              <a:pPr/>
              <a:t>12</a:t>
            </a:fld>
            <a:endParaRPr lang="en-US" altLang="zh-CN" dirty="0"/>
          </a:p>
        </p:txBody>
      </p:sp>
      <p:sp>
        <p:nvSpPr>
          <p:cNvPr id="9230" name="Rectangle 14"/>
          <p:cNvSpPr>
            <a:spLocks noChangeArrowheads="1"/>
          </p:cNvSpPr>
          <p:nvPr/>
        </p:nvSpPr>
        <p:spPr bwMode="auto">
          <a:xfrm>
            <a:off x="683568" y="938103"/>
            <a:ext cx="813752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 X</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X</a:t>
            </a:r>
            <a:r>
              <a:rPr lang="en-US" altLang="zh-CN" b="1" i="1" baseline="-25000" dirty="0" err="1">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是来自总体</a:t>
            </a:r>
            <a:r>
              <a:rPr lang="en-US" altLang="zh-CN" b="1" i="1" dirty="0">
                <a:latin typeface="Times New Roman" panose="02020603050405020304" pitchFamily="18" charset="0"/>
                <a:cs typeface="Times New Roman" panose="02020603050405020304" pitchFamily="18" charset="0"/>
              </a:rPr>
              <a:t>X </a:t>
            </a:r>
            <a:r>
              <a:rPr lang="zh-CN" altLang="en-US" b="1" dirty="0">
                <a:latin typeface="Times New Roman" panose="02020603050405020304" pitchFamily="18" charset="0"/>
                <a:cs typeface="Times New Roman" panose="02020603050405020304" pitchFamily="18" charset="0"/>
              </a:rPr>
              <a:t>的一个样本</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x</a:t>
            </a:r>
            <a:r>
              <a:rPr lang="en-US" altLang="zh-CN" b="1" i="1" baseline="-25000" dirty="0" err="1">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是其观察值</a:t>
            </a:r>
            <a:r>
              <a:rPr lang="en-US" altLang="zh-CN" b="1" dirty="0">
                <a:latin typeface="Times New Roman" panose="02020603050405020304" pitchFamily="18" charset="0"/>
                <a:cs typeface="Times New Roman" panose="02020603050405020304" pitchFamily="18" charset="0"/>
              </a:rPr>
              <a:t>.</a:t>
            </a:r>
          </a:p>
        </p:txBody>
      </p:sp>
      <p:sp>
        <p:nvSpPr>
          <p:cNvPr id="9228" name="Rectangle 12"/>
          <p:cNvSpPr>
            <a:spLocks noChangeArrowheads="1"/>
          </p:cNvSpPr>
          <p:nvPr/>
        </p:nvSpPr>
        <p:spPr bwMode="auto">
          <a:xfrm>
            <a:off x="468313" y="395288"/>
            <a:ext cx="3770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 typeface="Wingdings" panose="05000000000000000000" pitchFamily="2" charset="2"/>
              <a:buChar char="Ø"/>
            </a:pPr>
            <a:r>
              <a:rPr lang="zh-CN" altLang="en-US" sz="32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几个常用的统计量</a:t>
            </a:r>
          </a:p>
        </p:txBody>
      </p:sp>
      <p:sp>
        <p:nvSpPr>
          <p:cNvPr id="9234" name="Rectangle 18"/>
          <p:cNvSpPr>
            <a:spLocks noChangeArrowheads="1"/>
          </p:cNvSpPr>
          <p:nvPr/>
        </p:nvSpPr>
        <p:spPr bwMode="auto">
          <a:xfrm>
            <a:off x="611188" y="1957983"/>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样本均值</a:t>
            </a:r>
          </a:p>
        </p:txBody>
      </p:sp>
      <p:sp>
        <p:nvSpPr>
          <p:cNvPr id="9236" name="Rectangle 20"/>
          <p:cNvSpPr>
            <a:spLocks noChangeArrowheads="1"/>
          </p:cNvSpPr>
          <p:nvPr/>
        </p:nvSpPr>
        <p:spPr bwMode="auto">
          <a:xfrm>
            <a:off x="611188" y="3989983"/>
            <a:ext cx="2093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样本标准差</a:t>
            </a:r>
          </a:p>
        </p:txBody>
      </p:sp>
      <p:sp>
        <p:nvSpPr>
          <p:cNvPr id="9237" name="Rectangle 21"/>
          <p:cNvSpPr>
            <a:spLocks noChangeArrowheads="1"/>
          </p:cNvSpPr>
          <p:nvPr/>
        </p:nvSpPr>
        <p:spPr bwMode="auto">
          <a:xfrm>
            <a:off x="611188" y="4910733"/>
            <a:ext cx="3441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a:t>
            </a:r>
            <a:r>
              <a:rPr lang="en-US" altLang="zh-CN"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阶</a:t>
            </a:r>
            <a:r>
              <a:rPr lang="en-US" altLang="zh-CN"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原点</a:t>
            </a:r>
            <a:r>
              <a:rPr lang="en-US" altLang="zh-CN"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矩</a:t>
            </a:r>
          </a:p>
        </p:txBody>
      </p:sp>
      <p:sp>
        <p:nvSpPr>
          <p:cNvPr id="9238" name="Rectangle 22"/>
          <p:cNvSpPr>
            <a:spLocks noChangeArrowheads="1"/>
          </p:cNvSpPr>
          <p:nvPr/>
        </p:nvSpPr>
        <p:spPr bwMode="auto">
          <a:xfrm>
            <a:off x="611188" y="5774333"/>
            <a:ext cx="322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a:t>
            </a:r>
            <a:r>
              <a:rPr lang="en-US" altLang="zh-CN"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阶中心矩</a:t>
            </a:r>
          </a:p>
        </p:txBody>
      </p:sp>
      <p:graphicFrame>
        <p:nvGraphicFramePr>
          <p:cNvPr id="9239" name="Object 23"/>
          <p:cNvGraphicFramePr>
            <a:graphicFrameLocks noChangeAspect="1"/>
          </p:cNvGraphicFramePr>
          <p:nvPr>
            <p:extLst>
              <p:ext uri="{D42A27DB-BD31-4B8C-83A1-F6EECF244321}">
                <p14:modId xmlns:p14="http://schemas.microsoft.com/office/powerpoint/2010/main" val="3280213767"/>
              </p:ext>
            </p:extLst>
          </p:nvPr>
        </p:nvGraphicFramePr>
        <p:xfrm>
          <a:off x="2484438" y="1700808"/>
          <a:ext cx="2376487" cy="1096962"/>
        </p:xfrm>
        <a:graphic>
          <a:graphicData uri="http://schemas.openxmlformats.org/presentationml/2006/ole">
            <mc:AlternateContent xmlns:mc="http://schemas.openxmlformats.org/markup-compatibility/2006">
              <mc:Choice xmlns:v="urn:schemas-microsoft-com:vml" Requires="v">
                <p:oleObj spid="_x0000_s987714" name="Equation" r:id="rId4" imgW="850680" imgH="431640" progId="Equation.DSMT4">
                  <p:embed/>
                </p:oleObj>
              </mc:Choice>
              <mc:Fallback>
                <p:oleObj name="Equation" r:id="rId4" imgW="85068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700808"/>
                        <a:ext cx="2376487"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0" name="Object 24"/>
          <p:cNvGraphicFramePr>
            <a:graphicFrameLocks noChangeAspect="1"/>
          </p:cNvGraphicFramePr>
          <p:nvPr>
            <p:extLst>
              <p:ext uri="{D42A27DB-BD31-4B8C-83A1-F6EECF244321}">
                <p14:modId xmlns:p14="http://schemas.microsoft.com/office/powerpoint/2010/main" val="2716945318"/>
              </p:ext>
            </p:extLst>
          </p:nvPr>
        </p:nvGraphicFramePr>
        <p:xfrm>
          <a:off x="2555875" y="2766020"/>
          <a:ext cx="2962275" cy="968375"/>
        </p:xfrm>
        <a:graphic>
          <a:graphicData uri="http://schemas.openxmlformats.org/presentationml/2006/ole">
            <mc:AlternateContent xmlns:mc="http://schemas.openxmlformats.org/markup-compatibility/2006">
              <mc:Choice xmlns:v="urn:schemas-microsoft-com:vml" Requires="v">
                <p:oleObj spid="_x0000_s987715" name="Equation" r:id="rId6" imgW="1460160" imgH="431640" progId="Equation.DSMT4">
                  <p:embed/>
                </p:oleObj>
              </mc:Choice>
              <mc:Fallback>
                <p:oleObj name="Equation" r:id="rId6" imgW="146016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2766020"/>
                        <a:ext cx="29622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1" name="Object 25"/>
          <p:cNvGraphicFramePr>
            <a:graphicFrameLocks noChangeAspect="1"/>
          </p:cNvGraphicFramePr>
          <p:nvPr>
            <p:extLst>
              <p:ext uri="{D42A27DB-BD31-4B8C-83A1-F6EECF244321}">
                <p14:modId xmlns:p14="http://schemas.microsoft.com/office/powerpoint/2010/main" val="1306222102"/>
              </p:ext>
            </p:extLst>
          </p:nvPr>
        </p:nvGraphicFramePr>
        <p:xfrm>
          <a:off x="2627313" y="3774083"/>
          <a:ext cx="3468687" cy="1095375"/>
        </p:xfrm>
        <a:graphic>
          <a:graphicData uri="http://schemas.openxmlformats.org/presentationml/2006/ole">
            <mc:AlternateContent xmlns:mc="http://schemas.openxmlformats.org/markup-compatibility/2006">
              <mc:Choice xmlns:v="urn:schemas-microsoft-com:vml" Requires="v">
                <p:oleObj spid="_x0000_s987716" name="Equation" r:id="rId8" imgW="1523880" imgH="482400" progId="Equation.DSMT4">
                  <p:embed/>
                </p:oleObj>
              </mc:Choice>
              <mc:Fallback>
                <p:oleObj name="Equation" r:id="rId8" imgW="1523880" imgH="482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313" y="3774083"/>
                        <a:ext cx="3468687"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2" name="Object 26"/>
          <p:cNvGraphicFramePr>
            <a:graphicFrameLocks noChangeAspect="1"/>
          </p:cNvGraphicFramePr>
          <p:nvPr>
            <p:extLst>
              <p:ext uri="{D42A27DB-BD31-4B8C-83A1-F6EECF244321}">
                <p14:modId xmlns:p14="http://schemas.microsoft.com/office/powerpoint/2010/main" val="2160889036"/>
              </p:ext>
            </p:extLst>
          </p:nvPr>
        </p:nvGraphicFramePr>
        <p:xfrm>
          <a:off x="3708400" y="4637683"/>
          <a:ext cx="4051300" cy="1016000"/>
        </p:xfrm>
        <a:graphic>
          <a:graphicData uri="http://schemas.openxmlformats.org/presentationml/2006/ole">
            <mc:AlternateContent xmlns:mc="http://schemas.openxmlformats.org/markup-compatibility/2006">
              <mc:Choice xmlns:v="urn:schemas-microsoft-com:vml" Requires="v">
                <p:oleObj spid="_x0000_s987717" name="Equation" r:id="rId10" imgW="1714320" imgH="431640" progId="Equation.DSMT4">
                  <p:embed/>
                </p:oleObj>
              </mc:Choice>
              <mc:Fallback>
                <p:oleObj name="Equation" r:id="rId10" imgW="1714320" imgH="431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8400" y="4637683"/>
                        <a:ext cx="40513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3" name="Object 27"/>
          <p:cNvGraphicFramePr>
            <a:graphicFrameLocks noChangeAspect="1"/>
          </p:cNvGraphicFramePr>
          <p:nvPr>
            <p:extLst>
              <p:ext uri="{D42A27DB-BD31-4B8C-83A1-F6EECF244321}">
                <p14:modId xmlns:p14="http://schemas.microsoft.com/office/powerpoint/2010/main" val="2371821523"/>
              </p:ext>
            </p:extLst>
          </p:nvPr>
        </p:nvGraphicFramePr>
        <p:xfrm>
          <a:off x="3635375" y="5574308"/>
          <a:ext cx="4991100" cy="1006475"/>
        </p:xfrm>
        <a:graphic>
          <a:graphicData uri="http://schemas.openxmlformats.org/presentationml/2006/ole">
            <mc:AlternateContent xmlns:mc="http://schemas.openxmlformats.org/markup-compatibility/2006">
              <mc:Choice xmlns:v="urn:schemas-microsoft-com:vml" Requires="v">
                <p:oleObj spid="_x0000_s987718" name="Equation" r:id="rId12" imgW="2133360" imgH="431640" progId="Equation.DSMT4">
                  <p:embed/>
                </p:oleObj>
              </mc:Choice>
              <mc:Fallback>
                <p:oleObj name="Equation" r:id="rId12" imgW="2133360" imgH="431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35375" y="5574308"/>
                        <a:ext cx="49911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5" name="Line 29"/>
          <p:cNvSpPr>
            <a:spLocks noChangeShapeType="1"/>
          </p:cNvSpPr>
          <p:nvPr/>
        </p:nvSpPr>
        <p:spPr bwMode="auto">
          <a:xfrm flipV="1">
            <a:off x="933450" y="971550"/>
            <a:ext cx="3230563" cy="9525"/>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248" name="Rectangle 32"/>
          <p:cNvSpPr>
            <a:spLocks noChangeArrowheads="1"/>
          </p:cNvSpPr>
          <p:nvPr/>
        </p:nvSpPr>
        <p:spPr bwMode="auto">
          <a:xfrm>
            <a:off x="611188" y="2966045"/>
            <a:ext cx="1736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样本方差</a:t>
            </a:r>
          </a:p>
        </p:txBody>
      </p:sp>
      <p:graphicFrame>
        <p:nvGraphicFramePr>
          <p:cNvPr id="9254" name="Object 38"/>
          <p:cNvGraphicFramePr>
            <a:graphicFrameLocks noChangeAspect="1"/>
          </p:cNvGraphicFramePr>
          <p:nvPr>
            <p:extLst>
              <p:ext uri="{D42A27DB-BD31-4B8C-83A1-F6EECF244321}">
                <p14:modId xmlns:p14="http://schemas.microsoft.com/office/powerpoint/2010/main" val="947945241"/>
              </p:ext>
            </p:extLst>
          </p:nvPr>
        </p:nvGraphicFramePr>
        <p:xfrm>
          <a:off x="5365750" y="2735858"/>
          <a:ext cx="2719388" cy="1052512"/>
        </p:xfrm>
        <a:graphic>
          <a:graphicData uri="http://schemas.openxmlformats.org/presentationml/2006/ole">
            <mc:AlternateContent xmlns:mc="http://schemas.openxmlformats.org/markup-compatibility/2006">
              <mc:Choice xmlns:v="urn:schemas-microsoft-com:vml" Requires="v">
                <p:oleObj spid="_x0000_s987719" name="公式" r:id="rId14" imgW="1346040" imgH="469800" progId="Equation.3">
                  <p:embed/>
                </p:oleObj>
              </mc:Choice>
              <mc:Fallback>
                <p:oleObj name="公式" r:id="rId14" imgW="1346040" imgH="469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5750" y="2735858"/>
                        <a:ext cx="2719388"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5186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wipe(left)">
                                      <p:cBhvr>
                                        <p:cTn id="7" dur="500"/>
                                        <p:tgtEl>
                                          <p:spTgt spid="92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39"/>
                                        </p:tgtEl>
                                        <p:attrNameLst>
                                          <p:attrName>style.visibility</p:attrName>
                                        </p:attrNameLst>
                                      </p:cBhvr>
                                      <p:to>
                                        <p:strVal val="visible"/>
                                      </p:to>
                                    </p:set>
                                    <p:animEffect transition="in" filter="wipe(left)">
                                      <p:cBhvr>
                                        <p:cTn id="12" dur="500"/>
                                        <p:tgtEl>
                                          <p:spTgt spid="92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34"/>
                                        </p:tgtEl>
                                        <p:attrNameLst>
                                          <p:attrName>style.visibility</p:attrName>
                                        </p:attrNameLst>
                                      </p:cBhvr>
                                      <p:to>
                                        <p:strVal val="visible"/>
                                      </p:to>
                                    </p:set>
                                    <p:animEffect transition="in" filter="wipe(left)">
                                      <p:cBhvr>
                                        <p:cTn id="17" dur="500"/>
                                        <p:tgtEl>
                                          <p:spTgt spid="92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40"/>
                                        </p:tgtEl>
                                        <p:attrNameLst>
                                          <p:attrName>style.visibility</p:attrName>
                                        </p:attrNameLst>
                                      </p:cBhvr>
                                      <p:to>
                                        <p:strVal val="visible"/>
                                      </p:to>
                                    </p:set>
                                    <p:animEffect transition="in" filter="wipe(left)">
                                      <p:cBhvr>
                                        <p:cTn id="22" dur="500"/>
                                        <p:tgtEl>
                                          <p:spTgt spid="92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54"/>
                                        </p:tgtEl>
                                        <p:attrNameLst>
                                          <p:attrName>style.visibility</p:attrName>
                                        </p:attrNameLst>
                                      </p:cBhvr>
                                      <p:to>
                                        <p:strVal val="visible"/>
                                      </p:to>
                                    </p:set>
                                    <p:animEffect transition="in" filter="wipe(left)">
                                      <p:cBhvr>
                                        <p:cTn id="27" dur="500"/>
                                        <p:tgtEl>
                                          <p:spTgt spid="92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48"/>
                                        </p:tgtEl>
                                        <p:attrNameLst>
                                          <p:attrName>style.visibility</p:attrName>
                                        </p:attrNameLst>
                                      </p:cBhvr>
                                      <p:to>
                                        <p:strVal val="visible"/>
                                      </p:to>
                                    </p:set>
                                    <p:animEffect transition="in" filter="wipe(left)">
                                      <p:cBhvr>
                                        <p:cTn id="32" dur="500"/>
                                        <p:tgtEl>
                                          <p:spTgt spid="92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241"/>
                                        </p:tgtEl>
                                        <p:attrNameLst>
                                          <p:attrName>style.visibility</p:attrName>
                                        </p:attrNameLst>
                                      </p:cBhvr>
                                      <p:to>
                                        <p:strVal val="visible"/>
                                      </p:to>
                                    </p:set>
                                    <p:animEffect transition="in" filter="wipe(left)">
                                      <p:cBhvr>
                                        <p:cTn id="37" dur="500"/>
                                        <p:tgtEl>
                                          <p:spTgt spid="92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236"/>
                                        </p:tgtEl>
                                        <p:attrNameLst>
                                          <p:attrName>style.visibility</p:attrName>
                                        </p:attrNameLst>
                                      </p:cBhvr>
                                      <p:to>
                                        <p:strVal val="visible"/>
                                      </p:to>
                                    </p:set>
                                    <p:animEffect transition="in" filter="wipe(left)">
                                      <p:cBhvr>
                                        <p:cTn id="42" dur="500"/>
                                        <p:tgtEl>
                                          <p:spTgt spid="92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242"/>
                                        </p:tgtEl>
                                        <p:attrNameLst>
                                          <p:attrName>style.visibility</p:attrName>
                                        </p:attrNameLst>
                                      </p:cBhvr>
                                      <p:to>
                                        <p:strVal val="visible"/>
                                      </p:to>
                                    </p:set>
                                    <p:animEffect transition="in" filter="wipe(left)">
                                      <p:cBhvr>
                                        <p:cTn id="47" dur="500"/>
                                        <p:tgtEl>
                                          <p:spTgt spid="92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237"/>
                                        </p:tgtEl>
                                        <p:attrNameLst>
                                          <p:attrName>style.visibility</p:attrName>
                                        </p:attrNameLst>
                                      </p:cBhvr>
                                      <p:to>
                                        <p:strVal val="visible"/>
                                      </p:to>
                                    </p:set>
                                    <p:animEffect transition="in" filter="wipe(left)">
                                      <p:cBhvr>
                                        <p:cTn id="52" dur="500"/>
                                        <p:tgtEl>
                                          <p:spTgt spid="92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243"/>
                                        </p:tgtEl>
                                        <p:attrNameLst>
                                          <p:attrName>style.visibility</p:attrName>
                                        </p:attrNameLst>
                                      </p:cBhvr>
                                      <p:to>
                                        <p:strVal val="visible"/>
                                      </p:to>
                                    </p:set>
                                    <p:animEffect transition="in" filter="wipe(left)">
                                      <p:cBhvr>
                                        <p:cTn id="57" dur="500"/>
                                        <p:tgtEl>
                                          <p:spTgt spid="924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238"/>
                                        </p:tgtEl>
                                        <p:attrNameLst>
                                          <p:attrName>style.visibility</p:attrName>
                                        </p:attrNameLst>
                                      </p:cBhvr>
                                      <p:to>
                                        <p:strVal val="visible"/>
                                      </p:to>
                                    </p:set>
                                    <p:animEffect transition="in" filter="wipe(left)">
                                      <p:cBhvr>
                                        <p:cTn id="62" dur="5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autoUpdateAnimBg="0"/>
      <p:bldP spid="9234" grpId="0" autoUpdateAnimBg="0"/>
      <p:bldP spid="9236" grpId="0" autoUpdateAnimBg="0"/>
      <p:bldP spid="9237" grpId="0" autoUpdateAnimBg="0"/>
      <p:bldP spid="9238" grpId="0" autoUpdateAnimBg="0"/>
      <p:bldP spid="924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63BA33A7-F173-4876-9700-95B23E3E1C16}" type="slidenum">
              <a:rPr lang="en-US" altLang="zh-CN">
                <a:latin typeface="Times New Roman" panose="02020603050405020304" pitchFamily="18" charset="0"/>
                <a:cs typeface="Times New Roman" panose="02020603050405020304" pitchFamily="18" charset="0"/>
              </a:rPr>
              <a:pPr/>
              <a:t>13</a:t>
            </a:fld>
            <a:endParaRPr lang="en-US" altLang="zh-CN">
              <a:latin typeface="Times New Roman" panose="02020603050405020304" pitchFamily="18" charset="0"/>
              <a:cs typeface="Times New Roman" panose="02020603050405020304" pitchFamily="18" charset="0"/>
            </a:endParaRPr>
          </a:p>
        </p:txBody>
      </p:sp>
      <p:graphicFrame>
        <p:nvGraphicFramePr>
          <p:cNvPr id="53250" name="Object 2"/>
          <p:cNvGraphicFramePr>
            <a:graphicFrameLocks noChangeAspect="1"/>
          </p:cNvGraphicFramePr>
          <p:nvPr>
            <p:extLst>
              <p:ext uri="{D42A27DB-BD31-4B8C-83A1-F6EECF244321}">
                <p14:modId xmlns:p14="http://schemas.microsoft.com/office/powerpoint/2010/main" val="1940058814"/>
              </p:ext>
            </p:extLst>
          </p:nvPr>
        </p:nvGraphicFramePr>
        <p:xfrm>
          <a:off x="2916238" y="836613"/>
          <a:ext cx="1843087" cy="1108075"/>
        </p:xfrm>
        <a:graphic>
          <a:graphicData uri="http://schemas.openxmlformats.org/presentationml/2006/ole">
            <mc:AlternateContent xmlns:mc="http://schemas.openxmlformats.org/markup-compatibility/2006">
              <mc:Choice xmlns:v="urn:schemas-microsoft-com:vml" Requires="v">
                <p:oleObj spid="_x0000_s988642" name="Equation" r:id="rId4" imgW="736560" imgH="444240" progId="Equation.DSMT4">
                  <p:embed/>
                </p:oleObj>
              </mc:Choice>
              <mc:Fallback>
                <p:oleObj name="Equation" r:id="rId4" imgW="73656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836613"/>
                        <a:ext cx="1843087"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1" name="Object 3"/>
          <p:cNvGraphicFramePr>
            <a:graphicFrameLocks noChangeAspect="1"/>
          </p:cNvGraphicFramePr>
          <p:nvPr>
            <p:extLst>
              <p:ext uri="{D42A27DB-BD31-4B8C-83A1-F6EECF244321}">
                <p14:modId xmlns:p14="http://schemas.microsoft.com/office/powerpoint/2010/main" val="3357092426"/>
              </p:ext>
            </p:extLst>
          </p:nvPr>
        </p:nvGraphicFramePr>
        <p:xfrm>
          <a:off x="2833688" y="1773238"/>
          <a:ext cx="5326062" cy="1122362"/>
        </p:xfrm>
        <a:graphic>
          <a:graphicData uri="http://schemas.openxmlformats.org/presentationml/2006/ole">
            <mc:AlternateContent xmlns:mc="http://schemas.openxmlformats.org/markup-compatibility/2006">
              <mc:Choice xmlns:v="urn:schemas-microsoft-com:vml" Requires="v">
                <p:oleObj spid="_x0000_s988643" name="Equation" r:id="rId6" imgW="2476440" imgH="469800" progId="Equation.DSMT4">
                  <p:embed/>
                </p:oleObj>
              </mc:Choice>
              <mc:Fallback>
                <p:oleObj name="Equation" r:id="rId6" imgW="2476440" imgH="469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3688" y="1773238"/>
                        <a:ext cx="5326062"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p:cNvGraphicFramePr>
            <a:graphicFrameLocks noChangeAspect="1"/>
          </p:cNvGraphicFramePr>
          <p:nvPr>
            <p:extLst>
              <p:ext uri="{D42A27DB-BD31-4B8C-83A1-F6EECF244321}">
                <p14:modId xmlns:p14="http://schemas.microsoft.com/office/powerpoint/2010/main" val="2232717208"/>
              </p:ext>
            </p:extLst>
          </p:nvPr>
        </p:nvGraphicFramePr>
        <p:xfrm>
          <a:off x="3059113" y="2846388"/>
          <a:ext cx="3346450" cy="1230312"/>
        </p:xfrm>
        <a:graphic>
          <a:graphicData uri="http://schemas.openxmlformats.org/presentationml/2006/ole">
            <mc:AlternateContent xmlns:mc="http://schemas.openxmlformats.org/markup-compatibility/2006">
              <mc:Choice xmlns:v="urn:schemas-microsoft-com:vml" Requires="v">
                <p:oleObj spid="_x0000_s988644" name="Equation" r:id="rId8" imgW="1307880" imgH="482400" progId="Equation.DSMT4">
                  <p:embed/>
                </p:oleObj>
              </mc:Choice>
              <mc:Fallback>
                <p:oleObj name="Equation" r:id="rId8" imgW="1307880" imgH="482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113" y="2846388"/>
                        <a:ext cx="3346450" cy="12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p:cNvGraphicFramePr>
            <a:graphicFrameLocks noChangeAspect="1"/>
          </p:cNvGraphicFramePr>
          <p:nvPr>
            <p:extLst>
              <p:ext uri="{D42A27DB-BD31-4B8C-83A1-F6EECF244321}">
                <p14:modId xmlns:p14="http://schemas.microsoft.com/office/powerpoint/2010/main" val="4251307230"/>
              </p:ext>
            </p:extLst>
          </p:nvPr>
        </p:nvGraphicFramePr>
        <p:xfrm>
          <a:off x="3530600" y="3946525"/>
          <a:ext cx="4276725" cy="1122363"/>
        </p:xfrm>
        <a:graphic>
          <a:graphicData uri="http://schemas.openxmlformats.org/presentationml/2006/ole">
            <mc:AlternateContent xmlns:mc="http://schemas.openxmlformats.org/markup-compatibility/2006">
              <mc:Choice xmlns:v="urn:schemas-microsoft-com:vml" Requires="v">
                <p:oleObj spid="_x0000_s988645" name="Equation" r:id="rId10" imgW="1638000" imgH="431640" progId="Equation.DSMT4">
                  <p:embed/>
                </p:oleObj>
              </mc:Choice>
              <mc:Fallback>
                <p:oleObj name="Equation" r:id="rId10" imgW="1638000" imgH="431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30600" y="3946525"/>
                        <a:ext cx="4276725" cy="112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extLst>
              <p:ext uri="{D42A27DB-BD31-4B8C-83A1-F6EECF244321}">
                <p14:modId xmlns:p14="http://schemas.microsoft.com/office/powerpoint/2010/main" val="2695142325"/>
              </p:ext>
            </p:extLst>
          </p:nvPr>
        </p:nvGraphicFramePr>
        <p:xfrm>
          <a:off x="3519488" y="5024438"/>
          <a:ext cx="5013325" cy="1068387"/>
        </p:xfrm>
        <a:graphic>
          <a:graphicData uri="http://schemas.openxmlformats.org/presentationml/2006/ole">
            <mc:AlternateContent xmlns:mc="http://schemas.openxmlformats.org/markup-compatibility/2006">
              <mc:Choice xmlns:v="urn:schemas-microsoft-com:vml" Requires="v">
                <p:oleObj spid="_x0000_s988646" name="Equation" r:id="rId12" imgW="2019240" imgH="431640" progId="Equation.DSMT4">
                  <p:embed/>
                </p:oleObj>
              </mc:Choice>
              <mc:Fallback>
                <p:oleObj name="Equation" r:id="rId12" imgW="2019240" imgH="431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19488" y="5024438"/>
                        <a:ext cx="5013325" cy="106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5" name="Text Box 7"/>
          <p:cNvSpPr txBox="1">
            <a:spLocks noChangeArrowheads="1"/>
          </p:cNvSpPr>
          <p:nvPr/>
        </p:nvSpPr>
        <p:spPr bwMode="auto">
          <a:xfrm>
            <a:off x="755650" y="476250"/>
            <a:ext cx="1524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3333CC"/>
                </a:solidFill>
                <a:latin typeface="Times New Roman" panose="02020603050405020304" pitchFamily="18" charset="0"/>
                <a:cs typeface="Times New Roman" panose="02020603050405020304" pitchFamily="18" charset="0"/>
              </a:rPr>
              <a:t>其观察值</a:t>
            </a:r>
            <a:r>
              <a:rPr lang="en-US" altLang="zh-CN" b="1">
                <a:solidFill>
                  <a:srgbClr val="3333CC"/>
                </a:solidFill>
                <a:latin typeface="Times New Roman" panose="02020603050405020304" pitchFamily="18" charset="0"/>
                <a:cs typeface="Times New Roman" panose="02020603050405020304" pitchFamily="18" charset="0"/>
              </a:rPr>
              <a:t>:</a:t>
            </a:r>
          </a:p>
        </p:txBody>
      </p:sp>
      <p:sp>
        <p:nvSpPr>
          <p:cNvPr id="53256" name="Rectangle 8"/>
          <p:cNvSpPr>
            <a:spLocks noChangeArrowheads="1"/>
          </p:cNvSpPr>
          <p:nvPr/>
        </p:nvSpPr>
        <p:spPr bwMode="auto">
          <a:xfrm>
            <a:off x="914400" y="1125538"/>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样本均值</a:t>
            </a:r>
          </a:p>
        </p:txBody>
      </p:sp>
      <p:sp>
        <p:nvSpPr>
          <p:cNvPr id="53257" name="Rectangle 9"/>
          <p:cNvSpPr>
            <a:spLocks noChangeArrowheads="1"/>
          </p:cNvSpPr>
          <p:nvPr/>
        </p:nvSpPr>
        <p:spPr bwMode="auto">
          <a:xfrm>
            <a:off x="914400" y="3141663"/>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样本标准差</a:t>
            </a:r>
          </a:p>
        </p:txBody>
      </p:sp>
      <p:sp>
        <p:nvSpPr>
          <p:cNvPr id="53258" name="Rectangle 10"/>
          <p:cNvSpPr>
            <a:spLocks noChangeArrowheads="1"/>
          </p:cNvSpPr>
          <p:nvPr/>
        </p:nvSpPr>
        <p:spPr bwMode="auto">
          <a:xfrm>
            <a:off x="914400" y="4241800"/>
            <a:ext cx="2212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a:t>
            </a:r>
            <a:r>
              <a:rPr lang="en-US" altLang="zh-CN"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阶原点矩</a:t>
            </a:r>
          </a:p>
        </p:txBody>
      </p:sp>
      <p:sp>
        <p:nvSpPr>
          <p:cNvPr id="53259" name="Rectangle 11"/>
          <p:cNvSpPr>
            <a:spLocks noChangeArrowheads="1"/>
          </p:cNvSpPr>
          <p:nvPr/>
        </p:nvSpPr>
        <p:spPr bwMode="auto">
          <a:xfrm>
            <a:off x="914400" y="5194300"/>
            <a:ext cx="2212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a:t>
            </a:r>
            <a:r>
              <a:rPr lang="en-US" altLang="zh-CN"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阶中心矩</a:t>
            </a:r>
          </a:p>
        </p:txBody>
      </p:sp>
      <p:sp>
        <p:nvSpPr>
          <p:cNvPr id="53260" name="Rectangle 12"/>
          <p:cNvSpPr>
            <a:spLocks noChangeArrowheads="1"/>
          </p:cNvSpPr>
          <p:nvPr/>
        </p:nvSpPr>
        <p:spPr bwMode="auto">
          <a:xfrm>
            <a:off x="914400" y="2060575"/>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样本方差</a:t>
            </a:r>
          </a:p>
        </p:txBody>
      </p:sp>
    </p:spTree>
    <p:extLst>
      <p:ext uri="{BB962C8B-B14F-4D97-AF65-F5344CB8AC3E}">
        <p14:creationId xmlns:p14="http://schemas.microsoft.com/office/powerpoint/2010/main" val="2006155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Effect transition="in" filter="wipe(left)">
                                      <p:cBhvr>
                                        <p:cTn id="12" dur="500"/>
                                        <p:tgtEl>
                                          <p:spTgt spid="53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251"/>
                                        </p:tgtEl>
                                        <p:attrNameLst>
                                          <p:attrName>style.visibility</p:attrName>
                                        </p:attrNameLst>
                                      </p:cBhvr>
                                      <p:to>
                                        <p:strVal val="visible"/>
                                      </p:to>
                                    </p:set>
                                    <p:animEffect transition="in" filter="wipe(left)">
                                      <p:cBhvr>
                                        <p:cTn id="17" dur="500"/>
                                        <p:tgtEl>
                                          <p:spTgt spid="532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60"/>
                                        </p:tgtEl>
                                        <p:attrNameLst>
                                          <p:attrName>style.visibility</p:attrName>
                                        </p:attrNameLst>
                                      </p:cBhvr>
                                      <p:to>
                                        <p:strVal val="visible"/>
                                      </p:to>
                                    </p:set>
                                    <p:animEffect transition="in" filter="wipe(left)">
                                      <p:cBhvr>
                                        <p:cTn id="22" dur="500"/>
                                        <p:tgtEl>
                                          <p:spTgt spid="532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3252"/>
                                        </p:tgtEl>
                                        <p:attrNameLst>
                                          <p:attrName>style.visibility</p:attrName>
                                        </p:attrNameLst>
                                      </p:cBhvr>
                                      <p:to>
                                        <p:strVal val="visible"/>
                                      </p:to>
                                    </p:set>
                                    <p:animEffect transition="in" filter="wipe(left)">
                                      <p:cBhvr>
                                        <p:cTn id="27" dur="500"/>
                                        <p:tgtEl>
                                          <p:spTgt spid="53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7"/>
                                        </p:tgtEl>
                                        <p:attrNameLst>
                                          <p:attrName>style.visibility</p:attrName>
                                        </p:attrNameLst>
                                      </p:cBhvr>
                                      <p:to>
                                        <p:strVal val="visible"/>
                                      </p:to>
                                    </p:set>
                                    <p:animEffect transition="in" filter="wipe(left)">
                                      <p:cBhvr>
                                        <p:cTn id="32" dur="500"/>
                                        <p:tgtEl>
                                          <p:spTgt spid="532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3253"/>
                                        </p:tgtEl>
                                        <p:attrNameLst>
                                          <p:attrName>style.visibility</p:attrName>
                                        </p:attrNameLst>
                                      </p:cBhvr>
                                      <p:to>
                                        <p:strVal val="visible"/>
                                      </p:to>
                                    </p:set>
                                    <p:animEffect transition="in" filter="wipe(left)">
                                      <p:cBhvr>
                                        <p:cTn id="37" dur="500"/>
                                        <p:tgtEl>
                                          <p:spTgt spid="53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258"/>
                                        </p:tgtEl>
                                        <p:attrNameLst>
                                          <p:attrName>style.visibility</p:attrName>
                                        </p:attrNameLst>
                                      </p:cBhvr>
                                      <p:to>
                                        <p:strVal val="visible"/>
                                      </p:to>
                                    </p:set>
                                    <p:animEffect transition="in" filter="wipe(left)">
                                      <p:cBhvr>
                                        <p:cTn id="42" dur="500"/>
                                        <p:tgtEl>
                                          <p:spTgt spid="532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3254"/>
                                        </p:tgtEl>
                                        <p:attrNameLst>
                                          <p:attrName>style.visibility</p:attrName>
                                        </p:attrNameLst>
                                      </p:cBhvr>
                                      <p:to>
                                        <p:strVal val="visible"/>
                                      </p:to>
                                    </p:set>
                                    <p:animEffect transition="in" filter="wipe(left)">
                                      <p:cBhvr>
                                        <p:cTn id="47" dur="500"/>
                                        <p:tgtEl>
                                          <p:spTgt spid="532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3259"/>
                                        </p:tgtEl>
                                        <p:attrNameLst>
                                          <p:attrName>style.visibility</p:attrName>
                                        </p:attrNameLst>
                                      </p:cBhvr>
                                      <p:to>
                                        <p:strVal val="visible"/>
                                      </p:to>
                                    </p:set>
                                    <p:animEffect transition="in" filter="wipe(left)">
                                      <p:cBhvr>
                                        <p:cTn id="52" dur="500"/>
                                        <p:tgtEl>
                                          <p:spTgt spid="5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autoUpdateAnimBg="0"/>
      <p:bldP spid="53257" grpId="0" autoUpdateAnimBg="0"/>
      <p:bldP spid="53258" grpId="0" autoUpdateAnimBg="0"/>
      <p:bldP spid="53259" grpId="0" autoUpdateAnimBg="0"/>
      <p:bldP spid="5326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404664"/>
            <a:ext cx="5976664" cy="461665"/>
          </a:xfrm>
          <a:prstGeom prst="rect">
            <a:avLst/>
          </a:prstGeom>
          <a:noFill/>
        </p:spPr>
        <p:txBody>
          <a:bodyPr wrap="square" rtlCol="0">
            <a:spAutoFit/>
          </a:bodyPr>
          <a:lstStyle/>
          <a:p>
            <a:r>
              <a:rPr lang="zh-CN" altLang="en-US"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a:t>
            </a:r>
            <a:r>
              <a:rPr lang="en-US" altLang="zh-CN"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阶中心矩与原点矩的关系</a:t>
            </a:r>
            <a:endParaRPr lang="zh-CN" altLang="en-US"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p:cNvSpPr txBox="1"/>
              <p:nvPr/>
            </p:nvSpPr>
            <p:spPr>
              <a:xfrm>
                <a:off x="473606" y="982282"/>
                <a:ext cx="6543714" cy="1006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𝑩</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𝒏</m:t>
                          </m:r>
                        </m:den>
                      </m:f>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𝒏</m:t>
                          </m:r>
                        </m:sup>
                        <m:e>
                          <m:sSup>
                            <m:sSupPr>
                              <m:ctrlPr>
                                <a:rPr lang="en-US" altLang="zh-CN" b="1"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𝑿</m:t>
                                  </m:r>
                                </m:e>
                                <m:sub>
                                  <m:r>
                                    <a:rPr lang="en-US" altLang="zh-CN" i="1">
                                      <a:latin typeface="Cambria Math" panose="02040503050406030204" pitchFamily="18" charset="0"/>
                                    </a:rPr>
                                    <m:t>𝒊</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𝑿</m:t>
                                  </m:r>
                                </m:e>
                              </m:acc>
                              <m:r>
                                <a:rPr lang="en-US" altLang="zh-CN" i="1">
                                  <a:latin typeface="Cambria Math" panose="02040503050406030204" pitchFamily="18" charset="0"/>
                                </a:rPr>
                                <m:t>)</m:t>
                              </m:r>
                            </m:e>
                            <m:sup>
                              <m:r>
                                <a:rPr lang="en-US" altLang="zh-CN" b="1" i="1" smtClean="0">
                                  <a:latin typeface="Cambria Math" panose="02040503050406030204" pitchFamily="18" charset="0"/>
                                </a:rPr>
                                <m:t>𝟐</m:t>
                              </m:r>
                            </m:sup>
                          </m:sSup>
                        </m:e>
                      </m:nary>
                      <m:r>
                        <a:rPr lang="en-US" altLang="zh-CN" b="1"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𝟏</m:t>
                          </m:r>
                        </m:num>
                        <m:den>
                          <m:r>
                            <a:rPr lang="en-US" altLang="zh-CN" i="1">
                              <a:latin typeface="Cambria Math" panose="02040503050406030204" pitchFamily="18" charset="0"/>
                            </a:rPr>
                            <m:t>𝒏</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𝒏</m:t>
                          </m:r>
                        </m:sup>
                        <m:e>
                          <m:r>
                            <a:rPr lang="en-US" altLang="zh-CN" b="1"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𝑿</m:t>
                              </m:r>
                            </m:e>
                            <m:sub>
                              <m:r>
                                <a:rPr lang="en-US" altLang="zh-CN" i="1">
                                  <a:latin typeface="Cambria Math" panose="02040503050406030204" pitchFamily="18" charset="0"/>
                                </a:rPr>
                                <m:t>𝒊</m:t>
                              </m:r>
                            </m:sub>
                            <m:sup>
                              <m:r>
                                <a:rPr lang="en-US" altLang="zh-CN" i="1">
                                  <a:latin typeface="Cambria Math" panose="02040503050406030204" pitchFamily="18" charset="0"/>
                                </a:rPr>
                                <m:t>𝟐</m:t>
                              </m:r>
                            </m:sup>
                          </m:sSubSup>
                          <m:r>
                            <a:rPr lang="en-US" altLang="zh-CN" i="1">
                              <a:latin typeface="Cambria Math" panose="02040503050406030204" pitchFamily="18" charset="0"/>
                            </a:rPr>
                            <m:t>−</m:t>
                          </m:r>
                          <m:r>
                            <a:rPr lang="en-US" altLang="zh-CN" i="1">
                              <a:latin typeface="Cambria Math" panose="02040503050406030204" pitchFamily="18" charset="0"/>
                            </a:rPr>
                            <m:t>𝟐</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𝒊</m:t>
                              </m:r>
                            </m:sub>
                          </m:sSub>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𝑿</m:t>
                              </m:r>
                            </m:e>
                          </m:acc>
                          <m:r>
                            <a:rPr lang="en-US" altLang="zh-CN" i="1">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𝑿</m:t>
                                  </m:r>
                                </m:e>
                              </m:acc>
                            </m:e>
                            <m:sup>
                              <m:r>
                                <a:rPr lang="en-US" altLang="zh-CN" i="1">
                                  <a:latin typeface="Cambria Math" panose="02040503050406030204" pitchFamily="18" charset="0"/>
                                </a:rPr>
                                <m:t>𝟐</m:t>
                              </m:r>
                            </m:sup>
                          </m:sSup>
                          <m:r>
                            <a:rPr lang="en-US" altLang="zh-CN" b="1" i="1" smtClean="0">
                              <a:latin typeface="Cambria Math" panose="02040503050406030204" pitchFamily="18" charset="0"/>
                            </a:rPr>
                            <m:t>)</m:t>
                          </m:r>
                        </m:e>
                      </m:nary>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473606" y="982282"/>
                <a:ext cx="6543714" cy="1006558"/>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971600" y="3142522"/>
                <a:ext cx="4408258" cy="1006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𝟏</m:t>
                          </m:r>
                        </m:num>
                        <m:den>
                          <m:r>
                            <a:rPr lang="en-US" altLang="zh-CN" i="1">
                              <a:latin typeface="Cambria Math" panose="02040503050406030204" pitchFamily="18" charset="0"/>
                            </a:rPr>
                            <m:t>𝒏</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𝒏</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𝑿</m:t>
                              </m:r>
                            </m:e>
                            <m:sub>
                              <m:r>
                                <a:rPr lang="en-US" altLang="zh-CN" i="1">
                                  <a:latin typeface="Cambria Math" panose="02040503050406030204" pitchFamily="18" charset="0"/>
                                </a:rPr>
                                <m:t>𝒊</m:t>
                              </m:r>
                            </m:sub>
                            <m:sup>
                              <m:r>
                                <a:rPr lang="en-US" altLang="zh-CN" i="1">
                                  <a:latin typeface="Cambria Math" panose="02040503050406030204" pitchFamily="18" charset="0"/>
                                </a:rPr>
                                <m:t>𝟐</m:t>
                              </m:r>
                            </m:sup>
                          </m:sSubSup>
                        </m:e>
                      </m:nary>
                      <m:r>
                        <a:rPr lang="en-US" altLang="zh-CN" b="1"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𝟏</m:t>
                          </m:r>
                        </m:num>
                        <m:den>
                          <m:r>
                            <a:rPr lang="en-US" altLang="zh-CN" i="1">
                              <a:latin typeface="Cambria Math" panose="02040503050406030204" pitchFamily="18" charset="0"/>
                            </a:rPr>
                            <m:t>𝒏</m:t>
                          </m:r>
                        </m:den>
                      </m:f>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𝑿</m:t>
                          </m:r>
                        </m:e>
                      </m:acc>
                      <m:r>
                        <a:rPr lang="en-US" altLang="zh-CN" b="1" i="1" smtClean="0">
                          <a:latin typeface="Cambria Math" panose="02040503050406030204" pitchFamily="18" charset="0"/>
                        </a:rPr>
                        <m:t>(</m:t>
                      </m:r>
                      <m:r>
                        <a:rPr lang="en-US" altLang="zh-CN" b="1" i="1" smtClean="0">
                          <a:latin typeface="Cambria Math" panose="02040503050406030204" pitchFamily="18" charset="0"/>
                        </a:rPr>
                        <m:t>𝟐</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𝒏</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𝑿</m:t>
                              </m:r>
                            </m:e>
                            <m:sub>
                              <m:r>
                                <a:rPr lang="en-US" altLang="zh-CN" i="1">
                                  <a:latin typeface="Cambria Math" panose="02040503050406030204" pitchFamily="18" charset="0"/>
                                </a:rPr>
                                <m:t>𝒊</m:t>
                              </m:r>
                            </m:sub>
                          </m:sSub>
                        </m:e>
                      </m:nary>
                      <m:r>
                        <a:rPr lang="en-US" altLang="zh-CN" b="1" i="1" smtClean="0">
                          <a:latin typeface="Cambria Math" panose="02040503050406030204" pitchFamily="18" charset="0"/>
                        </a:rPr>
                        <m:t>−</m:t>
                      </m:r>
                      <m:r>
                        <a:rPr lang="en-US" altLang="zh-CN" b="1" i="1" smtClean="0">
                          <a:latin typeface="Cambria Math" panose="02040503050406030204" pitchFamily="18" charset="0"/>
                        </a:rPr>
                        <m:t>𝒏</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𝑿</m:t>
                          </m:r>
                        </m:e>
                      </m:acc>
                      <m:r>
                        <a:rPr lang="en-US" altLang="zh-CN" b="1" i="1" smtClean="0">
                          <a:latin typeface="Cambria Math" panose="02040503050406030204" pitchFamily="18" charset="0"/>
                        </a:rPr>
                        <m:t>)</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971600" y="3142522"/>
                <a:ext cx="4408258" cy="1006558"/>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32698" y="2062402"/>
                <a:ext cx="3611310" cy="1006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𝟏</m:t>
                          </m:r>
                        </m:num>
                        <m:den>
                          <m:r>
                            <a:rPr lang="en-US" altLang="zh-CN" i="1">
                              <a:latin typeface="Cambria Math" panose="02040503050406030204" pitchFamily="18" charset="0"/>
                            </a:rPr>
                            <m:t>𝒏</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𝒏</m:t>
                          </m:r>
                        </m:sup>
                        <m:e>
                          <m:r>
                            <a:rPr lang="en-US" altLang="zh-CN" b="1"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𝑿</m:t>
                              </m:r>
                            </m:e>
                            <m:sub>
                              <m:r>
                                <a:rPr lang="en-US" altLang="zh-CN" i="1">
                                  <a:latin typeface="Cambria Math" panose="02040503050406030204" pitchFamily="18" charset="0"/>
                                </a:rPr>
                                <m:t>𝒊</m:t>
                              </m:r>
                            </m:sub>
                            <m:sup>
                              <m:r>
                                <a:rPr lang="en-US" altLang="zh-CN" i="1">
                                  <a:latin typeface="Cambria Math" panose="02040503050406030204" pitchFamily="18" charset="0"/>
                                </a:rPr>
                                <m:t>𝟐</m:t>
                              </m:r>
                            </m:sup>
                          </m:sSubSup>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1" i="1" smtClean="0">
                                  <a:latin typeface="Cambria Math" panose="02040503050406030204" pitchFamily="18" charset="0"/>
                                </a:rPr>
                                <m:t>𝑿</m:t>
                              </m:r>
                            </m:e>
                          </m:acc>
                          <m:d>
                            <m:dPr>
                              <m:ctrlPr>
                                <a:rPr lang="en-US" altLang="zh-CN" b="1" i="1" smtClean="0">
                                  <a:latin typeface="Cambria Math" panose="02040503050406030204" pitchFamily="18" charset="0"/>
                                </a:rPr>
                              </m:ctrlPr>
                            </m:dPr>
                            <m:e>
                              <m:r>
                                <a:rPr lang="en-US" altLang="zh-CN" i="1">
                                  <a:latin typeface="Cambria Math" panose="02040503050406030204" pitchFamily="18" charset="0"/>
                                </a:rPr>
                                <m:t>𝟐</m:t>
                              </m:r>
                              <m:sSub>
                                <m:sSubPr>
                                  <m:ctrlPr>
                                    <a:rPr lang="en-US" altLang="zh-CN" i="1">
                                      <a:latin typeface="Cambria Math" panose="02040503050406030204" pitchFamily="18" charset="0"/>
                                    </a:rPr>
                                  </m:ctrlPr>
                                </m:sSubPr>
                                <m:e>
                                  <m:r>
                                    <a:rPr lang="en-US" altLang="zh-CN" i="1">
                                      <a:latin typeface="Cambria Math" panose="02040503050406030204" pitchFamily="18" charset="0"/>
                                    </a:rPr>
                                    <m:t>𝑿</m:t>
                                  </m:r>
                                </m:e>
                                <m:sub>
                                  <m:r>
                                    <a:rPr lang="en-US" altLang="zh-CN" i="1">
                                      <a:latin typeface="Cambria Math" panose="02040503050406030204" pitchFamily="18" charset="0"/>
                                    </a:rPr>
                                    <m:t>𝒊</m:t>
                                  </m:r>
                                </m:sub>
                              </m:sSub>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𝑿</m:t>
                                  </m:r>
                                </m:e>
                              </m:acc>
                            </m:e>
                          </m:d>
                          <m:r>
                            <a:rPr lang="en-US" altLang="zh-CN" b="1" i="1" smtClean="0">
                              <a:latin typeface="Cambria Math" panose="02040503050406030204" pitchFamily="18" charset="0"/>
                            </a:rPr>
                            <m:t>]</m:t>
                          </m:r>
                        </m:e>
                      </m:nary>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032698" y="2062402"/>
                <a:ext cx="3611310" cy="100655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71600" y="4222642"/>
                <a:ext cx="4209486" cy="1006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𝟏</m:t>
                          </m:r>
                        </m:num>
                        <m:den>
                          <m:r>
                            <a:rPr lang="en-US" altLang="zh-CN" i="1">
                              <a:latin typeface="Cambria Math" panose="02040503050406030204" pitchFamily="18" charset="0"/>
                            </a:rPr>
                            <m:t>𝒏</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𝒏</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𝑿</m:t>
                              </m:r>
                            </m:e>
                            <m:sub>
                              <m:r>
                                <a:rPr lang="en-US" altLang="zh-CN" i="1">
                                  <a:latin typeface="Cambria Math" panose="02040503050406030204" pitchFamily="18" charset="0"/>
                                </a:rPr>
                                <m:t>𝒊</m:t>
                              </m:r>
                            </m:sub>
                            <m:sup>
                              <m:r>
                                <a:rPr lang="en-US" altLang="zh-CN" i="1">
                                  <a:latin typeface="Cambria Math" panose="02040503050406030204" pitchFamily="18" charset="0"/>
                                </a:rPr>
                                <m:t>𝟐</m:t>
                              </m:r>
                            </m:sup>
                          </m:sSubSup>
                        </m:e>
                      </m:nary>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𝑿</m:t>
                          </m:r>
                        </m:e>
                      </m:acc>
                      <m:r>
                        <a:rPr lang="en-US" altLang="zh-CN" b="1" i="1" smtClean="0">
                          <a:latin typeface="Cambria Math" panose="02040503050406030204" pitchFamily="18" charset="0"/>
                        </a:rPr>
                        <m:t>(</m:t>
                      </m:r>
                      <m:r>
                        <a:rPr lang="en-US" altLang="zh-CN" b="1" i="1" smtClean="0">
                          <a:latin typeface="Cambria Math" panose="02040503050406030204" pitchFamily="18" charset="0"/>
                        </a:rPr>
                        <m:t>𝟐</m:t>
                      </m:r>
                      <m:f>
                        <m:fPr>
                          <m:ctrlPr>
                            <a:rPr lang="en-US" altLang="zh-CN" i="1">
                              <a:latin typeface="Cambria Math" panose="02040503050406030204" pitchFamily="18" charset="0"/>
                            </a:rPr>
                          </m:ctrlPr>
                        </m:fPr>
                        <m:num>
                          <m:r>
                            <a:rPr lang="en-US" altLang="zh-CN" i="1">
                              <a:latin typeface="Cambria Math" panose="02040503050406030204" pitchFamily="18" charset="0"/>
                            </a:rPr>
                            <m:t>𝟏</m:t>
                          </m:r>
                        </m:num>
                        <m:den>
                          <m:r>
                            <a:rPr lang="en-US" altLang="zh-CN" i="1">
                              <a:latin typeface="Cambria Math" panose="02040503050406030204" pitchFamily="18" charset="0"/>
                            </a:rPr>
                            <m:t>𝒏</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𝒏</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𝑿</m:t>
                              </m:r>
                            </m:e>
                            <m:sub>
                              <m:r>
                                <a:rPr lang="en-US" altLang="zh-CN" i="1">
                                  <a:latin typeface="Cambria Math" panose="02040503050406030204" pitchFamily="18" charset="0"/>
                                </a:rPr>
                                <m:t>𝒊</m:t>
                              </m:r>
                            </m:sub>
                          </m:sSub>
                        </m:e>
                      </m:nary>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𝑿</m:t>
                          </m:r>
                        </m:e>
                      </m:acc>
                      <m:r>
                        <a:rPr lang="en-US" altLang="zh-CN" b="1" i="1" smtClean="0">
                          <a:latin typeface="Cambria Math" panose="02040503050406030204" pitchFamily="18" charset="0"/>
                        </a:rPr>
                        <m:t>)</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971600" y="4222642"/>
                <a:ext cx="4209486" cy="100655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971600" y="5302762"/>
                <a:ext cx="3735061" cy="1006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𝟏</m:t>
                          </m:r>
                        </m:num>
                        <m:den>
                          <m:r>
                            <a:rPr lang="en-US" altLang="zh-CN" i="1">
                              <a:latin typeface="Cambria Math" panose="02040503050406030204" pitchFamily="18" charset="0"/>
                            </a:rPr>
                            <m:t>𝒏</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𝒏</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𝑿</m:t>
                              </m:r>
                            </m:e>
                            <m:sub>
                              <m:r>
                                <a:rPr lang="en-US" altLang="zh-CN" i="1">
                                  <a:latin typeface="Cambria Math" panose="02040503050406030204" pitchFamily="18" charset="0"/>
                                </a:rPr>
                                <m:t>𝒊</m:t>
                              </m:r>
                            </m:sub>
                            <m:sup>
                              <m:r>
                                <a:rPr lang="en-US" altLang="zh-CN" i="1">
                                  <a:latin typeface="Cambria Math" panose="02040503050406030204" pitchFamily="18" charset="0"/>
                                </a:rPr>
                                <m:t>𝟐</m:t>
                              </m:r>
                            </m:sup>
                          </m:sSubSup>
                        </m:e>
                      </m:nary>
                      <m:r>
                        <a:rPr lang="en-US" altLang="zh-CN" b="1" i="1" smtClean="0">
                          <a:latin typeface="Cambria Math" panose="02040503050406030204" pitchFamily="18" charset="0"/>
                        </a:rPr>
                        <m:t>−</m:t>
                      </m:r>
                      <m:sSup>
                        <m:sSupPr>
                          <m:ctrlPr>
                            <a:rPr lang="en-US" altLang="zh-CN" i="1" smtClean="0">
                              <a:latin typeface="Cambria Math" panose="02040503050406030204" pitchFamily="18" charset="0"/>
                            </a:rPr>
                          </m:ctrlPr>
                        </m:sSupPr>
                        <m:e>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𝑿</m:t>
                              </m:r>
                            </m:e>
                          </m:acc>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i="1">
                              <a:latin typeface="Cambria Math" panose="02040503050406030204" pitchFamily="18" charset="0"/>
                            </a:rPr>
                            <m:t>𝑨</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𝟐</m:t>
                          </m:r>
                        </m:sup>
                      </m:sSubSup>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971600" y="5302762"/>
                <a:ext cx="3735061" cy="1006558"/>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046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2"/>
          </p:nvPr>
        </p:nvSpPr>
        <p:spPr/>
        <p:txBody>
          <a:bodyPr/>
          <a:lstStyle/>
          <a:p>
            <a:fld id="{B81D83DF-36F9-4942-8C20-8EF892563A92}" type="slidenum">
              <a:rPr lang="en-US" altLang="zh-CN"/>
              <a:pPr/>
              <a:t>15</a:t>
            </a:fld>
            <a:endParaRPr lang="en-US" altLang="zh-CN"/>
          </a:p>
        </p:txBody>
      </p:sp>
      <p:sp>
        <p:nvSpPr>
          <p:cNvPr id="10243" name="Text Box 3"/>
          <p:cNvSpPr txBox="1">
            <a:spLocks noChangeArrowheads="1"/>
          </p:cNvSpPr>
          <p:nvPr/>
        </p:nvSpPr>
        <p:spPr bwMode="auto">
          <a:xfrm>
            <a:off x="468313" y="333375"/>
            <a:ext cx="845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sz="24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从一批钢筋中随机抽取</a:t>
            </a:r>
            <a:r>
              <a:rPr lang="en-US" altLang="zh-CN" sz="2400" b="1">
                <a:latin typeface="Times New Roman" panose="02020603050405020304" pitchFamily="18" charset="0"/>
                <a:cs typeface="Times New Roman" panose="02020603050405020304" pitchFamily="18" charset="0"/>
              </a:rPr>
              <a:t>10</a:t>
            </a:r>
            <a:r>
              <a:rPr lang="zh-CN" altLang="en-US" sz="2400" b="1">
                <a:latin typeface="Times New Roman" panose="02020603050405020304" pitchFamily="18" charset="0"/>
                <a:cs typeface="Times New Roman" panose="02020603050405020304" pitchFamily="18" charset="0"/>
              </a:rPr>
              <a:t>条，测得其直径（单位：</a:t>
            </a:r>
            <a:r>
              <a:rPr lang="en-US" altLang="zh-CN" sz="2400" b="1">
                <a:latin typeface="Times New Roman" panose="02020603050405020304" pitchFamily="18" charset="0"/>
                <a:cs typeface="Times New Roman" panose="02020603050405020304" pitchFamily="18" charset="0"/>
              </a:rPr>
              <a:t>mm</a:t>
            </a:r>
            <a:r>
              <a:rPr lang="zh-CN" altLang="en-US" sz="2400" b="1">
                <a:latin typeface="Times New Roman" panose="02020603050405020304" pitchFamily="18" charset="0"/>
                <a:cs typeface="Times New Roman" panose="02020603050405020304" pitchFamily="18" charset="0"/>
              </a:rPr>
              <a:t>）    为</a:t>
            </a:r>
            <a:r>
              <a:rPr lang="en-US" altLang="zh-CN" sz="2400" b="1">
                <a:latin typeface="Times New Roman" panose="02020603050405020304" pitchFamily="18" charset="0"/>
                <a:cs typeface="Times New Roman" panose="02020603050405020304" pitchFamily="18" charset="0"/>
              </a:rPr>
              <a:t>:  24.2,  25.4,  24,  24,  25,  25,  24.4,   24.6,   25.2,   25.2. </a:t>
            </a:r>
          </a:p>
        </p:txBody>
      </p:sp>
      <p:sp>
        <p:nvSpPr>
          <p:cNvPr id="10250" name="Rectangle 10"/>
          <p:cNvSpPr>
            <a:spLocks noChangeArrowheads="1"/>
          </p:cNvSpPr>
          <p:nvPr/>
        </p:nvSpPr>
        <p:spPr bwMode="auto">
          <a:xfrm>
            <a:off x="250825" y="3225800"/>
            <a:ext cx="19351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rPr>
              <a:t>样本均值  </a:t>
            </a:r>
          </a:p>
        </p:txBody>
      </p:sp>
      <p:graphicFrame>
        <p:nvGraphicFramePr>
          <p:cNvPr id="10251" name="Object 11"/>
          <p:cNvGraphicFramePr>
            <a:graphicFrameLocks noChangeAspect="1"/>
          </p:cNvGraphicFramePr>
          <p:nvPr>
            <p:extLst>
              <p:ext uri="{D42A27DB-BD31-4B8C-83A1-F6EECF244321}">
                <p14:modId xmlns:p14="http://schemas.microsoft.com/office/powerpoint/2010/main" val="1235094464"/>
              </p:ext>
            </p:extLst>
          </p:nvPr>
        </p:nvGraphicFramePr>
        <p:xfrm>
          <a:off x="2268538" y="3063875"/>
          <a:ext cx="5543550" cy="796925"/>
        </p:xfrm>
        <a:graphic>
          <a:graphicData uri="http://schemas.openxmlformats.org/presentationml/2006/ole">
            <mc:AlternateContent xmlns:mc="http://schemas.openxmlformats.org/markup-compatibility/2006">
              <mc:Choice xmlns:v="urn:schemas-microsoft-com:vml" Requires="v">
                <p:oleObj spid="_x0000_s989666" name="Equation" r:id="rId4" imgW="2552400" imgH="368280" progId="Equation.DSMT4">
                  <p:embed/>
                </p:oleObj>
              </mc:Choice>
              <mc:Fallback>
                <p:oleObj name="Equation" r:id="rId4" imgW="2552400" imgH="3682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3063875"/>
                        <a:ext cx="554355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2" name="Rectangle 12"/>
          <p:cNvSpPr>
            <a:spLocks noChangeArrowheads="1"/>
          </p:cNvSpPr>
          <p:nvPr/>
        </p:nvSpPr>
        <p:spPr bwMode="auto">
          <a:xfrm>
            <a:off x="974725" y="2311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spcBef>
                <a:spcPct val="50000"/>
              </a:spcBef>
            </a:pPr>
            <a:r>
              <a:rPr lang="en-US" altLang="zh-CN" sz="2400" b="1">
                <a:latin typeface="Times New Roman" panose="02020603050405020304" pitchFamily="18" charset="0"/>
                <a:cs typeface="Times New Roman" panose="02020603050405020304" pitchFamily="18" charset="0"/>
              </a:rPr>
              <a:t>24.2,  25.4,  24,  24,  25,  25,  24.4,   24.6,   25.2,   25.2.</a:t>
            </a:r>
          </a:p>
        </p:txBody>
      </p:sp>
      <p:sp>
        <p:nvSpPr>
          <p:cNvPr id="10254" name="Rectangle 14"/>
          <p:cNvSpPr>
            <a:spLocks noChangeArrowheads="1"/>
          </p:cNvSpPr>
          <p:nvPr/>
        </p:nvSpPr>
        <p:spPr bwMode="auto">
          <a:xfrm>
            <a:off x="508000" y="1844675"/>
            <a:ext cx="447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总体为该批钢筋的直径；</a:t>
            </a:r>
          </a:p>
        </p:txBody>
      </p:sp>
      <p:sp>
        <p:nvSpPr>
          <p:cNvPr id="10255" name="Rectangle 15"/>
          <p:cNvSpPr>
            <a:spLocks noChangeArrowheads="1"/>
          </p:cNvSpPr>
          <p:nvPr/>
        </p:nvSpPr>
        <p:spPr bwMode="auto">
          <a:xfrm>
            <a:off x="4860925" y="1854200"/>
            <a:ext cx="288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样本为</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 X</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 X</a:t>
            </a:r>
            <a:r>
              <a:rPr lang="en-US" altLang="zh-CN" sz="2400" b="1" baseline="-25000">
                <a:latin typeface="Times New Roman" panose="02020603050405020304" pitchFamily="18" charset="0"/>
                <a:cs typeface="Times New Roman" panose="02020603050405020304" pitchFamily="18" charset="0"/>
              </a:rPr>
              <a:t>10</a:t>
            </a:r>
            <a:endParaRPr lang="en-US" altLang="zh-CN" sz="2400" b="1" i="1" baseline="-25000">
              <a:latin typeface="Times New Roman" panose="02020603050405020304" pitchFamily="18" charset="0"/>
              <a:cs typeface="Times New Roman" panose="02020603050405020304" pitchFamily="18" charset="0"/>
            </a:endParaRPr>
          </a:p>
        </p:txBody>
      </p:sp>
      <p:sp>
        <p:nvSpPr>
          <p:cNvPr id="10259" name="Rectangle 19"/>
          <p:cNvSpPr>
            <a:spLocks noChangeArrowheads="1"/>
          </p:cNvSpPr>
          <p:nvPr/>
        </p:nvSpPr>
        <p:spPr bwMode="auto">
          <a:xfrm>
            <a:off x="827088" y="1052513"/>
            <a:ext cx="585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写出总体、样本、样本值、样本容量；</a:t>
            </a:r>
          </a:p>
        </p:txBody>
      </p:sp>
      <p:sp>
        <p:nvSpPr>
          <p:cNvPr id="10260" name="Rectangle 20"/>
          <p:cNvSpPr>
            <a:spLocks noChangeArrowheads="1"/>
          </p:cNvSpPr>
          <p:nvPr/>
        </p:nvSpPr>
        <p:spPr bwMode="auto">
          <a:xfrm>
            <a:off x="827088" y="1412875"/>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rPr>
              <a:t>求样本观测值的均值、方差及二阶原点矩</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保留二位</a:t>
            </a:r>
            <a:r>
              <a:rPr lang="en-US" altLang="zh-CN" sz="2400" b="1">
                <a:latin typeface="Times New Roman" panose="02020603050405020304" pitchFamily="18" charset="0"/>
                <a:cs typeface="Times New Roman" panose="02020603050405020304" pitchFamily="18" charset="0"/>
              </a:rPr>
              <a:t>). </a:t>
            </a:r>
          </a:p>
        </p:txBody>
      </p:sp>
      <p:sp>
        <p:nvSpPr>
          <p:cNvPr id="10261" name="Rectangle 21"/>
          <p:cNvSpPr>
            <a:spLocks noChangeArrowheads="1"/>
          </p:cNvSpPr>
          <p:nvPr/>
        </p:nvSpPr>
        <p:spPr bwMode="auto">
          <a:xfrm>
            <a:off x="669925" y="2311400"/>
            <a:ext cx="125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样本值</a:t>
            </a:r>
            <a:r>
              <a:rPr lang="en-US" altLang="zh-CN" sz="2400" b="1">
                <a:latin typeface="Times New Roman" panose="02020603050405020304" pitchFamily="18" charset="0"/>
                <a:cs typeface="Times New Roman" panose="02020603050405020304" pitchFamily="18" charset="0"/>
              </a:rPr>
              <a:t>:</a:t>
            </a:r>
          </a:p>
        </p:txBody>
      </p:sp>
      <p:sp>
        <p:nvSpPr>
          <p:cNvPr id="10262" name="Rectangle 22"/>
          <p:cNvSpPr>
            <a:spLocks noChangeArrowheads="1"/>
          </p:cNvSpPr>
          <p:nvPr/>
        </p:nvSpPr>
        <p:spPr bwMode="auto">
          <a:xfrm>
            <a:off x="669925" y="2692400"/>
            <a:ext cx="2358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样本容量</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rPr>
              <a:t>=10;</a:t>
            </a:r>
          </a:p>
        </p:txBody>
      </p:sp>
      <p:sp>
        <p:nvSpPr>
          <p:cNvPr id="10263" name="Rectangle 23"/>
          <p:cNvSpPr>
            <a:spLocks noChangeArrowheads="1"/>
          </p:cNvSpPr>
          <p:nvPr/>
        </p:nvSpPr>
        <p:spPr bwMode="auto">
          <a:xfrm>
            <a:off x="684213" y="38354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样本方差</a:t>
            </a:r>
          </a:p>
        </p:txBody>
      </p:sp>
      <p:sp>
        <p:nvSpPr>
          <p:cNvPr id="10266" name="Rectangle 26"/>
          <p:cNvSpPr>
            <a:spLocks noChangeArrowheads="1"/>
          </p:cNvSpPr>
          <p:nvPr/>
        </p:nvSpPr>
        <p:spPr bwMode="auto">
          <a:xfrm>
            <a:off x="539750" y="5564188"/>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400" b="1">
                <a:latin typeface="Times New Roman" panose="02020603050405020304" pitchFamily="18" charset="0"/>
                <a:cs typeface="Times New Roman" panose="02020603050405020304" pitchFamily="18" charset="0"/>
              </a:rPr>
              <a:t>二阶原点矩</a:t>
            </a:r>
          </a:p>
        </p:txBody>
      </p:sp>
      <p:sp>
        <p:nvSpPr>
          <p:cNvPr id="81927" name="Rectangle 7"/>
          <p:cNvSpPr>
            <a:spLocks noChangeArrowheads="1"/>
          </p:cNvSpPr>
          <p:nvPr/>
        </p:nvSpPr>
        <p:spPr bwMode="auto">
          <a:xfrm>
            <a:off x="541338" y="433164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81928" name="Object 8"/>
          <p:cNvGraphicFramePr>
            <a:graphicFrameLocks noChangeAspect="1"/>
          </p:cNvGraphicFramePr>
          <p:nvPr>
            <p:extLst>
              <p:ext uri="{D42A27DB-BD31-4B8C-83A1-F6EECF244321}">
                <p14:modId xmlns:p14="http://schemas.microsoft.com/office/powerpoint/2010/main" val="354784403"/>
              </p:ext>
            </p:extLst>
          </p:nvPr>
        </p:nvGraphicFramePr>
        <p:xfrm>
          <a:off x="2195513" y="3717925"/>
          <a:ext cx="2592387" cy="908050"/>
        </p:xfrm>
        <a:graphic>
          <a:graphicData uri="http://schemas.openxmlformats.org/presentationml/2006/ole">
            <mc:AlternateContent xmlns:mc="http://schemas.openxmlformats.org/markup-compatibility/2006">
              <mc:Choice xmlns:v="urn:schemas-microsoft-com:vml" Requires="v">
                <p:oleObj spid="_x0000_s989667" name="Equation" r:id="rId6" imgW="1168200" imgH="368280" progId="Equation.DSMT4">
                  <p:embed/>
                </p:oleObj>
              </mc:Choice>
              <mc:Fallback>
                <p:oleObj name="Equation" r:id="rId6" imgW="1168200" imgH="3682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3717925"/>
                        <a:ext cx="259238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9" name="Object 9"/>
          <p:cNvGraphicFramePr>
            <a:graphicFrameLocks noChangeAspect="1"/>
          </p:cNvGraphicFramePr>
          <p:nvPr>
            <p:extLst>
              <p:ext uri="{D42A27DB-BD31-4B8C-83A1-F6EECF244321}">
                <p14:modId xmlns:p14="http://schemas.microsoft.com/office/powerpoint/2010/main" val="1342246128"/>
              </p:ext>
            </p:extLst>
          </p:nvPr>
        </p:nvGraphicFramePr>
        <p:xfrm>
          <a:off x="1958975" y="4600575"/>
          <a:ext cx="6861175" cy="876300"/>
        </p:xfrm>
        <a:graphic>
          <a:graphicData uri="http://schemas.openxmlformats.org/presentationml/2006/ole">
            <mc:AlternateContent xmlns:mc="http://schemas.openxmlformats.org/markup-compatibility/2006">
              <mc:Choice xmlns:v="urn:schemas-microsoft-com:vml" Requires="v">
                <p:oleObj spid="_x0000_s989668" name="Equation" r:id="rId8" imgW="3377880" imgH="431640" progId="Equation.DSMT4">
                  <p:embed/>
                </p:oleObj>
              </mc:Choice>
              <mc:Fallback>
                <p:oleObj name="Equation" r:id="rId8" imgW="3377880" imgH="431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8975" y="4600575"/>
                        <a:ext cx="68611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1" name="Rectangle 11"/>
          <p:cNvSpPr>
            <a:spLocks noChangeArrowheads="1"/>
          </p:cNvSpPr>
          <p:nvPr/>
        </p:nvSpPr>
        <p:spPr bwMode="auto">
          <a:xfrm>
            <a:off x="1184275" y="526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1932" name="Object 12"/>
          <p:cNvGraphicFramePr>
            <a:graphicFrameLocks noChangeAspect="1"/>
          </p:cNvGraphicFramePr>
          <p:nvPr>
            <p:extLst>
              <p:ext uri="{D42A27DB-BD31-4B8C-83A1-F6EECF244321}">
                <p14:modId xmlns:p14="http://schemas.microsoft.com/office/powerpoint/2010/main" val="3059394874"/>
              </p:ext>
            </p:extLst>
          </p:nvPr>
        </p:nvGraphicFramePr>
        <p:xfrm>
          <a:off x="2411413" y="5445125"/>
          <a:ext cx="1655762" cy="904875"/>
        </p:xfrm>
        <a:graphic>
          <a:graphicData uri="http://schemas.openxmlformats.org/presentationml/2006/ole">
            <mc:AlternateContent xmlns:mc="http://schemas.openxmlformats.org/markup-compatibility/2006">
              <mc:Choice xmlns:v="urn:schemas-microsoft-com:vml" Requires="v">
                <p:oleObj spid="_x0000_s989669" name="Equation" r:id="rId10" imgW="749160" imgH="368280" progId="Equation.DSMT4">
                  <p:embed/>
                </p:oleObj>
              </mc:Choice>
              <mc:Fallback>
                <p:oleObj name="Equation" r:id="rId10" imgW="749160" imgH="3682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1413" y="5445125"/>
                        <a:ext cx="1655762"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3" name="Object 13"/>
          <p:cNvGraphicFramePr>
            <a:graphicFrameLocks noChangeAspect="1"/>
          </p:cNvGraphicFramePr>
          <p:nvPr>
            <p:extLst>
              <p:ext uri="{D42A27DB-BD31-4B8C-83A1-F6EECF244321}">
                <p14:modId xmlns:p14="http://schemas.microsoft.com/office/powerpoint/2010/main" val="881828229"/>
              </p:ext>
            </p:extLst>
          </p:nvPr>
        </p:nvGraphicFramePr>
        <p:xfrm>
          <a:off x="3995738" y="5589588"/>
          <a:ext cx="4565650" cy="593725"/>
        </p:xfrm>
        <a:graphic>
          <a:graphicData uri="http://schemas.openxmlformats.org/presentationml/2006/ole">
            <mc:AlternateContent xmlns:mc="http://schemas.openxmlformats.org/markup-compatibility/2006">
              <mc:Choice xmlns:v="urn:schemas-microsoft-com:vml" Requires="v">
                <p:oleObj spid="_x0000_s989670" name="Equation" r:id="rId12" imgW="2247840" imgH="291960" progId="Equation.DSMT4">
                  <p:embed/>
                </p:oleObj>
              </mc:Choice>
              <mc:Fallback>
                <p:oleObj name="Equation" r:id="rId12" imgW="2247840" imgH="2919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5738" y="5589588"/>
                        <a:ext cx="456565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77754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54"/>
                                        </p:tgtEl>
                                        <p:attrNameLst>
                                          <p:attrName>style.visibility</p:attrName>
                                        </p:attrNameLst>
                                      </p:cBhvr>
                                      <p:to>
                                        <p:strVal val="visible"/>
                                      </p:to>
                                    </p:set>
                                    <p:animEffect transition="in" filter="wipe(left)">
                                      <p:cBhvr>
                                        <p:cTn id="7" dur="500"/>
                                        <p:tgtEl>
                                          <p:spTgt spid="10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55"/>
                                        </p:tgtEl>
                                        <p:attrNameLst>
                                          <p:attrName>style.visibility</p:attrName>
                                        </p:attrNameLst>
                                      </p:cBhvr>
                                      <p:to>
                                        <p:strVal val="visible"/>
                                      </p:to>
                                    </p:set>
                                    <p:animEffect transition="in" filter="wipe(left)">
                                      <p:cBhvr>
                                        <p:cTn id="12" dur="500"/>
                                        <p:tgtEl>
                                          <p:spTgt spid="102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61"/>
                                        </p:tgtEl>
                                        <p:attrNameLst>
                                          <p:attrName>style.visibility</p:attrName>
                                        </p:attrNameLst>
                                      </p:cBhvr>
                                      <p:to>
                                        <p:strVal val="visible"/>
                                      </p:to>
                                    </p:set>
                                    <p:animEffect transition="in" filter="wipe(left)">
                                      <p:cBhvr>
                                        <p:cTn id="17" dur="500"/>
                                        <p:tgtEl>
                                          <p:spTgt spid="102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52"/>
                                        </p:tgtEl>
                                        <p:attrNameLst>
                                          <p:attrName>style.visibility</p:attrName>
                                        </p:attrNameLst>
                                      </p:cBhvr>
                                      <p:to>
                                        <p:strVal val="visible"/>
                                      </p:to>
                                    </p:set>
                                    <p:animEffect transition="in" filter="wipe(left)">
                                      <p:cBhvr>
                                        <p:cTn id="22" dur="500"/>
                                        <p:tgtEl>
                                          <p:spTgt spid="102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62"/>
                                        </p:tgtEl>
                                        <p:attrNameLst>
                                          <p:attrName>style.visibility</p:attrName>
                                        </p:attrNameLst>
                                      </p:cBhvr>
                                      <p:to>
                                        <p:strVal val="visible"/>
                                      </p:to>
                                    </p:set>
                                    <p:animEffect transition="in" filter="wipe(left)">
                                      <p:cBhvr>
                                        <p:cTn id="27" dur="500"/>
                                        <p:tgtEl>
                                          <p:spTgt spid="102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50"/>
                                        </p:tgtEl>
                                        <p:attrNameLst>
                                          <p:attrName>style.visibility</p:attrName>
                                        </p:attrNameLst>
                                      </p:cBhvr>
                                      <p:to>
                                        <p:strVal val="visible"/>
                                      </p:to>
                                    </p:set>
                                    <p:animEffect transition="in" filter="wipe(left)">
                                      <p:cBhvr>
                                        <p:cTn id="32" dur="500"/>
                                        <p:tgtEl>
                                          <p:spTgt spid="102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251"/>
                                        </p:tgtEl>
                                        <p:attrNameLst>
                                          <p:attrName>style.visibility</p:attrName>
                                        </p:attrNameLst>
                                      </p:cBhvr>
                                      <p:to>
                                        <p:strVal val="visible"/>
                                      </p:to>
                                    </p:set>
                                    <p:animEffect transition="in" filter="wipe(left)">
                                      <p:cBhvr>
                                        <p:cTn id="37" dur="500"/>
                                        <p:tgtEl>
                                          <p:spTgt spid="102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63"/>
                                        </p:tgtEl>
                                        <p:attrNameLst>
                                          <p:attrName>style.visibility</p:attrName>
                                        </p:attrNameLst>
                                      </p:cBhvr>
                                      <p:to>
                                        <p:strVal val="visible"/>
                                      </p:to>
                                    </p:set>
                                    <p:animEffect transition="in" filter="wipe(left)">
                                      <p:cBhvr>
                                        <p:cTn id="42" dur="500"/>
                                        <p:tgtEl>
                                          <p:spTgt spid="102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1928"/>
                                        </p:tgtEl>
                                        <p:attrNameLst>
                                          <p:attrName>style.visibility</p:attrName>
                                        </p:attrNameLst>
                                      </p:cBhvr>
                                      <p:to>
                                        <p:strVal val="visible"/>
                                      </p:to>
                                    </p:set>
                                    <p:animEffect transition="in" filter="wipe(left)">
                                      <p:cBhvr>
                                        <p:cTn id="47" dur="500"/>
                                        <p:tgtEl>
                                          <p:spTgt spid="819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81929"/>
                                        </p:tgtEl>
                                        <p:attrNameLst>
                                          <p:attrName>style.visibility</p:attrName>
                                        </p:attrNameLst>
                                      </p:cBhvr>
                                      <p:to>
                                        <p:strVal val="visible"/>
                                      </p:to>
                                    </p:set>
                                    <p:animEffect transition="in" filter="wipe(down)">
                                      <p:cBhvr>
                                        <p:cTn id="52" dur="500"/>
                                        <p:tgtEl>
                                          <p:spTgt spid="819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66"/>
                                        </p:tgtEl>
                                        <p:attrNameLst>
                                          <p:attrName>style.visibility</p:attrName>
                                        </p:attrNameLst>
                                      </p:cBhvr>
                                      <p:to>
                                        <p:strVal val="visible"/>
                                      </p:to>
                                    </p:set>
                                    <p:animEffect transition="in" filter="wipe(left)">
                                      <p:cBhvr>
                                        <p:cTn id="57" dur="500"/>
                                        <p:tgtEl>
                                          <p:spTgt spid="1026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1932"/>
                                        </p:tgtEl>
                                        <p:attrNameLst>
                                          <p:attrName>style.visibility</p:attrName>
                                        </p:attrNameLst>
                                      </p:cBhvr>
                                      <p:to>
                                        <p:strVal val="visible"/>
                                      </p:to>
                                    </p:set>
                                    <p:animEffect transition="in" filter="wipe(left)">
                                      <p:cBhvr>
                                        <p:cTn id="62" dur="500"/>
                                        <p:tgtEl>
                                          <p:spTgt spid="819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81933"/>
                                        </p:tgtEl>
                                        <p:attrNameLst>
                                          <p:attrName>style.visibility</p:attrName>
                                        </p:attrNameLst>
                                      </p:cBhvr>
                                      <p:to>
                                        <p:strVal val="visible"/>
                                      </p:to>
                                    </p:set>
                                    <p:animEffect transition="in" filter="wipe(down)">
                                      <p:cBhvr>
                                        <p:cTn id="67" dur="500"/>
                                        <p:tgtEl>
                                          <p:spTgt spid="81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utoUpdateAnimBg="0"/>
      <p:bldP spid="10252" grpId="0" autoUpdateAnimBg="0"/>
      <p:bldP spid="10254" grpId="0" autoUpdateAnimBg="0"/>
      <p:bldP spid="10255" grpId="0" autoUpdateAnimBg="0"/>
      <p:bldP spid="10261" grpId="0" autoUpdateAnimBg="0"/>
      <p:bldP spid="10262" grpId="0" autoUpdateAnimBg="0"/>
      <p:bldP spid="10263" grpId="0" autoUpdateAnimBg="0"/>
      <p:bldP spid="1026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59A2C8D5-BA44-47F3-A201-E30D0108B57D}" type="slidenum">
              <a:rPr lang="en-US" altLang="zh-CN"/>
              <a:pPr/>
              <a:t>16</a:t>
            </a:fld>
            <a:endParaRPr lang="en-US" altLang="zh-CN"/>
          </a:p>
        </p:txBody>
      </p:sp>
      <p:sp>
        <p:nvSpPr>
          <p:cNvPr id="130050" name="Text Box 2"/>
          <p:cNvSpPr txBox="1">
            <a:spLocks noChangeArrowheads="1"/>
          </p:cNvSpPr>
          <p:nvPr/>
        </p:nvSpPr>
        <p:spPr bwMode="auto">
          <a:xfrm>
            <a:off x="609600" y="457200"/>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dirty="0">
                <a:solidFill>
                  <a:srgbClr val="0000FF"/>
                </a:solidFill>
                <a:latin typeface="宋体" panose="02010600030101010101" pitchFamily="2" charset="-122"/>
              </a:rPr>
              <a:t>样本矩的性质</a:t>
            </a:r>
          </a:p>
        </p:txBody>
      </p:sp>
      <p:sp>
        <p:nvSpPr>
          <p:cNvPr id="130051" name="Text Box 3"/>
          <p:cNvSpPr txBox="1">
            <a:spLocks noChangeArrowheads="1"/>
          </p:cNvSpPr>
          <p:nvPr/>
        </p:nvSpPr>
        <p:spPr bwMode="auto">
          <a:xfrm>
            <a:off x="827088" y="429260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a:solidFill>
                  <a:srgbClr val="0000FF"/>
                </a:solidFill>
                <a:latin typeface="宋体" panose="02010600030101010101" pitchFamily="2" charset="-122"/>
              </a:rPr>
              <a:t>抽样分布</a:t>
            </a:r>
          </a:p>
        </p:txBody>
      </p:sp>
      <p:sp>
        <p:nvSpPr>
          <p:cNvPr id="130052" name="Rectangle 4"/>
          <p:cNvSpPr>
            <a:spLocks noChangeArrowheads="1"/>
          </p:cNvSpPr>
          <p:nvPr/>
        </p:nvSpPr>
        <p:spPr bwMode="auto">
          <a:xfrm>
            <a:off x="755650" y="4868863"/>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b="1">
                <a:solidFill>
                  <a:srgbClr val="D60093"/>
                </a:solidFill>
                <a:latin typeface="宋体" panose="02010600030101010101" pitchFamily="2" charset="-122"/>
              </a:rPr>
              <a:t>统计量是样本的函数</a:t>
            </a:r>
            <a:r>
              <a:rPr kumimoji="0" lang="en-US" altLang="zh-CN" b="1">
                <a:solidFill>
                  <a:srgbClr val="D60093"/>
                </a:solidFill>
                <a:latin typeface="宋体" panose="02010600030101010101" pitchFamily="2" charset="-122"/>
              </a:rPr>
              <a:t>, </a:t>
            </a:r>
            <a:r>
              <a:rPr kumimoji="0" lang="zh-CN" altLang="en-US" b="1">
                <a:solidFill>
                  <a:srgbClr val="D60093"/>
                </a:solidFill>
                <a:latin typeface="宋体" panose="02010600030101010101" pitchFamily="2" charset="-122"/>
              </a:rPr>
              <a:t>它是一个随机变量</a:t>
            </a:r>
            <a:r>
              <a:rPr kumimoji="0" lang="en-US" altLang="zh-CN" b="1">
                <a:solidFill>
                  <a:srgbClr val="D60093"/>
                </a:solidFill>
                <a:latin typeface="宋体" panose="02010600030101010101" pitchFamily="2" charset="-122"/>
              </a:rPr>
              <a:t>.</a:t>
            </a:r>
            <a:r>
              <a:rPr kumimoji="0" lang="zh-CN" altLang="en-US" b="1">
                <a:solidFill>
                  <a:srgbClr val="D60093"/>
                </a:solidFill>
                <a:latin typeface="宋体" panose="02010600030101010101" pitchFamily="2" charset="-122"/>
              </a:rPr>
              <a:t>统计量的分布称为</a:t>
            </a:r>
            <a:r>
              <a:rPr kumimoji="0" lang="zh-CN" altLang="en-US" b="1">
                <a:solidFill>
                  <a:srgbClr val="0000FF"/>
                </a:solidFill>
                <a:latin typeface="宋体" panose="02010600030101010101" pitchFamily="2" charset="-122"/>
              </a:rPr>
              <a:t>抽样分布</a:t>
            </a:r>
            <a:r>
              <a:rPr kumimoji="0" lang="en-US" altLang="zh-CN" b="1">
                <a:solidFill>
                  <a:srgbClr val="D60093"/>
                </a:solidFill>
                <a:latin typeface="宋体" panose="02010600030101010101" pitchFamily="2" charset="-122"/>
              </a:rPr>
              <a:t>.</a:t>
            </a:r>
          </a:p>
        </p:txBody>
      </p:sp>
      <p:grpSp>
        <p:nvGrpSpPr>
          <p:cNvPr id="130053" name="Group 5"/>
          <p:cNvGrpSpPr>
            <a:grpSpLocks/>
          </p:cNvGrpSpPr>
          <p:nvPr/>
        </p:nvGrpSpPr>
        <p:grpSpPr bwMode="auto">
          <a:xfrm>
            <a:off x="762000" y="1025527"/>
            <a:ext cx="7924800" cy="3019427"/>
            <a:chOff x="0" y="22"/>
            <a:chExt cx="4992" cy="1902"/>
          </a:xfrm>
        </p:grpSpPr>
        <p:grpSp>
          <p:nvGrpSpPr>
            <p:cNvPr id="130054" name="Group 6"/>
            <p:cNvGrpSpPr>
              <a:grpSpLocks/>
            </p:cNvGrpSpPr>
            <p:nvPr/>
          </p:nvGrpSpPr>
          <p:grpSpPr bwMode="auto">
            <a:xfrm>
              <a:off x="0" y="22"/>
              <a:ext cx="4992" cy="1550"/>
              <a:chOff x="0" y="22"/>
              <a:chExt cx="4992" cy="1550"/>
            </a:xfrm>
          </p:grpSpPr>
          <p:sp>
            <p:nvSpPr>
              <p:cNvPr id="130055" name="Text Box 7"/>
              <p:cNvSpPr txBox="1">
                <a:spLocks noChangeArrowheads="1"/>
              </p:cNvSpPr>
              <p:nvPr/>
            </p:nvSpPr>
            <p:spPr bwMode="auto">
              <a:xfrm>
                <a:off x="0" y="39"/>
                <a:ext cx="49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b="1" dirty="0">
                    <a:latin typeface="宋体" panose="02010600030101010101" pitchFamily="2" charset="-122"/>
                  </a:rPr>
                  <a:t>1)</a:t>
                </a:r>
                <a:r>
                  <a:rPr kumimoji="0" lang="zh-CN" altLang="en-US" sz="2400" b="1" dirty="0">
                    <a:latin typeface="宋体" panose="02010600030101010101" pitchFamily="2" charset="-122"/>
                  </a:rPr>
                  <a:t>若总体</a:t>
                </a:r>
                <a:r>
                  <a:rPr kumimoji="0" lang="en-US" altLang="zh-CN" sz="2400" b="1" i="1" dirty="0">
                    <a:latin typeface="Times New Roman" panose="02020603050405020304" pitchFamily="18" charset="0"/>
                    <a:cs typeface="Times New Roman" panose="02020603050405020304" pitchFamily="18" charset="0"/>
                  </a:rPr>
                  <a:t>X</a:t>
                </a:r>
                <a:r>
                  <a:rPr kumimoji="0" lang="zh-CN" altLang="en-US" sz="2400" b="1" dirty="0">
                    <a:latin typeface="宋体" panose="02010600030101010101" pitchFamily="2" charset="-122"/>
                  </a:rPr>
                  <a:t>的</a:t>
                </a:r>
                <a:r>
                  <a:rPr kumimoji="0" lang="en-US" altLang="zh-CN" sz="2400" b="1" i="1" dirty="0">
                    <a:latin typeface="Times New Roman" panose="02020603050405020304" pitchFamily="18" charset="0"/>
                    <a:cs typeface="Times New Roman" panose="02020603050405020304" pitchFamily="18" charset="0"/>
                  </a:rPr>
                  <a:t>k</a:t>
                </a:r>
                <a:r>
                  <a:rPr kumimoji="0" lang="zh-CN" altLang="en-US" sz="2400" b="1" dirty="0">
                    <a:latin typeface="宋体" panose="02010600030101010101" pitchFamily="2" charset="-122"/>
                  </a:rPr>
                  <a:t>阶矩             存在</a:t>
                </a:r>
                <a:r>
                  <a:rPr kumimoji="0" lang="en-US" altLang="zh-CN" sz="2400" b="1" dirty="0">
                    <a:latin typeface="宋体" panose="02010600030101010101" pitchFamily="2" charset="-122"/>
                  </a:rPr>
                  <a:t>, </a:t>
                </a:r>
                <a:r>
                  <a:rPr kumimoji="0" lang="zh-CN" altLang="en-US" sz="2400" b="1" dirty="0">
                    <a:latin typeface="宋体" panose="02010600030101010101" pitchFamily="2" charset="-122"/>
                  </a:rPr>
                  <a:t>则当       时</a:t>
                </a:r>
                <a:r>
                  <a:rPr kumimoji="0" lang="en-US" altLang="zh-CN" sz="2400" b="1" dirty="0">
                    <a:latin typeface="宋体" panose="02010600030101010101" pitchFamily="2" charset="-122"/>
                  </a:rPr>
                  <a:t>,        </a:t>
                </a:r>
              </a:p>
            </p:txBody>
          </p:sp>
          <p:sp>
            <p:nvSpPr>
              <p:cNvPr id="130056" name="Text Box 8"/>
              <p:cNvSpPr txBox="1">
                <a:spLocks noChangeArrowheads="1"/>
              </p:cNvSpPr>
              <p:nvPr/>
            </p:nvSpPr>
            <p:spPr bwMode="auto">
              <a:xfrm>
                <a:off x="0" y="12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b="1">
                    <a:latin typeface="宋体" panose="02010600030101010101" pitchFamily="2" charset="-122"/>
                  </a:rPr>
                  <a:t>2)</a:t>
                </a:r>
              </a:p>
            </p:txBody>
          </p:sp>
          <p:graphicFrame>
            <p:nvGraphicFramePr>
              <p:cNvPr id="130057" name="Object 9"/>
              <p:cNvGraphicFramePr>
                <a:graphicFrameLocks noChangeAspect="1"/>
              </p:cNvGraphicFramePr>
              <p:nvPr>
                <p:extLst>
                  <p:ext uri="{D42A27DB-BD31-4B8C-83A1-F6EECF244321}">
                    <p14:modId xmlns:p14="http://schemas.microsoft.com/office/powerpoint/2010/main" val="2766233419"/>
                  </p:ext>
                </p:extLst>
              </p:nvPr>
            </p:nvGraphicFramePr>
            <p:xfrm>
              <a:off x="1644" y="22"/>
              <a:ext cx="1180" cy="350"/>
            </p:xfrm>
            <a:graphic>
              <a:graphicData uri="http://schemas.openxmlformats.org/presentationml/2006/ole">
                <mc:AlternateContent xmlns:mc="http://schemas.openxmlformats.org/markup-compatibility/2006">
                  <mc:Choice xmlns:v="urn:schemas-microsoft-com:vml" Requires="v">
                    <p:oleObj spid="_x0000_s990690" r:id="rId3" imgW="850479" imgH="254097" progId="Equation.3">
                      <p:embed/>
                    </p:oleObj>
                  </mc:Choice>
                  <mc:Fallback>
                    <p:oleObj r:id="rId3" imgW="850479" imgH="25409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 y="22"/>
                            <a:ext cx="1180"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58" name="Object 10"/>
              <p:cNvGraphicFramePr>
                <a:graphicFrameLocks noChangeAspect="1"/>
              </p:cNvGraphicFramePr>
              <p:nvPr/>
            </p:nvGraphicFramePr>
            <p:xfrm>
              <a:off x="3888" y="96"/>
              <a:ext cx="688" cy="204"/>
            </p:xfrm>
            <a:graphic>
              <a:graphicData uri="http://schemas.openxmlformats.org/presentationml/2006/ole">
                <mc:AlternateContent xmlns:mc="http://schemas.openxmlformats.org/markup-compatibility/2006">
                  <mc:Choice xmlns:v="urn:schemas-microsoft-com:vml" Requires="v">
                    <p:oleObj spid="_x0000_s990691" r:id="rId5" imgW="507876" imgH="152585" progId="Equation.3">
                      <p:embed/>
                    </p:oleObj>
                  </mc:Choice>
                  <mc:Fallback>
                    <p:oleObj r:id="rId5" imgW="507876" imgH="1525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96"/>
                            <a:ext cx="68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59" name="Object 11"/>
              <p:cNvGraphicFramePr>
                <a:graphicFrameLocks noChangeAspect="1"/>
              </p:cNvGraphicFramePr>
              <p:nvPr/>
            </p:nvGraphicFramePr>
            <p:xfrm>
              <a:off x="384" y="336"/>
              <a:ext cx="1195" cy="668"/>
            </p:xfrm>
            <a:graphic>
              <a:graphicData uri="http://schemas.openxmlformats.org/presentationml/2006/ole">
                <mc:AlternateContent xmlns:mc="http://schemas.openxmlformats.org/markup-compatibility/2006">
                  <mc:Choice xmlns:v="urn:schemas-microsoft-com:vml" Requires="v">
                    <p:oleObj spid="_x0000_s990692" r:id="rId7" imgW="609653" imgH="343068" progId="Equation.3">
                      <p:embed/>
                    </p:oleObj>
                  </mc:Choice>
                  <mc:Fallback>
                    <p:oleObj r:id="rId7" imgW="609653" imgH="3430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336"/>
                            <a:ext cx="1195" cy="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0" name="Object 12"/>
              <p:cNvGraphicFramePr>
                <a:graphicFrameLocks noChangeAspect="1"/>
              </p:cNvGraphicFramePr>
              <p:nvPr/>
            </p:nvGraphicFramePr>
            <p:xfrm>
              <a:off x="1728" y="672"/>
              <a:ext cx="984" cy="268"/>
            </p:xfrm>
            <a:graphic>
              <a:graphicData uri="http://schemas.openxmlformats.org/presentationml/2006/ole">
                <mc:AlternateContent xmlns:mc="http://schemas.openxmlformats.org/markup-compatibility/2006">
                  <mc:Choice xmlns:v="urn:schemas-microsoft-com:vml" Requires="v">
                    <p:oleObj spid="_x0000_s990693" r:id="rId9" imgW="838517" imgH="228917" progId="Equation.3">
                      <p:embed/>
                    </p:oleObj>
                  </mc:Choice>
                  <mc:Fallback>
                    <p:oleObj r:id="rId9" imgW="838517" imgH="2289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672"/>
                            <a:ext cx="984"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1" name="Object 13"/>
              <p:cNvGraphicFramePr>
                <a:graphicFrameLocks noChangeAspect="1"/>
              </p:cNvGraphicFramePr>
              <p:nvPr/>
            </p:nvGraphicFramePr>
            <p:xfrm>
              <a:off x="288" y="1056"/>
              <a:ext cx="3648" cy="516"/>
            </p:xfrm>
            <a:graphic>
              <a:graphicData uri="http://schemas.openxmlformats.org/presentationml/2006/ole">
                <mc:AlternateContent xmlns:mc="http://schemas.openxmlformats.org/markup-compatibility/2006">
                  <mc:Choice xmlns:v="urn:schemas-microsoft-com:vml" Requires="v">
                    <p:oleObj spid="_x0000_s990694" r:id="rId11" imgW="2412270" imgH="343068" progId="Equation.3">
                      <p:embed/>
                    </p:oleObj>
                  </mc:Choice>
                  <mc:Fallback>
                    <p:oleObj r:id="rId11" imgW="2412270" imgH="34306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1056"/>
                            <a:ext cx="3648" cy="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0062" name="Text Box 14"/>
            <p:cNvSpPr txBox="1">
              <a:spLocks noChangeArrowheads="1"/>
            </p:cNvSpPr>
            <p:nvPr/>
          </p:nvSpPr>
          <p:spPr bwMode="auto">
            <a:xfrm>
              <a:off x="432" y="1610"/>
              <a:ext cx="172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0" lang="zh-CN" altLang="en-US" sz="2400" b="1" dirty="0">
                  <a:latin typeface="宋体" panose="02010600030101010101" pitchFamily="2" charset="-122"/>
                </a:rPr>
                <a:t>其中为 </a:t>
              </a:r>
              <a:r>
                <a:rPr kumimoji="0" lang="en-US" altLang="zh-CN" b="1" i="1" dirty="0">
                  <a:latin typeface="Times New Roman" panose="02020603050405020304" pitchFamily="18" charset="0"/>
                  <a:cs typeface="Times New Roman" panose="02020603050405020304" pitchFamily="18" charset="0"/>
                </a:rPr>
                <a:t>g </a:t>
              </a:r>
              <a:r>
                <a:rPr kumimoji="0" lang="zh-CN" altLang="en-US" sz="2400" b="1" dirty="0">
                  <a:latin typeface="宋体" panose="02010600030101010101" pitchFamily="2" charset="-122"/>
                </a:rPr>
                <a:t>连续函数</a:t>
              </a:r>
            </a:p>
          </p:txBody>
        </p:sp>
      </p:grpSp>
    </p:spTree>
    <p:extLst>
      <p:ext uri="{BB962C8B-B14F-4D97-AF65-F5344CB8AC3E}">
        <p14:creationId xmlns:p14="http://schemas.microsoft.com/office/powerpoint/2010/main" val="416214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 calcmode="lin" valueType="num">
                                      <p:cBhvr additive="base">
                                        <p:cTn id="7" dur="500" fill="hold"/>
                                        <p:tgtEl>
                                          <p:spTgt spid="130050"/>
                                        </p:tgtEl>
                                        <p:attrNameLst>
                                          <p:attrName>ppt_x</p:attrName>
                                        </p:attrNameLst>
                                      </p:cBhvr>
                                      <p:tavLst>
                                        <p:tav tm="0">
                                          <p:val>
                                            <p:strVal val="0-#ppt_w/2"/>
                                          </p:val>
                                        </p:tav>
                                        <p:tav tm="100000">
                                          <p:val>
                                            <p:strVal val="#ppt_x"/>
                                          </p:val>
                                        </p:tav>
                                      </p:tavLst>
                                    </p:anim>
                                    <p:anim calcmode="lin" valueType="num">
                                      <p:cBhvr additive="base">
                                        <p:cTn id="8" dur="500" fill="hold"/>
                                        <p:tgtEl>
                                          <p:spTgt spid="1300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0053"/>
                                        </p:tgtEl>
                                        <p:attrNameLst>
                                          <p:attrName>style.visibility</p:attrName>
                                        </p:attrNameLst>
                                      </p:cBhvr>
                                      <p:to>
                                        <p:strVal val="visible"/>
                                      </p:to>
                                    </p:set>
                                    <p:anim calcmode="lin" valueType="num">
                                      <p:cBhvr additive="base">
                                        <p:cTn id="13" dur="500" fill="hold"/>
                                        <p:tgtEl>
                                          <p:spTgt spid="130053"/>
                                        </p:tgtEl>
                                        <p:attrNameLst>
                                          <p:attrName>ppt_x</p:attrName>
                                        </p:attrNameLst>
                                      </p:cBhvr>
                                      <p:tavLst>
                                        <p:tav tm="0">
                                          <p:val>
                                            <p:strVal val="0-#ppt_w/2"/>
                                          </p:val>
                                        </p:tav>
                                        <p:tav tm="100000">
                                          <p:val>
                                            <p:strVal val="#ppt_x"/>
                                          </p:val>
                                        </p:tav>
                                      </p:tavLst>
                                    </p:anim>
                                    <p:anim calcmode="lin" valueType="num">
                                      <p:cBhvr additive="base">
                                        <p:cTn id="14" dur="500" fill="hold"/>
                                        <p:tgtEl>
                                          <p:spTgt spid="1300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1"/>
                                        </p:tgtEl>
                                        <p:attrNameLst>
                                          <p:attrName>style.visibility</p:attrName>
                                        </p:attrNameLst>
                                      </p:cBhvr>
                                      <p:to>
                                        <p:strVal val="visible"/>
                                      </p:to>
                                    </p:set>
                                    <p:anim calcmode="lin" valueType="num">
                                      <p:cBhvr additive="base">
                                        <p:cTn id="19" dur="500" fill="hold"/>
                                        <p:tgtEl>
                                          <p:spTgt spid="130051"/>
                                        </p:tgtEl>
                                        <p:attrNameLst>
                                          <p:attrName>ppt_x</p:attrName>
                                        </p:attrNameLst>
                                      </p:cBhvr>
                                      <p:tavLst>
                                        <p:tav tm="0">
                                          <p:val>
                                            <p:strVal val="0-#ppt_w/2"/>
                                          </p:val>
                                        </p:tav>
                                        <p:tav tm="100000">
                                          <p:val>
                                            <p:strVal val="#ppt_x"/>
                                          </p:val>
                                        </p:tav>
                                      </p:tavLst>
                                    </p:anim>
                                    <p:anim calcmode="lin" valueType="num">
                                      <p:cBhvr additive="base">
                                        <p:cTn id="20" dur="500" fill="hold"/>
                                        <p:tgtEl>
                                          <p:spTgt spid="13005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2"/>
                                        </p:tgtEl>
                                        <p:attrNameLst>
                                          <p:attrName>style.visibility</p:attrName>
                                        </p:attrNameLst>
                                      </p:cBhvr>
                                      <p:to>
                                        <p:strVal val="visible"/>
                                      </p:to>
                                    </p:set>
                                    <p:anim calcmode="lin" valueType="num">
                                      <p:cBhvr additive="base">
                                        <p:cTn id="25" dur="500" fill="hold"/>
                                        <p:tgtEl>
                                          <p:spTgt spid="130052"/>
                                        </p:tgtEl>
                                        <p:attrNameLst>
                                          <p:attrName>ppt_x</p:attrName>
                                        </p:attrNameLst>
                                      </p:cBhvr>
                                      <p:tavLst>
                                        <p:tav tm="0">
                                          <p:val>
                                            <p:strVal val="0-#ppt_w/2"/>
                                          </p:val>
                                        </p:tav>
                                        <p:tav tm="100000">
                                          <p:val>
                                            <p:strVal val="#ppt_x"/>
                                          </p:val>
                                        </p:tav>
                                      </p:tavLst>
                                    </p:anim>
                                    <p:anim calcmode="lin" valueType="num">
                                      <p:cBhvr additive="base">
                                        <p:cTn id="26" dur="500" fill="hold"/>
                                        <p:tgtEl>
                                          <p:spTgt spid="130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autoUpdateAnimBg="0"/>
      <p:bldP spid="13005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2"/>
              <p:cNvSpPr txBox="1">
                <a:spLocks noChangeArrowheads="1"/>
              </p:cNvSpPr>
              <p:nvPr/>
            </p:nvSpPr>
            <p:spPr bwMode="auto">
              <a:xfrm>
                <a:off x="395536" y="332656"/>
                <a:ext cx="7920880" cy="30250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b="1" dirty="0">
                    <a:solidFill>
                      <a:srgbClr val="0000FF"/>
                    </a:solidFill>
                    <a:latin typeface="宋体" panose="02010600030101010101" pitchFamily="2" charset="-122"/>
                  </a:rPr>
                  <a:t>经验分布函数</a:t>
                </a:r>
                <a:endParaRPr kumimoji="0" lang="en-US" altLang="zh-CN" b="1" dirty="0">
                  <a:solidFill>
                    <a:srgbClr val="0000FF"/>
                  </a:solidFill>
                  <a:latin typeface="宋体" panose="02010600030101010101" pitchFamily="2" charset="-122"/>
                </a:endParaRPr>
              </a:p>
              <a:p>
                <a:r>
                  <a:rPr lang="zh-CN" altLang="en-US" dirty="0">
                    <a:latin typeface="Times New Roman" panose="02020603050405020304" pitchFamily="18" charset="0"/>
                    <a:cs typeface="Times New Roman" panose="02020603050405020304" pitchFamily="18" charset="0"/>
                  </a:rPr>
                  <a:t>设</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是来自总体</a:t>
                </a:r>
                <a:r>
                  <a:rPr lang="en-US" altLang="zh-CN" i="1"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的一个样本，</a:t>
                </a:r>
                <a:r>
                  <a:rPr lang="en-US" altLang="zh-CN" dirty="0">
                    <a:latin typeface="Times New Roman" panose="02020603050405020304" pitchFamily="18" charset="0"/>
                    <a:cs typeface="Times New Roman" panose="02020603050405020304" pitchFamily="18" charset="0"/>
                  </a:rPr>
                  <a:t>F(x)</a:t>
                </a:r>
                <a:r>
                  <a:rPr lang="zh-CN" altLang="en-US" dirty="0">
                    <a:latin typeface="Times New Roman" panose="02020603050405020304" pitchFamily="18" charset="0"/>
                    <a:cs typeface="Times New Roman" panose="02020603050405020304" pitchFamily="18" charset="0"/>
                  </a:rPr>
                  <a:t>表示总体的分布函数，</a:t>
                </a:r>
                <a:r>
                  <a:rPr lang="en-US" altLang="zh-CN" dirty="0">
                    <a:latin typeface="Times New Roman" panose="02020603050405020304" pitchFamily="18" charset="0"/>
                    <a:cs typeface="Times New Roman" panose="02020603050405020304" pitchFamily="18" charset="0"/>
                  </a:rPr>
                  <a:t>S(x)</a:t>
                </a:r>
                <a:r>
                  <a:rPr lang="zh-CN" altLang="en-US" dirty="0">
                    <a:latin typeface="Times New Roman" panose="02020603050405020304" pitchFamily="18" charset="0"/>
                    <a:cs typeface="Times New Roman" panose="02020603050405020304" pitchFamily="18" charset="0"/>
                  </a:rPr>
                  <a:t>表示</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中不大于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的随机变量的个数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统计量</a:t>
                </a:r>
                <a:endParaRPr lang="en-US" altLang="zh-C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1" i="1" smtClean="0">
                              <a:latin typeface="Cambria Math" panose="02040503050406030204" pitchFamily="18" charset="0"/>
                              <a:cs typeface="Times New Roman" panose="02020603050405020304" pitchFamily="18" charset="0"/>
                            </a:rPr>
                            <m:t>𝑭</m:t>
                          </m:r>
                        </m:e>
                        <m:sub>
                          <m:r>
                            <a:rPr lang="en-US" altLang="zh-CN" b="1" i="1" smtClean="0">
                              <a:latin typeface="Cambria Math" panose="02040503050406030204" pitchFamily="18" charset="0"/>
                              <a:cs typeface="Times New Roman" panose="02020603050405020304" pitchFamily="18" charset="0"/>
                            </a:rPr>
                            <m:t>𝒏</m:t>
                          </m:r>
                        </m:sub>
                      </m:sSub>
                      <m:d>
                        <m:dPr>
                          <m:ctrlPr>
                            <a:rPr lang="en-US" altLang="zh-CN" b="1" i="1" smtClean="0">
                              <a:latin typeface="Cambria Math" panose="02040503050406030204" pitchFamily="18" charset="0"/>
                              <a:cs typeface="Times New Roman" panose="02020603050405020304" pitchFamily="18" charset="0"/>
                            </a:rPr>
                          </m:ctrlPr>
                        </m:dPr>
                        <m:e>
                          <m:r>
                            <a:rPr lang="en-US" altLang="zh-CN" b="1" i="1" smtClean="0">
                              <a:latin typeface="Cambria Math" panose="02040503050406030204" pitchFamily="18" charset="0"/>
                              <a:cs typeface="Times New Roman" panose="02020603050405020304" pitchFamily="18" charset="0"/>
                            </a:rPr>
                            <m:t>𝒙</m:t>
                          </m:r>
                        </m:e>
                      </m:d>
                      <m:r>
                        <a:rPr lang="en-US" altLang="zh-CN" b="1" i="1" smtClean="0">
                          <a:latin typeface="Cambria Math" panose="02040503050406030204" pitchFamily="18" charset="0"/>
                          <a:cs typeface="Times New Roman" panose="02020603050405020304" pitchFamily="18" charset="0"/>
                        </a:rPr>
                        <m:t>=</m:t>
                      </m:r>
                      <m:f>
                        <m:fPr>
                          <m:ctrlPr>
                            <a:rPr lang="en-US" altLang="zh-CN" b="1" i="1" smtClean="0">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𝑺</m:t>
                          </m:r>
                          <m:d>
                            <m:dPr>
                              <m:ctrlPr>
                                <a:rPr lang="en-US" altLang="zh-CN" b="1" i="1" smtClean="0">
                                  <a:latin typeface="Cambria Math" panose="02040503050406030204" pitchFamily="18" charset="0"/>
                                  <a:cs typeface="Times New Roman" panose="02020603050405020304" pitchFamily="18" charset="0"/>
                                </a:rPr>
                              </m:ctrlPr>
                            </m:dPr>
                            <m:e>
                              <m:r>
                                <a:rPr lang="en-US" altLang="zh-CN" b="1" i="1" smtClean="0">
                                  <a:latin typeface="Cambria Math" panose="02040503050406030204" pitchFamily="18" charset="0"/>
                                  <a:cs typeface="Times New Roman" panose="02020603050405020304" pitchFamily="18" charset="0"/>
                                </a:rPr>
                                <m:t>𝒙</m:t>
                              </m:r>
                            </m:e>
                          </m:d>
                        </m:num>
                        <m:den>
                          <m:r>
                            <a:rPr lang="en-US" altLang="zh-CN" b="1" i="1" smtClean="0">
                              <a:latin typeface="Cambria Math" panose="02040503050406030204" pitchFamily="18" charset="0"/>
                              <a:cs typeface="Times New Roman" panose="02020603050405020304" pitchFamily="18" charset="0"/>
                            </a:rPr>
                            <m:t>𝒏</m:t>
                          </m:r>
                        </m:den>
                      </m:f>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𝒙</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&lt;+∞)</m:t>
                      </m:r>
                    </m:oMath>
                  </m:oMathPara>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称为总体</a:t>
                </a:r>
                <a:r>
                  <a:rPr lang="en-US" altLang="zh-CN" i="1"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的</a:t>
                </a:r>
                <a:r>
                  <a:rPr kumimoji="0" lang="zh-CN" altLang="en-US" dirty="0">
                    <a:solidFill>
                      <a:srgbClr val="FF0000"/>
                    </a:solidFill>
                  </a:rPr>
                  <a:t>经验分布函数</a:t>
                </a:r>
                <a:r>
                  <a:rPr kumimoji="0" lang="en-US" altLang="zh-CN" dirty="0"/>
                  <a:t>.</a:t>
                </a:r>
              </a:p>
            </p:txBody>
          </p:sp>
        </mc:Choice>
        <mc:Fallback xmlns="">
          <p:sp>
            <p:nvSpPr>
              <p:cNvPr id="2" name="Text Box 2"/>
              <p:cNvSpPr txBox="1">
                <a:spLocks noRot="1" noChangeAspect="1" noMove="1" noResize="1" noEditPoints="1" noAdjustHandles="1" noChangeArrowheads="1" noChangeShapeType="1" noTextEdit="1"/>
              </p:cNvSpPr>
              <p:nvPr/>
            </p:nvSpPr>
            <p:spPr bwMode="auto">
              <a:xfrm>
                <a:off x="395536" y="332656"/>
                <a:ext cx="7920880" cy="3025059"/>
              </a:xfrm>
              <a:prstGeom prst="rect">
                <a:avLst/>
              </a:prstGeom>
              <a:blipFill rotWithShape="0">
                <a:blip r:embed="rId2"/>
                <a:stretch>
                  <a:fillRect l="-1232" t="-1613" r="-1155" b="-38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 Box 2"/>
              <p:cNvSpPr txBox="1">
                <a:spLocks noChangeArrowheads="1"/>
              </p:cNvSpPr>
              <p:nvPr/>
            </p:nvSpPr>
            <p:spPr bwMode="auto">
              <a:xfrm>
                <a:off x="395536" y="3429000"/>
                <a:ext cx="7920880" cy="30498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b="1" dirty="0">
                    <a:solidFill>
                      <a:srgbClr val="0000FF"/>
                    </a:solidFill>
                    <a:latin typeface="宋体" panose="02010600030101010101" pitchFamily="2" charset="-122"/>
                  </a:rPr>
                  <a:t>经验分布函数</a:t>
                </a:r>
                <a:r>
                  <a:rPr kumimoji="0" lang="zh-CN" altLang="en-US" dirty="0">
                    <a:solidFill>
                      <a:srgbClr val="0000FF"/>
                    </a:solidFill>
                  </a:rPr>
                  <a:t>的观察值</a:t>
                </a:r>
                <a:endParaRPr kumimoji="0" lang="en-US" altLang="zh-CN" b="1" dirty="0">
                  <a:solidFill>
                    <a:srgbClr val="0000FF"/>
                  </a:solidFill>
                  <a:latin typeface="宋体" panose="02010600030101010101" pitchFamily="2" charset="-122"/>
                </a:endParaRPr>
              </a:p>
              <a:p>
                <a:r>
                  <a:rPr lang="zh-CN" altLang="en-US" dirty="0">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的一个样本值为</a:t>
                </a:r>
                <a:r>
                  <a:rPr lang="en-US" altLang="zh-CN" dirty="0">
                    <a:latin typeface="Times New Roman" panose="02020603050405020304" pitchFamily="18" charset="0"/>
                    <a:cs typeface="Times New Roman" panose="02020603050405020304" pitchFamily="18" charset="0"/>
                  </a:rPr>
                  <a:t>1,1,2</a:t>
                </a:r>
                <a:r>
                  <a:rPr lang="zh-CN" altLang="en-US" dirty="0">
                    <a:latin typeface="Times New Roman" panose="02020603050405020304" pitchFamily="18" charset="0"/>
                    <a:cs typeface="Times New Roman" panose="02020603050405020304" pitchFamily="18" charset="0"/>
                  </a:rPr>
                  <a:t>，则经验分布函数</a:t>
                </a:r>
                <a:r>
                  <a:rPr lang="en-US" altLang="zh-CN" dirty="0">
                    <a:latin typeface="Times New Roman" panose="02020603050405020304" pitchFamily="18" charset="0"/>
                    <a:cs typeface="Times New Roman" panose="02020603050405020304" pitchFamily="18" charset="0"/>
                  </a:rPr>
                  <a:t>F</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的观察值为</a:t>
                </a:r>
                <a:endParaRPr lang="en-US" altLang="zh-CN"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1" i="1" smtClean="0">
                              <a:latin typeface="Cambria Math" panose="02040503050406030204" pitchFamily="18" charset="0"/>
                              <a:cs typeface="Times New Roman" panose="02020603050405020304" pitchFamily="18" charset="0"/>
                            </a:rPr>
                            <m:t>𝑭</m:t>
                          </m:r>
                        </m:e>
                        <m:sub>
                          <m:r>
                            <a:rPr lang="en-US" altLang="zh-CN" b="1" i="1" smtClean="0">
                              <a:latin typeface="Cambria Math" panose="02040503050406030204" pitchFamily="18" charset="0"/>
                              <a:cs typeface="Times New Roman" panose="02020603050405020304" pitchFamily="18" charset="0"/>
                            </a:rPr>
                            <m:t>𝟑</m:t>
                          </m:r>
                        </m:sub>
                      </m:sSub>
                      <m:d>
                        <m:dPr>
                          <m:ctrlPr>
                            <a:rPr lang="en-US" altLang="zh-CN" b="1" i="1" smtClean="0">
                              <a:latin typeface="Cambria Math" panose="02040503050406030204" pitchFamily="18" charset="0"/>
                              <a:cs typeface="Times New Roman" panose="02020603050405020304" pitchFamily="18" charset="0"/>
                            </a:rPr>
                          </m:ctrlPr>
                        </m:dPr>
                        <m:e>
                          <m:r>
                            <a:rPr lang="en-US" altLang="zh-CN" b="1" i="1" smtClean="0">
                              <a:latin typeface="Cambria Math" panose="02040503050406030204" pitchFamily="18" charset="0"/>
                              <a:cs typeface="Times New Roman" panose="02020603050405020304" pitchFamily="18" charset="0"/>
                            </a:rPr>
                            <m:t>𝒙</m:t>
                          </m:r>
                        </m:e>
                      </m:d>
                      <m:r>
                        <a:rPr lang="en-US" altLang="zh-CN" b="1" i="1" smtClean="0">
                          <a:latin typeface="Cambria Math" panose="02040503050406030204" pitchFamily="18" charset="0"/>
                          <a:cs typeface="Times New Roman" panose="02020603050405020304" pitchFamily="18" charset="0"/>
                        </a:rPr>
                        <m:t>=</m:t>
                      </m:r>
                      <m:d>
                        <m:dPr>
                          <m:begChr m:val="{"/>
                          <m:endChr m:val=""/>
                          <m:ctrlPr>
                            <a:rPr lang="en-US" altLang="zh-CN" b="1" i="1" smtClean="0">
                              <a:latin typeface="Cambria Math" panose="02040503050406030204" pitchFamily="18" charset="0"/>
                              <a:cs typeface="Times New Roman" panose="02020603050405020304" pitchFamily="18" charset="0"/>
                            </a:rPr>
                          </m:ctrlPr>
                        </m:dPr>
                        <m:e>
                          <m:eqArr>
                            <m:eqArrPr>
                              <m:ctrlPr>
                                <a:rPr lang="en-US" altLang="zh-CN" b="1" i="1" smtClean="0">
                                  <a:latin typeface="Cambria Math" panose="02040503050406030204" pitchFamily="18" charset="0"/>
                                  <a:cs typeface="Times New Roman" panose="02020603050405020304" pitchFamily="18" charset="0"/>
                                </a:rPr>
                              </m:ctrlPr>
                            </m:eqArrPr>
                            <m:e>
                              <m:r>
                                <a:rPr lang="en-US" altLang="zh-CN" b="1" i="1" smtClean="0">
                                  <a:latin typeface="Cambria Math" panose="02040503050406030204" pitchFamily="18" charset="0"/>
                                  <a:cs typeface="Times New Roman" panose="02020603050405020304" pitchFamily="18" charset="0"/>
                                </a:rPr>
                                <m:t>𝟎</m:t>
                              </m:r>
                              <m:r>
                                <a:rPr lang="zh-CN" altLang="en-US"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              </m:t>
                              </m:r>
                              <m:r>
                                <a:rPr lang="en-US" altLang="zh-CN" b="1" i="1" smtClean="0">
                                  <a:latin typeface="Cambria Math" panose="02040503050406030204" pitchFamily="18" charset="0"/>
                                  <a:cs typeface="Times New Roman" panose="02020603050405020304" pitchFamily="18" charset="0"/>
                                </a:rPr>
                                <m:t>𝒙</m:t>
                              </m:r>
                              <m:r>
                                <a:rPr lang="en-US" altLang="zh-CN" b="1" i="1" smtClean="0">
                                  <a:latin typeface="Cambria Math" panose="02040503050406030204" pitchFamily="18" charset="0"/>
                                  <a:cs typeface="Times New Roman" panose="02020603050405020304" pitchFamily="18" charset="0"/>
                                </a:rPr>
                                <m:t>&lt;</m:t>
                              </m:r>
                              <m:r>
                                <a:rPr lang="en-US" altLang="zh-CN" b="1" i="1" smtClean="0">
                                  <a:latin typeface="Cambria Math" panose="02040503050406030204" pitchFamily="18" charset="0"/>
                                  <a:cs typeface="Times New Roman" panose="02020603050405020304" pitchFamily="18" charset="0"/>
                                </a:rPr>
                                <m:t>𝟏</m:t>
                              </m:r>
                            </m:e>
                            <m:e>
                              <m:f>
                                <m:fPr>
                                  <m:ctrlPr>
                                    <a:rPr lang="en-US" altLang="zh-CN" b="1" i="1" smtClean="0">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𝟐</m:t>
                                  </m:r>
                                </m:num>
                                <m:den>
                                  <m:r>
                                    <a:rPr lang="en-US" altLang="zh-CN" b="1" i="1" smtClean="0">
                                      <a:latin typeface="Cambria Math" panose="02040503050406030204" pitchFamily="18" charset="0"/>
                                      <a:cs typeface="Times New Roman" panose="02020603050405020304" pitchFamily="18" charset="0"/>
                                    </a:rPr>
                                    <m:t>𝟑</m:t>
                                  </m:r>
                                </m:den>
                              </m:f>
                              <m:r>
                                <a:rPr lang="en-US" altLang="zh-CN" b="1" i="1" smtClean="0">
                                  <a:latin typeface="Cambria Math" panose="02040503050406030204" pitchFamily="18" charset="0"/>
                                  <a:cs typeface="Times New Roman" panose="02020603050405020304" pitchFamily="18" charset="0"/>
                                </a:rPr>
                                <m:t>,  </m:t>
                              </m:r>
                              <m:r>
                                <a:rPr lang="en-US" altLang="zh-CN" b="1" i="1" smtClean="0">
                                  <a:latin typeface="Cambria Math" panose="02040503050406030204" pitchFamily="18" charset="0"/>
                                  <a:cs typeface="Times New Roman" panose="02020603050405020304" pitchFamily="18" charset="0"/>
                                </a:rPr>
                                <m:t>𝟏</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𝒙</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𝟐</m:t>
                              </m:r>
                            </m:e>
                            <m:e>
                              <m:r>
                                <a:rPr lang="en-US" altLang="zh-CN" b="1" i="1" smtClean="0">
                                  <a:latin typeface="Cambria Math" panose="02040503050406030204" pitchFamily="18" charset="0"/>
                                  <a:cs typeface="Times New Roman" panose="02020603050405020304" pitchFamily="18" charset="0"/>
                                </a:rPr>
                                <m:t>𝟏</m:t>
                              </m:r>
                              <m:r>
                                <a:rPr lang="en-US" altLang="zh-CN" b="1" i="1" smtClean="0">
                                  <a:latin typeface="Cambria Math" panose="02040503050406030204" pitchFamily="18" charset="0"/>
                                  <a:cs typeface="Times New Roman" panose="02020603050405020304" pitchFamily="18" charset="0"/>
                                </a:rPr>
                                <m:t>,           </m:t>
                              </m:r>
                              <m:r>
                                <a:rPr lang="en-US" altLang="zh-CN" b="1" i="1" smtClean="0">
                                  <a:latin typeface="Cambria Math" panose="02040503050406030204" pitchFamily="18" charset="0"/>
                                  <a:cs typeface="Times New Roman" panose="02020603050405020304" pitchFamily="18" charset="0"/>
                                </a:rPr>
                                <m:t>𝒙</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𝟐</m:t>
                              </m:r>
                            </m:e>
                          </m:eqArr>
                        </m:e>
                      </m:d>
                    </m:oMath>
                  </m:oMathPara>
                </a14:m>
                <a:endParaRPr kumimoji="0" lang="en-US" altLang="zh-CN" dirty="0"/>
              </a:p>
            </p:txBody>
          </p:sp>
        </mc:Choice>
        <mc:Fallback xmlns="">
          <p:sp>
            <p:nvSpPr>
              <p:cNvPr id="3" name="Text Box 2"/>
              <p:cNvSpPr txBox="1">
                <a:spLocks noRot="1" noChangeAspect="1" noMove="1" noResize="1" noEditPoints="1" noAdjustHandles="1" noChangeArrowheads="1" noChangeShapeType="1" noTextEdit="1"/>
              </p:cNvSpPr>
              <p:nvPr/>
            </p:nvSpPr>
            <p:spPr bwMode="auto">
              <a:xfrm>
                <a:off x="395536" y="3429000"/>
                <a:ext cx="7920880" cy="3049809"/>
              </a:xfrm>
              <a:prstGeom prst="rect">
                <a:avLst/>
              </a:prstGeom>
              <a:blipFill rotWithShape="0">
                <a:blip r:embed="rId3"/>
                <a:stretch>
                  <a:fillRect l="-1232" t="-1600" r="-4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87251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2"/>
              <p:cNvSpPr txBox="1">
                <a:spLocks noChangeArrowheads="1"/>
              </p:cNvSpPr>
              <p:nvPr/>
            </p:nvSpPr>
            <p:spPr bwMode="auto">
              <a:xfrm>
                <a:off x="395536" y="1340550"/>
                <a:ext cx="7920880" cy="25204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CN" dirty="0">
                    <a:solidFill>
                      <a:srgbClr val="0000FF"/>
                    </a:solidFill>
                    <a:latin typeface="Times New Roman" panose="02020603050405020304" pitchFamily="18" charset="0"/>
                    <a:cs typeface="Times New Roman" panose="02020603050405020304" pitchFamily="18" charset="0"/>
                  </a:rPr>
                  <a:t>Glivenko-Canteli </a:t>
                </a:r>
                <a:r>
                  <a:rPr lang="zh-CN" altLang="en-US" dirty="0">
                    <a:solidFill>
                      <a:srgbClr val="0000FF"/>
                    </a:solidFill>
                    <a:latin typeface="Times New Roman" panose="02020603050405020304" pitchFamily="18" charset="0"/>
                    <a:cs typeface="Times New Roman" panose="02020603050405020304" pitchFamily="18" charset="0"/>
                  </a:rPr>
                  <a:t>定理</a:t>
                </a:r>
                <a:endParaRPr lang="en-US" altLang="zh-CN" dirty="0">
                  <a:solidFill>
                    <a:srgbClr val="0000FF"/>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altLang="zh-CN" b="1" i="1" smtClean="0">
                              <a:latin typeface="Cambria Math" panose="02040503050406030204" pitchFamily="18" charset="0"/>
                              <a:cs typeface="Times New Roman" panose="02020603050405020304" pitchFamily="18" charset="0"/>
                            </a:rPr>
                          </m:ctrlPr>
                        </m:funcPr>
                        <m:fName>
                          <m:r>
                            <a:rPr lang="en-US" altLang="zh-CN" b="1" i="1" smtClean="0">
                              <a:latin typeface="Cambria Math" panose="02040503050406030204" pitchFamily="18" charset="0"/>
                              <a:cs typeface="Times New Roman" panose="02020603050405020304" pitchFamily="18" charset="0"/>
                            </a:rPr>
                            <m:t>𝒑</m:t>
                          </m:r>
                          <m:r>
                            <a:rPr lang="en-US" altLang="zh-CN" b="1" i="1" smtClean="0">
                              <a:latin typeface="Cambria Math" panose="02040503050406030204" pitchFamily="18" charset="0"/>
                              <a:cs typeface="Times New Roman" panose="02020603050405020304" pitchFamily="18" charset="0"/>
                            </a:rPr>
                            <m:t>{</m:t>
                          </m:r>
                          <m:limLow>
                            <m:limLowPr>
                              <m:ctrlPr>
                                <a:rPr lang="en-US" altLang="zh-CN" b="1" i="1" smtClean="0">
                                  <a:latin typeface="Cambria Math" panose="02040503050406030204" pitchFamily="18" charset="0"/>
                                  <a:cs typeface="Times New Roman" panose="02020603050405020304" pitchFamily="18" charset="0"/>
                                </a:rPr>
                              </m:ctrlPr>
                            </m:limLowPr>
                            <m:e>
                              <m:r>
                                <m:rPr>
                                  <m:sty m:val="p"/>
                                </m:rPr>
                                <a:rPr lang="en-US" altLang="zh-CN" b="0" i="0" smtClean="0">
                                  <a:latin typeface="Cambria Math" panose="02040503050406030204" pitchFamily="18" charset="0"/>
                                  <a:cs typeface="Times New Roman" panose="02020603050405020304" pitchFamily="18" charset="0"/>
                                </a:rPr>
                                <m:t>lim</m:t>
                              </m:r>
                            </m:e>
                            <m:lim>
                              <m:r>
                                <a:rPr lang="en-US" altLang="zh-CN" b="1" i="1" smtClean="0">
                                  <a:latin typeface="Cambria Math" panose="02040503050406030204" pitchFamily="18" charset="0"/>
                                  <a:cs typeface="Times New Roman" panose="02020603050405020304" pitchFamily="18" charset="0"/>
                                </a:rPr>
                                <m:t>𝒏</m:t>
                              </m:r>
                              <m:r>
                                <a:rPr lang="en-US" altLang="zh-CN" b="1" i="1" smtClean="0">
                                  <a:latin typeface="Cambria Math" panose="02040503050406030204" pitchFamily="18" charset="0"/>
                                  <a:cs typeface="Times New Roman" panose="02020603050405020304" pitchFamily="18" charset="0"/>
                                </a:rPr>
                                <m:t>→∞</m:t>
                              </m:r>
                            </m:lim>
                          </m:limLow>
                        </m:fName>
                        <m:e>
                          <m:m>
                            <m:mPr>
                              <m:mcs>
                                <m:mc>
                                  <m:mcPr>
                                    <m:count m:val="1"/>
                                    <m:mcJc m:val="center"/>
                                  </m:mcPr>
                                </m:mc>
                              </m:mcs>
                              <m:ctrlPr>
                                <a:rPr lang="en-US" altLang="zh-CN" b="1" i="1" smtClean="0">
                                  <a:latin typeface="Cambria Math" panose="02040503050406030204" pitchFamily="18" charset="0"/>
                                  <a:cs typeface="Times New Roman" panose="02020603050405020304" pitchFamily="18" charset="0"/>
                                </a:rPr>
                              </m:ctrlPr>
                            </m:mPr>
                            <m:mr>
                              <m:e>
                                <m:r>
                                  <m:rPr>
                                    <m:brk m:alnAt="7"/>
                                  </m:rPr>
                                  <a:rPr lang="en-US" altLang="zh-CN" b="1" i="1" smtClean="0">
                                    <a:latin typeface="Cambria Math" panose="02040503050406030204" pitchFamily="18" charset="0"/>
                                    <a:cs typeface="Times New Roman" panose="02020603050405020304" pitchFamily="18" charset="0"/>
                                  </a:rPr>
                                  <m:t>𝒔</m:t>
                                </m:r>
                                <m:r>
                                  <a:rPr lang="en-US" altLang="zh-CN" b="1" i="1" smtClean="0">
                                    <a:latin typeface="Cambria Math" panose="02040503050406030204" pitchFamily="18" charset="0"/>
                                    <a:cs typeface="Times New Roman" panose="02020603050405020304" pitchFamily="18" charset="0"/>
                                  </a:rPr>
                                  <m:t>𝒖𝒑</m:t>
                                </m:r>
                              </m:e>
                            </m:mr>
                            <m:mr>
                              <m:e>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𝒙</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&lt;+∞</m:t>
                                </m:r>
                              </m:e>
                            </m:mr>
                          </m:m>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𝑭</m:t>
                              </m:r>
                            </m:e>
                            <m:sub>
                              <m:r>
                                <a:rPr lang="en-US" altLang="zh-CN" i="1">
                                  <a:latin typeface="Cambria Math" panose="02040503050406030204" pitchFamily="18" charset="0"/>
                                  <a:cs typeface="Times New Roman" panose="02020603050405020304" pitchFamily="18" charset="0"/>
                                </a:rPr>
                                <m:t>𝒏</m:t>
                              </m:r>
                            </m:sub>
                          </m:sSub>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𝒙</m:t>
                              </m:r>
                            </m:e>
                          </m:d>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𝑭</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𝒙</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𝟎</m:t>
                          </m:r>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𝟏</m:t>
                          </m:r>
                        </m:e>
                      </m:func>
                    </m:oMath>
                  </m:oMathPara>
                </a14:m>
                <a:endParaRPr lang="en-US" altLang="zh-CN" b="1"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对任意</a:t>
                </a:r>
                <a:r>
                  <a:rPr lang="en-US" altLang="zh-CN" i="1" dirty="0">
                    <a:latin typeface="Times New Roman" panose="02020603050405020304" pitchFamily="18" charset="0"/>
                    <a:cs typeface="Times New Roman" panose="02020603050405020304" pitchFamily="18" charset="0"/>
                  </a:rPr>
                  <a:t>x</a:t>
                </a:r>
                <a:r>
                  <a:rPr lang="zh-CN" altLang="en-US" i="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当</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充分大时，可用经验分布函数的观察值来代替总体的分布函数</a:t>
                </a:r>
                <a:endParaRPr lang="en-US" altLang="zh-CN" dirty="0">
                  <a:latin typeface="Times New Roman" panose="02020603050405020304" pitchFamily="18" charset="0"/>
                  <a:cs typeface="Times New Roman" panose="02020603050405020304" pitchFamily="18" charset="0"/>
                </a:endParaRPr>
              </a:p>
            </p:txBody>
          </p:sp>
        </mc:Choice>
        <mc:Fallback xmlns="">
          <p:sp>
            <p:nvSpPr>
              <p:cNvPr id="2" name="Text Box 2"/>
              <p:cNvSpPr txBox="1">
                <a:spLocks noRot="1" noChangeAspect="1" noMove="1" noResize="1" noEditPoints="1" noAdjustHandles="1" noChangeArrowheads="1" noChangeShapeType="1" noTextEdit="1"/>
              </p:cNvSpPr>
              <p:nvPr/>
            </p:nvSpPr>
            <p:spPr bwMode="auto">
              <a:xfrm>
                <a:off x="395536" y="1340550"/>
                <a:ext cx="7920880" cy="2520498"/>
              </a:xfrm>
              <a:prstGeom prst="rect">
                <a:avLst/>
              </a:prstGeom>
              <a:blipFill rotWithShape="0">
                <a:blip r:embed="rId2"/>
                <a:stretch>
                  <a:fillRect l="-1232" t="-2663" r="-616" b="-38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92473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539750" y="1339826"/>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CC0066"/>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定义：</a:t>
            </a:r>
            <a:r>
              <a:rPr lang="zh-CN" altLang="en-US" sz="2400" b="1" dirty="0">
                <a:latin typeface="Times New Roman" panose="02020603050405020304" pitchFamily="18" charset="0"/>
                <a:cs typeface="Times New Roman" panose="02020603050405020304" pitchFamily="18" charset="0"/>
              </a:rPr>
              <a:t>设</a:t>
            </a:r>
            <a:r>
              <a:rPr lang="en-US" altLang="zh-CN" sz="2400" b="1" i="1" dirty="0">
                <a:latin typeface="Times New Roman" panose="02020603050405020304" pitchFamily="18" charset="0"/>
                <a:cs typeface="Times New Roman" panose="02020603050405020304" pitchFamily="18" charset="0"/>
              </a:rPr>
              <a:t>X</a:t>
            </a:r>
            <a:r>
              <a:rPr lang="en-US" altLang="zh-CN" sz="2400" b="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 X</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X</a:t>
            </a:r>
            <a:r>
              <a:rPr lang="en-US" altLang="zh-CN" sz="2400" b="1" i="1" baseline="-25000" dirty="0" err="1">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是来自总体</a:t>
            </a:r>
            <a:r>
              <a:rPr lang="zh-CN" altLang="en-US" sz="2400" b="1" i="1" dirty="0">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en-US" altLang="zh-CN" sz="2400" b="1" dirty="0">
                <a:solidFill>
                  <a:srgbClr val="FF0000"/>
                </a:solidFill>
                <a:latin typeface="Times New Roman" panose="02020603050405020304" pitchFamily="18" charset="0"/>
                <a:cs typeface="Times New Roman" panose="02020603050405020304" pitchFamily="18" charset="0"/>
              </a:rPr>
              <a:t>(0,1)</a:t>
            </a:r>
            <a:r>
              <a:rPr lang="zh-CN" altLang="en-US" sz="2400" b="1" dirty="0">
                <a:latin typeface="Times New Roman" panose="02020603050405020304" pitchFamily="18" charset="0"/>
                <a:cs typeface="Times New Roman" panose="02020603050405020304" pitchFamily="18" charset="0"/>
              </a:rPr>
              <a:t>的样本</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则称统计量</a:t>
            </a:r>
          </a:p>
          <a:p>
            <a:r>
              <a:rPr lang="zh-CN" altLang="en-US" sz="2400" b="1" baseline="-25000" dirty="0">
                <a:latin typeface="Times New Roman" panose="02020603050405020304" pitchFamily="18" charset="0"/>
                <a:cs typeface="Times New Roman" panose="02020603050405020304" pitchFamily="18" charset="0"/>
              </a:rPr>
              <a:t> </a:t>
            </a:r>
          </a:p>
        </p:txBody>
      </p:sp>
      <p:sp>
        <p:nvSpPr>
          <p:cNvPr id="17427" name="Text Box 19"/>
          <p:cNvSpPr txBox="1">
            <a:spLocks noChangeArrowheads="1"/>
          </p:cNvSpPr>
          <p:nvPr/>
        </p:nvSpPr>
        <p:spPr bwMode="auto">
          <a:xfrm>
            <a:off x="539750" y="773088"/>
            <a:ext cx="2438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一</a:t>
            </a:r>
            <a:r>
              <a:rPr lang="en-US" altLang="zh-CN"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分布</a:t>
            </a:r>
          </a:p>
        </p:txBody>
      </p:sp>
      <p:graphicFrame>
        <p:nvGraphicFramePr>
          <p:cNvPr id="17428" name="Object 20"/>
          <p:cNvGraphicFramePr>
            <a:graphicFrameLocks noChangeAspect="1"/>
          </p:cNvGraphicFramePr>
          <p:nvPr>
            <p:extLst>
              <p:ext uri="{D42A27DB-BD31-4B8C-83A1-F6EECF244321}">
                <p14:modId xmlns:p14="http://schemas.microsoft.com/office/powerpoint/2010/main" val="1092476152"/>
              </p:ext>
            </p:extLst>
          </p:nvPr>
        </p:nvGraphicFramePr>
        <p:xfrm>
          <a:off x="1187624" y="620688"/>
          <a:ext cx="690563" cy="735013"/>
        </p:xfrm>
        <a:graphic>
          <a:graphicData uri="http://schemas.openxmlformats.org/presentationml/2006/ole">
            <mc:AlternateContent xmlns:mc="http://schemas.openxmlformats.org/markup-compatibility/2006">
              <mc:Choice xmlns:v="urn:schemas-microsoft-com:vml" Requires="v">
                <p:oleObj spid="_x0000_s991866" name="公式" r:id="rId4" imgW="203040" imgH="215640" progId="Equation.3">
                  <p:embed/>
                </p:oleObj>
              </mc:Choice>
              <mc:Fallback>
                <p:oleObj name="公式" r:id="rId4" imgW="2030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620688"/>
                        <a:ext cx="690563"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1" name="Line 23"/>
          <p:cNvSpPr>
            <a:spLocks noChangeShapeType="1"/>
          </p:cNvSpPr>
          <p:nvPr/>
        </p:nvSpPr>
        <p:spPr bwMode="auto">
          <a:xfrm>
            <a:off x="554038" y="1327126"/>
            <a:ext cx="2209800" cy="0"/>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433" name="Rectangle 25"/>
          <p:cNvSpPr>
            <a:spLocks noChangeArrowheads="1"/>
          </p:cNvSpPr>
          <p:nvPr/>
        </p:nvSpPr>
        <p:spPr bwMode="auto">
          <a:xfrm>
            <a:off x="533400" y="2455839"/>
            <a:ext cx="44518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服从自由度为</a:t>
            </a:r>
            <a:r>
              <a:rPr lang="en-US" altLang="zh-CN" b="1" i="1" dirty="0">
                <a:solidFill>
                  <a:srgbClr val="FF0000"/>
                </a:solidFill>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的</a:t>
            </a:r>
            <a:r>
              <a:rPr lang="zh-CN" altLang="en-US" sz="2400" b="1" u="sng"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u="sng" dirty="0">
                <a:solidFill>
                  <a:srgbClr val="0000FF"/>
                </a:solidFill>
                <a:latin typeface="Times New Roman" panose="02020603050405020304" pitchFamily="18" charset="0"/>
                <a:cs typeface="Times New Roman" panose="02020603050405020304" pitchFamily="18" charset="0"/>
              </a:rPr>
              <a:t>分布</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记为 </a:t>
            </a:r>
          </a:p>
        </p:txBody>
      </p:sp>
      <p:graphicFrame>
        <p:nvGraphicFramePr>
          <p:cNvPr id="17434" name="Object 26"/>
          <p:cNvGraphicFramePr>
            <a:graphicFrameLocks noChangeAspect="1"/>
          </p:cNvGraphicFramePr>
          <p:nvPr>
            <p:extLst>
              <p:ext uri="{D42A27DB-BD31-4B8C-83A1-F6EECF244321}">
                <p14:modId xmlns:p14="http://schemas.microsoft.com/office/powerpoint/2010/main" val="3182398216"/>
              </p:ext>
            </p:extLst>
          </p:nvPr>
        </p:nvGraphicFramePr>
        <p:xfrm>
          <a:off x="2959050" y="2283123"/>
          <a:ext cx="604838" cy="641350"/>
        </p:xfrm>
        <a:graphic>
          <a:graphicData uri="http://schemas.openxmlformats.org/presentationml/2006/ole">
            <mc:AlternateContent xmlns:mc="http://schemas.openxmlformats.org/markup-compatibility/2006">
              <mc:Choice xmlns:v="urn:schemas-microsoft-com:vml" Requires="v">
                <p:oleObj spid="_x0000_s991867" name="公式" r:id="rId6" imgW="203040" imgH="215640" progId="Equation.3">
                  <p:embed/>
                </p:oleObj>
              </mc:Choice>
              <mc:Fallback>
                <p:oleObj name="公式" r:id="rId6" imgW="203040" imgH="215640" progId="Equation.3">
                  <p:embed/>
                  <p:pic>
                    <p:nvPicPr>
                      <p:cNvPr id="0" name=""/>
                      <p:cNvPicPr>
                        <a:picLocks noChangeAspect="1" noChangeArrowheads="1"/>
                      </p:cNvPicPr>
                      <p:nvPr/>
                    </p:nvPicPr>
                    <p:blipFill>
                      <a:blip r:embed="rId7">
                        <a:lum contrast="20000"/>
                        <a:extLst>
                          <a:ext uri="{28A0092B-C50C-407E-A947-70E740481C1C}">
                            <a14:useLocalDpi xmlns:a14="http://schemas.microsoft.com/office/drawing/2010/main" val="0"/>
                          </a:ext>
                        </a:extLst>
                      </a:blip>
                      <a:srcRect/>
                      <a:stretch>
                        <a:fillRect/>
                      </a:stretch>
                    </p:blipFill>
                    <p:spPr bwMode="auto">
                      <a:xfrm>
                        <a:off x="2959050" y="2283123"/>
                        <a:ext cx="6048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7" name="Rectangle 29"/>
          <p:cNvSpPr>
            <a:spLocks noChangeArrowheads="1"/>
          </p:cNvSpPr>
          <p:nvPr/>
        </p:nvSpPr>
        <p:spPr bwMode="auto">
          <a:xfrm>
            <a:off x="538163" y="3008288"/>
            <a:ext cx="6388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这里自由度</a:t>
            </a:r>
            <a:r>
              <a:rPr lang="en-US" altLang="zh-CN" b="1" i="1" dirty="0">
                <a:solidFill>
                  <a:srgbClr val="FF0000"/>
                </a:solidFill>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表示相互独立的随机变量的个数</a:t>
            </a:r>
            <a:r>
              <a:rPr lang="en-US" altLang="zh-CN" sz="2400" b="1" dirty="0">
                <a:latin typeface="Times New Roman" panose="02020603050405020304" pitchFamily="18" charset="0"/>
                <a:cs typeface="Times New Roman" panose="02020603050405020304" pitchFamily="18" charset="0"/>
              </a:rPr>
              <a:t>.</a:t>
            </a:r>
          </a:p>
        </p:txBody>
      </p:sp>
      <p:graphicFrame>
        <p:nvGraphicFramePr>
          <p:cNvPr id="17439" name="Object 31"/>
          <p:cNvGraphicFramePr>
            <a:graphicFrameLocks noChangeAspect="1"/>
          </p:cNvGraphicFramePr>
          <p:nvPr>
            <p:extLst>
              <p:ext uri="{D42A27DB-BD31-4B8C-83A1-F6EECF244321}">
                <p14:modId xmlns:p14="http://schemas.microsoft.com/office/powerpoint/2010/main" val="1703269332"/>
              </p:ext>
            </p:extLst>
          </p:nvPr>
        </p:nvGraphicFramePr>
        <p:xfrm>
          <a:off x="5148263" y="2347888"/>
          <a:ext cx="1752600" cy="596900"/>
        </p:xfrm>
        <a:graphic>
          <a:graphicData uri="http://schemas.openxmlformats.org/presentationml/2006/ole">
            <mc:AlternateContent xmlns:mc="http://schemas.openxmlformats.org/markup-compatibility/2006">
              <mc:Choice xmlns:v="urn:schemas-microsoft-com:vml" Requires="v">
                <p:oleObj spid="_x0000_s991868" name="Equation" r:id="rId8" imgW="736560" imgH="215640" progId="Equation.DSMT4">
                  <p:embed/>
                </p:oleObj>
              </mc:Choice>
              <mc:Fallback>
                <p:oleObj name="Equation" r:id="rId8" imgW="736560" imgH="215640" progId="Equation.DSMT4">
                  <p:embed/>
                  <p:pic>
                    <p:nvPicPr>
                      <p:cNvPr id="0" name=""/>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5148263" y="2347888"/>
                        <a:ext cx="17526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4" name="Rectangle 36"/>
          <p:cNvSpPr>
            <a:spLocks noChangeArrowheads="1"/>
          </p:cNvSpPr>
          <p:nvPr/>
        </p:nvSpPr>
        <p:spPr bwMode="auto">
          <a:xfrm>
            <a:off x="1835150" y="188913"/>
            <a:ext cx="5184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zh-CN" altLang="en-US" sz="36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二、常用统计量的分布</a:t>
            </a:r>
          </a:p>
        </p:txBody>
      </p:sp>
      <p:sp>
        <p:nvSpPr>
          <p:cNvPr id="17448" name="Rectangle 40"/>
          <p:cNvSpPr>
            <a:spLocks noChangeArrowheads="1"/>
          </p:cNvSpPr>
          <p:nvPr/>
        </p:nvSpPr>
        <p:spPr bwMode="auto">
          <a:xfrm>
            <a:off x="7146925" y="2695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449" name="Object 41"/>
          <p:cNvGraphicFramePr>
            <a:graphicFrameLocks noChangeAspect="1"/>
          </p:cNvGraphicFramePr>
          <p:nvPr>
            <p:extLst>
              <p:ext uri="{D42A27DB-BD31-4B8C-83A1-F6EECF244321}">
                <p14:modId xmlns:p14="http://schemas.microsoft.com/office/powerpoint/2010/main" val="3756654360"/>
              </p:ext>
            </p:extLst>
          </p:nvPr>
        </p:nvGraphicFramePr>
        <p:xfrm>
          <a:off x="2627313" y="1844651"/>
          <a:ext cx="3511550" cy="552450"/>
        </p:xfrm>
        <a:graphic>
          <a:graphicData uri="http://schemas.openxmlformats.org/presentationml/2006/ole">
            <mc:AlternateContent xmlns:mc="http://schemas.openxmlformats.org/markup-compatibility/2006">
              <mc:Choice xmlns:v="urn:schemas-microsoft-com:vml" Requires="v">
                <p:oleObj spid="_x0000_s991869" name="Equation" r:id="rId10" imgW="1523880" imgH="241200" progId="Equation.DSMT4">
                  <p:embed/>
                </p:oleObj>
              </mc:Choice>
              <mc:Fallback>
                <p:oleObj name="Equation" r:id="rId10" imgW="152388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7313" y="1844651"/>
                        <a:ext cx="35115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3" name="Text Box 45"/>
          <p:cNvSpPr txBox="1">
            <a:spLocks noChangeArrowheads="1"/>
          </p:cNvSpPr>
          <p:nvPr/>
        </p:nvSpPr>
        <p:spPr bwMode="auto">
          <a:xfrm>
            <a:off x="468312" y="3629005"/>
            <a:ext cx="69840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latin typeface="Times New Roman" panose="02020603050405020304" pitchFamily="18" charset="0"/>
                <a:cs typeface="Times New Roman" panose="02020603050405020304" pitchFamily="18" charset="0"/>
              </a:rPr>
              <a:t>注：</a:t>
            </a:r>
            <a:r>
              <a:rPr lang="en-US" altLang="zh-CN" b="1" dirty="0">
                <a:latin typeface="Times New Roman" panose="02020603050405020304" pitchFamily="18" charset="0"/>
                <a:cs typeface="Times New Roman" panose="02020603050405020304" pitchFamily="18" charset="0"/>
              </a:rPr>
              <a:t>1. </a:t>
            </a:r>
            <a:r>
              <a:rPr lang="en-US" altLang="zh-CN" b="1" i="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 X</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X</a:t>
            </a:r>
            <a:r>
              <a:rPr lang="en-US" altLang="zh-CN" b="1" i="1" baseline="-25000" dirty="0" err="1">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独立同分布且                   则</a:t>
            </a:r>
          </a:p>
        </p:txBody>
      </p:sp>
      <p:graphicFrame>
        <p:nvGraphicFramePr>
          <p:cNvPr id="17454" name="Object 46"/>
          <p:cNvGraphicFramePr>
            <a:graphicFrameLocks noChangeAspect="1"/>
          </p:cNvGraphicFramePr>
          <p:nvPr>
            <p:extLst>
              <p:ext uri="{D42A27DB-BD31-4B8C-83A1-F6EECF244321}">
                <p14:modId xmlns:p14="http://schemas.microsoft.com/office/powerpoint/2010/main" val="332909382"/>
              </p:ext>
            </p:extLst>
          </p:nvPr>
        </p:nvGraphicFramePr>
        <p:xfrm>
          <a:off x="5004048" y="3644880"/>
          <a:ext cx="1474788" cy="488950"/>
        </p:xfrm>
        <a:graphic>
          <a:graphicData uri="http://schemas.openxmlformats.org/presentationml/2006/ole">
            <mc:AlternateContent xmlns:mc="http://schemas.openxmlformats.org/markup-compatibility/2006">
              <mc:Choice xmlns:v="urn:schemas-microsoft-com:vml" Requires="v">
                <p:oleObj spid="_x0000_s991870" name="Equation" r:id="rId12" imgW="799920" imgH="228600" progId="Equation.DSMT4">
                  <p:embed/>
                </p:oleObj>
              </mc:Choice>
              <mc:Fallback>
                <p:oleObj name="Equation" r:id="rId12" imgW="799920" imgH="228600" progId="Equation.DSMT4">
                  <p:embed/>
                  <p:pic>
                    <p:nvPicPr>
                      <p:cNvPr id="0" name=""/>
                      <p:cNvPicPr>
                        <a:picLocks noChangeAspect="1" noChangeArrowheads="1"/>
                      </p:cNvPicPr>
                      <p:nvPr/>
                    </p:nvPicPr>
                    <p:blipFill>
                      <a:blip r:embed="rId13">
                        <a:lum contrast="20000"/>
                        <a:extLst>
                          <a:ext uri="{28A0092B-C50C-407E-A947-70E740481C1C}">
                            <a14:useLocalDpi xmlns:a14="http://schemas.microsoft.com/office/drawing/2010/main" val="0"/>
                          </a:ext>
                        </a:extLst>
                      </a:blip>
                      <a:srcRect/>
                      <a:stretch>
                        <a:fillRect/>
                      </a:stretch>
                    </p:blipFill>
                    <p:spPr bwMode="auto">
                      <a:xfrm>
                        <a:off x="5004048" y="3644880"/>
                        <a:ext cx="147478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7459" name="Text Box 51"/>
              <p:cNvSpPr txBox="1">
                <a:spLocks noChangeArrowheads="1"/>
              </p:cNvSpPr>
              <p:nvPr/>
            </p:nvSpPr>
            <p:spPr bwMode="auto">
              <a:xfrm>
                <a:off x="1258888" y="4797412"/>
                <a:ext cx="3767313" cy="4700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b="1" dirty="0">
                    <a:latin typeface="Times New Roman" panose="02020603050405020304" pitchFamily="18" charset="0"/>
                    <a:cs typeface="Times New Roman" panose="02020603050405020304" pitchFamily="18" charset="0"/>
                  </a:rPr>
                  <a:t>2.</a:t>
                </a:r>
                <a:r>
                  <a:rPr lang="en-US" altLang="zh-CN" i="1" dirty="0">
                    <a:solidFill>
                      <a:srgbClr val="FF0000"/>
                    </a:solidFill>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(0,1), </a:t>
                </a:r>
                <a:r>
                  <a:rPr lang="zh-CN" altLang="en-US" dirty="0">
                    <a:latin typeface="Times New Roman" panose="02020603050405020304" pitchFamily="18" charset="0"/>
                    <a:cs typeface="Times New Roman" panose="02020603050405020304" pitchFamily="18" charset="0"/>
                  </a:rPr>
                  <a:t>则</a:t>
                </a:r>
                <a:r>
                  <a:rPr lang="en-US" altLang="zh-CN" i="1" dirty="0">
                    <a:latin typeface="Times New Roman" panose="02020603050405020304" pitchFamily="18" charset="0"/>
                    <a:cs typeface="Times New Roman" panose="02020603050405020304" pitchFamily="18" charset="0"/>
                  </a:rPr>
                  <a:t>X</a:t>
                </a:r>
                <a:r>
                  <a:rPr lang="en-US" altLang="zh-CN" b="0"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𝝌</m:t>
                        </m:r>
                      </m:e>
                      <m:sup>
                        <m:r>
                          <a:rPr lang="en-US" altLang="zh-CN" b="1" i="1" smtClean="0">
                            <a:latin typeface="Cambria Math" panose="02040503050406030204" pitchFamily="18" charset="0"/>
                            <a:cs typeface="Times New Roman" panose="02020603050405020304" pitchFamily="18" charset="0"/>
                          </a:rPr>
                          <m:t>𝟐</m:t>
                        </m:r>
                      </m:sup>
                    </m:sSup>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𝟏</m:t>
                    </m:r>
                    <m:r>
                      <a:rPr lang="en-US" altLang="zh-CN" b="1" i="1" smtClean="0">
                        <a:latin typeface="Cambria Math" panose="02040503050406030204" pitchFamily="18" charset="0"/>
                        <a:cs typeface="Times New Roman" panose="02020603050405020304" pitchFamily="18" charset="0"/>
                      </a:rPr>
                      <m:t>)</m:t>
                    </m:r>
                  </m:oMath>
                </a14:m>
                <a:endParaRPr lang="en-US" altLang="zh-CN" b="0" baseline="30000" dirty="0">
                  <a:latin typeface="Times New Roman" panose="02020603050405020304" pitchFamily="18" charset="0"/>
                  <a:cs typeface="Times New Roman" panose="02020603050405020304" pitchFamily="18" charset="0"/>
                </a:endParaRPr>
              </a:p>
            </p:txBody>
          </p:sp>
        </mc:Choice>
        <mc:Fallback>
          <p:sp>
            <p:nvSpPr>
              <p:cNvPr id="17459" name="Text Box 51"/>
              <p:cNvSpPr txBox="1">
                <a:spLocks noRot="1" noChangeAspect="1" noMove="1" noResize="1" noEditPoints="1" noAdjustHandles="1" noChangeArrowheads="1" noChangeShapeType="1" noTextEdit="1"/>
              </p:cNvSpPr>
              <p:nvPr/>
            </p:nvSpPr>
            <p:spPr bwMode="auto">
              <a:xfrm>
                <a:off x="1258888" y="4797412"/>
                <a:ext cx="3767313" cy="470000"/>
              </a:xfrm>
              <a:prstGeom prst="rect">
                <a:avLst/>
              </a:prstGeom>
              <a:blipFill rotWithShape="0">
                <a:blip r:embed="rId14"/>
                <a:stretch>
                  <a:fillRect l="-2589" t="-12987" r="-485" b="-298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7461" name="Text Box 53"/>
          <p:cNvSpPr txBox="1">
            <a:spLocks noChangeArrowheads="1"/>
          </p:cNvSpPr>
          <p:nvPr/>
        </p:nvSpPr>
        <p:spPr bwMode="auto">
          <a:xfrm>
            <a:off x="539651" y="5251376"/>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FF"/>
                </a:solidFill>
                <a:latin typeface="Times New Roman" panose="02020603050405020304" pitchFamily="18" charset="0"/>
                <a:cs typeface="Times New Roman" panose="02020603050405020304" pitchFamily="18" charset="0"/>
              </a:rPr>
              <a:t>例</a:t>
            </a:r>
            <a:r>
              <a:rPr lang="zh-CN" altLang="en-US" b="1" dirty="0" smtClean="0">
                <a:solidFill>
                  <a:srgbClr val="0000FF"/>
                </a:solidFill>
                <a:latin typeface="Times New Roman" panose="02020603050405020304" pitchFamily="18" charset="0"/>
                <a:cs typeface="Times New Roman" panose="02020603050405020304" pitchFamily="18" charset="0"/>
              </a:rPr>
              <a:t>：</a:t>
            </a:r>
            <a:endParaRPr lang="zh-CN" altLang="en-US" b="1" dirty="0">
              <a:solidFill>
                <a:srgbClr val="0000FF"/>
              </a:solidFill>
              <a:latin typeface="Times New Roman" panose="02020603050405020304" pitchFamily="18" charset="0"/>
              <a:cs typeface="Times New Roman" panose="02020603050405020304" pitchFamily="18" charset="0"/>
            </a:endParaRPr>
          </a:p>
        </p:txBody>
      </p:sp>
      <p:graphicFrame>
        <p:nvGraphicFramePr>
          <p:cNvPr id="17466" name="Object 58"/>
          <p:cNvGraphicFramePr>
            <a:graphicFrameLocks noChangeAspect="1"/>
          </p:cNvGraphicFramePr>
          <p:nvPr>
            <p:extLst>
              <p:ext uri="{D42A27DB-BD31-4B8C-83A1-F6EECF244321}">
                <p14:modId xmlns:p14="http://schemas.microsoft.com/office/powerpoint/2010/main" val="4157256213"/>
              </p:ext>
            </p:extLst>
          </p:nvPr>
        </p:nvGraphicFramePr>
        <p:xfrm>
          <a:off x="3275856" y="5805264"/>
          <a:ext cx="914400" cy="563562"/>
        </p:xfrm>
        <a:graphic>
          <a:graphicData uri="http://schemas.openxmlformats.org/presentationml/2006/ole">
            <mc:AlternateContent xmlns:mc="http://schemas.openxmlformats.org/markup-compatibility/2006">
              <mc:Choice xmlns:v="urn:schemas-microsoft-com:vml" Requires="v">
                <p:oleObj spid="_x0000_s991871" name="Equation" r:id="rId15" imgW="431640" imgH="228600" progId="Equation.DSMT4">
                  <p:embed/>
                </p:oleObj>
              </mc:Choice>
              <mc:Fallback>
                <p:oleObj name="Equation" r:id="rId15" imgW="431640" imgH="228600" progId="Equation.DSMT4">
                  <p:embed/>
                  <p:pic>
                    <p:nvPicPr>
                      <p:cNvPr id="0" name=""/>
                      <p:cNvPicPr>
                        <a:picLocks noChangeAspect="1" noChangeArrowheads="1"/>
                      </p:cNvPicPr>
                      <p:nvPr/>
                    </p:nvPicPr>
                    <p:blipFill>
                      <a:blip r:embed="rId16">
                        <a:lum contrast="20000"/>
                        <a:extLst>
                          <a:ext uri="{28A0092B-C50C-407E-A947-70E740481C1C}">
                            <a14:useLocalDpi xmlns:a14="http://schemas.microsoft.com/office/drawing/2010/main" val="0"/>
                          </a:ext>
                        </a:extLst>
                      </a:blip>
                      <a:srcRect/>
                      <a:stretch>
                        <a:fillRect/>
                      </a:stretch>
                    </p:blipFill>
                    <p:spPr bwMode="auto">
                      <a:xfrm>
                        <a:off x="3275856" y="5805264"/>
                        <a:ext cx="9144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 name="文本框 1"/>
              <p:cNvSpPr txBox="1"/>
              <p:nvPr/>
            </p:nvSpPr>
            <p:spPr>
              <a:xfrm>
                <a:off x="1743362" y="4220617"/>
                <a:ext cx="4152675"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b="0" i="1" smtClean="0">
                              <a:solidFill>
                                <a:srgbClr val="0000FF"/>
                              </a:solidFill>
                              <a:latin typeface="Cambria Math" panose="02040503050406030204" pitchFamily="18" charset="0"/>
                            </a:rPr>
                          </m:ctrlPr>
                        </m:sSubSupPr>
                        <m:e>
                          <m:r>
                            <a:rPr lang="en-US" altLang="zh-CN" sz="2800" b="0" i="1">
                              <a:solidFill>
                                <a:srgbClr val="0000FF"/>
                              </a:solidFill>
                              <a:latin typeface="Cambria Math" panose="02040503050406030204" pitchFamily="18" charset="0"/>
                            </a:rPr>
                            <m:t>𝑋</m:t>
                          </m:r>
                        </m:e>
                        <m:sub>
                          <m:r>
                            <a:rPr lang="en-US" altLang="zh-CN" sz="2800" b="0" i="1" smtClean="0">
                              <a:solidFill>
                                <a:srgbClr val="0000FF"/>
                              </a:solidFill>
                              <a:latin typeface="Cambria Math" panose="02040503050406030204" pitchFamily="18" charset="0"/>
                            </a:rPr>
                            <m:t>1</m:t>
                          </m:r>
                        </m:sub>
                        <m:sup>
                          <m:r>
                            <a:rPr lang="en-US" altLang="zh-CN" sz="2800" b="0" i="1" smtClean="0">
                              <a:solidFill>
                                <a:srgbClr val="0000FF"/>
                              </a:solidFill>
                              <a:latin typeface="Cambria Math" panose="02040503050406030204" pitchFamily="18" charset="0"/>
                            </a:rPr>
                            <m:t>2</m:t>
                          </m:r>
                        </m:sup>
                      </m:sSubSup>
                      <m:r>
                        <a:rPr lang="en-US" altLang="zh-CN" sz="2800" b="0" i="1" smtClean="0">
                          <a:solidFill>
                            <a:srgbClr val="0000FF"/>
                          </a:solidFill>
                          <a:latin typeface="Cambria Math" panose="02040503050406030204" pitchFamily="18" charset="0"/>
                        </a:rPr>
                        <m:t>+</m:t>
                      </m:r>
                      <m:sSubSup>
                        <m:sSubSupPr>
                          <m:ctrlPr>
                            <a:rPr lang="en-US" altLang="zh-CN" sz="2800" b="0" i="1">
                              <a:solidFill>
                                <a:srgbClr val="0000FF"/>
                              </a:solidFill>
                              <a:latin typeface="Cambria Math" panose="02040503050406030204" pitchFamily="18" charset="0"/>
                            </a:rPr>
                          </m:ctrlPr>
                        </m:sSubSupPr>
                        <m:e>
                          <m:r>
                            <a:rPr lang="en-US" altLang="zh-CN" sz="2800" b="0" i="1">
                              <a:solidFill>
                                <a:srgbClr val="0000FF"/>
                              </a:solidFill>
                              <a:latin typeface="Cambria Math" panose="02040503050406030204" pitchFamily="18" charset="0"/>
                            </a:rPr>
                            <m:t>𝑋</m:t>
                          </m:r>
                        </m:e>
                        <m:sub>
                          <m:r>
                            <a:rPr lang="en-US" altLang="zh-CN" sz="2800" b="0" i="1" smtClean="0">
                              <a:solidFill>
                                <a:srgbClr val="0000FF"/>
                              </a:solidFill>
                              <a:latin typeface="Cambria Math" panose="02040503050406030204" pitchFamily="18" charset="0"/>
                            </a:rPr>
                            <m:t>2</m:t>
                          </m:r>
                        </m:sub>
                        <m:sup>
                          <m:r>
                            <a:rPr lang="en-US" altLang="zh-CN" sz="2800" b="0" i="1">
                              <a:solidFill>
                                <a:srgbClr val="0000FF"/>
                              </a:solidFill>
                              <a:latin typeface="Cambria Math" panose="02040503050406030204" pitchFamily="18" charset="0"/>
                            </a:rPr>
                            <m:t>2</m:t>
                          </m:r>
                        </m:sup>
                      </m:sSubSup>
                      <m:r>
                        <a:rPr lang="en-US" altLang="zh-CN" sz="2800" b="0" i="1" smtClean="0">
                          <a:solidFill>
                            <a:srgbClr val="0000FF"/>
                          </a:solidFill>
                          <a:latin typeface="Cambria Math" panose="02040503050406030204" pitchFamily="18" charset="0"/>
                        </a:rPr>
                        <m:t>+…+</m:t>
                      </m:r>
                      <m:sSubSup>
                        <m:sSubSupPr>
                          <m:ctrlPr>
                            <a:rPr lang="en-US" altLang="zh-CN" sz="2800" b="0" i="1">
                              <a:solidFill>
                                <a:srgbClr val="0000FF"/>
                              </a:solidFill>
                              <a:latin typeface="Cambria Math" panose="02040503050406030204" pitchFamily="18" charset="0"/>
                            </a:rPr>
                          </m:ctrlPr>
                        </m:sSubSupPr>
                        <m:e>
                          <m:r>
                            <a:rPr lang="en-US" altLang="zh-CN" sz="2800" b="0" i="1">
                              <a:solidFill>
                                <a:srgbClr val="0000FF"/>
                              </a:solidFill>
                              <a:latin typeface="Cambria Math" panose="02040503050406030204" pitchFamily="18" charset="0"/>
                            </a:rPr>
                            <m:t>𝑋</m:t>
                          </m:r>
                        </m:e>
                        <m:sub>
                          <m:r>
                            <a:rPr lang="en-US" altLang="zh-CN" sz="2800" b="0" i="1" smtClean="0">
                              <a:solidFill>
                                <a:srgbClr val="0000FF"/>
                              </a:solidFill>
                              <a:latin typeface="Cambria Math" panose="02040503050406030204" pitchFamily="18" charset="0"/>
                            </a:rPr>
                            <m:t>𝑛</m:t>
                          </m:r>
                        </m:sub>
                        <m:sup>
                          <m:r>
                            <a:rPr lang="en-US" altLang="zh-CN" sz="2800" b="0" i="1">
                              <a:solidFill>
                                <a:srgbClr val="0000FF"/>
                              </a:solidFill>
                              <a:latin typeface="Cambria Math" panose="02040503050406030204" pitchFamily="18" charset="0"/>
                            </a:rPr>
                            <m:t>2</m:t>
                          </m:r>
                        </m:sup>
                      </m:sSubSup>
                      <m:r>
                        <a:rPr lang="en-US" altLang="zh-CN" sz="2800" b="0" i="1" smtClean="0">
                          <a:solidFill>
                            <a:srgbClr val="0000FF"/>
                          </a:solidFill>
                          <a:latin typeface="Cambria Math" panose="02040503050406030204" pitchFamily="18" charset="0"/>
                        </a:rPr>
                        <m:t>~</m:t>
                      </m:r>
                      <m:sSup>
                        <m:sSupPr>
                          <m:ctrlPr>
                            <a:rPr lang="en-US" altLang="zh-CN" sz="2800" b="0" i="1" smtClean="0">
                              <a:solidFill>
                                <a:srgbClr val="0000FF"/>
                              </a:solidFill>
                              <a:latin typeface="Cambria Math" panose="02040503050406030204" pitchFamily="18" charset="0"/>
                            </a:rPr>
                          </m:ctrlPr>
                        </m:sSupPr>
                        <m:e>
                          <m:r>
                            <a:rPr lang="zh-CN" altLang="en-US" sz="2800" b="0" i="1">
                              <a:solidFill>
                                <a:srgbClr val="0000FF"/>
                              </a:solidFill>
                              <a:latin typeface="Cambria Math" panose="02040503050406030204" pitchFamily="18" charset="0"/>
                            </a:rPr>
                            <m:t>𝜒</m:t>
                          </m:r>
                        </m:e>
                        <m:sup>
                          <m:r>
                            <a:rPr lang="en-US" altLang="zh-CN" sz="2800" b="0" i="1" smtClean="0">
                              <a:solidFill>
                                <a:srgbClr val="0000FF"/>
                              </a:solidFill>
                              <a:latin typeface="Cambria Math" panose="02040503050406030204" pitchFamily="18" charset="0"/>
                            </a:rPr>
                            <m:t>2</m:t>
                          </m:r>
                        </m:sup>
                      </m:sSup>
                      <m:r>
                        <a:rPr lang="en-US" altLang="zh-CN" sz="2800" b="0" i="1" smtClean="0">
                          <a:solidFill>
                            <a:srgbClr val="0000FF"/>
                          </a:solidFill>
                          <a:latin typeface="Cambria Math" panose="02040503050406030204" pitchFamily="18" charset="0"/>
                        </a:rPr>
                        <m:t>(</m:t>
                      </m:r>
                      <m:r>
                        <a:rPr lang="en-US" altLang="zh-CN" sz="2800" b="0" i="1" smtClean="0">
                          <a:solidFill>
                            <a:srgbClr val="0000FF"/>
                          </a:solidFill>
                          <a:latin typeface="Cambria Math" panose="02040503050406030204" pitchFamily="18" charset="0"/>
                        </a:rPr>
                        <m:t>𝑛</m:t>
                      </m:r>
                      <m:r>
                        <a:rPr lang="en-US" altLang="zh-CN" sz="2800" b="0" i="1" smtClean="0">
                          <a:solidFill>
                            <a:srgbClr val="0000FF"/>
                          </a:solidFill>
                          <a:latin typeface="Cambria Math" panose="02040503050406030204" pitchFamily="18" charset="0"/>
                        </a:rPr>
                        <m:t>)</m:t>
                      </m:r>
                    </m:oMath>
                  </m:oMathPara>
                </a14:m>
                <a:endParaRPr lang="zh-CN" altLang="en-US" sz="2800" b="0" dirty="0">
                  <a:solidFill>
                    <a:srgbClr val="0000FF"/>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1743362" y="4220617"/>
                <a:ext cx="4152675" cy="435889"/>
              </a:xfrm>
              <a:prstGeom prst="rect">
                <a:avLst/>
              </a:prstGeom>
              <a:blipFill rotWithShape="0">
                <a:blip r:embed="rId1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1120441" y="5265554"/>
                <a:ext cx="6259871" cy="1259319"/>
              </a:xfrm>
              <a:prstGeom prst="rect">
                <a:avLst/>
              </a:prstGeom>
            </p:spPr>
            <p:txBody>
              <a:bodyPr wrap="square">
                <a:spAutoFit/>
              </a:bodyPr>
              <a:lstStyle/>
              <a:p>
                <a:pPr>
                  <a:spcBef>
                    <a:spcPts val="0"/>
                  </a:spcBef>
                </a:pP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(0,1), </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(0,4), </a:t>
                </a:r>
                <a:r>
                  <a:rPr lang="zh-CN" altLang="en-US" dirty="0" smtClean="0">
                    <a:latin typeface="Times New Roman" panose="02020603050405020304" pitchFamily="18" charset="0"/>
                    <a:cs typeface="Times New Roman" panose="02020603050405020304" pitchFamily="18" charset="0"/>
                  </a:rPr>
                  <a:t>且相互独立</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则 </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𝑿</m:t>
                        </m:r>
                      </m:e>
                      <m:sup>
                        <m:r>
                          <a:rPr lang="en-US" altLang="zh-CN" b="1" i="1" smtClean="0">
                            <a:latin typeface="Cambria Math" panose="02040503050406030204" pitchFamily="18" charset="0"/>
                            <a:cs typeface="Times New Roman" panose="02020603050405020304" pitchFamily="18" charset="0"/>
                          </a:rPr>
                          <m:t>𝟐</m:t>
                        </m:r>
                      </m:sup>
                    </m:sSup>
                    <m:r>
                      <a:rPr lang="en-US" altLang="zh-CN" b="1" i="1" smtClean="0">
                        <a:latin typeface="Cambria Math" panose="02040503050406030204" pitchFamily="18" charset="0"/>
                        <a:cs typeface="Times New Roman" panose="02020603050405020304" pitchFamily="18" charset="0"/>
                      </a:rPr>
                      <m:t>+</m:t>
                    </m:r>
                    <m:f>
                      <m:fPr>
                        <m:ctrlPr>
                          <a:rPr lang="en-US" altLang="zh-CN" b="1" i="1" smtClean="0">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𝟏</m:t>
                        </m:r>
                      </m:num>
                      <m:den>
                        <m:r>
                          <a:rPr lang="en-US" altLang="zh-CN" b="1" i="1" smtClean="0">
                            <a:latin typeface="Cambria Math" panose="02040503050406030204" pitchFamily="18" charset="0"/>
                            <a:cs typeface="Times New Roman" panose="02020603050405020304" pitchFamily="18" charset="0"/>
                          </a:rPr>
                          <m:t>𝟒</m:t>
                        </m:r>
                      </m:den>
                    </m:f>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𝒀</m:t>
                        </m:r>
                      </m:e>
                      <m:sup>
                        <m:r>
                          <a:rPr lang="en-US" altLang="zh-CN" b="1" i="1" smtClean="0">
                            <a:latin typeface="Cambria Math" panose="02040503050406030204" pitchFamily="18" charset="0"/>
                            <a:cs typeface="Times New Roman" panose="02020603050405020304" pitchFamily="18" charset="0"/>
                          </a:rPr>
                          <m:t>𝟐</m:t>
                        </m:r>
                      </m:sup>
                    </m:sSup>
                  </m:oMath>
                </a14:m>
                <a:r>
                  <a:rPr lang="zh-CN" altLang="en-US" dirty="0">
                    <a:latin typeface="Times New Roman" panose="02020603050405020304" pitchFamily="18" charset="0"/>
                    <a:cs typeface="Times New Roman" panose="02020603050405020304" pitchFamily="18" charset="0"/>
                  </a:rPr>
                  <a:t> ～</a:t>
                </a:r>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1120441" y="5265554"/>
                <a:ext cx="6259871" cy="1259319"/>
              </a:xfrm>
              <a:prstGeom prst="rect">
                <a:avLst/>
              </a:prstGeom>
              <a:blipFill rotWithShape="0">
                <a:blip r:embed="rId18"/>
                <a:stretch>
                  <a:fillRect l="-1558" t="-5340" b="-1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503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wipe(left)">
                                      <p:cBhvr>
                                        <p:cTn id="15" dur="500"/>
                                        <p:tgtEl>
                                          <p:spTgt spid="174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7449"/>
                                        </p:tgtEl>
                                        <p:attrNameLst>
                                          <p:attrName>style.visibility</p:attrName>
                                        </p:attrNameLst>
                                      </p:cBhvr>
                                      <p:to>
                                        <p:strVal val="visible"/>
                                      </p:to>
                                    </p:set>
                                    <p:animEffect transition="in" filter="wipe(left)">
                                      <p:cBhvr>
                                        <p:cTn id="20" dur="500"/>
                                        <p:tgtEl>
                                          <p:spTgt spid="1744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4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439"/>
                                        </p:tgtEl>
                                        <p:attrNameLst>
                                          <p:attrName>style.visibility</p:attrName>
                                        </p:attrNameLst>
                                      </p:cBhvr>
                                      <p:to>
                                        <p:strVal val="visible"/>
                                      </p:to>
                                    </p:set>
                                    <p:animEffect transition="in" filter="wipe(left)">
                                      <p:cBhvr>
                                        <p:cTn id="31" dur="500"/>
                                        <p:tgtEl>
                                          <p:spTgt spid="174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437"/>
                                        </p:tgtEl>
                                        <p:attrNameLst>
                                          <p:attrName>style.visibility</p:attrName>
                                        </p:attrNameLst>
                                      </p:cBhvr>
                                      <p:to>
                                        <p:strVal val="visible"/>
                                      </p:to>
                                    </p:set>
                                    <p:animEffect transition="in" filter="wipe(left)">
                                      <p:cBhvr>
                                        <p:cTn id="36" dur="500"/>
                                        <p:tgtEl>
                                          <p:spTgt spid="1743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4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4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7466"/>
                                        </p:tgtEl>
                                        <p:attrNameLst>
                                          <p:attrName>style.visibility</p:attrName>
                                        </p:attrNameLst>
                                      </p:cBhvr>
                                      <p:to>
                                        <p:strVal val="visible"/>
                                      </p:to>
                                    </p:set>
                                    <p:animEffect transition="in" filter="wipe(left)">
                                      <p:cBhvr>
                                        <p:cTn id="61" dur="500"/>
                                        <p:tgtEl>
                                          <p:spTgt spid="17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27" grpId="0"/>
      <p:bldP spid="17431" grpId="0" animBg="1"/>
      <p:bldP spid="17433" grpId="0"/>
      <p:bldP spid="17437" grpId="0" autoUpdateAnimBg="0"/>
      <p:bldP spid="17453" grpId="0"/>
      <p:bldP spid="17459" grpId="0"/>
      <p:bldP spid="17461" grpId="0"/>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4686B57-99C4-408F-BD71-13A0DBDE7A38}" type="slidenum">
              <a:rPr lang="en-US" altLang="zh-CN"/>
              <a:pPr/>
              <a:t>2</a:t>
            </a:fld>
            <a:endParaRPr lang="en-US" altLang="zh-CN"/>
          </a:p>
        </p:txBody>
      </p:sp>
      <p:sp>
        <p:nvSpPr>
          <p:cNvPr id="122882" name="Text Box 2"/>
          <p:cNvSpPr txBox="1">
            <a:spLocks noChangeArrowheads="1"/>
          </p:cNvSpPr>
          <p:nvPr/>
        </p:nvSpPr>
        <p:spPr bwMode="auto">
          <a:xfrm>
            <a:off x="539750" y="260350"/>
            <a:ext cx="8280400" cy="4713288"/>
          </a:xfrm>
          <a:prstGeom prst="rect">
            <a:avLst/>
          </a:prstGeom>
          <a:noFill/>
          <a:ln>
            <a:noFill/>
          </a:ln>
          <a:effectLst/>
          <a:extLst>
            <a:ext uri="{909E8E84-426E-40DD-AFC4-6F175D3DCCD1}">
              <a14:hiddenFill xmlns:a14="http://schemas.microsoft.com/office/drawing/2010/main">
                <a:gradFill rotWithShape="0">
                  <a:gsLst>
                    <a:gs pos="0">
                      <a:srgbClr val="96AB94"/>
                    </a:gs>
                    <a:gs pos="8500">
                      <a:srgbClr val="D4DEFF"/>
                    </a:gs>
                    <a:gs pos="23500">
                      <a:srgbClr val="D4DEFF"/>
                    </a:gs>
                    <a:gs pos="50000">
                      <a:srgbClr val="8488C4"/>
                    </a:gs>
                    <a:gs pos="76500">
                      <a:srgbClr val="D4DEFF"/>
                    </a:gs>
                    <a:gs pos="91500">
                      <a:srgbClr val="D4DEFF"/>
                    </a:gs>
                    <a:gs pos="100000">
                      <a:srgbClr val="96AB94"/>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36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引言 </a:t>
            </a:r>
            <a:r>
              <a:rPr lang="zh-CN" altLang="en-US" sz="2400" b="1">
                <a:latin typeface="华文楷体" panose="02010600040101010101" pitchFamily="2" charset="-122"/>
                <a:ea typeface="华文楷体" panose="02010600040101010101" pitchFamily="2" charset="-122"/>
              </a:rPr>
              <a:t>概率论（基础）讨论了如下问题：对随机现象进行研究，在数学上建立概率的公理化体系；引入基本概念、揭示常见各类随机现象的规律，总结为基本的随机模型和分布律，并研究它们的性质及数字特征；对大量随机因素综合影响的结果，以极限定理为内容作了介绍。这样对随机现象的研究，已有了基本的概念、思想方法和工具。但当</a:t>
            </a:r>
            <a:r>
              <a:rPr lang="zh-CN" altLang="en-US" sz="2400" b="1">
                <a:solidFill>
                  <a:srgbClr val="CC0000"/>
                </a:solidFill>
                <a:latin typeface="黑体" panose="02010609060101010101" pitchFamily="49" charset="-122"/>
                <a:ea typeface="黑体" panose="02010609060101010101" pitchFamily="49" charset="-122"/>
              </a:rPr>
              <a:t>我们实际动手研究并解决一个实际问题时，会立即遇到下面的问题：   </a:t>
            </a:r>
            <a:r>
              <a:rPr lang="zh-CN" altLang="en-US"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1</a:t>
            </a:r>
            <a:r>
              <a:rPr lang="zh-CN" altLang="en-US" sz="2400" b="1">
                <a:solidFill>
                  <a:srgbClr val="0000FF"/>
                </a:solidFill>
                <a:latin typeface="黑体" panose="02010609060101010101" pitchFamily="49" charset="-122"/>
                <a:ea typeface="黑体" panose="02010609060101010101" pitchFamily="49" charset="-122"/>
              </a:rPr>
              <a:t>）这个随机现象可以用什么样的分布律 </a:t>
            </a:r>
            <a:r>
              <a:rPr lang="en-US" altLang="zh-CN" sz="2400" b="1">
                <a:solidFill>
                  <a:srgbClr val="0000FF"/>
                </a:solidFill>
                <a:latin typeface="黑体" panose="02010609060101010101" pitchFamily="49" charset="-122"/>
                <a:ea typeface="黑体" panose="02010609060101010101" pitchFamily="49" charset="-122"/>
              </a:rPr>
              <a:t>(</a:t>
            </a:r>
            <a:r>
              <a:rPr lang="zh-CN" altLang="en-US" sz="2400" b="1">
                <a:solidFill>
                  <a:srgbClr val="0000FF"/>
                </a:solidFill>
                <a:latin typeface="黑体" panose="02010609060101010101" pitchFamily="49" charset="-122"/>
                <a:ea typeface="黑体" panose="02010609060101010101" pitchFamily="49" charset="-122"/>
              </a:rPr>
              <a:t>分布函数</a:t>
            </a:r>
            <a:r>
              <a:rPr lang="en-US" altLang="zh-CN" sz="2400" b="1">
                <a:solidFill>
                  <a:srgbClr val="0000FF"/>
                </a:solidFill>
                <a:latin typeface="黑体" panose="02010609060101010101" pitchFamily="49" charset="-122"/>
                <a:ea typeface="黑体" panose="02010609060101010101" pitchFamily="49" charset="-122"/>
              </a:rPr>
              <a:t>) </a:t>
            </a:r>
            <a:r>
              <a:rPr lang="zh-CN" altLang="en-US" sz="2400" b="1">
                <a:solidFill>
                  <a:srgbClr val="0000FF"/>
                </a:solidFill>
                <a:latin typeface="黑体" panose="02010609060101010101" pitchFamily="49" charset="-122"/>
                <a:ea typeface="黑体" panose="02010609060101010101" pitchFamily="49" charset="-122"/>
              </a:rPr>
              <a:t>来刻画，这种分布的选择合理吗？                                             （</a:t>
            </a:r>
            <a:r>
              <a:rPr lang="en-US" altLang="zh-CN" sz="2400" b="1">
                <a:solidFill>
                  <a:srgbClr val="0000FF"/>
                </a:solidFill>
                <a:latin typeface="黑体" panose="02010609060101010101" pitchFamily="49" charset="-122"/>
                <a:ea typeface="黑体" panose="02010609060101010101" pitchFamily="49" charset="-122"/>
              </a:rPr>
              <a:t>2</a:t>
            </a:r>
            <a:r>
              <a:rPr lang="zh-CN" altLang="en-US" sz="2400" b="1">
                <a:solidFill>
                  <a:srgbClr val="0000FF"/>
                </a:solidFill>
                <a:latin typeface="黑体" panose="02010609060101010101" pitchFamily="49" charset="-122"/>
                <a:ea typeface="黑体" panose="02010609060101010101" pitchFamily="49" charset="-122"/>
              </a:rPr>
              <a:t>）所选用的分布的参数是多少？如何估计和确定这些参数？</a:t>
            </a:r>
          </a:p>
        </p:txBody>
      </p:sp>
      <p:sp>
        <p:nvSpPr>
          <p:cNvPr id="122885" name="Text Box 5"/>
          <p:cNvSpPr txBox="1">
            <a:spLocks noChangeArrowheads="1"/>
          </p:cNvSpPr>
          <p:nvPr/>
        </p:nvSpPr>
        <p:spPr bwMode="auto">
          <a:xfrm>
            <a:off x="539750" y="4868863"/>
            <a:ext cx="8208963" cy="1698625"/>
          </a:xfrm>
          <a:prstGeom prst="rect">
            <a:avLst/>
          </a:prstGeom>
          <a:noFill/>
          <a:ln>
            <a:noFill/>
          </a:ln>
          <a:effectLst/>
          <a:extLst>
            <a:ext uri="{909E8E84-426E-40DD-AFC4-6F175D3DCCD1}">
              <a14:hiddenFill xmlns:a14="http://schemas.microsoft.com/office/drawing/2010/main">
                <a:gradFill rotWithShape="0">
                  <a:gsLst>
                    <a:gs pos="0">
                      <a:srgbClr val="96AB94"/>
                    </a:gs>
                    <a:gs pos="8500">
                      <a:srgbClr val="D4DEFF"/>
                    </a:gs>
                    <a:gs pos="23500">
                      <a:srgbClr val="D4DEFF"/>
                    </a:gs>
                    <a:gs pos="50000">
                      <a:srgbClr val="8488C4"/>
                    </a:gs>
                    <a:gs pos="76500">
                      <a:srgbClr val="D4DEFF"/>
                    </a:gs>
                    <a:gs pos="91500">
                      <a:srgbClr val="D4DEFF"/>
                    </a:gs>
                    <a:gs pos="100000">
                      <a:srgbClr val="96AB94"/>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zh-CN" sz="2400" b="1">
                <a:latin typeface="华文楷体" panose="02010600040101010101" pitchFamily="2" charset="-122"/>
                <a:ea typeface="华文楷体" panose="02010600040101010101" pitchFamily="2" charset="-122"/>
              </a:rPr>
              <a:t>    </a:t>
            </a:r>
            <a:r>
              <a:rPr lang="zh-CN" altLang="en-US" sz="2400" b="1">
                <a:latin typeface="华文楷体" panose="02010600040101010101" pitchFamily="2" charset="-122"/>
                <a:ea typeface="华文楷体" panose="02010600040101010101" pitchFamily="2" charset="-122"/>
              </a:rPr>
              <a:t>我们对要研究的这个实际问题往往所知甚少，这样只能求助于观测，合理地取得一些数据，据此作出统计上的推断，回答上述问题，从而着手去解决问题。而这就是数理统计的基本且主要任务。</a:t>
            </a:r>
          </a:p>
        </p:txBody>
      </p:sp>
      <p:sp>
        <p:nvSpPr>
          <p:cNvPr id="122886" name="Oval 6"/>
          <p:cNvSpPr>
            <a:spLocks noChangeArrowheads="1"/>
          </p:cNvSpPr>
          <p:nvPr/>
        </p:nvSpPr>
        <p:spPr bwMode="auto">
          <a:xfrm>
            <a:off x="8604250" y="6381750"/>
            <a:ext cx="288925" cy="2873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62804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2882"/>
                                        </p:tgtEl>
                                        <p:attrNameLst>
                                          <p:attrName>style.visibility</p:attrName>
                                        </p:attrNameLst>
                                      </p:cBhvr>
                                      <p:to>
                                        <p:strVal val="visible"/>
                                      </p:to>
                                    </p:set>
                                    <p:animEffect transition="in" filter="wipe(left)">
                                      <p:cBhvr>
                                        <p:cTn id="7" dur="75"/>
                                        <p:tgtEl>
                                          <p:spTgt spid="122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2885"/>
                                        </p:tgtEl>
                                        <p:attrNameLst>
                                          <p:attrName>style.visibility</p:attrName>
                                        </p:attrNameLst>
                                      </p:cBhvr>
                                      <p:to>
                                        <p:strVal val="visible"/>
                                      </p:to>
                                    </p:set>
                                    <p:animEffect transition="in" filter="wipe(left)">
                                      <p:cBhvr>
                                        <p:cTn id="12" dur="75"/>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fld id="{13801634-E3AF-41F3-ADC9-989EB1518FC1}" type="slidenum">
              <a:rPr lang="en-US" altLang="zh-CN">
                <a:latin typeface="Times New Roman" panose="02020603050405020304" pitchFamily="18" charset="0"/>
                <a:cs typeface="Times New Roman" panose="02020603050405020304" pitchFamily="18" charset="0"/>
              </a:rPr>
              <a:pPr/>
              <a:t>20</a:t>
            </a:fld>
            <a:endParaRPr lang="en-US" altLang="zh-CN">
              <a:latin typeface="Times New Roman" panose="02020603050405020304" pitchFamily="18" charset="0"/>
              <a:cs typeface="Times New Roman" panose="02020603050405020304" pitchFamily="18" charset="0"/>
            </a:endParaRPr>
          </a:p>
        </p:txBody>
      </p:sp>
      <p:sp>
        <p:nvSpPr>
          <p:cNvPr id="18434" name="Text Box 2"/>
          <p:cNvSpPr txBox="1">
            <a:spLocks noChangeArrowheads="1"/>
          </p:cNvSpPr>
          <p:nvPr/>
        </p:nvSpPr>
        <p:spPr bwMode="auto">
          <a:xfrm>
            <a:off x="468313" y="606425"/>
            <a:ext cx="4464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FF33CC"/>
              </a:buClr>
              <a:buSzPct val="115000"/>
              <a:buFont typeface="Wingdings" panose="05000000000000000000" pitchFamily="2" charset="2"/>
              <a:buChar char="F"/>
            </a:pPr>
            <a:r>
              <a:rPr lang="en-US" altLang="zh-CN" b="1" i="1">
                <a:solidFill>
                  <a:srgbClr val="0000FF"/>
                </a:solidFill>
                <a:latin typeface="Times New Roman" panose="02020603050405020304" pitchFamily="18" charset="0"/>
                <a:cs typeface="Times New Roman" panose="02020603050405020304" pitchFamily="18" charset="0"/>
              </a:rPr>
              <a:t>f</a:t>
            </a:r>
            <a:r>
              <a:rPr lang="en-US" altLang="zh-CN" b="1">
                <a:solidFill>
                  <a:srgbClr val="0000FF"/>
                </a:solidFill>
                <a:latin typeface="Times New Roman" panose="02020603050405020304" pitchFamily="18" charset="0"/>
                <a:cs typeface="Times New Roman" panose="02020603050405020304" pitchFamily="18" charset="0"/>
              </a:rPr>
              <a:t>(</a:t>
            </a:r>
            <a:r>
              <a:rPr lang="en-US" altLang="zh-CN" b="1" i="1">
                <a:solidFill>
                  <a:srgbClr val="0000FF"/>
                </a:solidFill>
                <a:latin typeface="Times New Roman" panose="02020603050405020304" pitchFamily="18" charset="0"/>
                <a:cs typeface="Times New Roman" panose="02020603050405020304" pitchFamily="18" charset="0"/>
              </a:rPr>
              <a:t>y</a:t>
            </a:r>
            <a:r>
              <a:rPr lang="en-US" altLang="zh-CN" b="1">
                <a:solidFill>
                  <a:srgbClr val="0000FF"/>
                </a:solidFill>
                <a:latin typeface="Times New Roman" panose="02020603050405020304" pitchFamily="18" charset="0"/>
                <a:cs typeface="Times New Roman" panose="02020603050405020304" pitchFamily="18" charset="0"/>
              </a:rPr>
              <a:t>)</a:t>
            </a:r>
            <a:r>
              <a:rPr lang="zh-CN" altLang="en-US" b="1">
                <a:solidFill>
                  <a:srgbClr val="0000FF"/>
                </a:solidFill>
                <a:latin typeface="Times New Roman" panose="02020603050405020304" pitchFamily="18" charset="0"/>
                <a:cs typeface="Times New Roman" panose="02020603050405020304" pitchFamily="18" charset="0"/>
              </a:rPr>
              <a:t>的图形</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与</a:t>
            </a:r>
            <a:r>
              <a:rPr lang="en-US" altLang="zh-CN" b="1" i="1">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有关</a:t>
            </a:r>
            <a:r>
              <a:rPr lang="en-US" altLang="zh-CN" b="1">
                <a:latin typeface="Times New Roman" panose="02020603050405020304" pitchFamily="18" charset="0"/>
                <a:cs typeface="Times New Roman" panose="02020603050405020304" pitchFamily="18" charset="0"/>
              </a:rPr>
              <a:t>):                 </a:t>
            </a:r>
          </a:p>
        </p:txBody>
      </p:sp>
      <p:sp>
        <p:nvSpPr>
          <p:cNvPr id="18446" name="Line 14"/>
          <p:cNvSpPr>
            <a:spLocks noChangeShapeType="1"/>
          </p:cNvSpPr>
          <p:nvPr/>
        </p:nvSpPr>
        <p:spPr bwMode="auto">
          <a:xfrm>
            <a:off x="2119313" y="3827463"/>
            <a:ext cx="609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447" name="Line 15"/>
          <p:cNvSpPr>
            <a:spLocks noChangeShapeType="1"/>
          </p:cNvSpPr>
          <p:nvPr/>
        </p:nvSpPr>
        <p:spPr bwMode="auto">
          <a:xfrm flipV="1">
            <a:off x="2119313" y="1236663"/>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450" name="Freeform 18"/>
          <p:cNvSpPr>
            <a:spLocks/>
          </p:cNvSpPr>
          <p:nvPr/>
        </p:nvSpPr>
        <p:spPr bwMode="auto">
          <a:xfrm>
            <a:off x="2200275" y="1384300"/>
            <a:ext cx="4406900" cy="2400300"/>
          </a:xfrm>
          <a:custGeom>
            <a:avLst/>
            <a:gdLst>
              <a:gd name="T0" fmla="*/ 0 w 2776"/>
              <a:gd name="T1" fmla="*/ 0 h 1512"/>
              <a:gd name="T2" fmla="*/ 574 w 2776"/>
              <a:gd name="T3" fmla="*/ 1242 h 1512"/>
              <a:gd name="T4" fmla="*/ 2776 w 2776"/>
              <a:gd name="T5" fmla="*/ 1512 h 1512"/>
            </a:gdLst>
            <a:ahLst/>
            <a:cxnLst>
              <a:cxn ang="0">
                <a:pos x="T0" y="T1"/>
              </a:cxn>
              <a:cxn ang="0">
                <a:pos x="T2" y="T3"/>
              </a:cxn>
              <a:cxn ang="0">
                <a:pos x="T4" y="T5"/>
              </a:cxn>
            </a:cxnLst>
            <a:rect l="0" t="0" r="r" b="b"/>
            <a:pathLst>
              <a:path w="2776" h="1512">
                <a:moveTo>
                  <a:pt x="0" y="0"/>
                </a:moveTo>
                <a:cubicBezTo>
                  <a:pt x="98" y="207"/>
                  <a:pt x="111" y="990"/>
                  <a:pt x="574" y="1242"/>
                </a:cubicBezTo>
                <a:cubicBezTo>
                  <a:pt x="1037" y="1494"/>
                  <a:pt x="2317" y="1456"/>
                  <a:pt x="2776" y="1512"/>
                </a:cubicBezTo>
              </a:path>
            </a:pathLst>
          </a:custGeom>
          <a:noFill/>
          <a:ln w="38100"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452" name="Freeform 20"/>
          <p:cNvSpPr>
            <a:spLocks/>
          </p:cNvSpPr>
          <p:nvPr/>
        </p:nvSpPr>
        <p:spPr bwMode="auto">
          <a:xfrm>
            <a:off x="2119313" y="2119313"/>
            <a:ext cx="4445000" cy="1708150"/>
          </a:xfrm>
          <a:custGeom>
            <a:avLst/>
            <a:gdLst>
              <a:gd name="T0" fmla="*/ 0 w 2800"/>
              <a:gd name="T1" fmla="*/ 1076 h 1076"/>
              <a:gd name="T2" fmla="*/ 133 w 2800"/>
              <a:gd name="T3" fmla="*/ 649 h 1076"/>
              <a:gd name="T4" fmla="*/ 320 w 2800"/>
              <a:gd name="T5" fmla="*/ 223 h 1076"/>
              <a:gd name="T6" fmla="*/ 640 w 2800"/>
              <a:gd name="T7" fmla="*/ 89 h 1076"/>
              <a:gd name="T8" fmla="*/ 1467 w 2800"/>
              <a:gd name="T9" fmla="*/ 756 h 1076"/>
              <a:gd name="T10" fmla="*/ 2800 w 2800"/>
              <a:gd name="T11" fmla="*/ 1009 h 1076"/>
            </a:gdLst>
            <a:ahLst/>
            <a:cxnLst>
              <a:cxn ang="0">
                <a:pos x="T0" y="T1"/>
              </a:cxn>
              <a:cxn ang="0">
                <a:pos x="T2" y="T3"/>
              </a:cxn>
              <a:cxn ang="0">
                <a:pos x="T4" y="T5"/>
              </a:cxn>
              <a:cxn ang="0">
                <a:pos x="T6" y="T7"/>
              </a:cxn>
              <a:cxn ang="0">
                <a:pos x="T8" y="T9"/>
              </a:cxn>
              <a:cxn ang="0">
                <a:pos x="T10" y="T11"/>
              </a:cxn>
            </a:cxnLst>
            <a:rect l="0" t="0" r="r" b="b"/>
            <a:pathLst>
              <a:path w="2800" h="1076">
                <a:moveTo>
                  <a:pt x="0" y="1076"/>
                </a:moveTo>
                <a:cubicBezTo>
                  <a:pt x="22" y="1005"/>
                  <a:pt x="80" y="791"/>
                  <a:pt x="133" y="649"/>
                </a:cubicBezTo>
                <a:cubicBezTo>
                  <a:pt x="186" y="507"/>
                  <a:pt x="236" y="316"/>
                  <a:pt x="320" y="223"/>
                </a:cubicBezTo>
                <a:cubicBezTo>
                  <a:pt x="404" y="130"/>
                  <a:pt x="449" y="0"/>
                  <a:pt x="640" y="89"/>
                </a:cubicBezTo>
                <a:cubicBezTo>
                  <a:pt x="831" y="178"/>
                  <a:pt x="1107" y="603"/>
                  <a:pt x="1467" y="756"/>
                </a:cubicBezTo>
                <a:cubicBezTo>
                  <a:pt x="1827" y="909"/>
                  <a:pt x="2522" y="956"/>
                  <a:pt x="2800" y="1009"/>
                </a:cubicBezTo>
              </a:path>
            </a:pathLst>
          </a:custGeom>
          <a:noFill/>
          <a:ln w="381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453" name="Freeform 21"/>
          <p:cNvSpPr>
            <a:spLocks/>
          </p:cNvSpPr>
          <p:nvPr/>
        </p:nvSpPr>
        <p:spPr bwMode="auto">
          <a:xfrm>
            <a:off x="2119313" y="2954338"/>
            <a:ext cx="5715000" cy="865187"/>
          </a:xfrm>
          <a:custGeom>
            <a:avLst/>
            <a:gdLst>
              <a:gd name="T0" fmla="*/ 0 w 3600"/>
              <a:gd name="T1" fmla="*/ 532 h 545"/>
              <a:gd name="T2" fmla="*/ 707 w 3600"/>
              <a:gd name="T3" fmla="*/ 505 h 545"/>
              <a:gd name="T4" fmla="*/ 1227 w 3600"/>
              <a:gd name="T5" fmla="*/ 292 h 545"/>
              <a:gd name="T6" fmla="*/ 1547 w 3600"/>
              <a:gd name="T7" fmla="*/ 79 h 545"/>
              <a:gd name="T8" fmla="*/ 1840 w 3600"/>
              <a:gd name="T9" fmla="*/ 39 h 545"/>
              <a:gd name="T10" fmla="*/ 2677 w 3600"/>
              <a:gd name="T11" fmla="*/ 313 h 545"/>
              <a:gd name="T12" fmla="*/ 3600 w 3600"/>
              <a:gd name="T13" fmla="*/ 425 h 545"/>
            </a:gdLst>
            <a:ahLst/>
            <a:cxnLst>
              <a:cxn ang="0">
                <a:pos x="T0" y="T1"/>
              </a:cxn>
              <a:cxn ang="0">
                <a:pos x="T2" y="T3"/>
              </a:cxn>
              <a:cxn ang="0">
                <a:pos x="T4" y="T5"/>
              </a:cxn>
              <a:cxn ang="0">
                <a:pos x="T6" y="T7"/>
              </a:cxn>
              <a:cxn ang="0">
                <a:pos x="T8" y="T9"/>
              </a:cxn>
              <a:cxn ang="0">
                <a:pos x="T10" y="T11"/>
              </a:cxn>
              <a:cxn ang="0">
                <a:pos x="T12" y="T13"/>
              </a:cxn>
            </a:cxnLst>
            <a:rect l="0" t="0" r="r" b="b"/>
            <a:pathLst>
              <a:path w="3600" h="545">
                <a:moveTo>
                  <a:pt x="0" y="532"/>
                </a:moveTo>
                <a:cubicBezTo>
                  <a:pt x="118" y="528"/>
                  <a:pt x="503" y="545"/>
                  <a:pt x="707" y="505"/>
                </a:cubicBezTo>
                <a:cubicBezTo>
                  <a:pt x="911" y="465"/>
                  <a:pt x="1087" y="363"/>
                  <a:pt x="1227" y="292"/>
                </a:cubicBezTo>
                <a:cubicBezTo>
                  <a:pt x="1367" y="221"/>
                  <a:pt x="1445" y="121"/>
                  <a:pt x="1547" y="79"/>
                </a:cubicBezTo>
                <a:cubicBezTo>
                  <a:pt x="1649" y="37"/>
                  <a:pt x="1652" y="0"/>
                  <a:pt x="1840" y="39"/>
                </a:cubicBezTo>
                <a:cubicBezTo>
                  <a:pt x="2028" y="78"/>
                  <a:pt x="2384" y="249"/>
                  <a:pt x="2677" y="313"/>
                </a:cubicBezTo>
                <a:cubicBezTo>
                  <a:pt x="2970" y="377"/>
                  <a:pt x="3408" y="402"/>
                  <a:pt x="3600" y="425"/>
                </a:cubicBezTo>
              </a:path>
            </a:pathLst>
          </a:custGeom>
          <a:noFill/>
          <a:ln w="38100" cmpd="sng">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18454" name="Object 22"/>
          <p:cNvGraphicFramePr>
            <a:graphicFrameLocks noChangeAspect="1"/>
          </p:cNvGraphicFramePr>
          <p:nvPr>
            <p:extLst>
              <p:ext uri="{D42A27DB-BD31-4B8C-83A1-F6EECF244321}">
                <p14:modId xmlns:p14="http://schemas.microsoft.com/office/powerpoint/2010/main" val="2989342228"/>
              </p:ext>
            </p:extLst>
          </p:nvPr>
        </p:nvGraphicFramePr>
        <p:xfrm flipH="1" flipV="1">
          <a:off x="1509713" y="1219200"/>
          <a:ext cx="533400" cy="322263"/>
        </p:xfrm>
        <a:graphic>
          <a:graphicData uri="http://schemas.openxmlformats.org/presentationml/2006/ole">
            <mc:AlternateContent xmlns:mc="http://schemas.openxmlformats.org/markup-compatibility/2006">
              <mc:Choice xmlns:v="urn:schemas-microsoft-com:vml" Requires="v">
                <p:oleObj spid="_x0000_s993218" name="文档" r:id="rId4" imgW="305280" imgH="184320" progId="Word.Document.8">
                  <p:embed/>
                </p:oleObj>
              </mc:Choice>
              <mc:Fallback>
                <p:oleObj name="文档" r:id="rId4" imgW="305280" imgH="1843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1509713" y="1219200"/>
                        <a:ext cx="5334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5" name="Object 23"/>
          <p:cNvGraphicFramePr>
            <a:graphicFrameLocks noChangeAspect="1"/>
          </p:cNvGraphicFramePr>
          <p:nvPr>
            <p:extLst>
              <p:ext uri="{D42A27DB-BD31-4B8C-83A1-F6EECF244321}">
                <p14:modId xmlns:p14="http://schemas.microsoft.com/office/powerpoint/2010/main" val="2978702390"/>
              </p:ext>
            </p:extLst>
          </p:nvPr>
        </p:nvGraphicFramePr>
        <p:xfrm>
          <a:off x="2335213" y="1617663"/>
          <a:ext cx="698500" cy="373062"/>
        </p:xfrm>
        <a:graphic>
          <a:graphicData uri="http://schemas.openxmlformats.org/presentationml/2006/ole">
            <mc:AlternateContent xmlns:mc="http://schemas.openxmlformats.org/markup-compatibility/2006">
              <mc:Choice xmlns:v="urn:schemas-microsoft-com:vml" Requires="v">
                <p:oleObj spid="_x0000_s993219" name="公式" r:id="rId6" imgW="330120" imgH="177480" progId="Equation.3">
                  <p:embed/>
                </p:oleObj>
              </mc:Choice>
              <mc:Fallback>
                <p:oleObj name="公式" r:id="rId6" imgW="33012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5213" y="1617663"/>
                        <a:ext cx="69850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6" name="Object 24"/>
          <p:cNvGraphicFramePr>
            <a:graphicFrameLocks noChangeAspect="1"/>
          </p:cNvGraphicFramePr>
          <p:nvPr>
            <p:extLst>
              <p:ext uri="{D42A27DB-BD31-4B8C-83A1-F6EECF244321}">
                <p14:modId xmlns:p14="http://schemas.microsoft.com/office/powerpoint/2010/main" val="3621241070"/>
              </p:ext>
            </p:extLst>
          </p:nvPr>
        </p:nvGraphicFramePr>
        <p:xfrm>
          <a:off x="2995613" y="1974850"/>
          <a:ext cx="635000" cy="303213"/>
        </p:xfrm>
        <a:graphic>
          <a:graphicData uri="http://schemas.openxmlformats.org/presentationml/2006/ole">
            <mc:AlternateContent xmlns:mc="http://schemas.openxmlformats.org/markup-compatibility/2006">
              <mc:Choice xmlns:v="urn:schemas-microsoft-com:vml" Requires="v">
                <p:oleObj spid="_x0000_s993220" name="公式" r:id="rId8" imgW="317160" imgH="152280" progId="Equation.3">
                  <p:embed/>
                </p:oleObj>
              </mc:Choice>
              <mc:Fallback>
                <p:oleObj name="公式" r:id="rId8" imgW="317160" imgH="1522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5613" y="1974850"/>
                        <a:ext cx="635000"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7" name="Object 25"/>
          <p:cNvGraphicFramePr>
            <a:graphicFrameLocks noChangeAspect="1"/>
          </p:cNvGraphicFramePr>
          <p:nvPr>
            <p:extLst>
              <p:ext uri="{D42A27DB-BD31-4B8C-83A1-F6EECF244321}">
                <p14:modId xmlns:p14="http://schemas.microsoft.com/office/powerpoint/2010/main" val="1378751658"/>
              </p:ext>
            </p:extLst>
          </p:nvPr>
        </p:nvGraphicFramePr>
        <p:xfrm>
          <a:off x="5589588" y="3000375"/>
          <a:ext cx="720725" cy="293688"/>
        </p:xfrm>
        <a:graphic>
          <a:graphicData uri="http://schemas.openxmlformats.org/presentationml/2006/ole">
            <mc:AlternateContent xmlns:mc="http://schemas.openxmlformats.org/markup-compatibility/2006">
              <mc:Choice xmlns:v="urn:schemas-microsoft-com:vml" Requires="v">
                <p:oleObj spid="_x0000_s993221" name="公式" r:id="rId10" imgW="368280" imgH="152280" progId="Equation.3">
                  <p:embed/>
                </p:oleObj>
              </mc:Choice>
              <mc:Fallback>
                <p:oleObj name="公式" r:id="rId10" imgW="368280" imgH="1522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9588" y="3000375"/>
                        <a:ext cx="720725"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9" name="Rectangle 27"/>
          <p:cNvSpPr>
            <a:spLocks noChangeArrowheads="1"/>
          </p:cNvSpPr>
          <p:nvPr/>
        </p:nvSpPr>
        <p:spPr bwMode="auto">
          <a:xfrm>
            <a:off x="1662113" y="35988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cs typeface="Times New Roman" panose="02020603050405020304" pitchFamily="18" charset="0"/>
              </a:rPr>
              <a:t>0</a:t>
            </a:r>
          </a:p>
        </p:txBody>
      </p:sp>
      <p:sp>
        <p:nvSpPr>
          <p:cNvPr id="18460" name="Rectangle 28"/>
          <p:cNvSpPr>
            <a:spLocks noChangeArrowheads="1"/>
          </p:cNvSpPr>
          <p:nvPr/>
        </p:nvSpPr>
        <p:spPr bwMode="auto">
          <a:xfrm>
            <a:off x="8062913" y="3751263"/>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latin typeface="Times New Roman" panose="02020603050405020304" pitchFamily="18" charset="0"/>
                <a:cs typeface="Times New Roman" panose="02020603050405020304" pitchFamily="18" charset="0"/>
              </a:rPr>
              <a:t>y</a:t>
            </a:r>
          </a:p>
        </p:txBody>
      </p:sp>
      <p:sp>
        <p:nvSpPr>
          <p:cNvPr id="18462" name="Freeform 30"/>
          <p:cNvSpPr>
            <a:spLocks/>
          </p:cNvSpPr>
          <p:nvPr/>
        </p:nvSpPr>
        <p:spPr bwMode="auto">
          <a:xfrm>
            <a:off x="2119313" y="2370138"/>
            <a:ext cx="5033962" cy="1468437"/>
          </a:xfrm>
          <a:custGeom>
            <a:avLst/>
            <a:gdLst>
              <a:gd name="T0" fmla="*/ 0 w 3171"/>
              <a:gd name="T1" fmla="*/ 925 h 925"/>
              <a:gd name="T2" fmla="*/ 251 w 3171"/>
              <a:gd name="T3" fmla="*/ 660 h 925"/>
              <a:gd name="T4" fmla="*/ 613 w 3171"/>
              <a:gd name="T5" fmla="*/ 292 h 925"/>
              <a:gd name="T6" fmla="*/ 1117 w 3171"/>
              <a:gd name="T7" fmla="*/ 46 h 925"/>
              <a:gd name="T8" fmla="*/ 1891 w 3171"/>
              <a:gd name="T9" fmla="*/ 566 h 925"/>
              <a:gd name="T10" fmla="*/ 3171 w 3171"/>
              <a:gd name="T11" fmla="*/ 833 h 925"/>
            </a:gdLst>
            <a:ahLst/>
            <a:cxnLst>
              <a:cxn ang="0">
                <a:pos x="T0" y="T1"/>
              </a:cxn>
              <a:cxn ang="0">
                <a:pos x="T2" y="T3"/>
              </a:cxn>
              <a:cxn ang="0">
                <a:pos x="T4" y="T5"/>
              </a:cxn>
              <a:cxn ang="0">
                <a:pos x="T6" y="T7"/>
              </a:cxn>
              <a:cxn ang="0">
                <a:pos x="T8" y="T9"/>
              </a:cxn>
              <a:cxn ang="0">
                <a:pos x="T10" y="T11"/>
              </a:cxn>
            </a:cxnLst>
            <a:rect l="0" t="0" r="r" b="b"/>
            <a:pathLst>
              <a:path w="3171" h="925">
                <a:moveTo>
                  <a:pt x="0" y="925"/>
                </a:moveTo>
                <a:cubicBezTo>
                  <a:pt x="42" y="881"/>
                  <a:pt x="149" y="765"/>
                  <a:pt x="251" y="660"/>
                </a:cubicBezTo>
                <a:cubicBezTo>
                  <a:pt x="353" y="555"/>
                  <a:pt x="469" y="394"/>
                  <a:pt x="613" y="292"/>
                </a:cubicBezTo>
                <a:cubicBezTo>
                  <a:pt x="757" y="190"/>
                  <a:pt x="904" y="0"/>
                  <a:pt x="1117" y="46"/>
                </a:cubicBezTo>
                <a:cubicBezTo>
                  <a:pt x="1330" y="92"/>
                  <a:pt x="1549" y="435"/>
                  <a:pt x="1891" y="566"/>
                </a:cubicBezTo>
                <a:cubicBezTo>
                  <a:pt x="2233" y="697"/>
                  <a:pt x="2904" y="777"/>
                  <a:pt x="3171" y="833"/>
                </a:cubicBezTo>
              </a:path>
            </a:pathLst>
          </a:custGeom>
          <a:noFill/>
          <a:ln w="38100" cmpd="sng">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18463" name="Object 31"/>
          <p:cNvGraphicFramePr>
            <a:graphicFrameLocks noChangeAspect="1"/>
          </p:cNvGraphicFramePr>
          <p:nvPr>
            <p:extLst>
              <p:ext uri="{D42A27DB-BD31-4B8C-83A1-F6EECF244321}">
                <p14:modId xmlns:p14="http://schemas.microsoft.com/office/powerpoint/2010/main" val="1852152975"/>
              </p:ext>
            </p:extLst>
          </p:nvPr>
        </p:nvGraphicFramePr>
        <p:xfrm>
          <a:off x="4276725" y="2390775"/>
          <a:ext cx="617538" cy="293688"/>
        </p:xfrm>
        <a:graphic>
          <a:graphicData uri="http://schemas.openxmlformats.org/presentationml/2006/ole">
            <mc:AlternateContent xmlns:mc="http://schemas.openxmlformats.org/markup-compatibility/2006">
              <mc:Choice xmlns:v="urn:schemas-microsoft-com:vml" Requires="v">
                <p:oleObj spid="_x0000_s993222" name="公式" r:id="rId12" imgW="317160" imgH="152280" progId="Equation.3">
                  <p:embed/>
                </p:oleObj>
              </mc:Choice>
              <mc:Fallback>
                <p:oleObj name="公式" r:id="rId12" imgW="317160" imgH="1522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6725" y="2390775"/>
                        <a:ext cx="617538"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4" name="Text Box 32"/>
          <p:cNvSpPr txBox="1">
            <a:spLocks noChangeArrowheads="1"/>
          </p:cNvSpPr>
          <p:nvPr/>
        </p:nvSpPr>
        <p:spPr bwMode="auto">
          <a:xfrm>
            <a:off x="539750" y="4076700"/>
            <a:ext cx="2879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FF33CC"/>
              </a:buClr>
              <a:buSzPct val="115000"/>
              <a:buFont typeface="Wingdings" panose="05000000000000000000" pitchFamily="2" charset="2"/>
              <a:buChar char="F"/>
            </a:pPr>
            <a:r>
              <a:rPr lang="en-US" altLang="zh-CN" b="1" i="1">
                <a:solidFill>
                  <a:srgbClr val="0000FF"/>
                </a:solidFill>
                <a:latin typeface="Times New Roman" panose="02020603050405020304" pitchFamily="18" charset="0"/>
                <a:cs typeface="Times New Roman" panose="02020603050405020304" pitchFamily="18" charset="0"/>
              </a:rPr>
              <a:t>f</a:t>
            </a:r>
            <a:r>
              <a:rPr lang="en-US" altLang="zh-CN" b="1">
                <a:solidFill>
                  <a:srgbClr val="0000FF"/>
                </a:solidFill>
                <a:latin typeface="Times New Roman" panose="02020603050405020304" pitchFamily="18" charset="0"/>
                <a:cs typeface="Times New Roman" panose="02020603050405020304" pitchFamily="18" charset="0"/>
              </a:rPr>
              <a:t>(</a:t>
            </a:r>
            <a:r>
              <a:rPr lang="en-US" altLang="zh-CN" b="1" i="1">
                <a:solidFill>
                  <a:srgbClr val="0000FF"/>
                </a:solidFill>
                <a:latin typeface="Times New Roman" panose="02020603050405020304" pitchFamily="18" charset="0"/>
                <a:cs typeface="Times New Roman" panose="02020603050405020304" pitchFamily="18" charset="0"/>
              </a:rPr>
              <a:t>y</a:t>
            </a:r>
            <a:r>
              <a:rPr lang="en-US" altLang="zh-CN" b="1">
                <a:solidFill>
                  <a:srgbClr val="0000FF"/>
                </a:solidFill>
                <a:latin typeface="Times New Roman" panose="02020603050405020304" pitchFamily="18" charset="0"/>
                <a:cs typeface="Times New Roman" panose="02020603050405020304" pitchFamily="18" charset="0"/>
              </a:rPr>
              <a:t>)</a:t>
            </a:r>
            <a:r>
              <a:rPr lang="zh-CN" altLang="en-US" b="1">
                <a:solidFill>
                  <a:srgbClr val="0000FF"/>
                </a:solidFill>
                <a:latin typeface="Times New Roman" panose="02020603050405020304" pitchFamily="18" charset="0"/>
                <a:cs typeface="Times New Roman" panose="02020603050405020304" pitchFamily="18" charset="0"/>
              </a:rPr>
              <a:t>的推导</a:t>
            </a:r>
            <a:r>
              <a:rPr lang="en-US" altLang="zh-CN" b="1">
                <a:solidFill>
                  <a:srgbClr val="0000FF"/>
                </a:solidFill>
                <a:latin typeface="Times New Roman" panose="02020603050405020304" pitchFamily="18" charset="0"/>
                <a:cs typeface="Times New Roman" panose="02020603050405020304" pitchFamily="18" charset="0"/>
              </a:rPr>
              <a:t>:                   </a:t>
            </a:r>
          </a:p>
        </p:txBody>
      </p:sp>
      <p:sp>
        <p:nvSpPr>
          <p:cNvPr id="18471" name="Rectangle 39"/>
          <p:cNvSpPr>
            <a:spLocks noChangeArrowheads="1"/>
          </p:cNvSpPr>
          <p:nvPr/>
        </p:nvSpPr>
        <p:spPr bwMode="auto">
          <a:xfrm>
            <a:off x="3048000" y="4067175"/>
            <a:ext cx="187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由已前例知</a:t>
            </a:r>
            <a:r>
              <a:rPr lang="en-US" altLang="zh-CN" sz="2400" b="1">
                <a:latin typeface="Times New Roman" panose="02020603050405020304" pitchFamily="18" charset="0"/>
                <a:cs typeface="Times New Roman" panose="02020603050405020304" pitchFamily="18" charset="0"/>
              </a:rPr>
              <a:t>,</a:t>
            </a:r>
          </a:p>
        </p:txBody>
      </p:sp>
      <p:graphicFrame>
        <p:nvGraphicFramePr>
          <p:cNvPr id="18473" name="Object 41"/>
          <p:cNvGraphicFramePr>
            <a:graphicFrameLocks noChangeAspect="1"/>
          </p:cNvGraphicFramePr>
          <p:nvPr>
            <p:extLst>
              <p:ext uri="{D42A27DB-BD31-4B8C-83A1-F6EECF244321}">
                <p14:modId xmlns:p14="http://schemas.microsoft.com/office/powerpoint/2010/main" val="885316179"/>
              </p:ext>
            </p:extLst>
          </p:nvPr>
        </p:nvGraphicFramePr>
        <p:xfrm>
          <a:off x="4859338" y="3871913"/>
          <a:ext cx="2233612" cy="852487"/>
        </p:xfrm>
        <a:graphic>
          <a:graphicData uri="http://schemas.openxmlformats.org/presentationml/2006/ole">
            <mc:AlternateContent xmlns:mc="http://schemas.openxmlformats.org/markup-compatibility/2006">
              <mc:Choice xmlns:v="urn:schemas-microsoft-com:vml" Requires="v">
                <p:oleObj spid="_x0000_s993223" name="公式" r:id="rId14" imgW="863280" imgH="330120" progId="Equation.3">
                  <p:embed/>
                </p:oleObj>
              </mc:Choice>
              <mc:Fallback>
                <p:oleObj name="公式" r:id="rId14" imgW="863280" imgH="330120" progId="Equation.3">
                  <p:embed/>
                  <p:pic>
                    <p:nvPicPr>
                      <p:cNvPr id="0" name=""/>
                      <p:cNvPicPr>
                        <a:picLocks noChangeAspect="1" noChangeArrowheads="1"/>
                      </p:cNvPicPr>
                      <p:nvPr/>
                    </p:nvPicPr>
                    <p:blipFill>
                      <a:blip r:embed="rId15">
                        <a:lum contrast="20000"/>
                        <a:extLst>
                          <a:ext uri="{28A0092B-C50C-407E-A947-70E740481C1C}">
                            <a14:useLocalDpi xmlns:a14="http://schemas.microsoft.com/office/drawing/2010/main" val="0"/>
                          </a:ext>
                        </a:extLst>
                      </a:blip>
                      <a:srcRect/>
                      <a:stretch>
                        <a:fillRect/>
                      </a:stretch>
                    </p:blipFill>
                    <p:spPr bwMode="auto">
                      <a:xfrm>
                        <a:off x="4859338" y="3871913"/>
                        <a:ext cx="2233612"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4" name="Rectangle 42"/>
          <p:cNvSpPr>
            <a:spLocks noChangeArrowheads="1"/>
          </p:cNvSpPr>
          <p:nvPr/>
        </p:nvSpPr>
        <p:spPr bwMode="auto">
          <a:xfrm>
            <a:off x="900113" y="4648200"/>
            <a:ext cx="4301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而</a:t>
            </a:r>
            <a:r>
              <a:rPr lang="en-US" altLang="zh-CN" sz="2400" b="1" i="1">
                <a:latin typeface="Times New Roman" panose="02020603050405020304" pitchFamily="18" charset="0"/>
                <a:cs typeface="Times New Roman" panose="02020603050405020304" pitchFamily="18" charset="0"/>
              </a:rPr>
              <a:t>X</a:t>
            </a:r>
            <a:r>
              <a:rPr lang="en-US" altLang="zh-CN" sz="2400" b="1" i="1" baseline="-25000">
                <a:latin typeface="Times New Roman" panose="02020603050405020304" pitchFamily="18" charset="0"/>
                <a:cs typeface="Times New Roman" panose="02020603050405020304" pitchFamily="18" charset="0"/>
              </a:rPr>
              <a:t>i </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rPr>
              <a:t>(0,1),</a:t>
            </a:r>
            <a:r>
              <a:rPr lang="zh-CN" altLang="en-US" sz="2400" b="1">
                <a:latin typeface="Times New Roman" panose="02020603050405020304" pitchFamily="18" charset="0"/>
                <a:cs typeface="Times New Roman" panose="02020603050405020304" pitchFamily="18" charset="0"/>
              </a:rPr>
              <a:t>由定义</a:t>
            </a:r>
            <a:r>
              <a:rPr lang="en-US" altLang="zh-CN" sz="2400" b="1" i="1">
                <a:latin typeface="Times New Roman" panose="02020603050405020304" pitchFamily="18" charset="0"/>
                <a:cs typeface="Times New Roman" panose="02020603050405020304" pitchFamily="18" charset="0"/>
              </a:rPr>
              <a:t>X</a:t>
            </a:r>
            <a:r>
              <a:rPr lang="en-US" altLang="zh-CN" sz="2400" b="1" i="1" baseline="-25000">
                <a:latin typeface="Times New Roman" panose="02020603050405020304" pitchFamily="18" charset="0"/>
                <a:cs typeface="Times New Roman" panose="02020603050405020304" pitchFamily="18" charset="0"/>
              </a:rPr>
              <a:t>i </a:t>
            </a:r>
            <a:r>
              <a:rPr lang="en-US" altLang="zh-CN" sz="2400" b="1" baseline="30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baseline="30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(1), </a:t>
            </a:r>
            <a:endParaRPr lang="en-US" altLang="zh-CN" sz="2400" b="1">
              <a:latin typeface="Times New Roman" panose="02020603050405020304" pitchFamily="18" charset="0"/>
              <a:cs typeface="Times New Roman" panose="02020603050405020304" pitchFamily="18" charset="0"/>
            </a:endParaRPr>
          </a:p>
        </p:txBody>
      </p:sp>
      <p:graphicFrame>
        <p:nvGraphicFramePr>
          <p:cNvPr id="18476" name="Object 44"/>
          <p:cNvGraphicFramePr>
            <a:graphicFrameLocks noChangeAspect="1"/>
          </p:cNvGraphicFramePr>
          <p:nvPr>
            <p:extLst>
              <p:ext uri="{D42A27DB-BD31-4B8C-83A1-F6EECF244321}">
                <p14:modId xmlns:p14="http://schemas.microsoft.com/office/powerpoint/2010/main" val="3607217082"/>
              </p:ext>
            </p:extLst>
          </p:nvPr>
        </p:nvGraphicFramePr>
        <p:xfrm>
          <a:off x="5795963" y="4489450"/>
          <a:ext cx="1919287" cy="852488"/>
        </p:xfrm>
        <a:graphic>
          <a:graphicData uri="http://schemas.openxmlformats.org/presentationml/2006/ole">
            <mc:AlternateContent xmlns:mc="http://schemas.openxmlformats.org/markup-compatibility/2006">
              <mc:Choice xmlns:v="urn:schemas-microsoft-com:vml" Requires="v">
                <p:oleObj spid="_x0000_s993224" name="公式" r:id="rId16" imgW="914400" imgH="406080" progId="Equation.3">
                  <p:embed/>
                </p:oleObj>
              </mc:Choice>
              <mc:Fallback>
                <p:oleObj name="公式" r:id="rId16" imgW="914400" imgH="406080" progId="Equation.3">
                  <p:embed/>
                  <p:pic>
                    <p:nvPicPr>
                      <p:cNvPr id="0" name=""/>
                      <p:cNvPicPr>
                        <a:picLocks noChangeAspect="1" noChangeArrowheads="1"/>
                      </p:cNvPicPr>
                      <p:nvPr/>
                    </p:nvPicPr>
                    <p:blipFill>
                      <a:blip r:embed="rId17">
                        <a:lum contrast="20000"/>
                        <a:extLst>
                          <a:ext uri="{28A0092B-C50C-407E-A947-70E740481C1C}">
                            <a14:useLocalDpi xmlns:a14="http://schemas.microsoft.com/office/drawing/2010/main" val="0"/>
                          </a:ext>
                        </a:extLst>
                      </a:blip>
                      <a:srcRect/>
                      <a:stretch>
                        <a:fillRect/>
                      </a:stretch>
                    </p:blipFill>
                    <p:spPr bwMode="auto">
                      <a:xfrm>
                        <a:off x="5795963" y="4489450"/>
                        <a:ext cx="1919287"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7" name="Rectangle 45"/>
          <p:cNvSpPr>
            <a:spLocks noChangeArrowheads="1"/>
          </p:cNvSpPr>
          <p:nvPr/>
        </p:nvSpPr>
        <p:spPr bwMode="auto">
          <a:xfrm>
            <a:off x="909638" y="5157788"/>
            <a:ext cx="603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再由</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 X</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 X</a:t>
            </a:r>
            <a:r>
              <a:rPr lang="en-US" altLang="zh-CN" sz="2400" b="1" i="1" baseline="-25000">
                <a:latin typeface="Times New Roman" panose="02020603050405020304" pitchFamily="18" charset="0"/>
                <a:cs typeface="Times New Roman" panose="02020603050405020304" pitchFamily="18" charset="0"/>
              </a:rPr>
              <a:t>n</a:t>
            </a:r>
            <a:r>
              <a:rPr lang="zh-CN" altLang="en-US" sz="2400" b="1">
                <a:latin typeface="Times New Roman" panose="02020603050405020304" pitchFamily="18" charset="0"/>
                <a:cs typeface="Times New Roman" panose="02020603050405020304" pitchFamily="18" charset="0"/>
              </a:rPr>
              <a:t>的独立性及</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cs typeface="Times New Roman" panose="02020603050405020304" pitchFamily="18" charset="0"/>
              </a:rPr>
              <a:t>分布的可加性</a:t>
            </a:r>
          </a:p>
        </p:txBody>
      </p:sp>
      <p:sp>
        <p:nvSpPr>
          <p:cNvPr id="18478" name="Rectangle 46"/>
          <p:cNvSpPr>
            <a:spLocks noChangeArrowheads="1"/>
          </p:cNvSpPr>
          <p:nvPr/>
        </p:nvSpPr>
        <p:spPr bwMode="auto">
          <a:xfrm>
            <a:off x="5392738" y="46624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即</a:t>
            </a:r>
          </a:p>
        </p:txBody>
      </p:sp>
      <p:graphicFrame>
        <p:nvGraphicFramePr>
          <p:cNvPr id="18479" name="Object 47"/>
          <p:cNvGraphicFramePr>
            <a:graphicFrameLocks noChangeAspect="1"/>
          </p:cNvGraphicFramePr>
          <p:nvPr>
            <p:extLst>
              <p:ext uri="{D42A27DB-BD31-4B8C-83A1-F6EECF244321}">
                <p14:modId xmlns:p14="http://schemas.microsoft.com/office/powerpoint/2010/main" val="3645790576"/>
              </p:ext>
            </p:extLst>
          </p:nvPr>
        </p:nvGraphicFramePr>
        <p:xfrm>
          <a:off x="2339975" y="5516563"/>
          <a:ext cx="3289300" cy="1030287"/>
        </p:xfrm>
        <a:graphic>
          <a:graphicData uri="http://schemas.openxmlformats.org/presentationml/2006/ole">
            <mc:AlternateContent xmlns:mc="http://schemas.openxmlformats.org/markup-compatibility/2006">
              <mc:Choice xmlns:v="urn:schemas-microsoft-com:vml" Requires="v">
                <p:oleObj spid="_x0000_s993225" name="公式" r:id="rId18" imgW="1371600" imgH="431640" progId="Equation.3">
                  <p:embed/>
                </p:oleObj>
              </mc:Choice>
              <mc:Fallback>
                <p:oleObj name="公式" r:id="rId18" imgW="1371600" imgH="4316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39975" y="5516563"/>
                        <a:ext cx="3289300"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87" name="Group 55"/>
          <p:cNvGrpSpPr>
            <a:grpSpLocks/>
          </p:cNvGrpSpPr>
          <p:nvPr/>
        </p:nvGrpSpPr>
        <p:grpSpPr bwMode="auto">
          <a:xfrm>
            <a:off x="4572000" y="115888"/>
            <a:ext cx="4344988" cy="2160587"/>
            <a:chOff x="2928" y="192"/>
            <a:chExt cx="2688" cy="1152"/>
          </a:xfrm>
        </p:grpSpPr>
        <p:sp>
          <p:nvSpPr>
            <p:cNvPr id="18480" name="Rectangle 48"/>
            <p:cNvSpPr>
              <a:spLocks noChangeArrowheads="1"/>
            </p:cNvSpPr>
            <p:nvPr/>
          </p:nvSpPr>
          <p:spPr bwMode="auto">
            <a:xfrm>
              <a:off x="2928" y="192"/>
              <a:ext cx="2688" cy="1152"/>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latin typeface="Times New Roman" panose="02020603050405020304" pitchFamily="18" charset="0"/>
                <a:cs typeface="Times New Roman" panose="02020603050405020304" pitchFamily="18" charset="0"/>
              </a:endParaRPr>
            </a:p>
          </p:txBody>
        </p:sp>
        <p:graphicFrame>
          <p:nvGraphicFramePr>
            <p:cNvPr id="18482" name="Object 50"/>
            <p:cNvGraphicFramePr>
              <a:graphicFrameLocks noChangeAspect="1"/>
            </p:cNvGraphicFramePr>
            <p:nvPr/>
          </p:nvGraphicFramePr>
          <p:xfrm>
            <a:off x="3408" y="672"/>
            <a:ext cx="2065" cy="249"/>
          </p:xfrm>
          <a:graphic>
            <a:graphicData uri="http://schemas.openxmlformats.org/presentationml/2006/ole">
              <mc:AlternateContent xmlns:mc="http://schemas.openxmlformats.org/markup-compatibility/2006">
                <mc:Choice xmlns:v="urn:schemas-microsoft-com:vml" Requires="v">
                  <p:oleObj spid="_x0000_s993226" name="公式" r:id="rId20" imgW="1650960" imgH="190440" progId="Equation.3">
                    <p:embed/>
                  </p:oleObj>
                </mc:Choice>
                <mc:Fallback>
                  <p:oleObj name="公式" r:id="rId20" imgW="1650960" imgH="1904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08" y="672"/>
                          <a:ext cx="206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5" name="Rectangle 43"/>
            <p:cNvSpPr>
              <a:spLocks noChangeArrowheads="1"/>
            </p:cNvSpPr>
            <p:nvPr/>
          </p:nvSpPr>
          <p:spPr bwMode="auto">
            <a:xfrm>
              <a:off x="3072" y="384"/>
              <a:ext cx="2302" cy="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cs typeface="Times New Roman" panose="02020603050405020304" pitchFamily="18" charset="0"/>
                </a:rPr>
                <a:t>(1) </a:t>
              </a:r>
              <a:r>
                <a:rPr lang="en-US" altLang="zh-CN" sz="2400" b="1" i="1">
                  <a:latin typeface="Times New Roman" panose="02020603050405020304" pitchFamily="18" charset="0"/>
                  <a:cs typeface="Times New Roman" panose="02020603050405020304" pitchFamily="18" charset="0"/>
                </a:rPr>
                <a:t>X~ N</a:t>
              </a:r>
              <a:r>
                <a:rPr lang="en-US" altLang="zh-CN" sz="2400" b="1">
                  <a:latin typeface="Times New Roman" panose="02020603050405020304" pitchFamily="18" charset="0"/>
                  <a:cs typeface="Times New Roman" panose="02020603050405020304" pitchFamily="18" charset="0"/>
                </a:rPr>
                <a:t>(0,1),</a:t>
              </a:r>
              <a:r>
                <a:rPr lang="en-US" altLang="zh-CN" sz="2400" b="1" i="1">
                  <a:latin typeface="Times New Roman" panose="02020603050405020304" pitchFamily="18" charset="0"/>
                  <a:cs typeface="Times New Roman" panose="02020603050405020304" pitchFamily="18" charset="0"/>
                </a:rPr>
                <a:t>X</a:t>
              </a:r>
              <a:r>
                <a:rPr lang="en-US" altLang="zh-CN" sz="2400" b="1" baseline="30000">
                  <a:latin typeface="Times New Roman" panose="02020603050405020304" pitchFamily="18" charset="0"/>
                  <a:cs typeface="Times New Roman" panose="02020603050405020304" pitchFamily="18" charset="0"/>
                </a:rPr>
                <a:t>2</a:t>
              </a:r>
              <a:r>
                <a:rPr lang="en-US" altLang="zh-CN" sz="2400" b="1" i="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(1/2, 2);</a:t>
              </a:r>
            </a:p>
            <a:p>
              <a:r>
                <a:rPr lang="en-US" altLang="zh-CN" sz="2400" b="1">
                  <a:latin typeface="Times New Roman" panose="02020603050405020304" pitchFamily="18" charset="0"/>
                  <a:cs typeface="Times New Roman" panose="02020603050405020304" pitchFamily="18" charset="0"/>
                  <a:sym typeface="Symbol" panose="05050102010706020507" pitchFamily="18" charset="2"/>
                </a:rPr>
                <a:t>(2)</a:t>
              </a:r>
            </a:p>
          </p:txBody>
        </p:sp>
        <p:graphicFrame>
          <p:nvGraphicFramePr>
            <p:cNvPr id="18483" name="Object 51"/>
            <p:cNvGraphicFramePr>
              <a:graphicFrameLocks noChangeAspect="1"/>
            </p:cNvGraphicFramePr>
            <p:nvPr/>
          </p:nvGraphicFramePr>
          <p:xfrm>
            <a:off x="3741" y="960"/>
            <a:ext cx="1731" cy="249"/>
          </p:xfrm>
          <a:graphic>
            <a:graphicData uri="http://schemas.openxmlformats.org/presentationml/2006/ole">
              <mc:AlternateContent xmlns:mc="http://schemas.openxmlformats.org/markup-compatibility/2006">
                <mc:Choice xmlns:v="urn:schemas-microsoft-com:vml" Requires="v">
                  <p:oleObj spid="_x0000_s993227" name="公式" r:id="rId22" imgW="1384200" imgH="190440" progId="Equation.3">
                    <p:embed/>
                  </p:oleObj>
                </mc:Choice>
                <mc:Fallback>
                  <p:oleObj name="公式" r:id="rId22" imgW="1384200" imgH="1904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41" y="960"/>
                          <a:ext cx="1731"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86" name="Group 54"/>
            <p:cNvGrpSpPr>
              <a:grpSpLocks/>
            </p:cNvGrpSpPr>
            <p:nvPr/>
          </p:nvGrpSpPr>
          <p:grpSpPr bwMode="auto">
            <a:xfrm>
              <a:off x="3120" y="897"/>
              <a:ext cx="624" cy="212"/>
              <a:chOff x="3120" y="897"/>
              <a:chExt cx="624" cy="212"/>
            </a:xfrm>
          </p:grpSpPr>
          <p:sp>
            <p:nvSpPr>
              <p:cNvPr id="18484" name="Line 52"/>
              <p:cNvSpPr>
                <a:spLocks noChangeShapeType="1"/>
              </p:cNvSpPr>
              <p:nvPr/>
            </p:nvSpPr>
            <p:spPr bwMode="auto">
              <a:xfrm>
                <a:off x="3120" y="1104"/>
                <a:ext cx="62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485" name="Text Box 53"/>
              <p:cNvSpPr txBox="1">
                <a:spLocks noChangeArrowheads="1"/>
              </p:cNvSpPr>
              <p:nvPr/>
            </p:nvSpPr>
            <p:spPr bwMode="auto">
              <a:xfrm>
                <a:off x="3264" y="897"/>
                <a:ext cx="4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imes New Roman" panose="02020603050405020304" pitchFamily="18" charset="0"/>
                    <a:cs typeface="Times New Roman" panose="02020603050405020304" pitchFamily="18" charset="0"/>
                  </a:rPr>
                  <a:t>独立</a:t>
                </a:r>
              </a:p>
            </p:txBody>
          </p:sp>
        </p:grpSp>
      </p:grpSp>
      <p:sp>
        <p:nvSpPr>
          <p:cNvPr id="19519" name="AutoShape 1087">
            <a:hlinkClick r:id="" action="ppaction://hlinkshowjump?jump=nextslide" highlightClick="1"/>
          </p:cNvPr>
          <p:cNvSpPr>
            <a:spLocks noChangeArrowheads="1"/>
          </p:cNvSpPr>
          <p:nvPr/>
        </p:nvSpPr>
        <p:spPr bwMode="auto">
          <a:xfrm>
            <a:off x="7092950" y="4149725"/>
            <a:ext cx="287338" cy="288925"/>
          </a:xfrm>
          <a:prstGeom prst="actionButtonForwardNext">
            <a:avLst/>
          </a:prstGeom>
          <a:solidFill>
            <a:srgbClr val="66C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520" name="AutoShape 1088">
            <a:hlinkClick r:id="rId24" action="ppaction://hlinksldjump" highlightClick="1"/>
          </p:cNvPr>
          <p:cNvSpPr>
            <a:spLocks noChangeArrowheads="1"/>
          </p:cNvSpPr>
          <p:nvPr/>
        </p:nvSpPr>
        <p:spPr bwMode="auto">
          <a:xfrm>
            <a:off x="8101013" y="6237288"/>
            <a:ext cx="287337" cy="288925"/>
          </a:xfrm>
          <a:prstGeom prst="actionButtonForwardNext">
            <a:avLst/>
          </a:prstGeom>
          <a:solidFill>
            <a:srgbClr val="66C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521" name="Oval 1089"/>
          <p:cNvSpPr>
            <a:spLocks noChangeArrowheads="1"/>
          </p:cNvSpPr>
          <p:nvPr/>
        </p:nvSpPr>
        <p:spPr bwMode="auto">
          <a:xfrm>
            <a:off x="8604250" y="6308725"/>
            <a:ext cx="288925" cy="28892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9524" name="Group 1092"/>
          <p:cNvGrpSpPr>
            <a:grpSpLocks/>
          </p:cNvGrpSpPr>
          <p:nvPr/>
        </p:nvGrpSpPr>
        <p:grpSpPr bwMode="auto">
          <a:xfrm>
            <a:off x="8316913" y="5445125"/>
            <a:ext cx="576262" cy="576263"/>
            <a:chOff x="5239" y="3430"/>
            <a:chExt cx="363" cy="363"/>
          </a:xfrm>
        </p:grpSpPr>
        <p:sp>
          <p:nvSpPr>
            <p:cNvPr id="19522" name="Line 1090"/>
            <p:cNvSpPr>
              <a:spLocks noChangeShapeType="1"/>
            </p:cNvSpPr>
            <p:nvPr/>
          </p:nvSpPr>
          <p:spPr bwMode="auto">
            <a:xfrm>
              <a:off x="5284" y="3430"/>
              <a:ext cx="318" cy="363"/>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523" name="Line 1091"/>
            <p:cNvSpPr>
              <a:spLocks noChangeShapeType="1"/>
            </p:cNvSpPr>
            <p:nvPr/>
          </p:nvSpPr>
          <p:spPr bwMode="auto">
            <a:xfrm flipH="1">
              <a:off x="5239" y="3430"/>
              <a:ext cx="363" cy="363"/>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26480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59"/>
                                        </p:tgtEl>
                                        <p:attrNameLst>
                                          <p:attrName>style.visibility</p:attrName>
                                        </p:attrNameLst>
                                      </p:cBhvr>
                                      <p:to>
                                        <p:strVal val="visible"/>
                                      </p:to>
                                    </p:set>
                                    <p:animEffect transition="in" filter="wipe(left)">
                                      <p:cBhvr>
                                        <p:cTn id="7" dur="500"/>
                                        <p:tgtEl>
                                          <p:spTgt spid="18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6"/>
                                        </p:tgtEl>
                                        <p:attrNameLst>
                                          <p:attrName>style.visibility</p:attrName>
                                        </p:attrNameLst>
                                      </p:cBhvr>
                                      <p:to>
                                        <p:strVal val="visible"/>
                                      </p:to>
                                    </p:set>
                                    <p:animEffect transition="in" filter="wipe(left)">
                                      <p:cBhvr>
                                        <p:cTn id="12" dur="500"/>
                                        <p:tgtEl>
                                          <p:spTgt spid="184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60"/>
                                        </p:tgtEl>
                                        <p:attrNameLst>
                                          <p:attrName>style.visibility</p:attrName>
                                        </p:attrNameLst>
                                      </p:cBhvr>
                                      <p:to>
                                        <p:strVal val="visible"/>
                                      </p:to>
                                    </p:set>
                                    <p:animEffect transition="in" filter="wipe(left)">
                                      <p:cBhvr>
                                        <p:cTn id="17" dur="500"/>
                                        <p:tgtEl>
                                          <p:spTgt spid="18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47"/>
                                        </p:tgtEl>
                                        <p:attrNameLst>
                                          <p:attrName>style.visibility</p:attrName>
                                        </p:attrNameLst>
                                      </p:cBhvr>
                                      <p:to>
                                        <p:strVal val="visible"/>
                                      </p:to>
                                    </p:set>
                                    <p:animEffect transition="in" filter="wipe(left)">
                                      <p:cBhvr>
                                        <p:cTn id="22" dur="500"/>
                                        <p:tgtEl>
                                          <p:spTgt spid="184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54"/>
                                        </p:tgtEl>
                                        <p:attrNameLst>
                                          <p:attrName>style.visibility</p:attrName>
                                        </p:attrNameLst>
                                      </p:cBhvr>
                                      <p:to>
                                        <p:strVal val="visible"/>
                                      </p:to>
                                    </p:set>
                                    <p:animEffect transition="in" filter="wipe(left)">
                                      <p:cBhvr>
                                        <p:cTn id="27" dur="500"/>
                                        <p:tgtEl>
                                          <p:spTgt spid="184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50"/>
                                        </p:tgtEl>
                                        <p:attrNameLst>
                                          <p:attrName>style.visibility</p:attrName>
                                        </p:attrNameLst>
                                      </p:cBhvr>
                                      <p:to>
                                        <p:strVal val="visible"/>
                                      </p:to>
                                    </p:set>
                                    <p:animEffect transition="in" filter="wipe(left)">
                                      <p:cBhvr>
                                        <p:cTn id="32" dur="500"/>
                                        <p:tgtEl>
                                          <p:spTgt spid="184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455"/>
                                        </p:tgtEl>
                                        <p:attrNameLst>
                                          <p:attrName>style.visibility</p:attrName>
                                        </p:attrNameLst>
                                      </p:cBhvr>
                                      <p:to>
                                        <p:strVal val="visible"/>
                                      </p:to>
                                    </p:set>
                                    <p:animEffect transition="in" filter="wipe(left)">
                                      <p:cBhvr>
                                        <p:cTn id="37" dur="500"/>
                                        <p:tgtEl>
                                          <p:spTgt spid="184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452"/>
                                        </p:tgtEl>
                                        <p:attrNameLst>
                                          <p:attrName>style.visibility</p:attrName>
                                        </p:attrNameLst>
                                      </p:cBhvr>
                                      <p:to>
                                        <p:strVal val="visible"/>
                                      </p:to>
                                    </p:set>
                                    <p:animEffect transition="in" filter="wipe(left)">
                                      <p:cBhvr>
                                        <p:cTn id="42" dur="500"/>
                                        <p:tgtEl>
                                          <p:spTgt spid="184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8456"/>
                                        </p:tgtEl>
                                        <p:attrNameLst>
                                          <p:attrName>style.visibility</p:attrName>
                                        </p:attrNameLst>
                                      </p:cBhvr>
                                      <p:to>
                                        <p:strVal val="visible"/>
                                      </p:to>
                                    </p:set>
                                    <p:animEffect transition="in" filter="wipe(left)">
                                      <p:cBhvr>
                                        <p:cTn id="47" dur="500"/>
                                        <p:tgtEl>
                                          <p:spTgt spid="184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62"/>
                                        </p:tgtEl>
                                        <p:attrNameLst>
                                          <p:attrName>style.visibility</p:attrName>
                                        </p:attrNameLst>
                                      </p:cBhvr>
                                      <p:to>
                                        <p:strVal val="visible"/>
                                      </p:to>
                                    </p:set>
                                    <p:animEffect transition="in" filter="wipe(left)">
                                      <p:cBhvr>
                                        <p:cTn id="52" dur="500"/>
                                        <p:tgtEl>
                                          <p:spTgt spid="184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463"/>
                                        </p:tgtEl>
                                        <p:attrNameLst>
                                          <p:attrName>style.visibility</p:attrName>
                                        </p:attrNameLst>
                                      </p:cBhvr>
                                      <p:to>
                                        <p:strVal val="visible"/>
                                      </p:to>
                                    </p:set>
                                    <p:animEffect transition="in" filter="wipe(left)">
                                      <p:cBhvr>
                                        <p:cTn id="57" dur="500"/>
                                        <p:tgtEl>
                                          <p:spTgt spid="1846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453"/>
                                        </p:tgtEl>
                                        <p:attrNameLst>
                                          <p:attrName>style.visibility</p:attrName>
                                        </p:attrNameLst>
                                      </p:cBhvr>
                                      <p:to>
                                        <p:strVal val="visible"/>
                                      </p:to>
                                    </p:set>
                                    <p:animEffect transition="in" filter="wipe(left)">
                                      <p:cBhvr>
                                        <p:cTn id="62" dur="500"/>
                                        <p:tgtEl>
                                          <p:spTgt spid="1845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8457"/>
                                        </p:tgtEl>
                                        <p:attrNameLst>
                                          <p:attrName>style.visibility</p:attrName>
                                        </p:attrNameLst>
                                      </p:cBhvr>
                                      <p:to>
                                        <p:strVal val="visible"/>
                                      </p:to>
                                    </p:set>
                                    <p:animEffect transition="in" filter="wipe(left)">
                                      <p:cBhvr>
                                        <p:cTn id="67" dur="500"/>
                                        <p:tgtEl>
                                          <p:spTgt spid="1845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8464"/>
                                        </p:tgtEl>
                                        <p:attrNameLst>
                                          <p:attrName>style.visibility</p:attrName>
                                        </p:attrNameLst>
                                      </p:cBhvr>
                                      <p:to>
                                        <p:strVal val="visible"/>
                                      </p:to>
                                    </p:set>
                                    <p:animEffect transition="in" filter="wipe(left)">
                                      <p:cBhvr>
                                        <p:cTn id="72" dur="500"/>
                                        <p:tgtEl>
                                          <p:spTgt spid="1846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18487"/>
                                        </p:tgtEl>
                                        <p:attrNameLst>
                                          <p:attrName>style.visibility</p:attrName>
                                        </p:attrNameLst>
                                      </p:cBhvr>
                                      <p:to>
                                        <p:strVal val="visible"/>
                                      </p:to>
                                    </p:set>
                                    <p:animEffect transition="in" filter="strips(downRight)">
                                      <p:cBhvr>
                                        <p:cTn id="77" dur="500"/>
                                        <p:tgtEl>
                                          <p:spTgt spid="1848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471"/>
                                        </p:tgtEl>
                                        <p:attrNameLst>
                                          <p:attrName>style.visibility</p:attrName>
                                        </p:attrNameLst>
                                      </p:cBhvr>
                                      <p:to>
                                        <p:strVal val="visible"/>
                                      </p:to>
                                    </p:set>
                                    <p:animEffect transition="in" filter="wipe(left)">
                                      <p:cBhvr>
                                        <p:cTn id="82" dur="500"/>
                                        <p:tgtEl>
                                          <p:spTgt spid="1847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8473"/>
                                        </p:tgtEl>
                                        <p:attrNameLst>
                                          <p:attrName>style.visibility</p:attrName>
                                        </p:attrNameLst>
                                      </p:cBhvr>
                                      <p:to>
                                        <p:strVal val="visible"/>
                                      </p:to>
                                    </p:set>
                                    <p:animEffect transition="in" filter="wipe(left)">
                                      <p:cBhvr>
                                        <p:cTn id="87" dur="500"/>
                                        <p:tgtEl>
                                          <p:spTgt spid="1847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8474"/>
                                        </p:tgtEl>
                                        <p:attrNameLst>
                                          <p:attrName>style.visibility</p:attrName>
                                        </p:attrNameLst>
                                      </p:cBhvr>
                                      <p:to>
                                        <p:strVal val="visible"/>
                                      </p:to>
                                    </p:set>
                                    <p:animEffect transition="in" filter="wipe(left)">
                                      <p:cBhvr>
                                        <p:cTn id="92" dur="500"/>
                                        <p:tgtEl>
                                          <p:spTgt spid="184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8478"/>
                                        </p:tgtEl>
                                        <p:attrNameLst>
                                          <p:attrName>style.visibility</p:attrName>
                                        </p:attrNameLst>
                                      </p:cBhvr>
                                      <p:to>
                                        <p:strVal val="visible"/>
                                      </p:to>
                                    </p:set>
                                    <p:animEffect transition="in" filter="wipe(left)">
                                      <p:cBhvr>
                                        <p:cTn id="97" dur="500"/>
                                        <p:tgtEl>
                                          <p:spTgt spid="1847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8476"/>
                                        </p:tgtEl>
                                        <p:attrNameLst>
                                          <p:attrName>style.visibility</p:attrName>
                                        </p:attrNameLst>
                                      </p:cBhvr>
                                      <p:to>
                                        <p:strVal val="visible"/>
                                      </p:to>
                                    </p:set>
                                    <p:animEffect transition="in" filter="wipe(left)">
                                      <p:cBhvr>
                                        <p:cTn id="102" dur="500"/>
                                        <p:tgtEl>
                                          <p:spTgt spid="1847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8477"/>
                                        </p:tgtEl>
                                        <p:attrNameLst>
                                          <p:attrName>style.visibility</p:attrName>
                                        </p:attrNameLst>
                                      </p:cBhvr>
                                      <p:to>
                                        <p:strVal val="visible"/>
                                      </p:to>
                                    </p:set>
                                    <p:animEffect transition="in" filter="wipe(left)">
                                      <p:cBhvr>
                                        <p:cTn id="107" dur="500"/>
                                        <p:tgtEl>
                                          <p:spTgt spid="1847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18479"/>
                                        </p:tgtEl>
                                        <p:attrNameLst>
                                          <p:attrName>style.visibility</p:attrName>
                                        </p:attrNameLst>
                                      </p:cBhvr>
                                      <p:to>
                                        <p:strVal val="visible"/>
                                      </p:to>
                                    </p:set>
                                    <p:animEffect transition="in" filter="wipe(left)">
                                      <p:cBhvr>
                                        <p:cTn id="112" dur="500"/>
                                        <p:tgtEl>
                                          <p:spTgt spid="18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6" grpId="0" animBg="1"/>
      <p:bldP spid="18447" grpId="0" animBg="1"/>
      <p:bldP spid="18450" grpId="0" animBg="1"/>
      <p:bldP spid="18452" grpId="0" animBg="1"/>
      <p:bldP spid="18453" grpId="0" animBg="1"/>
      <p:bldP spid="18459" grpId="0" autoUpdateAnimBg="0"/>
      <p:bldP spid="18460" grpId="0" autoUpdateAnimBg="0"/>
      <p:bldP spid="18462" grpId="0" animBg="1"/>
      <p:bldP spid="18464" grpId="0" autoUpdateAnimBg="0"/>
      <p:bldP spid="18471" grpId="0" autoUpdateAnimBg="0"/>
      <p:bldP spid="18474" grpId="0" autoUpdateAnimBg="0"/>
      <p:bldP spid="18477" grpId="0" autoUpdateAnimBg="0"/>
      <p:bldP spid="1847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灯片编号占位符 7"/>
          <p:cNvSpPr>
            <a:spLocks noGrp="1"/>
          </p:cNvSpPr>
          <p:nvPr>
            <p:ph type="sldNum" sz="quarter" idx="12"/>
          </p:nvPr>
        </p:nvSpPr>
        <p:spPr/>
        <p:txBody>
          <a:bodyPr/>
          <a:lstStyle/>
          <a:p>
            <a:fld id="{AA6919A9-3377-41D6-9D42-512284588F2A}" type="slidenum">
              <a:rPr lang="en-US" altLang="zh-CN">
                <a:latin typeface="Times New Roman" panose="02020603050405020304" pitchFamily="18" charset="0"/>
                <a:cs typeface="Times New Roman" panose="02020603050405020304" pitchFamily="18" charset="0"/>
              </a:rPr>
              <a:pPr/>
              <a:t>21</a:t>
            </a:fld>
            <a:endParaRPr lang="en-US" altLang="zh-CN">
              <a:latin typeface="Times New Roman" panose="02020603050405020304" pitchFamily="18" charset="0"/>
              <a:cs typeface="Times New Roman" panose="02020603050405020304" pitchFamily="18" charset="0"/>
            </a:endParaRPr>
          </a:p>
        </p:txBody>
      </p:sp>
      <p:sp>
        <p:nvSpPr>
          <p:cNvPr id="69636" name="Text Box 4"/>
          <p:cNvSpPr txBox="1">
            <a:spLocks noChangeArrowheads="1"/>
          </p:cNvSpPr>
          <p:nvPr/>
        </p:nvSpPr>
        <p:spPr bwMode="auto">
          <a:xfrm>
            <a:off x="684213" y="333375"/>
            <a:ext cx="10967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zh-CN"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a:solidFill>
                  <a:srgbClr val="0000FF"/>
                </a:solidFill>
                <a:latin typeface="Times New Roman" panose="02020603050405020304" pitchFamily="18" charset="0"/>
                <a:cs typeface="Times New Roman" panose="02020603050405020304" pitchFamily="18" charset="0"/>
              </a:rPr>
              <a:t>函数</a:t>
            </a:r>
          </a:p>
        </p:txBody>
      </p:sp>
      <p:graphicFrame>
        <p:nvGraphicFramePr>
          <p:cNvPr id="69637" name="Object 5"/>
          <p:cNvGraphicFramePr>
            <a:graphicFrameLocks noGrp="1" noChangeAspect="1"/>
          </p:cNvGraphicFramePr>
          <p:nvPr>
            <p:ph sz="half" idx="1"/>
            <p:extLst>
              <p:ext uri="{D42A27DB-BD31-4B8C-83A1-F6EECF244321}">
                <p14:modId xmlns:p14="http://schemas.microsoft.com/office/powerpoint/2010/main" val="1139582362"/>
              </p:ext>
            </p:extLst>
          </p:nvPr>
        </p:nvGraphicFramePr>
        <p:xfrm>
          <a:off x="1979613" y="188913"/>
          <a:ext cx="4032250" cy="768350"/>
        </p:xfrm>
        <a:graphic>
          <a:graphicData uri="http://schemas.openxmlformats.org/presentationml/2006/ole">
            <mc:AlternateContent xmlns:mc="http://schemas.openxmlformats.org/markup-compatibility/2006">
              <mc:Choice xmlns:v="urn:schemas-microsoft-com:vml" Requires="v">
                <p:oleObj spid="_x0000_s993858" name="公式" r:id="rId4" imgW="1917360" imgH="330120" progId="Equation.3">
                  <p:embed/>
                </p:oleObj>
              </mc:Choice>
              <mc:Fallback>
                <p:oleObj name="公式" r:id="rId4" imgW="1917360" imgH="3301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88913"/>
                        <a:ext cx="403225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4" name="Object 12"/>
          <p:cNvGraphicFramePr>
            <a:graphicFrameLocks noGrp="1" noChangeAspect="1"/>
          </p:cNvGraphicFramePr>
          <p:nvPr>
            <p:ph sz="quarter" idx="2"/>
            <p:extLst>
              <p:ext uri="{D42A27DB-BD31-4B8C-83A1-F6EECF244321}">
                <p14:modId xmlns:p14="http://schemas.microsoft.com/office/powerpoint/2010/main" val="3094013220"/>
              </p:ext>
            </p:extLst>
          </p:nvPr>
        </p:nvGraphicFramePr>
        <p:xfrm>
          <a:off x="1476375" y="5157788"/>
          <a:ext cx="5472113" cy="1400175"/>
        </p:xfrm>
        <a:graphic>
          <a:graphicData uri="http://schemas.openxmlformats.org/presentationml/2006/ole">
            <mc:AlternateContent xmlns:mc="http://schemas.openxmlformats.org/markup-compatibility/2006">
              <mc:Choice xmlns:v="urn:schemas-microsoft-com:vml" Requires="v">
                <p:oleObj spid="_x0000_s993859" name="公式" r:id="rId6" imgW="2247840" imgH="711000" progId="Equation.3">
                  <p:embed/>
                </p:oleObj>
              </mc:Choice>
              <mc:Fallback>
                <p:oleObj name="公式" r:id="rId6" imgW="224784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5157788"/>
                        <a:ext cx="5472113" cy="140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2" name="Text Box 10"/>
          <p:cNvSpPr txBox="1">
            <a:spLocks noChangeArrowheads="1"/>
          </p:cNvSpPr>
          <p:nvPr/>
        </p:nvSpPr>
        <p:spPr bwMode="auto">
          <a:xfrm>
            <a:off x="684213" y="1546225"/>
            <a:ext cx="34559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zh-CN"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a:solidFill>
                  <a:srgbClr val="0000FF"/>
                </a:solidFill>
                <a:latin typeface="Times New Roman" panose="02020603050405020304" pitchFamily="18" charset="0"/>
                <a:cs typeface="Times New Roman" panose="02020603050405020304" pitchFamily="18" charset="0"/>
              </a:rPr>
              <a:t>分布</a:t>
            </a:r>
          </a:p>
          <a:p>
            <a:r>
              <a:rPr lang="zh-CN" altLang="en-US" b="1">
                <a:solidFill>
                  <a:srgbClr val="0000FF"/>
                </a:solidFill>
                <a:latin typeface="Times New Roman" panose="02020603050405020304" pitchFamily="18" charset="0"/>
                <a:cs typeface="Times New Roman" panose="02020603050405020304" pitchFamily="18" charset="0"/>
              </a:rPr>
              <a:t>  </a:t>
            </a:r>
            <a:endParaRPr lang="zh-CN" altLang="en-US" b="1">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69643" name="Rectangle 11"/>
          <p:cNvSpPr>
            <a:spLocks noChangeArrowheads="1"/>
          </p:cNvSpPr>
          <p:nvPr/>
        </p:nvSpPr>
        <p:spPr bwMode="auto">
          <a:xfrm>
            <a:off x="611188" y="4724400"/>
            <a:ext cx="6280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zh-CN" altLang="en-US" b="1">
                <a:solidFill>
                  <a:srgbClr val="0000FF"/>
                </a:solidFill>
                <a:latin typeface="Times New Roman" panose="02020603050405020304" pitchFamily="18" charset="0"/>
                <a:cs typeface="Times New Roman" panose="02020603050405020304" pitchFamily="18" charset="0"/>
              </a:rPr>
              <a:t>结论</a:t>
            </a:r>
            <a:r>
              <a:rPr lang="en-US" altLang="zh-CN" b="1">
                <a:solidFill>
                  <a:srgbClr val="0000FF"/>
                </a:solidFill>
                <a:latin typeface="Times New Roman" panose="02020603050405020304" pitchFamily="18" charset="0"/>
                <a:cs typeface="Times New Roman" panose="02020603050405020304" pitchFamily="18" charset="0"/>
              </a:rPr>
              <a:t>:   </a:t>
            </a:r>
            <a:r>
              <a:rPr lang="zh-CN" altLang="en-US" b="1">
                <a:solidFill>
                  <a:srgbClr val="0000FF"/>
                </a:solidFill>
                <a:latin typeface="Times New Roman" panose="02020603050405020304" pitchFamily="18" charset="0"/>
                <a:cs typeface="Times New Roman" panose="02020603050405020304" pitchFamily="18" charset="0"/>
              </a:rPr>
              <a:t>若</a:t>
            </a:r>
            <a:r>
              <a:rPr lang="en-US" altLang="zh-CN" b="1" i="1">
                <a:solidFill>
                  <a:srgbClr val="0000FF"/>
                </a:solidFill>
                <a:latin typeface="Times New Roman" panose="02020603050405020304" pitchFamily="18" charset="0"/>
                <a:cs typeface="Times New Roman" panose="02020603050405020304" pitchFamily="18" charset="0"/>
              </a:rPr>
              <a:t>X~ N</a:t>
            </a:r>
            <a:r>
              <a:rPr lang="en-US" altLang="zh-CN" b="1">
                <a:solidFill>
                  <a:srgbClr val="0000FF"/>
                </a:solidFill>
                <a:latin typeface="Times New Roman" panose="02020603050405020304" pitchFamily="18" charset="0"/>
                <a:cs typeface="Times New Roman" panose="02020603050405020304" pitchFamily="18" charset="0"/>
              </a:rPr>
              <a:t>(0, 1) ,   </a:t>
            </a:r>
            <a:r>
              <a:rPr lang="zh-CN" altLang="en-US" b="1">
                <a:solidFill>
                  <a:srgbClr val="0000FF"/>
                </a:solidFill>
                <a:latin typeface="Times New Roman" panose="02020603050405020304" pitchFamily="18" charset="0"/>
                <a:cs typeface="Times New Roman" panose="02020603050405020304" pitchFamily="18" charset="0"/>
              </a:rPr>
              <a:t>则 </a:t>
            </a:r>
            <a:r>
              <a:rPr lang="en-US" altLang="zh-CN" b="1" i="1">
                <a:solidFill>
                  <a:srgbClr val="0000FF"/>
                </a:solidFill>
                <a:latin typeface="Times New Roman" panose="02020603050405020304" pitchFamily="18" charset="0"/>
                <a:cs typeface="Times New Roman" panose="02020603050405020304" pitchFamily="18" charset="0"/>
              </a:rPr>
              <a:t>X </a:t>
            </a:r>
            <a:r>
              <a:rPr lang="en-US" altLang="zh-CN" b="1" baseline="30000">
                <a:solidFill>
                  <a:srgbClr val="0000FF"/>
                </a:solidFill>
                <a:latin typeface="Times New Roman" panose="02020603050405020304" pitchFamily="18" charset="0"/>
                <a:cs typeface="Times New Roman" panose="02020603050405020304" pitchFamily="18" charset="0"/>
              </a:rPr>
              <a:t>2</a:t>
            </a:r>
            <a:r>
              <a:rPr lang="en-US" altLang="zh-CN" b="1" i="1">
                <a:solidFill>
                  <a:srgbClr val="0000FF"/>
                </a:solidFill>
                <a:latin typeface="Times New Roman" panose="02020603050405020304" pitchFamily="18" charset="0"/>
                <a:cs typeface="Times New Roman" panose="02020603050405020304" pitchFamily="18" charset="0"/>
              </a:rPr>
              <a:t>~ </a:t>
            </a:r>
            <a:r>
              <a:rPr lang="en-US" altLang="zh-CN"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(1/2, 2)=</a:t>
            </a:r>
            <a:r>
              <a:rPr lang="en-US" altLang="zh-CN" b="1" baseline="30000">
                <a:solidFill>
                  <a:srgbClr val="0000FF"/>
                </a:solidFill>
                <a:latin typeface="Times New Roman" panose="02020603050405020304" pitchFamily="18" charset="0"/>
                <a:cs typeface="Times New Roman" panose="02020603050405020304" pitchFamily="18" charset="0"/>
              </a:rPr>
              <a:t>2</a:t>
            </a:r>
            <a:r>
              <a:rPr lang="en-US" altLang="zh-CN"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i="1">
                <a:solidFill>
                  <a:srgbClr val="0000FF"/>
                </a:solidFill>
                <a:latin typeface="Times New Roman" panose="02020603050405020304" pitchFamily="18" charset="0"/>
                <a:cs typeface="Times New Roman" panose="02020603050405020304" pitchFamily="18" charset="0"/>
              </a:rPr>
              <a:t> </a:t>
            </a:r>
          </a:p>
        </p:txBody>
      </p:sp>
      <p:graphicFrame>
        <p:nvGraphicFramePr>
          <p:cNvPr id="69654" name="Object 22"/>
          <p:cNvGraphicFramePr>
            <a:graphicFrameLocks noGrp="1" noChangeAspect="1"/>
          </p:cNvGraphicFramePr>
          <p:nvPr>
            <p:ph sz="quarter" idx="3"/>
            <p:extLst>
              <p:ext uri="{D42A27DB-BD31-4B8C-83A1-F6EECF244321}">
                <p14:modId xmlns:p14="http://schemas.microsoft.com/office/powerpoint/2010/main" val="383203115"/>
              </p:ext>
            </p:extLst>
          </p:nvPr>
        </p:nvGraphicFramePr>
        <p:xfrm>
          <a:off x="1908175" y="1125538"/>
          <a:ext cx="4895850" cy="1358900"/>
        </p:xfrm>
        <a:graphic>
          <a:graphicData uri="http://schemas.openxmlformats.org/presentationml/2006/ole">
            <mc:AlternateContent xmlns:mc="http://schemas.openxmlformats.org/markup-compatibility/2006">
              <mc:Choice xmlns:v="urn:schemas-microsoft-com:vml" Requires="v">
                <p:oleObj spid="_x0000_s993860" name="Equation" r:id="rId8" imgW="1968480" imgH="545760" progId="Equation.DSMT4">
                  <p:embed/>
                </p:oleObj>
              </mc:Choice>
              <mc:Fallback>
                <p:oleObj name="Equation" r:id="rId8" imgW="1968480" imgH="5457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1125538"/>
                        <a:ext cx="4895850" cy="135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657" name="Group 25"/>
          <p:cNvGrpSpPr>
            <a:grpSpLocks/>
          </p:cNvGrpSpPr>
          <p:nvPr/>
        </p:nvGrpSpPr>
        <p:grpSpPr bwMode="auto">
          <a:xfrm>
            <a:off x="755650" y="2852738"/>
            <a:ext cx="1600200" cy="596900"/>
            <a:chOff x="3962" y="2112"/>
            <a:chExt cx="1008" cy="376"/>
          </a:xfrm>
        </p:grpSpPr>
        <p:graphicFrame>
          <p:nvGraphicFramePr>
            <p:cNvPr id="69658" name="Object 26"/>
            <p:cNvGraphicFramePr>
              <a:graphicFrameLocks noChangeAspect="1"/>
            </p:cNvGraphicFramePr>
            <p:nvPr/>
          </p:nvGraphicFramePr>
          <p:xfrm>
            <a:off x="3962" y="2112"/>
            <a:ext cx="571" cy="376"/>
          </p:xfrm>
          <a:graphic>
            <a:graphicData uri="http://schemas.openxmlformats.org/presentationml/2006/ole">
              <mc:AlternateContent xmlns:mc="http://schemas.openxmlformats.org/markup-compatibility/2006">
                <mc:Choice xmlns:v="urn:schemas-microsoft-com:vml" Requires="v">
                  <p:oleObj spid="_x0000_s993861" name="公式" r:id="rId10" imgW="380880" imgH="215640" progId="Equation.3">
                    <p:embed/>
                  </p:oleObj>
                </mc:Choice>
                <mc:Fallback>
                  <p:oleObj name="公式" r:id="rId10" imgW="380880" imgH="215640" progId="Equation.3">
                    <p:embed/>
                    <p:pic>
                      <p:nvPicPr>
                        <p:cNvPr id="0" name=""/>
                        <p:cNvPicPr>
                          <a:picLocks noChangeAspect="1" noChangeArrowheads="1"/>
                        </p:cNvPicPr>
                        <p:nvPr/>
                      </p:nvPicPr>
                      <p:blipFill>
                        <a:blip r:embed="rId11">
                          <a:lum contrast="20000"/>
                          <a:extLst>
                            <a:ext uri="{28A0092B-C50C-407E-A947-70E740481C1C}">
                              <a14:useLocalDpi xmlns:a14="http://schemas.microsoft.com/office/drawing/2010/main" val="0"/>
                            </a:ext>
                          </a:extLst>
                        </a:blip>
                        <a:srcRect/>
                        <a:stretch>
                          <a:fillRect/>
                        </a:stretch>
                      </p:blipFill>
                      <p:spPr bwMode="auto">
                        <a:xfrm>
                          <a:off x="3962" y="2112"/>
                          <a:ext cx="571"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9" name="Rectangle 27"/>
            <p:cNvSpPr>
              <a:spLocks noChangeArrowheads="1"/>
            </p:cNvSpPr>
            <p:nvPr/>
          </p:nvSpPr>
          <p:spPr bwMode="auto">
            <a:xfrm>
              <a:off x="4464" y="2121"/>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分布</a:t>
              </a:r>
            </a:p>
          </p:txBody>
        </p:sp>
      </p:grpSp>
      <p:graphicFrame>
        <p:nvGraphicFramePr>
          <p:cNvPr id="69660" name="Object 28"/>
          <p:cNvGraphicFramePr>
            <a:graphicFrameLocks noChangeAspect="1"/>
          </p:cNvGraphicFramePr>
          <p:nvPr>
            <p:extLst>
              <p:ext uri="{D42A27DB-BD31-4B8C-83A1-F6EECF244321}">
                <p14:modId xmlns:p14="http://schemas.microsoft.com/office/powerpoint/2010/main" val="794567379"/>
              </p:ext>
            </p:extLst>
          </p:nvPr>
        </p:nvGraphicFramePr>
        <p:xfrm>
          <a:off x="2484438" y="2349500"/>
          <a:ext cx="5184775" cy="1662113"/>
        </p:xfrm>
        <a:graphic>
          <a:graphicData uri="http://schemas.openxmlformats.org/presentationml/2006/ole">
            <mc:AlternateContent xmlns:mc="http://schemas.openxmlformats.org/markup-compatibility/2006">
              <mc:Choice xmlns:v="urn:schemas-microsoft-com:vml" Requires="v">
                <p:oleObj spid="_x0000_s993862" name="公式" r:id="rId12" imgW="2247840" imgH="647640" progId="Equation.3">
                  <p:embed/>
                </p:oleObj>
              </mc:Choice>
              <mc:Fallback>
                <p:oleObj name="公式" r:id="rId12" imgW="2247840" imgH="647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4438" y="2349500"/>
                        <a:ext cx="5184775" cy="166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5" name="Object 33"/>
          <p:cNvGraphicFramePr>
            <a:graphicFrameLocks noChangeAspect="1"/>
          </p:cNvGraphicFramePr>
          <p:nvPr>
            <p:extLst>
              <p:ext uri="{D42A27DB-BD31-4B8C-83A1-F6EECF244321}">
                <p14:modId xmlns:p14="http://schemas.microsoft.com/office/powerpoint/2010/main" val="578449931"/>
              </p:ext>
            </p:extLst>
          </p:nvPr>
        </p:nvGraphicFramePr>
        <p:xfrm>
          <a:off x="250825" y="3716338"/>
          <a:ext cx="3313113" cy="1019175"/>
        </p:xfrm>
        <a:graphic>
          <a:graphicData uri="http://schemas.openxmlformats.org/presentationml/2006/ole">
            <mc:AlternateContent xmlns:mc="http://schemas.openxmlformats.org/markup-compatibility/2006">
              <mc:Choice xmlns:v="urn:schemas-microsoft-com:vml" Requires="v">
                <p:oleObj spid="_x0000_s993863" name="Equation" r:id="rId14" imgW="1028520" imgH="291960" progId="Equation.DSMT4">
                  <p:embed/>
                </p:oleObj>
              </mc:Choice>
              <mc:Fallback>
                <p:oleObj name="Equation" r:id="rId14" imgW="1028520" imgH="291960" progId="Equation.DSMT4">
                  <p:embed/>
                  <p:pic>
                    <p:nvPicPr>
                      <p:cNvPr id="0" name=""/>
                      <p:cNvPicPr>
                        <a:picLocks noChangeAspect="1" noChangeArrowheads="1"/>
                      </p:cNvPicPr>
                      <p:nvPr/>
                    </p:nvPicPr>
                    <p:blipFill>
                      <a:blip r:embed="rId15">
                        <a:lum contrast="20000"/>
                        <a:extLst>
                          <a:ext uri="{28A0092B-C50C-407E-A947-70E740481C1C}">
                            <a14:useLocalDpi xmlns:a14="http://schemas.microsoft.com/office/drawing/2010/main" val="0"/>
                          </a:ext>
                        </a:extLst>
                      </a:blip>
                      <a:srcRect/>
                      <a:stretch>
                        <a:fillRect/>
                      </a:stretch>
                    </p:blipFill>
                    <p:spPr bwMode="auto">
                      <a:xfrm>
                        <a:off x="250825" y="3716338"/>
                        <a:ext cx="3313113"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67" name="AutoShape 35">
            <a:hlinkClick r:id="" action="ppaction://hlinkshowjump?jump=previousslide" highlightClick="1"/>
          </p:cNvPr>
          <p:cNvSpPr>
            <a:spLocks noChangeArrowheads="1"/>
          </p:cNvSpPr>
          <p:nvPr/>
        </p:nvSpPr>
        <p:spPr bwMode="auto">
          <a:xfrm>
            <a:off x="8172450" y="6165850"/>
            <a:ext cx="360363" cy="358775"/>
          </a:xfrm>
          <a:prstGeom prst="actionButtonBackPrevious">
            <a:avLst/>
          </a:prstGeom>
          <a:solidFill>
            <a:srgbClr val="66C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9668" name="Rectangle 36"/>
          <p:cNvSpPr>
            <a:spLocks noChangeArrowheads="1"/>
          </p:cNvSpPr>
          <p:nvPr/>
        </p:nvSpPr>
        <p:spPr bwMode="auto">
          <a:xfrm>
            <a:off x="6948488" y="1557338"/>
            <a:ext cx="1534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00FF"/>
                </a:solidFill>
                <a:latin typeface="Times New Roman" panose="02020603050405020304" pitchFamily="18" charset="0"/>
                <a:cs typeface="Times New Roman" panose="02020603050405020304" pitchFamily="18" charset="0"/>
              </a:rPr>
              <a:t>X</a:t>
            </a:r>
            <a:r>
              <a:rPr lang="en-US" altLang="zh-CN" b="1">
                <a:solidFill>
                  <a:srgbClr val="0000FF"/>
                </a:solidFill>
                <a:latin typeface="Times New Roman" panose="02020603050405020304" pitchFamily="18" charset="0"/>
                <a:cs typeface="Times New Roman" panose="02020603050405020304" pitchFamily="18" charset="0"/>
              </a:rPr>
              <a:t>~ </a:t>
            </a:r>
            <a:r>
              <a:rPr lang="en-US" altLang="zh-CN"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69669" name="Oval 37"/>
          <p:cNvSpPr>
            <a:spLocks noChangeArrowheads="1"/>
          </p:cNvSpPr>
          <p:nvPr/>
        </p:nvSpPr>
        <p:spPr bwMode="auto">
          <a:xfrm>
            <a:off x="8604250" y="6308725"/>
            <a:ext cx="288925" cy="28892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69670" name="Group 38"/>
          <p:cNvGrpSpPr>
            <a:grpSpLocks/>
          </p:cNvGrpSpPr>
          <p:nvPr/>
        </p:nvGrpSpPr>
        <p:grpSpPr bwMode="auto">
          <a:xfrm>
            <a:off x="8316913" y="5445125"/>
            <a:ext cx="576262" cy="576263"/>
            <a:chOff x="5239" y="3430"/>
            <a:chExt cx="363" cy="363"/>
          </a:xfrm>
        </p:grpSpPr>
        <p:sp>
          <p:nvSpPr>
            <p:cNvPr id="69671" name="Line 39"/>
            <p:cNvSpPr>
              <a:spLocks noChangeShapeType="1"/>
            </p:cNvSpPr>
            <p:nvPr/>
          </p:nvSpPr>
          <p:spPr bwMode="auto">
            <a:xfrm>
              <a:off x="5284" y="3430"/>
              <a:ext cx="318" cy="363"/>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9672" name="Line 40"/>
            <p:cNvSpPr>
              <a:spLocks noChangeShapeType="1"/>
            </p:cNvSpPr>
            <p:nvPr/>
          </p:nvSpPr>
          <p:spPr bwMode="auto">
            <a:xfrm flipH="1">
              <a:off x="5239" y="3430"/>
              <a:ext cx="363" cy="363"/>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479765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44"/>
                                        </p:tgtEl>
                                        <p:attrNameLst>
                                          <p:attrName>style.visibility</p:attrName>
                                        </p:attrNameLst>
                                      </p:cBhvr>
                                      <p:to>
                                        <p:strVal val="visible"/>
                                      </p:to>
                                    </p:set>
                                    <p:animEffect transition="in" filter="wipe(left)">
                                      <p:cBhvr>
                                        <p:cTn id="7" dur="500"/>
                                        <p:tgtEl>
                                          <p:spTgt spid="69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54"/>
                                        </p:tgtEl>
                                        <p:attrNameLst>
                                          <p:attrName>style.visibility</p:attrName>
                                        </p:attrNameLst>
                                      </p:cBhvr>
                                      <p:to>
                                        <p:strVal val="visible"/>
                                      </p:to>
                                    </p:set>
                                    <p:animEffect transition="in" filter="wipe(left)">
                                      <p:cBhvr>
                                        <p:cTn id="12" dur="500"/>
                                        <p:tgtEl>
                                          <p:spTgt spid="69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657"/>
                                        </p:tgtEl>
                                        <p:attrNameLst>
                                          <p:attrName>style.visibility</p:attrName>
                                        </p:attrNameLst>
                                      </p:cBhvr>
                                      <p:to>
                                        <p:strVal val="visible"/>
                                      </p:to>
                                    </p:set>
                                    <p:animEffect transition="in" filter="wipe(left)">
                                      <p:cBhvr>
                                        <p:cTn id="17" dur="500"/>
                                        <p:tgtEl>
                                          <p:spTgt spid="696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9660"/>
                                        </p:tgtEl>
                                        <p:attrNameLst>
                                          <p:attrName>style.visibility</p:attrName>
                                        </p:attrNameLst>
                                      </p:cBhvr>
                                      <p:to>
                                        <p:strVal val="visible"/>
                                      </p:to>
                                    </p:set>
                                    <p:animEffect transition="in" filter="wipe(left)">
                                      <p:cBhvr>
                                        <p:cTn id="22" dur="500"/>
                                        <p:tgtEl>
                                          <p:spTgt spid="69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3D8D69A4-2F4A-4534-8B36-591450DD245F}" type="slidenum">
              <a:rPr lang="en-US" altLang="zh-CN"/>
              <a:pPr/>
              <a:t>22</a:t>
            </a:fld>
            <a:endParaRPr lang="en-US" altLang="zh-CN"/>
          </a:p>
        </p:txBody>
      </p:sp>
      <p:sp>
        <p:nvSpPr>
          <p:cNvPr id="131076" name="Text Box 4"/>
          <p:cNvSpPr txBox="1">
            <a:spLocks noChangeArrowheads="1"/>
          </p:cNvSpPr>
          <p:nvPr/>
        </p:nvSpPr>
        <p:spPr bwMode="auto">
          <a:xfrm>
            <a:off x="180975" y="4005263"/>
            <a:ext cx="25193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FF33CC"/>
              </a:buClr>
              <a:buSzPct val="115000"/>
              <a:buFont typeface="Wingdings" panose="05000000000000000000" pitchFamily="2" charset="2"/>
              <a:buChar char="F"/>
            </a:pPr>
            <a:r>
              <a:rPr lang="en-US" altLang="zh-CN" b="1" i="1">
                <a:solidFill>
                  <a:srgbClr val="0000FF"/>
                </a:solidFill>
                <a:latin typeface="Times New Roman" panose="02020603050405020304" pitchFamily="18" charset="0"/>
                <a:cs typeface="Times New Roman" panose="02020603050405020304" pitchFamily="18" charset="0"/>
              </a:rPr>
              <a:t>f</a:t>
            </a:r>
            <a:r>
              <a:rPr lang="en-US" altLang="zh-CN" b="1">
                <a:solidFill>
                  <a:srgbClr val="0000FF"/>
                </a:solidFill>
                <a:latin typeface="Times New Roman" panose="02020603050405020304" pitchFamily="18" charset="0"/>
                <a:cs typeface="Times New Roman" panose="02020603050405020304" pitchFamily="18" charset="0"/>
              </a:rPr>
              <a:t>(</a:t>
            </a:r>
            <a:r>
              <a:rPr lang="en-US" altLang="zh-CN" b="1" i="1">
                <a:solidFill>
                  <a:srgbClr val="0000FF"/>
                </a:solidFill>
                <a:latin typeface="Times New Roman" panose="02020603050405020304" pitchFamily="18" charset="0"/>
                <a:cs typeface="Times New Roman" panose="02020603050405020304" pitchFamily="18" charset="0"/>
              </a:rPr>
              <a:t>y</a:t>
            </a:r>
            <a:r>
              <a:rPr lang="en-US" altLang="zh-CN" b="1">
                <a:solidFill>
                  <a:srgbClr val="0000FF"/>
                </a:solidFill>
                <a:latin typeface="Times New Roman" panose="02020603050405020304" pitchFamily="18" charset="0"/>
                <a:cs typeface="Times New Roman" panose="02020603050405020304" pitchFamily="18" charset="0"/>
              </a:rPr>
              <a:t>)</a:t>
            </a:r>
            <a:r>
              <a:rPr lang="zh-CN" altLang="en-US" b="1">
                <a:solidFill>
                  <a:srgbClr val="0000FF"/>
                </a:solidFill>
                <a:latin typeface="Times New Roman" panose="02020603050405020304" pitchFamily="18" charset="0"/>
                <a:cs typeface="Times New Roman" panose="02020603050405020304" pitchFamily="18" charset="0"/>
              </a:rPr>
              <a:t>的图形</a:t>
            </a:r>
          </a:p>
          <a:p>
            <a:pPr algn="just">
              <a:buClr>
                <a:srgbClr val="FF33CC"/>
              </a:buClr>
              <a:buSzPct val="115000"/>
              <a:buFont typeface="Wingdings" panose="05000000000000000000" pitchFamily="2" charset="2"/>
              <a:buNone/>
            </a:pPr>
            <a:r>
              <a:rPr lang="zh-CN"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与</a:t>
            </a:r>
            <a:r>
              <a:rPr lang="en-US" altLang="zh-CN" b="1" i="1">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有关</a:t>
            </a:r>
            <a:r>
              <a:rPr lang="en-US" altLang="zh-CN" b="1">
                <a:latin typeface="Times New Roman" panose="02020603050405020304" pitchFamily="18" charset="0"/>
                <a:cs typeface="Times New Roman" panose="02020603050405020304" pitchFamily="18" charset="0"/>
              </a:rPr>
              <a:t>):                 </a:t>
            </a:r>
          </a:p>
        </p:txBody>
      </p:sp>
      <p:sp>
        <p:nvSpPr>
          <p:cNvPr id="131077" name="Line 5"/>
          <p:cNvSpPr>
            <a:spLocks noChangeShapeType="1"/>
          </p:cNvSpPr>
          <p:nvPr/>
        </p:nvSpPr>
        <p:spPr bwMode="auto">
          <a:xfrm>
            <a:off x="2630488" y="6032500"/>
            <a:ext cx="609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1078" name="Line 6"/>
          <p:cNvSpPr>
            <a:spLocks noChangeShapeType="1"/>
          </p:cNvSpPr>
          <p:nvPr/>
        </p:nvSpPr>
        <p:spPr bwMode="auto">
          <a:xfrm flipV="1">
            <a:off x="2630488" y="3441700"/>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1079" name="Freeform 7"/>
          <p:cNvSpPr>
            <a:spLocks/>
          </p:cNvSpPr>
          <p:nvPr/>
        </p:nvSpPr>
        <p:spPr bwMode="auto">
          <a:xfrm>
            <a:off x="2711450" y="3589338"/>
            <a:ext cx="4406900" cy="2400300"/>
          </a:xfrm>
          <a:custGeom>
            <a:avLst/>
            <a:gdLst>
              <a:gd name="T0" fmla="*/ 0 w 2776"/>
              <a:gd name="T1" fmla="*/ 0 h 1512"/>
              <a:gd name="T2" fmla="*/ 574 w 2776"/>
              <a:gd name="T3" fmla="*/ 1242 h 1512"/>
              <a:gd name="T4" fmla="*/ 2776 w 2776"/>
              <a:gd name="T5" fmla="*/ 1512 h 1512"/>
            </a:gdLst>
            <a:ahLst/>
            <a:cxnLst>
              <a:cxn ang="0">
                <a:pos x="T0" y="T1"/>
              </a:cxn>
              <a:cxn ang="0">
                <a:pos x="T2" y="T3"/>
              </a:cxn>
              <a:cxn ang="0">
                <a:pos x="T4" y="T5"/>
              </a:cxn>
            </a:cxnLst>
            <a:rect l="0" t="0" r="r" b="b"/>
            <a:pathLst>
              <a:path w="2776" h="1512">
                <a:moveTo>
                  <a:pt x="0" y="0"/>
                </a:moveTo>
                <a:cubicBezTo>
                  <a:pt x="98" y="207"/>
                  <a:pt x="111" y="990"/>
                  <a:pt x="574" y="1242"/>
                </a:cubicBezTo>
                <a:cubicBezTo>
                  <a:pt x="1037" y="1494"/>
                  <a:pt x="2317" y="1456"/>
                  <a:pt x="2776" y="1512"/>
                </a:cubicBezTo>
              </a:path>
            </a:pathLst>
          </a:custGeom>
          <a:noFill/>
          <a:ln w="38100"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1080" name="Freeform 8"/>
          <p:cNvSpPr>
            <a:spLocks/>
          </p:cNvSpPr>
          <p:nvPr/>
        </p:nvSpPr>
        <p:spPr bwMode="auto">
          <a:xfrm>
            <a:off x="2630488" y="4324350"/>
            <a:ext cx="4445000" cy="1708150"/>
          </a:xfrm>
          <a:custGeom>
            <a:avLst/>
            <a:gdLst>
              <a:gd name="T0" fmla="*/ 0 w 2800"/>
              <a:gd name="T1" fmla="*/ 1076 h 1076"/>
              <a:gd name="T2" fmla="*/ 133 w 2800"/>
              <a:gd name="T3" fmla="*/ 649 h 1076"/>
              <a:gd name="T4" fmla="*/ 320 w 2800"/>
              <a:gd name="T5" fmla="*/ 223 h 1076"/>
              <a:gd name="T6" fmla="*/ 640 w 2800"/>
              <a:gd name="T7" fmla="*/ 89 h 1076"/>
              <a:gd name="T8" fmla="*/ 1467 w 2800"/>
              <a:gd name="T9" fmla="*/ 756 h 1076"/>
              <a:gd name="T10" fmla="*/ 2800 w 2800"/>
              <a:gd name="T11" fmla="*/ 1009 h 1076"/>
            </a:gdLst>
            <a:ahLst/>
            <a:cxnLst>
              <a:cxn ang="0">
                <a:pos x="T0" y="T1"/>
              </a:cxn>
              <a:cxn ang="0">
                <a:pos x="T2" y="T3"/>
              </a:cxn>
              <a:cxn ang="0">
                <a:pos x="T4" y="T5"/>
              </a:cxn>
              <a:cxn ang="0">
                <a:pos x="T6" y="T7"/>
              </a:cxn>
              <a:cxn ang="0">
                <a:pos x="T8" y="T9"/>
              </a:cxn>
              <a:cxn ang="0">
                <a:pos x="T10" y="T11"/>
              </a:cxn>
            </a:cxnLst>
            <a:rect l="0" t="0" r="r" b="b"/>
            <a:pathLst>
              <a:path w="2800" h="1076">
                <a:moveTo>
                  <a:pt x="0" y="1076"/>
                </a:moveTo>
                <a:cubicBezTo>
                  <a:pt x="22" y="1005"/>
                  <a:pt x="80" y="791"/>
                  <a:pt x="133" y="649"/>
                </a:cubicBezTo>
                <a:cubicBezTo>
                  <a:pt x="186" y="507"/>
                  <a:pt x="236" y="316"/>
                  <a:pt x="320" y="223"/>
                </a:cubicBezTo>
                <a:cubicBezTo>
                  <a:pt x="404" y="130"/>
                  <a:pt x="449" y="0"/>
                  <a:pt x="640" y="89"/>
                </a:cubicBezTo>
                <a:cubicBezTo>
                  <a:pt x="831" y="178"/>
                  <a:pt x="1107" y="603"/>
                  <a:pt x="1467" y="756"/>
                </a:cubicBezTo>
                <a:cubicBezTo>
                  <a:pt x="1827" y="909"/>
                  <a:pt x="2522" y="956"/>
                  <a:pt x="2800" y="1009"/>
                </a:cubicBezTo>
              </a:path>
            </a:pathLst>
          </a:custGeom>
          <a:noFill/>
          <a:ln w="381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1081" name="Freeform 9"/>
          <p:cNvSpPr>
            <a:spLocks/>
          </p:cNvSpPr>
          <p:nvPr/>
        </p:nvSpPr>
        <p:spPr bwMode="auto">
          <a:xfrm>
            <a:off x="2630488" y="5159375"/>
            <a:ext cx="5715000" cy="865188"/>
          </a:xfrm>
          <a:custGeom>
            <a:avLst/>
            <a:gdLst>
              <a:gd name="T0" fmla="*/ 0 w 3600"/>
              <a:gd name="T1" fmla="*/ 532 h 545"/>
              <a:gd name="T2" fmla="*/ 707 w 3600"/>
              <a:gd name="T3" fmla="*/ 505 h 545"/>
              <a:gd name="T4" fmla="*/ 1227 w 3600"/>
              <a:gd name="T5" fmla="*/ 292 h 545"/>
              <a:gd name="T6" fmla="*/ 1547 w 3600"/>
              <a:gd name="T7" fmla="*/ 79 h 545"/>
              <a:gd name="T8" fmla="*/ 1840 w 3600"/>
              <a:gd name="T9" fmla="*/ 39 h 545"/>
              <a:gd name="T10" fmla="*/ 2677 w 3600"/>
              <a:gd name="T11" fmla="*/ 313 h 545"/>
              <a:gd name="T12" fmla="*/ 3600 w 3600"/>
              <a:gd name="T13" fmla="*/ 425 h 545"/>
            </a:gdLst>
            <a:ahLst/>
            <a:cxnLst>
              <a:cxn ang="0">
                <a:pos x="T0" y="T1"/>
              </a:cxn>
              <a:cxn ang="0">
                <a:pos x="T2" y="T3"/>
              </a:cxn>
              <a:cxn ang="0">
                <a:pos x="T4" y="T5"/>
              </a:cxn>
              <a:cxn ang="0">
                <a:pos x="T6" y="T7"/>
              </a:cxn>
              <a:cxn ang="0">
                <a:pos x="T8" y="T9"/>
              </a:cxn>
              <a:cxn ang="0">
                <a:pos x="T10" y="T11"/>
              </a:cxn>
              <a:cxn ang="0">
                <a:pos x="T12" y="T13"/>
              </a:cxn>
            </a:cxnLst>
            <a:rect l="0" t="0" r="r" b="b"/>
            <a:pathLst>
              <a:path w="3600" h="545">
                <a:moveTo>
                  <a:pt x="0" y="532"/>
                </a:moveTo>
                <a:cubicBezTo>
                  <a:pt x="118" y="528"/>
                  <a:pt x="503" y="545"/>
                  <a:pt x="707" y="505"/>
                </a:cubicBezTo>
                <a:cubicBezTo>
                  <a:pt x="911" y="465"/>
                  <a:pt x="1087" y="363"/>
                  <a:pt x="1227" y="292"/>
                </a:cubicBezTo>
                <a:cubicBezTo>
                  <a:pt x="1367" y="221"/>
                  <a:pt x="1445" y="121"/>
                  <a:pt x="1547" y="79"/>
                </a:cubicBezTo>
                <a:cubicBezTo>
                  <a:pt x="1649" y="37"/>
                  <a:pt x="1652" y="0"/>
                  <a:pt x="1840" y="39"/>
                </a:cubicBezTo>
                <a:cubicBezTo>
                  <a:pt x="2028" y="78"/>
                  <a:pt x="2384" y="249"/>
                  <a:pt x="2677" y="313"/>
                </a:cubicBezTo>
                <a:cubicBezTo>
                  <a:pt x="2970" y="377"/>
                  <a:pt x="3408" y="402"/>
                  <a:pt x="3600" y="425"/>
                </a:cubicBezTo>
              </a:path>
            </a:pathLst>
          </a:custGeom>
          <a:noFill/>
          <a:ln w="38100" cmpd="sng">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131083" name="Object 11"/>
          <p:cNvGraphicFramePr>
            <a:graphicFrameLocks noChangeAspect="1"/>
          </p:cNvGraphicFramePr>
          <p:nvPr>
            <p:extLst>
              <p:ext uri="{D42A27DB-BD31-4B8C-83A1-F6EECF244321}">
                <p14:modId xmlns:p14="http://schemas.microsoft.com/office/powerpoint/2010/main" val="3534227479"/>
              </p:ext>
            </p:extLst>
          </p:nvPr>
        </p:nvGraphicFramePr>
        <p:xfrm>
          <a:off x="2846388" y="3822700"/>
          <a:ext cx="698500" cy="373063"/>
        </p:xfrm>
        <a:graphic>
          <a:graphicData uri="http://schemas.openxmlformats.org/presentationml/2006/ole">
            <mc:AlternateContent xmlns:mc="http://schemas.openxmlformats.org/markup-compatibility/2006">
              <mc:Choice xmlns:v="urn:schemas-microsoft-com:vml" Requires="v">
                <p:oleObj spid="_x0000_s994978" name="公式" r:id="rId3" imgW="330120" imgH="177480" progId="Equation.3">
                  <p:embed/>
                </p:oleObj>
              </mc:Choice>
              <mc:Fallback>
                <p:oleObj name="公式" r:id="rId3" imgW="33012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6388" y="3822700"/>
                        <a:ext cx="6985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4" name="Object 12"/>
          <p:cNvGraphicFramePr>
            <a:graphicFrameLocks noChangeAspect="1"/>
          </p:cNvGraphicFramePr>
          <p:nvPr>
            <p:extLst>
              <p:ext uri="{D42A27DB-BD31-4B8C-83A1-F6EECF244321}">
                <p14:modId xmlns:p14="http://schemas.microsoft.com/office/powerpoint/2010/main" val="4100751110"/>
              </p:ext>
            </p:extLst>
          </p:nvPr>
        </p:nvGraphicFramePr>
        <p:xfrm>
          <a:off x="3506788" y="4179888"/>
          <a:ext cx="635000" cy="303212"/>
        </p:xfrm>
        <a:graphic>
          <a:graphicData uri="http://schemas.openxmlformats.org/presentationml/2006/ole">
            <mc:AlternateContent xmlns:mc="http://schemas.openxmlformats.org/markup-compatibility/2006">
              <mc:Choice xmlns:v="urn:schemas-microsoft-com:vml" Requires="v">
                <p:oleObj spid="_x0000_s994979" name="公式" r:id="rId5" imgW="317160" imgH="152280" progId="Equation.3">
                  <p:embed/>
                </p:oleObj>
              </mc:Choice>
              <mc:Fallback>
                <p:oleObj name="公式" r:id="rId5" imgW="317160" imgH="152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6788" y="4179888"/>
                        <a:ext cx="6350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5" name="Object 13"/>
          <p:cNvGraphicFramePr>
            <a:graphicFrameLocks noChangeAspect="1"/>
          </p:cNvGraphicFramePr>
          <p:nvPr>
            <p:extLst>
              <p:ext uri="{D42A27DB-BD31-4B8C-83A1-F6EECF244321}">
                <p14:modId xmlns:p14="http://schemas.microsoft.com/office/powerpoint/2010/main" val="1371548138"/>
              </p:ext>
            </p:extLst>
          </p:nvPr>
        </p:nvGraphicFramePr>
        <p:xfrm>
          <a:off x="6100763" y="5205413"/>
          <a:ext cx="720725" cy="293687"/>
        </p:xfrm>
        <a:graphic>
          <a:graphicData uri="http://schemas.openxmlformats.org/presentationml/2006/ole">
            <mc:AlternateContent xmlns:mc="http://schemas.openxmlformats.org/markup-compatibility/2006">
              <mc:Choice xmlns:v="urn:schemas-microsoft-com:vml" Requires="v">
                <p:oleObj spid="_x0000_s994980" name="公式" r:id="rId7" imgW="368280" imgH="152280" progId="Equation.3">
                  <p:embed/>
                </p:oleObj>
              </mc:Choice>
              <mc:Fallback>
                <p:oleObj name="公式" r:id="rId7" imgW="368280" imgH="152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0763" y="5205413"/>
                        <a:ext cx="720725"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6" name="Rectangle 14"/>
          <p:cNvSpPr>
            <a:spLocks noChangeArrowheads="1"/>
          </p:cNvSpPr>
          <p:nvPr/>
        </p:nvSpPr>
        <p:spPr bwMode="auto">
          <a:xfrm>
            <a:off x="2173288" y="5803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cs typeface="Times New Roman" panose="02020603050405020304" pitchFamily="18" charset="0"/>
              </a:rPr>
              <a:t>0</a:t>
            </a:r>
          </a:p>
        </p:txBody>
      </p:sp>
      <p:sp>
        <p:nvSpPr>
          <p:cNvPr id="131087" name="Rectangle 15"/>
          <p:cNvSpPr>
            <a:spLocks noChangeArrowheads="1"/>
          </p:cNvSpPr>
          <p:nvPr/>
        </p:nvSpPr>
        <p:spPr bwMode="auto">
          <a:xfrm>
            <a:off x="8574088" y="59563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latin typeface="Times New Roman" panose="02020603050405020304" pitchFamily="18" charset="0"/>
                <a:cs typeface="Times New Roman" panose="02020603050405020304" pitchFamily="18" charset="0"/>
              </a:rPr>
              <a:t>y</a:t>
            </a:r>
          </a:p>
        </p:txBody>
      </p:sp>
      <p:sp>
        <p:nvSpPr>
          <p:cNvPr id="131088" name="Freeform 16"/>
          <p:cNvSpPr>
            <a:spLocks/>
          </p:cNvSpPr>
          <p:nvPr/>
        </p:nvSpPr>
        <p:spPr bwMode="auto">
          <a:xfrm>
            <a:off x="2630488" y="4575175"/>
            <a:ext cx="5033962" cy="1468438"/>
          </a:xfrm>
          <a:custGeom>
            <a:avLst/>
            <a:gdLst>
              <a:gd name="T0" fmla="*/ 0 w 3171"/>
              <a:gd name="T1" fmla="*/ 925 h 925"/>
              <a:gd name="T2" fmla="*/ 251 w 3171"/>
              <a:gd name="T3" fmla="*/ 660 h 925"/>
              <a:gd name="T4" fmla="*/ 613 w 3171"/>
              <a:gd name="T5" fmla="*/ 292 h 925"/>
              <a:gd name="T6" fmla="*/ 1117 w 3171"/>
              <a:gd name="T7" fmla="*/ 46 h 925"/>
              <a:gd name="T8" fmla="*/ 1891 w 3171"/>
              <a:gd name="T9" fmla="*/ 566 h 925"/>
              <a:gd name="T10" fmla="*/ 3171 w 3171"/>
              <a:gd name="T11" fmla="*/ 833 h 925"/>
            </a:gdLst>
            <a:ahLst/>
            <a:cxnLst>
              <a:cxn ang="0">
                <a:pos x="T0" y="T1"/>
              </a:cxn>
              <a:cxn ang="0">
                <a:pos x="T2" y="T3"/>
              </a:cxn>
              <a:cxn ang="0">
                <a:pos x="T4" y="T5"/>
              </a:cxn>
              <a:cxn ang="0">
                <a:pos x="T6" y="T7"/>
              </a:cxn>
              <a:cxn ang="0">
                <a:pos x="T8" y="T9"/>
              </a:cxn>
              <a:cxn ang="0">
                <a:pos x="T10" y="T11"/>
              </a:cxn>
            </a:cxnLst>
            <a:rect l="0" t="0" r="r" b="b"/>
            <a:pathLst>
              <a:path w="3171" h="925">
                <a:moveTo>
                  <a:pt x="0" y="925"/>
                </a:moveTo>
                <a:cubicBezTo>
                  <a:pt x="42" y="881"/>
                  <a:pt x="149" y="765"/>
                  <a:pt x="251" y="660"/>
                </a:cubicBezTo>
                <a:cubicBezTo>
                  <a:pt x="353" y="555"/>
                  <a:pt x="469" y="394"/>
                  <a:pt x="613" y="292"/>
                </a:cubicBezTo>
                <a:cubicBezTo>
                  <a:pt x="757" y="190"/>
                  <a:pt x="904" y="0"/>
                  <a:pt x="1117" y="46"/>
                </a:cubicBezTo>
                <a:cubicBezTo>
                  <a:pt x="1330" y="92"/>
                  <a:pt x="1549" y="435"/>
                  <a:pt x="1891" y="566"/>
                </a:cubicBezTo>
                <a:cubicBezTo>
                  <a:pt x="2233" y="697"/>
                  <a:pt x="2904" y="777"/>
                  <a:pt x="3171" y="833"/>
                </a:cubicBezTo>
              </a:path>
            </a:pathLst>
          </a:custGeom>
          <a:noFill/>
          <a:ln w="38100" cmpd="sng">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131089" name="Object 17"/>
          <p:cNvGraphicFramePr>
            <a:graphicFrameLocks noChangeAspect="1"/>
          </p:cNvGraphicFramePr>
          <p:nvPr>
            <p:extLst>
              <p:ext uri="{D42A27DB-BD31-4B8C-83A1-F6EECF244321}">
                <p14:modId xmlns:p14="http://schemas.microsoft.com/office/powerpoint/2010/main" val="811483857"/>
              </p:ext>
            </p:extLst>
          </p:nvPr>
        </p:nvGraphicFramePr>
        <p:xfrm>
          <a:off x="4787900" y="4595813"/>
          <a:ext cx="617538" cy="293687"/>
        </p:xfrm>
        <a:graphic>
          <a:graphicData uri="http://schemas.openxmlformats.org/presentationml/2006/ole">
            <mc:AlternateContent xmlns:mc="http://schemas.openxmlformats.org/markup-compatibility/2006">
              <mc:Choice xmlns:v="urn:schemas-microsoft-com:vml" Requires="v">
                <p:oleObj spid="_x0000_s994981" name="公式" r:id="rId9" imgW="317160" imgH="152280" progId="Equation.3">
                  <p:embed/>
                </p:oleObj>
              </mc:Choice>
              <mc:Fallback>
                <p:oleObj name="公式" r:id="rId9" imgW="317160" imgH="152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4595813"/>
                        <a:ext cx="617538"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91" name="Text Box 19"/>
          <p:cNvSpPr txBox="1">
            <a:spLocks noChangeArrowheads="1"/>
          </p:cNvSpPr>
          <p:nvPr/>
        </p:nvSpPr>
        <p:spPr bwMode="auto">
          <a:xfrm>
            <a:off x="1960563" y="2997200"/>
            <a:ext cx="6286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anose="02020603050405020304" pitchFamily="18" charset="0"/>
                <a:cs typeface="Times New Roman" panose="02020603050405020304" pitchFamily="18" charset="0"/>
              </a:rPr>
              <a:t>f</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y</a:t>
            </a:r>
            <a:r>
              <a:rPr lang="en-US" altLang="zh-CN" b="1">
                <a:latin typeface="Times New Roman" panose="02020603050405020304" pitchFamily="18" charset="0"/>
                <a:cs typeface="Times New Roman" panose="02020603050405020304" pitchFamily="18" charset="0"/>
              </a:rPr>
              <a:t>)</a:t>
            </a:r>
          </a:p>
        </p:txBody>
      </p:sp>
      <p:sp>
        <p:nvSpPr>
          <p:cNvPr id="131092" name="Text Box 20"/>
          <p:cNvSpPr txBox="1">
            <a:spLocks noChangeArrowheads="1"/>
          </p:cNvSpPr>
          <p:nvPr/>
        </p:nvSpPr>
        <p:spPr bwMode="auto">
          <a:xfrm>
            <a:off x="2267744" y="32732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400" b="1" dirty="0">
                <a:latin typeface="Times New Roman" panose="02020603050405020304" pitchFamily="18" charset="0"/>
                <a:cs typeface="Times New Roman" panose="02020603050405020304" pitchFamily="18" charset="0"/>
              </a:rPr>
              <a:t>的概率密度为</a:t>
            </a:r>
          </a:p>
        </p:txBody>
      </p:sp>
      <p:grpSp>
        <p:nvGrpSpPr>
          <p:cNvPr id="131093" name="Group 21"/>
          <p:cNvGrpSpPr>
            <a:grpSpLocks/>
          </p:cNvGrpSpPr>
          <p:nvPr/>
        </p:nvGrpSpPr>
        <p:grpSpPr bwMode="auto">
          <a:xfrm>
            <a:off x="827089" y="269057"/>
            <a:ext cx="1566309" cy="534987"/>
            <a:chOff x="3962" y="2112"/>
            <a:chExt cx="1030" cy="376"/>
          </a:xfrm>
        </p:grpSpPr>
        <p:graphicFrame>
          <p:nvGraphicFramePr>
            <p:cNvPr id="131094" name="Object 22"/>
            <p:cNvGraphicFramePr>
              <a:graphicFrameLocks noChangeAspect="1"/>
            </p:cNvGraphicFramePr>
            <p:nvPr/>
          </p:nvGraphicFramePr>
          <p:xfrm>
            <a:off x="3962" y="2112"/>
            <a:ext cx="571" cy="376"/>
          </p:xfrm>
          <a:graphic>
            <a:graphicData uri="http://schemas.openxmlformats.org/presentationml/2006/ole">
              <mc:AlternateContent xmlns:mc="http://schemas.openxmlformats.org/markup-compatibility/2006">
                <mc:Choice xmlns:v="urn:schemas-microsoft-com:vml" Requires="v">
                  <p:oleObj spid="_x0000_s994982" name="公式" r:id="rId11" imgW="380880" imgH="215640" progId="Equation.3">
                    <p:embed/>
                  </p:oleObj>
                </mc:Choice>
                <mc:Fallback>
                  <p:oleObj name="公式" r:id="rId11" imgW="380880" imgH="215640" progId="Equation.3">
                    <p:embed/>
                    <p:pic>
                      <p:nvPicPr>
                        <p:cNvPr id="0" name=""/>
                        <p:cNvPicPr>
                          <a:picLocks noChangeAspect="1" noChangeArrowheads="1"/>
                        </p:cNvPicPr>
                        <p:nvPr/>
                      </p:nvPicPr>
                      <p:blipFill>
                        <a:blip r:embed="rId12">
                          <a:lum contrast="20000"/>
                          <a:extLst>
                            <a:ext uri="{28A0092B-C50C-407E-A947-70E740481C1C}">
                              <a14:useLocalDpi xmlns:a14="http://schemas.microsoft.com/office/drawing/2010/main" val="0"/>
                            </a:ext>
                          </a:extLst>
                        </a:blip>
                        <a:srcRect/>
                        <a:stretch>
                          <a:fillRect/>
                        </a:stretch>
                      </p:blipFill>
                      <p:spPr bwMode="auto">
                        <a:xfrm>
                          <a:off x="3962" y="2112"/>
                          <a:ext cx="571"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95" name="Rectangle 23"/>
            <p:cNvSpPr>
              <a:spLocks noChangeArrowheads="1"/>
            </p:cNvSpPr>
            <p:nvPr/>
          </p:nvSpPr>
          <p:spPr bwMode="auto">
            <a:xfrm>
              <a:off x="4464" y="2150"/>
              <a:ext cx="528"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分布</a:t>
              </a:r>
            </a:p>
          </p:txBody>
        </p:sp>
      </p:grpSp>
      <p:graphicFrame>
        <p:nvGraphicFramePr>
          <p:cNvPr id="131096" name="Object 24"/>
          <p:cNvGraphicFramePr>
            <a:graphicFrameLocks noChangeAspect="1"/>
          </p:cNvGraphicFramePr>
          <p:nvPr>
            <p:extLst>
              <p:ext uri="{D42A27DB-BD31-4B8C-83A1-F6EECF244321}">
                <p14:modId xmlns:p14="http://schemas.microsoft.com/office/powerpoint/2010/main" val="869721938"/>
              </p:ext>
            </p:extLst>
          </p:nvPr>
        </p:nvGraphicFramePr>
        <p:xfrm>
          <a:off x="1670050" y="732607"/>
          <a:ext cx="5422900" cy="1565275"/>
        </p:xfrm>
        <a:graphic>
          <a:graphicData uri="http://schemas.openxmlformats.org/presentationml/2006/ole">
            <mc:AlternateContent xmlns:mc="http://schemas.openxmlformats.org/markup-compatibility/2006">
              <mc:Choice xmlns:v="urn:schemas-microsoft-com:vml" Requires="v">
                <p:oleObj spid="_x0000_s994983" name="公式" r:id="rId13" imgW="2247840" imgH="647640" progId="Equation.3">
                  <p:embed/>
                </p:oleObj>
              </mc:Choice>
              <mc:Fallback>
                <p:oleObj name="公式" r:id="rId13" imgW="2247840" imgH="647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0050" y="732607"/>
                        <a:ext cx="5422900"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97" name="Object 25"/>
          <p:cNvGraphicFramePr>
            <a:graphicFrameLocks noChangeAspect="1"/>
          </p:cNvGraphicFramePr>
          <p:nvPr>
            <p:extLst>
              <p:ext uri="{D42A27DB-BD31-4B8C-83A1-F6EECF244321}">
                <p14:modId xmlns:p14="http://schemas.microsoft.com/office/powerpoint/2010/main" val="3483390904"/>
              </p:ext>
            </p:extLst>
          </p:nvPr>
        </p:nvGraphicFramePr>
        <p:xfrm>
          <a:off x="1476375" y="2008957"/>
          <a:ext cx="3887788" cy="915987"/>
        </p:xfrm>
        <a:graphic>
          <a:graphicData uri="http://schemas.openxmlformats.org/presentationml/2006/ole">
            <mc:AlternateContent xmlns:mc="http://schemas.openxmlformats.org/markup-compatibility/2006">
              <mc:Choice xmlns:v="urn:schemas-microsoft-com:vml" Requires="v">
                <p:oleObj spid="_x0000_s994984" name="公式" r:id="rId15" imgW="1460160" imgH="393480" progId="Equation.3">
                  <p:embed/>
                </p:oleObj>
              </mc:Choice>
              <mc:Fallback>
                <p:oleObj name="公式" r:id="rId15" imgW="1460160" imgH="393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2008957"/>
                        <a:ext cx="3887788"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98" name="Rectangle 26"/>
          <p:cNvSpPr>
            <a:spLocks noChangeArrowheads="1"/>
          </p:cNvSpPr>
          <p:nvPr/>
        </p:nvSpPr>
        <p:spPr bwMode="auto">
          <a:xfrm>
            <a:off x="539750" y="2224857"/>
            <a:ext cx="27270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其中                       </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040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wipe(left)">
                                      <p:cBhvr>
                                        <p:cTn id="7" dur="500"/>
                                        <p:tgtEl>
                                          <p:spTgt spid="13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91"/>
                                        </p:tgtEl>
                                        <p:attrNameLst>
                                          <p:attrName>style.visibility</p:attrName>
                                        </p:attrNameLst>
                                      </p:cBhvr>
                                      <p:to>
                                        <p:strVal val="visible"/>
                                      </p:to>
                                    </p:set>
                                    <p:animEffect transition="in" filter="wipe(left)">
                                      <p:cBhvr>
                                        <p:cTn id="12" dur="500"/>
                                        <p:tgtEl>
                                          <p:spTgt spid="131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86"/>
                                        </p:tgtEl>
                                        <p:attrNameLst>
                                          <p:attrName>style.visibility</p:attrName>
                                        </p:attrNameLst>
                                      </p:cBhvr>
                                      <p:to>
                                        <p:strVal val="visible"/>
                                      </p:to>
                                    </p:set>
                                    <p:animEffect transition="in" filter="wipe(left)">
                                      <p:cBhvr>
                                        <p:cTn id="17" dur="500"/>
                                        <p:tgtEl>
                                          <p:spTgt spid="131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077"/>
                                        </p:tgtEl>
                                        <p:attrNameLst>
                                          <p:attrName>style.visibility</p:attrName>
                                        </p:attrNameLst>
                                      </p:cBhvr>
                                      <p:to>
                                        <p:strVal val="visible"/>
                                      </p:to>
                                    </p:set>
                                    <p:animEffect transition="in" filter="wipe(left)">
                                      <p:cBhvr>
                                        <p:cTn id="22" dur="500"/>
                                        <p:tgtEl>
                                          <p:spTgt spid="1310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1087"/>
                                        </p:tgtEl>
                                        <p:attrNameLst>
                                          <p:attrName>style.visibility</p:attrName>
                                        </p:attrNameLst>
                                      </p:cBhvr>
                                      <p:to>
                                        <p:strVal val="visible"/>
                                      </p:to>
                                    </p:set>
                                    <p:animEffect transition="in" filter="wipe(left)">
                                      <p:cBhvr>
                                        <p:cTn id="27" dur="500"/>
                                        <p:tgtEl>
                                          <p:spTgt spid="1310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1078"/>
                                        </p:tgtEl>
                                        <p:attrNameLst>
                                          <p:attrName>style.visibility</p:attrName>
                                        </p:attrNameLst>
                                      </p:cBhvr>
                                      <p:to>
                                        <p:strVal val="visible"/>
                                      </p:to>
                                    </p:set>
                                    <p:animEffect transition="in" filter="wipe(left)">
                                      <p:cBhvr>
                                        <p:cTn id="32" dur="500"/>
                                        <p:tgtEl>
                                          <p:spTgt spid="1310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1079"/>
                                        </p:tgtEl>
                                        <p:attrNameLst>
                                          <p:attrName>style.visibility</p:attrName>
                                        </p:attrNameLst>
                                      </p:cBhvr>
                                      <p:to>
                                        <p:strVal val="visible"/>
                                      </p:to>
                                    </p:set>
                                    <p:animEffect transition="in" filter="wipe(left)">
                                      <p:cBhvr>
                                        <p:cTn id="37" dur="500"/>
                                        <p:tgtEl>
                                          <p:spTgt spid="1310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1083"/>
                                        </p:tgtEl>
                                        <p:attrNameLst>
                                          <p:attrName>style.visibility</p:attrName>
                                        </p:attrNameLst>
                                      </p:cBhvr>
                                      <p:to>
                                        <p:strVal val="visible"/>
                                      </p:to>
                                    </p:set>
                                    <p:animEffect transition="in" filter="wipe(left)">
                                      <p:cBhvr>
                                        <p:cTn id="42" dur="500"/>
                                        <p:tgtEl>
                                          <p:spTgt spid="1310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1080"/>
                                        </p:tgtEl>
                                        <p:attrNameLst>
                                          <p:attrName>style.visibility</p:attrName>
                                        </p:attrNameLst>
                                      </p:cBhvr>
                                      <p:to>
                                        <p:strVal val="visible"/>
                                      </p:to>
                                    </p:set>
                                    <p:animEffect transition="in" filter="wipe(left)">
                                      <p:cBhvr>
                                        <p:cTn id="47" dur="500"/>
                                        <p:tgtEl>
                                          <p:spTgt spid="1310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1084"/>
                                        </p:tgtEl>
                                        <p:attrNameLst>
                                          <p:attrName>style.visibility</p:attrName>
                                        </p:attrNameLst>
                                      </p:cBhvr>
                                      <p:to>
                                        <p:strVal val="visible"/>
                                      </p:to>
                                    </p:set>
                                    <p:animEffect transition="in" filter="wipe(left)">
                                      <p:cBhvr>
                                        <p:cTn id="52" dur="500"/>
                                        <p:tgtEl>
                                          <p:spTgt spid="1310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1088"/>
                                        </p:tgtEl>
                                        <p:attrNameLst>
                                          <p:attrName>style.visibility</p:attrName>
                                        </p:attrNameLst>
                                      </p:cBhvr>
                                      <p:to>
                                        <p:strVal val="visible"/>
                                      </p:to>
                                    </p:set>
                                    <p:animEffect transition="in" filter="wipe(left)">
                                      <p:cBhvr>
                                        <p:cTn id="57" dur="500"/>
                                        <p:tgtEl>
                                          <p:spTgt spid="13108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31089"/>
                                        </p:tgtEl>
                                        <p:attrNameLst>
                                          <p:attrName>style.visibility</p:attrName>
                                        </p:attrNameLst>
                                      </p:cBhvr>
                                      <p:to>
                                        <p:strVal val="visible"/>
                                      </p:to>
                                    </p:set>
                                    <p:animEffect transition="in" filter="wipe(left)">
                                      <p:cBhvr>
                                        <p:cTn id="62" dur="500"/>
                                        <p:tgtEl>
                                          <p:spTgt spid="13108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1081"/>
                                        </p:tgtEl>
                                        <p:attrNameLst>
                                          <p:attrName>style.visibility</p:attrName>
                                        </p:attrNameLst>
                                      </p:cBhvr>
                                      <p:to>
                                        <p:strVal val="visible"/>
                                      </p:to>
                                    </p:set>
                                    <p:animEffect transition="in" filter="wipe(left)">
                                      <p:cBhvr>
                                        <p:cTn id="67" dur="500"/>
                                        <p:tgtEl>
                                          <p:spTgt spid="1310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31085"/>
                                        </p:tgtEl>
                                        <p:attrNameLst>
                                          <p:attrName>style.visibility</p:attrName>
                                        </p:attrNameLst>
                                      </p:cBhvr>
                                      <p:to>
                                        <p:strVal val="visible"/>
                                      </p:to>
                                    </p:set>
                                    <p:animEffect transition="in" filter="wipe(left)">
                                      <p:cBhvr>
                                        <p:cTn id="72" dur="500"/>
                                        <p:tgtEl>
                                          <p:spTgt spid="13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P spid="131077" grpId="0" animBg="1"/>
      <p:bldP spid="131078" grpId="0" animBg="1"/>
      <p:bldP spid="131079" grpId="0" animBg="1"/>
      <p:bldP spid="131080" grpId="0" animBg="1"/>
      <p:bldP spid="131081" grpId="0" animBg="1"/>
      <p:bldP spid="131086" grpId="0" autoUpdateAnimBg="0"/>
      <p:bldP spid="131087" grpId="0" autoUpdateAnimBg="0"/>
      <p:bldP spid="131088" grpId="0" animBg="1"/>
      <p:bldP spid="1310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p:txBody>
          <a:bodyPr/>
          <a:lstStyle/>
          <a:p>
            <a:fld id="{FE882353-B9E0-4D6E-A661-2A334F923ED7}" type="slidenum">
              <a:rPr lang="en-US" altLang="zh-CN"/>
              <a:pPr/>
              <a:t>23</a:t>
            </a:fld>
            <a:endParaRPr lang="en-US" altLang="zh-CN"/>
          </a:p>
        </p:txBody>
      </p:sp>
      <p:grpSp>
        <p:nvGrpSpPr>
          <p:cNvPr id="19498" name="Group 42"/>
          <p:cNvGrpSpPr>
            <a:grpSpLocks/>
          </p:cNvGrpSpPr>
          <p:nvPr/>
        </p:nvGrpSpPr>
        <p:grpSpPr bwMode="auto">
          <a:xfrm>
            <a:off x="533400" y="764704"/>
            <a:ext cx="2808288" cy="663575"/>
            <a:chOff x="336" y="291"/>
            <a:chExt cx="1769" cy="418"/>
          </a:xfrm>
        </p:grpSpPr>
        <p:sp>
          <p:nvSpPr>
            <p:cNvPr id="19480" name="Rectangle 24"/>
            <p:cNvSpPr>
              <a:spLocks noChangeArrowheads="1"/>
            </p:cNvSpPr>
            <p:nvPr/>
          </p:nvSpPr>
          <p:spPr bwMode="auto">
            <a:xfrm>
              <a:off x="336" y="418"/>
              <a:ext cx="17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33CC"/>
                </a:buClr>
                <a:buSzPct val="125000"/>
                <a:buFont typeface="Wingdings" panose="05000000000000000000" pitchFamily="2" charset="2"/>
                <a:buChar char="Ø"/>
              </a:pPr>
              <a:r>
                <a:rPr lang="en-US" altLang="zh-CN"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b="1"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分布的可加性</a:t>
              </a:r>
              <a:r>
                <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19481" name="Object 25"/>
            <p:cNvGraphicFramePr>
              <a:graphicFrameLocks noChangeAspect="1"/>
            </p:cNvGraphicFramePr>
            <p:nvPr>
              <p:extLst>
                <p:ext uri="{D42A27DB-BD31-4B8C-83A1-F6EECF244321}">
                  <p14:modId xmlns:p14="http://schemas.microsoft.com/office/powerpoint/2010/main" val="609657569"/>
                </p:ext>
              </p:extLst>
            </p:nvPr>
          </p:nvGraphicFramePr>
          <p:xfrm>
            <a:off x="567" y="291"/>
            <a:ext cx="381" cy="404"/>
          </p:xfrm>
          <a:graphic>
            <a:graphicData uri="http://schemas.openxmlformats.org/presentationml/2006/ole">
              <mc:AlternateContent xmlns:mc="http://schemas.openxmlformats.org/markup-compatibility/2006">
                <mc:Choice xmlns:v="urn:schemas-microsoft-com:vml" Requires="v">
                  <p:oleObj spid="_x0000_s1012803" name="公式" r:id="rId4" imgW="203040" imgH="215640" progId="Equation.3">
                    <p:embed/>
                  </p:oleObj>
                </mc:Choice>
                <mc:Fallback>
                  <p:oleObj name="公式" r:id="rId4" imgW="203040" imgH="215640" progId="Equation.3">
                    <p:embed/>
                    <p:pic>
                      <p:nvPicPr>
                        <p:cNvPr id="0" name=""/>
                        <p:cNvPicPr>
                          <a:picLocks noChangeAspect="1" noChangeArrowheads="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567" y="291"/>
                          <a:ext cx="381"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68" name="Object 12"/>
          <p:cNvGraphicFramePr>
            <a:graphicFrameLocks noChangeAspect="1"/>
          </p:cNvGraphicFramePr>
          <p:nvPr>
            <p:extLst>
              <p:ext uri="{D42A27DB-BD31-4B8C-83A1-F6EECF244321}">
                <p14:modId xmlns:p14="http://schemas.microsoft.com/office/powerpoint/2010/main" val="1448491304"/>
              </p:ext>
            </p:extLst>
          </p:nvPr>
        </p:nvGraphicFramePr>
        <p:xfrm>
          <a:off x="4293817" y="835992"/>
          <a:ext cx="3473774" cy="593725"/>
        </p:xfrm>
        <a:graphic>
          <a:graphicData uri="http://schemas.openxmlformats.org/presentationml/2006/ole">
            <mc:AlternateContent xmlns:mc="http://schemas.openxmlformats.org/markup-compatibility/2006">
              <mc:Choice xmlns:v="urn:schemas-microsoft-com:vml" Requires="v">
                <p:oleObj spid="_x0000_s1012804" name="公式" r:id="rId6" imgW="1676160" imgH="241200" progId="Equation.3">
                  <p:embed/>
                </p:oleObj>
              </mc:Choice>
              <mc:Fallback>
                <p:oleObj name="公式" r:id="rId6" imgW="167616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3817" y="835992"/>
                        <a:ext cx="3473774"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2" name="Rectangle 26"/>
          <p:cNvSpPr>
            <a:spLocks noChangeArrowheads="1"/>
          </p:cNvSpPr>
          <p:nvPr/>
        </p:nvSpPr>
        <p:spPr bwMode="auto">
          <a:xfrm>
            <a:off x="3852863" y="980603"/>
            <a:ext cx="4391025" cy="46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imes New Roman" panose="02020603050405020304" pitchFamily="18" charset="0"/>
                <a:cs typeface="Times New Roman" panose="02020603050405020304" pitchFamily="18" charset="0"/>
              </a:rPr>
              <a:t>设                      </a:t>
            </a:r>
          </a:p>
        </p:txBody>
      </p:sp>
      <p:graphicFrame>
        <p:nvGraphicFramePr>
          <p:cNvPr id="19467" name="Object 11"/>
          <p:cNvGraphicFramePr>
            <a:graphicFrameLocks noChangeAspect="1"/>
          </p:cNvGraphicFramePr>
          <p:nvPr>
            <p:extLst>
              <p:ext uri="{D42A27DB-BD31-4B8C-83A1-F6EECF244321}">
                <p14:modId xmlns:p14="http://schemas.microsoft.com/office/powerpoint/2010/main" val="2793451952"/>
              </p:ext>
            </p:extLst>
          </p:nvPr>
        </p:nvGraphicFramePr>
        <p:xfrm>
          <a:off x="1141254" y="1454720"/>
          <a:ext cx="533400" cy="533400"/>
        </p:xfrm>
        <a:graphic>
          <a:graphicData uri="http://schemas.openxmlformats.org/presentationml/2006/ole">
            <mc:AlternateContent xmlns:mc="http://schemas.openxmlformats.org/markup-compatibility/2006">
              <mc:Choice xmlns:v="urn:schemas-microsoft-com:vml" Requires="v">
                <p:oleObj spid="_x0000_s1012805" name="公式" r:id="rId8" imgW="253800" imgH="253800" progId="Equation.3">
                  <p:embed/>
                </p:oleObj>
              </mc:Choice>
              <mc:Fallback>
                <p:oleObj name="公式" r:id="rId8" imgW="25380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1254" y="145472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13"/>
          <p:cNvGraphicFramePr>
            <a:graphicFrameLocks noChangeAspect="1"/>
          </p:cNvGraphicFramePr>
          <p:nvPr>
            <p:extLst>
              <p:ext uri="{D42A27DB-BD31-4B8C-83A1-F6EECF244321}">
                <p14:modId xmlns:p14="http://schemas.microsoft.com/office/powerpoint/2010/main" val="3344323225"/>
              </p:ext>
            </p:extLst>
          </p:nvPr>
        </p:nvGraphicFramePr>
        <p:xfrm>
          <a:off x="1835696" y="1484064"/>
          <a:ext cx="477838" cy="533400"/>
        </p:xfrm>
        <a:graphic>
          <a:graphicData uri="http://schemas.openxmlformats.org/presentationml/2006/ole">
            <mc:AlternateContent xmlns:mc="http://schemas.openxmlformats.org/markup-compatibility/2006">
              <mc:Choice xmlns:v="urn:schemas-microsoft-com:vml" Requires="v">
                <p:oleObj spid="_x0000_s1012806" name="公式" r:id="rId10" imgW="215640" imgH="241200" progId="Equation.3">
                  <p:embed/>
                </p:oleObj>
              </mc:Choice>
              <mc:Fallback>
                <p:oleObj name="公式" r:id="rId10" imgW="2156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696" y="1484064"/>
                        <a:ext cx="4778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3" name="Rectangle 27"/>
          <p:cNvSpPr>
            <a:spLocks noChangeArrowheads="1"/>
          </p:cNvSpPr>
          <p:nvPr/>
        </p:nvSpPr>
        <p:spPr bwMode="auto">
          <a:xfrm>
            <a:off x="755576" y="1580679"/>
            <a:ext cx="3097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latin typeface="Times New Roman" panose="02020603050405020304" pitchFamily="18" charset="0"/>
                <a:cs typeface="Times New Roman" panose="02020603050405020304" pitchFamily="18" charset="0"/>
              </a:rPr>
              <a:t>且     与      相互独立</a:t>
            </a:r>
            <a:r>
              <a:rPr lang="en-US" altLang="zh-CN" b="1" dirty="0">
                <a:latin typeface="Times New Roman" panose="02020603050405020304" pitchFamily="18" charset="0"/>
                <a:cs typeface="Times New Roman" panose="02020603050405020304" pitchFamily="18" charset="0"/>
              </a:rPr>
              <a:t>,</a:t>
            </a:r>
          </a:p>
        </p:txBody>
      </p:sp>
      <p:sp>
        <p:nvSpPr>
          <p:cNvPr id="19485" name="Rectangle 29"/>
          <p:cNvSpPr>
            <a:spLocks noChangeArrowheads="1"/>
          </p:cNvSpPr>
          <p:nvPr/>
        </p:nvSpPr>
        <p:spPr bwMode="auto">
          <a:xfrm>
            <a:off x="3699358" y="15731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Times New Roman" panose="02020603050405020304" pitchFamily="18" charset="0"/>
                <a:cs typeface="Times New Roman" panose="02020603050405020304" pitchFamily="18" charset="0"/>
              </a:rPr>
              <a:t>则有</a:t>
            </a:r>
          </a:p>
        </p:txBody>
      </p:sp>
      <p:grpSp>
        <p:nvGrpSpPr>
          <p:cNvPr id="19497" name="Group 41"/>
          <p:cNvGrpSpPr>
            <a:grpSpLocks/>
          </p:cNvGrpSpPr>
          <p:nvPr/>
        </p:nvGrpSpPr>
        <p:grpSpPr bwMode="auto">
          <a:xfrm>
            <a:off x="653826" y="2938386"/>
            <a:ext cx="4046538" cy="663575"/>
            <a:chOff x="384" y="1491"/>
            <a:chExt cx="2549" cy="418"/>
          </a:xfrm>
        </p:grpSpPr>
        <p:sp>
          <p:nvSpPr>
            <p:cNvPr id="19486" name="Rectangle 30"/>
            <p:cNvSpPr>
              <a:spLocks noChangeArrowheads="1"/>
            </p:cNvSpPr>
            <p:nvPr/>
          </p:nvSpPr>
          <p:spPr bwMode="auto">
            <a:xfrm>
              <a:off x="384" y="1618"/>
              <a:ext cx="25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33CC"/>
                </a:buClr>
                <a:buSzPct val="125000"/>
                <a:buFont typeface="Wingdings" panose="05000000000000000000" pitchFamily="2" charset="2"/>
                <a:buChar char="Ø"/>
              </a:pP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b="1"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分布的数学期望和方差</a:t>
              </a:r>
              <a:endPar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9487" name="Object 31"/>
            <p:cNvGraphicFramePr>
              <a:graphicFrameLocks noChangeAspect="1"/>
            </p:cNvGraphicFramePr>
            <p:nvPr>
              <p:extLst>
                <p:ext uri="{D42A27DB-BD31-4B8C-83A1-F6EECF244321}">
                  <p14:modId xmlns:p14="http://schemas.microsoft.com/office/powerpoint/2010/main" val="834760833"/>
                </p:ext>
              </p:extLst>
            </p:nvPr>
          </p:nvGraphicFramePr>
          <p:xfrm>
            <a:off x="611" y="1491"/>
            <a:ext cx="381" cy="404"/>
          </p:xfrm>
          <a:graphic>
            <a:graphicData uri="http://schemas.openxmlformats.org/presentationml/2006/ole">
              <mc:AlternateContent xmlns:mc="http://schemas.openxmlformats.org/markup-compatibility/2006">
                <mc:Choice xmlns:v="urn:schemas-microsoft-com:vml" Requires="v">
                  <p:oleObj spid="_x0000_s1012807" name="公式" r:id="rId12" imgW="203040" imgH="215640" progId="Equation.3">
                    <p:embed/>
                  </p:oleObj>
                </mc:Choice>
                <mc:Fallback>
                  <p:oleObj name="公式" r:id="rId12" imgW="203040" imgH="215640" progId="Equation.3">
                    <p:embed/>
                    <p:pic>
                      <p:nvPicPr>
                        <p:cNvPr id="0" name=""/>
                        <p:cNvPicPr>
                          <a:picLocks noChangeAspect="1" noChangeArrowheads="1"/>
                        </p:cNvPicPr>
                        <p:nvPr/>
                      </p:nvPicPr>
                      <p:blipFill>
                        <a:blip r:embed="rId13">
                          <a:lum contrast="20000"/>
                          <a:extLst>
                            <a:ext uri="{28A0092B-C50C-407E-A947-70E740481C1C}">
                              <a14:useLocalDpi xmlns:a14="http://schemas.microsoft.com/office/drawing/2010/main" val="0"/>
                            </a:ext>
                          </a:extLst>
                        </a:blip>
                        <a:srcRect/>
                        <a:stretch>
                          <a:fillRect/>
                        </a:stretch>
                      </p:blipFill>
                      <p:spPr bwMode="auto">
                        <a:xfrm>
                          <a:off x="611" y="1491"/>
                          <a:ext cx="381"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88" name="Object 32"/>
          <p:cNvGraphicFramePr>
            <a:graphicFrameLocks noChangeAspect="1"/>
          </p:cNvGraphicFramePr>
          <p:nvPr>
            <p:extLst>
              <p:ext uri="{D42A27DB-BD31-4B8C-83A1-F6EECF244321}">
                <p14:modId xmlns:p14="http://schemas.microsoft.com/office/powerpoint/2010/main" val="936310874"/>
              </p:ext>
            </p:extLst>
          </p:nvPr>
        </p:nvGraphicFramePr>
        <p:xfrm>
          <a:off x="2540967" y="3730104"/>
          <a:ext cx="3297237" cy="635000"/>
        </p:xfrm>
        <a:graphic>
          <a:graphicData uri="http://schemas.openxmlformats.org/presentationml/2006/ole">
            <mc:AlternateContent xmlns:mc="http://schemas.openxmlformats.org/markup-compatibility/2006">
              <mc:Choice xmlns:v="urn:schemas-microsoft-com:vml" Requires="v">
                <p:oleObj spid="_x0000_s1012808" name="公式" r:id="rId14" imgW="1333440" imgH="215640" progId="Equation.3">
                  <p:embed/>
                </p:oleObj>
              </mc:Choice>
              <mc:Fallback>
                <p:oleObj name="公式" r:id="rId14" imgW="133344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0967" y="3730104"/>
                        <a:ext cx="3297237"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7" name="Rectangle 3"/>
          <p:cNvSpPr>
            <a:spLocks noChangeArrowheads="1"/>
          </p:cNvSpPr>
          <p:nvPr/>
        </p:nvSpPr>
        <p:spPr bwMode="auto">
          <a:xfrm>
            <a:off x="15013160" y="23275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589" name="Object 5"/>
          <p:cNvGraphicFramePr>
            <a:graphicFrameLocks noChangeAspect="1"/>
          </p:cNvGraphicFramePr>
          <p:nvPr>
            <p:extLst>
              <p:ext uri="{D42A27DB-BD31-4B8C-83A1-F6EECF244321}">
                <p14:modId xmlns:p14="http://schemas.microsoft.com/office/powerpoint/2010/main" val="1861823342"/>
              </p:ext>
            </p:extLst>
          </p:nvPr>
        </p:nvGraphicFramePr>
        <p:xfrm>
          <a:off x="4399682" y="1383521"/>
          <a:ext cx="3268662" cy="630237"/>
        </p:xfrm>
        <a:graphic>
          <a:graphicData uri="http://schemas.openxmlformats.org/presentationml/2006/ole">
            <mc:AlternateContent xmlns:mc="http://schemas.openxmlformats.org/markup-compatibility/2006">
              <mc:Choice xmlns:v="urn:schemas-microsoft-com:vml" Requires="v">
                <p:oleObj spid="_x0000_s1012809" name="公式" r:id="rId16" imgW="1396800" imgH="228600" progId="Equation.3">
                  <p:embed/>
                </p:oleObj>
              </mc:Choice>
              <mc:Fallback>
                <p:oleObj name="公式" r:id="rId16" imgW="13968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99682" y="1383521"/>
                        <a:ext cx="3268662"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7"/>
          <p:cNvGraphicFramePr>
            <a:graphicFrameLocks noChangeAspect="1"/>
          </p:cNvGraphicFramePr>
          <p:nvPr>
            <p:extLst>
              <p:ext uri="{D42A27DB-BD31-4B8C-83A1-F6EECF244321}">
                <p14:modId xmlns:p14="http://schemas.microsoft.com/office/powerpoint/2010/main" val="1733235099"/>
              </p:ext>
            </p:extLst>
          </p:nvPr>
        </p:nvGraphicFramePr>
        <p:xfrm>
          <a:off x="4830092" y="3132460"/>
          <a:ext cx="2262188" cy="525462"/>
        </p:xfrm>
        <a:graphic>
          <a:graphicData uri="http://schemas.openxmlformats.org/presentationml/2006/ole">
            <mc:AlternateContent xmlns:mc="http://schemas.openxmlformats.org/markup-compatibility/2006">
              <mc:Choice xmlns:v="urn:schemas-microsoft-com:vml" Requires="v">
                <p:oleObj spid="_x0000_s1012810" name="Equation" r:id="rId18" imgW="1143000" imgH="228600" progId="Equation.DSMT4">
                  <p:embed/>
                </p:oleObj>
              </mc:Choice>
              <mc:Fallback>
                <p:oleObj name="Equation" r:id="rId18" imgW="1143000" imgH="228600" progId="Equation.DSMT4">
                  <p:embed/>
                  <p:pic>
                    <p:nvPicPr>
                      <p:cNvPr id="0" name=""/>
                      <p:cNvPicPr>
                        <a:picLocks noChangeAspect="1" noChangeArrowheads="1"/>
                      </p:cNvPicPr>
                      <p:nvPr/>
                    </p:nvPicPr>
                    <p:blipFill>
                      <a:blip r:embed="rId19">
                        <a:lum contrast="20000"/>
                        <a:extLst>
                          <a:ext uri="{28A0092B-C50C-407E-A947-70E740481C1C}">
                            <a14:useLocalDpi xmlns:a14="http://schemas.microsoft.com/office/drawing/2010/main" val="0"/>
                          </a:ext>
                        </a:extLst>
                      </a:blip>
                      <a:srcRect/>
                      <a:stretch>
                        <a:fillRect/>
                      </a:stretch>
                    </p:blipFill>
                    <p:spPr bwMode="auto">
                      <a:xfrm>
                        <a:off x="4830092" y="3132460"/>
                        <a:ext cx="2262188"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97433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98"/>
                                        </p:tgtEl>
                                        <p:attrNameLst>
                                          <p:attrName>style.visibility</p:attrName>
                                        </p:attrNameLst>
                                      </p:cBhvr>
                                      <p:to>
                                        <p:strVal val="visible"/>
                                      </p:to>
                                    </p:set>
                                    <p:animEffect transition="in" filter="wipe(left)">
                                      <p:cBhvr>
                                        <p:cTn id="7" dur="500"/>
                                        <p:tgtEl>
                                          <p:spTgt spid="194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948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46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946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48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485"/>
                                        </p:tgtEl>
                                        <p:attrNameLst>
                                          <p:attrName>style.visibility</p:attrName>
                                        </p:attrNameLst>
                                      </p:cBhvr>
                                      <p:to>
                                        <p:strVal val="visible"/>
                                      </p:to>
                                    </p:set>
                                    <p:animEffect transition="in" filter="wipe(left)">
                                      <p:cBhvr>
                                        <p:cTn id="26" dur="500"/>
                                        <p:tgtEl>
                                          <p:spTgt spid="194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7589"/>
                                        </p:tgtEl>
                                        <p:attrNameLst>
                                          <p:attrName>style.visibility</p:attrName>
                                        </p:attrNameLst>
                                      </p:cBhvr>
                                      <p:to>
                                        <p:strVal val="visible"/>
                                      </p:to>
                                    </p:set>
                                    <p:animEffect transition="in" filter="wipe(left)">
                                      <p:cBhvr>
                                        <p:cTn id="31" dur="500"/>
                                        <p:tgtEl>
                                          <p:spTgt spid="6758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9497"/>
                                        </p:tgtEl>
                                        <p:attrNameLst>
                                          <p:attrName>style.visibility</p:attrName>
                                        </p:attrNameLst>
                                      </p:cBhvr>
                                      <p:to>
                                        <p:strVal val="visible"/>
                                      </p:to>
                                    </p:set>
                                    <p:animEffect transition="in" filter="wipe(left)">
                                      <p:cBhvr>
                                        <p:cTn id="36" dur="500"/>
                                        <p:tgtEl>
                                          <p:spTgt spid="194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7591"/>
                                        </p:tgtEl>
                                        <p:attrNameLst>
                                          <p:attrName>style.visibility</p:attrName>
                                        </p:attrNameLst>
                                      </p:cBhvr>
                                      <p:to>
                                        <p:strVal val="visible"/>
                                      </p:to>
                                    </p:set>
                                    <p:animEffect transition="in" filter="wipe(left)">
                                      <p:cBhvr>
                                        <p:cTn id="41" dur="500"/>
                                        <p:tgtEl>
                                          <p:spTgt spid="6759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9488"/>
                                        </p:tgtEl>
                                        <p:attrNameLst>
                                          <p:attrName>style.visibility</p:attrName>
                                        </p:attrNameLst>
                                      </p:cBhvr>
                                      <p:to>
                                        <p:strVal val="visible"/>
                                      </p:to>
                                    </p:set>
                                    <p:animEffect transition="in" filter="wipe(left)">
                                      <p:cBhvr>
                                        <p:cTn id="46" dur="500"/>
                                        <p:tgtEl>
                                          <p:spTgt spid="19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2" grpId="0"/>
      <p:bldP spid="19483" grpId="0"/>
      <p:bldP spid="1948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fld id="{EAE6718F-ED8E-4B8F-A863-4497B6959834}" type="slidenum">
              <a:rPr lang="en-US" altLang="zh-CN">
                <a:latin typeface="Times New Roman" panose="02020603050405020304" pitchFamily="18" charset="0"/>
                <a:cs typeface="Times New Roman" panose="02020603050405020304" pitchFamily="18" charset="0"/>
              </a:rPr>
              <a:pPr/>
              <a:t>24</a:t>
            </a:fld>
            <a:endParaRPr lang="en-US" altLang="zh-CN">
              <a:latin typeface="Times New Roman" panose="02020603050405020304" pitchFamily="18" charset="0"/>
              <a:cs typeface="Times New Roman" panose="02020603050405020304" pitchFamily="18" charset="0"/>
            </a:endParaRPr>
          </a:p>
        </p:txBody>
      </p:sp>
      <p:grpSp>
        <p:nvGrpSpPr>
          <p:cNvPr id="132106" name="Group 10"/>
          <p:cNvGrpSpPr>
            <a:grpSpLocks/>
          </p:cNvGrpSpPr>
          <p:nvPr/>
        </p:nvGrpSpPr>
        <p:grpSpPr bwMode="auto">
          <a:xfrm>
            <a:off x="684213" y="1340768"/>
            <a:ext cx="7543800" cy="495300"/>
            <a:chOff x="431" y="300"/>
            <a:chExt cx="4752" cy="312"/>
          </a:xfrm>
        </p:grpSpPr>
        <p:sp>
          <p:nvSpPr>
            <p:cNvPr id="132098" name="Text Box 2"/>
            <p:cNvSpPr txBox="1">
              <a:spLocks noChangeArrowheads="1"/>
            </p:cNvSpPr>
            <p:nvPr/>
          </p:nvSpPr>
          <p:spPr bwMode="auto">
            <a:xfrm>
              <a:off x="431" y="300"/>
              <a:ext cx="4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b="1" dirty="0">
                  <a:latin typeface="Times New Roman" panose="02020603050405020304" pitchFamily="18" charset="0"/>
                  <a:cs typeface="Times New Roman" panose="02020603050405020304" pitchFamily="18" charset="0"/>
                </a:rPr>
                <a:t>事实上，因                         ，故</a:t>
              </a:r>
            </a:p>
          </p:txBody>
        </p:sp>
        <p:graphicFrame>
          <p:nvGraphicFramePr>
            <p:cNvPr id="132099" name="Object 3"/>
            <p:cNvGraphicFramePr>
              <a:graphicFrameLocks noChangeAspect="1"/>
            </p:cNvGraphicFramePr>
            <p:nvPr/>
          </p:nvGraphicFramePr>
          <p:xfrm>
            <a:off x="1474" y="300"/>
            <a:ext cx="1200" cy="312"/>
          </p:xfrm>
          <a:graphic>
            <a:graphicData uri="http://schemas.openxmlformats.org/presentationml/2006/ole">
              <mc:AlternateContent xmlns:mc="http://schemas.openxmlformats.org/markup-compatibility/2006">
                <mc:Choice xmlns:v="urn:schemas-microsoft-com:vml" Requires="v">
                  <p:oleObj spid="_x0000_s1010996" r:id="rId3" imgW="711179" imgH="182589" progId="Word.Document.8">
                    <p:embed/>
                  </p:oleObj>
                </mc:Choice>
                <mc:Fallback>
                  <p:oleObj r:id="rId3" imgW="711179" imgH="182589"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300"/>
                          <a:ext cx="120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32100" name="Object 4"/>
          <p:cNvGraphicFramePr>
            <a:graphicFrameLocks noChangeAspect="1"/>
          </p:cNvGraphicFramePr>
          <p:nvPr>
            <p:extLst>
              <p:ext uri="{D42A27DB-BD31-4B8C-83A1-F6EECF244321}">
                <p14:modId xmlns:p14="http://schemas.microsoft.com/office/powerpoint/2010/main" val="3502123034"/>
              </p:ext>
            </p:extLst>
          </p:nvPr>
        </p:nvGraphicFramePr>
        <p:xfrm>
          <a:off x="323850" y="1499518"/>
          <a:ext cx="8686800" cy="1128713"/>
        </p:xfrm>
        <a:graphic>
          <a:graphicData uri="http://schemas.openxmlformats.org/presentationml/2006/ole">
            <mc:AlternateContent xmlns:mc="http://schemas.openxmlformats.org/markup-compatibility/2006">
              <mc:Choice xmlns:v="urn:schemas-microsoft-com:vml" Requires="v">
                <p:oleObj spid="_x0000_s1010997" r:id="rId5" imgW="3188525" imgH="414845" progId="Word.Document.8">
                  <p:embed/>
                </p:oleObj>
              </mc:Choice>
              <mc:Fallback>
                <p:oleObj r:id="rId5" imgW="3188525" imgH="414845"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499518"/>
                        <a:ext cx="8686800"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1" name="Object 5"/>
          <p:cNvGraphicFramePr>
            <a:graphicFrameLocks noChangeAspect="1"/>
          </p:cNvGraphicFramePr>
          <p:nvPr>
            <p:extLst>
              <p:ext uri="{D42A27DB-BD31-4B8C-83A1-F6EECF244321}">
                <p14:modId xmlns:p14="http://schemas.microsoft.com/office/powerpoint/2010/main" val="170314790"/>
              </p:ext>
            </p:extLst>
          </p:nvPr>
        </p:nvGraphicFramePr>
        <p:xfrm>
          <a:off x="1144588" y="2485356"/>
          <a:ext cx="6019800" cy="612775"/>
        </p:xfrm>
        <a:graphic>
          <a:graphicData uri="http://schemas.openxmlformats.org/presentationml/2006/ole">
            <mc:AlternateContent xmlns:mc="http://schemas.openxmlformats.org/markup-compatibility/2006">
              <mc:Choice xmlns:v="urn:schemas-microsoft-com:vml" Requires="v">
                <p:oleObj spid="_x0000_s1010998" r:id="rId7" imgW="2474669" imgH="254097" progId="Equation.3">
                  <p:embed/>
                </p:oleObj>
              </mc:Choice>
              <mc:Fallback>
                <p:oleObj r:id="rId7" imgW="2474669" imgH="25409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4588" y="2485356"/>
                        <a:ext cx="6019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2" name="Text Box 6"/>
          <p:cNvSpPr txBox="1">
            <a:spLocks noChangeArrowheads="1"/>
          </p:cNvSpPr>
          <p:nvPr/>
        </p:nvSpPr>
        <p:spPr bwMode="auto">
          <a:xfrm>
            <a:off x="395288" y="385219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b="1" dirty="0">
                <a:latin typeface="Times New Roman" panose="02020603050405020304" pitchFamily="18" charset="0"/>
                <a:cs typeface="Times New Roman" panose="02020603050405020304" pitchFamily="18" charset="0"/>
              </a:rPr>
              <a:t>因此</a:t>
            </a:r>
            <a:endParaRPr kumimoji="0" lang="zh-CN" altLang="en-US" sz="2400" dirty="0">
              <a:latin typeface="Times New Roman" panose="02020603050405020304" pitchFamily="18" charset="0"/>
              <a:cs typeface="Times New Roman" panose="02020603050405020304" pitchFamily="18" charset="0"/>
            </a:endParaRPr>
          </a:p>
        </p:txBody>
      </p:sp>
      <p:graphicFrame>
        <p:nvGraphicFramePr>
          <p:cNvPr id="132103" name="Object 7"/>
          <p:cNvGraphicFramePr>
            <a:graphicFrameLocks noChangeAspect="1"/>
          </p:cNvGraphicFramePr>
          <p:nvPr>
            <p:extLst>
              <p:ext uri="{D42A27DB-BD31-4B8C-83A1-F6EECF244321}">
                <p14:modId xmlns:p14="http://schemas.microsoft.com/office/powerpoint/2010/main" val="333855992"/>
              </p:ext>
            </p:extLst>
          </p:nvPr>
        </p:nvGraphicFramePr>
        <p:xfrm>
          <a:off x="1533525" y="3237831"/>
          <a:ext cx="5486400" cy="1047750"/>
        </p:xfrm>
        <a:graphic>
          <a:graphicData uri="http://schemas.openxmlformats.org/presentationml/2006/ole">
            <mc:AlternateContent xmlns:mc="http://schemas.openxmlformats.org/markup-compatibility/2006">
              <mc:Choice xmlns:v="urn:schemas-microsoft-com:vml" Requires="v">
                <p:oleObj spid="_x0000_s1010999" r:id="rId9" imgW="2038730" imgH="392203" progId="Word.Document.8">
                  <p:embed/>
                </p:oleObj>
              </mc:Choice>
              <mc:Fallback>
                <p:oleObj r:id="rId9" imgW="2038730" imgH="392203"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3525" y="3237831"/>
                        <a:ext cx="54864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4" name="Object 8"/>
          <p:cNvGraphicFramePr>
            <a:graphicFrameLocks noChangeAspect="1"/>
          </p:cNvGraphicFramePr>
          <p:nvPr>
            <p:extLst>
              <p:ext uri="{D42A27DB-BD31-4B8C-83A1-F6EECF244321}">
                <p14:modId xmlns:p14="http://schemas.microsoft.com/office/powerpoint/2010/main" val="1378747262"/>
              </p:ext>
            </p:extLst>
          </p:nvPr>
        </p:nvGraphicFramePr>
        <p:xfrm>
          <a:off x="1547813" y="4172868"/>
          <a:ext cx="5334000" cy="976313"/>
        </p:xfrm>
        <a:graphic>
          <a:graphicData uri="http://schemas.openxmlformats.org/presentationml/2006/ole">
            <mc:AlternateContent xmlns:mc="http://schemas.openxmlformats.org/markup-compatibility/2006">
              <mc:Choice xmlns:v="urn:schemas-microsoft-com:vml" Requires="v">
                <p:oleObj spid="_x0000_s1011000" r:id="rId11" imgW="2126829" imgH="392203" progId="Word.Document.8">
                  <p:embed/>
                </p:oleObj>
              </mc:Choice>
              <mc:Fallback>
                <p:oleObj r:id="rId11" imgW="2126829" imgH="392203"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4172868"/>
                        <a:ext cx="5334000"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23" name="Text Box 27"/>
          <p:cNvSpPr txBox="1">
            <a:spLocks noChangeArrowheads="1"/>
          </p:cNvSpPr>
          <p:nvPr/>
        </p:nvSpPr>
        <p:spPr bwMode="auto">
          <a:xfrm>
            <a:off x="467544" y="643429"/>
            <a:ext cx="5112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solidFill>
                  <a:srgbClr val="0000FF"/>
                </a:solidFill>
                <a:latin typeface="Times New Roman" panose="02020603050405020304" pitchFamily="18" charset="0"/>
                <a:cs typeface="Times New Roman" panose="02020603050405020304" pitchFamily="18" charset="0"/>
              </a:rPr>
              <a:t>           </a:t>
            </a:r>
            <a:r>
              <a:rPr lang="zh-CN" altLang="en-US" b="1" dirty="0">
                <a:solidFill>
                  <a:srgbClr val="0000FF"/>
                </a:solidFill>
                <a:latin typeface="Times New Roman" panose="02020603050405020304" pitchFamily="18" charset="0"/>
                <a:cs typeface="Times New Roman" panose="02020603050405020304" pitchFamily="18" charset="0"/>
              </a:rPr>
              <a:t>数学期望和方差计算</a:t>
            </a:r>
          </a:p>
        </p:txBody>
      </p:sp>
      <p:graphicFrame>
        <p:nvGraphicFramePr>
          <p:cNvPr id="132124" name="Object 28"/>
          <p:cNvGraphicFramePr>
            <a:graphicFrameLocks noChangeAspect="1"/>
          </p:cNvGraphicFramePr>
          <p:nvPr/>
        </p:nvGraphicFramePr>
        <p:xfrm>
          <a:off x="581844" y="600566"/>
          <a:ext cx="914400" cy="563563"/>
        </p:xfrm>
        <a:graphic>
          <a:graphicData uri="http://schemas.openxmlformats.org/presentationml/2006/ole">
            <mc:AlternateContent xmlns:mc="http://schemas.openxmlformats.org/markup-compatibility/2006">
              <mc:Choice xmlns:v="urn:schemas-microsoft-com:vml" Requires="v">
                <p:oleObj spid="_x0000_s1011001" name="Equation" r:id="rId13" imgW="431640" imgH="228600" progId="Equation.DSMT4">
                  <p:embed/>
                </p:oleObj>
              </mc:Choice>
              <mc:Fallback>
                <p:oleObj name="Equation" r:id="rId13" imgW="431640" imgH="228600" progId="Equation.DSMT4">
                  <p:embed/>
                  <p:pic>
                    <p:nvPicPr>
                      <p:cNvPr id="0" name=""/>
                      <p:cNvPicPr>
                        <a:picLocks noChangeAspect="1" noChangeArrowheads="1"/>
                      </p:cNvPicPr>
                      <p:nvPr/>
                    </p:nvPicPr>
                    <p:blipFill>
                      <a:blip r:embed="rId14">
                        <a:lum contrast="20000"/>
                        <a:extLst>
                          <a:ext uri="{28A0092B-C50C-407E-A947-70E740481C1C}">
                            <a14:useLocalDpi xmlns:a14="http://schemas.microsoft.com/office/drawing/2010/main" val="0"/>
                          </a:ext>
                        </a:extLst>
                      </a:blip>
                      <a:srcRect/>
                      <a:stretch>
                        <a:fillRect/>
                      </a:stretch>
                    </p:blipFill>
                    <p:spPr bwMode="auto">
                      <a:xfrm>
                        <a:off x="581844" y="600566"/>
                        <a:ext cx="91440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9"/>
          <p:cNvSpPr txBox="1">
            <a:spLocks noChangeArrowheads="1"/>
          </p:cNvSpPr>
          <p:nvPr/>
        </p:nvSpPr>
        <p:spPr bwMode="auto">
          <a:xfrm>
            <a:off x="611188" y="5445224"/>
            <a:ext cx="803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FF"/>
                </a:solidFill>
                <a:latin typeface="Times New Roman" panose="02020603050405020304" pitchFamily="18" charset="0"/>
                <a:cs typeface="Times New Roman" panose="02020603050405020304" pitchFamily="18" charset="0"/>
              </a:rPr>
              <a:t>例：</a:t>
            </a:r>
          </a:p>
        </p:txBody>
      </p:sp>
      <mc:AlternateContent xmlns:mc="http://schemas.openxmlformats.org/markup-compatibility/2006" xmlns:a14="http://schemas.microsoft.com/office/drawing/2010/main">
        <mc:Choice Requires="a14">
          <p:sp>
            <p:nvSpPr>
              <p:cNvPr id="31" name="文本框 30"/>
              <p:cNvSpPr txBox="1"/>
              <p:nvPr/>
            </p:nvSpPr>
            <p:spPr>
              <a:xfrm>
                <a:off x="1482834" y="5445868"/>
                <a:ext cx="6257518" cy="470000"/>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a:t>
                </a:r>
                <a:r>
                  <a:rPr lang="en-US" altLang="zh-CN" b="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𝝌</m:t>
                        </m:r>
                      </m:e>
                      <m:sup>
                        <m:r>
                          <a:rPr lang="en-US" altLang="zh-CN" i="1">
                            <a:latin typeface="Cambria Math" panose="02040503050406030204" pitchFamily="18" charset="0"/>
                            <a:cs typeface="Times New Roman" panose="02020603050405020304" pitchFamily="18" charset="0"/>
                          </a:rPr>
                          <m:t>𝟐</m:t>
                        </m:r>
                      </m:sup>
                    </m:sSup>
                    <m:r>
                      <a:rPr lang="en-US" altLang="zh-CN" i="1">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𝟓</m:t>
                    </m:r>
                    <m:r>
                      <a:rPr lang="en-US" altLang="zh-CN" i="1">
                        <a:latin typeface="Cambria Math" panose="02040503050406030204" pitchFamily="18" charset="0"/>
                        <a:cs typeface="Times New Roman" panose="02020603050405020304" pitchFamily="18" charset="0"/>
                      </a:rPr>
                      <m:t>)</m:t>
                    </m:r>
                  </m:oMath>
                </a14:m>
                <a:r>
                  <a:rPr lang="en-US" altLang="zh-CN" b="0" dirty="0">
                    <a:latin typeface="Times New Roman" panose="02020603050405020304" pitchFamily="18" charset="0"/>
                    <a:cs typeface="Times New Roman" panose="02020603050405020304" pitchFamily="18" charset="0"/>
                  </a:rPr>
                  <a:t>,Y~U(0,4),</a:t>
                </a:r>
                <a:r>
                  <a:rPr lang="zh-CN" altLang="en-US" b="0" dirty="0">
                    <a:latin typeface="Times New Roman" panose="02020603050405020304" pitchFamily="18" charset="0"/>
                    <a:cs typeface="Times New Roman" panose="02020603050405020304" pitchFamily="18" charset="0"/>
                  </a:rPr>
                  <a:t>则</a:t>
                </a:r>
                <a:r>
                  <a:rPr lang="en-US" altLang="zh-CN" b="0" dirty="0">
                    <a:latin typeface="Times New Roman" panose="02020603050405020304" pitchFamily="18" charset="0"/>
                    <a:cs typeface="Times New Roman" panose="02020603050405020304" pitchFamily="18" charset="0"/>
                  </a:rPr>
                  <a:t>E(X - Y)=</a:t>
                </a:r>
              </a:p>
            </p:txBody>
          </p:sp>
        </mc:Choice>
        <mc:Fallback xmlns="">
          <p:sp>
            <p:nvSpPr>
              <p:cNvPr id="31" name="文本框 30"/>
              <p:cNvSpPr txBox="1">
                <a:spLocks noRot="1" noChangeAspect="1" noMove="1" noResize="1" noEditPoints="1" noAdjustHandles="1" noChangeArrowheads="1" noChangeShapeType="1" noTextEdit="1"/>
              </p:cNvSpPr>
              <p:nvPr/>
            </p:nvSpPr>
            <p:spPr>
              <a:xfrm>
                <a:off x="1482834" y="5445868"/>
                <a:ext cx="6257518" cy="470000"/>
              </a:xfrm>
              <a:prstGeom prst="rect">
                <a:avLst/>
              </a:prstGeom>
              <a:blipFill rotWithShape="0">
                <a:blip r:embed="rId15"/>
                <a:stretch>
                  <a:fillRect l="-1461" t="-12987" b="-29870"/>
                </a:stretch>
              </a:blipFill>
            </p:spPr>
            <p:txBody>
              <a:bodyPr/>
              <a:lstStyle/>
              <a:p>
                <a:r>
                  <a:rPr lang="zh-CN" altLang="en-US">
                    <a:noFill/>
                  </a:rPr>
                  <a:t> </a:t>
                </a:r>
              </a:p>
            </p:txBody>
          </p:sp>
        </mc:Fallback>
      </mc:AlternateContent>
      <p:sp>
        <p:nvSpPr>
          <p:cNvPr id="32" name="文本框 31"/>
          <p:cNvSpPr txBox="1"/>
          <p:nvPr/>
        </p:nvSpPr>
        <p:spPr>
          <a:xfrm>
            <a:off x="1475656" y="5896272"/>
            <a:ext cx="6257518" cy="470000"/>
          </a:xfrm>
          <a:prstGeom prst="rect">
            <a:avLst/>
          </a:prstGeom>
          <a:noFill/>
        </p:spPr>
        <p:txBody>
          <a:bodyPr wrap="square" rtlCol="0">
            <a:spAutoFit/>
          </a:bodyPr>
          <a:lstStyle/>
          <a:p>
            <a:r>
              <a:rPr lang="en-US" altLang="zh-CN" b="0" dirty="0">
                <a:latin typeface="Times New Roman" panose="02020603050405020304" pitchFamily="18" charset="0"/>
                <a:cs typeface="Times New Roman" panose="02020603050405020304" pitchFamily="18" charset="0"/>
              </a:rPr>
              <a:t>X,Y</a:t>
            </a:r>
            <a:r>
              <a:rPr lang="zh-CN" altLang="en-US" b="0" dirty="0">
                <a:latin typeface="Times New Roman" panose="02020603050405020304" pitchFamily="18" charset="0"/>
                <a:cs typeface="Times New Roman" panose="02020603050405020304" pitchFamily="18" charset="0"/>
              </a:rPr>
              <a:t>相互独立</a:t>
            </a:r>
            <a:r>
              <a:rPr lang="en-US" altLang="zh-CN" b="0" dirty="0">
                <a:latin typeface="Times New Roman" panose="02020603050405020304" pitchFamily="18" charset="0"/>
                <a:cs typeface="Times New Roman" panose="02020603050405020304" pitchFamily="18" charset="0"/>
              </a:rPr>
              <a:t>D(X - Y)=</a:t>
            </a:r>
          </a:p>
        </p:txBody>
      </p:sp>
    </p:spTree>
    <p:extLst>
      <p:ext uri="{BB962C8B-B14F-4D97-AF65-F5344CB8AC3E}">
        <p14:creationId xmlns:p14="http://schemas.microsoft.com/office/powerpoint/2010/main" val="121518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2104"/>
                                        </p:tgtEl>
                                        <p:attrNameLst>
                                          <p:attrName>style.visibility</p:attrName>
                                        </p:attrNameLst>
                                      </p:cBhvr>
                                      <p:to>
                                        <p:strVal val="visible"/>
                                      </p:to>
                                    </p:set>
                                    <p:animEffect transition="in" filter="fade">
                                      <p:cBhvr>
                                        <p:cTn id="31" dur="500"/>
                                        <p:tgtEl>
                                          <p:spTgt spid="13210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p:bldP spid="132123" grpId="0"/>
      <p:bldP spid="29"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fld id="{EAE6718F-ED8E-4B8F-A863-4497B6959834}" type="slidenum">
              <a:rPr lang="en-US" altLang="zh-CN">
                <a:latin typeface="Times New Roman" panose="02020603050405020304" pitchFamily="18" charset="0"/>
                <a:cs typeface="Times New Roman" panose="02020603050405020304" pitchFamily="18" charset="0"/>
              </a:rPr>
              <a:pPr/>
              <a:t>25</a:t>
            </a:fld>
            <a:endParaRPr lang="en-US" altLang="zh-CN">
              <a:latin typeface="Times New Roman" panose="02020603050405020304" pitchFamily="18" charset="0"/>
              <a:cs typeface="Times New Roman" panose="02020603050405020304" pitchFamily="18" charset="0"/>
            </a:endParaRPr>
          </a:p>
        </p:txBody>
      </p:sp>
      <p:sp>
        <p:nvSpPr>
          <p:cNvPr id="132107" name="Freeform 11" descr="深色上对角线"/>
          <p:cNvSpPr>
            <a:spLocks/>
          </p:cNvSpPr>
          <p:nvPr/>
        </p:nvSpPr>
        <p:spPr bwMode="auto">
          <a:xfrm>
            <a:off x="6802438" y="4815136"/>
            <a:ext cx="1825625" cy="304800"/>
          </a:xfrm>
          <a:custGeom>
            <a:avLst/>
            <a:gdLst>
              <a:gd name="T0" fmla="*/ 94 w 1470"/>
              <a:gd name="T1" fmla="*/ 0 h 217"/>
              <a:gd name="T2" fmla="*/ 105 w 1470"/>
              <a:gd name="T3" fmla="*/ 77 h 217"/>
              <a:gd name="T4" fmla="*/ 105 w 1470"/>
              <a:gd name="T5" fmla="*/ 197 h 217"/>
              <a:gd name="T6" fmla="*/ 198 w 1470"/>
              <a:gd name="T7" fmla="*/ 197 h 217"/>
              <a:gd name="T8" fmla="*/ 1294 w 1470"/>
              <a:gd name="T9" fmla="*/ 192 h 217"/>
              <a:gd name="T10" fmla="*/ 1251 w 1470"/>
              <a:gd name="T11" fmla="*/ 157 h 217"/>
              <a:gd name="T12" fmla="*/ 425 w 1470"/>
              <a:gd name="T13" fmla="*/ 64 h 217"/>
              <a:gd name="T14" fmla="*/ 94 w 1470"/>
              <a:gd name="T15" fmla="*/ 0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0" h="217">
                <a:moveTo>
                  <a:pt x="94" y="0"/>
                </a:moveTo>
                <a:cubicBezTo>
                  <a:pt x="40" y="5"/>
                  <a:pt x="103" y="44"/>
                  <a:pt x="105" y="77"/>
                </a:cubicBezTo>
                <a:cubicBezTo>
                  <a:pt x="107" y="110"/>
                  <a:pt x="90" y="177"/>
                  <a:pt x="105" y="197"/>
                </a:cubicBezTo>
                <a:cubicBezTo>
                  <a:pt x="120" y="217"/>
                  <a:pt x="0" y="198"/>
                  <a:pt x="198" y="197"/>
                </a:cubicBezTo>
                <a:lnTo>
                  <a:pt x="1294" y="192"/>
                </a:lnTo>
                <a:cubicBezTo>
                  <a:pt x="1470" y="185"/>
                  <a:pt x="1396" y="178"/>
                  <a:pt x="1251" y="157"/>
                </a:cubicBezTo>
                <a:cubicBezTo>
                  <a:pt x="1106" y="136"/>
                  <a:pt x="618" y="90"/>
                  <a:pt x="425" y="64"/>
                </a:cubicBezTo>
                <a:cubicBezTo>
                  <a:pt x="232" y="38"/>
                  <a:pt x="163" y="13"/>
                  <a:pt x="94" y="0"/>
                </a:cubicBezTo>
                <a:close/>
              </a:path>
            </a:pathLst>
          </a:custGeom>
          <a:pattFill prst="dkUpDiag">
            <a:fgClr>
              <a:srgbClr val="FF33CC"/>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2108" name="Line 12"/>
          <p:cNvSpPr>
            <a:spLocks noChangeShapeType="1"/>
          </p:cNvSpPr>
          <p:nvPr/>
        </p:nvSpPr>
        <p:spPr bwMode="auto">
          <a:xfrm>
            <a:off x="4741863" y="5099298"/>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2109" name="Line 13"/>
          <p:cNvSpPr>
            <a:spLocks noChangeShapeType="1"/>
          </p:cNvSpPr>
          <p:nvPr/>
        </p:nvSpPr>
        <p:spPr bwMode="auto">
          <a:xfrm flipV="1">
            <a:off x="4741863" y="3880098"/>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2110" name="Freeform 14"/>
          <p:cNvSpPr>
            <a:spLocks/>
          </p:cNvSpPr>
          <p:nvPr/>
        </p:nvSpPr>
        <p:spPr bwMode="auto">
          <a:xfrm>
            <a:off x="4741863" y="4165848"/>
            <a:ext cx="3657600" cy="933450"/>
          </a:xfrm>
          <a:custGeom>
            <a:avLst/>
            <a:gdLst>
              <a:gd name="T0" fmla="*/ 0 w 2800"/>
              <a:gd name="T1" fmla="*/ 588 h 588"/>
              <a:gd name="T2" fmla="*/ 141 w 2800"/>
              <a:gd name="T3" fmla="*/ 276 h 588"/>
              <a:gd name="T4" fmla="*/ 408 w 2800"/>
              <a:gd name="T5" fmla="*/ 9 h 588"/>
              <a:gd name="T6" fmla="*/ 995 w 2800"/>
              <a:gd name="T7" fmla="*/ 220 h 588"/>
              <a:gd name="T8" fmla="*/ 1901 w 2800"/>
              <a:gd name="T9" fmla="*/ 447 h 588"/>
              <a:gd name="T10" fmla="*/ 2800 w 2800"/>
              <a:gd name="T11" fmla="*/ 521 h 588"/>
            </a:gdLst>
            <a:ahLst/>
            <a:cxnLst>
              <a:cxn ang="0">
                <a:pos x="T0" y="T1"/>
              </a:cxn>
              <a:cxn ang="0">
                <a:pos x="T2" y="T3"/>
              </a:cxn>
              <a:cxn ang="0">
                <a:pos x="T4" y="T5"/>
              </a:cxn>
              <a:cxn ang="0">
                <a:pos x="T6" y="T7"/>
              </a:cxn>
              <a:cxn ang="0">
                <a:pos x="T8" y="T9"/>
              </a:cxn>
              <a:cxn ang="0">
                <a:pos x="T10" y="T11"/>
              </a:cxn>
            </a:cxnLst>
            <a:rect l="0" t="0" r="r" b="b"/>
            <a:pathLst>
              <a:path w="2800" h="588">
                <a:moveTo>
                  <a:pt x="0" y="588"/>
                </a:moveTo>
                <a:cubicBezTo>
                  <a:pt x="24" y="536"/>
                  <a:pt x="73" y="372"/>
                  <a:pt x="141" y="276"/>
                </a:cubicBezTo>
                <a:cubicBezTo>
                  <a:pt x="209" y="180"/>
                  <a:pt x="266" y="18"/>
                  <a:pt x="408" y="9"/>
                </a:cubicBezTo>
                <a:cubicBezTo>
                  <a:pt x="550" y="0"/>
                  <a:pt x="746" y="147"/>
                  <a:pt x="995" y="220"/>
                </a:cubicBezTo>
                <a:cubicBezTo>
                  <a:pt x="1244" y="293"/>
                  <a:pt x="1600" y="397"/>
                  <a:pt x="1901" y="447"/>
                </a:cubicBezTo>
                <a:cubicBezTo>
                  <a:pt x="2202" y="497"/>
                  <a:pt x="2613" y="506"/>
                  <a:pt x="2800" y="521"/>
                </a:cubicBezTo>
              </a:path>
            </a:pathLst>
          </a:custGeom>
          <a:noFill/>
          <a:ln w="28575" cmpd="sng">
            <a:solidFill>
              <a:srgbClr val="33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2111" name="Line 15"/>
          <p:cNvSpPr>
            <a:spLocks noChangeShapeType="1"/>
          </p:cNvSpPr>
          <p:nvPr/>
        </p:nvSpPr>
        <p:spPr bwMode="auto">
          <a:xfrm>
            <a:off x="6951663" y="4794498"/>
            <a:ext cx="0" cy="304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32112" name="Group 16"/>
          <p:cNvGrpSpPr>
            <a:grpSpLocks/>
          </p:cNvGrpSpPr>
          <p:nvPr/>
        </p:nvGrpSpPr>
        <p:grpSpPr bwMode="auto">
          <a:xfrm>
            <a:off x="7408863" y="4169023"/>
            <a:ext cx="965200" cy="854075"/>
            <a:chOff x="3504" y="3206"/>
            <a:chExt cx="608" cy="538"/>
          </a:xfrm>
        </p:grpSpPr>
        <p:sp>
          <p:nvSpPr>
            <p:cNvPr id="132113" name="Rectangle 17"/>
            <p:cNvSpPr>
              <a:spLocks noChangeArrowheads="1"/>
            </p:cNvSpPr>
            <p:nvPr/>
          </p:nvSpPr>
          <p:spPr bwMode="auto">
            <a:xfrm>
              <a:off x="3875" y="3206"/>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32114" name="Line 18"/>
            <p:cNvSpPr>
              <a:spLocks noChangeShapeType="1"/>
            </p:cNvSpPr>
            <p:nvPr/>
          </p:nvSpPr>
          <p:spPr bwMode="auto">
            <a:xfrm flipV="1">
              <a:off x="3504" y="3456"/>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aphicFrame>
        <p:nvGraphicFramePr>
          <p:cNvPr id="132115" name="Object 19"/>
          <p:cNvGraphicFramePr>
            <a:graphicFrameLocks noChangeAspect="1"/>
          </p:cNvGraphicFramePr>
          <p:nvPr>
            <p:extLst>
              <p:ext uri="{D42A27DB-BD31-4B8C-83A1-F6EECF244321}">
                <p14:modId xmlns:p14="http://schemas.microsoft.com/office/powerpoint/2010/main" val="209352938"/>
              </p:ext>
            </p:extLst>
          </p:nvPr>
        </p:nvGraphicFramePr>
        <p:xfrm>
          <a:off x="6751638" y="5099298"/>
          <a:ext cx="885825" cy="496888"/>
        </p:xfrm>
        <a:graphic>
          <a:graphicData uri="http://schemas.openxmlformats.org/presentationml/2006/ole">
            <mc:AlternateContent xmlns:mc="http://schemas.openxmlformats.org/markup-compatibility/2006">
              <mc:Choice xmlns:v="urn:schemas-microsoft-com:vml" Requires="v">
                <p:oleObj spid="_x0000_s997071" name="公式" r:id="rId3" imgW="380880" imgH="215640" progId="Equation.3">
                  <p:embed/>
                </p:oleObj>
              </mc:Choice>
              <mc:Fallback>
                <p:oleObj name="公式" r:id="rId3" imgW="3808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1638" y="5099298"/>
                        <a:ext cx="885825"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2116" name="Group 20"/>
          <p:cNvGrpSpPr>
            <a:grpSpLocks/>
          </p:cNvGrpSpPr>
          <p:nvPr/>
        </p:nvGrpSpPr>
        <p:grpSpPr bwMode="auto">
          <a:xfrm>
            <a:off x="611188" y="3861048"/>
            <a:ext cx="3332162" cy="1279525"/>
            <a:chOff x="518" y="3072"/>
            <a:chExt cx="2099" cy="806"/>
          </a:xfrm>
        </p:grpSpPr>
        <p:graphicFrame>
          <p:nvGraphicFramePr>
            <p:cNvPr id="132117" name="Object 21"/>
            <p:cNvGraphicFramePr>
              <a:graphicFrameLocks noChangeAspect="1"/>
            </p:cNvGraphicFramePr>
            <p:nvPr/>
          </p:nvGraphicFramePr>
          <p:xfrm>
            <a:off x="720" y="3408"/>
            <a:ext cx="1897" cy="470"/>
          </p:xfrm>
          <a:graphic>
            <a:graphicData uri="http://schemas.openxmlformats.org/presentationml/2006/ole">
              <mc:AlternateContent xmlns:mc="http://schemas.openxmlformats.org/markup-compatibility/2006">
                <mc:Choice xmlns:v="urn:schemas-microsoft-com:vml" Requires="v">
                  <p:oleObj spid="_x0000_s997072" name="公式" r:id="rId5" imgW="1282680" imgH="330120" progId="Equation.3">
                    <p:embed/>
                  </p:oleObj>
                </mc:Choice>
                <mc:Fallback>
                  <p:oleObj name="公式" r:id="rId5" imgW="128268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3408"/>
                          <a:ext cx="1897" cy="470"/>
                        </a:xfrm>
                        <a:prstGeom prst="rect">
                          <a:avLst/>
                        </a:prstGeom>
                        <a:solidFill>
                          <a:srgbClr val="66FFCC"/>
                        </a:solidFill>
                        <a:ln w="9525">
                          <a:solidFill>
                            <a:srgbClr val="66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18" name="Rectangle 22"/>
            <p:cNvSpPr>
              <a:spLocks noChangeArrowheads="1"/>
            </p:cNvSpPr>
            <p:nvPr/>
          </p:nvSpPr>
          <p:spPr bwMode="auto">
            <a:xfrm>
              <a:off x="518" y="3072"/>
              <a:ext cx="1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zh-CN" altLang="en-US" sz="2400" b="1">
                  <a:latin typeface="Times New Roman" panose="02020603050405020304" pitchFamily="18" charset="0"/>
                  <a:cs typeface="Times New Roman" panose="02020603050405020304" pitchFamily="18" charset="0"/>
                </a:rPr>
                <a:t>当</a:t>
              </a:r>
              <a:r>
                <a:rPr lang="en-US" altLang="zh-CN" sz="2400" b="1" i="1">
                  <a:latin typeface="Times New Roman" panose="02020603050405020304" pitchFamily="18" charset="0"/>
                  <a:cs typeface="Times New Roman" panose="02020603050405020304" pitchFamily="18" charset="0"/>
                </a:rPr>
                <a:t>n</a:t>
              </a:r>
              <a:r>
                <a:rPr lang="zh-CN" altLang="en-US" sz="2400" b="1">
                  <a:latin typeface="Times New Roman" panose="02020603050405020304" pitchFamily="18" charset="0"/>
                  <a:cs typeface="Times New Roman" panose="02020603050405020304" pitchFamily="18" charset="0"/>
                </a:rPr>
                <a:t>充分大</a:t>
              </a:r>
              <a:r>
                <a:rPr lang="en-US" altLang="zh-CN" sz="2400" b="1">
                  <a:latin typeface="Times New Roman" panose="02020603050405020304" pitchFamily="18" charset="0"/>
                  <a:cs typeface="Times New Roman" panose="02020603050405020304" pitchFamily="18" charset="0"/>
                </a:rPr>
                <a:t>(&gt;45)</a:t>
              </a:r>
              <a:r>
                <a:rPr lang="zh-CN" altLang="en-US" sz="2400" b="1">
                  <a:latin typeface="Times New Roman" panose="02020603050405020304" pitchFamily="18" charset="0"/>
                  <a:cs typeface="Times New Roman" panose="02020603050405020304" pitchFamily="18" charset="0"/>
                </a:rPr>
                <a:t>时</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有</a:t>
              </a:r>
            </a:p>
          </p:txBody>
        </p:sp>
      </p:grpSp>
      <p:grpSp>
        <p:nvGrpSpPr>
          <p:cNvPr id="132119" name="Group 23"/>
          <p:cNvGrpSpPr>
            <a:grpSpLocks/>
          </p:cNvGrpSpPr>
          <p:nvPr/>
        </p:nvGrpSpPr>
        <p:grpSpPr bwMode="auto">
          <a:xfrm>
            <a:off x="2344738" y="5013573"/>
            <a:ext cx="3894137" cy="625475"/>
            <a:chOff x="1632" y="3744"/>
            <a:chExt cx="2453" cy="394"/>
          </a:xfrm>
        </p:grpSpPr>
        <p:sp>
          <p:nvSpPr>
            <p:cNvPr id="132120" name="Rectangle 24"/>
            <p:cNvSpPr>
              <a:spLocks noChangeArrowheads="1"/>
            </p:cNvSpPr>
            <p:nvPr/>
          </p:nvSpPr>
          <p:spPr bwMode="auto">
            <a:xfrm>
              <a:off x="2016" y="3888"/>
              <a:ext cx="20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latin typeface="Times New Roman" panose="02020603050405020304" pitchFamily="18" charset="0"/>
                  <a:cs typeface="Times New Roman" panose="02020603050405020304" pitchFamily="18" charset="0"/>
                </a:rPr>
                <a:t>标准正态分布的上</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b="1" dirty="0">
                  <a:latin typeface="Times New Roman" panose="02020603050405020304" pitchFamily="18" charset="0"/>
                  <a:cs typeface="Times New Roman" panose="02020603050405020304" pitchFamily="18" charset="0"/>
                </a:rPr>
                <a:t>分位点</a:t>
              </a:r>
            </a:p>
          </p:txBody>
        </p:sp>
        <p:sp>
          <p:nvSpPr>
            <p:cNvPr id="132121" name="Line 25"/>
            <p:cNvSpPr>
              <a:spLocks noChangeShapeType="1"/>
            </p:cNvSpPr>
            <p:nvPr/>
          </p:nvSpPr>
          <p:spPr bwMode="auto">
            <a:xfrm flipH="1" flipV="1">
              <a:off x="1632" y="3744"/>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nvGrpSpPr>
          <p:cNvPr id="31" name="Group 43"/>
          <p:cNvGrpSpPr>
            <a:grpSpLocks/>
          </p:cNvGrpSpPr>
          <p:nvPr/>
        </p:nvGrpSpPr>
        <p:grpSpPr bwMode="auto">
          <a:xfrm>
            <a:off x="539750" y="620688"/>
            <a:ext cx="2732088" cy="663575"/>
            <a:chOff x="432" y="2288"/>
            <a:chExt cx="1721" cy="418"/>
          </a:xfrm>
        </p:grpSpPr>
        <p:sp>
          <p:nvSpPr>
            <p:cNvPr id="32" name="Rectangle 33"/>
            <p:cNvSpPr>
              <a:spLocks noChangeArrowheads="1"/>
            </p:cNvSpPr>
            <p:nvPr/>
          </p:nvSpPr>
          <p:spPr bwMode="auto">
            <a:xfrm>
              <a:off x="432" y="2415"/>
              <a:ext cx="17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33CC"/>
                </a:buClr>
                <a:buSzPct val="125000"/>
                <a:buFont typeface="Wingdings" panose="05000000000000000000" pitchFamily="2" charset="2"/>
                <a:buChar char="Ø"/>
              </a:pPr>
              <a:r>
                <a:rPr lang="en-US" altLang="zh-CN" sz="2400" b="1"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b="1"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分布的分位点</a:t>
              </a:r>
              <a:endPar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3" name="Object 34"/>
            <p:cNvGraphicFramePr>
              <a:graphicFrameLocks noChangeAspect="1"/>
            </p:cNvGraphicFramePr>
            <p:nvPr>
              <p:extLst>
                <p:ext uri="{D42A27DB-BD31-4B8C-83A1-F6EECF244321}">
                  <p14:modId xmlns:p14="http://schemas.microsoft.com/office/powerpoint/2010/main" val="2138791246"/>
                </p:ext>
              </p:extLst>
            </p:nvPr>
          </p:nvGraphicFramePr>
          <p:xfrm>
            <a:off x="613" y="2288"/>
            <a:ext cx="381" cy="404"/>
          </p:xfrm>
          <a:graphic>
            <a:graphicData uri="http://schemas.openxmlformats.org/presentationml/2006/ole">
              <mc:AlternateContent xmlns:mc="http://schemas.openxmlformats.org/markup-compatibility/2006">
                <mc:Choice xmlns:v="urn:schemas-microsoft-com:vml" Requires="v">
                  <p:oleObj spid="_x0000_s997073" name="公式" r:id="rId7" imgW="203040" imgH="215640" progId="Equation.3">
                    <p:embed/>
                  </p:oleObj>
                </mc:Choice>
                <mc:Fallback>
                  <p:oleObj name="公式" r:id="rId7" imgW="203040" imgH="215640" progId="Equation.3">
                    <p:embed/>
                    <p:pic>
                      <p:nvPicPr>
                        <p:cNvPr id="0" name=""/>
                        <p:cNvPicPr>
                          <a:picLocks noChangeAspect="1" noChangeArrowheads="1"/>
                        </p:cNvPicPr>
                        <p:nvPr/>
                      </p:nvPicPr>
                      <p:blipFill>
                        <a:blip r:embed="rId8">
                          <a:lum contrast="20000"/>
                          <a:extLst>
                            <a:ext uri="{28A0092B-C50C-407E-A947-70E740481C1C}">
                              <a14:useLocalDpi xmlns:a14="http://schemas.microsoft.com/office/drawing/2010/main" val="0"/>
                            </a:ext>
                          </a:extLst>
                        </a:blip>
                        <a:srcRect/>
                        <a:stretch>
                          <a:fillRect/>
                        </a:stretch>
                      </p:blipFill>
                      <p:spPr bwMode="auto">
                        <a:xfrm>
                          <a:off x="613" y="2288"/>
                          <a:ext cx="381"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 name="Rectangle 35"/>
          <p:cNvSpPr>
            <a:spLocks noChangeArrowheads="1"/>
          </p:cNvSpPr>
          <p:nvPr/>
        </p:nvSpPr>
        <p:spPr bwMode="auto">
          <a:xfrm>
            <a:off x="3419872" y="833115"/>
            <a:ext cx="4450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cs typeface="Times New Roman" panose="02020603050405020304" pitchFamily="18" charset="0"/>
              </a:rPr>
              <a:t>对于给定正数</a:t>
            </a:r>
            <a:r>
              <a:rPr lang="zh-CN" altLang="en-US"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a:latin typeface="Times New Roman" panose="02020603050405020304" pitchFamily="18" charset="0"/>
                <a:cs typeface="Times New Roman" panose="02020603050405020304" pitchFamily="18" charset="0"/>
                <a:sym typeface="Symbol" panose="05050102010706020507" pitchFamily="18" charset="2"/>
              </a:rPr>
              <a:t>(0&lt;&lt;1)</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称满足</a:t>
            </a:r>
          </a:p>
        </p:txBody>
      </p:sp>
      <p:graphicFrame>
        <p:nvGraphicFramePr>
          <p:cNvPr id="35" name="Object 37"/>
          <p:cNvGraphicFramePr>
            <a:graphicFrameLocks noChangeAspect="1"/>
          </p:cNvGraphicFramePr>
          <p:nvPr>
            <p:extLst>
              <p:ext uri="{D42A27DB-BD31-4B8C-83A1-F6EECF244321}">
                <p14:modId xmlns:p14="http://schemas.microsoft.com/office/powerpoint/2010/main" val="1271493822"/>
              </p:ext>
            </p:extLst>
          </p:nvPr>
        </p:nvGraphicFramePr>
        <p:xfrm>
          <a:off x="1835150" y="1337246"/>
          <a:ext cx="5616575" cy="1028700"/>
        </p:xfrm>
        <a:graphic>
          <a:graphicData uri="http://schemas.openxmlformats.org/presentationml/2006/ole">
            <mc:AlternateContent xmlns:mc="http://schemas.openxmlformats.org/markup-compatibility/2006">
              <mc:Choice xmlns:v="urn:schemas-microsoft-com:vml" Requires="v">
                <p:oleObj spid="_x0000_s997074" name="公式" r:id="rId9" imgW="1930320" imgH="355320" progId="Equation.3">
                  <p:embed/>
                </p:oleObj>
              </mc:Choice>
              <mc:Fallback>
                <p:oleObj name="公式" r:id="rId9" imgW="1930320" imgH="3553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1337246"/>
                        <a:ext cx="56165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 name="Group 40"/>
          <p:cNvGrpSpPr>
            <a:grpSpLocks/>
          </p:cNvGrpSpPr>
          <p:nvPr/>
        </p:nvGrpSpPr>
        <p:grpSpPr bwMode="auto">
          <a:xfrm>
            <a:off x="611188" y="2161168"/>
            <a:ext cx="5395902" cy="569913"/>
            <a:chOff x="743" y="3316"/>
            <a:chExt cx="2709" cy="359"/>
          </a:xfrm>
        </p:grpSpPr>
        <p:sp>
          <p:nvSpPr>
            <p:cNvPr id="37" name="Rectangle 36"/>
            <p:cNvSpPr>
              <a:spLocks noChangeArrowheads="1"/>
            </p:cNvSpPr>
            <p:nvPr/>
          </p:nvSpPr>
          <p:spPr bwMode="auto">
            <a:xfrm>
              <a:off x="743" y="3377"/>
              <a:ext cx="27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Times New Roman" panose="02020603050405020304" pitchFamily="18" charset="0"/>
                  <a:cs typeface="Times New Roman" panose="02020603050405020304" pitchFamily="18" charset="0"/>
                </a:rPr>
                <a:t>的点            为分布            的</a:t>
              </a: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上</a:t>
              </a: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分位点</a:t>
              </a:r>
              <a:r>
                <a:rPr lang="en-US" altLang="zh-CN" b="1" dirty="0">
                  <a:latin typeface="Times New Roman" panose="02020603050405020304" pitchFamily="18" charset="0"/>
                  <a:cs typeface="Times New Roman" panose="02020603050405020304" pitchFamily="18" charset="0"/>
                </a:rPr>
                <a:t>.</a:t>
              </a:r>
            </a:p>
          </p:txBody>
        </p:sp>
        <p:graphicFrame>
          <p:nvGraphicFramePr>
            <p:cNvPr id="38" name="Object 38"/>
            <p:cNvGraphicFramePr>
              <a:graphicFrameLocks noChangeAspect="1"/>
            </p:cNvGraphicFramePr>
            <p:nvPr>
              <p:extLst>
                <p:ext uri="{D42A27DB-BD31-4B8C-83A1-F6EECF244321}">
                  <p14:modId xmlns:p14="http://schemas.microsoft.com/office/powerpoint/2010/main" val="1428461657"/>
                </p:ext>
              </p:extLst>
            </p:nvPr>
          </p:nvGraphicFramePr>
          <p:xfrm>
            <a:off x="1068" y="3341"/>
            <a:ext cx="507" cy="313"/>
          </p:xfrm>
          <a:graphic>
            <a:graphicData uri="http://schemas.openxmlformats.org/presentationml/2006/ole">
              <mc:AlternateContent xmlns:mc="http://schemas.openxmlformats.org/markup-compatibility/2006">
                <mc:Choice xmlns:v="urn:schemas-microsoft-com:vml" Requires="v">
                  <p:oleObj spid="_x0000_s997075" name="公式" r:id="rId11" imgW="380880" imgH="215640" progId="Equation.3">
                    <p:embed/>
                  </p:oleObj>
                </mc:Choice>
                <mc:Fallback>
                  <p:oleObj name="公式" r:id="rId11" imgW="3808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8" y="3341"/>
                          <a:ext cx="507" cy="313"/>
                        </a:xfrm>
                        <a:prstGeom prst="rect">
                          <a:avLst/>
                        </a:prstGeom>
                        <a:noFill/>
                        <a:ln>
                          <a:noFill/>
                        </a:ln>
                        <a:effectLst/>
                        <a:extLst/>
                      </p:spPr>
                    </p:pic>
                  </p:oleObj>
                </mc:Fallback>
              </mc:AlternateContent>
            </a:graphicData>
          </a:graphic>
        </p:graphicFrame>
        <p:graphicFrame>
          <p:nvGraphicFramePr>
            <p:cNvPr id="39" name="Object 39"/>
            <p:cNvGraphicFramePr>
              <a:graphicFrameLocks noChangeAspect="1"/>
            </p:cNvGraphicFramePr>
            <p:nvPr>
              <p:extLst>
                <p:ext uri="{D42A27DB-BD31-4B8C-83A1-F6EECF244321}">
                  <p14:modId xmlns:p14="http://schemas.microsoft.com/office/powerpoint/2010/main" val="3921508357"/>
                </p:ext>
              </p:extLst>
            </p:nvPr>
          </p:nvGraphicFramePr>
          <p:xfrm>
            <a:off x="2008" y="3316"/>
            <a:ext cx="496" cy="359"/>
          </p:xfrm>
          <a:graphic>
            <a:graphicData uri="http://schemas.openxmlformats.org/presentationml/2006/ole">
              <mc:AlternateContent xmlns:mc="http://schemas.openxmlformats.org/markup-compatibility/2006">
                <mc:Choice xmlns:v="urn:schemas-microsoft-com:vml" Requires="v">
                  <p:oleObj spid="_x0000_s997076" name="公式" r:id="rId13" imgW="380880" imgH="215640" progId="Equation.3">
                    <p:embed/>
                  </p:oleObj>
                </mc:Choice>
                <mc:Fallback>
                  <p:oleObj name="公式" r:id="rId13" imgW="380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8" y="3316"/>
                          <a:ext cx="496"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 name="Object 14"/>
          <p:cNvGraphicFramePr>
            <a:graphicFrameLocks noChangeAspect="1"/>
          </p:cNvGraphicFramePr>
          <p:nvPr>
            <p:extLst>
              <p:ext uri="{D42A27DB-BD31-4B8C-83A1-F6EECF244321}">
                <p14:modId xmlns:p14="http://schemas.microsoft.com/office/powerpoint/2010/main" val="1172779874"/>
              </p:ext>
            </p:extLst>
          </p:nvPr>
        </p:nvGraphicFramePr>
        <p:xfrm>
          <a:off x="762000" y="2905696"/>
          <a:ext cx="5943600" cy="595312"/>
        </p:xfrm>
        <a:graphic>
          <a:graphicData uri="http://schemas.openxmlformats.org/presentationml/2006/ole">
            <mc:AlternateContent xmlns:mc="http://schemas.openxmlformats.org/markup-compatibility/2006">
              <mc:Choice xmlns:v="urn:schemas-microsoft-com:vml" Requires="v">
                <p:oleObj spid="_x0000_s997077" name="Equation" r:id="rId15" imgW="2806560" imgH="241200" progId="Equation.DSMT4">
                  <p:embed/>
                </p:oleObj>
              </mc:Choice>
              <mc:Fallback>
                <p:oleObj name="Equation" r:id="rId15" imgW="2806560" imgH="241200" progId="Equation.DSMT4">
                  <p:embed/>
                  <p:pic>
                    <p:nvPicPr>
                      <p:cNvPr id="0" name=""/>
                      <p:cNvPicPr>
                        <a:picLocks noChangeAspect="1" noChangeArrowheads="1"/>
                      </p:cNvPicPr>
                      <p:nvPr/>
                    </p:nvPicPr>
                    <p:blipFill>
                      <a:blip r:embed="rId16">
                        <a:lum contrast="20000"/>
                        <a:extLst>
                          <a:ext uri="{28A0092B-C50C-407E-A947-70E740481C1C}">
                            <a14:useLocalDpi xmlns:a14="http://schemas.microsoft.com/office/drawing/2010/main" val="0"/>
                          </a:ext>
                        </a:extLst>
                      </a:blip>
                      <a:srcRect/>
                      <a:stretch>
                        <a:fillRect/>
                      </a:stretch>
                    </p:blipFill>
                    <p:spPr bwMode="auto">
                      <a:xfrm>
                        <a:off x="762000" y="2905696"/>
                        <a:ext cx="5943600"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627270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2108"/>
                                        </p:tgtEl>
                                        <p:attrNameLst>
                                          <p:attrName>style.visibility</p:attrName>
                                        </p:attrNameLst>
                                      </p:cBhvr>
                                      <p:to>
                                        <p:strVal val="visible"/>
                                      </p:to>
                                    </p:set>
                                    <p:animEffect transition="in" filter="wipe(left)">
                                      <p:cBhvr>
                                        <p:cTn id="32" dur="500"/>
                                        <p:tgtEl>
                                          <p:spTgt spid="1321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2109"/>
                                        </p:tgtEl>
                                        <p:attrNameLst>
                                          <p:attrName>style.visibility</p:attrName>
                                        </p:attrNameLst>
                                      </p:cBhvr>
                                      <p:to>
                                        <p:strVal val="visible"/>
                                      </p:to>
                                    </p:set>
                                    <p:animEffect transition="in" filter="wipe(left)">
                                      <p:cBhvr>
                                        <p:cTn id="37" dur="500"/>
                                        <p:tgtEl>
                                          <p:spTgt spid="1321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2110"/>
                                        </p:tgtEl>
                                        <p:attrNameLst>
                                          <p:attrName>style.visibility</p:attrName>
                                        </p:attrNameLst>
                                      </p:cBhvr>
                                      <p:to>
                                        <p:strVal val="visible"/>
                                      </p:to>
                                    </p:set>
                                    <p:animEffect transition="in" filter="wipe(left)">
                                      <p:cBhvr>
                                        <p:cTn id="42" dur="500"/>
                                        <p:tgtEl>
                                          <p:spTgt spid="1321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2111"/>
                                        </p:tgtEl>
                                        <p:attrNameLst>
                                          <p:attrName>style.visibility</p:attrName>
                                        </p:attrNameLst>
                                      </p:cBhvr>
                                      <p:to>
                                        <p:strVal val="visible"/>
                                      </p:to>
                                    </p:set>
                                    <p:animEffect transition="in" filter="wipe(left)">
                                      <p:cBhvr>
                                        <p:cTn id="47" dur="500"/>
                                        <p:tgtEl>
                                          <p:spTgt spid="1321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2115"/>
                                        </p:tgtEl>
                                        <p:attrNameLst>
                                          <p:attrName>style.visibility</p:attrName>
                                        </p:attrNameLst>
                                      </p:cBhvr>
                                      <p:to>
                                        <p:strVal val="visible"/>
                                      </p:to>
                                    </p:set>
                                    <p:animEffect transition="in" filter="wipe(left)">
                                      <p:cBhvr>
                                        <p:cTn id="52" dur="500"/>
                                        <p:tgtEl>
                                          <p:spTgt spid="1321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2107"/>
                                        </p:tgtEl>
                                        <p:attrNameLst>
                                          <p:attrName>style.visibility</p:attrName>
                                        </p:attrNameLst>
                                      </p:cBhvr>
                                      <p:to>
                                        <p:strVal val="visible"/>
                                      </p:to>
                                    </p:set>
                                    <p:animEffect transition="in" filter="wipe(left)">
                                      <p:cBhvr>
                                        <p:cTn id="57" dur="500"/>
                                        <p:tgtEl>
                                          <p:spTgt spid="1321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32112"/>
                                        </p:tgtEl>
                                        <p:attrNameLst>
                                          <p:attrName>style.visibility</p:attrName>
                                        </p:attrNameLst>
                                      </p:cBhvr>
                                      <p:to>
                                        <p:strVal val="visible"/>
                                      </p:to>
                                    </p:set>
                                    <p:animEffect transition="in" filter="wipe(left)">
                                      <p:cBhvr>
                                        <p:cTn id="62" dur="500"/>
                                        <p:tgtEl>
                                          <p:spTgt spid="1321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32116"/>
                                        </p:tgtEl>
                                        <p:attrNameLst>
                                          <p:attrName>style.visibility</p:attrName>
                                        </p:attrNameLst>
                                      </p:cBhvr>
                                      <p:to>
                                        <p:strVal val="visible"/>
                                      </p:to>
                                    </p:set>
                                    <p:animEffect transition="in" filter="dissolve">
                                      <p:cBhvr>
                                        <p:cTn id="67" dur="500"/>
                                        <p:tgtEl>
                                          <p:spTgt spid="1321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132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7" grpId="0" animBg="1"/>
      <p:bldP spid="132108" grpId="0" animBg="1"/>
      <p:bldP spid="132109" grpId="0" animBg="1"/>
      <p:bldP spid="132110" grpId="0" animBg="1"/>
      <p:bldP spid="132111" grpId="0" animBg="1"/>
      <p:bldP spid="3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6"/>
          <p:cNvSpPr>
            <a:spLocks noGrp="1"/>
          </p:cNvSpPr>
          <p:nvPr>
            <p:ph type="sldNum" sz="quarter" idx="12"/>
          </p:nvPr>
        </p:nvSpPr>
        <p:spPr/>
        <p:txBody>
          <a:bodyPr/>
          <a:lstStyle/>
          <a:p>
            <a:fld id="{90641C03-B45E-4658-9710-ACABCFF0D141}" type="slidenum">
              <a:rPr lang="en-US" altLang="zh-CN"/>
              <a:pPr/>
              <a:t>26</a:t>
            </a:fld>
            <a:endParaRPr lang="en-US" altLang="zh-CN"/>
          </a:p>
        </p:txBody>
      </p:sp>
      <p:sp>
        <p:nvSpPr>
          <p:cNvPr id="86020" name="Text Box 4"/>
          <p:cNvSpPr txBox="1">
            <a:spLocks noChangeArrowheads="1"/>
          </p:cNvSpPr>
          <p:nvPr/>
        </p:nvSpPr>
        <p:spPr bwMode="auto">
          <a:xfrm>
            <a:off x="611188" y="549275"/>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 X</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X</a:t>
            </a:r>
            <a:r>
              <a:rPr lang="en-US" altLang="zh-CN" b="1" i="1" baseline="-25000" dirty="0">
                <a:latin typeface="Times New Roman" panose="02020603050405020304" pitchFamily="18" charset="0"/>
                <a:cs typeface="Times New Roman" panose="02020603050405020304" pitchFamily="18" charset="0"/>
              </a:rPr>
              <a:t>6</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是来自总体</a:t>
            </a:r>
            <a:r>
              <a:rPr lang="en-US" altLang="zh-CN"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(0,1), </a:t>
            </a:r>
            <a:r>
              <a:rPr lang="zh-CN" altLang="en-US" b="1" dirty="0">
                <a:latin typeface="Times New Roman" panose="02020603050405020304" pitchFamily="18" charset="0"/>
                <a:cs typeface="Times New Roman" panose="02020603050405020304" pitchFamily="18" charset="0"/>
              </a:rPr>
              <a:t>又设</a:t>
            </a:r>
          </a:p>
          <a:p>
            <a:pPr>
              <a:spcBef>
                <a:spcPct val="50000"/>
              </a:spcBef>
            </a:pPr>
            <a:r>
              <a:rPr lang="zh-CN" altLang="en-US" b="1" i="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Y=</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 X</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X</a:t>
            </a:r>
            <a:r>
              <a:rPr lang="en-US" altLang="zh-CN" b="1" baseline="-25000" dirty="0">
                <a:latin typeface="Times New Roman" panose="02020603050405020304" pitchFamily="18" charset="0"/>
                <a:cs typeface="Times New Roman" panose="02020603050405020304" pitchFamily="18" charset="0"/>
              </a:rPr>
              <a:t>3</a:t>
            </a:r>
            <a:r>
              <a:rPr lang="en-US" altLang="zh-CN" b="1" i="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baseline="30000" dirty="0">
                <a:latin typeface="Times New Roman" panose="02020603050405020304" pitchFamily="18" charset="0"/>
                <a:cs typeface="Times New Roman" panose="02020603050405020304" pitchFamily="18" charset="0"/>
              </a:rPr>
              <a:t>2 </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4</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X</a:t>
            </a:r>
            <a:r>
              <a:rPr lang="en-US" altLang="zh-CN" b="1" baseline="-25000" dirty="0">
                <a:latin typeface="Times New Roman" panose="02020603050405020304" pitchFamily="18" charset="0"/>
                <a:cs typeface="Times New Roman" panose="02020603050405020304" pitchFamily="18" charset="0"/>
              </a:rPr>
              <a:t>5 </a:t>
            </a:r>
            <a:r>
              <a:rPr lang="en-US" altLang="zh-CN" b="1" i="1" dirty="0">
                <a:latin typeface="Times New Roman" panose="02020603050405020304" pitchFamily="18" charset="0"/>
                <a:cs typeface="Times New Roman" panose="02020603050405020304" pitchFamily="18" charset="0"/>
              </a:rPr>
              <a:t>+ X</a:t>
            </a:r>
            <a:r>
              <a:rPr lang="en-US" altLang="zh-CN" b="1" i="1" baseline="-25000" dirty="0">
                <a:latin typeface="Times New Roman" panose="02020603050405020304" pitchFamily="18" charset="0"/>
                <a:cs typeface="Times New Roman" panose="02020603050405020304" pitchFamily="18" charset="0"/>
              </a:rPr>
              <a:t>6</a:t>
            </a:r>
            <a:r>
              <a:rPr lang="en-US" altLang="zh-CN" b="1" dirty="0">
                <a:latin typeface="Times New Roman" panose="02020603050405020304" pitchFamily="18" charset="0"/>
                <a:cs typeface="Times New Roman" panose="02020603050405020304" pitchFamily="18" charset="0"/>
              </a:rPr>
              <a:t>) </a:t>
            </a:r>
            <a:r>
              <a:rPr lang="en-US" altLang="zh-CN" b="1" baseline="30000" dirty="0">
                <a:latin typeface="Times New Roman" panose="02020603050405020304" pitchFamily="18" charset="0"/>
                <a:cs typeface="Times New Roman" panose="02020603050405020304" pitchFamily="18" charset="0"/>
              </a:rPr>
              <a:t>2</a:t>
            </a:r>
            <a:endParaRPr lang="en-US" altLang="zh-CN" b="1" dirty="0">
              <a:latin typeface="Times New Roman" panose="02020603050405020304" pitchFamily="18" charset="0"/>
              <a:cs typeface="Times New Roman" panose="02020603050405020304" pitchFamily="18" charset="0"/>
            </a:endParaRPr>
          </a:p>
          <a:p>
            <a:pPr>
              <a:spcBef>
                <a:spcPct val="50000"/>
              </a:spcBef>
            </a:pPr>
            <a:r>
              <a:rPr lang="zh-CN" altLang="en-US" b="1" dirty="0">
                <a:latin typeface="Times New Roman" panose="02020603050405020304" pitchFamily="18" charset="0"/>
                <a:cs typeface="Times New Roman" panose="02020603050405020304" pitchFamily="18" charset="0"/>
              </a:rPr>
              <a:t>试求常数</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使</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Y</a:t>
            </a:r>
            <a:r>
              <a:rPr lang="zh-CN" altLang="en-US" b="1" dirty="0">
                <a:latin typeface="Times New Roman" panose="02020603050405020304" pitchFamily="18" charset="0"/>
                <a:cs typeface="Times New Roman" panose="02020603050405020304" pitchFamily="18" charset="0"/>
              </a:rPr>
              <a:t>服从</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baseline="30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分布</a:t>
            </a:r>
            <a:r>
              <a:rPr lang="en-US" altLang="zh-CN" b="1" dirty="0">
                <a:latin typeface="Times New Roman" panose="02020603050405020304" pitchFamily="18" charset="0"/>
                <a:cs typeface="Times New Roman" panose="02020603050405020304" pitchFamily="18" charset="0"/>
              </a:rPr>
              <a:t>. </a:t>
            </a:r>
          </a:p>
        </p:txBody>
      </p:sp>
      <p:sp>
        <p:nvSpPr>
          <p:cNvPr id="86026" name="Text Box 10"/>
          <p:cNvSpPr txBox="1">
            <a:spLocks noChangeArrowheads="1"/>
          </p:cNvSpPr>
          <p:nvPr/>
        </p:nvSpPr>
        <p:spPr bwMode="auto">
          <a:xfrm>
            <a:off x="611188" y="2420938"/>
            <a:ext cx="8281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b="1">
                <a:solidFill>
                  <a:srgbClr val="3333CC"/>
                </a:solidFill>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  因为</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3</a:t>
            </a:r>
            <a:r>
              <a:rPr lang="en-US" altLang="zh-CN" b="1" i="1">
                <a:latin typeface="Times New Roman" panose="02020603050405020304" pitchFamily="18" charset="0"/>
                <a:cs typeface="Times New Roman" panose="02020603050405020304" pitchFamily="18" charset="0"/>
              </a:rPr>
              <a:t> ~N</a:t>
            </a:r>
            <a:r>
              <a:rPr lang="en-US" altLang="zh-CN" b="1">
                <a:latin typeface="Times New Roman" panose="02020603050405020304" pitchFamily="18" charset="0"/>
                <a:cs typeface="Times New Roman" panose="02020603050405020304" pitchFamily="18" charset="0"/>
              </a:rPr>
              <a:t>(0,3),   </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4</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5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6</a:t>
            </a:r>
            <a:r>
              <a:rPr lang="en-US" altLang="zh-CN" b="1" i="1">
                <a:latin typeface="Times New Roman" panose="02020603050405020304" pitchFamily="18" charset="0"/>
                <a:cs typeface="Times New Roman" panose="02020603050405020304" pitchFamily="18" charset="0"/>
              </a:rPr>
              <a:t> ~N</a:t>
            </a:r>
            <a:r>
              <a:rPr lang="en-US" altLang="zh-CN" b="1">
                <a:latin typeface="Times New Roman" panose="02020603050405020304" pitchFamily="18" charset="0"/>
                <a:cs typeface="Times New Roman" panose="02020603050405020304" pitchFamily="18" charset="0"/>
              </a:rPr>
              <a:t>(0,3), </a:t>
            </a:r>
          </a:p>
        </p:txBody>
      </p:sp>
      <p:sp>
        <p:nvSpPr>
          <p:cNvPr id="86027" name="Rectangle 11"/>
          <p:cNvSpPr>
            <a:spLocks noChangeArrowheads="1"/>
          </p:cNvSpPr>
          <p:nvPr/>
        </p:nvSpPr>
        <p:spPr bwMode="auto">
          <a:xfrm>
            <a:off x="684213" y="4005263"/>
            <a:ext cx="3046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b="1">
                <a:latin typeface="Times New Roman" panose="02020603050405020304" pitchFamily="18" charset="0"/>
                <a:cs typeface="Times New Roman" panose="02020603050405020304" pitchFamily="18" charset="0"/>
              </a:rPr>
              <a:t>且它们相互独立</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于是</a:t>
            </a:r>
            <a:endParaRPr lang="zh-CN" altLang="en-US">
              <a:latin typeface="Times New Roman" panose="02020603050405020304" pitchFamily="18" charset="0"/>
              <a:cs typeface="Times New Roman" panose="02020603050405020304" pitchFamily="18" charset="0"/>
            </a:endParaRPr>
          </a:p>
        </p:txBody>
      </p:sp>
      <p:sp>
        <p:nvSpPr>
          <p:cNvPr id="86028" name="Rectangle 12"/>
          <p:cNvSpPr>
            <a:spLocks noChangeArrowheads="1"/>
          </p:cNvSpPr>
          <p:nvPr/>
        </p:nvSpPr>
        <p:spPr bwMode="auto">
          <a:xfrm>
            <a:off x="631825" y="3197225"/>
            <a:ext cx="8803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b="1">
                <a:latin typeface="Times New Roman" panose="02020603050405020304" pitchFamily="18" charset="0"/>
                <a:cs typeface="Times New Roman" panose="02020603050405020304" pitchFamily="18" charset="0"/>
              </a:rPr>
              <a:t>所以</a:t>
            </a:r>
            <a:r>
              <a:rPr lang="zh-CN" altLang="en-US">
                <a:latin typeface="Times New Roman" panose="02020603050405020304" pitchFamily="18" charset="0"/>
                <a:cs typeface="Times New Roman" panose="02020603050405020304" pitchFamily="18" charset="0"/>
              </a:rPr>
              <a:t> </a:t>
            </a:r>
          </a:p>
        </p:txBody>
      </p:sp>
      <p:graphicFrame>
        <p:nvGraphicFramePr>
          <p:cNvPr id="86029" name="Object 13"/>
          <p:cNvGraphicFramePr>
            <a:graphicFrameLocks noGrp="1" noChangeAspect="1"/>
          </p:cNvGraphicFramePr>
          <p:nvPr>
            <p:ph sz="half" idx="1"/>
            <p:extLst>
              <p:ext uri="{D42A27DB-BD31-4B8C-83A1-F6EECF244321}">
                <p14:modId xmlns:p14="http://schemas.microsoft.com/office/powerpoint/2010/main" val="1287339900"/>
              </p:ext>
            </p:extLst>
          </p:nvPr>
        </p:nvGraphicFramePr>
        <p:xfrm>
          <a:off x="1547813" y="2992438"/>
          <a:ext cx="3455987" cy="1012825"/>
        </p:xfrm>
        <a:graphic>
          <a:graphicData uri="http://schemas.openxmlformats.org/presentationml/2006/ole">
            <mc:AlternateContent xmlns:mc="http://schemas.openxmlformats.org/markup-compatibility/2006">
              <mc:Choice xmlns:v="urn:schemas-microsoft-com:vml" Requires="v">
                <p:oleObj spid="_x0000_s997954" name="Equation" r:id="rId4" imgW="1473120" imgH="431640" progId="Equation.DSMT4">
                  <p:embed/>
                </p:oleObj>
              </mc:Choice>
              <mc:Fallback>
                <p:oleObj name="Equation" r:id="rId4" imgW="147312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992438"/>
                        <a:ext cx="3455987"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1" name="Object 15"/>
          <p:cNvGraphicFramePr>
            <a:graphicFrameLocks noChangeAspect="1"/>
          </p:cNvGraphicFramePr>
          <p:nvPr>
            <p:extLst>
              <p:ext uri="{D42A27DB-BD31-4B8C-83A1-F6EECF244321}">
                <p14:modId xmlns:p14="http://schemas.microsoft.com/office/powerpoint/2010/main" val="4190148811"/>
              </p:ext>
            </p:extLst>
          </p:nvPr>
        </p:nvGraphicFramePr>
        <p:xfrm>
          <a:off x="5092700" y="2955925"/>
          <a:ext cx="3640138" cy="1057275"/>
        </p:xfrm>
        <a:graphic>
          <a:graphicData uri="http://schemas.openxmlformats.org/presentationml/2006/ole">
            <mc:AlternateContent xmlns:mc="http://schemas.openxmlformats.org/markup-compatibility/2006">
              <mc:Choice xmlns:v="urn:schemas-microsoft-com:vml" Requires="v">
                <p:oleObj spid="_x0000_s997955" name="Equation" r:id="rId6" imgW="1485720" imgH="431640" progId="Equation.DSMT4">
                  <p:embed/>
                </p:oleObj>
              </mc:Choice>
              <mc:Fallback>
                <p:oleObj name="Equation" r:id="rId6" imgW="148572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2700" y="2955925"/>
                        <a:ext cx="3640138"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2" name="Rectangle 16"/>
          <p:cNvSpPr>
            <a:spLocks noChangeArrowheads="1"/>
          </p:cNvSpPr>
          <p:nvPr/>
        </p:nvSpPr>
        <p:spPr bwMode="auto">
          <a:xfrm>
            <a:off x="755650" y="5683250"/>
            <a:ext cx="3425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Times New Roman" panose="02020603050405020304" pitchFamily="18" charset="0"/>
                <a:cs typeface="Times New Roman" panose="02020603050405020304" pitchFamily="18" charset="0"/>
              </a:rPr>
              <a:t>故应取常数                  ，</a:t>
            </a:r>
          </a:p>
        </p:txBody>
      </p:sp>
      <p:graphicFrame>
        <p:nvGraphicFramePr>
          <p:cNvPr id="86033" name="Object 17"/>
          <p:cNvGraphicFramePr>
            <a:graphicFrameLocks noChangeAspect="1"/>
          </p:cNvGraphicFramePr>
          <p:nvPr>
            <p:extLst>
              <p:ext uri="{D42A27DB-BD31-4B8C-83A1-F6EECF244321}">
                <p14:modId xmlns:p14="http://schemas.microsoft.com/office/powerpoint/2010/main" val="2407179479"/>
              </p:ext>
            </p:extLst>
          </p:nvPr>
        </p:nvGraphicFramePr>
        <p:xfrm>
          <a:off x="1471613" y="4508500"/>
          <a:ext cx="2379662" cy="1098550"/>
        </p:xfrm>
        <a:graphic>
          <a:graphicData uri="http://schemas.openxmlformats.org/presentationml/2006/ole">
            <mc:AlternateContent xmlns:mc="http://schemas.openxmlformats.org/markup-compatibility/2006">
              <mc:Choice xmlns:v="urn:schemas-microsoft-com:vml" Requires="v">
                <p:oleObj spid="_x0000_s997956" name="公式" r:id="rId8" imgW="990360" imgH="457200" progId="Equation.3">
                  <p:embed/>
                </p:oleObj>
              </mc:Choice>
              <mc:Fallback>
                <p:oleObj name="公式" r:id="rId8" imgW="99036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1613" y="4508500"/>
                        <a:ext cx="2379662"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4" name="Object 18"/>
          <p:cNvGraphicFramePr>
            <a:graphicFrameLocks noChangeAspect="1"/>
          </p:cNvGraphicFramePr>
          <p:nvPr>
            <p:extLst>
              <p:ext uri="{D42A27DB-BD31-4B8C-83A1-F6EECF244321}">
                <p14:modId xmlns:p14="http://schemas.microsoft.com/office/powerpoint/2010/main" val="2172714953"/>
              </p:ext>
            </p:extLst>
          </p:nvPr>
        </p:nvGraphicFramePr>
        <p:xfrm>
          <a:off x="3779838" y="4508500"/>
          <a:ext cx="3765550" cy="1120775"/>
        </p:xfrm>
        <a:graphic>
          <a:graphicData uri="http://schemas.openxmlformats.org/presentationml/2006/ole">
            <mc:AlternateContent xmlns:mc="http://schemas.openxmlformats.org/markup-compatibility/2006">
              <mc:Choice xmlns:v="urn:schemas-microsoft-com:vml" Requires="v">
                <p:oleObj spid="_x0000_s997957" name="公式" r:id="rId10" imgW="1536480" imgH="457200" progId="Equation.3">
                  <p:embed/>
                </p:oleObj>
              </mc:Choice>
              <mc:Fallback>
                <p:oleObj name="公式" r:id="rId10" imgW="153648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9838" y="4508500"/>
                        <a:ext cx="376555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5" name="Object 19"/>
          <p:cNvGraphicFramePr>
            <a:graphicFrameLocks noGrp="1" noChangeAspect="1"/>
          </p:cNvGraphicFramePr>
          <p:nvPr>
            <p:ph sz="half" idx="2"/>
          </p:nvPr>
        </p:nvGraphicFramePr>
        <p:xfrm>
          <a:off x="2700338" y="5445125"/>
          <a:ext cx="1008062" cy="938213"/>
        </p:xfrm>
        <a:graphic>
          <a:graphicData uri="http://schemas.openxmlformats.org/presentationml/2006/ole">
            <mc:AlternateContent xmlns:mc="http://schemas.openxmlformats.org/markup-compatibility/2006">
              <mc:Choice xmlns:v="urn:schemas-microsoft-com:vml" Requires="v">
                <p:oleObj spid="_x0000_s997958" name="公式" r:id="rId12" imgW="368280" imgH="342720" progId="Equation.3">
                  <p:embed/>
                </p:oleObj>
              </mc:Choice>
              <mc:Fallback>
                <p:oleObj name="公式" r:id="rId12" imgW="368280" imgH="3427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338" y="5445125"/>
                        <a:ext cx="1008062"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8" name="Rectangle 22"/>
          <p:cNvSpPr>
            <a:spLocks noChangeArrowheads="1"/>
          </p:cNvSpPr>
          <p:nvPr/>
        </p:nvSpPr>
        <p:spPr bwMode="auto">
          <a:xfrm>
            <a:off x="3924300" y="5683250"/>
            <a:ext cx="25731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Times New Roman" panose="02020603050405020304" pitchFamily="18" charset="0"/>
                <a:cs typeface="Times New Roman" panose="02020603050405020304" pitchFamily="18" charset="0"/>
              </a:rPr>
              <a:t>于是                      </a:t>
            </a:r>
            <a:r>
              <a:rPr lang="en-US" altLang="zh-CN" b="1" dirty="0">
                <a:latin typeface="Times New Roman" panose="02020603050405020304" pitchFamily="18" charset="0"/>
                <a:cs typeface="Times New Roman" panose="02020603050405020304" pitchFamily="18" charset="0"/>
              </a:rPr>
              <a:t>.</a:t>
            </a:r>
          </a:p>
        </p:txBody>
      </p:sp>
      <p:graphicFrame>
        <p:nvGraphicFramePr>
          <p:cNvPr id="86039" name="Object 23"/>
          <p:cNvGraphicFramePr>
            <a:graphicFrameLocks noChangeAspect="1"/>
          </p:cNvGraphicFramePr>
          <p:nvPr/>
        </p:nvGraphicFramePr>
        <p:xfrm>
          <a:off x="4816475" y="5445125"/>
          <a:ext cx="1843088" cy="938213"/>
        </p:xfrm>
        <a:graphic>
          <a:graphicData uri="http://schemas.openxmlformats.org/presentationml/2006/ole">
            <mc:AlternateContent xmlns:mc="http://schemas.openxmlformats.org/markup-compatibility/2006">
              <mc:Choice xmlns:v="urn:schemas-microsoft-com:vml" Requires="v">
                <p:oleObj spid="_x0000_s997959" name="公式" r:id="rId14" imgW="672840" imgH="342720" progId="Equation.3">
                  <p:embed/>
                </p:oleObj>
              </mc:Choice>
              <mc:Fallback>
                <p:oleObj name="公式" r:id="rId14" imgW="672840" imgH="34272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16475" y="5445125"/>
                        <a:ext cx="1843088"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573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wipe(left)">
                                      <p:cBhvr>
                                        <p:cTn id="7" dur="500"/>
                                        <p:tgtEl>
                                          <p:spTgt spid="86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6"/>
                                        </p:tgtEl>
                                        <p:attrNameLst>
                                          <p:attrName>style.visibility</p:attrName>
                                        </p:attrNameLst>
                                      </p:cBhvr>
                                      <p:to>
                                        <p:strVal val="visible"/>
                                      </p:to>
                                    </p:set>
                                    <p:animEffect transition="in" filter="wipe(left)">
                                      <p:cBhvr>
                                        <p:cTn id="12" dur="500"/>
                                        <p:tgtEl>
                                          <p:spTgt spid="860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8"/>
                                        </p:tgtEl>
                                        <p:attrNameLst>
                                          <p:attrName>style.visibility</p:attrName>
                                        </p:attrNameLst>
                                      </p:cBhvr>
                                      <p:to>
                                        <p:strVal val="visible"/>
                                      </p:to>
                                    </p:set>
                                    <p:animEffect transition="in" filter="wipe(left)">
                                      <p:cBhvr>
                                        <p:cTn id="17" dur="500"/>
                                        <p:tgtEl>
                                          <p:spTgt spid="86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029"/>
                                        </p:tgtEl>
                                        <p:attrNameLst>
                                          <p:attrName>style.visibility</p:attrName>
                                        </p:attrNameLst>
                                      </p:cBhvr>
                                      <p:to>
                                        <p:strVal val="visible"/>
                                      </p:to>
                                    </p:set>
                                    <p:animEffect transition="in" filter="wipe(left)">
                                      <p:cBhvr>
                                        <p:cTn id="22" dur="500"/>
                                        <p:tgtEl>
                                          <p:spTgt spid="860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6031"/>
                                        </p:tgtEl>
                                        <p:attrNameLst>
                                          <p:attrName>style.visibility</p:attrName>
                                        </p:attrNameLst>
                                      </p:cBhvr>
                                      <p:to>
                                        <p:strVal val="visible"/>
                                      </p:to>
                                    </p:set>
                                    <p:animEffect transition="in" filter="wipe(left)">
                                      <p:cBhvr>
                                        <p:cTn id="27" dur="500"/>
                                        <p:tgtEl>
                                          <p:spTgt spid="860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027"/>
                                        </p:tgtEl>
                                        <p:attrNameLst>
                                          <p:attrName>style.visibility</p:attrName>
                                        </p:attrNameLst>
                                      </p:cBhvr>
                                      <p:to>
                                        <p:strVal val="visible"/>
                                      </p:to>
                                    </p:set>
                                    <p:animEffect transition="in" filter="wipe(left)">
                                      <p:cBhvr>
                                        <p:cTn id="32" dur="500"/>
                                        <p:tgtEl>
                                          <p:spTgt spid="860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6033"/>
                                        </p:tgtEl>
                                        <p:attrNameLst>
                                          <p:attrName>style.visibility</p:attrName>
                                        </p:attrNameLst>
                                      </p:cBhvr>
                                      <p:to>
                                        <p:strVal val="visible"/>
                                      </p:to>
                                    </p:set>
                                    <p:animEffect transition="in" filter="wipe(left)">
                                      <p:cBhvr>
                                        <p:cTn id="37" dur="500"/>
                                        <p:tgtEl>
                                          <p:spTgt spid="860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6034"/>
                                        </p:tgtEl>
                                        <p:attrNameLst>
                                          <p:attrName>style.visibility</p:attrName>
                                        </p:attrNameLst>
                                      </p:cBhvr>
                                      <p:to>
                                        <p:strVal val="visible"/>
                                      </p:to>
                                    </p:set>
                                    <p:animEffect transition="in" filter="wipe(left)">
                                      <p:cBhvr>
                                        <p:cTn id="42" dur="500"/>
                                        <p:tgtEl>
                                          <p:spTgt spid="860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0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0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60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86026" grpId="0"/>
      <p:bldP spid="86027" grpId="0"/>
      <p:bldP spid="86028" grpId="0"/>
      <p:bldP spid="86032" grpId="0"/>
      <p:bldP spid="860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162F37DC-F2C1-4713-A40A-F386D86CDA27}" type="slidenum">
              <a:rPr lang="en-US" altLang="zh-CN">
                <a:latin typeface="Times New Roman" panose="02020603050405020304" pitchFamily="18" charset="0"/>
                <a:cs typeface="Times New Roman" panose="02020603050405020304" pitchFamily="18" charset="0"/>
              </a:rPr>
              <a:pPr/>
              <a:t>27</a:t>
            </a:fld>
            <a:endParaRPr lang="en-US" altLang="zh-CN">
              <a:latin typeface="Times New Roman" panose="02020603050405020304" pitchFamily="18" charset="0"/>
              <a:cs typeface="Times New Roman" panose="02020603050405020304" pitchFamily="18" charset="0"/>
            </a:endParaRPr>
          </a:p>
        </p:txBody>
      </p:sp>
      <p:sp>
        <p:nvSpPr>
          <p:cNvPr id="23554" name="Text Box 2"/>
          <p:cNvSpPr txBox="1">
            <a:spLocks noChangeArrowheads="1"/>
          </p:cNvSpPr>
          <p:nvPr/>
        </p:nvSpPr>
        <p:spPr bwMode="auto">
          <a:xfrm>
            <a:off x="457200" y="1052513"/>
            <a:ext cx="868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 </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设</a:t>
            </a:r>
            <a:r>
              <a:rPr lang="en-US" altLang="zh-CN" b="1" i="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(0,1),</a:t>
            </a:r>
            <a:r>
              <a:rPr lang="en-US" altLang="zh-CN" b="1" i="1">
                <a:latin typeface="Times New Roman" panose="02020603050405020304" pitchFamily="18" charset="0"/>
                <a:cs typeface="Times New Roman" panose="02020603050405020304" pitchFamily="18" charset="0"/>
              </a:rPr>
              <a:t>Y</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baseline="30000">
                <a:latin typeface="Times New Roman" panose="02020603050405020304" pitchFamily="18" charset="0"/>
                <a:cs typeface="Times New Roman" panose="02020603050405020304" pitchFamily="18" charset="0"/>
                <a:sym typeface="Symbol" panose="05050102010706020507" pitchFamily="18" charset="2"/>
              </a:rPr>
              <a:t>2</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sym typeface="Symbol" panose="05050102010706020507" pitchFamily="18" charset="2"/>
              </a:rPr>
              <a:t>n</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zh-CN" altLang="en-US" b="1">
                <a:latin typeface="Times New Roman" panose="02020603050405020304" pitchFamily="18" charset="0"/>
                <a:cs typeface="Times New Roman" panose="02020603050405020304" pitchFamily="18" charset="0"/>
              </a:rPr>
              <a:t>且</a:t>
            </a:r>
            <a:r>
              <a:rPr lang="en-US" altLang="zh-CN" b="1" i="1">
                <a:latin typeface="Times New Roman" panose="02020603050405020304" pitchFamily="18" charset="0"/>
                <a:cs typeface="Times New Roman" panose="02020603050405020304" pitchFamily="18" charset="0"/>
              </a:rPr>
              <a:t>X</a:t>
            </a:r>
            <a:r>
              <a:rPr lang="zh-CN" altLang="en-US" b="1">
                <a:latin typeface="Times New Roman" panose="02020603050405020304" pitchFamily="18" charset="0"/>
                <a:cs typeface="Times New Roman" panose="02020603050405020304" pitchFamily="18" charset="0"/>
              </a:rPr>
              <a:t>与</a:t>
            </a:r>
            <a:r>
              <a:rPr lang="en-US" altLang="zh-CN" b="1" i="1">
                <a:latin typeface="Times New Roman" panose="02020603050405020304" pitchFamily="18" charset="0"/>
                <a:cs typeface="Times New Roman" panose="02020603050405020304" pitchFamily="18" charset="0"/>
              </a:rPr>
              <a:t>Y</a:t>
            </a:r>
            <a:r>
              <a:rPr lang="zh-CN" altLang="en-US" b="1">
                <a:latin typeface="Times New Roman" panose="02020603050405020304" pitchFamily="18" charset="0"/>
                <a:cs typeface="Times New Roman" panose="02020603050405020304" pitchFamily="18" charset="0"/>
              </a:rPr>
              <a:t>相互独立</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则称随机变量                </a:t>
            </a:r>
          </a:p>
        </p:txBody>
      </p:sp>
      <p:sp>
        <p:nvSpPr>
          <p:cNvPr id="23560" name="Text Box 8"/>
          <p:cNvSpPr txBox="1">
            <a:spLocks noChangeArrowheads="1"/>
          </p:cNvSpPr>
          <p:nvPr/>
        </p:nvSpPr>
        <p:spPr bwMode="auto">
          <a:xfrm>
            <a:off x="468313" y="4876800"/>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FF33CC"/>
              </a:buClr>
              <a:buSzPct val="115000"/>
              <a:buFont typeface="Wingdings" panose="05000000000000000000" pitchFamily="2" charset="2"/>
              <a:buChar char="F"/>
            </a:pPr>
            <a:r>
              <a:rPr lang="en-US" altLang="zh-CN" b="1" i="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i="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图形</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关于</a:t>
            </a:r>
            <a:r>
              <a:rPr lang="en-US" altLang="zh-CN" b="1" i="1">
                <a:latin typeface="Times New Roman" panose="02020603050405020304" pitchFamily="18" charset="0"/>
                <a:cs typeface="Times New Roman" panose="02020603050405020304" pitchFamily="18" charset="0"/>
              </a:rPr>
              <a:t>t </a:t>
            </a:r>
            <a:r>
              <a:rPr lang="en-US" altLang="zh-CN" b="1">
                <a:latin typeface="Times New Roman" panose="02020603050405020304" pitchFamily="18" charset="0"/>
                <a:cs typeface="Times New Roman" panose="02020603050405020304" pitchFamily="18" charset="0"/>
              </a:rPr>
              <a:t>=0</a:t>
            </a:r>
            <a:r>
              <a:rPr lang="zh-CN" altLang="en-US" b="1">
                <a:latin typeface="Times New Roman" panose="02020603050405020304" pitchFamily="18" charset="0"/>
                <a:cs typeface="Times New Roman" panose="02020603050405020304" pitchFamily="18" charset="0"/>
              </a:rPr>
              <a:t>对称</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其形状与</a:t>
            </a:r>
            <a:r>
              <a:rPr lang="en-US" altLang="zh-CN" b="1" i="1">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有关</a:t>
            </a:r>
            <a:r>
              <a:rPr lang="en-US" altLang="zh-CN" b="1">
                <a:latin typeface="Times New Roman" panose="02020603050405020304" pitchFamily="18" charset="0"/>
                <a:cs typeface="Times New Roman" panose="02020603050405020304" pitchFamily="18" charset="0"/>
              </a:rPr>
              <a:t>)</a:t>
            </a:r>
          </a:p>
        </p:txBody>
      </p:sp>
      <p:sp>
        <p:nvSpPr>
          <p:cNvPr id="23565" name="Rectangle 13"/>
          <p:cNvSpPr>
            <a:spLocks noChangeArrowheads="1"/>
          </p:cNvSpPr>
          <p:nvPr/>
        </p:nvSpPr>
        <p:spPr bwMode="auto">
          <a:xfrm>
            <a:off x="838200" y="3270250"/>
            <a:ext cx="38427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u="sng">
                <a:solidFill>
                  <a:srgbClr val="FF0000"/>
                </a:solidFill>
                <a:latin typeface="Times New Roman" panose="02020603050405020304" pitchFamily="18" charset="0"/>
                <a:cs typeface="Times New Roman" panose="02020603050405020304" pitchFamily="18" charset="0"/>
              </a:rPr>
              <a:t>t</a:t>
            </a:r>
            <a:r>
              <a:rPr lang="en-US" altLang="zh-CN" b="1" u="sng">
                <a:solidFill>
                  <a:srgbClr val="FF0000"/>
                </a:solidFill>
                <a:latin typeface="Times New Roman" panose="02020603050405020304" pitchFamily="18" charset="0"/>
                <a:cs typeface="Times New Roman" panose="02020603050405020304" pitchFamily="18" charset="0"/>
              </a:rPr>
              <a:t>(</a:t>
            </a:r>
            <a:r>
              <a:rPr lang="en-US" altLang="zh-CN" b="1" i="1" u="sng">
                <a:solidFill>
                  <a:srgbClr val="FF0000"/>
                </a:solidFill>
                <a:latin typeface="Times New Roman" panose="02020603050405020304" pitchFamily="18" charset="0"/>
                <a:cs typeface="Times New Roman" panose="02020603050405020304" pitchFamily="18" charset="0"/>
              </a:rPr>
              <a:t>n</a:t>
            </a:r>
            <a:r>
              <a:rPr lang="en-US" altLang="zh-CN" b="1" u="sng">
                <a:solidFill>
                  <a:srgbClr val="FF0000"/>
                </a:solidFill>
                <a:latin typeface="Times New Roman" panose="02020603050405020304" pitchFamily="18" charset="0"/>
                <a:cs typeface="Times New Roman" panose="02020603050405020304" pitchFamily="18" charset="0"/>
              </a:rPr>
              <a:t>)</a:t>
            </a:r>
            <a:r>
              <a:rPr lang="zh-CN" altLang="en-US" b="1" u="sng">
                <a:solidFill>
                  <a:srgbClr val="FF0000"/>
                </a:solidFill>
                <a:latin typeface="Times New Roman" panose="02020603050405020304" pitchFamily="18" charset="0"/>
                <a:cs typeface="Times New Roman" panose="02020603050405020304" pitchFamily="18" charset="0"/>
              </a:rPr>
              <a:t>分布</a:t>
            </a:r>
            <a:r>
              <a:rPr lang="zh-CN" altLang="en-US" b="1">
                <a:latin typeface="Times New Roman" panose="02020603050405020304" pitchFamily="18" charset="0"/>
                <a:cs typeface="Times New Roman" panose="02020603050405020304" pitchFamily="18" charset="0"/>
              </a:rPr>
              <a:t>的概率密度函数为</a:t>
            </a:r>
            <a:r>
              <a:rPr lang="en-US" altLang="zh-CN" b="1">
                <a:latin typeface="Times New Roman" panose="02020603050405020304" pitchFamily="18" charset="0"/>
                <a:cs typeface="Times New Roman" panose="02020603050405020304" pitchFamily="18" charset="0"/>
              </a:rPr>
              <a:t>:</a:t>
            </a:r>
          </a:p>
        </p:txBody>
      </p:sp>
      <p:sp>
        <p:nvSpPr>
          <p:cNvPr id="23568" name="Text Box 16"/>
          <p:cNvSpPr txBox="1">
            <a:spLocks noChangeArrowheads="1"/>
          </p:cNvSpPr>
          <p:nvPr/>
        </p:nvSpPr>
        <p:spPr bwMode="auto">
          <a:xfrm>
            <a:off x="609600" y="333375"/>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3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二</a:t>
            </a:r>
            <a:r>
              <a:rPr lang="en-US" altLang="zh-CN" sz="3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3200" b="1" i="1" dirty="0">
                <a:solidFill>
                  <a:srgbClr val="0000FF"/>
                </a:solidFill>
                <a:latin typeface="Times New Roman" panose="02020603050405020304" pitchFamily="18" charset="0"/>
                <a:cs typeface="Times New Roman" panose="02020603050405020304" pitchFamily="18" charset="0"/>
              </a:rPr>
              <a:t>t</a:t>
            </a:r>
            <a:r>
              <a:rPr lang="en-US" altLang="zh-CN" sz="3200" b="1" dirty="0">
                <a:solidFill>
                  <a:srgbClr val="0000FF"/>
                </a:solidFill>
                <a:latin typeface="Times New Roman" panose="02020603050405020304" pitchFamily="18" charset="0"/>
                <a:cs typeface="Times New Roman" panose="02020603050405020304" pitchFamily="18" charset="0"/>
              </a:rPr>
              <a:t> </a:t>
            </a:r>
            <a:r>
              <a:rPr lang="zh-CN" altLang="en-US" sz="3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分布</a:t>
            </a:r>
          </a:p>
        </p:txBody>
      </p:sp>
      <p:sp>
        <p:nvSpPr>
          <p:cNvPr id="23570" name="Line 18"/>
          <p:cNvSpPr>
            <a:spLocks noChangeShapeType="1"/>
          </p:cNvSpPr>
          <p:nvPr/>
        </p:nvSpPr>
        <p:spPr bwMode="auto">
          <a:xfrm flipV="1">
            <a:off x="1619250" y="887413"/>
            <a:ext cx="1214438" cy="20637"/>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3571" name="Rectangle 19"/>
          <p:cNvSpPr>
            <a:spLocks noChangeArrowheads="1"/>
          </p:cNvSpPr>
          <p:nvPr/>
        </p:nvSpPr>
        <p:spPr bwMode="auto">
          <a:xfrm>
            <a:off x="762000" y="2514600"/>
            <a:ext cx="838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imes New Roman" panose="02020603050405020304" pitchFamily="18" charset="0"/>
                <a:cs typeface="Times New Roman" panose="02020603050405020304" pitchFamily="18" charset="0"/>
              </a:rPr>
              <a:t>服从自由度是</a:t>
            </a:r>
            <a:r>
              <a:rPr lang="en-US" altLang="zh-CN" b="1" i="1">
                <a:solidFill>
                  <a:srgbClr val="FF0000"/>
                </a:solidFill>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的</a:t>
            </a:r>
            <a:r>
              <a:rPr lang="en-US" altLang="zh-CN" b="1" i="1" u="sng">
                <a:solidFill>
                  <a:srgbClr val="FF0000"/>
                </a:solidFill>
                <a:latin typeface="Times New Roman" panose="02020603050405020304" pitchFamily="18" charset="0"/>
                <a:cs typeface="Times New Roman" panose="02020603050405020304" pitchFamily="18" charset="0"/>
              </a:rPr>
              <a:t>t </a:t>
            </a:r>
            <a:r>
              <a:rPr lang="zh-CN" altLang="en-US" b="1" u="sng">
                <a:solidFill>
                  <a:srgbClr val="FF0000"/>
                </a:solidFill>
                <a:latin typeface="Times New Roman" panose="02020603050405020304" pitchFamily="18" charset="0"/>
                <a:cs typeface="Times New Roman" panose="02020603050405020304" pitchFamily="18" charset="0"/>
              </a:rPr>
              <a:t>分布</a:t>
            </a:r>
            <a:r>
              <a:rPr lang="en-US" altLang="zh-CN" b="1">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Student</a:t>
            </a:r>
            <a:r>
              <a:rPr lang="zh-CN" altLang="en-US" b="1">
                <a:solidFill>
                  <a:srgbClr val="FF0000"/>
                </a:solidFill>
                <a:latin typeface="Times New Roman" panose="02020603050405020304" pitchFamily="18" charset="0"/>
                <a:cs typeface="Times New Roman" panose="02020603050405020304" pitchFamily="18" charset="0"/>
              </a:rPr>
              <a:t>分布</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记作</a:t>
            </a:r>
            <a:r>
              <a:rPr lang="en-US" altLang="zh-CN" b="1" i="1">
                <a:solidFill>
                  <a:srgbClr val="FF0000"/>
                </a:solidFill>
                <a:latin typeface="Times New Roman" panose="02020603050405020304" pitchFamily="18" charset="0"/>
                <a:cs typeface="Times New Roman" panose="02020603050405020304" pitchFamily="18" charset="0"/>
              </a:rPr>
              <a:t>t ~ t</a:t>
            </a:r>
            <a:r>
              <a:rPr lang="en-US" altLang="zh-CN" b="1">
                <a:solidFill>
                  <a:srgbClr val="FF0000"/>
                </a:solidFill>
                <a:latin typeface="Times New Roman" panose="02020603050405020304" pitchFamily="18" charset="0"/>
                <a:cs typeface="Times New Roman" panose="02020603050405020304" pitchFamily="18" charset="0"/>
              </a:rPr>
              <a:t>(</a:t>
            </a:r>
            <a:r>
              <a:rPr lang="en-US" altLang="zh-CN" b="1" i="1">
                <a:solidFill>
                  <a:srgbClr val="FF0000"/>
                </a:solidFill>
                <a:latin typeface="Times New Roman" panose="02020603050405020304" pitchFamily="18" charset="0"/>
                <a:cs typeface="Times New Roman" panose="02020603050405020304" pitchFamily="18" charset="0"/>
              </a:rPr>
              <a:t>n</a:t>
            </a:r>
            <a:r>
              <a:rPr lang="en-US" altLang="zh-CN" b="1">
                <a:solidFill>
                  <a:srgbClr val="FF0000"/>
                </a:solidFill>
                <a:latin typeface="Times New Roman" panose="02020603050405020304" pitchFamily="18" charset="0"/>
                <a:cs typeface="Times New Roman" panose="02020603050405020304" pitchFamily="18" charset="0"/>
              </a:rPr>
              <a:t>).</a:t>
            </a:r>
            <a:endParaRPr lang="en-US" altLang="zh-CN" b="1" u="sng">
              <a:solidFill>
                <a:srgbClr val="FF0000"/>
              </a:solidFill>
              <a:latin typeface="Times New Roman" panose="02020603050405020304" pitchFamily="18" charset="0"/>
              <a:cs typeface="Times New Roman" panose="02020603050405020304" pitchFamily="18" charset="0"/>
            </a:endParaRPr>
          </a:p>
        </p:txBody>
      </p:sp>
      <p:graphicFrame>
        <p:nvGraphicFramePr>
          <p:cNvPr id="23572" name="Object 20"/>
          <p:cNvGraphicFramePr>
            <a:graphicFrameLocks noChangeAspect="1"/>
          </p:cNvGraphicFramePr>
          <p:nvPr>
            <p:extLst>
              <p:ext uri="{D42A27DB-BD31-4B8C-83A1-F6EECF244321}">
                <p14:modId xmlns:p14="http://schemas.microsoft.com/office/powerpoint/2010/main" val="1353124278"/>
              </p:ext>
            </p:extLst>
          </p:nvPr>
        </p:nvGraphicFramePr>
        <p:xfrm>
          <a:off x="2916238" y="1484313"/>
          <a:ext cx="2305050" cy="1106487"/>
        </p:xfrm>
        <a:graphic>
          <a:graphicData uri="http://schemas.openxmlformats.org/presentationml/2006/ole">
            <mc:AlternateContent xmlns:mc="http://schemas.openxmlformats.org/markup-compatibility/2006">
              <mc:Choice xmlns:v="urn:schemas-microsoft-com:vml" Requires="v">
                <p:oleObj spid="_x0000_s998690" name="公式" r:id="rId4" imgW="596880" imgH="368280" progId="Equation.3">
                  <p:embed/>
                </p:oleObj>
              </mc:Choice>
              <mc:Fallback>
                <p:oleObj name="公式" r:id="rId4" imgW="596880" imgH="368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1484313"/>
                        <a:ext cx="2305050"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3" name="Object 21"/>
          <p:cNvGraphicFramePr>
            <a:graphicFrameLocks noChangeAspect="1"/>
          </p:cNvGraphicFramePr>
          <p:nvPr>
            <p:extLst>
              <p:ext uri="{D42A27DB-BD31-4B8C-83A1-F6EECF244321}">
                <p14:modId xmlns:p14="http://schemas.microsoft.com/office/powerpoint/2010/main" val="2947395008"/>
              </p:ext>
            </p:extLst>
          </p:nvPr>
        </p:nvGraphicFramePr>
        <p:xfrm>
          <a:off x="1547813" y="3744913"/>
          <a:ext cx="6613525" cy="1052512"/>
        </p:xfrm>
        <a:graphic>
          <a:graphicData uri="http://schemas.openxmlformats.org/presentationml/2006/ole">
            <mc:AlternateContent xmlns:mc="http://schemas.openxmlformats.org/markup-compatibility/2006">
              <mc:Choice xmlns:v="urn:schemas-microsoft-com:vml" Requires="v">
                <p:oleObj spid="_x0000_s998691" name="公式" r:id="rId6" imgW="2539800" imgH="406080" progId="Equation.3">
                  <p:embed/>
                </p:oleObj>
              </mc:Choice>
              <mc:Fallback>
                <p:oleObj name="公式" r:id="rId6" imgW="253980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44913"/>
                        <a:ext cx="6613525"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4" name="Object 22"/>
          <p:cNvGraphicFramePr>
            <a:graphicFrameLocks noChangeAspect="1"/>
          </p:cNvGraphicFramePr>
          <p:nvPr>
            <p:extLst>
              <p:ext uri="{D42A27DB-BD31-4B8C-83A1-F6EECF244321}">
                <p14:modId xmlns:p14="http://schemas.microsoft.com/office/powerpoint/2010/main" val="3297553715"/>
              </p:ext>
            </p:extLst>
          </p:nvPr>
        </p:nvGraphicFramePr>
        <p:xfrm>
          <a:off x="2700338" y="5373688"/>
          <a:ext cx="3671887" cy="1098550"/>
        </p:xfrm>
        <a:graphic>
          <a:graphicData uri="http://schemas.openxmlformats.org/presentationml/2006/ole">
            <mc:AlternateContent xmlns:mc="http://schemas.openxmlformats.org/markup-compatibility/2006">
              <mc:Choice xmlns:v="urn:schemas-microsoft-com:vml" Requires="v">
                <p:oleObj spid="_x0000_s998692" name="公式" r:id="rId8" imgW="1231560" imgH="368280" progId="Equation.3">
                  <p:embed/>
                </p:oleObj>
              </mc:Choice>
              <mc:Fallback>
                <p:oleObj name="公式" r:id="rId8" imgW="1231560" imgH="3682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5373688"/>
                        <a:ext cx="3671887"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5" name="Rectangle 23">
            <a:hlinkClick r:id="" action="ppaction://hlinkshowjump?jump=nextslide"/>
          </p:cNvPr>
          <p:cNvSpPr>
            <a:spLocks noChangeArrowheads="1"/>
          </p:cNvSpPr>
          <p:nvPr/>
        </p:nvSpPr>
        <p:spPr bwMode="auto">
          <a:xfrm>
            <a:off x="7740650" y="4868863"/>
            <a:ext cx="490538"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CC"/>
                </a:solidFill>
                <a:latin typeface="Times New Roman" panose="02020603050405020304" pitchFamily="18" charset="0"/>
                <a:cs typeface="Times New Roman" panose="02020603050405020304" pitchFamily="18" charset="0"/>
              </a:rPr>
              <a:t>图</a:t>
            </a:r>
          </a:p>
        </p:txBody>
      </p:sp>
    </p:spTree>
    <p:extLst>
      <p:ext uri="{BB962C8B-B14F-4D97-AF65-F5344CB8AC3E}">
        <p14:creationId xmlns:p14="http://schemas.microsoft.com/office/powerpoint/2010/main" val="428858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up)">
                                      <p:cBhvr>
                                        <p:cTn id="7" dur="500"/>
                                        <p:tgtEl>
                                          <p:spTgt spid="23554"/>
                                        </p:tgtEl>
                                      </p:cBhvr>
                                    </p:animEffect>
                                  </p:childTnLst>
                                </p:cTn>
                              </p:par>
                              <p:par>
                                <p:cTn id="8" presetID="22" presetClass="entr" presetSubtype="1" fill="hold" nodeType="withEffect">
                                  <p:stCondLst>
                                    <p:cond delay="0"/>
                                  </p:stCondLst>
                                  <p:childTnLst>
                                    <p:set>
                                      <p:cBhvr>
                                        <p:cTn id="9" dur="1" fill="hold">
                                          <p:stCondLst>
                                            <p:cond delay="0"/>
                                          </p:stCondLst>
                                        </p:cTn>
                                        <p:tgtEl>
                                          <p:spTgt spid="23572"/>
                                        </p:tgtEl>
                                        <p:attrNameLst>
                                          <p:attrName>style.visibility</p:attrName>
                                        </p:attrNameLst>
                                      </p:cBhvr>
                                      <p:to>
                                        <p:strVal val="visible"/>
                                      </p:to>
                                    </p:set>
                                    <p:animEffect transition="in" filter="wipe(up)">
                                      <p:cBhvr>
                                        <p:cTn id="10" dur="500"/>
                                        <p:tgtEl>
                                          <p:spTgt spid="2357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571"/>
                                        </p:tgtEl>
                                        <p:attrNameLst>
                                          <p:attrName>style.visibility</p:attrName>
                                        </p:attrNameLst>
                                      </p:cBhvr>
                                      <p:to>
                                        <p:strVal val="visible"/>
                                      </p:to>
                                    </p:set>
                                    <p:animEffect transition="in" filter="wipe(up)">
                                      <p:cBhvr>
                                        <p:cTn id="13" dur="500"/>
                                        <p:tgtEl>
                                          <p:spTgt spid="235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3565"/>
                                        </p:tgtEl>
                                        <p:attrNameLst>
                                          <p:attrName>style.visibility</p:attrName>
                                        </p:attrNameLst>
                                      </p:cBhvr>
                                      <p:to>
                                        <p:strVal val="visible"/>
                                      </p:to>
                                    </p:set>
                                    <p:anim calcmode="lin" valueType="num">
                                      <p:cBhvr additive="base">
                                        <p:cTn id="18" dur="500" fill="hold"/>
                                        <p:tgtEl>
                                          <p:spTgt spid="23565"/>
                                        </p:tgtEl>
                                        <p:attrNameLst>
                                          <p:attrName>ppt_x</p:attrName>
                                        </p:attrNameLst>
                                      </p:cBhvr>
                                      <p:tavLst>
                                        <p:tav tm="0">
                                          <p:val>
                                            <p:strVal val="0-#ppt_w/2"/>
                                          </p:val>
                                        </p:tav>
                                        <p:tav tm="100000">
                                          <p:val>
                                            <p:strVal val="#ppt_x"/>
                                          </p:val>
                                        </p:tav>
                                      </p:tavLst>
                                    </p:anim>
                                    <p:anim calcmode="lin" valueType="num">
                                      <p:cBhvr additive="base">
                                        <p:cTn id="19" dur="500" fill="hold"/>
                                        <p:tgtEl>
                                          <p:spTgt spid="2356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3573"/>
                                        </p:tgtEl>
                                        <p:attrNameLst>
                                          <p:attrName>style.visibility</p:attrName>
                                        </p:attrNameLst>
                                      </p:cBhvr>
                                      <p:to>
                                        <p:strVal val="visible"/>
                                      </p:to>
                                    </p:set>
                                    <p:animEffect transition="in" filter="wipe(up)">
                                      <p:cBhvr>
                                        <p:cTn id="24" dur="500"/>
                                        <p:tgtEl>
                                          <p:spTgt spid="235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560"/>
                                        </p:tgtEl>
                                        <p:attrNameLst>
                                          <p:attrName>style.visibility</p:attrName>
                                        </p:attrNameLst>
                                      </p:cBhvr>
                                      <p:to>
                                        <p:strVal val="visible"/>
                                      </p:to>
                                    </p:set>
                                    <p:anim calcmode="lin" valueType="num">
                                      <p:cBhvr additive="base">
                                        <p:cTn id="29" dur="500" fill="hold"/>
                                        <p:tgtEl>
                                          <p:spTgt spid="23560"/>
                                        </p:tgtEl>
                                        <p:attrNameLst>
                                          <p:attrName>ppt_x</p:attrName>
                                        </p:attrNameLst>
                                      </p:cBhvr>
                                      <p:tavLst>
                                        <p:tav tm="0">
                                          <p:val>
                                            <p:strVal val="0-#ppt_w/2"/>
                                          </p:val>
                                        </p:tav>
                                        <p:tav tm="100000">
                                          <p:val>
                                            <p:strVal val="#ppt_x"/>
                                          </p:val>
                                        </p:tav>
                                      </p:tavLst>
                                    </p:anim>
                                    <p:anim calcmode="lin" valueType="num">
                                      <p:cBhvr additive="base">
                                        <p:cTn id="30" dur="500" fill="hold"/>
                                        <p:tgtEl>
                                          <p:spTgt spid="2356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3574"/>
                                        </p:tgtEl>
                                        <p:attrNameLst>
                                          <p:attrName>style.visibility</p:attrName>
                                        </p:attrNameLst>
                                      </p:cBhvr>
                                      <p:to>
                                        <p:strVal val="visible"/>
                                      </p:to>
                                    </p:set>
                                    <p:animEffect transition="in" filter="wipe(up)">
                                      <p:cBhvr>
                                        <p:cTn id="35" dur="500"/>
                                        <p:tgtEl>
                                          <p:spTgt spid="2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60" grpId="0" autoUpdateAnimBg="0"/>
      <p:bldP spid="23565" grpId="0" autoUpdateAnimBg="0"/>
      <p:bldP spid="235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2"/>
          </p:nvPr>
        </p:nvSpPr>
        <p:spPr/>
        <p:txBody>
          <a:bodyPr/>
          <a:lstStyle/>
          <a:p>
            <a:fld id="{24023D5F-0C0F-4017-8D44-B90D14A7EC26}" type="slidenum">
              <a:rPr lang="en-US" altLang="zh-CN"/>
              <a:pPr/>
              <a:t>28</a:t>
            </a:fld>
            <a:endParaRPr lang="en-US" altLang="zh-CN"/>
          </a:p>
        </p:txBody>
      </p:sp>
      <p:grpSp>
        <p:nvGrpSpPr>
          <p:cNvPr id="35867" name="Group 27"/>
          <p:cNvGrpSpPr>
            <a:grpSpLocks/>
          </p:cNvGrpSpPr>
          <p:nvPr/>
        </p:nvGrpSpPr>
        <p:grpSpPr bwMode="auto">
          <a:xfrm>
            <a:off x="6400800" y="2436813"/>
            <a:ext cx="1676400" cy="533400"/>
            <a:chOff x="3312" y="1920"/>
            <a:chExt cx="1056" cy="336"/>
          </a:xfrm>
        </p:grpSpPr>
        <p:sp>
          <p:nvSpPr>
            <p:cNvPr id="35857" name="Line 17"/>
            <p:cNvSpPr>
              <a:spLocks noChangeShapeType="1"/>
            </p:cNvSpPr>
            <p:nvPr/>
          </p:nvSpPr>
          <p:spPr bwMode="auto">
            <a:xfrm flipV="1">
              <a:off x="3312" y="2112"/>
              <a:ext cx="384" cy="144"/>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858" name="Text Box 18"/>
            <p:cNvSpPr txBox="1">
              <a:spLocks noChangeArrowheads="1"/>
            </p:cNvSpPr>
            <p:nvPr/>
          </p:nvSpPr>
          <p:spPr bwMode="auto">
            <a:xfrm>
              <a:off x="3696" y="192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a:latin typeface="Times New Roman" panose="02020603050405020304" pitchFamily="18" charset="0"/>
                  <a:cs typeface="Times New Roman" panose="02020603050405020304" pitchFamily="18" charset="0"/>
                </a:rPr>
                <a:t>n</a:t>
              </a:r>
              <a:r>
                <a:rPr lang="en-US" altLang="zh-CN" sz="2400">
                  <a:latin typeface="Times New Roman" panose="02020603050405020304" pitchFamily="18" charset="0"/>
                  <a:cs typeface="Times New Roman" panose="02020603050405020304" pitchFamily="18" charset="0"/>
                </a:rPr>
                <a:t>=1</a:t>
              </a:r>
            </a:p>
          </p:txBody>
        </p:sp>
      </p:grpSp>
      <p:grpSp>
        <p:nvGrpSpPr>
          <p:cNvPr id="35862" name="Group 22"/>
          <p:cNvGrpSpPr>
            <a:grpSpLocks/>
          </p:cNvGrpSpPr>
          <p:nvPr/>
        </p:nvGrpSpPr>
        <p:grpSpPr bwMode="auto">
          <a:xfrm>
            <a:off x="4267200" y="546100"/>
            <a:ext cx="1143000" cy="3124200"/>
            <a:chOff x="2928" y="672"/>
            <a:chExt cx="720" cy="2736"/>
          </a:xfrm>
        </p:grpSpPr>
        <p:sp>
          <p:nvSpPr>
            <p:cNvPr id="35844" name="Line 4"/>
            <p:cNvSpPr>
              <a:spLocks noChangeShapeType="1"/>
            </p:cNvSpPr>
            <p:nvPr/>
          </p:nvSpPr>
          <p:spPr bwMode="auto">
            <a:xfrm flipV="1">
              <a:off x="2928" y="816"/>
              <a:ext cx="0" cy="25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851" name="Text Box 11"/>
            <p:cNvSpPr txBox="1">
              <a:spLocks noChangeArrowheads="1"/>
            </p:cNvSpPr>
            <p:nvPr/>
          </p:nvSpPr>
          <p:spPr bwMode="auto">
            <a:xfrm>
              <a:off x="3120" y="672"/>
              <a:ext cx="5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a:latin typeface="Times New Roman" panose="02020603050405020304" pitchFamily="18" charset="0"/>
                  <a:cs typeface="Times New Roman" panose="02020603050405020304" pitchFamily="18" charset="0"/>
                </a:rPr>
                <a:t>f </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t</a:t>
              </a:r>
              <a:r>
                <a:rPr lang="en-US" altLang="zh-CN" sz="2400">
                  <a:latin typeface="Times New Roman" panose="02020603050405020304" pitchFamily="18" charset="0"/>
                  <a:cs typeface="Times New Roman" panose="02020603050405020304" pitchFamily="18" charset="0"/>
                </a:rPr>
                <a:t>)</a:t>
              </a:r>
            </a:p>
          </p:txBody>
        </p:sp>
      </p:grpSp>
      <p:sp>
        <p:nvSpPr>
          <p:cNvPr id="35849" name="Freeform 9"/>
          <p:cNvSpPr>
            <a:spLocks/>
          </p:cNvSpPr>
          <p:nvPr/>
        </p:nvSpPr>
        <p:spPr bwMode="auto">
          <a:xfrm>
            <a:off x="1544638" y="1231900"/>
            <a:ext cx="5927725" cy="2405063"/>
          </a:xfrm>
          <a:custGeom>
            <a:avLst/>
            <a:gdLst>
              <a:gd name="T0" fmla="*/ 0 w 3734"/>
              <a:gd name="T1" fmla="*/ 1947 h 1947"/>
              <a:gd name="T2" fmla="*/ 720 w 3734"/>
              <a:gd name="T3" fmla="*/ 1680 h 1947"/>
              <a:gd name="T4" fmla="*/ 1091 w 3734"/>
              <a:gd name="T5" fmla="*/ 1178 h 1947"/>
              <a:gd name="T6" fmla="*/ 1715 w 3734"/>
              <a:gd name="T7" fmla="*/ 7 h 1947"/>
              <a:gd name="T8" fmla="*/ 2531 w 3734"/>
              <a:gd name="T9" fmla="*/ 1221 h 1947"/>
              <a:gd name="T10" fmla="*/ 3000 w 3734"/>
              <a:gd name="T11" fmla="*/ 1680 h 1947"/>
              <a:gd name="T12" fmla="*/ 3734 w 3734"/>
              <a:gd name="T13" fmla="*/ 1933 h 1947"/>
            </a:gdLst>
            <a:ahLst/>
            <a:cxnLst>
              <a:cxn ang="0">
                <a:pos x="T0" y="T1"/>
              </a:cxn>
              <a:cxn ang="0">
                <a:pos x="T2" y="T3"/>
              </a:cxn>
              <a:cxn ang="0">
                <a:pos x="T4" y="T5"/>
              </a:cxn>
              <a:cxn ang="0">
                <a:pos x="T6" y="T7"/>
              </a:cxn>
              <a:cxn ang="0">
                <a:pos x="T8" y="T9"/>
              </a:cxn>
              <a:cxn ang="0">
                <a:pos x="T10" y="T11"/>
              </a:cxn>
              <a:cxn ang="0">
                <a:pos x="T12" y="T13"/>
              </a:cxn>
            </a:cxnLst>
            <a:rect l="0" t="0" r="r" b="b"/>
            <a:pathLst>
              <a:path w="3734" h="1947">
                <a:moveTo>
                  <a:pt x="0" y="1947"/>
                </a:moveTo>
                <a:cubicBezTo>
                  <a:pt x="120" y="1902"/>
                  <a:pt x="538" y="1808"/>
                  <a:pt x="720" y="1680"/>
                </a:cubicBezTo>
                <a:cubicBezTo>
                  <a:pt x="902" y="1552"/>
                  <a:pt x="925" y="1457"/>
                  <a:pt x="1091" y="1178"/>
                </a:cubicBezTo>
                <a:cubicBezTo>
                  <a:pt x="1257" y="899"/>
                  <a:pt x="1475" y="0"/>
                  <a:pt x="1715" y="7"/>
                </a:cubicBezTo>
                <a:cubicBezTo>
                  <a:pt x="1955" y="14"/>
                  <a:pt x="2317" y="942"/>
                  <a:pt x="2531" y="1221"/>
                </a:cubicBezTo>
                <a:cubicBezTo>
                  <a:pt x="2745" y="1500"/>
                  <a:pt x="2800" y="1561"/>
                  <a:pt x="3000" y="1680"/>
                </a:cubicBezTo>
                <a:cubicBezTo>
                  <a:pt x="3200" y="1799"/>
                  <a:pt x="3581" y="1880"/>
                  <a:pt x="3734" y="1933"/>
                </a:cubicBezTo>
              </a:path>
            </a:pathLst>
          </a:custGeom>
          <a:noFill/>
          <a:ln w="28575"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853" name="Text Box 13"/>
          <p:cNvSpPr txBox="1">
            <a:spLocks noChangeArrowheads="1"/>
          </p:cNvSpPr>
          <p:nvPr/>
        </p:nvSpPr>
        <p:spPr bwMode="auto">
          <a:xfrm>
            <a:off x="4419600" y="9271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a:latin typeface="Times New Roman" panose="02020603050405020304" pitchFamily="18" charset="0"/>
                <a:cs typeface="Times New Roman" panose="02020603050405020304" pitchFamily="18" charset="0"/>
              </a:rPr>
              <a:t>n</a:t>
            </a:r>
            <a:r>
              <a:rPr lang="en-US" altLang="zh-CN"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a:latin typeface="Times New Roman" panose="02020603050405020304" pitchFamily="18" charset="0"/>
                <a:cs typeface="Times New Roman" panose="02020603050405020304" pitchFamily="18" charset="0"/>
                <a:sym typeface="Symbol" panose="05050102010706020507" pitchFamily="18" charset="2"/>
              </a:rPr>
              <a:t>正态）</a:t>
            </a:r>
            <a:endParaRPr lang="zh-CN" altLang="en-US" sz="2400">
              <a:latin typeface="Times New Roman" panose="02020603050405020304" pitchFamily="18" charset="0"/>
              <a:cs typeface="Times New Roman" panose="02020603050405020304" pitchFamily="18" charset="0"/>
            </a:endParaRPr>
          </a:p>
        </p:txBody>
      </p:sp>
      <p:sp>
        <p:nvSpPr>
          <p:cNvPr id="35846" name="Freeform 6"/>
          <p:cNvSpPr>
            <a:spLocks/>
          </p:cNvSpPr>
          <p:nvPr/>
        </p:nvSpPr>
        <p:spPr bwMode="auto">
          <a:xfrm>
            <a:off x="1587500" y="1616075"/>
            <a:ext cx="5575300" cy="1893888"/>
          </a:xfrm>
          <a:custGeom>
            <a:avLst/>
            <a:gdLst>
              <a:gd name="T0" fmla="*/ 0 w 3512"/>
              <a:gd name="T1" fmla="*/ 1306 h 1306"/>
              <a:gd name="T2" fmla="*/ 480 w 3512"/>
              <a:gd name="T3" fmla="*/ 1147 h 1306"/>
              <a:gd name="T4" fmla="*/ 933 w 3512"/>
              <a:gd name="T5" fmla="*/ 882 h 1306"/>
              <a:gd name="T6" fmla="*/ 1693 w 3512"/>
              <a:gd name="T7" fmla="*/ 15 h 1306"/>
              <a:gd name="T8" fmla="*/ 2565 w 3512"/>
              <a:gd name="T9" fmla="*/ 794 h 1306"/>
              <a:gd name="T10" fmla="*/ 3512 w 3512"/>
              <a:gd name="T11" fmla="*/ 1230 h 1306"/>
            </a:gdLst>
            <a:ahLst/>
            <a:cxnLst>
              <a:cxn ang="0">
                <a:pos x="T0" y="T1"/>
              </a:cxn>
              <a:cxn ang="0">
                <a:pos x="T2" y="T3"/>
              </a:cxn>
              <a:cxn ang="0">
                <a:pos x="T4" y="T5"/>
              </a:cxn>
              <a:cxn ang="0">
                <a:pos x="T6" y="T7"/>
              </a:cxn>
              <a:cxn ang="0">
                <a:pos x="T8" y="T9"/>
              </a:cxn>
              <a:cxn ang="0">
                <a:pos x="T10" y="T11"/>
              </a:cxn>
            </a:cxnLst>
            <a:rect l="0" t="0" r="r" b="b"/>
            <a:pathLst>
              <a:path w="3512" h="1306">
                <a:moveTo>
                  <a:pt x="0" y="1306"/>
                </a:moveTo>
                <a:cubicBezTo>
                  <a:pt x="80" y="1278"/>
                  <a:pt x="325" y="1218"/>
                  <a:pt x="480" y="1147"/>
                </a:cubicBezTo>
                <a:cubicBezTo>
                  <a:pt x="635" y="1076"/>
                  <a:pt x="731" y="1071"/>
                  <a:pt x="933" y="882"/>
                </a:cubicBezTo>
                <a:cubicBezTo>
                  <a:pt x="1135" y="693"/>
                  <a:pt x="1421" y="30"/>
                  <a:pt x="1693" y="15"/>
                </a:cubicBezTo>
                <a:cubicBezTo>
                  <a:pt x="1965" y="0"/>
                  <a:pt x="2262" y="591"/>
                  <a:pt x="2565" y="794"/>
                </a:cubicBezTo>
                <a:cubicBezTo>
                  <a:pt x="2868" y="997"/>
                  <a:pt x="3188" y="1111"/>
                  <a:pt x="3512" y="1230"/>
                </a:cubicBezTo>
              </a:path>
            </a:pathLst>
          </a:custGeom>
          <a:noFill/>
          <a:ln w="28575" cmpd="sng">
            <a:solidFill>
              <a:srgbClr val="33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5868" name="Group 28"/>
          <p:cNvGrpSpPr>
            <a:grpSpLocks/>
          </p:cNvGrpSpPr>
          <p:nvPr/>
        </p:nvGrpSpPr>
        <p:grpSpPr bwMode="auto">
          <a:xfrm>
            <a:off x="4953000" y="1460500"/>
            <a:ext cx="1905000" cy="609600"/>
            <a:chOff x="3120" y="1536"/>
            <a:chExt cx="1200" cy="384"/>
          </a:xfrm>
        </p:grpSpPr>
        <p:sp>
          <p:nvSpPr>
            <p:cNvPr id="35854" name="Line 14"/>
            <p:cNvSpPr>
              <a:spLocks noChangeShapeType="1"/>
            </p:cNvSpPr>
            <p:nvPr/>
          </p:nvSpPr>
          <p:spPr bwMode="auto">
            <a:xfrm flipV="1">
              <a:off x="3120" y="1728"/>
              <a:ext cx="480" cy="192"/>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856" name="Text Box 16"/>
            <p:cNvSpPr txBox="1">
              <a:spLocks noChangeArrowheads="1"/>
            </p:cNvSpPr>
            <p:nvPr/>
          </p:nvSpPr>
          <p:spPr bwMode="auto">
            <a:xfrm>
              <a:off x="3648" y="153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a:latin typeface="Times New Roman" panose="02020603050405020304" pitchFamily="18" charset="0"/>
                  <a:cs typeface="Times New Roman" panose="02020603050405020304" pitchFamily="18" charset="0"/>
                </a:rPr>
                <a:t>n</a:t>
              </a:r>
              <a:r>
                <a:rPr lang="en-US" altLang="zh-CN" sz="2400">
                  <a:latin typeface="Times New Roman" panose="02020603050405020304" pitchFamily="18" charset="0"/>
                  <a:cs typeface="Times New Roman" panose="02020603050405020304" pitchFamily="18" charset="0"/>
                </a:rPr>
                <a:t>=10</a:t>
              </a:r>
            </a:p>
          </p:txBody>
        </p:sp>
      </p:grpSp>
      <p:sp>
        <p:nvSpPr>
          <p:cNvPr id="35850" name="Freeform 10"/>
          <p:cNvSpPr>
            <a:spLocks/>
          </p:cNvSpPr>
          <p:nvPr/>
        </p:nvSpPr>
        <p:spPr bwMode="auto">
          <a:xfrm>
            <a:off x="1587500" y="1878013"/>
            <a:ext cx="5948363" cy="1487487"/>
          </a:xfrm>
          <a:custGeom>
            <a:avLst/>
            <a:gdLst>
              <a:gd name="T0" fmla="*/ 0 w 3747"/>
              <a:gd name="T1" fmla="*/ 1026 h 1026"/>
              <a:gd name="T2" fmla="*/ 560 w 3747"/>
              <a:gd name="T3" fmla="*/ 853 h 1026"/>
              <a:gd name="T4" fmla="*/ 960 w 3747"/>
              <a:gd name="T5" fmla="*/ 626 h 1026"/>
              <a:gd name="T6" fmla="*/ 1688 w 3747"/>
              <a:gd name="T7" fmla="*/ 2 h 1026"/>
              <a:gd name="T8" fmla="*/ 2600 w 3747"/>
              <a:gd name="T9" fmla="*/ 615 h 1026"/>
              <a:gd name="T10" fmla="*/ 3747 w 3747"/>
              <a:gd name="T11" fmla="*/ 987 h 1026"/>
            </a:gdLst>
            <a:ahLst/>
            <a:cxnLst>
              <a:cxn ang="0">
                <a:pos x="T0" y="T1"/>
              </a:cxn>
              <a:cxn ang="0">
                <a:pos x="T2" y="T3"/>
              </a:cxn>
              <a:cxn ang="0">
                <a:pos x="T4" y="T5"/>
              </a:cxn>
              <a:cxn ang="0">
                <a:pos x="T6" y="T7"/>
              </a:cxn>
              <a:cxn ang="0">
                <a:pos x="T8" y="T9"/>
              </a:cxn>
              <a:cxn ang="0">
                <a:pos x="T10" y="T11"/>
              </a:cxn>
            </a:cxnLst>
            <a:rect l="0" t="0" r="r" b="b"/>
            <a:pathLst>
              <a:path w="3747" h="1026">
                <a:moveTo>
                  <a:pt x="0" y="1026"/>
                </a:moveTo>
                <a:cubicBezTo>
                  <a:pt x="95" y="997"/>
                  <a:pt x="400" y="920"/>
                  <a:pt x="560" y="853"/>
                </a:cubicBezTo>
                <a:cubicBezTo>
                  <a:pt x="720" y="786"/>
                  <a:pt x="772" y="768"/>
                  <a:pt x="960" y="626"/>
                </a:cubicBezTo>
                <a:cubicBezTo>
                  <a:pt x="1148" y="484"/>
                  <a:pt x="1415" y="4"/>
                  <a:pt x="1688" y="2"/>
                </a:cubicBezTo>
                <a:cubicBezTo>
                  <a:pt x="1961" y="0"/>
                  <a:pt x="2257" y="450"/>
                  <a:pt x="2600" y="615"/>
                </a:cubicBezTo>
                <a:cubicBezTo>
                  <a:pt x="2943" y="779"/>
                  <a:pt x="3508" y="910"/>
                  <a:pt x="3747" y="987"/>
                </a:cubicBezTo>
              </a:path>
            </a:pathLst>
          </a:custGeom>
          <a:noFill/>
          <a:ln w="28575" cmpd="sng">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5861" name="Group 21"/>
          <p:cNvGrpSpPr>
            <a:grpSpLocks/>
          </p:cNvGrpSpPr>
          <p:nvPr/>
        </p:nvGrpSpPr>
        <p:grpSpPr bwMode="auto">
          <a:xfrm>
            <a:off x="1371600" y="3670300"/>
            <a:ext cx="6880225" cy="457200"/>
            <a:chOff x="1104" y="3408"/>
            <a:chExt cx="3984" cy="288"/>
          </a:xfrm>
        </p:grpSpPr>
        <p:sp>
          <p:nvSpPr>
            <p:cNvPr id="35843" name="Line 3"/>
            <p:cNvSpPr>
              <a:spLocks noChangeShapeType="1"/>
            </p:cNvSpPr>
            <p:nvPr/>
          </p:nvSpPr>
          <p:spPr bwMode="auto">
            <a:xfrm>
              <a:off x="1104" y="3408"/>
              <a:ext cx="37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859" name="Text Box 19"/>
            <p:cNvSpPr txBox="1">
              <a:spLocks noChangeArrowheads="1"/>
            </p:cNvSpPr>
            <p:nvPr/>
          </p:nvSpPr>
          <p:spPr bwMode="auto">
            <a:xfrm>
              <a:off x="2832" y="34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cs typeface="Times New Roman" panose="02020603050405020304" pitchFamily="18" charset="0"/>
                </a:rPr>
                <a:t>0</a:t>
              </a:r>
            </a:p>
          </p:txBody>
        </p:sp>
        <p:sp>
          <p:nvSpPr>
            <p:cNvPr id="35860" name="Text Box 20"/>
            <p:cNvSpPr txBox="1">
              <a:spLocks noChangeArrowheads="1"/>
            </p:cNvSpPr>
            <p:nvPr/>
          </p:nvSpPr>
          <p:spPr bwMode="auto">
            <a:xfrm>
              <a:off x="4752" y="34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a:latin typeface="Times New Roman" panose="02020603050405020304" pitchFamily="18" charset="0"/>
                  <a:cs typeface="Times New Roman" panose="02020603050405020304" pitchFamily="18" charset="0"/>
                </a:rPr>
                <a:t>t</a:t>
              </a:r>
              <a:endParaRPr lang="en-US" altLang="zh-CN" sz="2400">
                <a:latin typeface="Times New Roman" panose="02020603050405020304" pitchFamily="18" charset="0"/>
                <a:cs typeface="Times New Roman" panose="02020603050405020304" pitchFamily="18" charset="0"/>
              </a:endParaRPr>
            </a:p>
          </p:txBody>
        </p:sp>
      </p:grpSp>
      <p:sp>
        <p:nvSpPr>
          <p:cNvPr id="35869" name="Text Box 29"/>
          <p:cNvSpPr txBox="1">
            <a:spLocks noChangeArrowheads="1"/>
          </p:cNvSpPr>
          <p:nvPr/>
        </p:nvSpPr>
        <p:spPr bwMode="auto">
          <a:xfrm>
            <a:off x="685800" y="4127500"/>
            <a:ext cx="312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FF33CC"/>
              </a:buClr>
              <a:buSzPct val="115000"/>
              <a:buFont typeface="Wingdings" panose="05000000000000000000" pitchFamily="2" charset="2"/>
              <a:buChar char="F"/>
            </a:pPr>
            <a:r>
              <a:rPr lang="en-US" altLang="zh-CN" b="1" i="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 </a:t>
            </a:r>
            <a:r>
              <a:rPr lang="zh-CN" altLang="zh-CN"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分布的分位点</a:t>
            </a:r>
            <a:r>
              <a:rPr lang="en-US" altLang="zh-CN" b="1">
                <a:latin typeface="Times New Roman" panose="02020603050405020304" pitchFamily="18" charset="0"/>
                <a:cs typeface="Times New Roman" panose="02020603050405020304" pitchFamily="18" charset="0"/>
              </a:rPr>
              <a:t>:</a:t>
            </a:r>
          </a:p>
        </p:txBody>
      </p:sp>
      <p:graphicFrame>
        <p:nvGraphicFramePr>
          <p:cNvPr id="35870" name="Object 30"/>
          <p:cNvGraphicFramePr>
            <a:graphicFrameLocks noChangeAspect="1"/>
          </p:cNvGraphicFramePr>
          <p:nvPr>
            <p:extLst>
              <p:ext uri="{D42A27DB-BD31-4B8C-83A1-F6EECF244321}">
                <p14:modId xmlns:p14="http://schemas.microsoft.com/office/powerpoint/2010/main" val="1064932248"/>
              </p:ext>
            </p:extLst>
          </p:nvPr>
        </p:nvGraphicFramePr>
        <p:xfrm>
          <a:off x="2124075" y="4508500"/>
          <a:ext cx="4319588" cy="938213"/>
        </p:xfrm>
        <a:graphic>
          <a:graphicData uri="http://schemas.openxmlformats.org/presentationml/2006/ole">
            <mc:AlternateContent xmlns:mc="http://schemas.openxmlformats.org/markup-compatibility/2006">
              <mc:Choice xmlns:v="urn:schemas-microsoft-com:vml" Requires="v">
                <p:oleObj spid="_x0000_s1000002" name="公式" r:id="rId4" imgW="1663560" imgH="355320" progId="Equation.3">
                  <p:embed/>
                </p:oleObj>
              </mc:Choice>
              <mc:Fallback>
                <p:oleObj name="公式" r:id="rId4" imgW="166356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4508500"/>
                        <a:ext cx="4319588"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1" name="Rectangle 31"/>
          <p:cNvSpPr>
            <a:spLocks noChangeArrowheads="1"/>
          </p:cNvSpPr>
          <p:nvPr/>
        </p:nvSpPr>
        <p:spPr bwMode="auto">
          <a:xfrm>
            <a:off x="3602038" y="4133850"/>
            <a:ext cx="3599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cs typeface="Times New Roman" panose="02020603050405020304" pitchFamily="18" charset="0"/>
              </a:rPr>
              <a:t>对给定</a:t>
            </a:r>
            <a:r>
              <a:rPr lang="zh-CN" altLang="en-US"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a:latin typeface="Times New Roman" panose="02020603050405020304" pitchFamily="18" charset="0"/>
                <a:cs typeface="Times New Roman" panose="02020603050405020304" pitchFamily="18" charset="0"/>
                <a:sym typeface="Symbol" panose="05050102010706020507" pitchFamily="18" charset="2"/>
              </a:rPr>
              <a:t>(0&lt;&lt;1)</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称满足</a:t>
            </a:r>
          </a:p>
        </p:txBody>
      </p:sp>
      <p:grpSp>
        <p:nvGrpSpPr>
          <p:cNvPr id="35878" name="Group 38"/>
          <p:cNvGrpSpPr>
            <a:grpSpLocks/>
          </p:cNvGrpSpPr>
          <p:nvPr/>
        </p:nvGrpSpPr>
        <p:grpSpPr bwMode="auto">
          <a:xfrm>
            <a:off x="1046163" y="5373688"/>
            <a:ext cx="5011740" cy="506412"/>
            <a:chOff x="607" y="3544"/>
            <a:chExt cx="3157" cy="319"/>
          </a:xfrm>
        </p:grpSpPr>
        <p:sp>
          <p:nvSpPr>
            <p:cNvPr id="35873" name="Rectangle 33"/>
            <p:cNvSpPr>
              <a:spLocks noChangeArrowheads="1"/>
            </p:cNvSpPr>
            <p:nvPr/>
          </p:nvSpPr>
          <p:spPr bwMode="auto">
            <a:xfrm>
              <a:off x="607" y="3544"/>
              <a:ext cx="31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Times New Roman" panose="02020603050405020304" pitchFamily="18" charset="0"/>
                  <a:cs typeface="Times New Roman" panose="02020603050405020304" pitchFamily="18" charset="0"/>
                </a:rPr>
                <a:t>的点            为</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分布的</a:t>
              </a:r>
              <a:r>
                <a:rPr lang="zh-CN" altLang="en-US" b="1" u="sng"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上</a:t>
              </a:r>
              <a:r>
                <a:rPr lang="zh-CN" altLang="en-US" b="1" u="sng"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b="1" u="sng"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分位点</a:t>
              </a:r>
              <a:r>
                <a:rPr lang="en-US" altLang="zh-CN" b="1" dirty="0">
                  <a:latin typeface="Times New Roman" panose="02020603050405020304" pitchFamily="18" charset="0"/>
                  <a:cs typeface="Times New Roman" panose="02020603050405020304" pitchFamily="18" charset="0"/>
                </a:rPr>
                <a:t>.</a:t>
              </a:r>
            </a:p>
          </p:txBody>
        </p:sp>
        <p:graphicFrame>
          <p:nvGraphicFramePr>
            <p:cNvPr id="35874" name="Object 34"/>
            <p:cNvGraphicFramePr>
              <a:graphicFrameLocks noChangeAspect="1"/>
            </p:cNvGraphicFramePr>
            <p:nvPr/>
          </p:nvGraphicFramePr>
          <p:xfrm>
            <a:off x="1104" y="3550"/>
            <a:ext cx="500" cy="313"/>
          </p:xfrm>
          <a:graphic>
            <a:graphicData uri="http://schemas.openxmlformats.org/presentationml/2006/ole">
              <mc:AlternateContent xmlns:mc="http://schemas.openxmlformats.org/markup-compatibility/2006">
                <mc:Choice xmlns:v="urn:schemas-microsoft-com:vml" Requires="v">
                  <p:oleObj spid="_x0000_s1000003" name="公式" r:id="rId6" imgW="342720" imgH="215640" progId="Equation.3">
                    <p:embed/>
                  </p:oleObj>
                </mc:Choice>
                <mc:Fallback>
                  <p:oleObj name="公式" r:id="rId6" imgW="342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3550"/>
                          <a:ext cx="50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892" name="Rectangle 52"/>
          <p:cNvSpPr>
            <a:spLocks noChangeArrowheads="1"/>
          </p:cNvSpPr>
          <p:nvPr/>
        </p:nvSpPr>
        <p:spPr bwMode="auto">
          <a:xfrm>
            <a:off x="1116013" y="260350"/>
            <a:ext cx="7086600" cy="3733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cs typeface="Times New Roman" panose="02020603050405020304" pitchFamily="18" charset="0"/>
            </a:endParaRPr>
          </a:p>
        </p:txBody>
      </p:sp>
      <p:graphicFrame>
        <p:nvGraphicFramePr>
          <p:cNvPr id="35902" name="Object 62"/>
          <p:cNvGraphicFramePr>
            <a:graphicFrameLocks noChangeAspect="1"/>
          </p:cNvGraphicFramePr>
          <p:nvPr>
            <p:extLst>
              <p:ext uri="{D42A27DB-BD31-4B8C-83A1-F6EECF244321}">
                <p14:modId xmlns:p14="http://schemas.microsoft.com/office/powerpoint/2010/main" val="3121225685"/>
              </p:ext>
            </p:extLst>
          </p:nvPr>
        </p:nvGraphicFramePr>
        <p:xfrm>
          <a:off x="5759450" y="2716213"/>
          <a:ext cx="793750" cy="487362"/>
        </p:xfrm>
        <a:graphic>
          <a:graphicData uri="http://schemas.openxmlformats.org/presentationml/2006/ole">
            <mc:AlternateContent xmlns:mc="http://schemas.openxmlformats.org/markup-compatibility/2006">
              <mc:Choice xmlns:v="urn:schemas-microsoft-com:vml" Requires="v">
                <p:oleObj spid="_x0000_s1000004" name="公式" r:id="rId8" imgW="342720" imgH="215640" progId="Equation.3">
                  <p:embed/>
                </p:oleObj>
              </mc:Choice>
              <mc:Fallback>
                <p:oleObj name="公式" r:id="rId8" imgW="34272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9450" y="2716213"/>
                        <a:ext cx="79375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4" name="Object 64"/>
          <p:cNvGraphicFramePr>
            <a:graphicFrameLocks noChangeAspect="1"/>
          </p:cNvGraphicFramePr>
          <p:nvPr>
            <p:extLst>
              <p:ext uri="{D42A27DB-BD31-4B8C-83A1-F6EECF244321}">
                <p14:modId xmlns:p14="http://schemas.microsoft.com/office/powerpoint/2010/main" val="235985494"/>
              </p:ext>
            </p:extLst>
          </p:nvPr>
        </p:nvGraphicFramePr>
        <p:xfrm>
          <a:off x="3173413" y="2695575"/>
          <a:ext cx="1000125" cy="487363"/>
        </p:xfrm>
        <a:graphic>
          <a:graphicData uri="http://schemas.openxmlformats.org/presentationml/2006/ole">
            <mc:AlternateContent xmlns:mc="http://schemas.openxmlformats.org/markup-compatibility/2006">
              <mc:Choice xmlns:v="urn:schemas-microsoft-com:vml" Requires="v">
                <p:oleObj spid="_x0000_s1000005" name="公式" r:id="rId10" imgW="431640" imgH="215640" progId="Equation.3">
                  <p:embed/>
                </p:oleObj>
              </mc:Choice>
              <mc:Fallback>
                <p:oleObj name="公式" r:id="rId10" imgW="43164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3413" y="2695575"/>
                        <a:ext cx="1000125"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5" name="Object 65"/>
          <p:cNvGraphicFramePr>
            <a:graphicFrameLocks noChangeAspect="1"/>
          </p:cNvGraphicFramePr>
          <p:nvPr>
            <p:extLst>
              <p:ext uri="{D42A27DB-BD31-4B8C-83A1-F6EECF244321}">
                <p14:modId xmlns:p14="http://schemas.microsoft.com/office/powerpoint/2010/main" val="1466311765"/>
              </p:ext>
            </p:extLst>
          </p:nvPr>
        </p:nvGraphicFramePr>
        <p:xfrm>
          <a:off x="3733800" y="3365500"/>
          <a:ext cx="2184400" cy="519113"/>
        </p:xfrm>
        <a:graphic>
          <a:graphicData uri="http://schemas.openxmlformats.org/presentationml/2006/ole">
            <mc:AlternateContent xmlns:mc="http://schemas.openxmlformats.org/markup-compatibility/2006">
              <mc:Choice xmlns:v="urn:schemas-microsoft-com:vml" Requires="v">
                <p:oleObj spid="_x0000_s1000006" name="公式" r:id="rId12" imgW="939600" imgH="228600" progId="Equation.3">
                  <p:embed/>
                </p:oleObj>
              </mc:Choice>
              <mc:Fallback>
                <p:oleObj name="公式" r:id="rId12" imgW="9396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3365500"/>
                        <a:ext cx="2184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06" name="Freeform 66"/>
          <p:cNvSpPr>
            <a:spLocks/>
          </p:cNvSpPr>
          <p:nvPr/>
        </p:nvSpPr>
        <p:spPr bwMode="auto">
          <a:xfrm>
            <a:off x="3498850" y="1282700"/>
            <a:ext cx="3813175" cy="1476375"/>
          </a:xfrm>
          <a:custGeom>
            <a:avLst/>
            <a:gdLst>
              <a:gd name="T0" fmla="*/ 49 w 2402"/>
              <a:gd name="T1" fmla="*/ 696 h 930"/>
              <a:gd name="T2" fmla="*/ 49 w 2402"/>
              <a:gd name="T3" fmla="*/ 776 h 930"/>
              <a:gd name="T4" fmla="*/ 49 w 2402"/>
              <a:gd name="T5" fmla="*/ 896 h 930"/>
              <a:gd name="T6" fmla="*/ 343 w 2402"/>
              <a:gd name="T7" fmla="*/ 896 h 930"/>
              <a:gd name="T8" fmla="*/ 1236 w 2402"/>
              <a:gd name="T9" fmla="*/ 896 h 930"/>
              <a:gd name="T10" fmla="*/ 1876 w 2402"/>
              <a:gd name="T11" fmla="*/ 896 h 930"/>
              <a:gd name="T12" fmla="*/ 2329 w 2402"/>
              <a:gd name="T13" fmla="*/ 883 h 930"/>
              <a:gd name="T14" fmla="*/ 1436 w 2402"/>
              <a:gd name="T15" fmla="*/ 616 h 930"/>
              <a:gd name="T16" fmla="*/ 863 w 2402"/>
              <a:gd name="T17" fmla="*/ 69 h 930"/>
              <a:gd name="T18" fmla="*/ 529 w 2402"/>
              <a:gd name="T19" fmla="*/ 203 h 930"/>
              <a:gd name="T20" fmla="*/ 249 w 2402"/>
              <a:gd name="T21" fmla="*/ 509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2" h="930">
                <a:moveTo>
                  <a:pt x="49" y="696"/>
                </a:moveTo>
                <a:cubicBezTo>
                  <a:pt x="49" y="709"/>
                  <a:pt x="49" y="743"/>
                  <a:pt x="49" y="776"/>
                </a:cubicBezTo>
                <a:cubicBezTo>
                  <a:pt x="49" y="809"/>
                  <a:pt x="0" y="876"/>
                  <a:pt x="49" y="896"/>
                </a:cubicBezTo>
                <a:cubicBezTo>
                  <a:pt x="98" y="916"/>
                  <a:pt x="145" y="896"/>
                  <a:pt x="343" y="896"/>
                </a:cubicBezTo>
                <a:cubicBezTo>
                  <a:pt x="541" y="896"/>
                  <a:pt x="981" y="896"/>
                  <a:pt x="1236" y="896"/>
                </a:cubicBezTo>
                <a:cubicBezTo>
                  <a:pt x="1491" y="896"/>
                  <a:pt x="1694" y="898"/>
                  <a:pt x="1876" y="896"/>
                </a:cubicBezTo>
                <a:cubicBezTo>
                  <a:pt x="2058" y="894"/>
                  <a:pt x="2402" y="930"/>
                  <a:pt x="2329" y="883"/>
                </a:cubicBezTo>
                <a:cubicBezTo>
                  <a:pt x="2256" y="836"/>
                  <a:pt x="1680" y="752"/>
                  <a:pt x="1436" y="616"/>
                </a:cubicBezTo>
                <a:cubicBezTo>
                  <a:pt x="1192" y="480"/>
                  <a:pt x="1014" y="138"/>
                  <a:pt x="863" y="69"/>
                </a:cubicBezTo>
                <a:cubicBezTo>
                  <a:pt x="712" y="0"/>
                  <a:pt x="631" y="130"/>
                  <a:pt x="529" y="203"/>
                </a:cubicBezTo>
                <a:cubicBezTo>
                  <a:pt x="427" y="276"/>
                  <a:pt x="307" y="445"/>
                  <a:pt x="249" y="509"/>
                </a:cubicBezTo>
              </a:path>
            </a:pathLst>
          </a:custGeom>
          <a:solidFill>
            <a:srgbClr val="FF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903" name="Line 63"/>
          <p:cNvSpPr>
            <a:spLocks noChangeShapeType="1"/>
          </p:cNvSpPr>
          <p:nvPr/>
        </p:nvSpPr>
        <p:spPr bwMode="auto">
          <a:xfrm>
            <a:off x="3581400" y="2298700"/>
            <a:ext cx="1588" cy="4476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896" name="Freeform 56"/>
          <p:cNvSpPr>
            <a:spLocks/>
          </p:cNvSpPr>
          <p:nvPr/>
        </p:nvSpPr>
        <p:spPr bwMode="auto">
          <a:xfrm>
            <a:off x="2514600" y="1349375"/>
            <a:ext cx="4572000" cy="1303338"/>
          </a:xfrm>
          <a:custGeom>
            <a:avLst/>
            <a:gdLst>
              <a:gd name="T0" fmla="*/ 0 w 2880"/>
              <a:gd name="T1" fmla="*/ 838 h 838"/>
              <a:gd name="T2" fmla="*/ 523 w 2880"/>
              <a:gd name="T3" fmla="*/ 670 h 838"/>
              <a:gd name="T4" fmla="*/ 841 w 2880"/>
              <a:gd name="T5" fmla="*/ 478 h 838"/>
              <a:gd name="T6" fmla="*/ 1389 w 2880"/>
              <a:gd name="T7" fmla="*/ 3 h 838"/>
              <a:gd name="T8" fmla="*/ 1952 w 2880"/>
              <a:gd name="T9" fmla="*/ 498 h 838"/>
              <a:gd name="T10" fmla="*/ 2323 w 2880"/>
              <a:gd name="T11" fmla="*/ 683 h 838"/>
              <a:gd name="T12" fmla="*/ 2880 w 2880"/>
              <a:gd name="T13" fmla="*/ 831 h 838"/>
            </a:gdLst>
            <a:ahLst/>
            <a:cxnLst>
              <a:cxn ang="0">
                <a:pos x="T0" y="T1"/>
              </a:cxn>
              <a:cxn ang="0">
                <a:pos x="T2" y="T3"/>
              </a:cxn>
              <a:cxn ang="0">
                <a:pos x="T4" y="T5"/>
              </a:cxn>
              <a:cxn ang="0">
                <a:pos x="T6" y="T7"/>
              </a:cxn>
              <a:cxn ang="0">
                <a:pos x="T8" y="T9"/>
              </a:cxn>
              <a:cxn ang="0">
                <a:pos x="T10" y="T11"/>
              </a:cxn>
              <a:cxn ang="0">
                <a:pos x="T12" y="T13"/>
              </a:cxn>
            </a:cxnLst>
            <a:rect l="0" t="0" r="r" b="b"/>
            <a:pathLst>
              <a:path w="2880" h="838">
                <a:moveTo>
                  <a:pt x="0" y="838"/>
                </a:moveTo>
                <a:cubicBezTo>
                  <a:pt x="87" y="810"/>
                  <a:pt x="383" y="730"/>
                  <a:pt x="523" y="670"/>
                </a:cubicBezTo>
                <a:cubicBezTo>
                  <a:pt x="663" y="610"/>
                  <a:pt x="697" y="589"/>
                  <a:pt x="841" y="478"/>
                </a:cubicBezTo>
                <a:cubicBezTo>
                  <a:pt x="985" y="367"/>
                  <a:pt x="1204" y="0"/>
                  <a:pt x="1389" y="3"/>
                </a:cubicBezTo>
                <a:cubicBezTo>
                  <a:pt x="1574" y="6"/>
                  <a:pt x="1796" y="385"/>
                  <a:pt x="1952" y="498"/>
                </a:cubicBezTo>
                <a:cubicBezTo>
                  <a:pt x="2108" y="611"/>
                  <a:pt x="2168" y="628"/>
                  <a:pt x="2323" y="683"/>
                </a:cubicBezTo>
                <a:cubicBezTo>
                  <a:pt x="2478" y="738"/>
                  <a:pt x="2764" y="800"/>
                  <a:pt x="2880" y="831"/>
                </a:cubicBezTo>
              </a:path>
            </a:pathLst>
          </a:custGeom>
          <a:noFill/>
          <a:ln w="38100" cmpd="sng">
            <a:solidFill>
              <a:srgbClr val="33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5893" name="Group 53"/>
          <p:cNvGrpSpPr>
            <a:grpSpLocks/>
          </p:cNvGrpSpPr>
          <p:nvPr/>
        </p:nvGrpSpPr>
        <p:grpSpPr bwMode="auto">
          <a:xfrm>
            <a:off x="2362200" y="566738"/>
            <a:ext cx="4876800" cy="2165350"/>
            <a:chOff x="1488" y="864"/>
            <a:chExt cx="3072" cy="1392"/>
          </a:xfrm>
        </p:grpSpPr>
        <p:sp>
          <p:nvSpPr>
            <p:cNvPr id="35894" name="Line 54"/>
            <p:cNvSpPr>
              <a:spLocks noChangeShapeType="1"/>
            </p:cNvSpPr>
            <p:nvPr/>
          </p:nvSpPr>
          <p:spPr bwMode="auto">
            <a:xfrm>
              <a:off x="1488" y="2256"/>
              <a:ext cx="30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895" name="Line 55"/>
            <p:cNvSpPr>
              <a:spLocks noChangeShapeType="1"/>
            </p:cNvSpPr>
            <p:nvPr/>
          </p:nvSpPr>
          <p:spPr bwMode="auto">
            <a:xfrm flipV="1">
              <a:off x="2976" y="864"/>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nvGrpSpPr>
          <p:cNvPr id="35907" name="Group 67"/>
          <p:cNvGrpSpPr>
            <a:grpSpLocks/>
          </p:cNvGrpSpPr>
          <p:nvPr/>
        </p:nvGrpSpPr>
        <p:grpSpPr bwMode="auto">
          <a:xfrm>
            <a:off x="5257796" y="1155700"/>
            <a:ext cx="711200" cy="971550"/>
            <a:chOff x="4032" y="1584"/>
            <a:chExt cx="448" cy="624"/>
          </a:xfrm>
        </p:grpSpPr>
        <p:sp>
          <p:nvSpPr>
            <p:cNvPr id="35908" name="Rectangle 68"/>
            <p:cNvSpPr>
              <a:spLocks noChangeArrowheads="1"/>
            </p:cNvSpPr>
            <p:nvPr/>
          </p:nvSpPr>
          <p:spPr bwMode="auto">
            <a:xfrm>
              <a:off x="4080" y="1584"/>
              <a:ext cx="400"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p>
          </p:txBody>
        </p:sp>
        <p:sp>
          <p:nvSpPr>
            <p:cNvPr id="35909" name="Line 69"/>
            <p:cNvSpPr>
              <a:spLocks noChangeShapeType="1"/>
            </p:cNvSpPr>
            <p:nvPr/>
          </p:nvSpPr>
          <p:spPr bwMode="auto">
            <a:xfrm flipH="1">
              <a:off x="4032" y="1824"/>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35897" name="Line 57"/>
          <p:cNvSpPr>
            <a:spLocks noChangeShapeType="1"/>
          </p:cNvSpPr>
          <p:nvPr/>
        </p:nvSpPr>
        <p:spPr bwMode="auto">
          <a:xfrm>
            <a:off x="5867400" y="2284413"/>
            <a:ext cx="1588" cy="4476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898" name="Freeform 58" descr="深色上对角线"/>
          <p:cNvSpPr>
            <a:spLocks/>
          </p:cNvSpPr>
          <p:nvPr/>
        </p:nvSpPr>
        <p:spPr bwMode="auto">
          <a:xfrm>
            <a:off x="5824538" y="2335213"/>
            <a:ext cx="1554162" cy="398462"/>
          </a:xfrm>
          <a:custGeom>
            <a:avLst/>
            <a:gdLst>
              <a:gd name="T0" fmla="*/ 64 w 979"/>
              <a:gd name="T1" fmla="*/ 0 h 256"/>
              <a:gd name="T2" fmla="*/ 61 w 979"/>
              <a:gd name="T3" fmla="*/ 132 h 256"/>
              <a:gd name="T4" fmla="*/ 61 w 979"/>
              <a:gd name="T5" fmla="*/ 238 h 256"/>
              <a:gd name="T6" fmla="*/ 134 w 979"/>
              <a:gd name="T7" fmla="*/ 238 h 256"/>
              <a:gd name="T8" fmla="*/ 864 w 979"/>
              <a:gd name="T9" fmla="*/ 253 h 256"/>
              <a:gd name="T10" fmla="*/ 824 w 979"/>
              <a:gd name="T11" fmla="*/ 200 h 256"/>
              <a:gd name="T12" fmla="*/ 451 w 979"/>
              <a:gd name="T13" fmla="*/ 133 h 256"/>
              <a:gd name="T14" fmla="*/ 64 w 979"/>
              <a:gd name="T15" fmla="*/ 0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9" h="256">
                <a:moveTo>
                  <a:pt x="64" y="0"/>
                </a:moveTo>
                <a:cubicBezTo>
                  <a:pt x="22" y="2"/>
                  <a:pt x="61" y="92"/>
                  <a:pt x="61" y="132"/>
                </a:cubicBezTo>
                <a:cubicBezTo>
                  <a:pt x="61" y="172"/>
                  <a:pt x="49" y="221"/>
                  <a:pt x="61" y="238"/>
                </a:cubicBezTo>
                <a:cubicBezTo>
                  <a:pt x="73" y="256"/>
                  <a:pt x="0" y="236"/>
                  <a:pt x="134" y="238"/>
                </a:cubicBezTo>
                <a:lnTo>
                  <a:pt x="864" y="253"/>
                </a:lnTo>
                <a:cubicBezTo>
                  <a:pt x="979" y="247"/>
                  <a:pt x="893" y="220"/>
                  <a:pt x="824" y="200"/>
                </a:cubicBezTo>
                <a:cubicBezTo>
                  <a:pt x="755" y="180"/>
                  <a:pt x="578" y="166"/>
                  <a:pt x="451" y="133"/>
                </a:cubicBezTo>
                <a:cubicBezTo>
                  <a:pt x="324" y="100"/>
                  <a:pt x="145" y="28"/>
                  <a:pt x="64" y="0"/>
                </a:cubicBezTo>
                <a:close/>
              </a:path>
            </a:pathLst>
          </a:custGeom>
          <a:pattFill prst="dkUpDiag">
            <a:fgClr>
              <a:srgbClr val="FF33CC"/>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5899" name="Group 59"/>
          <p:cNvGrpSpPr>
            <a:grpSpLocks/>
          </p:cNvGrpSpPr>
          <p:nvPr/>
        </p:nvGrpSpPr>
        <p:grpSpPr bwMode="auto">
          <a:xfrm>
            <a:off x="6400800" y="1689100"/>
            <a:ext cx="452438" cy="971550"/>
            <a:chOff x="4032" y="1584"/>
            <a:chExt cx="285" cy="624"/>
          </a:xfrm>
        </p:grpSpPr>
        <p:sp>
          <p:nvSpPr>
            <p:cNvPr id="35900" name="Rectangle 60"/>
            <p:cNvSpPr>
              <a:spLocks noChangeArrowheads="1"/>
            </p:cNvSpPr>
            <p:nvPr/>
          </p:nvSpPr>
          <p:spPr bwMode="auto">
            <a:xfrm>
              <a:off x="4080" y="1584"/>
              <a:ext cx="23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5901" name="Line 61"/>
            <p:cNvSpPr>
              <a:spLocks noChangeShapeType="1"/>
            </p:cNvSpPr>
            <p:nvPr/>
          </p:nvSpPr>
          <p:spPr bwMode="auto">
            <a:xfrm flipH="1">
              <a:off x="4032" y="1824"/>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nvGrpSpPr>
          <p:cNvPr id="82946" name="Group 2"/>
          <p:cNvGrpSpPr>
            <a:grpSpLocks/>
          </p:cNvGrpSpPr>
          <p:nvPr/>
        </p:nvGrpSpPr>
        <p:grpSpPr bwMode="auto">
          <a:xfrm>
            <a:off x="1042988" y="5949950"/>
            <a:ext cx="3589337" cy="614363"/>
            <a:chOff x="483" y="3430"/>
            <a:chExt cx="2261" cy="387"/>
          </a:xfrm>
        </p:grpSpPr>
        <p:sp>
          <p:nvSpPr>
            <p:cNvPr id="82947" name="Text Box 3"/>
            <p:cNvSpPr txBox="1">
              <a:spLocks noChangeArrowheads="1"/>
            </p:cNvSpPr>
            <p:nvPr/>
          </p:nvSpPr>
          <p:spPr bwMode="auto">
            <a:xfrm>
              <a:off x="483" y="3439"/>
              <a:ext cx="121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0" lang="zh-CN" altLang="en-US" b="1">
                  <a:latin typeface="Times New Roman" panose="02020603050405020304" pitchFamily="18" charset="0"/>
                  <a:cs typeface="Times New Roman" panose="02020603050405020304" pitchFamily="18" charset="0"/>
                </a:rPr>
                <a:t>当</a:t>
              </a:r>
              <a:r>
                <a:rPr kumimoji="0" lang="en-US" altLang="zh-CN" b="1" i="1">
                  <a:latin typeface="Times New Roman" panose="02020603050405020304" pitchFamily="18" charset="0"/>
                  <a:cs typeface="Times New Roman" panose="02020603050405020304" pitchFamily="18" charset="0"/>
                </a:rPr>
                <a:t>n</a:t>
              </a:r>
              <a:r>
                <a:rPr kumimoji="0" lang="en-US" altLang="zh-CN" b="1">
                  <a:latin typeface="Times New Roman" panose="02020603050405020304" pitchFamily="18" charset="0"/>
                  <a:cs typeface="Times New Roman" panose="02020603050405020304" pitchFamily="18" charset="0"/>
                </a:rPr>
                <a:t>&gt;45</a:t>
              </a:r>
              <a:r>
                <a:rPr kumimoji="0" lang="zh-CN" altLang="en-US" b="1">
                  <a:latin typeface="Times New Roman" panose="02020603050405020304" pitchFamily="18" charset="0"/>
                  <a:cs typeface="Times New Roman" panose="02020603050405020304" pitchFamily="18" charset="0"/>
                </a:rPr>
                <a:t>时</a:t>
              </a:r>
              <a:r>
                <a:rPr kumimoji="0" lang="en-US" altLang="zh-CN" b="1">
                  <a:latin typeface="Times New Roman" panose="02020603050405020304" pitchFamily="18" charset="0"/>
                  <a:cs typeface="Times New Roman" panose="02020603050405020304" pitchFamily="18" charset="0"/>
                </a:rPr>
                <a:t>,</a:t>
              </a:r>
            </a:p>
          </p:txBody>
        </p:sp>
        <p:graphicFrame>
          <p:nvGraphicFramePr>
            <p:cNvPr id="82948" name="Object 4"/>
            <p:cNvGraphicFramePr>
              <a:graphicFrameLocks noChangeAspect="1"/>
            </p:cNvGraphicFramePr>
            <p:nvPr/>
          </p:nvGraphicFramePr>
          <p:xfrm>
            <a:off x="1604" y="3430"/>
            <a:ext cx="1140" cy="387"/>
          </p:xfrm>
          <a:graphic>
            <a:graphicData uri="http://schemas.openxmlformats.org/presentationml/2006/ole">
              <mc:AlternateContent xmlns:mc="http://schemas.openxmlformats.org/markup-compatibility/2006">
                <mc:Choice xmlns:v="urn:schemas-microsoft-com:vml" Requires="v">
                  <p:oleObj spid="_x0000_s1000007" r:id="rId14" imgW="698514" imgH="241512" progId="Equation.3">
                    <p:embed/>
                  </p:oleObj>
                </mc:Choice>
                <mc:Fallback>
                  <p:oleObj r:id="rId14" imgW="698514" imgH="241512"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4" y="3430"/>
                          <a:ext cx="1140"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051387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61"/>
                                        </p:tgtEl>
                                        <p:attrNameLst>
                                          <p:attrName>style.visibility</p:attrName>
                                        </p:attrNameLst>
                                      </p:cBhvr>
                                      <p:to>
                                        <p:strVal val="visible"/>
                                      </p:to>
                                    </p:set>
                                    <p:animEffect transition="in" filter="wipe(left)">
                                      <p:cBhvr>
                                        <p:cTn id="7" dur="500"/>
                                        <p:tgtEl>
                                          <p:spTgt spid="35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5862"/>
                                        </p:tgtEl>
                                        <p:attrNameLst>
                                          <p:attrName>style.visibility</p:attrName>
                                        </p:attrNameLst>
                                      </p:cBhvr>
                                      <p:to>
                                        <p:strVal val="visible"/>
                                      </p:to>
                                    </p:set>
                                    <p:animEffect transition="in" filter="wipe(down)">
                                      <p:cBhvr>
                                        <p:cTn id="12" dur="500"/>
                                        <p:tgtEl>
                                          <p:spTgt spid="35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50"/>
                                        </p:tgtEl>
                                        <p:attrNameLst>
                                          <p:attrName>style.visibility</p:attrName>
                                        </p:attrNameLst>
                                      </p:cBhvr>
                                      <p:to>
                                        <p:strVal val="visible"/>
                                      </p:to>
                                    </p:set>
                                    <p:animEffect transition="in" filter="wipe(left)">
                                      <p:cBhvr>
                                        <p:cTn id="17" dur="500"/>
                                        <p:tgtEl>
                                          <p:spTgt spid="358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867"/>
                                        </p:tgtEl>
                                        <p:attrNameLst>
                                          <p:attrName>style.visibility</p:attrName>
                                        </p:attrNameLst>
                                      </p:cBhvr>
                                      <p:to>
                                        <p:strVal val="visible"/>
                                      </p:to>
                                    </p:set>
                                    <p:animEffect transition="in" filter="wipe(left)">
                                      <p:cBhvr>
                                        <p:cTn id="22" dur="500"/>
                                        <p:tgtEl>
                                          <p:spTgt spid="358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6"/>
                                        </p:tgtEl>
                                        <p:attrNameLst>
                                          <p:attrName>style.visibility</p:attrName>
                                        </p:attrNameLst>
                                      </p:cBhvr>
                                      <p:to>
                                        <p:strVal val="visible"/>
                                      </p:to>
                                    </p:set>
                                    <p:animEffect transition="in" filter="wipe(left)">
                                      <p:cBhvr>
                                        <p:cTn id="27" dur="500"/>
                                        <p:tgtEl>
                                          <p:spTgt spid="358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5868"/>
                                        </p:tgtEl>
                                        <p:attrNameLst>
                                          <p:attrName>style.visibility</p:attrName>
                                        </p:attrNameLst>
                                      </p:cBhvr>
                                      <p:to>
                                        <p:strVal val="visible"/>
                                      </p:to>
                                    </p:set>
                                    <p:animEffect transition="in" filter="wipe(left)">
                                      <p:cBhvr>
                                        <p:cTn id="32" dur="500"/>
                                        <p:tgtEl>
                                          <p:spTgt spid="358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9"/>
                                        </p:tgtEl>
                                        <p:attrNameLst>
                                          <p:attrName>style.visibility</p:attrName>
                                        </p:attrNameLst>
                                      </p:cBhvr>
                                      <p:to>
                                        <p:strVal val="visible"/>
                                      </p:to>
                                    </p:set>
                                    <p:animEffect transition="in" filter="wipe(left)">
                                      <p:cBhvr>
                                        <p:cTn id="37" dur="500"/>
                                        <p:tgtEl>
                                          <p:spTgt spid="358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853"/>
                                        </p:tgtEl>
                                        <p:attrNameLst>
                                          <p:attrName>style.visibility</p:attrName>
                                        </p:attrNameLst>
                                      </p:cBhvr>
                                      <p:to>
                                        <p:strVal val="visible"/>
                                      </p:to>
                                    </p:set>
                                    <p:animEffect transition="in" filter="wipe(left)">
                                      <p:cBhvr>
                                        <p:cTn id="42" dur="500"/>
                                        <p:tgtEl>
                                          <p:spTgt spid="358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5869"/>
                                        </p:tgtEl>
                                        <p:attrNameLst>
                                          <p:attrName>style.visibility</p:attrName>
                                        </p:attrNameLst>
                                      </p:cBhvr>
                                      <p:to>
                                        <p:strVal val="visible"/>
                                      </p:to>
                                    </p:set>
                                    <p:anim calcmode="lin" valueType="num">
                                      <p:cBhvr additive="base">
                                        <p:cTn id="47" dur="500" fill="hold"/>
                                        <p:tgtEl>
                                          <p:spTgt spid="35869"/>
                                        </p:tgtEl>
                                        <p:attrNameLst>
                                          <p:attrName>ppt_x</p:attrName>
                                        </p:attrNameLst>
                                      </p:cBhvr>
                                      <p:tavLst>
                                        <p:tav tm="0">
                                          <p:val>
                                            <p:strVal val="0-#ppt_w/2"/>
                                          </p:val>
                                        </p:tav>
                                        <p:tav tm="100000">
                                          <p:val>
                                            <p:strVal val="#ppt_x"/>
                                          </p:val>
                                        </p:tav>
                                      </p:tavLst>
                                    </p:anim>
                                    <p:anim calcmode="lin" valueType="num">
                                      <p:cBhvr additive="base">
                                        <p:cTn id="48" dur="500" fill="hold"/>
                                        <p:tgtEl>
                                          <p:spTgt spid="35869"/>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5871"/>
                                        </p:tgtEl>
                                        <p:attrNameLst>
                                          <p:attrName>style.visibility</p:attrName>
                                        </p:attrNameLst>
                                      </p:cBhvr>
                                      <p:to>
                                        <p:strVal val="visible"/>
                                      </p:to>
                                    </p:set>
                                    <p:animEffect transition="in" filter="wipe(left)">
                                      <p:cBhvr>
                                        <p:cTn id="53" dur="500"/>
                                        <p:tgtEl>
                                          <p:spTgt spid="3587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5870"/>
                                        </p:tgtEl>
                                        <p:attrNameLst>
                                          <p:attrName>style.visibility</p:attrName>
                                        </p:attrNameLst>
                                      </p:cBhvr>
                                      <p:to>
                                        <p:strVal val="visible"/>
                                      </p:to>
                                    </p:set>
                                    <p:animEffect transition="in" filter="wipe(left)">
                                      <p:cBhvr>
                                        <p:cTn id="58" dur="500"/>
                                        <p:tgtEl>
                                          <p:spTgt spid="3587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35878"/>
                                        </p:tgtEl>
                                        <p:attrNameLst>
                                          <p:attrName>style.visibility</p:attrName>
                                        </p:attrNameLst>
                                      </p:cBhvr>
                                      <p:to>
                                        <p:strVal val="visible"/>
                                      </p:to>
                                    </p:set>
                                    <p:animEffect transition="in" filter="wipe(left)">
                                      <p:cBhvr>
                                        <p:cTn id="63" dur="500"/>
                                        <p:tgtEl>
                                          <p:spTgt spid="3587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5892"/>
                                        </p:tgtEl>
                                        <p:attrNameLst>
                                          <p:attrName>style.visibility</p:attrName>
                                        </p:attrNameLst>
                                      </p:cBhvr>
                                      <p:to>
                                        <p:strVal val="visible"/>
                                      </p:to>
                                    </p:set>
                                    <p:animEffect transition="in" filter="dissolve">
                                      <p:cBhvr>
                                        <p:cTn id="68" dur="500"/>
                                        <p:tgtEl>
                                          <p:spTgt spid="3589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5893"/>
                                        </p:tgtEl>
                                        <p:attrNameLst>
                                          <p:attrName>style.visibility</p:attrName>
                                        </p:attrNameLst>
                                      </p:cBhvr>
                                      <p:to>
                                        <p:strVal val="visible"/>
                                      </p:to>
                                    </p:set>
                                    <p:animEffect transition="in" filter="wipe(left)">
                                      <p:cBhvr>
                                        <p:cTn id="73" dur="500"/>
                                        <p:tgtEl>
                                          <p:spTgt spid="3589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5896"/>
                                        </p:tgtEl>
                                        <p:attrNameLst>
                                          <p:attrName>style.visibility</p:attrName>
                                        </p:attrNameLst>
                                      </p:cBhvr>
                                      <p:to>
                                        <p:strVal val="visible"/>
                                      </p:to>
                                    </p:set>
                                    <p:animEffect transition="in" filter="wipe(left)">
                                      <p:cBhvr>
                                        <p:cTn id="78" dur="500"/>
                                        <p:tgtEl>
                                          <p:spTgt spid="3589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5897"/>
                                        </p:tgtEl>
                                        <p:attrNameLst>
                                          <p:attrName>style.visibility</p:attrName>
                                        </p:attrNameLst>
                                      </p:cBhvr>
                                      <p:to>
                                        <p:strVal val="visible"/>
                                      </p:to>
                                    </p:set>
                                    <p:animEffect transition="in" filter="wipe(left)">
                                      <p:cBhvr>
                                        <p:cTn id="83" dur="500"/>
                                        <p:tgtEl>
                                          <p:spTgt spid="3589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5898"/>
                                        </p:tgtEl>
                                        <p:attrNameLst>
                                          <p:attrName>style.visibility</p:attrName>
                                        </p:attrNameLst>
                                      </p:cBhvr>
                                      <p:to>
                                        <p:strVal val="visible"/>
                                      </p:to>
                                    </p:set>
                                    <p:animEffect transition="in" filter="wipe(left)">
                                      <p:cBhvr>
                                        <p:cTn id="88" dur="500"/>
                                        <p:tgtEl>
                                          <p:spTgt spid="3589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35899"/>
                                        </p:tgtEl>
                                        <p:attrNameLst>
                                          <p:attrName>style.visibility</p:attrName>
                                        </p:attrNameLst>
                                      </p:cBhvr>
                                      <p:to>
                                        <p:strVal val="visible"/>
                                      </p:to>
                                    </p:set>
                                    <p:animEffect transition="in" filter="wipe(left)">
                                      <p:cBhvr>
                                        <p:cTn id="93" dur="500"/>
                                        <p:tgtEl>
                                          <p:spTgt spid="3589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35902"/>
                                        </p:tgtEl>
                                        <p:attrNameLst>
                                          <p:attrName>style.visibility</p:attrName>
                                        </p:attrNameLst>
                                      </p:cBhvr>
                                      <p:to>
                                        <p:strVal val="visible"/>
                                      </p:to>
                                    </p:set>
                                    <p:animEffect transition="in" filter="wipe(left)">
                                      <p:cBhvr>
                                        <p:cTn id="98" dur="500"/>
                                        <p:tgtEl>
                                          <p:spTgt spid="3590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5903"/>
                                        </p:tgtEl>
                                        <p:attrNameLst>
                                          <p:attrName>style.visibility</p:attrName>
                                        </p:attrNameLst>
                                      </p:cBhvr>
                                      <p:to>
                                        <p:strVal val="visible"/>
                                      </p:to>
                                    </p:set>
                                    <p:animEffect transition="in" filter="wipe(left)">
                                      <p:cBhvr>
                                        <p:cTn id="103" dur="500"/>
                                        <p:tgtEl>
                                          <p:spTgt spid="3590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5906"/>
                                        </p:tgtEl>
                                        <p:attrNameLst>
                                          <p:attrName>style.visibility</p:attrName>
                                        </p:attrNameLst>
                                      </p:cBhvr>
                                      <p:to>
                                        <p:strVal val="visible"/>
                                      </p:to>
                                    </p:set>
                                    <p:animEffect transition="in" filter="wipe(left)">
                                      <p:cBhvr>
                                        <p:cTn id="108" dur="500"/>
                                        <p:tgtEl>
                                          <p:spTgt spid="35906"/>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35907"/>
                                        </p:tgtEl>
                                        <p:attrNameLst>
                                          <p:attrName>style.visibility</p:attrName>
                                        </p:attrNameLst>
                                      </p:cBhvr>
                                      <p:to>
                                        <p:strVal val="visible"/>
                                      </p:to>
                                    </p:set>
                                    <p:animEffect transition="in" filter="wipe(left)">
                                      <p:cBhvr>
                                        <p:cTn id="113" dur="500"/>
                                        <p:tgtEl>
                                          <p:spTgt spid="3590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35904"/>
                                        </p:tgtEl>
                                        <p:attrNameLst>
                                          <p:attrName>style.visibility</p:attrName>
                                        </p:attrNameLst>
                                      </p:cBhvr>
                                      <p:to>
                                        <p:strVal val="visible"/>
                                      </p:to>
                                    </p:set>
                                    <p:animEffect transition="in" filter="wipe(left)">
                                      <p:cBhvr>
                                        <p:cTn id="118" dur="500"/>
                                        <p:tgtEl>
                                          <p:spTgt spid="3590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35905"/>
                                        </p:tgtEl>
                                        <p:attrNameLst>
                                          <p:attrName>style.visibility</p:attrName>
                                        </p:attrNameLst>
                                      </p:cBhvr>
                                      <p:to>
                                        <p:strVal val="visible"/>
                                      </p:to>
                                    </p:set>
                                    <p:animEffect transition="in" filter="wipe(left)">
                                      <p:cBhvr>
                                        <p:cTn id="123" dur="500"/>
                                        <p:tgtEl>
                                          <p:spTgt spid="3590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82946"/>
                                        </p:tgtEl>
                                        <p:attrNameLst>
                                          <p:attrName>style.visibility</p:attrName>
                                        </p:attrNameLst>
                                      </p:cBhvr>
                                      <p:to>
                                        <p:strVal val="visible"/>
                                      </p:to>
                                    </p:set>
                                    <p:animEffect transition="in" filter="wipe(left)">
                                      <p:cBhvr>
                                        <p:cTn id="128"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animBg="1"/>
      <p:bldP spid="35853" grpId="0" autoUpdateAnimBg="0"/>
      <p:bldP spid="35846" grpId="0" animBg="1"/>
      <p:bldP spid="35850" grpId="0" animBg="1"/>
      <p:bldP spid="35869" grpId="0" autoUpdateAnimBg="0"/>
      <p:bldP spid="35871" grpId="0" autoUpdateAnimBg="0"/>
      <p:bldP spid="35892" grpId="0" animBg="1" autoUpdateAnimBg="0"/>
      <p:bldP spid="35906" grpId="0" animBg="1"/>
      <p:bldP spid="35903" grpId="0" animBg="1"/>
      <p:bldP spid="35896" grpId="0" animBg="1"/>
      <p:bldP spid="35897" grpId="0" animBg="1"/>
      <p:bldP spid="3589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灯片编号占位符 8"/>
          <p:cNvSpPr>
            <a:spLocks noGrp="1"/>
          </p:cNvSpPr>
          <p:nvPr>
            <p:ph type="sldNum" sz="quarter" idx="12"/>
          </p:nvPr>
        </p:nvSpPr>
        <p:spPr/>
        <p:txBody>
          <a:bodyPr/>
          <a:lstStyle/>
          <a:p>
            <a:fld id="{A120FEAE-9A3B-4D9D-B98C-4C93836DD8F6}" type="slidenum">
              <a:rPr lang="en-US" altLang="zh-CN"/>
              <a:pPr/>
              <a:t>29</a:t>
            </a:fld>
            <a:endParaRPr lang="en-US" altLang="zh-CN"/>
          </a:p>
        </p:txBody>
      </p:sp>
      <p:sp>
        <p:nvSpPr>
          <p:cNvPr id="89090" name="Text Box 2"/>
          <p:cNvSpPr txBox="1">
            <a:spLocks noChangeArrowheads="1"/>
          </p:cNvSpPr>
          <p:nvPr/>
        </p:nvSpPr>
        <p:spPr bwMode="auto">
          <a:xfrm>
            <a:off x="539750" y="333375"/>
            <a:ext cx="7696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(2,1), </a:t>
            </a:r>
            <a:r>
              <a:rPr lang="en-US" altLang="zh-CN" b="1" i="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 Y</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Y</a:t>
            </a:r>
            <a:r>
              <a:rPr lang="en-US" altLang="zh-CN" b="1" baseline="-25000" dirty="0">
                <a:latin typeface="Times New Roman" panose="02020603050405020304" pitchFamily="18" charset="0"/>
                <a:cs typeface="Times New Roman" panose="02020603050405020304" pitchFamily="18" charset="0"/>
              </a:rPr>
              <a:t>4</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均服从</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(0,4) </a:t>
            </a:r>
            <a:r>
              <a:rPr lang="zh-CN" altLang="en-US" b="1" dirty="0">
                <a:latin typeface="Times New Roman" panose="02020603050405020304" pitchFamily="18" charset="0"/>
                <a:cs typeface="Times New Roman" panose="02020603050405020304" pitchFamily="18" charset="0"/>
              </a:rPr>
              <a:t>，且都相互独立，令</a:t>
            </a:r>
          </a:p>
          <a:p>
            <a:pPr>
              <a:spcBef>
                <a:spcPct val="50000"/>
              </a:spcBef>
            </a:pPr>
            <a:endParaRPr lang="zh-CN" altLang="en-US" b="1" dirty="0">
              <a:latin typeface="Times New Roman" panose="02020603050405020304" pitchFamily="18" charset="0"/>
              <a:cs typeface="Times New Roman" panose="02020603050405020304" pitchFamily="18" charset="0"/>
            </a:endParaRPr>
          </a:p>
          <a:p>
            <a:pPr>
              <a:spcBef>
                <a:spcPct val="50000"/>
              </a:spcBef>
            </a:pPr>
            <a:endParaRPr lang="zh-CN" altLang="en-US" b="1" dirty="0">
              <a:latin typeface="Times New Roman" panose="02020603050405020304" pitchFamily="18" charset="0"/>
              <a:cs typeface="Times New Roman" panose="02020603050405020304" pitchFamily="18" charset="0"/>
            </a:endParaRPr>
          </a:p>
          <a:p>
            <a:pPr>
              <a:spcBef>
                <a:spcPct val="50000"/>
              </a:spcBef>
            </a:pPr>
            <a:r>
              <a:rPr lang="zh-CN" altLang="en-US" b="1" dirty="0">
                <a:latin typeface="Times New Roman" panose="02020603050405020304" pitchFamily="18" charset="0"/>
                <a:cs typeface="Times New Roman" panose="02020603050405020304" pitchFamily="18" charset="0"/>
              </a:rPr>
              <a:t>试求</a:t>
            </a:r>
            <a:r>
              <a:rPr lang="en-US" altLang="zh-CN" b="1" i="1" dirty="0">
                <a:latin typeface="Times New Roman" panose="02020603050405020304" pitchFamily="18" charset="0"/>
                <a:cs typeface="Times New Roman" panose="02020603050405020304" pitchFamily="18" charset="0"/>
              </a:rPr>
              <a:t>T</a:t>
            </a:r>
            <a:r>
              <a:rPr lang="zh-CN" altLang="en-US" b="1" dirty="0">
                <a:latin typeface="Times New Roman" panose="02020603050405020304" pitchFamily="18" charset="0"/>
                <a:cs typeface="Times New Roman" panose="02020603050405020304" pitchFamily="18" charset="0"/>
              </a:rPr>
              <a:t>的分布</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并确定 </a:t>
            </a:r>
            <a:r>
              <a:rPr lang="en-US" altLang="zh-CN" b="1" i="1" dirty="0">
                <a:latin typeface="Times New Roman" panose="02020603050405020304" pitchFamily="18" charset="0"/>
                <a:cs typeface="Times New Roman" panose="02020603050405020304" pitchFamily="18" charset="0"/>
              </a:rPr>
              <a:t>t</a:t>
            </a:r>
            <a:r>
              <a:rPr lang="en-US" altLang="zh-CN" b="1" baseline="-25000" dirty="0">
                <a:latin typeface="Times New Roman" panose="02020603050405020304" pitchFamily="18" charset="0"/>
                <a:cs typeface="Times New Roman" panose="02020603050405020304" pitchFamily="18" charset="0"/>
              </a:rPr>
              <a:t>0 </a:t>
            </a:r>
            <a:r>
              <a:rPr lang="zh-CN" altLang="en-US" b="1" dirty="0">
                <a:latin typeface="Times New Roman" panose="02020603050405020304" pitchFamily="18" charset="0"/>
                <a:cs typeface="Times New Roman" panose="02020603050405020304" pitchFamily="18" charset="0"/>
              </a:rPr>
              <a:t>的值，使                          </a:t>
            </a:r>
          </a:p>
        </p:txBody>
      </p:sp>
      <p:sp>
        <p:nvSpPr>
          <p:cNvPr id="89091" name="Text Box 3"/>
          <p:cNvSpPr txBox="1">
            <a:spLocks noChangeArrowheads="1"/>
          </p:cNvSpPr>
          <p:nvPr/>
        </p:nvSpPr>
        <p:spPr bwMode="auto">
          <a:xfrm>
            <a:off x="539750" y="3213100"/>
            <a:ext cx="8281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解 </a:t>
            </a:r>
            <a:r>
              <a:rPr lang="zh-CN" altLang="en-US" b="1">
                <a:latin typeface="Times New Roman" panose="02020603050405020304" pitchFamily="18" charset="0"/>
                <a:cs typeface="Times New Roman" panose="02020603050405020304" pitchFamily="18" charset="0"/>
              </a:rPr>
              <a:t>  因为 </a:t>
            </a:r>
            <a:r>
              <a:rPr lang="en-US" altLang="zh-CN" b="1" i="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rPr>
              <a:t>-2~</a:t>
            </a:r>
            <a:r>
              <a:rPr lang="en-US" altLang="zh-CN" b="1" i="1">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(0,1),   </a:t>
            </a:r>
            <a:r>
              <a:rPr lang="en-US" altLang="zh-CN" b="1" i="1">
                <a:latin typeface="Times New Roman" panose="02020603050405020304" pitchFamily="18" charset="0"/>
                <a:cs typeface="Times New Roman" panose="02020603050405020304" pitchFamily="18" charset="0"/>
              </a:rPr>
              <a:t>Y</a:t>
            </a:r>
            <a:r>
              <a:rPr lang="en-US" altLang="zh-CN" b="1" i="1" baseline="-25000">
                <a:latin typeface="Times New Roman" panose="02020603050405020304" pitchFamily="18" charset="0"/>
                <a:cs typeface="Times New Roman" panose="02020603050405020304" pitchFamily="18" charset="0"/>
              </a:rPr>
              <a:t>i</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2</a:t>
            </a:r>
            <a:r>
              <a:rPr lang="en-US" altLang="zh-CN" b="1" i="1">
                <a:latin typeface="Times New Roman" panose="02020603050405020304" pitchFamily="18" charset="0"/>
                <a:cs typeface="Times New Roman" panose="02020603050405020304" pitchFamily="18" charset="0"/>
              </a:rPr>
              <a:t> ~N</a:t>
            </a:r>
            <a:r>
              <a:rPr lang="en-US" altLang="zh-CN" b="1">
                <a:latin typeface="Times New Roman" panose="02020603050405020304" pitchFamily="18" charset="0"/>
                <a:cs typeface="Times New Roman" panose="02020603050405020304" pitchFamily="18" charset="0"/>
              </a:rPr>
              <a:t>(0,1),    </a:t>
            </a:r>
            <a:r>
              <a:rPr lang="en-US" altLang="zh-CN" b="1" i="1">
                <a:latin typeface="Times New Roman" panose="02020603050405020304" pitchFamily="18" charset="0"/>
                <a:cs typeface="Times New Roman" panose="02020603050405020304" pitchFamily="18" charset="0"/>
              </a:rPr>
              <a:t>i</a:t>
            </a:r>
            <a:r>
              <a:rPr lang="en-US" altLang="zh-CN" b="1">
                <a:latin typeface="Times New Roman" panose="02020603050405020304" pitchFamily="18" charset="0"/>
                <a:cs typeface="Times New Roman" panose="02020603050405020304" pitchFamily="18" charset="0"/>
              </a:rPr>
              <a:t>=1,2,3,4.</a:t>
            </a:r>
          </a:p>
        </p:txBody>
      </p:sp>
      <p:sp>
        <p:nvSpPr>
          <p:cNvPr id="89092" name="Rectangle 4"/>
          <p:cNvSpPr>
            <a:spLocks noChangeArrowheads="1"/>
          </p:cNvSpPr>
          <p:nvPr/>
        </p:nvSpPr>
        <p:spPr bwMode="auto">
          <a:xfrm>
            <a:off x="539750" y="3784600"/>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b="1">
                <a:latin typeface="Times New Roman" panose="02020603050405020304" pitchFamily="18" charset="0"/>
                <a:cs typeface="Times New Roman" panose="02020603050405020304" pitchFamily="18" charset="0"/>
              </a:rPr>
              <a:t>故</a:t>
            </a:r>
          </a:p>
        </p:txBody>
      </p:sp>
      <p:graphicFrame>
        <p:nvGraphicFramePr>
          <p:cNvPr id="89108" name="Object 20"/>
          <p:cNvGraphicFramePr>
            <a:graphicFrameLocks noGrp="1" noChangeAspect="1"/>
          </p:cNvGraphicFramePr>
          <p:nvPr>
            <p:ph sz="quarter" idx="1"/>
            <p:extLst>
              <p:ext uri="{D42A27DB-BD31-4B8C-83A1-F6EECF244321}">
                <p14:modId xmlns:p14="http://schemas.microsoft.com/office/powerpoint/2010/main" val="1093729286"/>
              </p:ext>
            </p:extLst>
          </p:nvPr>
        </p:nvGraphicFramePr>
        <p:xfrm>
          <a:off x="6011863" y="3789363"/>
          <a:ext cx="1439862" cy="720725"/>
        </p:xfrm>
        <a:graphic>
          <a:graphicData uri="http://schemas.openxmlformats.org/presentationml/2006/ole">
            <mc:AlternateContent xmlns:mc="http://schemas.openxmlformats.org/markup-compatibility/2006">
              <mc:Choice xmlns:v="urn:schemas-microsoft-com:vml" Requires="v">
                <p:oleObj spid="_x0000_s1001122" name="公式" r:id="rId4" imgW="355320" imgH="177480" progId="Equation.3">
                  <p:embed/>
                </p:oleObj>
              </mc:Choice>
              <mc:Fallback>
                <p:oleObj name="公式" r:id="rId4" imgW="35532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3789363"/>
                        <a:ext cx="1439862"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2" name="Object 14"/>
          <p:cNvGraphicFramePr>
            <a:graphicFrameLocks noGrp="1" noChangeAspect="1"/>
          </p:cNvGraphicFramePr>
          <p:nvPr>
            <p:ph sz="quarter" idx="3"/>
            <p:extLst>
              <p:ext uri="{D42A27DB-BD31-4B8C-83A1-F6EECF244321}">
                <p14:modId xmlns:p14="http://schemas.microsoft.com/office/powerpoint/2010/main" val="1408790824"/>
              </p:ext>
            </p:extLst>
          </p:nvPr>
        </p:nvGraphicFramePr>
        <p:xfrm>
          <a:off x="3419475" y="764704"/>
          <a:ext cx="2016125" cy="1743075"/>
        </p:xfrm>
        <a:graphic>
          <a:graphicData uri="http://schemas.openxmlformats.org/presentationml/2006/ole">
            <mc:AlternateContent xmlns:mc="http://schemas.openxmlformats.org/markup-compatibility/2006">
              <mc:Choice xmlns:v="urn:schemas-microsoft-com:vml" Requires="v">
                <p:oleObj spid="_x0000_s1001123" name="公式" r:id="rId6" imgW="749160" imgH="647640" progId="Equation.3">
                  <p:embed/>
                </p:oleObj>
              </mc:Choice>
              <mc:Fallback>
                <p:oleObj name="公式" r:id="rId6" imgW="749160" imgH="647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764704"/>
                        <a:ext cx="2016125"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5" name="Object 17"/>
          <p:cNvGraphicFramePr>
            <a:graphicFrameLocks noChangeAspect="1"/>
          </p:cNvGraphicFramePr>
          <p:nvPr>
            <p:extLst>
              <p:ext uri="{D42A27DB-BD31-4B8C-83A1-F6EECF244321}">
                <p14:modId xmlns:p14="http://schemas.microsoft.com/office/powerpoint/2010/main" val="3599384686"/>
              </p:ext>
            </p:extLst>
          </p:nvPr>
        </p:nvGraphicFramePr>
        <p:xfrm>
          <a:off x="1044575" y="3733800"/>
          <a:ext cx="2447925" cy="1579563"/>
        </p:xfrm>
        <a:graphic>
          <a:graphicData uri="http://schemas.openxmlformats.org/presentationml/2006/ole">
            <mc:AlternateContent xmlns:mc="http://schemas.openxmlformats.org/markup-compatibility/2006">
              <mc:Choice xmlns:v="urn:schemas-microsoft-com:vml" Requires="v">
                <p:oleObj spid="_x0000_s1001124" name="公式" r:id="rId8" imgW="749160" imgH="647640" progId="Equation.3">
                  <p:embed/>
                </p:oleObj>
              </mc:Choice>
              <mc:Fallback>
                <p:oleObj name="公式" r:id="rId8" imgW="749160" imgH="647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575" y="3733800"/>
                        <a:ext cx="2447925" cy="157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6" name="Object 18"/>
          <p:cNvGraphicFramePr>
            <a:graphicFrameLocks noChangeAspect="1"/>
          </p:cNvGraphicFramePr>
          <p:nvPr>
            <p:extLst>
              <p:ext uri="{D42A27DB-BD31-4B8C-83A1-F6EECF244321}">
                <p14:modId xmlns:p14="http://schemas.microsoft.com/office/powerpoint/2010/main" val="585022224"/>
              </p:ext>
            </p:extLst>
          </p:nvPr>
        </p:nvGraphicFramePr>
        <p:xfrm>
          <a:off x="3492500" y="3644900"/>
          <a:ext cx="2573338" cy="1457325"/>
        </p:xfrm>
        <a:graphic>
          <a:graphicData uri="http://schemas.openxmlformats.org/presentationml/2006/ole">
            <mc:AlternateContent xmlns:mc="http://schemas.openxmlformats.org/markup-compatibility/2006">
              <mc:Choice xmlns:v="urn:schemas-microsoft-com:vml" Requires="v">
                <p:oleObj spid="_x0000_s1001125" name="公式" r:id="rId10" imgW="787320" imgH="596880" progId="Equation.3">
                  <p:embed/>
                </p:oleObj>
              </mc:Choice>
              <mc:Fallback>
                <p:oleObj name="公式" r:id="rId10" imgW="787320" imgH="596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2500" y="3644900"/>
                        <a:ext cx="2573338" cy="145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11" name="Object 23"/>
          <p:cNvGraphicFramePr>
            <a:graphicFrameLocks noChangeAspect="1"/>
          </p:cNvGraphicFramePr>
          <p:nvPr>
            <p:extLst>
              <p:ext uri="{D42A27DB-BD31-4B8C-83A1-F6EECF244321}">
                <p14:modId xmlns:p14="http://schemas.microsoft.com/office/powerpoint/2010/main" val="3200809142"/>
              </p:ext>
            </p:extLst>
          </p:nvPr>
        </p:nvGraphicFramePr>
        <p:xfrm>
          <a:off x="1095375" y="5372100"/>
          <a:ext cx="2879725" cy="541338"/>
        </p:xfrm>
        <a:graphic>
          <a:graphicData uri="http://schemas.openxmlformats.org/presentationml/2006/ole">
            <mc:AlternateContent xmlns:mc="http://schemas.openxmlformats.org/markup-compatibility/2006">
              <mc:Choice xmlns:v="urn:schemas-microsoft-com:vml" Requires="v">
                <p:oleObj spid="_x0000_s1001126" name="公式" r:id="rId12" imgW="1015920" imgH="190440" progId="Equation.3">
                  <p:embed/>
                </p:oleObj>
              </mc:Choice>
              <mc:Fallback>
                <p:oleObj name="公式" r:id="rId12" imgW="1015920" imgH="1904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5375" y="5372100"/>
                        <a:ext cx="287972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2" name="Rectangle 24"/>
          <p:cNvSpPr>
            <a:spLocks noChangeArrowheads="1"/>
          </p:cNvSpPr>
          <p:nvPr/>
        </p:nvSpPr>
        <p:spPr bwMode="auto">
          <a:xfrm>
            <a:off x="592138" y="5300663"/>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b="1">
                <a:latin typeface="Times New Roman" panose="02020603050405020304" pitchFamily="18" charset="0"/>
                <a:cs typeface="Times New Roman" panose="02020603050405020304" pitchFamily="18" charset="0"/>
              </a:rPr>
              <a:t>由</a:t>
            </a:r>
          </a:p>
        </p:txBody>
      </p:sp>
      <p:sp>
        <p:nvSpPr>
          <p:cNvPr id="89113" name="Rectangle 25"/>
          <p:cNvSpPr>
            <a:spLocks noChangeArrowheads="1"/>
          </p:cNvSpPr>
          <p:nvPr/>
        </p:nvSpPr>
        <p:spPr bwMode="auto">
          <a:xfrm>
            <a:off x="4119563" y="5300663"/>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b="1">
                <a:latin typeface="Times New Roman" panose="02020603050405020304" pitchFamily="18" charset="0"/>
                <a:cs typeface="Times New Roman" panose="02020603050405020304" pitchFamily="18" charset="0"/>
              </a:rPr>
              <a:t>查表得：</a:t>
            </a:r>
          </a:p>
        </p:txBody>
      </p:sp>
      <p:graphicFrame>
        <p:nvGraphicFramePr>
          <p:cNvPr id="89114" name="Object 26"/>
          <p:cNvGraphicFramePr>
            <a:graphicFrameLocks noGrp="1" noChangeAspect="1"/>
          </p:cNvGraphicFramePr>
          <p:nvPr>
            <p:ph sz="quarter" idx="4"/>
            <p:extLst>
              <p:ext uri="{D42A27DB-BD31-4B8C-83A1-F6EECF244321}">
                <p14:modId xmlns:p14="http://schemas.microsoft.com/office/powerpoint/2010/main" val="2833635955"/>
              </p:ext>
            </p:extLst>
          </p:nvPr>
        </p:nvGraphicFramePr>
        <p:xfrm>
          <a:off x="1979613" y="5949950"/>
          <a:ext cx="4845050" cy="550863"/>
        </p:xfrm>
        <a:graphic>
          <a:graphicData uri="http://schemas.openxmlformats.org/presentationml/2006/ole">
            <mc:AlternateContent xmlns:mc="http://schemas.openxmlformats.org/markup-compatibility/2006">
              <mc:Choice xmlns:v="urn:schemas-microsoft-com:vml" Requires="v">
                <p:oleObj spid="_x0000_s1001127" name="公式" r:id="rId14" imgW="1676160" imgH="190440" progId="Equation.3">
                  <p:embed/>
                </p:oleObj>
              </mc:Choice>
              <mc:Fallback>
                <p:oleObj name="公式" r:id="rId14" imgW="1676160" imgH="1904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79613" y="5949950"/>
                        <a:ext cx="484505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18" name="Object 30"/>
          <p:cNvGraphicFramePr>
            <a:graphicFrameLocks noChangeAspect="1"/>
          </p:cNvGraphicFramePr>
          <p:nvPr>
            <p:extLst>
              <p:ext uri="{D42A27DB-BD31-4B8C-83A1-F6EECF244321}">
                <p14:modId xmlns:p14="http://schemas.microsoft.com/office/powerpoint/2010/main" val="2512021306"/>
              </p:ext>
            </p:extLst>
          </p:nvPr>
        </p:nvGraphicFramePr>
        <p:xfrm>
          <a:off x="5724525" y="2708275"/>
          <a:ext cx="2879725" cy="541338"/>
        </p:xfrm>
        <a:graphic>
          <a:graphicData uri="http://schemas.openxmlformats.org/presentationml/2006/ole">
            <mc:AlternateContent xmlns:mc="http://schemas.openxmlformats.org/markup-compatibility/2006">
              <mc:Choice xmlns:v="urn:schemas-microsoft-com:vml" Requires="v">
                <p:oleObj spid="_x0000_s1001128" name="公式" r:id="rId16" imgW="1015920" imgH="190440" progId="Equation.3">
                  <p:embed/>
                </p:oleObj>
              </mc:Choice>
              <mc:Fallback>
                <p:oleObj name="公式" r:id="rId16" imgW="1015920" imgH="1904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25" y="2708275"/>
                        <a:ext cx="287972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4076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left)">
                                      <p:cBhvr>
                                        <p:cTn id="7" dur="5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9102"/>
                                        </p:tgtEl>
                                        <p:attrNameLst>
                                          <p:attrName>style.visibility</p:attrName>
                                        </p:attrNameLst>
                                      </p:cBhvr>
                                      <p:to>
                                        <p:strVal val="visible"/>
                                      </p:to>
                                    </p:set>
                                    <p:animEffect transition="in" filter="wipe(down)">
                                      <p:cBhvr>
                                        <p:cTn id="12" dur="500"/>
                                        <p:tgtEl>
                                          <p:spTgt spid="891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9118"/>
                                        </p:tgtEl>
                                        <p:attrNameLst>
                                          <p:attrName>style.visibility</p:attrName>
                                        </p:attrNameLst>
                                      </p:cBhvr>
                                      <p:to>
                                        <p:strVal val="visible"/>
                                      </p:to>
                                    </p:set>
                                    <p:animEffect transition="in" filter="wipe(left)">
                                      <p:cBhvr>
                                        <p:cTn id="17" dur="500"/>
                                        <p:tgtEl>
                                          <p:spTgt spid="891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091"/>
                                        </p:tgtEl>
                                        <p:attrNameLst>
                                          <p:attrName>style.visibility</p:attrName>
                                        </p:attrNameLst>
                                      </p:cBhvr>
                                      <p:to>
                                        <p:strVal val="visible"/>
                                      </p:to>
                                    </p:set>
                                    <p:animEffect transition="in" filter="wipe(left)">
                                      <p:cBhvr>
                                        <p:cTn id="22" dur="500"/>
                                        <p:tgtEl>
                                          <p:spTgt spid="890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092"/>
                                        </p:tgtEl>
                                        <p:attrNameLst>
                                          <p:attrName>style.visibility</p:attrName>
                                        </p:attrNameLst>
                                      </p:cBhvr>
                                      <p:to>
                                        <p:strVal val="visible"/>
                                      </p:to>
                                    </p:set>
                                    <p:animEffect transition="in" filter="wipe(left)">
                                      <p:cBhvr>
                                        <p:cTn id="27" dur="500"/>
                                        <p:tgtEl>
                                          <p:spTgt spid="890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9105"/>
                                        </p:tgtEl>
                                        <p:attrNameLst>
                                          <p:attrName>style.visibility</p:attrName>
                                        </p:attrNameLst>
                                      </p:cBhvr>
                                      <p:to>
                                        <p:strVal val="visible"/>
                                      </p:to>
                                    </p:set>
                                    <p:animEffect transition="in" filter="wipe(left)">
                                      <p:cBhvr>
                                        <p:cTn id="32" dur="500"/>
                                        <p:tgtEl>
                                          <p:spTgt spid="891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9106"/>
                                        </p:tgtEl>
                                        <p:attrNameLst>
                                          <p:attrName>style.visibility</p:attrName>
                                        </p:attrNameLst>
                                      </p:cBhvr>
                                      <p:to>
                                        <p:strVal val="visible"/>
                                      </p:to>
                                    </p:set>
                                    <p:animEffect transition="in" filter="wipe(left)">
                                      <p:cBhvr>
                                        <p:cTn id="37" dur="500"/>
                                        <p:tgtEl>
                                          <p:spTgt spid="891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9108"/>
                                        </p:tgtEl>
                                        <p:attrNameLst>
                                          <p:attrName>style.visibility</p:attrName>
                                        </p:attrNameLst>
                                      </p:cBhvr>
                                      <p:to>
                                        <p:strVal val="visible"/>
                                      </p:to>
                                    </p:set>
                                    <p:animEffect transition="in" filter="wipe(left)">
                                      <p:cBhvr>
                                        <p:cTn id="42" dur="500"/>
                                        <p:tgtEl>
                                          <p:spTgt spid="891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9111"/>
                                        </p:tgtEl>
                                        <p:attrNameLst>
                                          <p:attrName>style.visibility</p:attrName>
                                        </p:attrNameLst>
                                      </p:cBhvr>
                                      <p:to>
                                        <p:strVal val="visible"/>
                                      </p:to>
                                    </p:set>
                                    <p:animEffect transition="in" filter="wipe(left)">
                                      <p:cBhvr>
                                        <p:cTn id="47" dur="500"/>
                                        <p:tgtEl>
                                          <p:spTgt spid="891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9112"/>
                                        </p:tgtEl>
                                        <p:attrNameLst>
                                          <p:attrName>style.visibility</p:attrName>
                                        </p:attrNameLst>
                                      </p:cBhvr>
                                      <p:to>
                                        <p:strVal val="visible"/>
                                      </p:to>
                                    </p:set>
                                    <p:animEffect transition="in" filter="wipe(left)">
                                      <p:cBhvr>
                                        <p:cTn id="52" dur="500"/>
                                        <p:tgtEl>
                                          <p:spTgt spid="891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9113"/>
                                        </p:tgtEl>
                                        <p:attrNameLst>
                                          <p:attrName>style.visibility</p:attrName>
                                        </p:attrNameLst>
                                      </p:cBhvr>
                                      <p:to>
                                        <p:strVal val="visible"/>
                                      </p:to>
                                    </p:set>
                                    <p:animEffect transition="in" filter="wipe(left)">
                                      <p:cBhvr>
                                        <p:cTn id="57" dur="500"/>
                                        <p:tgtEl>
                                          <p:spTgt spid="891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9114"/>
                                        </p:tgtEl>
                                        <p:attrNameLst>
                                          <p:attrName>style.visibility</p:attrName>
                                        </p:attrNameLst>
                                      </p:cBhvr>
                                      <p:to>
                                        <p:strVal val="visible"/>
                                      </p:to>
                                    </p:set>
                                    <p:animEffect transition="in" filter="wipe(left)">
                                      <p:cBhvr>
                                        <p:cTn id="62" dur="500"/>
                                        <p:tgtEl>
                                          <p:spTgt spid="89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1" grpId="0"/>
      <p:bldP spid="89092" grpId="0"/>
      <p:bldP spid="89112" grpId="0"/>
      <p:bldP spid="89113"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1406C99-D890-4F91-BE86-510AAE964A70}" type="slidenum">
              <a:rPr lang="en-US" altLang="zh-CN"/>
              <a:pPr/>
              <a:t>3</a:t>
            </a:fld>
            <a:endParaRPr lang="en-US" altLang="zh-CN"/>
          </a:p>
        </p:txBody>
      </p:sp>
      <p:sp>
        <p:nvSpPr>
          <p:cNvPr id="124930" name="Text Box 2"/>
          <p:cNvSpPr txBox="1">
            <a:spLocks noChangeArrowheads="1"/>
          </p:cNvSpPr>
          <p:nvPr/>
        </p:nvSpPr>
        <p:spPr bwMode="auto">
          <a:xfrm>
            <a:off x="395288" y="692150"/>
            <a:ext cx="8424862" cy="4674678"/>
          </a:xfrm>
          <a:prstGeom prst="rect">
            <a:avLst/>
          </a:prstGeom>
          <a:noFill/>
          <a:ln>
            <a:noFill/>
          </a:ln>
          <a:effectLst/>
          <a:extLst>
            <a:ext uri="{909E8E84-426E-40DD-AFC4-6F175D3DCCD1}">
              <a14:hiddenFill xmlns:a14="http://schemas.microsoft.com/office/drawing/2010/main">
                <a:gradFill rotWithShape="0">
                  <a:gsLst>
                    <a:gs pos="0">
                      <a:srgbClr val="96AB94"/>
                    </a:gs>
                    <a:gs pos="8500">
                      <a:srgbClr val="D4DEFF"/>
                    </a:gs>
                    <a:gs pos="23500">
                      <a:srgbClr val="D4DEFF"/>
                    </a:gs>
                    <a:gs pos="50000">
                      <a:srgbClr val="8488C4"/>
                    </a:gs>
                    <a:gs pos="76500">
                      <a:srgbClr val="D4DEFF"/>
                    </a:gs>
                    <a:gs pos="91500">
                      <a:srgbClr val="D4DEFF"/>
                    </a:gs>
                    <a:gs pos="100000">
                      <a:srgbClr val="96AB94"/>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36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更准确地说 </a:t>
            </a:r>
            <a:r>
              <a:rPr lang="zh-CN" altLang="en-US" sz="3200" b="1" dirty="0">
                <a:solidFill>
                  <a:srgbClr val="CC0000"/>
                </a:solidFill>
                <a:latin typeface="华文楷体" panose="02010600040101010101" pitchFamily="2" charset="-122"/>
                <a:ea typeface="华文楷体" panose="02010600040101010101" pitchFamily="2" charset="-122"/>
              </a:rPr>
              <a:t>数理统计的主要内容是</a:t>
            </a:r>
            <a:r>
              <a:rPr lang="zh-CN" altLang="en-US" b="1" dirty="0">
                <a:latin typeface="华文楷体" panose="02010600040101010101" pitchFamily="2" charset="-122"/>
                <a:ea typeface="华文楷体" panose="02010600040101010101" pitchFamily="2" charset="-122"/>
              </a:rPr>
              <a:t>：</a:t>
            </a:r>
          </a:p>
          <a:p>
            <a:pPr>
              <a:lnSpc>
                <a:spcPct val="110000"/>
              </a:lnSpc>
              <a:spcBef>
                <a:spcPct val="50000"/>
              </a:spcBef>
            </a:pPr>
            <a:r>
              <a:rPr lang="zh-CN" altLang="en-US" b="1" dirty="0">
                <a:solidFill>
                  <a:srgbClr val="0000FF"/>
                </a:solidFill>
                <a:latin typeface="华文楷体" panose="02010600040101010101" pitchFamily="2" charset="-122"/>
                <a:ea typeface="华文楷体" panose="02010600040101010101" pitchFamily="2" charset="-122"/>
              </a:rPr>
              <a:t>  </a:t>
            </a:r>
            <a:r>
              <a:rPr lang="en-US" altLang="zh-CN" b="1" dirty="0">
                <a:solidFill>
                  <a:srgbClr val="0000FF"/>
                </a:solidFill>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 </a:t>
            </a:r>
            <a:r>
              <a:rPr lang="zh-CN" altLang="en-US" b="1" dirty="0">
                <a:solidFill>
                  <a:srgbClr val="0000FF"/>
                </a:solidFill>
                <a:latin typeface="黑体" panose="02010609060101010101" pitchFamily="49" charset="-122"/>
                <a:ea typeface="黑体" panose="02010609060101010101" pitchFamily="49" charset="-122"/>
              </a:rPr>
              <a:t>实验设计和研究</a:t>
            </a:r>
            <a:r>
              <a:rPr lang="zh-CN" altLang="en-US" b="1" dirty="0">
                <a:latin typeface="华文楷体" panose="02010600040101010101" pitchFamily="2" charset="-122"/>
                <a:ea typeface="华文楷体" panose="02010600040101010101" pitchFamily="2" charset="-122"/>
              </a:rPr>
              <a:t>，即研究如何更合理、更有效地抽取样本，从而获得观测数据和资料的方法。</a:t>
            </a:r>
          </a:p>
          <a:p>
            <a:pPr>
              <a:lnSpc>
                <a:spcPct val="110000"/>
              </a:lnSpc>
              <a:spcBef>
                <a:spcPct val="50000"/>
              </a:spcBef>
            </a:pPr>
            <a:r>
              <a:rPr lang="zh-CN" altLang="en-US" b="1" dirty="0">
                <a:latin typeface="黑体" panose="02010609060101010101" pitchFamily="49" charset="-122"/>
                <a:ea typeface="黑体" panose="02010609060101010101" pitchFamily="49" charset="-122"/>
              </a:rPr>
              <a:t>  </a:t>
            </a:r>
            <a:r>
              <a:rPr lang="en-US" altLang="zh-CN" b="1" dirty="0">
                <a:solidFill>
                  <a:srgbClr val="0000FF"/>
                </a:solidFill>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 </a:t>
            </a:r>
            <a:r>
              <a:rPr lang="zh-CN" altLang="en-US" b="1" dirty="0">
                <a:solidFill>
                  <a:srgbClr val="0000FF"/>
                </a:solidFill>
                <a:latin typeface="黑体" panose="02010609060101010101" pitchFamily="49" charset="-122"/>
                <a:ea typeface="黑体" panose="02010609060101010101" pitchFamily="49" charset="-122"/>
              </a:rPr>
              <a:t>统计推断</a:t>
            </a:r>
            <a:r>
              <a:rPr lang="zh-CN" altLang="en-US" b="1" dirty="0">
                <a:latin typeface="华文楷体" panose="02010600040101010101" pitchFamily="2" charset="-122"/>
                <a:ea typeface="华文楷体" panose="02010600040101010101" pitchFamily="2" charset="-122"/>
              </a:rPr>
              <a:t>：如何利用一定的数据资料，对所关心的问题，得出尽可能准确的统计结论：</a:t>
            </a:r>
          </a:p>
          <a:p>
            <a:pPr>
              <a:lnSpc>
                <a:spcPct val="110000"/>
              </a:lnSpc>
            </a:pPr>
            <a:r>
              <a:rPr lang="zh-CN" altLang="en-US" b="1" dirty="0">
                <a:latin typeface="华文楷体" panose="02010600040101010101" pitchFamily="2" charset="-122"/>
                <a:ea typeface="华文楷体" panose="02010600040101010101" pitchFamily="2" charset="-122"/>
              </a:rPr>
              <a:t>   </a:t>
            </a:r>
            <a:r>
              <a:rPr lang="zh-CN" altLang="en-US" b="1" dirty="0">
                <a:solidFill>
                  <a:srgbClr val="CC0000"/>
                </a:solidFill>
                <a:latin typeface="黑体" panose="02010609060101010101" pitchFamily="49" charset="-122"/>
                <a:ea typeface="黑体" panose="02010609060101010101" pitchFamily="49" charset="-122"/>
              </a:rPr>
              <a:t>（</a:t>
            </a:r>
            <a:r>
              <a:rPr lang="en-US" altLang="zh-CN" b="1" dirty="0">
                <a:solidFill>
                  <a:srgbClr val="CC0000"/>
                </a:solidFill>
                <a:latin typeface="黑体" panose="02010609060101010101" pitchFamily="49" charset="-122"/>
                <a:ea typeface="黑体" panose="02010609060101010101" pitchFamily="49" charset="-122"/>
              </a:rPr>
              <a:t>1</a:t>
            </a:r>
            <a:r>
              <a:rPr lang="zh-CN" altLang="en-US" b="1" dirty="0">
                <a:solidFill>
                  <a:srgbClr val="CC0000"/>
                </a:solidFill>
                <a:latin typeface="黑体" panose="02010609060101010101" pitchFamily="49" charset="-122"/>
                <a:ea typeface="黑体" panose="02010609060101010101" pitchFamily="49" charset="-122"/>
              </a:rPr>
              <a:t>）估计</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从局部观测资料的统计特征，推断所观测对象的总体特征（包括总体分布与数字特</a:t>
            </a:r>
            <a:r>
              <a:rPr lang="zh-CN" altLang="en-US" dirty="0">
                <a:latin typeface="华文楷体" panose="02010600040101010101" pitchFamily="2" charset="-122"/>
                <a:ea typeface="华文楷体" panose="02010600040101010101" pitchFamily="2" charset="-122"/>
              </a:rPr>
              <a:t>征</a:t>
            </a:r>
            <a:r>
              <a:rPr lang="zh-CN" altLang="en-US" b="1" dirty="0">
                <a:latin typeface="华文楷体" panose="02010600040101010101" pitchFamily="2" charset="-122"/>
                <a:ea typeface="华文楷体" panose="02010600040101010101" pitchFamily="2" charset="-122"/>
              </a:rPr>
              <a:t>）；</a:t>
            </a:r>
          </a:p>
          <a:p>
            <a:pPr>
              <a:lnSpc>
                <a:spcPct val="110000"/>
              </a:lnSpc>
              <a:spcBef>
                <a:spcPct val="50000"/>
              </a:spcBef>
            </a:pPr>
            <a:r>
              <a:rPr lang="zh-CN" altLang="en-US" b="1" dirty="0">
                <a:latin typeface="华文楷体" panose="02010600040101010101" pitchFamily="2" charset="-122"/>
                <a:ea typeface="华文楷体" panose="02010600040101010101" pitchFamily="2" charset="-122"/>
              </a:rPr>
              <a:t>   </a:t>
            </a:r>
            <a:r>
              <a:rPr lang="zh-CN" altLang="en-US" b="1" dirty="0">
                <a:solidFill>
                  <a:srgbClr val="CC0000"/>
                </a:solidFill>
                <a:latin typeface="黑体" panose="02010609060101010101" pitchFamily="49" charset="-122"/>
                <a:ea typeface="黑体" panose="02010609060101010101" pitchFamily="49" charset="-122"/>
              </a:rPr>
              <a:t>（</a:t>
            </a:r>
            <a:r>
              <a:rPr lang="en-US" altLang="zh-CN" b="1" dirty="0">
                <a:solidFill>
                  <a:srgbClr val="CC0000"/>
                </a:solidFill>
                <a:latin typeface="黑体" panose="02010609060101010101" pitchFamily="49" charset="-122"/>
                <a:ea typeface="黑体" panose="02010609060101010101" pitchFamily="49" charset="-122"/>
              </a:rPr>
              <a:t>2</a:t>
            </a:r>
            <a:r>
              <a:rPr lang="zh-CN" altLang="en-US" b="1" dirty="0">
                <a:solidFill>
                  <a:srgbClr val="CC0000"/>
                </a:solidFill>
                <a:latin typeface="黑体" panose="02010609060101010101" pitchFamily="49" charset="-122"/>
                <a:ea typeface="黑体" panose="02010609060101010101" pitchFamily="49" charset="-122"/>
              </a:rPr>
              <a:t>）假设检验</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依据抽样数据资料，对总体的某种假设做检验，从而决定对此假设是拒绝还是接受</a:t>
            </a:r>
            <a:r>
              <a:rPr lang="en-US" altLang="zh-CN" b="1" dirty="0">
                <a:latin typeface="华文楷体" panose="02010600040101010101" pitchFamily="2" charset="-122"/>
                <a:ea typeface="华文楷体" panose="02010600040101010101" pitchFamily="2" charset="-122"/>
              </a:rPr>
              <a:t>.        </a:t>
            </a:r>
          </a:p>
        </p:txBody>
      </p:sp>
      <p:sp>
        <p:nvSpPr>
          <p:cNvPr id="124932" name="Oval 4"/>
          <p:cNvSpPr>
            <a:spLocks noChangeArrowheads="1"/>
          </p:cNvSpPr>
          <p:nvPr/>
        </p:nvSpPr>
        <p:spPr bwMode="auto">
          <a:xfrm>
            <a:off x="8604250" y="6381750"/>
            <a:ext cx="288925" cy="2873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37804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4930"/>
                                        </p:tgtEl>
                                        <p:attrNameLst>
                                          <p:attrName>style.visibility</p:attrName>
                                        </p:attrNameLst>
                                      </p:cBhvr>
                                      <p:to>
                                        <p:strVal val="visible"/>
                                      </p:to>
                                    </p:set>
                                    <p:animEffect transition="in" filter="wipe(left)">
                                      <p:cBhvr>
                                        <p:cTn id="7" dur="75"/>
                                        <p:tgtEl>
                                          <p:spTgt spid="124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4DE5D8CA-B759-4F86-BCA2-73A9262B2D18}" type="slidenum">
              <a:rPr lang="en-US" altLang="zh-CN"/>
              <a:pPr/>
              <a:t>30</a:t>
            </a:fld>
            <a:endParaRPr lang="en-US" altLang="zh-CN"/>
          </a:p>
        </p:txBody>
      </p:sp>
      <p:sp>
        <p:nvSpPr>
          <p:cNvPr id="29706" name="Rectangle 10"/>
          <p:cNvSpPr>
            <a:spLocks noChangeArrowheads="1"/>
          </p:cNvSpPr>
          <p:nvPr/>
        </p:nvSpPr>
        <p:spPr bwMode="auto">
          <a:xfrm>
            <a:off x="685800" y="487363"/>
            <a:ext cx="19672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三</a:t>
            </a:r>
            <a:r>
              <a:rPr lang="en-US" altLang="zh-CN" sz="3200"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i="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3200"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分布</a:t>
            </a:r>
            <a:endParaRPr lang="zh-CN" altLang="en-US" sz="2400" b="1">
              <a:solidFill>
                <a:srgbClr val="33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707" name="Rectangle 11"/>
          <p:cNvSpPr>
            <a:spLocks noChangeArrowheads="1"/>
          </p:cNvSpPr>
          <p:nvPr/>
        </p:nvSpPr>
        <p:spPr bwMode="auto">
          <a:xfrm>
            <a:off x="581025" y="3341688"/>
            <a:ext cx="5320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33CC"/>
              </a:buClr>
              <a:buSzPct val="130000"/>
              <a:buFont typeface="Wingdings" panose="05000000000000000000" pitchFamily="2" charset="2"/>
              <a:buChar char="Ø"/>
            </a:pPr>
            <a:r>
              <a:rPr lang="en-US" altLang="zh-CN" b="1" i="1">
                <a:solidFill>
                  <a:srgbClr val="3333CC"/>
                </a:solidFill>
                <a:latin typeface="Times New Roman" panose="02020603050405020304" pitchFamily="18" charset="0"/>
                <a:cs typeface="Times New Roman" panose="02020603050405020304" pitchFamily="18" charset="0"/>
              </a:rPr>
              <a:t>F~F</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a:latin typeface="Times New Roman" panose="02020603050405020304" pitchFamily="18" charset="0"/>
                <a:cs typeface="Times New Roman" panose="02020603050405020304" pitchFamily="18" charset="0"/>
              </a:rPr>
              <a:t>分布的概率密度函数为：</a:t>
            </a:r>
          </a:p>
        </p:txBody>
      </p:sp>
      <p:sp>
        <p:nvSpPr>
          <p:cNvPr id="29711" name="Rectangle 15"/>
          <p:cNvSpPr>
            <a:spLocks noChangeArrowheads="1"/>
          </p:cNvSpPr>
          <p:nvPr/>
        </p:nvSpPr>
        <p:spPr bwMode="auto">
          <a:xfrm>
            <a:off x="520700" y="2622550"/>
            <a:ext cx="6346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cs typeface="Times New Roman" panose="02020603050405020304" pitchFamily="18" charset="0"/>
              </a:rPr>
              <a:t>服从自由度为</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b="1">
                <a:latin typeface="Times New Roman" panose="02020603050405020304" pitchFamily="18" charset="0"/>
                <a:cs typeface="Times New Roman" panose="02020603050405020304" pitchFamily="18" charset="0"/>
                <a:sym typeface="Symbol" panose="05050102010706020507" pitchFamily="18" charset="2"/>
              </a:rPr>
              <a:t>, </a:t>
            </a:r>
            <a:r>
              <a:rPr lang="en-US" altLang="zh-CN" b="1" i="1">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zh-CN" altLang="en-US" b="1">
                <a:latin typeface="Times New Roman" panose="02020603050405020304" pitchFamily="18" charset="0"/>
                <a:cs typeface="Times New Roman" panose="02020603050405020304" pitchFamily="18" charset="0"/>
                <a:sym typeface="Symbol" panose="05050102010706020507" pitchFamily="18" charset="2"/>
              </a:rPr>
              <a:t>的</a:t>
            </a:r>
            <a:r>
              <a:rPr lang="en-US" altLang="zh-CN" b="1" i="1" u="sng">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F</a:t>
            </a:r>
            <a:r>
              <a:rPr lang="zh-CN" altLang="en-US" b="1" u="sng">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分布</a:t>
            </a:r>
            <a:r>
              <a:rPr lang="en-US" altLang="zh-CN" b="1">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记为 </a:t>
            </a:r>
            <a:r>
              <a:rPr lang="en-US" altLang="zh-CN" b="1" i="1">
                <a:solidFill>
                  <a:srgbClr val="FF0000"/>
                </a:solidFill>
                <a:latin typeface="Times New Roman" panose="02020603050405020304" pitchFamily="18" charset="0"/>
                <a:cs typeface="Times New Roman" panose="02020603050405020304" pitchFamily="18" charset="0"/>
              </a:rPr>
              <a:t>F~F</a:t>
            </a:r>
            <a:r>
              <a:rPr lang="en-US" altLang="zh-CN"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9713" name="Rectangle 17"/>
          <p:cNvSpPr>
            <a:spLocks noChangeArrowheads="1"/>
          </p:cNvSpPr>
          <p:nvPr/>
        </p:nvSpPr>
        <p:spPr bwMode="auto">
          <a:xfrm>
            <a:off x="971550" y="1125538"/>
            <a:ext cx="63674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cs typeface="Times New Roman" panose="02020603050405020304" pitchFamily="18" charset="0"/>
              </a:rPr>
              <a:t>设</a:t>
            </a:r>
            <a:r>
              <a:rPr lang="en-US" altLang="zh-CN" b="1" i="1">
                <a:latin typeface="Times New Roman" panose="02020603050405020304" pitchFamily="18" charset="0"/>
                <a:cs typeface="Times New Roman" panose="02020603050405020304" pitchFamily="18" charset="0"/>
              </a:rPr>
              <a:t>U~</a:t>
            </a:r>
            <a:r>
              <a:rPr lang="en-US" altLang="zh-CN" b="1" i="1">
                <a:latin typeface="Times New Roman" panose="02020603050405020304" pitchFamily="18" charset="0"/>
                <a:cs typeface="Times New Roman" panose="02020603050405020304" pitchFamily="18" charset="0"/>
                <a:sym typeface="Symbol" panose="05050102010706020507" pitchFamily="18" charset="2"/>
              </a:rPr>
              <a:t></a:t>
            </a:r>
            <a:r>
              <a:rPr lang="en-US" altLang="zh-CN" b="1" baseline="30000">
                <a:latin typeface="Times New Roman" panose="02020603050405020304" pitchFamily="18" charset="0"/>
                <a:cs typeface="Times New Roman" panose="02020603050405020304" pitchFamily="18" charset="0"/>
                <a:sym typeface="Symbol" panose="05050102010706020507" pitchFamily="18" charset="2"/>
              </a:rPr>
              <a:t>2</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b="1">
                <a:latin typeface="Times New Roman" panose="02020603050405020304" pitchFamily="18" charset="0"/>
                <a:cs typeface="Times New Roman" panose="02020603050405020304" pitchFamily="18" charset="0"/>
                <a:sym typeface="Symbol" panose="05050102010706020507" pitchFamily="18" charset="2"/>
              </a:rPr>
              <a:t>), </a:t>
            </a:r>
            <a:r>
              <a:rPr lang="en-US" altLang="zh-CN" b="1" i="1">
                <a:latin typeface="Times New Roman" panose="02020603050405020304" pitchFamily="18" charset="0"/>
                <a:cs typeface="Times New Roman" panose="02020603050405020304" pitchFamily="18" charset="0"/>
              </a:rPr>
              <a:t>V~</a:t>
            </a:r>
            <a:r>
              <a:rPr lang="en-US" altLang="zh-CN" b="1" i="1">
                <a:latin typeface="Times New Roman" panose="02020603050405020304" pitchFamily="18" charset="0"/>
                <a:cs typeface="Times New Roman" panose="02020603050405020304" pitchFamily="18" charset="0"/>
                <a:sym typeface="Symbol" panose="05050102010706020507" pitchFamily="18" charset="2"/>
              </a:rPr>
              <a:t></a:t>
            </a:r>
            <a:r>
              <a:rPr lang="en-US" altLang="zh-CN" b="1" baseline="30000">
                <a:latin typeface="Times New Roman" panose="02020603050405020304" pitchFamily="18" charset="0"/>
                <a:cs typeface="Times New Roman" panose="02020603050405020304" pitchFamily="18" charset="0"/>
                <a:sym typeface="Symbol" panose="05050102010706020507" pitchFamily="18" charset="2"/>
              </a:rPr>
              <a:t>2</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zh-CN" altLang="en-US" b="1">
                <a:latin typeface="Times New Roman" panose="02020603050405020304" pitchFamily="18" charset="0"/>
                <a:cs typeface="Times New Roman" panose="02020603050405020304" pitchFamily="18" charset="0"/>
                <a:sym typeface="Symbol" panose="05050102010706020507" pitchFamily="18" charset="2"/>
              </a:rPr>
              <a:t>且</a:t>
            </a:r>
            <a:r>
              <a:rPr lang="en-US" altLang="zh-CN" b="1" i="1">
                <a:latin typeface="Times New Roman" panose="02020603050405020304" pitchFamily="18" charset="0"/>
                <a:cs typeface="Times New Roman" panose="02020603050405020304" pitchFamily="18" charset="0"/>
              </a:rPr>
              <a:t>U </a:t>
            </a:r>
            <a:r>
              <a:rPr lang="zh-CN" altLang="en-US" b="1">
                <a:latin typeface="Times New Roman" panose="02020603050405020304" pitchFamily="18" charset="0"/>
                <a:cs typeface="Times New Roman" panose="02020603050405020304" pitchFamily="18" charset="0"/>
                <a:sym typeface="Symbol" panose="05050102010706020507" pitchFamily="18" charset="2"/>
              </a:rPr>
              <a:t>与</a:t>
            </a:r>
            <a:r>
              <a:rPr lang="en-US" altLang="zh-CN" b="1" i="1">
                <a:latin typeface="Times New Roman" panose="02020603050405020304" pitchFamily="18" charset="0"/>
                <a:cs typeface="Times New Roman" panose="02020603050405020304" pitchFamily="18" charset="0"/>
              </a:rPr>
              <a:t>V</a:t>
            </a:r>
            <a:r>
              <a:rPr lang="zh-CN" altLang="en-US" b="1">
                <a:latin typeface="Times New Roman" panose="02020603050405020304" pitchFamily="18" charset="0"/>
                <a:cs typeface="Times New Roman" panose="02020603050405020304" pitchFamily="18" charset="0"/>
                <a:sym typeface="Symbol" panose="05050102010706020507" pitchFamily="18" charset="2"/>
              </a:rPr>
              <a:t>相互独立</a:t>
            </a:r>
            <a:r>
              <a:rPr lang="en-US" altLang="zh-CN" b="1">
                <a:latin typeface="Times New Roman" panose="02020603050405020304" pitchFamily="18" charset="0"/>
                <a:cs typeface="Times New Roman" panose="02020603050405020304" pitchFamily="18" charset="0"/>
                <a:sym typeface="Symbol" panose="05050102010706020507" pitchFamily="18" charset="2"/>
              </a:rPr>
              <a:t>,    </a:t>
            </a:r>
            <a:r>
              <a:rPr lang="zh-CN" altLang="en-US" b="1">
                <a:latin typeface="Times New Roman" panose="02020603050405020304" pitchFamily="18" charset="0"/>
                <a:cs typeface="Times New Roman" panose="02020603050405020304" pitchFamily="18" charset="0"/>
                <a:sym typeface="Symbol" panose="05050102010706020507" pitchFamily="18" charset="2"/>
              </a:rPr>
              <a:t>则称</a:t>
            </a:r>
          </a:p>
        </p:txBody>
      </p:sp>
      <p:sp>
        <p:nvSpPr>
          <p:cNvPr id="29719" name="Line 23"/>
          <p:cNvSpPr>
            <a:spLocks noChangeShapeType="1"/>
          </p:cNvSpPr>
          <p:nvPr/>
        </p:nvSpPr>
        <p:spPr bwMode="auto">
          <a:xfrm>
            <a:off x="623888" y="1087438"/>
            <a:ext cx="2209800" cy="0"/>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29720" name="Object 24"/>
          <p:cNvGraphicFramePr>
            <a:graphicFrameLocks noChangeAspect="1"/>
          </p:cNvGraphicFramePr>
          <p:nvPr>
            <p:extLst>
              <p:ext uri="{D42A27DB-BD31-4B8C-83A1-F6EECF244321}">
                <p14:modId xmlns:p14="http://schemas.microsoft.com/office/powerpoint/2010/main" val="3131989340"/>
              </p:ext>
            </p:extLst>
          </p:nvPr>
        </p:nvGraphicFramePr>
        <p:xfrm>
          <a:off x="2843213" y="1700213"/>
          <a:ext cx="1790700" cy="1041400"/>
        </p:xfrm>
        <a:graphic>
          <a:graphicData uri="http://schemas.openxmlformats.org/presentationml/2006/ole">
            <mc:AlternateContent xmlns:mc="http://schemas.openxmlformats.org/markup-compatibility/2006">
              <mc:Choice xmlns:v="urn:schemas-microsoft-com:vml" Requires="v">
                <p:oleObj spid="_x0000_s1001666" name="公式" r:id="rId4" imgW="634680" imgH="368280" progId="Equation.3">
                  <p:embed/>
                </p:oleObj>
              </mc:Choice>
              <mc:Fallback>
                <p:oleObj name="公式" r:id="rId4" imgW="634680" imgH="368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700213"/>
                        <a:ext cx="1790700" cy="1041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1" name="Object 25"/>
          <p:cNvGraphicFramePr>
            <a:graphicFrameLocks noChangeAspect="1"/>
          </p:cNvGraphicFramePr>
          <p:nvPr>
            <p:extLst>
              <p:ext uri="{D42A27DB-BD31-4B8C-83A1-F6EECF244321}">
                <p14:modId xmlns:p14="http://schemas.microsoft.com/office/powerpoint/2010/main" val="2152774915"/>
              </p:ext>
            </p:extLst>
          </p:nvPr>
        </p:nvGraphicFramePr>
        <p:xfrm>
          <a:off x="1258888" y="3914775"/>
          <a:ext cx="7467600" cy="1385888"/>
        </p:xfrm>
        <a:graphic>
          <a:graphicData uri="http://schemas.openxmlformats.org/presentationml/2006/ole">
            <mc:AlternateContent xmlns:mc="http://schemas.openxmlformats.org/markup-compatibility/2006">
              <mc:Choice xmlns:v="urn:schemas-microsoft-com:vml" Requires="v">
                <p:oleObj spid="_x0000_s1001667" name="公式" r:id="rId6" imgW="3403440" imgH="634680" progId="Equation.3">
                  <p:embed/>
                </p:oleObj>
              </mc:Choice>
              <mc:Fallback>
                <p:oleObj name="公式" r:id="rId6" imgW="3403440" imgH="634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914775"/>
                        <a:ext cx="7467600"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2" name="Rectangle 26"/>
          <p:cNvSpPr>
            <a:spLocks noChangeArrowheads="1"/>
          </p:cNvSpPr>
          <p:nvPr/>
        </p:nvSpPr>
        <p:spPr bwMode="auto">
          <a:xfrm>
            <a:off x="685800" y="5283200"/>
            <a:ext cx="4498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33CC"/>
              </a:buClr>
              <a:buSzPct val="130000"/>
              <a:buFont typeface="Wingdings" panose="05000000000000000000" pitchFamily="2" charset="2"/>
              <a:buChar char="Ø"/>
            </a:pPr>
            <a:r>
              <a:rPr lang="zh-CN" altLang="en-US" b="1">
                <a:latin typeface="Times New Roman" panose="02020603050405020304" pitchFamily="18" charset="0"/>
                <a:cs typeface="Times New Roman" panose="02020603050405020304" pitchFamily="18" charset="0"/>
              </a:rPr>
              <a:t>若</a:t>
            </a:r>
            <a:r>
              <a:rPr lang="en-US" altLang="zh-CN" b="1" i="1">
                <a:solidFill>
                  <a:srgbClr val="3333CC"/>
                </a:solidFill>
                <a:latin typeface="Times New Roman" panose="02020603050405020304" pitchFamily="18" charset="0"/>
                <a:cs typeface="Times New Roman" panose="02020603050405020304" pitchFamily="18" charset="0"/>
              </a:rPr>
              <a:t>F~F</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b="1">
                <a:latin typeface="Times New Roman" panose="02020603050405020304" pitchFamily="18" charset="0"/>
                <a:cs typeface="Times New Roman" panose="02020603050405020304" pitchFamily="18" charset="0"/>
                <a:sym typeface="Symbol" panose="05050102010706020507" pitchFamily="18" charset="2"/>
              </a:rPr>
              <a:t>则</a:t>
            </a:r>
            <a:r>
              <a:rPr lang="zh-CN" altLang="en-US"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i="1">
                <a:solidFill>
                  <a:srgbClr val="3333CC"/>
                </a:solidFill>
                <a:latin typeface="Times New Roman" panose="02020603050405020304" pitchFamily="18" charset="0"/>
                <a:cs typeface="Times New Roman" panose="02020603050405020304" pitchFamily="18" charset="0"/>
              </a:rPr>
              <a:t>F~F</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695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13"/>
                                        </p:tgtEl>
                                        <p:attrNameLst>
                                          <p:attrName>style.visibility</p:attrName>
                                        </p:attrNameLst>
                                      </p:cBhvr>
                                      <p:to>
                                        <p:strVal val="visible"/>
                                      </p:to>
                                    </p:set>
                                    <p:animEffect transition="in" filter="wipe(left)">
                                      <p:cBhvr>
                                        <p:cTn id="7" dur="500"/>
                                        <p:tgtEl>
                                          <p:spTgt spid="297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20"/>
                                        </p:tgtEl>
                                        <p:attrNameLst>
                                          <p:attrName>style.visibility</p:attrName>
                                        </p:attrNameLst>
                                      </p:cBhvr>
                                      <p:to>
                                        <p:strVal val="visible"/>
                                      </p:to>
                                    </p:set>
                                    <p:animEffect transition="in" filter="wipe(left)">
                                      <p:cBhvr>
                                        <p:cTn id="12" dur="500"/>
                                        <p:tgtEl>
                                          <p:spTgt spid="297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11"/>
                                        </p:tgtEl>
                                        <p:attrNameLst>
                                          <p:attrName>style.visibility</p:attrName>
                                        </p:attrNameLst>
                                      </p:cBhvr>
                                      <p:to>
                                        <p:strVal val="visible"/>
                                      </p:to>
                                    </p:set>
                                    <p:animEffect transition="in" filter="wipe(left)">
                                      <p:cBhvr>
                                        <p:cTn id="17" dur="500"/>
                                        <p:tgtEl>
                                          <p:spTgt spid="297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07"/>
                                        </p:tgtEl>
                                        <p:attrNameLst>
                                          <p:attrName>style.visibility</p:attrName>
                                        </p:attrNameLst>
                                      </p:cBhvr>
                                      <p:to>
                                        <p:strVal val="visible"/>
                                      </p:to>
                                    </p:set>
                                    <p:animEffect transition="in" filter="wipe(left)">
                                      <p:cBhvr>
                                        <p:cTn id="22" dur="500"/>
                                        <p:tgtEl>
                                          <p:spTgt spid="297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21"/>
                                        </p:tgtEl>
                                        <p:attrNameLst>
                                          <p:attrName>style.visibility</p:attrName>
                                        </p:attrNameLst>
                                      </p:cBhvr>
                                      <p:to>
                                        <p:strVal val="visible"/>
                                      </p:to>
                                    </p:set>
                                    <p:animEffect transition="in" filter="wipe(left)">
                                      <p:cBhvr>
                                        <p:cTn id="27" dur="500"/>
                                        <p:tgtEl>
                                          <p:spTgt spid="297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22"/>
                                        </p:tgtEl>
                                        <p:attrNameLst>
                                          <p:attrName>style.visibility</p:attrName>
                                        </p:attrNameLst>
                                      </p:cBhvr>
                                      <p:to>
                                        <p:strVal val="visible"/>
                                      </p:to>
                                    </p:set>
                                    <p:animEffect transition="in" filter="wipe(left)">
                                      <p:cBhvr>
                                        <p:cTn id="32" dur="500"/>
                                        <p:tgtEl>
                                          <p:spTgt spid="29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7" grpId="0"/>
      <p:bldP spid="29711" grpId="0"/>
      <p:bldP spid="29713" grpId="0"/>
      <p:bldP spid="297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40E930C0-D596-4557-A221-B60AAECB6697}" type="slidenum">
              <a:rPr lang="en-US" altLang="zh-CN">
                <a:latin typeface="Times New Roman" panose="02020603050405020304" pitchFamily="18" charset="0"/>
                <a:cs typeface="Times New Roman" panose="02020603050405020304" pitchFamily="18" charset="0"/>
              </a:rPr>
              <a:pPr/>
              <a:t>31</a:t>
            </a:fld>
            <a:endParaRPr lang="en-US" altLang="zh-CN">
              <a:latin typeface="Times New Roman" panose="02020603050405020304" pitchFamily="18" charset="0"/>
              <a:cs typeface="Times New Roman" panose="02020603050405020304" pitchFamily="18" charset="0"/>
            </a:endParaRPr>
          </a:p>
        </p:txBody>
      </p:sp>
      <p:sp>
        <p:nvSpPr>
          <p:cNvPr id="30758" name="Freeform 38" descr="深色上对角线"/>
          <p:cNvSpPr>
            <a:spLocks/>
          </p:cNvSpPr>
          <p:nvPr/>
        </p:nvSpPr>
        <p:spPr bwMode="auto">
          <a:xfrm>
            <a:off x="5105400" y="2651125"/>
            <a:ext cx="1981200" cy="228600"/>
          </a:xfrm>
          <a:custGeom>
            <a:avLst/>
            <a:gdLst>
              <a:gd name="T0" fmla="*/ 64 w 979"/>
              <a:gd name="T1" fmla="*/ 0 h 256"/>
              <a:gd name="T2" fmla="*/ 61 w 979"/>
              <a:gd name="T3" fmla="*/ 132 h 256"/>
              <a:gd name="T4" fmla="*/ 61 w 979"/>
              <a:gd name="T5" fmla="*/ 238 h 256"/>
              <a:gd name="T6" fmla="*/ 134 w 979"/>
              <a:gd name="T7" fmla="*/ 238 h 256"/>
              <a:gd name="T8" fmla="*/ 864 w 979"/>
              <a:gd name="T9" fmla="*/ 253 h 256"/>
              <a:gd name="T10" fmla="*/ 824 w 979"/>
              <a:gd name="T11" fmla="*/ 200 h 256"/>
              <a:gd name="T12" fmla="*/ 451 w 979"/>
              <a:gd name="T13" fmla="*/ 133 h 256"/>
              <a:gd name="T14" fmla="*/ 64 w 979"/>
              <a:gd name="T15" fmla="*/ 0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9" h="256">
                <a:moveTo>
                  <a:pt x="64" y="0"/>
                </a:moveTo>
                <a:cubicBezTo>
                  <a:pt x="22" y="2"/>
                  <a:pt x="61" y="92"/>
                  <a:pt x="61" y="132"/>
                </a:cubicBezTo>
                <a:cubicBezTo>
                  <a:pt x="61" y="172"/>
                  <a:pt x="49" y="221"/>
                  <a:pt x="61" y="238"/>
                </a:cubicBezTo>
                <a:cubicBezTo>
                  <a:pt x="73" y="256"/>
                  <a:pt x="0" y="236"/>
                  <a:pt x="134" y="238"/>
                </a:cubicBezTo>
                <a:lnTo>
                  <a:pt x="864" y="253"/>
                </a:lnTo>
                <a:cubicBezTo>
                  <a:pt x="979" y="247"/>
                  <a:pt x="893" y="220"/>
                  <a:pt x="824" y="200"/>
                </a:cubicBezTo>
                <a:cubicBezTo>
                  <a:pt x="755" y="180"/>
                  <a:pt x="578" y="166"/>
                  <a:pt x="451" y="133"/>
                </a:cubicBezTo>
                <a:cubicBezTo>
                  <a:pt x="324" y="100"/>
                  <a:pt x="145" y="28"/>
                  <a:pt x="64" y="0"/>
                </a:cubicBezTo>
                <a:close/>
              </a:path>
            </a:pathLst>
          </a:custGeom>
          <a:pattFill prst="dkUpDiag">
            <a:fgClr>
              <a:srgbClr val="FF33CC"/>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0765" name="Group 45"/>
          <p:cNvGrpSpPr>
            <a:grpSpLocks/>
          </p:cNvGrpSpPr>
          <p:nvPr/>
        </p:nvGrpSpPr>
        <p:grpSpPr bwMode="auto">
          <a:xfrm>
            <a:off x="1905000" y="908050"/>
            <a:ext cx="5680075" cy="2235200"/>
            <a:chOff x="1200" y="944"/>
            <a:chExt cx="3578" cy="1408"/>
          </a:xfrm>
        </p:grpSpPr>
        <p:sp>
          <p:nvSpPr>
            <p:cNvPr id="30739" name="Line 19"/>
            <p:cNvSpPr>
              <a:spLocks noChangeShapeType="1"/>
            </p:cNvSpPr>
            <p:nvPr/>
          </p:nvSpPr>
          <p:spPr bwMode="auto">
            <a:xfrm flipV="1">
              <a:off x="1418" y="2192"/>
              <a:ext cx="33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0740" name="Line 20"/>
            <p:cNvSpPr>
              <a:spLocks noChangeShapeType="1"/>
            </p:cNvSpPr>
            <p:nvPr/>
          </p:nvSpPr>
          <p:spPr bwMode="auto">
            <a:xfrm flipV="1">
              <a:off x="1418" y="944"/>
              <a:ext cx="0"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0742" name="Text Box 22"/>
            <p:cNvSpPr txBox="1">
              <a:spLocks noChangeArrowheads="1"/>
            </p:cNvSpPr>
            <p:nvPr/>
          </p:nvSpPr>
          <p:spPr bwMode="auto">
            <a:xfrm>
              <a:off x="1200" y="206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0</a:t>
              </a:r>
            </a:p>
          </p:txBody>
        </p:sp>
      </p:grpSp>
      <p:sp>
        <p:nvSpPr>
          <p:cNvPr id="30745" name="Freeform 25"/>
          <p:cNvSpPr>
            <a:spLocks/>
          </p:cNvSpPr>
          <p:nvPr/>
        </p:nvSpPr>
        <p:spPr bwMode="auto">
          <a:xfrm>
            <a:off x="2251075" y="1724025"/>
            <a:ext cx="5199063" cy="1165225"/>
          </a:xfrm>
          <a:custGeom>
            <a:avLst/>
            <a:gdLst>
              <a:gd name="T0" fmla="*/ 0 w 3275"/>
              <a:gd name="T1" fmla="*/ 734 h 734"/>
              <a:gd name="T2" fmla="*/ 128 w 3275"/>
              <a:gd name="T3" fmla="*/ 398 h 734"/>
              <a:gd name="T4" fmla="*/ 381 w 3275"/>
              <a:gd name="T5" fmla="*/ 11 h 734"/>
              <a:gd name="T6" fmla="*/ 1275 w 3275"/>
              <a:gd name="T7" fmla="*/ 465 h 734"/>
              <a:gd name="T8" fmla="*/ 2355 w 3275"/>
              <a:gd name="T9" fmla="*/ 585 h 734"/>
              <a:gd name="T10" fmla="*/ 2781 w 3275"/>
              <a:gd name="T11" fmla="*/ 598 h 734"/>
              <a:gd name="T12" fmla="*/ 2408 w 3275"/>
              <a:gd name="T13" fmla="*/ 585 h 734"/>
              <a:gd name="T14" fmla="*/ 3275 w 3275"/>
              <a:gd name="T15" fmla="*/ 625 h 7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75" h="734">
                <a:moveTo>
                  <a:pt x="0" y="734"/>
                </a:moveTo>
                <a:cubicBezTo>
                  <a:pt x="21" y="678"/>
                  <a:pt x="64" y="518"/>
                  <a:pt x="128" y="398"/>
                </a:cubicBezTo>
                <a:cubicBezTo>
                  <a:pt x="192" y="278"/>
                  <a:pt x="190" y="0"/>
                  <a:pt x="381" y="11"/>
                </a:cubicBezTo>
                <a:cubicBezTo>
                  <a:pt x="572" y="22"/>
                  <a:pt x="946" y="369"/>
                  <a:pt x="1275" y="465"/>
                </a:cubicBezTo>
                <a:cubicBezTo>
                  <a:pt x="1604" y="561"/>
                  <a:pt x="2104" y="563"/>
                  <a:pt x="2355" y="585"/>
                </a:cubicBezTo>
                <a:cubicBezTo>
                  <a:pt x="2606" y="607"/>
                  <a:pt x="2772" y="598"/>
                  <a:pt x="2781" y="598"/>
                </a:cubicBezTo>
                <a:cubicBezTo>
                  <a:pt x="2790" y="598"/>
                  <a:pt x="2326" y="580"/>
                  <a:pt x="2408" y="585"/>
                </a:cubicBezTo>
                <a:cubicBezTo>
                  <a:pt x="2490" y="590"/>
                  <a:pt x="3095" y="617"/>
                  <a:pt x="3275" y="625"/>
                </a:cubicBezTo>
              </a:path>
            </a:pathLst>
          </a:custGeom>
          <a:noFill/>
          <a:ln w="28575" cmpd="sng">
            <a:solidFill>
              <a:srgbClr val="33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0746" name="Freeform 26"/>
          <p:cNvSpPr>
            <a:spLocks/>
          </p:cNvSpPr>
          <p:nvPr/>
        </p:nvSpPr>
        <p:spPr bwMode="auto">
          <a:xfrm>
            <a:off x="2251075" y="1230313"/>
            <a:ext cx="4691063" cy="1658937"/>
          </a:xfrm>
          <a:custGeom>
            <a:avLst/>
            <a:gdLst>
              <a:gd name="T0" fmla="*/ 0 w 2955"/>
              <a:gd name="T1" fmla="*/ 1045 h 1045"/>
              <a:gd name="T2" fmla="*/ 301 w 2955"/>
              <a:gd name="T3" fmla="*/ 562 h 1045"/>
              <a:gd name="T4" fmla="*/ 608 w 2955"/>
              <a:gd name="T5" fmla="*/ 2 h 1045"/>
              <a:gd name="T6" fmla="*/ 1115 w 2955"/>
              <a:gd name="T7" fmla="*/ 549 h 1045"/>
              <a:gd name="T8" fmla="*/ 1808 w 2955"/>
              <a:gd name="T9" fmla="*/ 882 h 1045"/>
              <a:gd name="T10" fmla="*/ 2955 w 2955"/>
              <a:gd name="T11" fmla="*/ 989 h 1045"/>
            </a:gdLst>
            <a:ahLst/>
            <a:cxnLst>
              <a:cxn ang="0">
                <a:pos x="T0" y="T1"/>
              </a:cxn>
              <a:cxn ang="0">
                <a:pos x="T2" y="T3"/>
              </a:cxn>
              <a:cxn ang="0">
                <a:pos x="T4" y="T5"/>
              </a:cxn>
              <a:cxn ang="0">
                <a:pos x="T6" y="T7"/>
              </a:cxn>
              <a:cxn ang="0">
                <a:pos x="T8" y="T9"/>
              </a:cxn>
              <a:cxn ang="0">
                <a:pos x="T10" y="T11"/>
              </a:cxn>
            </a:cxnLst>
            <a:rect l="0" t="0" r="r" b="b"/>
            <a:pathLst>
              <a:path w="2955" h="1045">
                <a:moveTo>
                  <a:pt x="0" y="1045"/>
                </a:moveTo>
                <a:cubicBezTo>
                  <a:pt x="50" y="965"/>
                  <a:pt x="200" y="736"/>
                  <a:pt x="301" y="562"/>
                </a:cubicBezTo>
                <a:cubicBezTo>
                  <a:pt x="402" y="388"/>
                  <a:pt x="472" y="4"/>
                  <a:pt x="608" y="2"/>
                </a:cubicBezTo>
                <a:cubicBezTo>
                  <a:pt x="744" y="0"/>
                  <a:pt x="915" y="402"/>
                  <a:pt x="1115" y="549"/>
                </a:cubicBezTo>
                <a:cubicBezTo>
                  <a:pt x="1315" y="696"/>
                  <a:pt x="1501" y="809"/>
                  <a:pt x="1808" y="882"/>
                </a:cubicBezTo>
                <a:cubicBezTo>
                  <a:pt x="2115" y="955"/>
                  <a:pt x="2716" y="967"/>
                  <a:pt x="2955" y="989"/>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0749" name="Rectangle 29"/>
          <p:cNvSpPr>
            <a:spLocks noChangeArrowheads="1"/>
          </p:cNvSpPr>
          <p:nvPr/>
        </p:nvSpPr>
        <p:spPr bwMode="auto">
          <a:xfrm>
            <a:off x="468313" y="333375"/>
            <a:ext cx="20858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33CC"/>
              </a:buClr>
              <a:buSzPct val="130000"/>
              <a:buFont typeface="Wingdings" panose="05000000000000000000" pitchFamily="2" charset="2"/>
              <a:buChar char="Ø"/>
            </a:pP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y</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的图形</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b="1">
              <a:latin typeface="Times New Roman" panose="02020603050405020304" pitchFamily="18" charset="0"/>
              <a:cs typeface="Times New Roman" panose="02020603050405020304" pitchFamily="18" charset="0"/>
            </a:endParaRPr>
          </a:p>
        </p:txBody>
      </p:sp>
      <p:sp>
        <p:nvSpPr>
          <p:cNvPr id="30750" name="Rectangle 30"/>
          <p:cNvSpPr>
            <a:spLocks noChangeArrowheads="1"/>
          </p:cNvSpPr>
          <p:nvPr/>
        </p:nvSpPr>
        <p:spPr bwMode="auto">
          <a:xfrm>
            <a:off x="684213" y="3438525"/>
            <a:ext cx="26661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33CC"/>
              </a:buClr>
              <a:buSzPct val="130000"/>
              <a:buFont typeface="Wingdings" panose="05000000000000000000" pitchFamily="2" charset="2"/>
              <a:buChar char="Ø"/>
            </a:pP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F</a:t>
            </a:r>
            <a:r>
              <a:rPr lang="zh-CN" altLang="en-US"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分布的分位点</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b="1">
              <a:latin typeface="Times New Roman" panose="02020603050405020304" pitchFamily="18" charset="0"/>
              <a:cs typeface="Times New Roman" panose="02020603050405020304" pitchFamily="18" charset="0"/>
            </a:endParaRPr>
          </a:p>
        </p:txBody>
      </p:sp>
      <p:graphicFrame>
        <p:nvGraphicFramePr>
          <p:cNvPr id="30751" name="Object 31"/>
          <p:cNvGraphicFramePr>
            <a:graphicFrameLocks noChangeAspect="1"/>
          </p:cNvGraphicFramePr>
          <p:nvPr>
            <p:extLst>
              <p:ext uri="{D42A27DB-BD31-4B8C-83A1-F6EECF244321}">
                <p14:modId xmlns:p14="http://schemas.microsoft.com/office/powerpoint/2010/main" val="1635797718"/>
              </p:ext>
            </p:extLst>
          </p:nvPr>
        </p:nvGraphicFramePr>
        <p:xfrm>
          <a:off x="1979613" y="3946525"/>
          <a:ext cx="5391150" cy="936625"/>
        </p:xfrm>
        <a:graphic>
          <a:graphicData uri="http://schemas.openxmlformats.org/presentationml/2006/ole">
            <mc:AlternateContent xmlns:mc="http://schemas.openxmlformats.org/markup-compatibility/2006">
              <mc:Choice xmlns:v="urn:schemas-microsoft-com:vml" Requires="v">
                <p:oleObj spid="_x0000_s1002882" name="公式" r:id="rId4" imgW="2273040" imgH="355320" progId="Equation.3">
                  <p:embed/>
                </p:oleObj>
              </mc:Choice>
              <mc:Fallback>
                <p:oleObj name="公式" r:id="rId4" imgW="227304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946525"/>
                        <a:ext cx="53911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2" name="Rectangle 32"/>
          <p:cNvSpPr>
            <a:spLocks noChangeArrowheads="1"/>
          </p:cNvSpPr>
          <p:nvPr/>
        </p:nvSpPr>
        <p:spPr bwMode="auto">
          <a:xfrm>
            <a:off x="3670300" y="3429000"/>
            <a:ext cx="34451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cs typeface="Times New Roman" panose="02020603050405020304" pitchFamily="18" charset="0"/>
              </a:rPr>
              <a:t>对给定</a:t>
            </a:r>
            <a:r>
              <a:rPr lang="zh-CN" altLang="en-US"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a:latin typeface="Times New Roman" panose="02020603050405020304" pitchFamily="18" charset="0"/>
                <a:cs typeface="Times New Roman" panose="02020603050405020304" pitchFamily="18" charset="0"/>
                <a:sym typeface="Symbol" panose="05050102010706020507" pitchFamily="18" charset="2"/>
              </a:rPr>
              <a:t>(0&lt;&lt;1)</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称满足</a:t>
            </a:r>
          </a:p>
        </p:txBody>
      </p:sp>
      <p:sp>
        <p:nvSpPr>
          <p:cNvPr id="30754" name="Rectangle 34"/>
          <p:cNvSpPr>
            <a:spLocks noChangeArrowheads="1"/>
          </p:cNvSpPr>
          <p:nvPr/>
        </p:nvSpPr>
        <p:spPr bwMode="auto">
          <a:xfrm>
            <a:off x="1227138" y="4876800"/>
            <a:ext cx="5827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cs typeface="Times New Roman" panose="02020603050405020304" pitchFamily="18" charset="0"/>
              </a:rPr>
              <a:t>的点</a:t>
            </a:r>
            <a:r>
              <a:rPr lang="en-US" altLang="zh-CN" b="1" i="1">
                <a:solidFill>
                  <a:srgbClr val="3333CC"/>
                </a:solidFill>
                <a:latin typeface="Times New Roman" panose="02020603050405020304" pitchFamily="18" charset="0"/>
                <a:cs typeface="Times New Roman" panose="02020603050405020304" pitchFamily="18" charset="0"/>
              </a:rPr>
              <a:t>F</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为</a:t>
            </a:r>
            <a:r>
              <a:rPr lang="en-US" altLang="zh-CN" b="1" i="1">
                <a:solidFill>
                  <a:srgbClr val="3333CC"/>
                </a:solidFill>
                <a:latin typeface="Times New Roman" panose="02020603050405020304" pitchFamily="18" charset="0"/>
                <a:cs typeface="Times New Roman" panose="02020603050405020304" pitchFamily="18" charset="0"/>
              </a:rPr>
              <a:t>F</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a:latin typeface="Times New Roman" panose="02020603050405020304" pitchFamily="18" charset="0"/>
                <a:cs typeface="Times New Roman" panose="02020603050405020304" pitchFamily="18" charset="0"/>
              </a:rPr>
              <a:t>分布的</a:t>
            </a:r>
            <a:r>
              <a:rPr lang="zh-CN" altLang="en-US" b="1">
                <a:solidFill>
                  <a:srgbClr val="FF0000"/>
                </a:solidFill>
                <a:latin typeface="Times New Roman" panose="02020603050405020304" pitchFamily="18" charset="0"/>
                <a:cs typeface="Times New Roman" panose="02020603050405020304" pitchFamily="18" charset="0"/>
              </a:rPr>
              <a:t>上</a:t>
            </a:r>
            <a:r>
              <a:rPr lang="zh-CN" altLang="en-US"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a:solidFill>
                  <a:srgbClr val="FF0000"/>
                </a:solidFill>
                <a:latin typeface="Times New Roman" panose="02020603050405020304" pitchFamily="18" charset="0"/>
                <a:cs typeface="Times New Roman" panose="02020603050405020304" pitchFamily="18" charset="0"/>
              </a:rPr>
              <a:t>分位点</a:t>
            </a:r>
            <a:r>
              <a:rPr lang="en-US" altLang="zh-CN" b="1">
                <a:latin typeface="Times New Roman" panose="02020603050405020304" pitchFamily="18" charset="0"/>
                <a:cs typeface="Times New Roman" panose="02020603050405020304" pitchFamily="18" charset="0"/>
              </a:rPr>
              <a:t>.</a:t>
            </a:r>
          </a:p>
        </p:txBody>
      </p:sp>
      <p:sp>
        <p:nvSpPr>
          <p:cNvPr id="30756" name="Rectangle 36"/>
          <p:cNvSpPr>
            <a:spLocks noChangeArrowheads="1"/>
          </p:cNvSpPr>
          <p:nvPr/>
        </p:nvSpPr>
        <p:spPr bwMode="auto">
          <a:xfrm>
            <a:off x="4876800" y="2914650"/>
            <a:ext cx="1338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3333CC"/>
                </a:solidFill>
                <a:latin typeface="Times New Roman" panose="02020603050405020304" pitchFamily="18" charset="0"/>
                <a:cs typeface="Times New Roman" panose="02020603050405020304" pitchFamily="18" charset="0"/>
              </a:rPr>
              <a:t>F</a:t>
            </a:r>
            <a:r>
              <a:rPr lang="en-US" altLang="zh-CN" sz="2400"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solidFill>
                  <a:srgbClr val="3333CC"/>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baseline="-25000">
                <a:solidFill>
                  <a:srgbClr val="3333CC"/>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0757" name="Line 37"/>
          <p:cNvSpPr>
            <a:spLocks noChangeShapeType="1"/>
          </p:cNvSpPr>
          <p:nvPr/>
        </p:nvSpPr>
        <p:spPr bwMode="auto">
          <a:xfrm flipV="1">
            <a:off x="5181600" y="2609850"/>
            <a:ext cx="0" cy="304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0759" name="Group 39"/>
          <p:cNvGrpSpPr>
            <a:grpSpLocks/>
          </p:cNvGrpSpPr>
          <p:nvPr/>
        </p:nvGrpSpPr>
        <p:grpSpPr bwMode="auto">
          <a:xfrm>
            <a:off x="5715000" y="1847850"/>
            <a:ext cx="452438" cy="990600"/>
            <a:chOff x="4032" y="1584"/>
            <a:chExt cx="285" cy="624"/>
          </a:xfrm>
        </p:grpSpPr>
        <p:sp>
          <p:nvSpPr>
            <p:cNvPr id="30760" name="Rectangle 40"/>
            <p:cNvSpPr>
              <a:spLocks noChangeArrowheads="1"/>
            </p:cNvSpPr>
            <p:nvPr/>
          </p:nvSpPr>
          <p:spPr bwMode="auto">
            <a:xfrm>
              <a:off x="4080" y="1584"/>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0761" name="Line 41"/>
            <p:cNvSpPr>
              <a:spLocks noChangeShapeType="1"/>
            </p:cNvSpPr>
            <p:nvPr/>
          </p:nvSpPr>
          <p:spPr bwMode="auto">
            <a:xfrm flipH="1">
              <a:off x="4032" y="1824"/>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nvGrpSpPr>
          <p:cNvPr id="30766" name="Group 46"/>
          <p:cNvGrpSpPr>
            <a:grpSpLocks/>
          </p:cNvGrpSpPr>
          <p:nvPr/>
        </p:nvGrpSpPr>
        <p:grpSpPr bwMode="auto">
          <a:xfrm>
            <a:off x="3429000" y="1347788"/>
            <a:ext cx="2438400" cy="685800"/>
            <a:chOff x="2448" y="1392"/>
            <a:chExt cx="1536" cy="432"/>
          </a:xfrm>
        </p:grpSpPr>
        <p:graphicFrame>
          <p:nvGraphicFramePr>
            <p:cNvPr id="30748" name="Object 28"/>
            <p:cNvGraphicFramePr>
              <a:graphicFrameLocks noChangeAspect="1"/>
            </p:cNvGraphicFramePr>
            <p:nvPr/>
          </p:nvGraphicFramePr>
          <p:xfrm>
            <a:off x="2784" y="1392"/>
            <a:ext cx="1200" cy="281"/>
          </p:xfrm>
          <a:graphic>
            <a:graphicData uri="http://schemas.openxmlformats.org/presentationml/2006/ole">
              <mc:AlternateContent xmlns:mc="http://schemas.openxmlformats.org/markup-compatibility/2006">
                <mc:Choice xmlns:v="urn:schemas-microsoft-com:vml" Requires="v">
                  <p:oleObj spid="_x0000_s1002883" name="公式" r:id="rId6" imgW="914400" imgH="215640" progId="Equation.3">
                    <p:embed/>
                  </p:oleObj>
                </mc:Choice>
                <mc:Fallback>
                  <p:oleObj name="公式" r:id="rId6" imgW="9144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4" y="1392"/>
                          <a:ext cx="1200"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2" name="Line 42"/>
            <p:cNvSpPr>
              <a:spLocks noChangeShapeType="1"/>
            </p:cNvSpPr>
            <p:nvPr/>
          </p:nvSpPr>
          <p:spPr bwMode="auto">
            <a:xfrm flipH="1">
              <a:off x="2448" y="1584"/>
              <a:ext cx="336" cy="24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nvGrpSpPr>
          <p:cNvPr id="30764" name="Group 44"/>
          <p:cNvGrpSpPr>
            <a:grpSpLocks/>
          </p:cNvGrpSpPr>
          <p:nvPr/>
        </p:nvGrpSpPr>
        <p:grpSpPr bwMode="auto">
          <a:xfrm>
            <a:off x="3200400" y="476250"/>
            <a:ext cx="1909763" cy="762000"/>
            <a:chOff x="2208" y="816"/>
            <a:chExt cx="1203" cy="480"/>
          </a:xfrm>
        </p:grpSpPr>
        <p:graphicFrame>
          <p:nvGraphicFramePr>
            <p:cNvPr id="30747" name="Object 27"/>
            <p:cNvGraphicFramePr>
              <a:graphicFrameLocks noChangeAspect="1"/>
            </p:cNvGraphicFramePr>
            <p:nvPr/>
          </p:nvGraphicFramePr>
          <p:xfrm>
            <a:off x="2208" y="816"/>
            <a:ext cx="1203" cy="255"/>
          </p:xfrm>
          <a:graphic>
            <a:graphicData uri="http://schemas.openxmlformats.org/presentationml/2006/ole">
              <mc:AlternateContent xmlns:mc="http://schemas.openxmlformats.org/markup-compatibility/2006">
                <mc:Choice xmlns:v="urn:schemas-microsoft-com:vml" Requires="v">
                  <p:oleObj spid="_x0000_s1002884" name="公式" r:id="rId8" imgW="965160" imgH="190440" progId="Equation.3">
                    <p:embed/>
                  </p:oleObj>
                </mc:Choice>
                <mc:Fallback>
                  <p:oleObj name="公式" r:id="rId8" imgW="965160" imgH="1904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816"/>
                          <a:ext cx="1203"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3" name="Line 43"/>
            <p:cNvSpPr>
              <a:spLocks noChangeShapeType="1"/>
            </p:cNvSpPr>
            <p:nvPr/>
          </p:nvSpPr>
          <p:spPr bwMode="auto">
            <a:xfrm flipH="1">
              <a:off x="2208" y="1056"/>
              <a:ext cx="144" cy="24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aphicFrame>
        <p:nvGraphicFramePr>
          <p:cNvPr id="30767" name="Object 47"/>
          <p:cNvGraphicFramePr>
            <a:graphicFrameLocks noChangeAspect="1"/>
          </p:cNvGraphicFramePr>
          <p:nvPr>
            <p:extLst>
              <p:ext uri="{D42A27DB-BD31-4B8C-83A1-F6EECF244321}">
                <p14:modId xmlns:p14="http://schemas.microsoft.com/office/powerpoint/2010/main" val="902213008"/>
              </p:ext>
            </p:extLst>
          </p:nvPr>
        </p:nvGraphicFramePr>
        <p:xfrm>
          <a:off x="2124075" y="5445125"/>
          <a:ext cx="3714750" cy="1135063"/>
        </p:xfrm>
        <a:graphic>
          <a:graphicData uri="http://schemas.openxmlformats.org/presentationml/2006/ole">
            <mc:AlternateContent xmlns:mc="http://schemas.openxmlformats.org/markup-compatibility/2006">
              <mc:Choice xmlns:v="urn:schemas-microsoft-com:vml" Requires="v">
                <p:oleObj spid="_x0000_s1002885" name="公式" r:id="rId10" imgW="1574640" imgH="444240" progId="Equation.3">
                  <p:embed/>
                </p:oleObj>
              </mc:Choice>
              <mc:Fallback>
                <p:oleObj name="公式" r:id="rId10" imgW="157464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075" y="5445125"/>
                        <a:ext cx="3714750" cy="1135063"/>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898" name="Text Box 2"/>
          <p:cNvSpPr txBox="1">
            <a:spLocks noChangeArrowheads="1"/>
          </p:cNvSpPr>
          <p:nvPr/>
        </p:nvSpPr>
        <p:spPr bwMode="auto">
          <a:xfrm>
            <a:off x="6424613" y="5753100"/>
            <a:ext cx="2255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FF"/>
                </a:solidFill>
                <a:latin typeface="Times New Roman" panose="02020603050405020304" pitchFamily="18" charset="0"/>
                <a:cs typeface="Times New Roman" panose="02020603050405020304" pitchFamily="18" charset="0"/>
              </a:rPr>
              <a:t>(</a:t>
            </a:r>
            <a:r>
              <a:rPr lang="zh-CN" altLang="en-US" sz="2400" b="1">
                <a:solidFill>
                  <a:srgbClr val="0000FF"/>
                </a:solidFill>
                <a:latin typeface="Times New Roman" panose="02020603050405020304" pitchFamily="18" charset="0"/>
                <a:cs typeface="Times New Roman" panose="02020603050405020304" pitchFamily="18" charset="0"/>
              </a:rPr>
              <a:t>证明见书</a:t>
            </a:r>
            <a:r>
              <a:rPr lang="en-US" altLang="zh-CN" sz="2400" b="1">
                <a:solidFill>
                  <a:srgbClr val="0000FF"/>
                </a:solidFill>
                <a:latin typeface="Times New Roman" panose="02020603050405020304" pitchFamily="18" charset="0"/>
                <a:cs typeface="Times New Roman" panose="02020603050405020304" pitchFamily="18" charset="0"/>
              </a:rPr>
              <a:t>P142)</a:t>
            </a:r>
          </a:p>
        </p:txBody>
      </p:sp>
    </p:spTree>
    <p:extLst>
      <p:ext uri="{BB962C8B-B14F-4D97-AF65-F5344CB8AC3E}">
        <p14:creationId xmlns:p14="http://schemas.microsoft.com/office/powerpoint/2010/main" val="3639842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49"/>
                                        </p:tgtEl>
                                        <p:attrNameLst>
                                          <p:attrName>style.visibility</p:attrName>
                                        </p:attrNameLst>
                                      </p:cBhvr>
                                      <p:to>
                                        <p:strVal val="visible"/>
                                      </p:to>
                                    </p:set>
                                    <p:animEffect transition="in" filter="wipe(left)">
                                      <p:cBhvr>
                                        <p:cTn id="7" dur="500"/>
                                        <p:tgtEl>
                                          <p:spTgt spid="30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65"/>
                                        </p:tgtEl>
                                        <p:attrNameLst>
                                          <p:attrName>style.visibility</p:attrName>
                                        </p:attrNameLst>
                                      </p:cBhvr>
                                      <p:to>
                                        <p:strVal val="visible"/>
                                      </p:to>
                                    </p:set>
                                    <p:animEffect transition="in" filter="wipe(left)">
                                      <p:cBhvr>
                                        <p:cTn id="12" dur="500"/>
                                        <p:tgtEl>
                                          <p:spTgt spid="307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46"/>
                                        </p:tgtEl>
                                        <p:attrNameLst>
                                          <p:attrName>style.visibility</p:attrName>
                                        </p:attrNameLst>
                                      </p:cBhvr>
                                      <p:to>
                                        <p:strVal val="visible"/>
                                      </p:to>
                                    </p:set>
                                    <p:animEffect transition="in" filter="wipe(left)">
                                      <p:cBhvr>
                                        <p:cTn id="17" dur="500"/>
                                        <p:tgtEl>
                                          <p:spTgt spid="307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64"/>
                                        </p:tgtEl>
                                        <p:attrNameLst>
                                          <p:attrName>style.visibility</p:attrName>
                                        </p:attrNameLst>
                                      </p:cBhvr>
                                      <p:to>
                                        <p:strVal val="visible"/>
                                      </p:to>
                                    </p:set>
                                    <p:animEffect transition="in" filter="wipe(left)">
                                      <p:cBhvr>
                                        <p:cTn id="22" dur="500"/>
                                        <p:tgtEl>
                                          <p:spTgt spid="307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45"/>
                                        </p:tgtEl>
                                        <p:attrNameLst>
                                          <p:attrName>style.visibility</p:attrName>
                                        </p:attrNameLst>
                                      </p:cBhvr>
                                      <p:to>
                                        <p:strVal val="visible"/>
                                      </p:to>
                                    </p:set>
                                    <p:animEffect transition="in" filter="wipe(left)">
                                      <p:cBhvr>
                                        <p:cTn id="27" dur="500"/>
                                        <p:tgtEl>
                                          <p:spTgt spid="307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3076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0750"/>
                                        </p:tgtEl>
                                        <p:attrNameLst>
                                          <p:attrName>style.visibility</p:attrName>
                                        </p:attrNameLst>
                                      </p:cBhvr>
                                      <p:to>
                                        <p:strVal val="visible"/>
                                      </p:to>
                                    </p:set>
                                    <p:animEffect transition="in" filter="wipe(left)">
                                      <p:cBhvr>
                                        <p:cTn id="36" dur="500"/>
                                        <p:tgtEl>
                                          <p:spTgt spid="307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0752"/>
                                        </p:tgtEl>
                                        <p:attrNameLst>
                                          <p:attrName>style.visibility</p:attrName>
                                        </p:attrNameLst>
                                      </p:cBhvr>
                                      <p:to>
                                        <p:strVal val="visible"/>
                                      </p:to>
                                    </p:set>
                                    <p:animEffect transition="in" filter="wipe(left)">
                                      <p:cBhvr>
                                        <p:cTn id="41" dur="500"/>
                                        <p:tgtEl>
                                          <p:spTgt spid="3075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0751"/>
                                        </p:tgtEl>
                                        <p:attrNameLst>
                                          <p:attrName>style.visibility</p:attrName>
                                        </p:attrNameLst>
                                      </p:cBhvr>
                                      <p:to>
                                        <p:strVal val="visible"/>
                                      </p:to>
                                    </p:set>
                                    <p:animEffect transition="in" filter="wipe(left)">
                                      <p:cBhvr>
                                        <p:cTn id="46" dur="500"/>
                                        <p:tgtEl>
                                          <p:spTgt spid="3075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0754"/>
                                        </p:tgtEl>
                                        <p:attrNameLst>
                                          <p:attrName>style.visibility</p:attrName>
                                        </p:attrNameLst>
                                      </p:cBhvr>
                                      <p:to>
                                        <p:strVal val="visible"/>
                                      </p:to>
                                    </p:set>
                                    <p:animEffect transition="in" filter="wipe(left)">
                                      <p:cBhvr>
                                        <p:cTn id="51" dur="500"/>
                                        <p:tgtEl>
                                          <p:spTgt spid="307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0757"/>
                                        </p:tgtEl>
                                        <p:attrNameLst>
                                          <p:attrName>style.visibility</p:attrName>
                                        </p:attrNameLst>
                                      </p:cBhvr>
                                      <p:to>
                                        <p:strVal val="visible"/>
                                      </p:to>
                                    </p:set>
                                    <p:animEffect transition="in" filter="wipe(left)">
                                      <p:cBhvr>
                                        <p:cTn id="56" dur="500"/>
                                        <p:tgtEl>
                                          <p:spTgt spid="3075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0758"/>
                                        </p:tgtEl>
                                        <p:attrNameLst>
                                          <p:attrName>style.visibility</p:attrName>
                                        </p:attrNameLst>
                                      </p:cBhvr>
                                      <p:to>
                                        <p:strVal val="visible"/>
                                      </p:to>
                                    </p:set>
                                    <p:animEffect transition="in" filter="wipe(left)">
                                      <p:cBhvr>
                                        <p:cTn id="61" dur="500"/>
                                        <p:tgtEl>
                                          <p:spTgt spid="3075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30759"/>
                                        </p:tgtEl>
                                        <p:attrNameLst>
                                          <p:attrName>style.visibility</p:attrName>
                                        </p:attrNameLst>
                                      </p:cBhvr>
                                      <p:to>
                                        <p:strVal val="visible"/>
                                      </p:to>
                                    </p:set>
                                    <p:animEffect transition="in" filter="wipe(left)">
                                      <p:cBhvr>
                                        <p:cTn id="66" dur="500"/>
                                        <p:tgtEl>
                                          <p:spTgt spid="3075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0756"/>
                                        </p:tgtEl>
                                        <p:attrNameLst>
                                          <p:attrName>style.visibility</p:attrName>
                                        </p:attrNameLst>
                                      </p:cBhvr>
                                      <p:to>
                                        <p:strVal val="visible"/>
                                      </p:to>
                                    </p:set>
                                    <p:animEffect transition="in" filter="wipe(left)">
                                      <p:cBhvr>
                                        <p:cTn id="71" dur="500"/>
                                        <p:tgtEl>
                                          <p:spTgt spid="3075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5" fill="hold" nodeType="clickEffect">
                                  <p:stCondLst>
                                    <p:cond delay="0"/>
                                  </p:stCondLst>
                                  <p:childTnLst>
                                    <p:set>
                                      <p:cBhvr>
                                        <p:cTn id="75" dur="1" fill="hold">
                                          <p:stCondLst>
                                            <p:cond delay="0"/>
                                          </p:stCondLst>
                                        </p:cTn>
                                        <p:tgtEl>
                                          <p:spTgt spid="30767"/>
                                        </p:tgtEl>
                                        <p:attrNameLst>
                                          <p:attrName>style.visibility</p:attrName>
                                        </p:attrNameLst>
                                      </p:cBhvr>
                                      <p:to>
                                        <p:strVal val="visible"/>
                                      </p:to>
                                    </p:set>
                                    <p:animEffect transition="in" filter="blinds(vertical)">
                                      <p:cBhvr>
                                        <p:cTn id="76" dur="500"/>
                                        <p:tgtEl>
                                          <p:spTgt spid="3076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0898"/>
                                        </p:tgtEl>
                                        <p:attrNameLst>
                                          <p:attrName>style.visibility</p:attrName>
                                        </p:attrNameLst>
                                      </p:cBhvr>
                                      <p:to>
                                        <p:strVal val="visible"/>
                                      </p:to>
                                    </p:set>
                                    <p:animEffect transition="in" filter="wipe(left)">
                                      <p:cBhvr>
                                        <p:cTn id="81" dur="500"/>
                                        <p:tgtEl>
                                          <p:spTgt spid="8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8" grpId="0" animBg="1"/>
      <p:bldP spid="30745" grpId="0" animBg="1"/>
      <p:bldP spid="30746" grpId="0" animBg="1"/>
      <p:bldP spid="30749" grpId="0" autoUpdateAnimBg="0"/>
      <p:bldP spid="30750" grpId="0" autoUpdateAnimBg="0"/>
      <p:bldP spid="30752" grpId="0" autoUpdateAnimBg="0"/>
      <p:bldP spid="30754" grpId="0" autoUpdateAnimBg="0"/>
      <p:bldP spid="30756" grpId="0" autoUpdateAnimBg="0"/>
      <p:bldP spid="30757" grpId="0" animBg="1"/>
      <p:bldP spid="8089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2"/>
          </p:nvPr>
        </p:nvSpPr>
        <p:spPr/>
        <p:txBody>
          <a:bodyPr/>
          <a:lstStyle/>
          <a:p>
            <a:fld id="{E7C43FB7-F191-44E6-B9A0-968A69390C35}" type="slidenum">
              <a:rPr lang="en-US" altLang="zh-CN"/>
              <a:pPr/>
              <a:t>32</a:t>
            </a:fld>
            <a:endParaRPr lang="en-US" altLang="zh-CN"/>
          </a:p>
        </p:txBody>
      </p:sp>
      <p:sp>
        <p:nvSpPr>
          <p:cNvPr id="12316" name="Rectangle 28"/>
          <p:cNvSpPr>
            <a:spLocks noChangeArrowheads="1"/>
          </p:cNvSpPr>
          <p:nvPr/>
        </p:nvSpPr>
        <p:spPr bwMode="auto">
          <a:xfrm>
            <a:off x="179388" y="260350"/>
            <a:ext cx="8343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（四）正态总体的样本均值与样本方差的分布</a:t>
            </a:r>
          </a:p>
        </p:txBody>
      </p:sp>
      <p:sp>
        <p:nvSpPr>
          <p:cNvPr id="12319" name="Text Box 31"/>
          <p:cNvSpPr txBox="1">
            <a:spLocks noChangeArrowheads="1"/>
          </p:cNvSpPr>
          <p:nvPr/>
        </p:nvSpPr>
        <p:spPr bwMode="auto">
          <a:xfrm>
            <a:off x="539750" y="836613"/>
            <a:ext cx="8208963"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b="1" dirty="0">
                <a:solidFill>
                  <a:srgbClr val="CC0066"/>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设总体</a:t>
            </a:r>
            <a:r>
              <a:rPr lang="en-US" altLang="zh-CN" b="1" i="1" dirty="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期望</a:t>
            </a:r>
            <a:r>
              <a:rPr lang="zh-CN" altLang="en-US" b="1" dirty="0" smtClean="0">
                <a:latin typeface="Times New Roman" panose="02020603050405020304" pitchFamily="18" charset="0"/>
                <a:cs typeface="Times New Roman" panose="02020603050405020304" pitchFamily="18" charset="0"/>
              </a:rPr>
              <a:t>为 </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方差为  </a:t>
            </a:r>
            <a:r>
              <a:rPr lang="en-US" altLang="zh-CN" b="1"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 X</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X</a:t>
            </a:r>
            <a:r>
              <a:rPr lang="en-US" altLang="zh-CN" b="1" i="1" baseline="-25000" dirty="0" err="1">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是来自总体</a:t>
            </a:r>
            <a:r>
              <a:rPr lang="en-US" altLang="zh-CN" b="1" i="1" dirty="0">
                <a:latin typeface="Times New Roman" panose="02020603050405020304" pitchFamily="18" charset="0"/>
                <a:cs typeface="Times New Roman" panose="02020603050405020304" pitchFamily="18" charset="0"/>
              </a:rPr>
              <a:t>X </a:t>
            </a:r>
            <a:r>
              <a:rPr lang="zh-CN" altLang="en-US" b="1" dirty="0">
                <a:latin typeface="Times New Roman" panose="02020603050405020304" pitchFamily="18" charset="0"/>
                <a:cs typeface="Times New Roman" panose="02020603050405020304" pitchFamily="18" charset="0"/>
              </a:rPr>
              <a:t>的样本</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则总有</a:t>
            </a:r>
          </a:p>
          <a:p>
            <a:pPr>
              <a:lnSpc>
                <a:spcPct val="110000"/>
              </a:lnSpc>
            </a:pPr>
            <a:r>
              <a:rPr lang="zh-CN" altLang="en-US" b="1" baseline="-25000" dirty="0">
                <a:latin typeface="Times New Roman" panose="02020603050405020304" pitchFamily="18" charset="0"/>
                <a:cs typeface="Times New Roman" panose="02020603050405020304" pitchFamily="18" charset="0"/>
              </a:rPr>
              <a:t> </a:t>
            </a:r>
          </a:p>
        </p:txBody>
      </p:sp>
      <p:graphicFrame>
        <p:nvGraphicFramePr>
          <p:cNvPr id="12320" name="Object 32"/>
          <p:cNvGraphicFramePr>
            <a:graphicFrameLocks noChangeAspect="1"/>
          </p:cNvGraphicFramePr>
          <p:nvPr/>
        </p:nvGraphicFramePr>
        <p:xfrm>
          <a:off x="1692275" y="1812925"/>
          <a:ext cx="5976938" cy="1039813"/>
        </p:xfrm>
        <a:graphic>
          <a:graphicData uri="http://schemas.openxmlformats.org/presentationml/2006/ole">
            <mc:AlternateContent xmlns:mc="http://schemas.openxmlformats.org/markup-compatibility/2006">
              <mc:Choice xmlns:v="urn:schemas-microsoft-com:vml" Requires="v">
                <p:oleObj spid="_x0000_s1011842" name="公式" r:id="rId4" imgW="2234880" imgH="355320" progId="Equation.3">
                  <p:embed/>
                </p:oleObj>
              </mc:Choice>
              <mc:Fallback>
                <p:oleObj name="公式" r:id="rId4" imgW="223488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812925"/>
                        <a:ext cx="5976938" cy="10398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2" name="Rectangle 34">
            <a:hlinkClick r:id="" action="ppaction://hlinkshowjump?jump=nextslide"/>
          </p:cNvPr>
          <p:cNvSpPr>
            <a:spLocks noChangeArrowheads="1"/>
          </p:cNvSpPr>
          <p:nvPr/>
        </p:nvSpPr>
        <p:spPr bwMode="auto">
          <a:xfrm>
            <a:off x="467544" y="2981895"/>
            <a:ext cx="1077913"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FF"/>
                </a:solidFill>
                <a:latin typeface="黑体" panose="02010609060101010101" pitchFamily="49" charset="-122"/>
                <a:ea typeface="黑体" panose="02010609060101010101" pitchFamily="49" charset="-122"/>
              </a:rPr>
              <a:t>推导</a:t>
            </a:r>
            <a:r>
              <a:rPr lang="en-US" altLang="zh-CN" b="1" dirty="0">
                <a:solidFill>
                  <a:srgbClr val="0000FF"/>
                </a:solidFill>
                <a:latin typeface="黑体" panose="02010609060101010101" pitchFamily="49" charset="-122"/>
                <a:ea typeface="黑体" panose="02010609060101010101" pitchFamily="49" charset="-122"/>
              </a:rPr>
              <a:t>:</a:t>
            </a:r>
          </a:p>
        </p:txBody>
      </p:sp>
      <p:sp>
        <p:nvSpPr>
          <p:cNvPr id="12343" name="AutoShape 55">
            <a:hlinkClick r:id="rId6" action="ppaction://hlinksldjump" highlightClick="1"/>
          </p:cNvPr>
          <p:cNvSpPr>
            <a:spLocks noChangeArrowheads="1"/>
          </p:cNvSpPr>
          <p:nvPr/>
        </p:nvSpPr>
        <p:spPr bwMode="auto">
          <a:xfrm>
            <a:off x="8459788" y="6237288"/>
            <a:ext cx="395287" cy="476250"/>
          </a:xfrm>
          <a:prstGeom prst="actionButtonForwardNext">
            <a:avLst/>
          </a:prstGeom>
          <a:solidFill>
            <a:srgbClr val="66C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6" name="Rectangle 58"/>
          <p:cNvSpPr>
            <a:spLocks noChangeArrowheads="1"/>
          </p:cNvSpPr>
          <p:nvPr/>
        </p:nvSpPr>
        <p:spPr bwMode="auto">
          <a:xfrm>
            <a:off x="6704013" y="2946400"/>
            <a:ext cx="592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ym typeface="Symbol" panose="05050102010706020507" pitchFamily="18" charset="2"/>
              </a:rPr>
              <a:t>=</a:t>
            </a:r>
          </a:p>
        </p:txBody>
      </p:sp>
      <p:sp>
        <p:nvSpPr>
          <p:cNvPr id="12349" name="Rectangle 61"/>
          <p:cNvSpPr>
            <a:spLocks noChangeArrowheads="1"/>
          </p:cNvSpPr>
          <p:nvPr/>
        </p:nvSpPr>
        <p:spPr bwMode="auto">
          <a:xfrm>
            <a:off x="7327900" y="376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350" name="Object 62"/>
          <p:cNvGraphicFramePr>
            <a:graphicFrameLocks noChangeAspect="1"/>
          </p:cNvGraphicFramePr>
          <p:nvPr/>
        </p:nvGraphicFramePr>
        <p:xfrm>
          <a:off x="3779838" y="2852738"/>
          <a:ext cx="1539875" cy="822325"/>
        </p:xfrm>
        <a:graphic>
          <a:graphicData uri="http://schemas.openxmlformats.org/presentationml/2006/ole">
            <mc:AlternateContent xmlns:mc="http://schemas.openxmlformats.org/markup-compatibility/2006">
              <mc:Choice xmlns:v="urn:schemas-microsoft-com:vml" Requires="v">
                <p:oleObj spid="_x0000_s1011843" name="公式" r:id="rId7" imgW="888840" imgH="431640" progId="Equation.3">
                  <p:embed/>
                </p:oleObj>
              </mc:Choice>
              <mc:Fallback>
                <p:oleObj name="公式" r:id="rId7" imgW="8888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2852738"/>
                        <a:ext cx="15398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51" name="Object 63"/>
          <p:cNvGraphicFramePr>
            <a:graphicFrameLocks noChangeAspect="1"/>
          </p:cNvGraphicFramePr>
          <p:nvPr/>
        </p:nvGraphicFramePr>
        <p:xfrm>
          <a:off x="5292725" y="2852738"/>
          <a:ext cx="1473200" cy="822325"/>
        </p:xfrm>
        <a:graphic>
          <a:graphicData uri="http://schemas.openxmlformats.org/presentationml/2006/ole">
            <mc:AlternateContent xmlns:mc="http://schemas.openxmlformats.org/markup-compatibility/2006">
              <mc:Choice xmlns:v="urn:schemas-microsoft-com:vml" Requires="v">
                <p:oleObj spid="_x0000_s1011844" name="公式" r:id="rId9" imgW="850680" imgH="431640" progId="Equation.3">
                  <p:embed/>
                </p:oleObj>
              </mc:Choice>
              <mc:Fallback>
                <p:oleObj name="公式" r:id="rId9" imgW="8506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2852738"/>
                        <a:ext cx="1473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52" name="Object 64"/>
          <p:cNvGraphicFramePr>
            <a:graphicFrameLocks noChangeAspect="1"/>
          </p:cNvGraphicFramePr>
          <p:nvPr/>
        </p:nvGraphicFramePr>
        <p:xfrm>
          <a:off x="1547813" y="2852738"/>
          <a:ext cx="2243137" cy="822325"/>
        </p:xfrm>
        <a:graphic>
          <a:graphicData uri="http://schemas.openxmlformats.org/presentationml/2006/ole">
            <mc:AlternateContent xmlns:mc="http://schemas.openxmlformats.org/markup-compatibility/2006">
              <mc:Choice xmlns:v="urn:schemas-microsoft-com:vml" Requires="v">
                <p:oleObj spid="_x0000_s1011845" name="公式" r:id="rId11" imgW="1295280" imgH="431640" progId="Equation.3">
                  <p:embed/>
                </p:oleObj>
              </mc:Choice>
              <mc:Fallback>
                <p:oleObj name="公式" r:id="rId11" imgW="129528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852738"/>
                        <a:ext cx="22431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55" name="Object 67"/>
          <p:cNvGraphicFramePr>
            <a:graphicFrameLocks noChangeAspect="1"/>
          </p:cNvGraphicFramePr>
          <p:nvPr/>
        </p:nvGraphicFramePr>
        <p:xfrm>
          <a:off x="6516688" y="3716338"/>
          <a:ext cx="831850" cy="862012"/>
        </p:xfrm>
        <a:graphic>
          <a:graphicData uri="http://schemas.openxmlformats.org/presentationml/2006/ole">
            <mc:AlternateContent xmlns:mc="http://schemas.openxmlformats.org/markup-compatibility/2006">
              <mc:Choice xmlns:v="urn:schemas-microsoft-com:vml" Requires="v">
                <p:oleObj spid="_x0000_s1011846" name="公式" r:id="rId13" imgW="342720" imgH="355320" progId="Equation.3">
                  <p:embed/>
                </p:oleObj>
              </mc:Choice>
              <mc:Fallback>
                <p:oleObj name="公式" r:id="rId13" imgW="342720" imgH="3553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3716338"/>
                        <a:ext cx="83185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56" name="Object 68"/>
          <p:cNvGraphicFramePr>
            <a:graphicFrameLocks noChangeAspect="1"/>
          </p:cNvGraphicFramePr>
          <p:nvPr/>
        </p:nvGraphicFramePr>
        <p:xfrm>
          <a:off x="1547813" y="3789363"/>
          <a:ext cx="2243137" cy="822325"/>
        </p:xfrm>
        <a:graphic>
          <a:graphicData uri="http://schemas.openxmlformats.org/presentationml/2006/ole">
            <mc:AlternateContent xmlns:mc="http://schemas.openxmlformats.org/markup-compatibility/2006">
              <mc:Choice xmlns:v="urn:schemas-microsoft-com:vml" Requires="v">
                <p:oleObj spid="_x0000_s1011847" name="公式" r:id="rId15" imgW="1295280" imgH="431640" progId="Equation.3">
                  <p:embed/>
                </p:oleObj>
              </mc:Choice>
              <mc:Fallback>
                <p:oleObj name="公式" r:id="rId15" imgW="1295280" imgH="431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3789363"/>
                        <a:ext cx="22431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57" name="Object 69"/>
          <p:cNvGraphicFramePr>
            <a:graphicFrameLocks noChangeAspect="1"/>
          </p:cNvGraphicFramePr>
          <p:nvPr/>
        </p:nvGraphicFramePr>
        <p:xfrm>
          <a:off x="3851275" y="3789363"/>
          <a:ext cx="1671638" cy="822325"/>
        </p:xfrm>
        <a:graphic>
          <a:graphicData uri="http://schemas.openxmlformats.org/presentationml/2006/ole">
            <mc:AlternateContent xmlns:mc="http://schemas.openxmlformats.org/markup-compatibility/2006">
              <mc:Choice xmlns:v="urn:schemas-microsoft-com:vml" Requires="v">
                <p:oleObj spid="_x0000_s1011848" name="公式" r:id="rId17" imgW="965160" imgH="431640" progId="Equation.3">
                  <p:embed/>
                </p:oleObj>
              </mc:Choice>
              <mc:Fallback>
                <p:oleObj name="公式" r:id="rId17" imgW="965160" imgH="431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1275" y="3789363"/>
                        <a:ext cx="1671638"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58" name="Object 70"/>
          <p:cNvGraphicFramePr>
            <a:graphicFrameLocks noChangeAspect="1"/>
          </p:cNvGraphicFramePr>
          <p:nvPr/>
        </p:nvGraphicFramePr>
        <p:xfrm>
          <a:off x="5524500" y="3802063"/>
          <a:ext cx="966788" cy="773112"/>
        </p:xfrm>
        <a:graphic>
          <a:graphicData uri="http://schemas.openxmlformats.org/presentationml/2006/ole">
            <mc:AlternateContent xmlns:mc="http://schemas.openxmlformats.org/markup-compatibility/2006">
              <mc:Choice xmlns:v="urn:schemas-microsoft-com:vml" Requires="v">
                <p:oleObj spid="_x0000_s1011849" name="公式" r:id="rId19" imgW="558720" imgH="406080" progId="Equation.3">
                  <p:embed/>
                </p:oleObj>
              </mc:Choice>
              <mc:Fallback>
                <p:oleObj name="公式" r:id="rId19" imgW="558720" imgH="4060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4500" y="3802063"/>
                        <a:ext cx="966788"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59" name="Object 71"/>
          <p:cNvGraphicFramePr>
            <a:graphicFrameLocks noChangeAspect="1"/>
          </p:cNvGraphicFramePr>
          <p:nvPr/>
        </p:nvGraphicFramePr>
        <p:xfrm>
          <a:off x="1554163" y="4706938"/>
          <a:ext cx="3705225" cy="912812"/>
        </p:xfrm>
        <a:graphic>
          <a:graphicData uri="http://schemas.openxmlformats.org/presentationml/2006/ole">
            <mc:AlternateContent xmlns:mc="http://schemas.openxmlformats.org/markup-compatibility/2006">
              <mc:Choice xmlns:v="urn:schemas-microsoft-com:vml" Requires="v">
                <p:oleObj spid="_x0000_s1011850" name="公式" r:id="rId21" imgW="2145960" imgH="482400" progId="Equation.3">
                  <p:embed/>
                </p:oleObj>
              </mc:Choice>
              <mc:Fallback>
                <p:oleObj name="公式" r:id="rId21" imgW="2145960" imgH="4824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54163" y="4706938"/>
                        <a:ext cx="3705225"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60" name="Object 72"/>
          <p:cNvGraphicFramePr>
            <a:graphicFrameLocks noChangeAspect="1"/>
          </p:cNvGraphicFramePr>
          <p:nvPr/>
        </p:nvGraphicFramePr>
        <p:xfrm>
          <a:off x="5219700" y="4708525"/>
          <a:ext cx="3281363" cy="865188"/>
        </p:xfrm>
        <a:graphic>
          <a:graphicData uri="http://schemas.openxmlformats.org/presentationml/2006/ole">
            <mc:AlternateContent xmlns:mc="http://schemas.openxmlformats.org/markup-compatibility/2006">
              <mc:Choice xmlns:v="urn:schemas-microsoft-com:vml" Requires="v">
                <p:oleObj spid="_x0000_s1011851" name="公式" r:id="rId23" imgW="1904760" imgH="457200" progId="Equation.3">
                  <p:embed/>
                </p:oleObj>
              </mc:Choice>
              <mc:Fallback>
                <p:oleObj name="公式" r:id="rId23" imgW="1904760" imgH="457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9700" y="4708525"/>
                        <a:ext cx="3281363"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61" name="Object 73"/>
          <p:cNvGraphicFramePr>
            <a:graphicFrameLocks noChangeAspect="1"/>
          </p:cNvGraphicFramePr>
          <p:nvPr/>
        </p:nvGraphicFramePr>
        <p:xfrm>
          <a:off x="2363788" y="5572125"/>
          <a:ext cx="3871912" cy="914400"/>
        </p:xfrm>
        <a:graphic>
          <a:graphicData uri="http://schemas.openxmlformats.org/presentationml/2006/ole">
            <mc:AlternateContent xmlns:mc="http://schemas.openxmlformats.org/markup-compatibility/2006">
              <mc:Choice xmlns:v="urn:schemas-microsoft-com:vml" Requires="v">
                <p:oleObj spid="_x0000_s1011852" name="公式" r:id="rId25" imgW="2247840" imgH="482400" progId="Equation.3">
                  <p:embed/>
                </p:oleObj>
              </mc:Choice>
              <mc:Fallback>
                <p:oleObj name="公式" r:id="rId25" imgW="2247840" imgH="4824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63788" y="5572125"/>
                        <a:ext cx="38719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62" name="Object 74"/>
          <p:cNvGraphicFramePr>
            <a:graphicFrameLocks noChangeAspect="1"/>
          </p:cNvGraphicFramePr>
          <p:nvPr/>
        </p:nvGraphicFramePr>
        <p:xfrm>
          <a:off x="6300788" y="5805488"/>
          <a:ext cx="685800" cy="430212"/>
        </p:xfrm>
        <a:graphic>
          <a:graphicData uri="http://schemas.openxmlformats.org/presentationml/2006/ole">
            <mc:AlternateContent xmlns:mc="http://schemas.openxmlformats.org/markup-compatibility/2006">
              <mc:Choice xmlns:v="urn:schemas-microsoft-com:vml" Requires="v">
                <p:oleObj spid="_x0000_s1011853" name="公式" r:id="rId27" imgW="304560" imgH="190440" progId="Equation.3">
                  <p:embed/>
                </p:oleObj>
              </mc:Choice>
              <mc:Fallback>
                <p:oleObj name="公式" r:id="rId27" imgW="304560" imgH="1904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300788" y="5805488"/>
                        <a:ext cx="6858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61256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19"/>
                                        </p:tgtEl>
                                        <p:attrNameLst>
                                          <p:attrName>style.visibility</p:attrName>
                                        </p:attrNameLst>
                                      </p:cBhvr>
                                      <p:to>
                                        <p:strVal val="visible"/>
                                      </p:to>
                                    </p:set>
                                    <p:animEffect transition="in" filter="wipe(left)">
                                      <p:cBhvr>
                                        <p:cTn id="7" dur="500"/>
                                        <p:tgtEl>
                                          <p:spTgt spid="12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320"/>
                                        </p:tgtEl>
                                        <p:attrNameLst>
                                          <p:attrName>style.visibility</p:attrName>
                                        </p:attrNameLst>
                                      </p:cBhvr>
                                      <p:to>
                                        <p:strVal val="visible"/>
                                      </p:to>
                                    </p:set>
                                    <p:animEffect transition="in" filter="wipe(left)">
                                      <p:cBhvr>
                                        <p:cTn id="12" dur="500"/>
                                        <p:tgtEl>
                                          <p:spTgt spid="123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22"/>
                                        </p:tgtEl>
                                        <p:attrNameLst>
                                          <p:attrName>style.visibility</p:attrName>
                                        </p:attrNameLst>
                                      </p:cBhvr>
                                      <p:to>
                                        <p:strVal val="visible"/>
                                      </p:to>
                                    </p:set>
                                    <p:animEffect transition="in" filter="wipe(left)">
                                      <p:cBhvr>
                                        <p:cTn id="17" dur="500"/>
                                        <p:tgtEl>
                                          <p:spTgt spid="12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352"/>
                                        </p:tgtEl>
                                        <p:attrNameLst>
                                          <p:attrName>style.visibility</p:attrName>
                                        </p:attrNameLst>
                                      </p:cBhvr>
                                      <p:to>
                                        <p:strVal val="visible"/>
                                      </p:to>
                                    </p:set>
                                    <p:animEffect transition="in" filter="wipe(left)">
                                      <p:cBhvr>
                                        <p:cTn id="22" dur="500"/>
                                        <p:tgtEl>
                                          <p:spTgt spid="123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350"/>
                                        </p:tgtEl>
                                        <p:attrNameLst>
                                          <p:attrName>style.visibility</p:attrName>
                                        </p:attrNameLst>
                                      </p:cBhvr>
                                      <p:to>
                                        <p:strVal val="visible"/>
                                      </p:to>
                                    </p:set>
                                    <p:animEffect transition="in" filter="wipe(left)">
                                      <p:cBhvr>
                                        <p:cTn id="27" dur="500"/>
                                        <p:tgtEl>
                                          <p:spTgt spid="123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351"/>
                                        </p:tgtEl>
                                        <p:attrNameLst>
                                          <p:attrName>style.visibility</p:attrName>
                                        </p:attrNameLst>
                                      </p:cBhvr>
                                      <p:to>
                                        <p:strVal val="visible"/>
                                      </p:to>
                                    </p:set>
                                    <p:animEffect transition="in" filter="wipe(left)">
                                      <p:cBhvr>
                                        <p:cTn id="32" dur="500"/>
                                        <p:tgtEl>
                                          <p:spTgt spid="123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46"/>
                                        </p:tgtEl>
                                        <p:attrNameLst>
                                          <p:attrName>style.visibility</p:attrName>
                                        </p:attrNameLst>
                                      </p:cBhvr>
                                      <p:to>
                                        <p:strVal val="visible"/>
                                      </p:to>
                                    </p:set>
                                    <p:animEffect transition="in" filter="wipe(left)">
                                      <p:cBhvr>
                                        <p:cTn id="37" dur="500"/>
                                        <p:tgtEl>
                                          <p:spTgt spid="123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356"/>
                                        </p:tgtEl>
                                        <p:attrNameLst>
                                          <p:attrName>style.visibility</p:attrName>
                                        </p:attrNameLst>
                                      </p:cBhvr>
                                      <p:to>
                                        <p:strVal val="visible"/>
                                      </p:to>
                                    </p:set>
                                    <p:animEffect transition="in" filter="wipe(left)">
                                      <p:cBhvr>
                                        <p:cTn id="42" dur="500"/>
                                        <p:tgtEl>
                                          <p:spTgt spid="123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357"/>
                                        </p:tgtEl>
                                        <p:attrNameLst>
                                          <p:attrName>style.visibility</p:attrName>
                                        </p:attrNameLst>
                                      </p:cBhvr>
                                      <p:to>
                                        <p:strVal val="visible"/>
                                      </p:to>
                                    </p:set>
                                    <p:animEffect transition="in" filter="wipe(left)">
                                      <p:cBhvr>
                                        <p:cTn id="47" dur="500"/>
                                        <p:tgtEl>
                                          <p:spTgt spid="123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358"/>
                                        </p:tgtEl>
                                        <p:attrNameLst>
                                          <p:attrName>style.visibility</p:attrName>
                                        </p:attrNameLst>
                                      </p:cBhvr>
                                      <p:to>
                                        <p:strVal val="visible"/>
                                      </p:to>
                                    </p:set>
                                    <p:animEffect transition="in" filter="wipe(left)">
                                      <p:cBhvr>
                                        <p:cTn id="52" dur="500"/>
                                        <p:tgtEl>
                                          <p:spTgt spid="123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355"/>
                                        </p:tgtEl>
                                        <p:attrNameLst>
                                          <p:attrName>style.visibility</p:attrName>
                                        </p:attrNameLst>
                                      </p:cBhvr>
                                      <p:to>
                                        <p:strVal val="visible"/>
                                      </p:to>
                                    </p:set>
                                    <p:animEffect transition="in" filter="wipe(left)">
                                      <p:cBhvr>
                                        <p:cTn id="57" dur="500"/>
                                        <p:tgtEl>
                                          <p:spTgt spid="1235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2359"/>
                                        </p:tgtEl>
                                        <p:attrNameLst>
                                          <p:attrName>style.visibility</p:attrName>
                                        </p:attrNameLst>
                                      </p:cBhvr>
                                      <p:to>
                                        <p:strVal val="visible"/>
                                      </p:to>
                                    </p:set>
                                    <p:animEffect transition="in" filter="wipe(left)">
                                      <p:cBhvr>
                                        <p:cTn id="62" dur="500"/>
                                        <p:tgtEl>
                                          <p:spTgt spid="123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2360"/>
                                        </p:tgtEl>
                                        <p:attrNameLst>
                                          <p:attrName>style.visibility</p:attrName>
                                        </p:attrNameLst>
                                      </p:cBhvr>
                                      <p:to>
                                        <p:strVal val="visible"/>
                                      </p:to>
                                    </p:set>
                                    <p:animEffect transition="in" filter="wipe(left)">
                                      <p:cBhvr>
                                        <p:cTn id="67" dur="500"/>
                                        <p:tgtEl>
                                          <p:spTgt spid="123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2361"/>
                                        </p:tgtEl>
                                        <p:attrNameLst>
                                          <p:attrName>style.visibility</p:attrName>
                                        </p:attrNameLst>
                                      </p:cBhvr>
                                      <p:to>
                                        <p:strVal val="visible"/>
                                      </p:to>
                                    </p:set>
                                    <p:animEffect transition="in" filter="wipe(left)">
                                      <p:cBhvr>
                                        <p:cTn id="72" dur="500"/>
                                        <p:tgtEl>
                                          <p:spTgt spid="1236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2362"/>
                                        </p:tgtEl>
                                        <p:attrNameLst>
                                          <p:attrName>style.visibility</p:attrName>
                                        </p:attrNameLst>
                                      </p:cBhvr>
                                      <p:to>
                                        <p:strVal val="visible"/>
                                      </p:to>
                                    </p:set>
                                    <p:animEffect transition="in" filter="wipe(left)">
                                      <p:cBhvr>
                                        <p:cTn id="77" dur="500"/>
                                        <p:tgtEl>
                                          <p:spTgt spid="12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9" grpId="0" autoUpdateAnimBg="0"/>
      <p:bldP spid="12322" grpId="0" animBg="1" autoUpdateAnimBg="0"/>
      <p:bldP spid="1234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4"/>
          <p:cNvSpPr>
            <a:spLocks noGrp="1"/>
          </p:cNvSpPr>
          <p:nvPr>
            <p:ph type="sldNum" sz="quarter" idx="12"/>
          </p:nvPr>
        </p:nvSpPr>
        <p:spPr/>
        <p:txBody>
          <a:bodyPr/>
          <a:lstStyle/>
          <a:p>
            <a:fld id="{1865A1EC-B693-478F-82F5-1155B476331E}" type="slidenum">
              <a:rPr lang="en-US" altLang="zh-CN"/>
              <a:pPr/>
              <a:t>33</a:t>
            </a:fld>
            <a:endParaRPr lang="en-US" altLang="zh-CN"/>
          </a:p>
        </p:txBody>
      </p:sp>
      <p:sp>
        <p:nvSpPr>
          <p:cNvPr id="78852" name="Rectangle 4"/>
          <p:cNvSpPr>
            <a:spLocks noChangeArrowheads="1"/>
          </p:cNvSpPr>
          <p:nvPr/>
        </p:nvSpPr>
        <p:spPr bwMode="auto">
          <a:xfrm>
            <a:off x="611188" y="336550"/>
            <a:ext cx="7326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抽样分布定理（</a:t>
            </a:r>
            <a:r>
              <a:rPr lang="zh-CN" altLang="en-US" sz="3200" b="1">
                <a:solidFill>
                  <a:srgbClr val="CC00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定理</a:t>
            </a:r>
            <a:r>
              <a:rPr lang="en-US" altLang="zh-CN" sz="3200" b="1">
                <a:solidFill>
                  <a:srgbClr val="CC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en-US" sz="3200" b="1">
                <a:solidFill>
                  <a:srgbClr val="CC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3200" b="1">
                <a:solidFill>
                  <a:srgbClr val="CC00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定理</a:t>
            </a:r>
            <a:r>
              <a:rPr lang="en-US" altLang="zh-CN" sz="3200" b="1">
                <a:solidFill>
                  <a:srgbClr val="CC00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a:t>
            </a:r>
            <a:r>
              <a:rPr lang="zh-CN" altLang="en-US" sz="3200" b="1">
                <a:solidFill>
                  <a:srgbClr val="CC00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、定理</a:t>
            </a:r>
            <a:r>
              <a:rPr lang="en-US" altLang="zh-CN" sz="3200" b="1">
                <a:solidFill>
                  <a:srgbClr val="CC00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3</a:t>
            </a:r>
            <a:r>
              <a:rPr lang="zh-CN" altLang="en-US" sz="32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78854" name="Object 6"/>
          <p:cNvGraphicFramePr>
            <a:graphicFrameLocks noChangeAspect="1"/>
          </p:cNvGraphicFramePr>
          <p:nvPr>
            <p:extLst>
              <p:ext uri="{D42A27DB-BD31-4B8C-83A1-F6EECF244321}">
                <p14:modId xmlns:p14="http://schemas.microsoft.com/office/powerpoint/2010/main" val="1157987004"/>
              </p:ext>
            </p:extLst>
          </p:nvPr>
        </p:nvGraphicFramePr>
        <p:xfrm>
          <a:off x="1547813" y="2060575"/>
          <a:ext cx="2251075" cy="987425"/>
        </p:xfrm>
        <a:graphic>
          <a:graphicData uri="http://schemas.openxmlformats.org/presentationml/2006/ole">
            <mc:AlternateContent xmlns:mc="http://schemas.openxmlformats.org/markup-compatibility/2006">
              <mc:Choice xmlns:v="urn:schemas-microsoft-com:vml" Requires="v">
                <p:oleObj spid="_x0000_s1005026" name="公式" r:id="rId4" imgW="952200" imgH="419040" progId="Equation.3">
                  <p:embed/>
                </p:oleObj>
              </mc:Choice>
              <mc:Fallback>
                <p:oleObj name="公式" r:id="rId4" imgW="9522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060575"/>
                        <a:ext cx="2251075" cy="9874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9" name="Rectangle 11"/>
          <p:cNvSpPr>
            <a:spLocks noChangeArrowheads="1"/>
          </p:cNvSpPr>
          <p:nvPr/>
        </p:nvSpPr>
        <p:spPr bwMode="auto">
          <a:xfrm>
            <a:off x="1042988" y="930275"/>
            <a:ext cx="65710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 X</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X</a:t>
            </a:r>
            <a:r>
              <a:rPr lang="en-US" altLang="zh-CN" b="1" i="1" baseline="-25000" dirty="0" err="1">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是来自</a:t>
            </a:r>
            <a:r>
              <a:rPr lang="zh-CN" altLang="en-US" b="1" dirty="0">
                <a:solidFill>
                  <a:srgbClr val="0000FF"/>
                </a:solidFill>
                <a:latin typeface="Times New Roman" panose="02020603050405020304" pitchFamily="18" charset="0"/>
                <a:cs typeface="Times New Roman" panose="02020603050405020304" pitchFamily="18" charset="0"/>
              </a:rPr>
              <a:t>正态总体</a:t>
            </a:r>
            <a:r>
              <a:rPr lang="en-US" altLang="zh-CN" b="1" i="1" dirty="0">
                <a:solidFill>
                  <a:srgbClr val="0000FF"/>
                </a:solidFill>
                <a:latin typeface="Times New Roman" panose="02020603050405020304" pitchFamily="18" charset="0"/>
                <a:cs typeface="Times New Roman" panose="02020603050405020304" pitchFamily="18" charset="0"/>
              </a:rPr>
              <a:t>N</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b="1" baseline="30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b="1" i="1" dirty="0">
                <a:solidFill>
                  <a:srgbClr val="0000FF"/>
                </a:solidFill>
                <a:latin typeface="Times New Roman" panose="02020603050405020304" pitchFamily="18" charset="0"/>
                <a:cs typeface="Times New Roman" panose="02020603050405020304" pitchFamily="18" charset="0"/>
              </a:rPr>
              <a:t> </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的样本</a:t>
            </a:r>
            <a:r>
              <a:rPr lang="en-US" altLang="zh-CN" b="1" dirty="0">
                <a:latin typeface="Times New Roman" panose="02020603050405020304" pitchFamily="18" charset="0"/>
                <a:cs typeface="Times New Roman" panose="02020603050405020304" pitchFamily="18" charset="0"/>
              </a:rPr>
              <a:t>,</a:t>
            </a:r>
          </a:p>
        </p:txBody>
      </p:sp>
      <p:grpSp>
        <p:nvGrpSpPr>
          <p:cNvPr id="78860" name="Group 12"/>
          <p:cNvGrpSpPr>
            <a:grpSpLocks/>
          </p:cNvGrpSpPr>
          <p:nvPr/>
        </p:nvGrpSpPr>
        <p:grpSpPr bwMode="auto">
          <a:xfrm>
            <a:off x="684213" y="1506537"/>
            <a:ext cx="5226050" cy="461962"/>
            <a:chOff x="480" y="2717"/>
            <a:chExt cx="3292" cy="291"/>
          </a:xfrm>
        </p:grpSpPr>
        <p:sp>
          <p:nvSpPr>
            <p:cNvPr id="78861" name="Rectangle 13"/>
            <p:cNvSpPr>
              <a:spLocks noChangeArrowheads="1"/>
            </p:cNvSpPr>
            <p:nvPr/>
          </p:nvSpPr>
          <p:spPr bwMode="auto">
            <a:xfrm>
              <a:off x="480" y="2717"/>
              <a:ext cx="32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anose="02020603050405020304" pitchFamily="18" charset="0"/>
                  <a:cs typeface="Times New Roman" panose="02020603050405020304" pitchFamily="18" charset="0"/>
                </a:rPr>
                <a:t>X, S</a:t>
              </a:r>
              <a:r>
                <a:rPr lang="en-US" altLang="zh-CN" b="1" i="1" baseline="30000">
                  <a:latin typeface="Times New Roman" panose="02020603050405020304" pitchFamily="18" charset="0"/>
                  <a:cs typeface="Times New Roman" panose="02020603050405020304" pitchFamily="18" charset="0"/>
                </a:rPr>
                <a:t>2</a:t>
              </a:r>
              <a:r>
                <a:rPr lang="zh-CN" altLang="en-US" b="1">
                  <a:latin typeface="Times New Roman" panose="02020603050405020304" pitchFamily="18" charset="0"/>
                  <a:cs typeface="Times New Roman" panose="02020603050405020304" pitchFamily="18" charset="0"/>
                </a:rPr>
                <a:t>分别是样本均值和样本方差</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则有</a:t>
              </a:r>
            </a:p>
          </p:txBody>
        </p:sp>
        <p:sp>
          <p:nvSpPr>
            <p:cNvPr id="78862" name="Line 14"/>
            <p:cNvSpPr>
              <a:spLocks noChangeShapeType="1"/>
            </p:cNvSpPr>
            <p:nvPr/>
          </p:nvSpPr>
          <p:spPr bwMode="auto">
            <a:xfrm>
              <a:off x="528" y="27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aphicFrame>
        <p:nvGraphicFramePr>
          <p:cNvPr id="78863" name="Object 15"/>
          <p:cNvGraphicFramePr>
            <a:graphicFrameLocks noChangeAspect="1"/>
          </p:cNvGraphicFramePr>
          <p:nvPr>
            <p:extLst>
              <p:ext uri="{D42A27DB-BD31-4B8C-83A1-F6EECF244321}">
                <p14:modId xmlns:p14="http://schemas.microsoft.com/office/powerpoint/2010/main" val="4224507537"/>
              </p:ext>
            </p:extLst>
          </p:nvPr>
        </p:nvGraphicFramePr>
        <p:xfrm>
          <a:off x="1512888" y="3213100"/>
          <a:ext cx="2122487" cy="555625"/>
        </p:xfrm>
        <a:graphic>
          <a:graphicData uri="http://schemas.openxmlformats.org/presentationml/2006/ole">
            <mc:AlternateContent xmlns:mc="http://schemas.openxmlformats.org/markup-compatibility/2006">
              <mc:Choice xmlns:v="urn:schemas-microsoft-com:vml" Requires="v">
                <p:oleObj spid="_x0000_s1005027" name="公式" r:id="rId6" imgW="863280" imgH="228600" progId="Equation.3">
                  <p:embed/>
                </p:oleObj>
              </mc:Choice>
              <mc:Fallback>
                <p:oleObj name="公式" r:id="rId6" imgW="8632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888" y="3213100"/>
                        <a:ext cx="2122487" cy="5556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4" name="Object 16"/>
          <p:cNvGraphicFramePr>
            <a:graphicFrameLocks noChangeAspect="1"/>
          </p:cNvGraphicFramePr>
          <p:nvPr>
            <p:extLst>
              <p:ext uri="{D42A27DB-BD31-4B8C-83A1-F6EECF244321}">
                <p14:modId xmlns:p14="http://schemas.microsoft.com/office/powerpoint/2010/main" val="2977310070"/>
              </p:ext>
            </p:extLst>
          </p:nvPr>
        </p:nvGraphicFramePr>
        <p:xfrm>
          <a:off x="1527175" y="4005263"/>
          <a:ext cx="5421313" cy="1025525"/>
        </p:xfrm>
        <a:graphic>
          <a:graphicData uri="http://schemas.openxmlformats.org/presentationml/2006/ole">
            <mc:AlternateContent xmlns:mc="http://schemas.openxmlformats.org/markup-compatibility/2006">
              <mc:Choice xmlns:v="urn:schemas-microsoft-com:vml" Requires="v">
                <p:oleObj spid="_x0000_s1005028" name="Equation" r:id="rId8" imgW="2349360" imgH="444240" progId="Equation.DSMT4">
                  <p:embed/>
                </p:oleObj>
              </mc:Choice>
              <mc:Fallback>
                <p:oleObj name="Equation" r:id="rId8" imgW="2349360" imgH="4442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7175" y="4005263"/>
                        <a:ext cx="5421313" cy="10255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5" name="Object 17"/>
          <p:cNvGraphicFramePr>
            <a:graphicFrameLocks noChangeAspect="1"/>
          </p:cNvGraphicFramePr>
          <p:nvPr>
            <p:extLst>
              <p:ext uri="{D42A27DB-BD31-4B8C-83A1-F6EECF244321}">
                <p14:modId xmlns:p14="http://schemas.microsoft.com/office/powerpoint/2010/main" val="2993869269"/>
              </p:ext>
            </p:extLst>
          </p:nvPr>
        </p:nvGraphicFramePr>
        <p:xfrm>
          <a:off x="4932363" y="2060575"/>
          <a:ext cx="2808287" cy="1058863"/>
        </p:xfrm>
        <a:graphic>
          <a:graphicData uri="http://schemas.openxmlformats.org/presentationml/2006/ole">
            <mc:AlternateContent xmlns:mc="http://schemas.openxmlformats.org/markup-compatibility/2006">
              <mc:Choice xmlns:v="urn:schemas-microsoft-com:vml" Requires="v">
                <p:oleObj spid="_x0000_s1005029" name="公式" r:id="rId10" imgW="1054080" imgH="444240" progId="Equation.3">
                  <p:embed/>
                </p:oleObj>
              </mc:Choice>
              <mc:Fallback>
                <p:oleObj name="公式" r:id="rId10" imgW="105408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363" y="2060575"/>
                        <a:ext cx="2808287" cy="1058863"/>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6" name="AutoShape 18"/>
          <p:cNvSpPr>
            <a:spLocks noChangeArrowheads="1"/>
          </p:cNvSpPr>
          <p:nvPr/>
        </p:nvSpPr>
        <p:spPr bwMode="auto">
          <a:xfrm>
            <a:off x="3995738" y="2492375"/>
            <a:ext cx="863600" cy="215900"/>
          </a:xfrm>
          <a:prstGeom prst="rightArrow">
            <a:avLst>
              <a:gd name="adj1" fmla="val 50000"/>
              <a:gd name="adj2" fmla="val 100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78867" name="Object 19"/>
          <p:cNvGraphicFramePr>
            <a:graphicFrameLocks noGrp="1" noChangeAspect="1"/>
          </p:cNvGraphicFramePr>
          <p:nvPr>
            <p:ph/>
            <p:extLst>
              <p:ext uri="{D42A27DB-BD31-4B8C-83A1-F6EECF244321}">
                <p14:modId xmlns:p14="http://schemas.microsoft.com/office/powerpoint/2010/main" val="2247082456"/>
              </p:ext>
            </p:extLst>
          </p:nvPr>
        </p:nvGraphicFramePr>
        <p:xfrm>
          <a:off x="1547813" y="5229225"/>
          <a:ext cx="2663825" cy="1073150"/>
        </p:xfrm>
        <a:graphic>
          <a:graphicData uri="http://schemas.openxmlformats.org/presentationml/2006/ole">
            <mc:AlternateContent xmlns:mc="http://schemas.openxmlformats.org/markup-compatibility/2006">
              <mc:Choice xmlns:v="urn:schemas-microsoft-com:vml" Requires="v">
                <p:oleObj spid="_x0000_s1005030" name="公式" r:id="rId12" imgW="977760" imgH="393480" progId="Equation.3">
                  <p:embed/>
                </p:oleObj>
              </mc:Choice>
              <mc:Fallback>
                <p:oleObj name="公式" r:id="rId12" imgW="977760" imgH="393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7813" y="5229225"/>
                        <a:ext cx="2663825" cy="1073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9" name="Rectangle 21"/>
          <p:cNvSpPr>
            <a:spLocks noChangeArrowheads="1"/>
          </p:cNvSpPr>
          <p:nvPr/>
        </p:nvSpPr>
        <p:spPr bwMode="auto">
          <a:xfrm>
            <a:off x="827088" y="2205038"/>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cs typeface="Times New Roman" panose="02020603050405020304" pitchFamily="18" charset="0"/>
              </a:rPr>
              <a:t>(1)</a:t>
            </a:r>
          </a:p>
        </p:txBody>
      </p:sp>
      <p:sp>
        <p:nvSpPr>
          <p:cNvPr id="78870" name="Rectangle 22"/>
          <p:cNvSpPr>
            <a:spLocks noChangeArrowheads="1"/>
          </p:cNvSpPr>
          <p:nvPr/>
        </p:nvSpPr>
        <p:spPr bwMode="auto">
          <a:xfrm>
            <a:off x="792163" y="3213100"/>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cs typeface="Times New Roman" panose="02020603050405020304" pitchFamily="18" charset="0"/>
              </a:rPr>
              <a:t>(2)</a:t>
            </a:r>
          </a:p>
        </p:txBody>
      </p:sp>
      <p:sp>
        <p:nvSpPr>
          <p:cNvPr id="78871" name="Rectangle 23"/>
          <p:cNvSpPr>
            <a:spLocks noChangeArrowheads="1"/>
          </p:cNvSpPr>
          <p:nvPr/>
        </p:nvSpPr>
        <p:spPr bwMode="auto">
          <a:xfrm>
            <a:off x="827088" y="4278313"/>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cs typeface="Times New Roman" panose="02020603050405020304" pitchFamily="18" charset="0"/>
              </a:rPr>
              <a:t>(3)</a:t>
            </a:r>
          </a:p>
        </p:txBody>
      </p:sp>
      <p:sp>
        <p:nvSpPr>
          <p:cNvPr id="78872" name="Rectangle 24"/>
          <p:cNvSpPr>
            <a:spLocks noChangeArrowheads="1"/>
          </p:cNvSpPr>
          <p:nvPr/>
        </p:nvSpPr>
        <p:spPr bwMode="auto">
          <a:xfrm>
            <a:off x="827088" y="5430838"/>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cs typeface="Times New Roman" panose="02020603050405020304" pitchFamily="18" charset="0"/>
              </a:rPr>
              <a:t>(4)</a:t>
            </a:r>
          </a:p>
        </p:txBody>
      </p:sp>
      <p:sp>
        <p:nvSpPr>
          <p:cNvPr id="78875" name="Text Box 27"/>
          <p:cNvSpPr txBox="1">
            <a:spLocks noChangeArrowheads="1"/>
          </p:cNvSpPr>
          <p:nvPr/>
        </p:nvSpPr>
        <p:spPr bwMode="auto">
          <a:xfrm>
            <a:off x="5867400" y="3429000"/>
            <a:ext cx="225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FF"/>
                </a:solidFill>
                <a:latin typeface="Times New Roman" panose="02020603050405020304" pitchFamily="18" charset="0"/>
                <a:cs typeface="Times New Roman" panose="02020603050405020304" pitchFamily="18" charset="0"/>
              </a:rPr>
              <a:t>(</a:t>
            </a:r>
            <a:r>
              <a:rPr lang="zh-CN" altLang="en-US" sz="2400" b="1">
                <a:solidFill>
                  <a:srgbClr val="0000FF"/>
                </a:solidFill>
                <a:latin typeface="Times New Roman" panose="02020603050405020304" pitchFamily="18" charset="0"/>
                <a:cs typeface="Times New Roman" panose="02020603050405020304" pitchFamily="18" charset="0"/>
              </a:rPr>
              <a:t>证明见书</a:t>
            </a:r>
            <a:r>
              <a:rPr lang="en-US" altLang="zh-CN" sz="2400" b="1">
                <a:solidFill>
                  <a:srgbClr val="0000FF"/>
                </a:solidFill>
                <a:latin typeface="Times New Roman" panose="02020603050405020304" pitchFamily="18" charset="0"/>
                <a:cs typeface="Times New Roman" panose="02020603050405020304" pitchFamily="18" charset="0"/>
              </a:rPr>
              <a:t>P145)</a:t>
            </a:r>
          </a:p>
        </p:txBody>
      </p:sp>
    </p:spTree>
    <p:extLst>
      <p:ext uri="{BB962C8B-B14F-4D97-AF65-F5344CB8AC3E}">
        <p14:creationId xmlns:p14="http://schemas.microsoft.com/office/powerpoint/2010/main" val="1794809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left)">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9"/>
                                        </p:tgtEl>
                                        <p:attrNameLst>
                                          <p:attrName>style.visibility</p:attrName>
                                        </p:attrNameLst>
                                      </p:cBhvr>
                                      <p:to>
                                        <p:strVal val="visible"/>
                                      </p:to>
                                    </p:set>
                                    <p:animEffect transition="in" filter="wipe(left)">
                                      <p:cBhvr>
                                        <p:cTn id="12" dur="500"/>
                                        <p:tgtEl>
                                          <p:spTgt spid="788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860"/>
                                        </p:tgtEl>
                                        <p:attrNameLst>
                                          <p:attrName>style.visibility</p:attrName>
                                        </p:attrNameLst>
                                      </p:cBhvr>
                                      <p:to>
                                        <p:strVal val="visible"/>
                                      </p:to>
                                    </p:set>
                                    <p:animEffect transition="in" filter="wipe(left)">
                                      <p:cBhvr>
                                        <p:cTn id="17" dur="500"/>
                                        <p:tgtEl>
                                          <p:spTgt spid="788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69"/>
                                        </p:tgtEl>
                                        <p:attrNameLst>
                                          <p:attrName>style.visibility</p:attrName>
                                        </p:attrNameLst>
                                      </p:cBhvr>
                                      <p:to>
                                        <p:strVal val="visible"/>
                                      </p:to>
                                    </p:set>
                                    <p:animEffect transition="in" filter="wipe(left)">
                                      <p:cBhvr>
                                        <p:cTn id="22" dur="500"/>
                                        <p:tgtEl>
                                          <p:spTgt spid="78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8854"/>
                                        </p:tgtEl>
                                        <p:attrNameLst>
                                          <p:attrName>style.visibility</p:attrName>
                                        </p:attrNameLst>
                                      </p:cBhvr>
                                      <p:to>
                                        <p:strVal val="visible"/>
                                      </p:to>
                                    </p:set>
                                    <p:animEffect transition="in" filter="wipe(left)">
                                      <p:cBhvr>
                                        <p:cTn id="27" dur="500"/>
                                        <p:tgtEl>
                                          <p:spTgt spid="788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8866"/>
                                        </p:tgtEl>
                                        <p:attrNameLst>
                                          <p:attrName>style.visibility</p:attrName>
                                        </p:attrNameLst>
                                      </p:cBhvr>
                                      <p:to>
                                        <p:strVal val="visible"/>
                                      </p:to>
                                    </p:set>
                                    <p:animEffect transition="in" filter="wipe(left)">
                                      <p:cBhvr>
                                        <p:cTn id="32" dur="500"/>
                                        <p:tgtEl>
                                          <p:spTgt spid="788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8865"/>
                                        </p:tgtEl>
                                        <p:attrNameLst>
                                          <p:attrName>style.visibility</p:attrName>
                                        </p:attrNameLst>
                                      </p:cBhvr>
                                      <p:to>
                                        <p:strVal val="visible"/>
                                      </p:to>
                                    </p:set>
                                    <p:animEffect transition="in" filter="wipe(left)">
                                      <p:cBhvr>
                                        <p:cTn id="37" dur="500"/>
                                        <p:tgtEl>
                                          <p:spTgt spid="788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8870"/>
                                        </p:tgtEl>
                                        <p:attrNameLst>
                                          <p:attrName>style.visibility</p:attrName>
                                        </p:attrNameLst>
                                      </p:cBhvr>
                                      <p:to>
                                        <p:strVal val="visible"/>
                                      </p:to>
                                    </p:set>
                                    <p:animEffect transition="in" filter="wipe(left)">
                                      <p:cBhvr>
                                        <p:cTn id="42" dur="500"/>
                                        <p:tgtEl>
                                          <p:spTgt spid="788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8863"/>
                                        </p:tgtEl>
                                        <p:attrNameLst>
                                          <p:attrName>style.visibility</p:attrName>
                                        </p:attrNameLst>
                                      </p:cBhvr>
                                      <p:to>
                                        <p:strVal val="visible"/>
                                      </p:to>
                                    </p:set>
                                    <p:animEffect transition="in" filter="wipe(left)">
                                      <p:cBhvr>
                                        <p:cTn id="47" dur="500"/>
                                        <p:tgtEl>
                                          <p:spTgt spid="788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8871"/>
                                        </p:tgtEl>
                                        <p:attrNameLst>
                                          <p:attrName>style.visibility</p:attrName>
                                        </p:attrNameLst>
                                      </p:cBhvr>
                                      <p:to>
                                        <p:strVal val="visible"/>
                                      </p:to>
                                    </p:set>
                                    <p:animEffect transition="in" filter="wipe(left)">
                                      <p:cBhvr>
                                        <p:cTn id="52" dur="500"/>
                                        <p:tgtEl>
                                          <p:spTgt spid="788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8864"/>
                                        </p:tgtEl>
                                        <p:attrNameLst>
                                          <p:attrName>style.visibility</p:attrName>
                                        </p:attrNameLst>
                                      </p:cBhvr>
                                      <p:to>
                                        <p:strVal val="visible"/>
                                      </p:to>
                                    </p:set>
                                    <p:animEffect transition="in" filter="wipe(left)">
                                      <p:cBhvr>
                                        <p:cTn id="57" dur="500"/>
                                        <p:tgtEl>
                                          <p:spTgt spid="788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8875"/>
                                        </p:tgtEl>
                                        <p:attrNameLst>
                                          <p:attrName>style.visibility</p:attrName>
                                        </p:attrNameLst>
                                      </p:cBhvr>
                                      <p:to>
                                        <p:strVal val="visible"/>
                                      </p:to>
                                    </p:set>
                                    <p:animEffect transition="in" filter="wipe(left)">
                                      <p:cBhvr>
                                        <p:cTn id="62" dur="500"/>
                                        <p:tgtEl>
                                          <p:spTgt spid="7887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8872"/>
                                        </p:tgtEl>
                                        <p:attrNameLst>
                                          <p:attrName>style.visibility</p:attrName>
                                        </p:attrNameLst>
                                      </p:cBhvr>
                                      <p:to>
                                        <p:strVal val="visible"/>
                                      </p:to>
                                    </p:set>
                                    <p:animEffect transition="in" filter="wipe(left)">
                                      <p:cBhvr>
                                        <p:cTn id="67" dur="500"/>
                                        <p:tgtEl>
                                          <p:spTgt spid="7887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78867"/>
                                        </p:tgtEl>
                                        <p:attrNameLst>
                                          <p:attrName>style.visibility</p:attrName>
                                        </p:attrNameLst>
                                      </p:cBhvr>
                                      <p:to>
                                        <p:strVal val="visible"/>
                                      </p:to>
                                    </p:set>
                                    <p:animEffect transition="in" filter="wipe(left)">
                                      <p:cBhvr>
                                        <p:cTn id="72" dur="500"/>
                                        <p:tgtEl>
                                          <p:spTgt spid="78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P spid="78859" grpId="0" autoUpdateAnimBg="0"/>
      <p:bldP spid="78866" grpId="0" animBg="1"/>
      <p:bldP spid="78869" grpId="0"/>
      <p:bldP spid="78870" grpId="0"/>
      <p:bldP spid="78871" grpId="0"/>
      <p:bldP spid="78872" grpId="0"/>
      <p:bldP spid="7887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E429B615-6F52-4172-9D22-E7D8095AFA29}" type="slidenum">
              <a:rPr lang="en-US" altLang="zh-CN"/>
              <a:pPr/>
              <a:t>34</a:t>
            </a:fld>
            <a:endParaRPr lang="en-US" altLang="zh-CN"/>
          </a:p>
        </p:txBody>
      </p:sp>
      <p:sp>
        <p:nvSpPr>
          <p:cNvPr id="57346" name="Rectangle 2"/>
          <p:cNvSpPr>
            <a:spLocks noChangeArrowheads="1"/>
          </p:cNvSpPr>
          <p:nvPr/>
        </p:nvSpPr>
        <p:spPr bwMode="auto">
          <a:xfrm>
            <a:off x="323528" y="519063"/>
            <a:ext cx="957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CC00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定理</a:t>
            </a:r>
            <a:r>
              <a:rPr lang="en-US" altLang="zh-CN" b="1" dirty="0">
                <a:solidFill>
                  <a:srgbClr val="CC00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dirty="0">
              <a:solidFill>
                <a:srgbClr val="CC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7347" name="Rectangle 3"/>
          <p:cNvSpPr>
            <a:spLocks noChangeArrowheads="1"/>
          </p:cNvSpPr>
          <p:nvPr/>
        </p:nvSpPr>
        <p:spPr bwMode="auto">
          <a:xfrm>
            <a:off x="539552" y="476672"/>
            <a:ext cx="79248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设</a:t>
            </a:r>
            <a:r>
              <a:rPr lang="en-US" altLang="zh-CN" sz="2400" b="1" i="1" dirty="0">
                <a:latin typeface="Times New Roman" panose="02020603050405020304" pitchFamily="18" charset="0"/>
                <a:cs typeface="Times New Roman" panose="02020603050405020304" pitchFamily="18" charset="0"/>
              </a:rPr>
              <a:t>X</a:t>
            </a:r>
            <a:r>
              <a:rPr lang="en-US" altLang="zh-CN" sz="2400" b="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 X</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 X</a:t>
            </a:r>
            <a:r>
              <a:rPr lang="en-US" altLang="zh-CN" sz="2400" b="1" i="1" baseline="-25000" dirty="0">
                <a:latin typeface="Times New Roman" panose="02020603050405020304" pitchFamily="18" charset="0"/>
                <a:cs typeface="Times New Roman" panose="02020603050405020304" pitchFamily="18" charset="0"/>
              </a:rPr>
              <a:t>n1</a:t>
            </a:r>
            <a:r>
              <a:rPr lang="zh-CN" altLang="en-US" sz="2400" b="1" dirty="0">
                <a:latin typeface="Times New Roman" panose="02020603050405020304" pitchFamily="18" charset="0"/>
                <a:cs typeface="Times New Roman" panose="02020603050405020304" pitchFamily="18" charset="0"/>
              </a:rPr>
              <a:t>与</a:t>
            </a:r>
            <a:r>
              <a:rPr lang="en-US" altLang="zh-CN" sz="2400" b="1" i="1" dirty="0">
                <a:latin typeface="Times New Roman" panose="02020603050405020304" pitchFamily="18" charset="0"/>
                <a:cs typeface="Times New Roman" panose="02020603050405020304" pitchFamily="18" charset="0"/>
              </a:rPr>
              <a:t>Y</a:t>
            </a:r>
            <a:r>
              <a:rPr lang="en-US" altLang="zh-CN" sz="2400" b="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 Y</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 Y</a:t>
            </a:r>
            <a:r>
              <a:rPr lang="en-US" altLang="zh-CN" sz="2400" b="1" i="1" baseline="-25000" dirty="0">
                <a:latin typeface="Times New Roman" panose="02020603050405020304" pitchFamily="18" charset="0"/>
                <a:cs typeface="Times New Roman" panose="02020603050405020304" pitchFamily="18" charset="0"/>
              </a:rPr>
              <a:t>n2</a:t>
            </a:r>
            <a:r>
              <a:rPr lang="zh-CN" altLang="en-US" sz="2400" b="1" dirty="0">
                <a:latin typeface="Times New Roman" panose="02020603050405020304" pitchFamily="18" charset="0"/>
                <a:cs typeface="Times New Roman" panose="02020603050405020304" pitchFamily="18" charset="0"/>
              </a:rPr>
              <a:t>分别是来自正态总体</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的样本</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且这两个样本相互独立</a:t>
            </a:r>
            <a:r>
              <a:rPr lang="en-US" altLang="zh-CN" sz="2400" b="1" dirty="0">
                <a:latin typeface="Times New Roman" panose="02020603050405020304" pitchFamily="18" charset="0"/>
                <a:cs typeface="Times New Roman" panose="02020603050405020304" pitchFamily="18" charset="0"/>
              </a:rPr>
              <a:t>.</a:t>
            </a:r>
          </a:p>
        </p:txBody>
      </p:sp>
      <p:grpSp>
        <p:nvGrpSpPr>
          <p:cNvPr id="57352" name="Group 8"/>
          <p:cNvGrpSpPr>
            <a:grpSpLocks/>
          </p:cNvGrpSpPr>
          <p:nvPr/>
        </p:nvGrpSpPr>
        <p:grpSpPr bwMode="auto">
          <a:xfrm>
            <a:off x="1250950" y="1566863"/>
            <a:ext cx="6883400" cy="457200"/>
            <a:chOff x="432" y="1776"/>
            <a:chExt cx="4336" cy="288"/>
          </a:xfrm>
        </p:grpSpPr>
        <p:sp>
          <p:nvSpPr>
            <p:cNvPr id="57349" name="Rectangle 5"/>
            <p:cNvSpPr>
              <a:spLocks noChangeArrowheads="1"/>
            </p:cNvSpPr>
            <p:nvPr/>
          </p:nvSpPr>
          <p:spPr bwMode="auto">
            <a:xfrm>
              <a:off x="432" y="1776"/>
              <a:ext cx="4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两个样本的均值和方差分别为 </a:t>
              </a:r>
              <a:r>
                <a:rPr lang="en-US" altLang="zh-CN" sz="2400" b="1" i="1">
                  <a:latin typeface="Times New Roman" panose="02020603050405020304" pitchFamily="18" charset="0"/>
                  <a:cs typeface="Times New Roman" panose="02020603050405020304" pitchFamily="18" charset="0"/>
                </a:rPr>
                <a:t>X, Y , S</a:t>
              </a:r>
              <a:r>
                <a:rPr lang="en-US" altLang="zh-CN" sz="2400" b="1" baseline="-25000">
                  <a:latin typeface="Times New Roman" panose="02020603050405020304" pitchFamily="18" charset="0"/>
                  <a:cs typeface="Times New Roman" panose="02020603050405020304" pitchFamily="18" charset="0"/>
                </a:rPr>
                <a:t>1</a:t>
              </a:r>
              <a:r>
                <a:rPr lang="en-US" altLang="zh-CN" sz="2400" b="1" i="1" baseline="30000">
                  <a:latin typeface="Times New Roman" panose="02020603050405020304" pitchFamily="18" charset="0"/>
                  <a:cs typeface="Times New Roman" panose="02020603050405020304" pitchFamily="18" charset="0"/>
                </a:rPr>
                <a:t>2</a:t>
              </a:r>
              <a:r>
                <a:rPr lang="en-US" altLang="zh-CN" sz="2400" b="1" i="1">
                  <a:latin typeface="Times New Roman" panose="02020603050405020304" pitchFamily="18" charset="0"/>
                  <a:cs typeface="Times New Roman" panose="02020603050405020304" pitchFamily="18" charset="0"/>
                </a:rPr>
                <a:t>, S</a:t>
              </a:r>
              <a:r>
                <a:rPr lang="en-US" altLang="zh-CN" sz="2400" b="1" baseline="-25000">
                  <a:latin typeface="Times New Roman" panose="02020603050405020304" pitchFamily="18" charset="0"/>
                  <a:cs typeface="Times New Roman" panose="02020603050405020304" pitchFamily="18" charset="0"/>
                </a:rPr>
                <a:t>2</a:t>
              </a:r>
              <a:r>
                <a:rPr lang="en-US" altLang="zh-CN" sz="2400" b="1" i="1" baseline="30000">
                  <a:latin typeface="Times New Roman" panose="02020603050405020304" pitchFamily="18" charset="0"/>
                  <a:cs typeface="Times New Roman" panose="02020603050405020304" pitchFamily="18" charset="0"/>
                </a:rPr>
                <a:t>2 </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则有</a:t>
              </a:r>
            </a:p>
          </p:txBody>
        </p:sp>
        <p:sp>
          <p:nvSpPr>
            <p:cNvPr id="57350" name="Line 6"/>
            <p:cNvSpPr>
              <a:spLocks noChangeShapeType="1"/>
            </p:cNvSpPr>
            <p:nvPr/>
          </p:nvSpPr>
          <p:spPr bwMode="auto">
            <a:xfrm>
              <a:off x="3273" y="180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7351" name="Line 7"/>
            <p:cNvSpPr>
              <a:spLocks noChangeShapeType="1"/>
            </p:cNvSpPr>
            <p:nvPr/>
          </p:nvSpPr>
          <p:spPr bwMode="auto">
            <a:xfrm>
              <a:off x="3024" y="180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aphicFrame>
        <p:nvGraphicFramePr>
          <p:cNvPr id="57353" name="Object 9"/>
          <p:cNvGraphicFramePr>
            <a:graphicFrameLocks noChangeAspect="1"/>
          </p:cNvGraphicFramePr>
          <p:nvPr>
            <p:extLst>
              <p:ext uri="{D42A27DB-BD31-4B8C-83A1-F6EECF244321}">
                <p14:modId xmlns:p14="http://schemas.microsoft.com/office/powerpoint/2010/main" val="4145533721"/>
              </p:ext>
            </p:extLst>
          </p:nvPr>
        </p:nvGraphicFramePr>
        <p:xfrm>
          <a:off x="1908175" y="2133600"/>
          <a:ext cx="3902075" cy="1071563"/>
        </p:xfrm>
        <a:graphic>
          <a:graphicData uri="http://schemas.openxmlformats.org/presentationml/2006/ole">
            <mc:AlternateContent xmlns:mc="http://schemas.openxmlformats.org/markup-compatibility/2006">
              <mc:Choice xmlns:v="urn:schemas-microsoft-com:vml" Requires="v">
                <p:oleObj spid="_x0000_s1006050" name="公式" r:id="rId4" imgW="1663560" imgH="457200" progId="Equation.3">
                  <p:embed/>
                </p:oleObj>
              </mc:Choice>
              <mc:Fallback>
                <p:oleObj name="公式" r:id="rId4" imgW="16635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133600"/>
                        <a:ext cx="3902075" cy="10715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4" name="Object 10"/>
          <p:cNvGraphicFramePr>
            <a:graphicFrameLocks noChangeAspect="1"/>
          </p:cNvGraphicFramePr>
          <p:nvPr>
            <p:extLst>
              <p:ext uri="{D42A27DB-BD31-4B8C-83A1-F6EECF244321}">
                <p14:modId xmlns:p14="http://schemas.microsoft.com/office/powerpoint/2010/main" val="3050694771"/>
              </p:ext>
            </p:extLst>
          </p:nvPr>
        </p:nvGraphicFramePr>
        <p:xfrm>
          <a:off x="1143000" y="3213100"/>
          <a:ext cx="3279775" cy="608013"/>
        </p:xfrm>
        <a:graphic>
          <a:graphicData uri="http://schemas.openxmlformats.org/presentationml/2006/ole">
            <mc:AlternateContent xmlns:mc="http://schemas.openxmlformats.org/markup-compatibility/2006">
              <mc:Choice xmlns:v="urn:schemas-microsoft-com:vml" Requires="v">
                <p:oleObj spid="_x0000_s1006051" name="公式" r:id="rId6" imgW="1358640" imgH="253800" progId="Equation.3">
                  <p:embed/>
                </p:oleObj>
              </mc:Choice>
              <mc:Fallback>
                <p:oleObj name="公式" r:id="rId6" imgW="135864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213100"/>
                        <a:ext cx="3279775"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5" name="Object 11"/>
          <p:cNvGraphicFramePr>
            <a:graphicFrameLocks noChangeAspect="1"/>
          </p:cNvGraphicFramePr>
          <p:nvPr>
            <p:extLst>
              <p:ext uri="{D42A27DB-BD31-4B8C-83A1-F6EECF244321}">
                <p14:modId xmlns:p14="http://schemas.microsoft.com/office/powerpoint/2010/main" val="1747121266"/>
              </p:ext>
            </p:extLst>
          </p:nvPr>
        </p:nvGraphicFramePr>
        <p:xfrm>
          <a:off x="1908175" y="3702050"/>
          <a:ext cx="5516563" cy="1517650"/>
        </p:xfrm>
        <a:graphic>
          <a:graphicData uri="http://schemas.openxmlformats.org/presentationml/2006/ole">
            <mc:AlternateContent xmlns:mc="http://schemas.openxmlformats.org/markup-compatibility/2006">
              <mc:Choice xmlns:v="urn:schemas-microsoft-com:vml" Requires="v">
                <p:oleObj spid="_x0000_s1006052" name="公式" r:id="rId8" imgW="2489040" imgH="685800" progId="Equation.3">
                  <p:embed/>
                </p:oleObj>
              </mc:Choice>
              <mc:Fallback>
                <p:oleObj name="公式" r:id="rId8" imgW="2489040" imgH="685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3702050"/>
                        <a:ext cx="5516563" cy="15176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6" name="Object 12"/>
          <p:cNvGraphicFramePr>
            <a:graphicFrameLocks noChangeAspect="1"/>
          </p:cNvGraphicFramePr>
          <p:nvPr>
            <p:extLst>
              <p:ext uri="{D42A27DB-BD31-4B8C-83A1-F6EECF244321}">
                <p14:modId xmlns:p14="http://schemas.microsoft.com/office/powerpoint/2010/main" val="4065985031"/>
              </p:ext>
            </p:extLst>
          </p:nvPr>
        </p:nvGraphicFramePr>
        <p:xfrm>
          <a:off x="2057400" y="5334000"/>
          <a:ext cx="5791200" cy="987425"/>
        </p:xfrm>
        <a:graphic>
          <a:graphicData uri="http://schemas.openxmlformats.org/presentationml/2006/ole">
            <mc:AlternateContent xmlns:mc="http://schemas.openxmlformats.org/markup-compatibility/2006">
              <mc:Choice xmlns:v="urn:schemas-microsoft-com:vml" Requires="v">
                <p:oleObj spid="_x0000_s1006053" name="公式" r:id="rId10" imgW="2298600" imgH="393480" progId="Equation.3">
                  <p:embed/>
                </p:oleObj>
              </mc:Choice>
              <mc:Fallback>
                <p:oleObj name="公式" r:id="rId10" imgW="229860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5334000"/>
                        <a:ext cx="57912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7" name="Rectangle 13"/>
          <p:cNvSpPr>
            <a:spLocks noChangeArrowheads="1"/>
          </p:cNvSpPr>
          <p:nvPr/>
        </p:nvSpPr>
        <p:spPr bwMode="auto">
          <a:xfrm>
            <a:off x="1198563" y="5565775"/>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a:latin typeface="Times New Roman" panose="02020603050405020304" pitchFamily="18" charset="0"/>
                <a:cs typeface="Times New Roman" panose="02020603050405020304" pitchFamily="18" charset="0"/>
              </a:rPr>
              <a:t>其中</a:t>
            </a:r>
            <a:endParaRPr lang="zh-CN" altLang="en-US" sz="2400" b="1">
              <a:latin typeface="Times New Roman" panose="02020603050405020304" pitchFamily="18" charset="0"/>
              <a:cs typeface="Times New Roman" panose="02020603050405020304" pitchFamily="18" charset="0"/>
            </a:endParaRPr>
          </a:p>
        </p:txBody>
      </p:sp>
      <p:graphicFrame>
        <p:nvGraphicFramePr>
          <p:cNvPr id="57358" name="Object 14"/>
          <p:cNvGraphicFramePr>
            <a:graphicFrameLocks noChangeAspect="1"/>
          </p:cNvGraphicFramePr>
          <p:nvPr>
            <p:extLst>
              <p:ext uri="{D42A27DB-BD31-4B8C-83A1-F6EECF244321}">
                <p14:modId xmlns:p14="http://schemas.microsoft.com/office/powerpoint/2010/main" val="903673452"/>
              </p:ext>
            </p:extLst>
          </p:nvPr>
        </p:nvGraphicFramePr>
        <p:xfrm>
          <a:off x="1187450" y="2349500"/>
          <a:ext cx="765175" cy="547688"/>
        </p:xfrm>
        <a:graphic>
          <a:graphicData uri="http://schemas.openxmlformats.org/presentationml/2006/ole">
            <mc:AlternateContent xmlns:mc="http://schemas.openxmlformats.org/markup-compatibility/2006">
              <mc:Choice xmlns:v="urn:schemas-microsoft-com:vml" Requires="v">
                <p:oleObj spid="_x0000_s1006054" name="公式" r:id="rId12" imgW="317160" imgH="228600" progId="Equation.3">
                  <p:embed/>
                </p:oleObj>
              </mc:Choice>
              <mc:Fallback>
                <p:oleObj name="公式" r:id="rId12" imgW="31716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450" y="2349500"/>
                        <a:ext cx="76517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9502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wipe(left)">
                                      <p:cBhvr>
                                        <p:cTn id="7" dur="5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wipe(left)">
                                      <p:cBhvr>
                                        <p:cTn id="12" dur="500"/>
                                        <p:tgtEl>
                                          <p:spTgt spid="57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352"/>
                                        </p:tgtEl>
                                        <p:attrNameLst>
                                          <p:attrName>style.visibility</p:attrName>
                                        </p:attrNameLst>
                                      </p:cBhvr>
                                      <p:to>
                                        <p:strVal val="visible"/>
                                      </p:to>
                                    </p:set>
                                    <p:animEffect transition="in" filter="wipe(left)">
                                      <p:cBhvr>
                                        <p:cTn id="17" dur="500"/>
                                        <p:tgtEl>
                                          <p:spTgt spid="573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358"/>
                                        </p:tgtEl>
                                        <p:attrNameLst>
                                          <p:attrName>style.visibility</p:attrName>
                                        </p:attrNameLst>
                                      </p:cBhvr>
                                      <p:to>
                                        <p:strVal val="visible"/>
                                      </p:to>
                                    </p:set>
                                    <p:animEffect transition="in" filter="wipe(left)">
                                      <p:cBhvr>
                                        <p:cTn id="22" dur="500"/>
                                        <p:tgtEl>
                                          <p:spTgt spid="573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353"/>
                                        </p:tgtEl>
                                        <p:attrNameLst>
                                          <p:attrName>style.visibility</p:attrName>
                                        </p:attrNameLst>
                                      </p:cBhvr>
                                      <p:to>
                                        <p:strVal val="visible"/>
                                      </p:to>
                                    </p:set>
                                    <p:animEffect transition="in" filter="wipe(left)">
                                      <p:cBhvr>
                                        <p:cTn id="27" dur="500"/>
                                        <p:tgtEl>
                                          <p:spTgt spid="573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354"/>
                                        </p:tgtEl>
                                        <p:attrNameLst>
                                          <p:attrName>style.visibility</p:attrName>
                                        </p:attrNameLst>
                                      </p:cBhvr>
                                      <p:to>
                                        <p:strVal val="visible"/>
                                      </p:to>
                                    </p:set>
                                    <p:animEffect transition="in" filter="wipe(left)">
                                      <p:cBhvr>
                                        <p:cTn id="32" dur="500"/>
                                        <p:tgtEl>
                                          <p:spTgt spid="573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7355"/>
                                        </p:tgtEl>
                                        <p:attrNameLst>
                                          <p:attrName>style.visibility</p:attrName>
                                        </p:attrNameLst>
                                      </p:cBhvr>
                                      <p:to>
                                        <p:strVal val="visible"/>
                                      </p:to>
                                    </p:set>
                                    <p:animEffect transition="in" filter="wipe(left)">
                                      <p:cBhvr>
                                        <p:cTn id="37" dur="500"/>
                                        <p:tgtEl>
                                          <p:spTgt spid="573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357"/>
                                        </p:tgtEl>
                                        <p:attrNameLst>
                                          <p:attrName>style.visibility</p:attrName>
                                        </p:attrNameLst>
                                      </p:cBhvr>
                                      <p:to>
                                        <p:strVal val="visible"/>
                                      </p:to>
                                    </p:set>
                                    <p:animEffect transition="in" filter="wipe(left)">
                                      <p:cBhvr>
                                        <p:cTn id="42" dur="500"/>
                                        <p:tgtEl>
                                          <p:spTgt spid="573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7356"/>
                                        </p:tgtEl>
                                        <p:attrNameLst>
                                          <p:attrName>style.visibility</p:attrName>
                                        </p:attrNameLst>
                                      </p:cBhvr>
                                      <p:to>
                                        <p:strVal val="visible"/>
                                      </p:to>
                                    </p:set>
                                    <p:animEffect transition="in" filter="wipe(left)">
                                      <p:cBhvr>
                                        <p:cTn id="47" dur="500"/>
                                        <p:tgtEl>
                                          <p:spTgt spid="57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5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p:txBody>
          <a:bodyPr/>
          <a:lstStyle/>
          <a:p>
            <a:fld id="{544EB4D5-735D-4652-81C0-4ED02736DBF0}" type="slidenum">
              <a:rPr lang="en-US" altLang="zh-CN"/>
              <a:pPr/>
              <a:t>35</a:t>
            </a:fld>
            <a:endParaRPr lang="en-US" altLang="zh-CN"/>
          </a:p>
        </p:txBody>
      </p:sp>
      <p:sp>
        <p:nvSpPr>
          <p:cNvPr id="36876" name="Rectangle 12"/>
          <p:cNvSpPr>
            <a:spLocks noChangeArrowheads="1"/>
          </p:cNvSpPr>
          <p:nvPr/>
        </p:nvSpPr>
        <p:spPr bwMode="auto">
          <a:xfrm>
            <a:off x="611188" y="47625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CC0066"/>
                </a:solidFill>
                <a:effectLst>
                  <a:outerShdw blurRad="38100" dist="38100" dir="2700000" algn="tl">
                    <a:srgbClr val="C0C0C0"/>
                  </a:outerShdw>
                </a:effectLst>
                <a:latin typeface="黑体" panose="02010609060101010101" pitchFamily="49" charset="-122"/>
                <a:ea typeface="黑体" panose="02010609060101010101" pitchFamily="49" charset="-122"/>
              </a:rPr>
              <a:t>证明</a:t>
            </a:r>
          </a:p>
        </p:txBody>
      </p:sp>
      <p:sp>
        <p:nvSpPr>
          <p:cNvPr id="36877" name="Rectangle 13"/>
          <p:cNvSpPr>
            <a:spLocks noChangeArrowheads="1"/>
          </p:cNvSpPr>
          <p:nvPr/>
        </p:nvSpPr>
        <p:spPr bwMode="auto">
          <a:xfrm>
            <a:off x="1547813" y="476250"/>
            <a:ext cx="218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宋体" panose="02010600030101010101" pitchFamily="2" charset="-122"/>
              </a:rPr>
              <a:t>1</a:t>
            </a:r>
            <a:r>
              <a:rPr lang="en-US" altLang="zh-CN" sz="2400" b="1" baseline="30000">
                <a:latin typeface="宋体" panose="02010600030101010101" pitchFamily="2" charset="-122"/>
              </a:rPr>
              <a:t>o  </a:t>
            </a:r>
            <a:r>
              <a:rPr lang="zh-CN" altLang="en-US" sz="2400" b="1">
                <a:latin typeface="宋体" panose="02010600030101010101" pitchFamily="2" charset="-122"/>
              </a:rPr>
              <a:t>由定理</a:t>
            </a:r>
            <a:r>
              <a:rPr lang="en-US" altLang="zh-CN" sz="2400" b="1">
                <a:latin typeface="宋体" panose="02010600030101010101" pitchFamily="2" charset="-122"/>
              </a:rPr>
              <a:t>2 </a:t>
            </a:r>
            <a:r>
              <a:rPr lang="zh-CN" altLang="en-US" sz="2400" b="1">
                <a:latin typeface="宋体" panose="02010600030101010101" pitchFamily="2" charset="-122"/>
              </a:rPr>
              <a:t>知</a:t>
            </a:r>
          </a:p>
        </p:txBody>
      </p:sp>
      <p:sp>
        <p:nvSpPr>
          <p:cNvPr id="36880" name="Text Box 16"/>
          <p:cNvSpPr txBox="1">
            <a:spLocks noChangeArrowheads="1"/>
          </p:cNvSpPr>
          <p:nvPr/>
        </p:nvSpPr>
        <p:spPr bwMode="auto">
          <a:xfrm>
            <a:off x="900113" y="17526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宋体" panose="02010600030101010101" pitchFamily="2" charset="-122"/>
              </a:rPr>
              <a:t>两者相互独立，由</a:t>
            </a:r>
            <a:r>
              <a:rPr lang="en-US" altLang="zh-CN" sz="2400" b="1" i="1">
                <a:latin typeface="宋体" panose="02010600030101010101" pitchFamily="2" charset="-122"/>
              </a:rPr>
              <a:t>F </a:t>
            </a:r>
            <a:r>
              <a:rPr lang="zh-CN" altLang="zh-CN" sz="2400" b="1">
                <a:latin typeface="宋体" panose="02010600030101010101" pitchFamily="2" charset="-122"/>
              </a:rPr>
              <a:t>分布</a:t>
            </a:r>
            <a:r>
              <a:rPr lang="zh-CN" altLang="en-US" sz="2400" b="1">
                <a:latin typeface="宋体" panose="02010600030101010101" pitchFamily="2" charset="-122"/>
              </a:rPr>
              <a:t>定义可知</a:t>
            </a:r>
            <a:endParaRPr lang="zh-CN" altLang="en-US" sz="2400" b="1"/>
          </a:p>
        </p:txBody>
      </p:sp>
      <p:sp>
        <p:nvSpPr>
          <p:cNvPr id="36883" name="Rectangle 19"/>
          <p:cNvSpPr>
            <a:spLocks noChangeArrowheads="1"/>
          </p:cNvSpPr>
          <p:nvPr/>
        </p:nvSpPr>
        <p:spPr bwMode="auto">
          <a:xfrm>
            <a:off x="6381750" y="2492375"/>
            <a:ext cx="243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宋体" panose="02010600030101010101" pitchFamily="2" charset="-122"/>
              </a:rPr>
              <a:t>化简后即得</a:t>
            </a:r>
            <a:r>
              <a:rPr lang="en-US" altLang="zh-CN" sz="2400" b="1">
                <a:latin typeface="宋体" panose="02010600030101010101" pitchFamily="2" charset="-122"/>
              </a:rPr>
              <a:t>1</a:t>
            </a:r>
            <a:r>
              <a:rPr lang="en-US" altLang="zh-CN" sz="2400" b="1" baseline="30000">
                <a:latin typeface="宋体" panose="02010600030101010101" pitchFamily="2" charset="-122"/>
              </a:rPr>
              <a:t>o</a:t>
            </a:r>
            <a:r>
              <a:rPr lang="en-US" altLang="zh-CN" sz="2400" b="1">
                <a:latin typeface="宋体" panose="02010600030101010101" pitchFamily="2" charset="-122"/>
              </a:rPr>
              <a:t> </a:t>
            </a:r>
            <a:r>
              <a:rPr lang="zh-CN" altLang="en-US" sz="2400" b="1">
                <a:latin typeface="宋体" panose="02010600030101010101" pitchFamily="2" charset="-122"/>
              </a:rPr>
              <a:t>。</a:t>
            </a:r>
          </a:p>
        </p:txBody>
      </p:sp>
      <p:sp>
        <p:nvSpPr>
          <p:cNvPr id="36884" name="Rectangle 20"/>
          <p:cNvSpPr>
            <a:spLocks noChangeArrowheads="1"/>
          </p:cNvSpPr>
          <p:nvPr/>
        </p:nvSpPr>
        <p:spPr bwMode="auto">
          <a:xfrm>
            <a:off x="611188" y="3352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宋体" panose="02010600030101010101" pitchFamily="2" charset="-122"/>
              </a:rPr>
              <a:t>2</a:t>
            </a:r>
            <a:r>
              <a:rPr lang="en-US" altLang="zh-CN" sz="2400" b="1" baseline="30000">
                <a:latin typeface="宋体" panose="02010600030101010101" pitchFamily="2" charset="-122"/>
              </a:rPr>
              <a:t>o  </a:t>
            </a:r>
            <a:endParaRPr lang="en-US" altLang="zh-CN" sz="2400" b="1">
              <a:latin typeface="宋体" panose="02010600030101010101" pitchFamily="2" charset="-122"/>
            </a:endParaRPr>
          </a:p>
        </p:txBody>
      </p:sp>
      <p:grpSp>
        <p:nvGrpSpPr>
          <p:cNvPr id="36898" name="Group 34"/>
          <p:cNvGrpSpPr>
            <a:grpSpLocks/>
          </p:cNvGrpSpPr>
          <p:nvPr/>
        </p:nvGrpSpPr>
        <p:grpSpPr bwMode="auto">
          <a:xfrm>
            <a:off x="1042988" y="3352800"/>
            <a:ext cx="2706687" cy="457200"/>
            <a:chOff x="1152" y="2112"/>
            <a:chExt cx="1705" cy="288"/>
          </a:xfrm>
        </p:grpSpPr>
        <p:graphicFrame>
          <p:nvGraphicFramePr>
            <p:cNvPr id="36887" name="Object 23"/>
            <p:cNvGraphicFramePr>
              <a:graphicFrameLocks noChangeAspect="1"/>
            </p:cNvGraphicFramePr>
            <p:nvPr/>
          </p:nvGraphicFramePr>
          <p:xfrm>
            <a:off x="1392" y="2127"/>
            <a:ext cx="480" cy="269"/>
          </p:xfrm>
          <a:graphic>
            <a:graphicData uri="http://schemas.openxmlformats.org/presentationml/2006/ole">
              <mc:AlternateContent xmlns:mc="http://schemas.openxmlformats.org/markup-compatibility/2006">
                <mc:Choice xmlns:v="urn:schemas-microsoft-com:vml" Requires="v">
                  <p:oleObj spid="_x0000_s1007362" name="文档" r:id="rId4" imgW="369000" imgH="207720" progId="Word.Document.8">
                    <p:embed/>
                  </p:oleObj>
                </mc:Choice>
                <mc:Fallback>
                  <p:oleObj name="文档" r:id="rId4" imgW="369000" imgH="2077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2127"/>
                          <a:ext cx="48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88" name="Rectangle 24"/>
            <p:cNvSpPr>
              <a:spLocks noChangeArrowheads="1"/>
            </p:cNvSpPr>
            <p:nvPr/>
          </p:nvSpPr>
          <p:spPr bwMode="auto">
            <a:xfrm>
              <a:off x="1152" y="2112"/>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宋体" panose="02010600030101010101" pitchFamily="2" charset="-122"/>
                </a:rPr>
                <a:t>由</a:t>
              </a:r>
            </a:p>
          </p:txBody>
        </p:sp>
        <p:sp>
          <p:nvSpPr>
            <p:cNvPr id="36889" name="Rectangle 25"/>
            <p:cNvSpPr>
              <a:spLocks noChangeArrowheads="1"/>
            </p:cNvSpPr>
            <p:nvPr/>
          </p:nvSpPr>
          <p:spPr bwMode="auto">
            <a:xfrm>
              <a:off x="1776" y="211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宋体" panose="02010600030101010101" pitchFamily="2" charset="-122"/>
                </a:rPr>
                <a:t>的可加性：</a:t>
              </a:r>
            </a:p>
          </p:txBody>
        </p:sp>
      </p:grpSp>
      <p:graphicFrame>
        <p:nvGraphicFramePr>
          <p:cNvPr id="36890" name="Object 26"/>
          <p:cNvGraphicFramePr>
            <a:graphicFrameLocks noChangeAspect="1"/>
          </p:cNvGraphicFramePr>
          <p:nvPr/>
        </p:nvGraphicFramePr>
        <p:xfrm>
          <a:off x="755650" y="4038600"/>
          <a:ext cx="3541713" cy="915988"/>
        </p:xfrm>
        <a:graphic>
          <a:graphicData uri="http://schemas.openxmlformats.org/presentationml/2006/ole">
            <mc:AlternateContent xmlns:mc="http://schemas.openxmlformats.org/markup-compatibility/2006">
              <mc:Choice xmlns:v="urn:schemas-microsoft-com:vml" Requires="v">
                <p:oleObj spid="_x0000_s1007363" name="公式" r:id="rId6" imgW="1765080" imgH="419040" progId="Equation.3">
                  <p:embed/>
                </p:oleObj>
              </mc:Choice>
              <mc:Fallback>
                <p:oleObj name="公式" r:id="rId6" imgW="176508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4038600"/>
                        <a:ext cx="3541713"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1" name="Object 27"/>
          <p:cNvGraphicFramePr>
            <a:graphicFrameLocks noChangeAspect="1"/>
          </p:cNvGraphicFramePr>
          <p:nvPr/>
        </p:nvGraphicFramePr>
        <p:xfrm>
          <a:off x="5257800" y="4140200"/>
          <a:ext cx="3856038" cy="1233488"/>
        </p:xfrm>
        <a:graphic>
          <a:graphicData uri="http://schemas.openxmlformats.org/presentationml/2006/ole">
            <mc:AlternateContent xmlns:mc="http://schemas.openxmlformats.org/markup-compatibility/2006">
              <mc:Choice xmlns:v="urn:schemas-microsoft-com:vml" Requires="v">
                <p:oleObj spid="_x0000_s1007364" name="公式" r:id="rId8" imgW="1866600" imgH="596880" progId="Equation.3">
                  <p:embed/>
                </p:oleObj>
              </mc:Choice>
              <mc:Fallback>
                <p:oleObj name="公式" r:id="rId8" imgW="1866600" imgH="596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4140200"/>
                        <a:ext cx="3856038"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2" name="AutoShape 28"/>
          <p:cNvSpPr>
            <a:spLocks noChangeArrowheads="1"/>
          </p:cNvSpPr>
          <p:nvPr/>
        </p:nvSpPr>
        <p:spPr bwMode="auto">
          <a:xfrm>
            <a:off x="4419600" y="4429125"/>
            <a:ext cx="762000" cy="152400"/>
          </a:xfrm>
          <a:prstGeom prst="rightArrow">
            <a:avLst>
              <a:gd name="adj1" fmla="val 50000"/>
              <a:gd name="adj2" fmla="val 1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894" name="Group 30"/>
          <p:cNvGrpSpPr>
            <a:grpSpLocks/>
          </p:cNvGrpSpPr>
          <p:nvPr/>
        </p:nvGrpSpPr>
        <p:grpSpPr bwMode="auto">
          <a:xfrm>
            <a:off x="457200" y="5229225"/>
            <a:ext cx="1593850" cy="576263"/>
            <a:chOff x="192" y="2400"/>
            <a:chExt cx="1248" cy="336"/>
          </a:xfrm>
        </p:grpSpPr>
        <p:sp>
          <p:nvSpPr>
            <p:cNvPr id="36895" name="Rectangle 31"/>
            <p:cNvSpPr>
              <a:spLocks noChangeArrowheads="1"/>
            </p:cNvSpPr>
            <p:nvPr/>
          </p:nvSpPr>
          <p:spPr bwMode="auto">
            <a:xfrm>
              <a:off x="192" y="2400"/>
              <a:ext cx="122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宋体" panose="02010600030101010101" pitchFamily="2" charset="-122"/>
                </a:rPr>
                <a:t>t</a:t>
              </a:r>
              <a:r>
                <a:rPr lang="zh-CN" altLang="en-US" sz="2400" b="1" dirty="0">
                  <a:latin typeface="宋体" panose="02010600030101010101" pitchFamily="2" charset="-122"/>
                </a:rPr>
                <a:t>分布定义</a:t>
              </a:r>
            </a:p>
          </p:txBody>
        </p:sp>
        <p:sp>
          <p:nvSpPr>
            <p:cNvPr id="36896" name="AutoShape 32"/>
            <p:cNvSpPr>
              <a:spLocks noChangeArrowheads="1"/>
            </p:cNvSpPr>
            <p:nvPr/>
          </p:nvSpPr>
          <p:spPr bwMode="auto">
            <a:xfrm>
              <a:off x="288" y="2640"/>
              <a:ext cx="1152" cy="96"/>
            </a:xfrm>
            <a:prstGeom prst="rightArrow">
              <a:avLst>
                <a:gd name="adj1" fmla="val 50000"/>
                <a:gd name="adj2" fmla="val 300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97" name="Rectangle 33"/>
          <p:cNvSpPr>
            <a:spLocks noChangeArrowheads="1"/>
          </p:cNvSpPr>
          <p:nvPr/>
        </p:nvSpPr>
        <p:spPr bwMode="auto">
          <a:xfrm>
            <a:off x="6248400"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宋体" panose="02010600030101010101" pitchFamily="2" charset="-122"/>
              </a:rPr>
              <a:t>化简后即得</a:t>
            </a:r>
            <a:r>
              <a:rPr lang="en-US" altLang="zh-CN" sz="2400" b="1">
                <a:latin typeface="宋体" panose="02010600030101010101" pitchFamily="2" charset="-122"/>
              </a:rPr>
              <a:t>2</a:t>
            </a:r>
            <a:r>
              <a:rPr lang="en-US" altLang="zh-CN" sz="2400" b="1" baseline="30000">
                <a:latin typeface="宋体" panose="02010600030101010101" pitchFamily="2" charset="-122"/>
              </a:rPr>
              <a:t>o</a:t>
            </a:r>
            <a:r>
              <a:rPr lang="en-US" altLang="zh-CN" sz="2400" b="1">
                <a:latin typeface="宋体" panose="02010600030101010101" pitchFamily="2" charset="-122"/>
              </a:rPr>
              <a:t> </a:t>
            </a:r>
            <a:r>
              <a:rPr lang="zh-CN" altLang="en-US" sz="2400" b="1">
                <a:latin typeface="宋体" panose="02010600030101010101" pitchFamily="2" charset="-122"/>
              </a:rPr>
              <a:t>。</a:t>
            </a:r>
          </a:p>
        </p:txBody>
      </p:sp>
      <p:sp>
        <p:nvSpPr>
          <p:cNvPr id="36900" name="Rectangle 36"/>
          <p:cNvSpPr>
            <a:spLocks noChangeArrowheads="1"/>
          </p:cNvSpPr>
          <p:nvPr/>
        </p:nvSpPr>
        <p:spPr bwMode="auto">
          <a:xfrm>
            <a:off x="1335088" y="614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901" name="Object 37"/>
          <p:cNvGraphicFramePr>
            <a:graphicFrameLocks noChangeAspect="1"/>
          </p:cNvGraphicFramePr>
          <p:nvPr/>
        </p:nvGraphicFramePr>
        <p:xfrm>
          <a:off x="2051050" y="5235575"/>
          <a:ext cx="6553200" cy="1289050"/>
        </p:xfrm>
        <a:graphic>
          <a:graphicData uri="http://schemas.openxmlformats.org/presentationml/2006/ole">
            <mc:AlternateContent xmlns:mc="http://schemas.openxmlformats.org/markup-compatibility/2006">
              <mc:Choice xmlns:v="urn:schemas-microsoft-com:vml" Requires="v">
                <p:oleObj spid="_x0000_s1007365" name="公式" r:id="rId10" imgW="3962160" imgH="711000" progId="Equation.3">
                  <p:embed/>
                </p:oleObj>
              </mc:Choice>
              <mc:Fallback>
                <p:oleObj name="公式" r:id="rId10" imgW="3962160" imgH="711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050" y="5235575"/>
                        <a:ext cx="6553200" cy="128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2" name="Object 38"/>
          <p:cNvGraphicFramePr>
            <a:graphicFrameLocks noChangeAspect="1"/>
          </p:cNvGraphicFramePr>
          <p:nvPr/>
        </p:nvGraphicFramePr>
        <p:xfrm>
          <a:off x="1619250" y="957263"/>
          <a:ext cx="2859088" cy="908050"/>
        </p:xfrm>
        <a:graphic>
          <a:graphicData uri="http://schemas.openxmlformats.org/presentationml/2006/ole">
            <mc:AlternateContent xmlns:mc="http://schemas.openxmlformats.org/markup-compatibility/2006">
              <mc:Choice xmlns:v="urn:schemas-microsoft-com:vml" Requires="v">
                <p:oleObj spid="_x0000_s1007366" name="Equation" r:id="rId12" imgW="3466800" imgH="952200" progId="Equation.DSMT4">
                  <p:embed/>
                </p:oleObj>
              </mc:Choice>
              <mc:Fallback>
                <p:oleObj name="Equation" r:id="rId12" imgW="3466800" imgH="952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9250" y="957263"/>
                        <a:ext cx="2859088"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3" name="Object 39"/>
          <p:cNvGraphicFramePr>
            <a:graphicFrameLocks noChangeAspect="1"/>
          </p:cNvGraphicFramePr>
          <p:nvPr/>
        </p:nvGraphicFramePr>
        <p:xfrm>
          <a:off x="4787900" y="981075"/>
          <a:ext cx="2881313" cy="895350"/>
        </p:xfrm>
        <a:graphic>
          <a:graphicData uri="http://schemas.openxmlformats.org/presentationml/2006/ole">
            <mc:AlternateContent xmlns:mc="http://schemas.openxmlformats.org/markup-compatibility/2006">
              <mc:Choice xmlns:v="urn:schemas-microsoft-com:vml" Requires="v">
                <p:oleObj spid="_x0000_s1007367" name="Equation" r:id="rId14" imgW="3543120" imgH="952200" progId="Equation.DSMT4">
                  <p:embed/>
                </p:oleObj>
              </mc:Choice>
              <mc:Fallback>
                <p:oleObj name="Equation" r:id="rId14" imgW="3543120" imgH="952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87900" y="981075"/>
                        <a:ext cx="2881313"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4" name="Object 40"/>
          <p:cNvGraphicFramePr>
            <a:graphicFrameLocks noChangeAspect="1"/>
          </p:cNvGraphicFramePr>
          <p:nvPr/>
        </p:nvGraphicFramePr>
        <p:xfrm>
          <a:off x="1293813" y="2276475"/>
          <a:ext cx="5006975" cy="908050"/>
        </p:xfrm>
        <a:graphic>
          <a:graphicData uri="http://schemas.openxmlformats.org/presentationml/2006/ole">
            <mc:AlternateContent xmlns:mc="http://schemas.openxmlformats.org/markup-compatibility/2006">
              <mc:Choice xmlns:v="urn:schemas-microsoft-com:vml" Requires="v">
                <p:oleObj spid="_x0000_s1007368" name="Equation" r:id="rId16" imgW="6070320" imgH="952200" progId="Equation.DSMT4">
                  <p:embed/>
                </p:oleObj>
              </mc:Choice>
              <mc:Fallback>
                <p:oleObj name="Equation" r:id="rId16" imgW="6070320" imgH="9522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93813" y="2276475"/>
                        <a:ext cx="5006975"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5" name="Object 41"/>
          <p:cNvGraphicFramePr>
            <a:graphicFrameLocks noChangeAspect="1"/>
          </p:cNvGraphicFramePr>
          <p:nvPr/>
        </p:nvGraphicFramePr>
        <p:xfrm>
          <a:off x="3648075" y="3213100"/>
          <a:ext cx="5027613" cy="908050"/>
        </p:xfrm>
        <a:graphic>
          <a:graphicData uri="http://schemas.openxmlformats.org/presentationml/2006/ole">
            <mc:AlternateContent xmlns:mc="http://schemas.openxmlformats.org/markup-compatibility/2006">
              <mc:Choice xmlns:v="urn:schemas-microsoft-com:vml" Requires="v">
                <p:oleObj spid="_x0000_s1007369" name="Equation" r:id="rId18" imgW="6095880" imgH="952200" progId="Equation.DSMT4">
                  <p:embed/>
                </p:oleObj>
              </mc:Choice>
              <mc:Fallback>
                <p:oleObj name="Equation" r:id="rId18" imgW="6095880" imgH="9522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48075" y="3213100"/>
                        <a:ext cx="50276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9604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76"/>
                                        </p:tgtEl>
                                        <p:attrNameLst>
                                          <p:attrName>style.visibility</p:attrName>
                                        </p:attrNameLst>
                                      </p:cBhvr>
                                      <p:to>
                                        <p:strVal val="visible"/>
                                      </p:to>
                                    </p:set>
                                    <p:animEffect transition="in" filter="wipe(left)">
                                      <p:cBhvr>
                                        <p:cTn id="7" dur="500"/>
                                        <p:tgtEl>
                                          <p:spTgt spid="36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7"/>
                                        </p:tgtEl>
                                        <p:attrNameLst>
                                          <p:attrName>style.visibility</p:attrName>
                                        </p:attrNameLst>
                                      </p:cBhvr>
                                      <p:to>
                                        <p:strVal val="visible"/>
                                      </p:to>
                                    </p:set>
                                    <p:animEffect transition="in" filter="wipe(left)">
                                      <p:cBhvr>
                                        <p:cTn id="12" dur="500"/>
                                        <p:tgtEl>
                                          <p:spTgt spid="36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902"/>
                                        </p:tgtEl>
                                        <p:attrNameLst>
                                          <p:attrName>style.visibility</p:attrName>
                                        </p:attrNameLst>
                                      </p:cBhvr>
                                      <p:to>
                                        <p:strVal val="visible"/>
                                      </p:to>
                                    </p:set>
                                    <p:animEffect transition="in" filter="wipe(left)">
                                      <p:cBhvr>
                                        <p:cTn id="17" dur="500"/>
                                        <p:tgtEl>
                                          <p:spTgt spid="36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903"/>
                                        </p:tgtEl>
                                        <p:attrNameLst>
                                          <p:attrName>style.visibility</p:attrName>
                                        </p:attrNameLst>
                                      </p:cBhvr>
                                      <p:to>
                                        <p:strVal val="visible"/>
                                      </p:to>
                                    </p:set>
                                    <p:animEffect transition="in" filter="wipe(left)">
                                      <p:cBhvr>
                                        <p:cTn id="22" dur="500"/>
                                        <p:tgtEl>
                                          <p:spTgt spid="369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80"/>
                                        </p:tgtEl>
                                        <p:attrNameLst>
                                          <p:attrName>style.visibility</p:attrName>
                                        </p:attrNameLst>
                                      </p:cBhvr>
                                      <p:to>
                                        <p:strVal val="visible"/>
                                      </p:to>
                                    </p:set>
                                    <p:animEffect transition="in" filter="wipe(left)">
                                      <p:cBhvr>
                                        <p:cTn id="27" dur="500"/>
                                        <p:tgtEl>
                                          <p:spTgt spid="368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904"/>
                                        </p:tgtEl>
                                        <p:attrNameLst>
                                          <p:attrName>style.visibility</p:attrName>
                                        </p:attrNameLst>
                                      </p:cBhvr>
                                      <p:to>
                                        <p:strVal val="visible"/>
                                      </p:to>
                                    </p:set>
                                    <p:animEffect transition="in" filter="wipe(left)">
                                      <p:cBhvr>
                                        <p:cTn id="32" dur="500"/>
                                        <p:tgtEl>
                                          <p:spTgt spid="369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83"/>
                                        </p:tgtEl>
                                        <p:attrNameLst>
                                          <p:attrName>style.visibility</p:attrName>
                                        </p:attrNameLst>
                                      </p:cBhvr>
                                      <p:to>
                                        <p:strVal val="visible"/>
                                      </p:to>
                                    </p:set>
                                    <p:animEffect transition="in" filter="wipe(left)">
                                      <p:cBhvr>
                                        <p:cTn id="37" dur="500"/>
                                        <p:tgtEl>
                                          <p:spTgt spid="368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884"/>
                                        </p:tgtEl>
                                        <p:attrNameLst>
                                          <p:attrName>style.visibility</p:attrName>
                                        </p:attrNameLst>
                                      </p:cBhvr>
                                      <p:to>
                                        <p:strVal val="visible"/>
                                      </p:to>
                                    </p:set>
                                    <p:animEffect transition="in" filter="wipe(left)">
                                      <p:cBhvr>
                                        <p:cTn id="42" dur="500"/>
                                        <p:tgtEl>
                                          <p:spTgt spid="368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6898"/>
                                        </p:tgtEl>
                                        <p:attrNameLst>
                                          <p:attrName>style.visibility</p:attrName>
                                        </p:attrNameLst>
                                      </p:cBhvr>
                                      <p:to>
                                        <p:strVal val="visible"/>
                                      </p:to>
                                    </p:set>
                                    <p:animEffect transition="in" filter="wipe(left)">
                                      <p:cBhvr>
                                        <p:cTn id="47" dur="500"/>
                                        <p:tgtEl>
                                          <p:spTgt spid="368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6905"/>
                                        </p:tgtEl>
                                        <p:attrNameLst>
                                          <p:attrName>style.visibility</p:attrName>
                                        </p:attrNameLst>
                                      </p:cBhvr>
                                      <p:to>
                                        <p:strVal val="visible"/>
                                      </p:to>
                                    </p:set>
                                    <p:animEffect transition="in" filter="wipe(left)">
                                      <p:cBhvr>
                                        <p:cTn id="52" dur="500"/>
                                        <p:tgtEl>
                                          <p:spTgt spid="369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6890"/>
                                        </p:tgtEl>
                                        <p:attrNameLst>
                                          <p:attrName>style.visibility</p:attrName>
                                        </p:attrNameLst>
                                      </p:cBhvr>
                                      <p:to>
                                        <p:strVal val="visible"/>
                                      </p:to>
                                    </p:set>
                                    <p:animEffect transition="in" filter="wipe(left)">
                                      <p:cBhvr>
                                        <p:cTn id="57" dur="500"/>
                                        <p:tgtEl>
                                          <p:spTgt spid="3689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6892"/>
                                        </p:tgtEl>
                                        <p:attrNameLst>
                                          <p:attrName>style.visibility</p:attrName>
                                        </p:attrNameLst>
                                      </p:cBhvr>
                                      <p:to>
                                        <p:strVal val="visible"/>
                                      </p:to>
                                    </p:set>
                                    <p:animEffect transition="in" filter="wipe(left)">
                                      <p:cBhvr>
                                        <p:cTn id="62" dur="500"/>
                                        <p:tgtEl>
                                          <p:spTgt spid="368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6891"/>
                                        </p:tgtEl>
                                        <p:attrNameLst>
                                          <p:attrName>style.visibility</p:attrName>
                                        </p:attrNameLst>
                                      </p:cBhvr>
                                      <p:to>
                                        <p:strVal val="visible"/>
                                      </p:to>
                                    </p:set>
                                    <p:animEffect transition="in" filter="wipe(left)">
                                      <p:cBhvr>
                                        <p:cTn id="67" dur="500"/>
                                        <p:tgtEl>
                                          <p:spTgt spid="3689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6894"/>
                                        </p:tgtEl>
                                        <p:attrNameLst>
                                          <p:attrName>style.visibility</p:attrName>
                                        </p:attrNameLst>
                                      </p:cBhvr>
                                      <p:to>
                                        <p:strVal val="visible"/>
                                      </p:to>
                                    </p:set>
                                    <p:animEffect transition="in" filter="wipe(left)">
                                      <p:cBhvr>
                                        <p:cTn id="72" dur="500"/>
                                        <p:tgtEl>
                                          <p:spTgt spid="3689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6901"/>
                                        </p:tgtEl>
                                        <p:attrNameLst>
                                          <p:attrName>style.visibility</p:attrName>
                                        </p:attrNameLst>
                                      </p:cBhvr>
                                      <p:to>
                                        <p:strVal val="visible"/>
                                      </p:to>
                                    </p:set>
                                    <p:animEffect transition="in" filter="wipe(left)">
                                      <p:cBhvr>
                                        <p:cTn id="77" dur="500"/>
                                        <p:tgtEl>
                                          <p:spTgt spid="3690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6897"/>
                                        </p:tgtEl>
                                        <p:attrNameLst>
                                          <p:attrName>style.visibility</p:attrName>
                                        </p:attrNameLst>
                                      </p:cBhvr>
                                      <p:to>
                                        <p:strVal val="visible"/>
                                      </p:to>
                                    </p:set>
                                    <p:animEffect transition="in" filter="wipe(left)">
                                      <p:cBhvr>
                                        <p:cTn id="82" dur="500"/>
                                        <p:tgtEl>
                                          <p:spTgt spid="36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6" grpId="0" autoUpdateAnimBg="0"/>
      <p:bldP spid="36877" grpId="0" autoUpdateAnimBg="0"/>
      <p:bldP spid="36880" grpId="0" autoUpdateAnimBg="0"/>
      <p:bldP spid="36883" grpId="0" autoUpdateAnimBg="0"/>
      <p:bldP spid="36884" grpId="0" autoUpdateAnimBg="0"/>
      <p:bldP spid="36892" grpId="0" animBg="1"/>
      <p:bldP spid="3689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229600" cy="5400600"/>
          </a:xfrm>
        </p:spPr>
        <p:txBody>
          <a:bodyPr/>
          <a:lstStyle/>
          <a:p>
            <a:pPr algn="ctr">
              <a:buNone/>
            </a:pPr>
            <a:r>
              <a:rPr lang="zh-CN" altLang="en-US" b="1" dirty="0">
                <a:solidFill>
                  <a:srgbClr val="FF0000"/>
                </a:solidFill>
              </a:rPr>
              <a:t>作业</a:t>
            </a:r>
            <a:endParaRPr lang="en-US" altLang="zh-CN" b="1" dirty="0">
              <a:solidFill>
                <a:srgbClr val="FF0000"/>
              </a:solidFill>
            </a:endParaRPr>
          </a:p>
          <a:p>
            <a:pPr marL="0" indent="0">
              <a:buNone/>
            </a:pPr>
            <a:r>
              <a:rPr lang="en-US" altLang="zh-CN" dirty="0"/>
              <a:t>P148</a:t>
            </a:r>
            <a:endParaRPr lang="zh-CN" altLang="zh-CN" dirty="0"/>
          </a:p>
          <a:p>
            <a:pPr marL="0" indent="0">
              <a:buNone/>
            </a:pPr>
            <a:r>
              <a:rPr lang="en-US" altLang="zh-CN" dirty="0"/>
              <a:t>7</a:t>
            </a:r>
          </a:p>
          <a:p>
            <a:pPr algn="ctr">
              <a:buNone/>
            </a:pPr>
            <a:endParaRPr lang="en-US" altLang="zh-CN" b="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F5A9800-9DDF-43BF-AFB2-85B0E4F4D3E9}" type="slidenum">
              <a:rPr lang="en-US" altLang="zh-CN"/>
              <a:pPr/>
              <a:t>37</a:t>
            </a:fld>
            <a:endParaRPr lang="en-US" altLang="zh-CN"/>
          </a:p>
        </p:txBody>
      </p:sp>
      <p:sp>
        <p:nvSpPr>
          <p:cNvPr id="48133" name="Text Box 1029"/>
          <p:cNvSpPr txBox="1">
            <a:spLocks noChangeArrowheads="1"/>
          </p:cNvSpPr>
          <p:nvPr/>
        </p:nvSpPr>
        <p:spPr bwMode="auto">
          <a:xfrm>
            <a:off x="611188" y="1268413"/>
            <a:ext cx="80772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buClr>
                <a:srgbClr val="FF33CC"/>
              </a:buClr>
              <a:buSzPct val="115000"/>
              <a:buFont typeface="Wingdings" panose="05000000000000000000" pitchFamily="2" charset="2"/>
              <a:buChar char="Ì"/>
            </a:pP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以上列举的</a:t>
            </a:r>
            <a:r>
              <a:rPr lang="zh-CN" altLang="en-US" sz="3200" b="1">
                <a:solidFill>
                  <a:srgbClr val="0000FF"/>
                </a:solidFill>
                <a:latin typeface="楷体_GB2312" pitchFamily="49" charset="-122"/>
                <a:ea typeface="楷体_GB2312" pitchFamily="49" charset="-122"/>
              </a:rPr>
              <a:t>几个重要统计量</a:t>
            </a:r>
            <a:r>
              <a:rPr lang="zh-CN" altLang="en-US" sz="3200" b="1">
                <a:latin typeface="楷体_GB2312" pitchFamily="49" charset="-122"/>
                <a:ea typeface="楷体_GB2312" pitchFamily="49" charset="-122"/>
              </a:rPr>
              <a:t>的分布是数理统计中常用的，它们的密度函数形式都较复杂，对于应用者来说，不要求一一推导，但是</a:t>
            </a:r>
            <a:r>
              <a:rPr lang="zh-CN" altLang="en-US" sz="3200" b="1" u="sng">
                <a:solidFill>
                  <a:srgbClr val="3333CC"/>
                </a:solidFill>
                <a:latin typeface="楷体_GB2312" pitchFamily="49" charset="-122"/>
                <a:ea typeface="楷体_GB2312" pitchFamily="49" charset="-122"/>
              </a:rPr>
              <a:t>查表求上</a:t>
            </a:r>
            <a:r>
              <a:rPr lang="zh-CN" altLang="en-US" sz="3200" b="1" u="sng">
                <a:solidFill>
                  <a:srgbClr val="3333CC"/>
                </a:solidFill>
                <a:latin typeface="楷体_GB2312" pitchFamily="49" charset="-122"/>
                <a:ea typeface="楷体_GB2312" pitchFamily="49" charset="-122"/>
                <a:sym typeface="Symbol" panose="05050102010706020507" pitchFamily="18" charset="2"/>
              </a:rPr>
              <a:t></a:t>
            </a:r>
            <a:r>
              <a:rPr lang="zh-CN" altLang="en-US" sz="3200" b="1" u="sng">
                <a:solidFill>
                  <a:srgbClr val="3333CC"/>
                </a:solidFill>
                <a:latin typeface="楷体_GB2312" pitchFamily="49" charset="-122"/>
                <a:ea typeface="楷体_GB2312" pitchFamily="49" charset="-122"/>
              </a:rPr>
              <a:t>分位点</a:t>
            </a:r>
            <a:r>
              <a:rPr lang="zh-CN" altLang="en-US" sz="3200" b="1">
                <a:latin typeface="楷体_GB2312" pitchFamily="49" charset="-122"/>
                <a:ea typeface="楷体_GB2312" pitchFamily="49" charset="-122"/>
              </a:rPr>
              <a:t>是统计中经常遇到的，必须</a:t>
            </a:r>
            <a:r>
              <a:rPr lang="zh-CN" altLang="en-US" sz="3200" b="1">
                <a:solidFill>
                  <a:srgbClr val="0000FF"/>
                </a:solidFill>
                <a:latin typeface="楷体_GB2312" pitchFamily="49" charset="-122"/>
                <a:ea typeface="楷体_GB2312" pitchFamily="49" charset="-122"/>
              </a:rPr>
              <a:t>熟练掌握</a:t>
            </a:r>
            <a:r>
              <a:rPr lang="zh-CN" altLang="en-US" sz="3200" b="1">
                <a:latin typeface="楷体_GB2312" pitchFamily="49" charset="-122"/>
                <a:ea typeface="楷体_GB2312" pitchFamily="49" charset="-122"/>
              </a:rPr>
              <a:t>．</a:t>
            </a:r>
          </a:p>
          <a:p>
            <a:pPr algn="just">
              <a:lnSpc>
                <a:spcPct val="110000"/>
              </a:lnSpc>
              <a:buClr>
                <a:srgbClr val="FF33CC"/>
              </a:buClr>
              <a:buSzPct val="115000"/>
              <a:buFont typeface="Wingdings" panose="05000000000000000000" pitchFamily="2" charset="2"/>
              <a:buChar char="Ì"/>
            </a:pPr>
            <a:r>
              <a:rPr lang="zh-CN" altLang="en-US" sz="3200" b="1">
                <a:latin typeface="楷体_GB2312" pitchFamily="49" charset="-122"/>
                <a:ea typeface="楷体_GB2312" pitchFamily="49" charset="-122"/>
              </a:rPr>
              <a:t>本节中的四个定理</a:t>
            </a:r>
            <a:r>
              <a:rPr lang="zh-CN" altLang="en-US" sz="3200" b="1">
                <a:solidFill>
                  <a:srgbClr val="0000FF"/>
                </a:solidFill>
                <a:latin typeface="楷体_GB2312" pitchFamily="49" charset="-122"/>
                <a:ea typeface="楷体_GB2312" pitchFamily="49" charset="-122"/>
              </a:rPr>
              <a:t>是统计推断的理论依据</a:t>
            </a:r>
            <a:r>
              <a:rPr lang="zh-CN" altLang="en-US" sz="3200" b="1">
                <a:latin typeface="楷体_GB2312" pitchFamily="49" charset="-122"/>
                <a:ea typeface="楷体_GB2312" pitchFamily="49" charset="-122"/>
              </a:rPr>
              <a:t>，要逐步熟悉定理的条件与结论．</a:t>
            </a:r>
          </a:p>
        </p:txBody>
      </p:sp>
    </p:spTree>
    <p:extLst>
      <p:ext uri="{BB962C8B-B14F-4D97-AF65-F5344CB8AC3E}">
        <p14:creationId xmlns:p14="http://schemas.microsoft.com/office/powerpoint/2010/main" val="815878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fld id="{3ADEF972-BF00-457F-8EDE-DE67B8E79BDB}" type="slidenum">
              <a:rPr lang="en-US" altLang="zh-CN"/>
              <a:pPr/>
              <a:t>38</a:t>
            </a:fld>
            <a:endParaRPr lang="en-US" altLang="zh-CN"/>
          </a:p>
        </p:txBody>
      </p:sp>
      <p:grpSp>
        <p:nvGrpSpPr>
          <p:cNvPr id="49157" name="Group 5"/>
          <p:cNvGrpSpPr>
            <a:grpSpLocks/>
          </p:cNvGrpSpPr>
          <p:nvPr/>
        </p:nvGrpSpPr>
        <p:grpSpPr bwMode="auto">
          <a:xfrm>
            <a:off x="684213" y="3398838"/>
            <a:ext cx="7850187" cy="2043112"/>
            <a:chOff x="528" y="1296"/>
            <a:chExt cx="4896" cy="1287"/>
          </a:xfrm>
        </p:grpSpPr>
        <p:graphicFrame>
          <p:nvGraphicFramePr>
            <p:cNvPr id="49158" name="Object 6"/>
            <p:cNvGraphicFramePr>
              <a:graphicFrameLocks noChangeAspect="1"/>
            </p:cNvGraphicFramePr>
            <p:nvPr/>
          </p:nvGraphicFramePr>
          <p:xfrm>
            <a:off x="819" y="2073"/>
            <a:ext cx="954" cy="510"/>
          </p:xfrm>
          <a:graphic>
            <a:graphicData uri="http://schemas.openxmlformats.org/presentationml/2006/ole">
              <mc:AlternateContent xmlns:mc="http://schemas.openxmlformats.org/markup-compatibility/2006">
                <mc:Choice xmlns:v="urn:schemas-microsoft-com:vml" Requires="v">
                  <p:oleObj spid="_x0000_s1008194" name="Equation" r:id="rId4" imgW="736560" imgH="393480" progId="Equation.DSMT4">
                    <p:embed/>
                  </p:oleObj>
                </mc:Choice>
                <mc:Fallback>
                  <p:oleObj name="Equation" r:id="rId4" imgW="7365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 y="2073"/>
                          <a:ext cx="954"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7"/>
            <p:cNvGraphicFramePr>
              <a:graphicFrameLocks noChangeAspect="1"/>
            </p:cNvGraphicFramePr>
            <p:nvPr/>
          </p:nvGraphicFramePr>
          <p:xfrm>
            <a:off x="3782" y="2164"/>
            <a:ext cx="1076" cy="303"/>
          </p:xfrm>
          <a:graphic>
            <a:graphicData uri="http://schemas.openxmlformats.org/presentationml/2006/ole">
              <mc:AlternateContent xmlns:mc="http://schemas.openxmlformats.org/markup-compatibility/2006">
                <mc:Choice xmlns:v="urn:schemas-microsoft-com:vml" Requires="v">
                  <p:oleObj spid="_x0000_s1008195" name="Equation" r:id="rId6" imgW="787320" imgH="203040" progId="Equation.DSMT4">
                    <p:embed/>
                  </p:oleObj>
                </mc:Choice>
                <mc:Fallback>
                  <p:oleObj name="Equation" r:id="rId6" imgW="78732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2" y="2164"/>
                          <a:ext cx="1076"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60" name="Group 8"/>
            <p:cNvGrpSpPr>
              <a:grpSpLocks/>
            </p:cNvGrpSpPr>
            <p:nvPr/>
          </p:nvGrpSpPr>
          <p:grpSpPr bwMode="auto">
            <a:xfrm>
              <a:off x="528" y="1296"/>
              <a:ext cx="4896" cy="617"/>
              <a:chOff x="576" y="1296"/>
              <a:chExt cx="4896" cy="617"/>
            </a:xfrm>
          </p:grpSpPr>
          <p:sp>
            <p:nvSpPr>
              <p:cNvPr id="49161" name="Text Box 9"/>
              <p:cNvSpPr txBox="1">
                <a:spLocks noChangeArrowheads="1"/>
              </p:cNvSpPr>
              <p:nvPr/>
            </p:nvSpPr>
            <p:spPr bwMode="auto">
              <a:xfrm>
                <a:off x="576" y="1296"/>
                <a:ext cx="4896"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设总体</a:t>
                </a:r>
                <a:r>
                  <a:rPr lang="en-US" altLang="zh-CN" b="1" i="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sym typeface="Symbol" panose="05050102010706020507" pitchFamily="18" charset="2"/>
                  </a:rPr>
                  <a:t>, </a:t>
                </a:r>
                <a:r>
                  <a:rPr lang="en-US" altLang="zh-CN" b="1" baseline="30000">
                    <a:latin typeface="Times New Roman" panose="02020603050405020304" pitchFamily="18" charset="0"/>
                    <a:cs typeface="Times New Roman" panose="02020603050405020304" pitchFamily="18" charset="0"/>
                    <a:sym typeface="Symbol" panose="05050102010706020507" pitchFamily="18" charset="2"/>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X, S</a:t>
                </a:r>
                <a:r>
                  <a:rPr lang="en-US" altLang="zh-CN" b="1" baseline="30000">
                    <a:latin typeface="Times New Roman" panose="02020603050405020304" pitchFamily="18" charset="0"/>
                    <a:cs typeface="Times New Roman" panose="02020603050405020304" pitchFamily="18" charset="0"/>
                  </a:rPr>
                  <a:t>2</a:t>
                </a:r>
                <a:r>
                  <a:rPr lang="zh-CN" altLang="en-US" b="1">
                    <a:latin typeface="Times New Roman" panose="02020603050405020304" pitchFamily="18" charset="0"/>
                    <a:cs typeface="Times New Roman" panose="02020603050405020304" pitchFamily="18" charset="0"/>
                  </a:rPr>
                  <a:t>分别是容量为</a:t>
                </a:r>
                <a:r>
                  <a:rPr lang="en-US" altLang="zh-CN" b="1" i="1">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的样本均值与样本方差</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则</a:t>
                </a:r>
              </a:p>
            </p:txBody>
          </p:sp>
          <p:sp>
            <p:nvSpPr>
              <p:cNvPr id="49162" name="Line 10"/>
              <p:cNvSpPr>
                <a:spLocks noChangeShapeType="1"/>
              </p:cNvSpPr>
              <p:nvPr/>
            </p:nvSpPr>
            <p:spPr bwMode="auto">
              <a:xfrm flipV="1">
                <a:off x="2784" y="139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49163" name="Rectangle 11"/>
            <p:cNvSpPr>
              <a:spLocks noChangeArrowheads="1"/>
            </p:cNvSpPr>
            <p:nvPr/>
          </p:nvSpPr>
          <p:spPr bwMode="auto">
            <a:xfrm>
              <a:off x="1920" y="2112"/>
              <a:ext cx="1575"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pPr>
              <a:r>
                <a:rPr lang="zh-CN" altLang="en-US" b="1">
                  <a:latin typeface="Times New Roman" panose="02020603050405020304" pitchFamily="18" charset="0"/>
                  <a:cs typeface="Times New Roman" panose="02020603050405020304" pitchFamily="18" charset="0"/>
                </a:rPr>
                <a:t>服从</a:t>
              </a:r>
              <a:r>
                <a:rPr lang="en-US" altLang="zh-CN" b="1">
                  <a:latin typeface="Times New Roman" panose="02020603050405020304" pitchFamily="18" charset="0"/>
                  <a:cs typeface="Times New Roman" panose="02020603050405020304" pitchFamily="18" charset="0"/>
                </a:rPr>
                <a:t>__  ___ </a:t>
              </a:r>
              <a:r>
                <a:rPr lang="zh-CN" altLang="en-US" b="1">
                  <a:latin typeface="Times New Roman" panose="02020603050405020304" pitchFamily="18" charset="0"/>
                  <a:cs typeface="Times New Roman" panose="02020603050405020304" pitchFamily="18" charset="0"/>
                </a:rPr>
                <a:t>分布</a:t>
              </a:r>
              <a:r>
                <a:rPr lang="en-US" altLang="zh-CN" b="1">
                  <a:latin typeface="Times New Roman" panose="02020603050405020304" pitchFamily="18" charset="0"/>
                  <a:cs typeface="Times New Roman" panose="02020603050405020304" pitchFamily="18" charset="0"/>
                </a:rPr>
                <a:t>;</a:t>
              </a:r>
            </a:p>
          </p:txBody>
        </p:sp>
      </p:grpSp>
      <p:graphicFrame>
        <p:nvGraphicFramePr>
          <p:cNvPr id="49164" name="Object 12"/>
          <p:cNvGraphicFramePr>
            <a:graphicFrameLocks noChangeAspect="1"/>
          </p:cNvGraphicFramePr>
          <p:nvPr>
            <p:extLst>
              <p:ext uri="{D42A27DB-BD31-4B8C-83A1-F6EECF244321}">
                <p14:modId xmlns:p14="http://schemas.microsoft.com/office/powerpoint/2010/main" val="199027925"/>
              </p:ext>
            </p:extLst>
          </p:nvPr>
        </p:nvGraphicFramePr>
        <p:xfrm>
          <a:off x="3708400" y="4725988"/>
          <a:ext cx="1152525" cy="527050"/>
        </p:xfrm>
        <a:graphic>
          <a:graphicData uri="http://schemas.openxmlformats.org/presentationml/2006/ole">
            <mc:AlternateContent xmlns:mc="http://schemas.openxmlformats.org/markup-compatibility/2006">
              <mc:Choice xmlns:v="urn:schemas-microsoft-com:vml" Requires="v">
                <p:oleObj spid="_x0000_s1008196" name="公式" r:id="rId8" imgW="545760" imgH="215640" progId="Equation.3">
                  <p:embed/>
                </p:oleObj>
              </mc:Choice>
              <mc:Fallback>
                <p:oleObj name="公式" r:id="rId8" imgW="54576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4725988"/>
                        <a:ext cx="1152525" cy="5270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5" name="Object 13"/>
          <p:cNvGraphicFramePr>
            <a:graphicFrameLocks noChangeAspect="1"/>
          </p:cNvGraphicFramePr>
          <p:nvPr>
            <p:extLst>
              <p:ext uri="{D42A27DB-BD31-4B8C-83A1-F6EECF244321}">
                <p14:modId xmlns:p14="http://schemas.microsoft.com/office/powerpoint/2010/main" val="592242070"/>
              </p:ext>
            </p:extLst>
          </p:nvPr>
        </p:nvGraphicFramePr>
        <p:xfrm>
          <a:off x="6973888" y="4506913"/>
          <a:ext cx="838200" cy="939800"/>
        </p:xfrm>
        <a:graphic>
          <a:graphicData uri="http://schemas.openxmlformats.org/presentationml/2006/ole">
            <mc:AlternateContent xmlns:mc="http://schemas.openxmlformats.org/markup-compatibility/2006">
              <mc:Choice xmlns:v="urn:schemas-microsoft-com:vml" Requires="v">
                <p:oleObj spid="_x0000_s1008197" name="公式" r:id="rId10" imgW="317160" imgH="355320" progId="Equation.3">
                  <p:embed/>
                </p:oleObj>
              </mc:Choice>
              <mc:Fallback>
                <p:oleObj name="公式" r:id="rId10" imgW="317160" imgH="355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73888" y="4506913"/>
                        <a:ext cx="838200" cy="9398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7" name="Text Box 15"/>
          <p:cNvSpPr txBox="1">
            <a:spLocks noChangeArrowheads="1"/>
          </p:cNvSpPr>
          <p:nvPr/>
        </p:nvSpPr>
        <p:spPr bwMode="auto">
          <a:xfrm>
            <a:off x="762000" y="765175"/>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设总体</a:t>
            </a:r>
            <a:r>
              <a:rPr lang="en-US" altLang="zh-CN" b="1" i="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(0,1),  </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为</a:t>
            </a:r>
            <a:r>
              <a:rPr lang="en-US" altLang="zh-CN" b="1">
                <a:latin typeface="Times New Roman" panose="02020603050405020304" pitchFamily="18" charset="0"/>
                <a:cs typeface="Times New Roman" panose="02020603050405020304" pitchFamily="18" charset="0"/>
              </a:rPr>
              <a:t>X</a:t>
            </a:r>
            <a:r>
              <a:rPr lang="zh-CN" altLang="en-US" b="1">
                <a:latin typeface="Times New Roman" panose="02020603050405020304" pitchFamily="18" charset="0"/>
                <a:cs typeface="Times New Roman" panose="02020603050405020304" pitchFamily="18" charset="0"/>
              </a:rPr>
              <a:t>的样本</a:t>
            </a:r>
            <a:r>
              <a:rPr lang="en-US" altLang="zh-CN" b="1">
                <a:latin typeface="Times New Roman" panose="02020603050405020304" pitchFamily="18" charset="0"/>
                <a:cs typeface="Times New Roman" panose="02020603050405020304" pitchFamily="18" charset="0"/>
              </a:rPr>
              <a:t>, </a:t>
            </a:r>
          </a:p>
        </p:txBody>
      </p:sp>
      <p:grpSp>
        <p:nvGrpSpPr>
          <p:cNvPr id="49168" name="Group 16"/>
          <p:cNvGrpSpPr>
            <a:grpSpLocks/>
          </p:cNvGrpSpPr>
          <p:nvPr/>
        </p:nvGrpSpPr>
        <p:grpSpPr bwMode="auto">
          <a:xfrm>
            <a:off x="762000" y="2284413"/>
            <a:ext cx="6629400" cy="638175"/>
            <a:chOff x="576" y="1584"/>
            <a:chExt cx="4176" cy="402"/>
          </a:xfrm>
        </p:grpSpPr>
        <p:sp>
          <p:nvSpPr>
            <p:cNvPr id="49169" name="Text Box 17"/>
            <p:cNvSpPr txBox="1">
              <a:spLocks noChangeArrowheads="1"/>
            </p:cNvSpPr>
            <p:nvPr/>
          </p:nvSpPr>
          <p:spPr bwMode="auto">
            <a:xfrm>
              <a:off x="576" y="1632"/>
              <a:ext cx="41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已知</a:t>
              </a:r>
              <a:r>
                <a:rPr lang="en-US" altLang="zh-CN" b="1" i="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t</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求证</a:t>
              </a:r>
            </a:p>
          </p:txBody>
        </p:sp>
        <p:graphicFrame>
          <p:nvGraphicFramePr>
            <p:cNvPr id="49170" name="Object 18"/>
            <p:cNvGraphicFramePr>
              <a:graphicFrameLocks noChangeAspect="1"/>
            </p:cNvGraphicFramePr>
            <p:nvPr/>
          </p:nvGraphicFramePr>
          <p:xfrm>
            <a:off x="2832" y="1584"/>
            <a:ext cx="1440" cy="402"/>
          </p:xfrm>
          <a:graphic>
            <a:graphicData uri="http://schemas.openxmlformats.org/presentationml/2006/ole">
              <mc:AlternateContent xmlns:mc="http://schemas.openxmlformats.org/markup-compatibility/2006">
                <mc:Choice xmlns:v="urn:schemas-microsoft-com:vml" Requires="v">
                  <p:oleObj spid="_x0000_s1008198" name="Equation" r:id="rId12" imgW="863280" imgH="241200" progId="Equation.3">
                    <p:embed/>
                  </p:oleObj>
                </mc:Choice>
                <mc:Fallback>
                  <p:oleObj name="Equation" r:id="rId12" imgW="86328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2" y="1584"/>
                          <a:ext cx="1440"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71" name="Group 19"/>
          <p:cNvGrpSpPr>
            <a:grpSpLocks/>
          </p:cNvGrpSpPr>
          <p:nvPr/>
        </p:nvGrpSpPr>
        <p:grpSpPr bwMode="auto">
          <a:xfrm>
            <a:off x="1403350" y="1320800"/>
            <a:ext cx="4991534" cy="741363"/>
            <a:chOff x="624" y="2558"/>
            <a:chExt cx="3076" cy="449"/>
          </a:xfrm>
        </p:grpSpPr>
        <p:graphicFrame>
          <p:nvGraphicFramePr>
            <p:cNvPr id="49172" name="Object 20"/>
            <p:cNvGraphicFramePr>
              <a:graphicFrameLocks noChangeAspect="1"/>
            </p:cNvGraphicFramePr>
            <p:nvPr/>
          </p:nvGraphicFramePr>
          <p:xfrm>
            <a:off x="1101" y="2558"/>
            <a:ext cx="774" cy="449"/>
          </p:xfrm>
          <a:graphic>
            <a:graphicData uri="http://schemas.openxmlformats.org/presentationml/2006/ole">
              <mc:AlternateContent xmlns:mc="http://schemas.openxmlformats.org/markup-compatibility/2006">
                <mc:Choice xmlns:v="urn:schemas-microsoft-com:vml" Requires="v">
                  <p:oleObj spid="_x0000_s1008199" name="Equation" r:id="rId14" imgW="634680" imgH="368280" progId="Equation.DSMT4">
                    <p:embed/>
                  </p:oleObj>
                </mc:Choice>
                <mc:Fallback>
                  <p:oleObj name="Equation" r:id="rId14" imgW="634680" imgH="3682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1" y="2558"/>
                          <a:ext cx="774"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3" name="Rectangle 21"/>
            <p:cNvSpPr>
              <a:spLocks noChangeArrowheads="1"/>
            </p:cNvSpPr>
            <p:nvPr/>
          </p:nvSpPr>
          <p:spPr bwMode="auto">
            <a:xfrm>
              <a:off x="1922" y="2608"/>
              <a:ext cx="1778"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b="1" dirty="0">
                  <a:latin typeface="Times New Roman" panose="02020603050405020304" pitchFamily="18" charset="0"/>
                  <a:cs typeface="Times New Roman" panose="02020603050405020304" pitchFamily="18" charset="0"/>
                </a:rPr>
                <a:t>服从</a:t>
              </a:r>
              <a:r>
                <a:rPr lang="zh-CN" altLang="en-US" b="1" u="sng"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分布。</a:t>
              </a:r>
            </a:p>
          </p:txBody>
        </p:sp>
        <p:sp>
          <p:nvSpPr>
            <p:cNvPr id="49174" name="Rectangle 22"/>
            <p:cNvSpPr>
              <a:spLocks noChangeArrowheads="1"/>
            </p:cNvSpPr>
            <p:nvPr/>
          </p:nvSpPr>
          <p:spPr bwMode="auto">
            <a:xfrm>
              <a:off x="624" y="2592"/>
              <a:ext cx="30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cs typeface="Times New Roman" panose="02020603050405020304" pitchFamily="18" charset="0"/>
                </a:rPr>
                <a:t>则</a:t>
              </a:r>
            </a:p>
          </p:txBody>
        </p:sp>
      </p:grpSp>
      <p:sp>
        <p:nvSpPr>
          <p:cNvPr id="49175" name="Rectangle 23"/>
          <p:cNvSpPr>
            <a:spLocks noChangeArrowheads="1"/>
          </p:cNvSpPr>
          <p:nvPr/>
        </p:nvSpPr>
        <p:spPr bwMode="auto">
          <a:xfrm>
            <a:off x="4427538" y="1341438"/>
            <a:ext cx="979755"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00"/>
                </a:solidFill>
                <a:latin typeface="Times New Roman" panose="02020603050405020304" pitchFamily="18" charset="0"/>
                <a:cs typeface="Times New Roman" panose="02020603050405020304" pitchFamily="18" charset="0"/>
              </a:rPr>
              <a:t>F</a:t>
            </a:r>
            <a:r>
              <a:rPr lang="en-US" altLang="zh-CN" b="1">
                <a:solidFill>
                  <a:srgbClr val="FF0000"/>
                </a:solidFill>
                <a:latin typeface="Times New Roman" panose="02020603050405020304" pitchFamily="18" charset="0"/>
                <a:cs typeface="Times New Roman" panose="02020603050405020304" pitchFamily="18" charset="0"/>
              </a:rPr>
              <a:t>(1,1)</a:t>
            </a:r>
          </a:p>
        </p:txBody>
      </p:sp>
      <p:sp>
        <p:nvSpPr>
          <p:cNvPr id="49176" name="Text Box 24"/>
          <p:cNvSpPr txBox="1">
            <a:spLocks noChangeArrowheads="1"/>
          </p:cNvSpPr>
          <p:nvPr/>
        </p:nvSpPr>
        <p:spPr bwMode="auto">
          <a:xfrm>
            <a:off x="827088" y="5586413"/>
            <a:ext cx="3382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FF"/>
                </a:solidFill>
                <a:latin typeface="Times New Roman" panose="02020603050405020304" pitchFamily="18" charset="0"/>
                <a:cs typeface="Times New Roman" panose="02020603050405020304" pitchFamily="18" charset="0"/>
              </a:rPr>
              <a:t>例：书</a:t>
            </a:r>
            <a:r>
              <a:rPr lang="en-US" altLang="zh-CN" sz="3200" b="1" dirty="0">
                <a:solidFill>
                  <a:srgbClr val="0000FF"/>
                </a:solidFill>
                <a:latin typeface="Times New Roman" panose="02020603050405020304" pitchFamily="18" charset="0"/>
                <a:cs typeface="Times New Roman" panose="02020603050405020304" pitchFamily="18" charset="0"/>
              </a:rPr>
              <a:t>P147 2, 6, 9</a:t>
            </a:r>
          </a:p>
        </p:txBody>
      </p:sp>
    </p:spTree>
    <p:extLst>
      <p:ext uri="{BB962C8B-B14F-4D97-AF65-F5344CB8AC3E}">
        <p14:creationId xmlns:p14="http://schemas.microsoft.com/office/powerpoint/2010/main" val="836348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9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91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49157"/>
                                        </p:tgtEl>
                                        <p:attrNameLst>
                                          <p:attrName>style.visibility</p:attrName>
                                        </p:attrNameLst>
                                      </p:cBhvr>
                                      <p:to>
                                        <p:strVal val="visible"/>
                                      </p:to>
                                    </p:set>
                                    <p:animEffect transition="in" filter="wipe(up)">
                                      <p:cBhvr>
                                        <p:cTn id="23" dur="500"/>
                                        <p:tgtEl>
                                          <p:spTgt spid="491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916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4916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9176"/>
                                        </p:tgtEl>
                                        <p:attrNameLst>
                                          <p:attrName>style.visibility</p:attrName>
                                        </p:attrNameLst>
                                      </p:cBhvr>
                                      <p:to>
                                        <p:strVal val="visible"/>
                                      </p:to>
                                    </p:set>
                                    <p:animEffect transition="in" filter="wipe(left)">
                                      <p:cBhvr>
                                        <p:cTn id="36" dur="500"/>
                                        <p:tgtEl>
                                          <p:spTgt spid="4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7" grpId="0" autoUpdateAnimBg="0"/>
      <p:bldP spid="49175" grpId="0" animBg="1" autoUpdateAnimBg="0"/>
      <p:bldP spid="491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5EAD8BAA-B427-475E-A337-06C2F9C48B30}" type="slidenum">
              <a:rPr lang="en-US" altLang="zh-CN"/>
              <a:pPr/>
              <a:t>39</a:t>
            </a:fld>
            <a:endParaRPr lang="en-US" altLang="zh-CN"/>
          </a:p>
        </p:txBody>
      </p:sp>
      <p:sp>
        <p:nvSpPr>
          <p:cNvPr id="58371" name="Rectangle 3"/>
          <p:cNvSpPr>
            <a:spLocks noChangeArrowheads="1"/>
          </p:cNvSpPr>
          <p:nvPr/>
        </p:nvSpPr>
        <p:spPr bwMode="auto">
          <a:xfrm>
            <a:off x="803275" y="1268413"/>
            <a:ext cx="7945438" cy="168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0000"/>
              </a:buClr>
              <a:buSzPct val="140000"/>
              <a:buFont typeface="Wingdings" panose="05000000000000000000" pitchFamily="2" charset="2"/>
              <a:buChar char="Ø"/>
            </a:pPr>
            <a:r>
              <a:rPr lang="zh-CN" altLang="en-US" b="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样本的性质</a:t>
            </a:r>
            <a:endParaRPr lang="zh-CN" altLang="en-US" b="1">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buClr>
                <a:srgbClr val="FF0000"/>
              </a:buClr>
              <a:buSzPct val="140000"/>
              <a:buFont typeface="Wingdings" panose="05000000000000000000" pitchFamily="2" charset="2"/>
              <a:buNone/>
            </a:pPr>
            <a:r>
              <a:rPr lang="zh-CN" altLang="en-US" b="1">
                <a:solidFill>
                  <a:srgbClr val="33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1. </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都与总体</a:t>
            </a:r>
            <a:r>
              <a:rPr lang="en-US" altLang="zh-CN" b="1" i="1">
                <a:latin typeface="Times New Roman" panose="02020603050405020304" pitchFamily="18" charset="0"/>
                <a:cs typeface="Times New Roman" panose="02020603050405020304" pitchFamily="18" charset="0"/>
              </a:rPr>
              <a:t>X</a:t>
            </a:r>
            <a:r>
              <a:rPr lang="zh-CN" altLang="en-US" b="1">
                <a:latin typeface="Times New Roman" panose="02020603050405020304" pitchFamily="18" charset="0"/>
                <a:cs typeface="Times New Roman" panose="02020603050405020304" pitchFamily="18" charset="0"/>
              </a:rPr>
              <a:t>同分布；</a:t>
            </a:r>
          </a:p>
          <a:p>
            <a:pPr>
              <a:lnSpc>
                <a:spcPct val="110000"/>
              </a:lnSpc>
            </a:pPr>
            <a:r>
              <a:rPr lang="zh-CN"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2. </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相互独立</a:t>
            </a:r>
            <a:r>
              <a:rPr lang="en-US" altLang="zh-CN" b="1">
                <a:latin typeface="Times New Roman" panose="02020603050405020304" pitchFamily="18" charset="0"/>
                <a:cs typeface="Times New Roman" panose="02020603050405020304" pitchFamily="18" charset="0"/>
              </a:rPr>
              <a:t>.</a:t>
            </a:r>
          </a:p>
        </p:txBody>
      </p:sp>
      <p:graphicFrame>
        <p:nvGraphicFramePr>
          <p:cNvPr id="58376" name="Object 8"/>
          <p:cNvGraphicFramePr>
            <a:graphicFrameLocks noChangeAspect="1"/>
          </p:cNvGraphicFramePr>
          <p:nvPr>
            <p:extLst>
              <p:ext uri="{D42A27DB-BD31-4B8C-83A1-F6EECF244321}">
                <p14:modId xmlns:p14="http://schemas.microsoft.com/office/powerpoint/2010/main" val="451188477"/>
              </p:ext>
            </p:extLst>
          </p:nvPr>
        </p:nvGraphicFramePr>
        <p:xfrm>
          <a:off x="1522413" y="3573463"/>
          <a:ext cx="2041525" cy="1031875"/>
        </p:xfrm>
        <a:graphic>
          <a:graphicData uri="http://schemas.openxmlformats.org/presentationml/2006/ole">
            <mc:AlternateContent xmlns:mc="http://schemas.openxmlformats.org/markup-compatibility/2006">
              <mc:Choice xmlns:v="urn:schemas-microsoft-com:vml" Requires="v">
                <p:oleObj spid="_x0000_s1009026" name="公式" r:id="rId4" imgW="799920" imgH="444240" progId="Equation.3">
                  <p:embed/>
                </p:oleObj>
              </mc:Choice>
              <mc:Fallback>
                <p:oleObj name="公式" r:id="rId4" imgW="7999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3573463"/>
                        <a:ext cx="204152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7" name="Object 9"/>
          <p:cNvGraphicFramePr>
            <a:graphicFrameLocks noChangeAspect="1"/>
          </p:cNvGraphicFramePr>
          <p:nvPr>
            <p:extLst>
              <p:ext uri="{D42A27DB-BD31-4B8C-83A1-F6EECF244321}">
                <p14:modId xmlns:p14="http://schemas.microsoft.com/office/powerpoint/2010/main" val="1838189876"/>
              </p:ext>
            </p:extLst>
          </p:nvPr>
        </p:nvGraphicFramePr>
        <p:xfrm>
          <a:off x="1476375" y="4643438"/>
          <a:ext cx="2808288" cy="1017587"/>
        </p:xfrm>
        <a:graphic>
          <a:graphicData uri="http://schemas.openxmlformats.org/presentationml/2006/ole">
            <mc:AlternateContent xmlns:mc="http://schemas.openxmlformats.org/markup-compatibility/2006">
              <mc:Choice xmlns:v="urn:schemas-microsoft-com:vml" Requires="v">
                <p:oleObj spid="_x0000_s1009027" name="公式" r:id="rId6" imgW="1358640" imgH="444240" progId="Equation.3">
                  <p:embed/>
                </p:oleObj>
              </mc:Choice>
              <mc:Fallback>
                <p:oleObj name="公式" r:id="rId6" imgW="135864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643438"/>
                        <a:ext cx="2808288"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1" name="Line 13"/>
          <p:cNvSpPr>
            <a:spLocks noChangeShapeType="1"/>
          </p:cNvSpPr>
          <p:nvPr/>
        </p:nvSpPr>
        <p:spPr bwMode="auto">
          <a:xfrm>
            <a:off x="2771775" y="1066800"/>
            <a:ext cx="3505200" cy="0"/>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8384" name="Rectangle 16"/>
          <p:cNvSpPr>
            <a:spLocks noChangeArrowheads="1"/>
          </p:cNvSpPr>
          <p:nvPr/>
        </p:nvSpPr>
        <p:spPr bwMode="auto">
          <a:xfrm>
            <a:off x="3492500" y="350838"/>
            <a:ext cx="2224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本章小结</a:t>
            </a:r>
          </a:p>
        </p:txBody>
      </p:sp>
      <p:sp>
        <p:nvSpPr>
          <p:cNvPr id="58385" name="Rectangle 17"/>
          <p:cNvSpPr>
            <a:spLocks noChangeArrowheads="1"/>
          </p:cNvSpPr>
          <p:nvPr/>
        </p:nvSpPr>
        <p:spPr bwMode="auto">
          <a:xfrm>
            <a:off x="803275" y="2924175"/>
            <a:ext cx="3352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0000"/>
              </a:buClr>
              <a:buSzPct val="140000"/>
              <a:buFont typeface="Wingdings" panose="05000000000000000000" pitchFamily="2" charset="2"/>
              <a:buChar char="Ø"/>
            </a:pPr>
            <a:r>
              <a:rPr lang="zh-CN" altLang="en-US" b="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常用的统计量</a:t>
            </a:r>
          </a:p>
        </p:txBody>
      </p:sp>
      <p:graphicFrame>
        <p:nvGraphicFramePr>
          <p:cNvPr id="58386" name="Object 18"/>
          <p:cNvGraphicFramePr>
            <a:graphicFrameLocks noChangeAspect="1"/>
          </p:cNvGraphicFramePr>
          <p:nvPr>
            <p:extLst>
              <p:ext uri="{D42A27DB-BD31-4B8C-83A1-F6EECF244321}">
                <p14:modId xmlns:p14="http://schemas.microsoft.com/office/powerpoint/2010/main" val="57354670"/>
              </p:ext>
            </p:extLst>
          </p:nvPr>
        </p:nvGraphicFramePr>
        <p:xfrm>
          <a:off x="4572000" y="3500438"/>
          <a:ext cx="4103688" cy="1084262"/>
        </p:xfrm>
        <a:graphic>
          <a:graphicData uri="http://schemas.openxmlformats.org/presentationml/2006/ole">
            <mc:AlternateContent xmlns:mc="http://schemas.openxmlformats.org/markup-compatibility/2006">
              <mc:Choice xmlns:v="urn:schemas-microsoft-com:vml" Requires="v">
                <p:oleObj spid="_x0000_s1009028" name="公式" r:id="rId8" imgW="1676160" imgH="444240" progId="Equation.3">
                  <p:embed/>
                </p:oleObj>
              </mc:Choice>
              <mc:Fallback>
                <p:oleObj name="公式" r:id="rId8" imgW="167616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500438"/>
                        <a:ext cx="4103688"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7" name="Object 19"/>
          <p:cNvGraphicFramePr>
            <a:graphicFrameLocks noChangeAspect="1"/>
          </p:cNvGraphicFramePr>
          <p:nvPr>
            <p:extLst>
              <p:ext uri="{D42A27DB-BD31-4B8C-83A1-F6EECF244321}">
                <p14:modId xmlns:p14="http://schemas.microsoft.com/office/powerpoint/2010/main" val="694207634"/>
              </p:ext>
            </p:extLst>
          </p:nvPr>
        </p:nvGraphicFramePr>
        <p:xfrm>
          <a:off x="4643438" y="4652963"/>
          <a:ext cx="4032250" cy="1060450"/>
        </p:xfrm>
        <a:graphic>
          <a:graphicData uri="http://schemas.openxmlformats.org/presentationml/2006/ole">
            <mc:AlternateContent xmlns:mc="http://schemas.openxmlformats.org/markup-compatibility/2006">
              <mc:Choice xmlns:v="urn:schemas-microsoft-com:vml" Requires="v">
                <p:oleObj spid="_x0000_s1009029" name="公式" r:id="rId10" imgW="2031840" imgH="444240" progId="Equation.3">
                  <p:embed/>
                </p:oleObj>
              </mc:Choice>
              <mc:Fallback>
                <p:oleObj name="公式" r:id="rId10" imgW="203184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3438" y="4652963"/>
                        <a:ext cx="403225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79468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wipe(left)">
                                      <p:cBhvr>
                                        <p:cTn id="7" dur="500"/>
                                        <p:tgtEl>
                                          <p:spTgt spid="58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85"/>
                                        </p:tgtEl>
                                        <p:attrNameLst>
                                          <p:attrName>style.visibility</p:attrName>
                                        </p:attrNameLst>
                                      </p:cBhvr>
                                      <p:to>
                                        <p:strVal val="visible"/>
                                      </p:to>
                                    </p:set>
                                    <p:animEffect transition="in" filter="wipe(left)">
                                      <p:cBhvr>
                                        <p:cTn id="12" dur="500"/>
                                        <p:tgtEl>
                                          <p:spTgt spid="583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76"/>
                                        </p:tgtEl>
                                        <p:attrNameLst>
                                          <p:attrName>style.visibility</p:attrName>
                                        </p:attrNameLst>
                                      </p:cBhvr>
                                      <p:to>
                                        <p:strVal val="visible"/>
                                      </p:to>
                                    </p:set>
                                    <p:animEffect transition="in" filter="wipe(left)">
                                      <p:cBhvr>
                                        <p:cTn id="17" dur="500"/>
                                        <p:tgtEl>
                                          <p:spTgt spid="58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377"/>
                                        </p:tgtEl>
                                        <p:attrNameLst>
                                          <p:attrName>style.visibility</p:attrName>
                                        </p:attrNameLst>
                                      </p:cBhvr>
                                      <p:to>
                                        <p:strVal val="visible"/>
                                      </p:to>
                                    </p:set>
                                    <p:animEffect transition="in" filter="wipe(left)">
                                      <p:cBhvr>
                                        <p:cTn id="22" dur="500"/>
                                        <p:tgtEl>
                                          <p:spTgt spid="583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8386"/>
                                        </p:tgtEl>
                                        <p:attrNameLst>
                                          <p:attrName>style.visibility</p:attrName>
                                        </p:attrNameLst>
                                      </p:cBhvr>
                                      <p:to>
                                        <p:strVal val="visible"/>
                                      </p:to>
                                    </p:set>
                                    <p:animEffect transition="in" filter="wipe(left)">
                                      <p:cBhvr>
                                        <p:cTn id="27" dur="500"/>
                                        <p:tgtEl>
                                          <p:spTgt spid="583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8387"/>
                                        </p:tgtEl>
                                        <p:attrNameLst>
                                          <p:attrName>style.visibility</p:attrName>
                                        </p:attrNameLst>
                                      </p:cBhvr>
                                      <p:to>
                                        <p:strVal val="visible"/>
                                      </p:to>
                                    </p:set>
                                    <p:animEffect transition="in" filter="wipe(left)">
                                      <p:cBhvr>
                                        <p:cTn id="32" dur="500"/>
                                        <p:tgtEl>
                                          <p:spTgt spid="58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8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F16F47D-5F7B-4D29-80C7-8B9D77C6EC39}" type="slidenum">
              <a:rPr lang="en-US" altLang="zh-CN"/>
              <a:pPr/>
              <a:t>4</a:t>
            </a:fld>
            <a:endParaRPr lang="en-US" altLang="zh-CN"/>
          </a:p>
        </p:txBody>
      </p:sp>
      <p:sp>
        <p:nvSpPr>
          <p:cNvPr id="83972" name="Text Box 4"/>
          <p:cNvSpPr txBox="1">
            <a:spLocks noChangeArrowheads="1"/>
          </p:cNvSpPr>
          <p:nvPr/>
        </p:nvSpPr>
        <p:spPr bwMode="auto">
          <a:xfrm>
            <a:off x="539750" y="765175"/>
            <a:ext cx="8280400" cy="4435766"/>
          </a:xfrm>
          <a:prstGeom prst="rect">
            <a:avLst/>
          </a:prstGeom>
          <a:noFill/>
          <a:ln>
            <a:noFill/>
          </a:ln>
          <a:effectLst/>
          <a:extLst>
            <a:ext uri="{909E8E84-426E-40DD-AFC4-6F175D3DCCD1}">
              <a14:hiddenFill xmlns:a14="http://schemas.microsoft.com/office/drawing/2010/main">
                <a:gradFill rotWithShape="0">
                  <a:gsLst>
                    <a:gs pos="0">
                      <a:srgbClr val="96AB94"/>
                    </a:gs>
                    <a:gs pos="8500">
                      <a:srgbClr val="D4DEFF"/>
                    </a:gs>
                    <a:gs pos="23500">
                      <a:srgbClr val="D4DEFF"/>
                    </a:gs>
                    <a:gs pos="50000">
                      <a:srgbClr val="8488C4"/>
                    </a:gs>
                    <a:gs pos="76500">
                      <a:srgbClr val="D4DEFF"/>
                    </a:gs>
                    <a:gs pos="91500">
                      <a:srgbClr val="D4DEFF"/>
                    </a:gs>
                    <a:gs pos="100000">
                      <a:srgbClr val="96AB94"/>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b="1" dirty="0">
                <a:solidFill>
                  <a:srgbClr val="0066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 </a:t>
            </a:r>
            <a:r>
              <a:rPr lang="zh-CN" altLang="en-US" b="1" dirty="0">
                <a:solidFill>
                  <a:srgbClr val="0066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楷体_GB2312" pitchFamily="49" charset="-122"/>
                <a:cs typeface="Times New Roman" panose="02020603050405020304" pitchFamily="18" charset="0"/>
              </a:rPr>
              <a:t>某钢筋厂日产某型号钢筋</a:t>
            </a:r>
            <a:r>
              <a:rPr lang="en-US" altLang="zh-CN" b="1" dirty="0">
                <a:latin typeface="Times New Roman" panose="02020603050405020304" pitchFamily="18" charset="0"/>
                <a:ea typeface="楷体_GB2312" pitchFamily="49" charset="-122"/>
                <a:cs typeface="Times New Roman" panose="02020603050405020304" pitchFamily="18" charset="0"/>
              </a:rPr>
              <a:t>10000</a:t>
            </a:r>
            <a:r>
              <a:rPr lang="zh-CN" altLang="en-US" b="1" dirty="0">
                <a:latin typeface="Times New Roman" panose="02020603050405020304" pitchFamily="18" charset="0"/>
                <a:ea typeface="楷体_GB2312" pitchFamily="49" charset="-122"/>
                <a:cs typeface="Times New Roman" panose="02020603050405020304" pitchFamily="18" charset="0"/>
              </a:rPr>
              <a:t>根，质量检验员每天只抽查</a:t>
            </a:r>
            <a:r>
              <a:rPr lang="en-US" altLang="zh-CN" b="1" dirty="0">
                <a:latin typeface="Times New Roman" panose="02020603050405020304" pitchFamily="18" charset="0"/>
                <a:ea typeface="楷体_GB2312" pitchFamily="49" charset="-122"/>
                <a:cs typeface="Times New Roman" panose="02020603050405020304" pitchFamily="18" charset="0"/>
              </a:rPr>
              <a:t>50</a:t>
            </a:r>
            <a:r>
              <a:rPr lang="zh-CN" altLang="en-US" b="1" dirty="0">
                <a:latin typeface="Times New Roman" panose="02020603050405020304" pitchFamily="18" charset="0"/>
                <a:ea typeface="楷体_GB2312" pitchFamily="49" charset="-122"/>
                <a:cs typeface="Times New Roman" panose="02020603050405020304" pitchFamily="18" charset="0"/>
              </a:rPr>
              <a:t>根的强度，于是提出以下问题：                             </a:t>
            </a:r>
          </a:p>
          <a:p>
            <a:pPr>
              <a:lnSpc>
                <a:spcPct val="130000"/>
              </a:lnSpc>
              <a:spcBef>
                <a:spcPct val="50000"/>
              </a:spcBef>
            </a:pP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(1) </a:t>
            </a:r>
            <a:r>
              <a:rPr lang="zh-CN" altLang="en-US" b="1" dirty="0">
                <a:latin typeface="Times New Roman" panose="02020603050405020304" pitchFamily="18" charset="0"/>
                <a:ea typeface="楷体_GB2312" pitchFamily="49" charset="-122"/>
                <a:cs typeface="Times New Roman" panose="02020603050405020304" pitchFamily="18" charset="0"/>
              </a:rPr>
              <a:t>如何从仅有的</a:t>
            </a:r>
            <a:r>
              <a:rPr lang="en-US" altLang="zh-CN" b="1" dirty="0">
                <a:latin typeface="Times New Roman" panose="02020603050405020304" pitchFamily="18" charset="0"/>
                <a:ea typeface="楷体_GB2312" pitchFamily="49" charset="-122"/>
                <a:cs typeface="Times New Roman" panose="02020603050405020304" pitchFamily="18" charset="0"/>
              </a:rPr>
              <a:t>50</a:t>
            </a:r>
            <a:r>
              <a:rPr lang="zh-CN" altLang="en-US" b="1" dirty="0">
                <a:latin typeface="Times New Roman" panose="02020603050405020304" pitchFamily="18" charset="0"/>
                <a:ea typeface="楷体_GB2312" pitchFamily="49" charset="-122"/>
                <a:cs typeface="Times New Roman" panose="02020603050405020304" pitchFamily="18" charset="0"/>
              </a:rPr>
              <a:t>根钢筋的强度数据去估计整批（</a:t>
            </a:r>
            <a:r>
              <a:rPr lang="en-US" altLang="zh-CN" b="1" dirty="0">
                <a:latin typeface="Times New Roman" panose="02020603050405020304" pitchFamily="18" charset="0"/>
                <a:ea typeface="楷体_GB2312" pitchFamily="49" charset="-122"/>
                <a:cs typeface="Times New Roman" panose="02020603050405020304" pitchFamily="18" charset="0"/>
              </a:rPr>
              <a:t>1000</a:t>
            </a:r>
            <a:r>
              <a:rPr lang="zh-CN" altLang="en-US" b="1" dirty="0">
                <a:latin typeface="Times New Roman" panose="02020603050405020304" pitchFamily="18" charset="0"/>
                <a:ea typeface="楷体_GB2312" pitchFamily="49" charset="-122"/>
                <a:cs typeface="Times New Roman" panose="02020603050405020304" pitchFamily="18" charset="0"/>
              </a:rPr>
              <a:t>根）钢筋的强度平均值？又如何估计这批钢筋强度偏离平均值的离散程度？</a:t>
            </a:r>
            <a:endParaRPr lang="en-US" altLang="zh-CN" b="1" dirty="0">
              <a:latin typeface="Times New Roman" panose="02020603050405020304" pitchFamily="18" charset="0"/>
              <a:ea typeface="楷体_GB2312" pitchFamily="49" charset="-122"/>
              <a:cs typeface="Times New Roman" panose="02020603050405020304" pitchFamily="18" charset="0"/>
            </a:endParaRPr>
          </a:p>
          <a:p>
            <a:pPr>
              <a:lnSpc>
                <a:spcPct val="130000"/>
              </a:lnSpc>
              <a:spcBef>
                <a:spcPct val="50000"/>
              </a:spcBef>
            </a:pPr>
            <a:endParaRPr lang="zh-CN" altLang="en-US" b="1" dirty="0">
              <a:solidFill>
                <a:srgbClr val="FF3300"/>
              </a:solidFill>
              <a:latin typeface="Times New Roman" panose="02020603050405020304" pitchFamily="18" charset="0"/>
              <a:ea typeface="楷体_GB2312" pitchFamily="49" charset="-122"/>
              <a:cs typeface="Times New Roman" panose="02020603050405020304" pitchFamily="18" charset="0"/>
            </a:endParaRPr>
          </a:p>
          <a:p>
            <a:pPr>
              <a:lnSpc>
                <a:spcPct val="130000"/>
              </a:lnSpc>
              <a:spcBef>
                <a:spcPct val="50000"/>
              </a:spcBef>
            </a:pP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(2)</a:t>
            </a:r>
            <a:r>
              <a:rPr lang="zh-CN" altLang="en-US" b="1" dirty="0">
                <a:latin typeface="Times New Roman" panose="02020603050405020304" pitchFamily="18" charset="0"/>
                <a:ea typeface="楷体_GB2312" pitchFamily="49" charset="-122"/>
                <a:cs typeface="Times New Roman" panose="02020603050405020304" pitchFamily="18" charset="0"/>
              </a:rPr>
              <a:t>若规定了这种型号钢筋的标准强度，从抽查得的</a:t>
            </a:r>
            <a:r>
              <a:rPr lang="en-US" altLang="zh-CN" b="1" dirty="0">
                <a:latin typeface="Times New Roman" panose="02020603050405020304" pitchFamily="18" charset="0"/>
                <a:ea typeface="楷体_GB2312" pitchFamily="49" charset="-122"/>
                <a:cs typeface="Times New Roman" panose="02020603050405020304" pitchFamily="18" charset="0"/>
              </a:rPr>
              <a:t>50</a:t>
            </a:r>
            <a:r>
              <a:rPr lang="zh-CN" altLang="en-US" b="1" dirty="0">
                <a:latin typeface="Times New Roman" panose="02020603050405020304" pitchFamily="18" charset="0"/>
                <a:ea typeface="楷体_GB2312" pitchFamily="49" charset="-122"/>
                <a:cs typeface="Times New Roman" panose="02020603050405020304" pitchFamily="18" charset="0"/>
              </a:rPr>
              <a:t>个强度数据如何判断整批钢筋的平均强度与规定标准有无差异？</a:t>
            </a:r>
          </a:p>
        </p:txBody>
      </p:sp>
      <p:sp>
        <p:nvSpPr>
          <p:cNvPr id="83973" name="Rectangle 5"/>
          <p:cNvSpPr>
            <a:spLocks noChangeArrowheads="1"/>
          </p:cNvSpPr>
          <p:nvPr/>
        </p:nvSpPr>
        <p:spPr bwMode="auto">
          <a:xfrm>
            <a:off x="6156325" y="3212976"/>
            <a:ext cx="18325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CC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lang="zh-CN" altLang="en-US" b="1" dirty="0">
                <a:solidFill>
                  <a:srgbClr val="CC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参数估计</a:t>
            </a:r>
          </a:p>
        </p:txBody>
      </p:sp>
      <p:sp>
        <p:nvSpPr>
          <p:cNvPr id="83974" name="Rectangle 6"/>
          <p:cNvSpPr>
            <a:spLocks noChangeArrowheads="1"/>
          </p:cNvSpPr>
          <p:nvPr/>
        </p:nvSpPr>
        <p:spPr bwMode="auto">
          <a:xfrm>
            <a:off x="6170162" y="5271591"/>
            <a:ext cx="18325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CC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lang="zh-CN" altLang="en-US" b="1" dirty="0">
                <a:solidFill>
                  <a:srgbClr val="CC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假设检验</a:t>
            </a:r>
          </a:p>
        </p:txBody>
      </p:sp>
      <p:sp>
        <p:nvSpPr>
          <p:cNvPr id="83975" name="Oval 7"/>
          <p:cNvSpPr>
            <a:spLocks noChangeArrowheads="1"/>
          </p:cNvSpPr>
          <p:nvPr/>
        </p:nvSpPr>
        <p:spPr bwMode="auto">
          <a:xfrm>
            <a:off x="8604250" y="6381750"/>
            <a:ext cx="288925" cy="2873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62216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3972"/>
                                        </p:tgtEl>
                                        <p:attrNameLst>
                                          <p:attrName>style.visibility</p:attrName>
                                        </p:attrNameLst>
                                      </p:cBhvr>
                                      <p:to>
                                        <p:strVal val="visible"/>
                                      </p:to>
                                    </p:set>
                                    <p:animEffect transition="in" filter="wipe(left)">
                                      <p:cBhvr>
                                        <p:cTn id="7" dur="75"/>
                                        <p:tgtEl>
                                          <p:spTgt spid="83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wipe(up)">
                                      <p:cBhvr>
                                        <p:cTn id="12" dur="500"/>
                                        <p:tgtEl>
                                          <p:spTgt spid="83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3974"/>
                                        </p:tgtEl>
                                        <p:attrNameLst>
                                          <p:attrName>style.visibility</p:attrName>
                                        </p:attrNameLst>
                                      </p:cBhvr>
                                      <p:to>
                                        <p:strVal val="visible"/>
                                      </p:to>
                                    </p:set>
                                    <p:animEffect transition="in" filter="wipe(up)">
                                      <p:cBhvr>
                                        <p:cTn id="17" dur="500"/>
                                        <p:tgtEl>
                                          <p:spTgt spid="8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utoUpdateAnimBg="0"/>
      <p:bldP spid="83973" grpId="0"/>
      <p:bldP spid="8397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2"/>
          </p:nvPr>
        </p:nvSpPr>
        <p:spPr/>
        <p:txBody>
          <a:bodyPr/>
          <a:lstStyle/>
          <a:p>
            <a:fld id="{461BEE85-71ED-4B77-86AB-4C368B0F60F2}" type="slidenum">
              <a:rPr lang="en-US" altLang="zh-CN"/>
              <a:pPr/>
              <a:t>40</a:t>
            </a:fld>
            <a:endParaRPr lang="en-US" altLang="zh-CN"/>
          </a:p>
        </p:txBody>
      </p:sp>
      <p:grpSp>
        <p:nvGrpSpPr>
          <p:cNvPr id="59435" name="Group 43"/>
          <p:cNvGrpSpPr>
            <a:grpSpLocks/>
          </p:cNvGrpSpPr>
          <p:nvPr/>
        </p:nvGrpSpPr>
        <p:grpSpPr bwMode="auto">
          <a:xfrm>
            <a:off x="2339976" y="219077"/>
            <a:ext cx="1409701" cy="762000"/>
            <a:chOff x="365" y="243"/>
            <a:chExt cx="888" cy="480"/>
          </a:xfrm>
        </p:grpSpPr>
        <p:sp>
          <p:nvSpPr>
            <p:cNvPr id="59397" name="Rectangle 5"/>
            <p:cNvSpPr>
              <a:spLocks noChangeArrowheads="1"/>
            </p:cNvSpPr>
            <p:nvPr/>
          </p:nvSpPr>
          <p:spPr bwMode="auto">
            <a:xfrm>
              <a:off x="456" y="418"/>
              <a:ext cx="7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33CC"/>
                </a:buClr>
                <a:buSzPct val="125000"/>
                <a:buFont typeface="Wingdings" panose="05000000000000000000" pitchFamily="2" charset="2"/>
                <a:buNone/>
              </a:pPr>
              <a:r>
                <a:rPr lang="en-US" altLang="zh-CN" b="1">
                  <a:solidFill>
                    <a:srgbClr val="0000FF"/>
                  </a:solidFill>
                  <a:latin typeface="Times New Roman" panose="02020603050405020304" pitchFamily="18" charset="0"/>
                  <a:cs typeface="Times New Roman" panose="02020603050405020304" pitchFamily="18" charset="0"/>
                </a:rPr>
                <a:t> </a:t>
              </a:r>
              <a:r>
                <a:rPr lang="en-US" altLang="zh-CN"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b="1">
                  <a:solidFill>
                    <a:srgbClr val="0000FF"/>
                  </a:solidFill>
                  <a:latin typeface="Times New Roman" panose="02020603050405020304" pitchFamily="18" charset="0"/>
                  <a:cs typeface="Times New Roman" panose="02020603050405020304" pitchFamily="18" charset="0"/>
                </a:rPr>
                <a:t>分布</a:t>
              </a:r>
              <a:r>
                <a:rPr lang="en-US" altLang="zh-CN" b="1">
                  <a:solidFill>
                    <a:srgbClr val="0000FF"/>
                  </a:solidFill>
                  <a:latin typeface="Times New Roman" panose="02020603050405020304" pitchFamily="18" charset="0"/>
                  <a:cs typeface="Times New Roman" panose="02020603050405020304" pitchFamily="18" charset="0"/>
                </a:rPr>
                <a:t>, </a:t>
              </a:r>
            </a:p>
          </p:txBody>
        </p:sp>
        <p:graphicFrame>
          <p:nvGraphicFramePr>
            <p:cNvPr id="59398" name="Object 6"/>
            <p:cNvGraphicFramePr>
              <a:graphicFrameLocks noChangeAspect="1"/>
            </p:cNvGraphicFramePr>
            <p:nvPr>
              <p:extLst>
                <p:ext uri="{D42A27DB-BD31-4B8C-83A1-F6EECF244321}">
                  <p14:modId xmlns:p14="http://schemas.microsoft.com/office/powerpoint/2010/main" val="964037119"/>
                </p:ext>
              </p:extLst>
            </p:nvPr>
          </p:nvGraphicFramePr>
          <p:xfrm>
            <a:off x="365" y="243"/>
            <a:ext cx="453" cy="480"/>
          </p:xfrm>
          <a:graphic>
            <a:graphicData uri="http://schemas.openxmlformats.org/presentationml/2006/ole">
              <mc:AlternateContent xmlns:mc="http://schemas.openxmlformats.org/markup-compatibility/2006">
                <mc:Choice xmlns:v="urn:schemas-microsoft-com:vml" Requires="v">
                  <p:oleObj spid="_x0000_s1010530" name="公式" r:id="rId4" imgW="203040" imgH="215640" progId="Equation.3">
                    <p:embed/>
                  </p:oleObj>
                </mc:Choice>
                <mc:Fallback>
                  <p:oleObj name="公式" r:id="rId4" imgW="203040" imgH="215640" progId="Equation.3">
                    <p:embed/>
                    <p:pic>
                      <p:nvPicPr>
                        <p:cNvPr id="0" name=""/>
                        <p:cNvPicPr>
                          <a:picLocks noChangeAspect="1" noChangeArrowheads="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365" y="243"/>
                          <a:ext cx="45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434" name="Rectangle 42"/>
          <p:cNvSpPr>
            <a:spLocks noChangeArrowheads="1"/>
          </p:cNvSpPr>
          <p:nvPr/>
        </p:nvSpPr>
        <p:spPr bwMode="auto">
          <a:xfrm>
            <a:off x="611188" y="476250"/>
            <a:ext cx="3352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0000"/>
              </a:buClr>
              <a:buSzPct val="140000"/>
              <a:buFont typeface="Wingdings" panose="05000000000000000000" pitchFamily="2" charset="2"/>
              <a:buChar char="Ø"/>
            </a:pPr>
            <a:r>
              <a:rPr lang="zh-CN" altLang="en-US" b="1" dirty="0">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常用分布</a:t>
            </a:r>
            <a:r>
              <a:rPr lang="en-US" altLang="zh-CN"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altLang="zh-CN" sz="2400" b="1" dirty="0">
              <a:solidFill>
                <a:srgbClr val="CC0000"/>
              </a:solidFill>
              <a:latin typeface="Times New Roman" panose="02020603050405020304" pitchFamily="18" charset="0"/>
              <a:cs typeface="Times New Roman" panose="02020603050405020304" pitchFamily="18" charset="0"/>
            </a:endParaRPr>
          </a:p>
        </p:txBody>
      </p:sp>
      <p:sp>
        <p:nvSpPr>
          <p:cNvPr id="59436" name="Text Box 44"/>
          <p:cNvSpPr txBox="1">
            <a:spLocks noChangeArrowheads="1"/>
          </p:cNvSpPr>
          <p:nvPr/>
        </p:nvSpPr>
        <p:spPr bwMode="auto">
          <a:xfrm>
            <a:off x="3419872" y="404664"/>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i="1" dirty="0">
                <a:solidFill>
                  <a:srgbClr val="0000FF"/>
                </a:solidFill>
                <a:latin typeface="Times New Roman" panose="02020603050405020304" pitchFamily="18" charset="0"/>
                <a:cs typeface="Times New Roman" panose="02020603050405020304" pitchFamily="18" charset="0"/>
              </a:rPr>
              <a:t>    t</a:t>
            </a:r>
            <a:r>
              <a:rPr lang="en-US" altLang="zh-CN" sz="3200" b="1" dirty="0">
                <a:solidFill>
                  <a:srgbClr val="0000FF"/>
                </a:solidFill>
                <a:latin typeface="Times New Roman" panose="02020603050405020304" pitchFamily="18" charset="0"/>
                <a:cs typeface="Times New Roman" panose="02020603050405020304" pitchFamily="18" charset="0"/>
              </a:rPr>
              <a:t> </a:t>
            </a:r>
            <a:r>
              <a:rPr lang="zh-CN" altLang="en-US" sz="3200" b="1" dirty="0">
                <a:solidFill>
                  <a:srgbClr val="0000FF"/>
                </a:solidFill>
                <a:latin typeface="Times New Roman" panose="02020603050405020304" pitchFamily="18" charset="0"/>
                <a:cs typeface="Times New Roman" panose="02020603050405020304" pitchFamily="18" charset="0"/>
              </a:rPr>
              <a:t>分布</a:t>
            </a:r>
            <a:r>
              <a:rPr lang="en-US" altLang="zh-CN" sz="3200" b="1" dirty="0">
                <a:solidFill>
                  <a:srgbClr val="0000FF"/>
                </a:solidFill>
                <a:latin typeface="Times New Roman" panose="02020603050405020304" pitchFamily="18" charset="0"/>
                <a:cs typeface="Times New Roman" panose="02020603050405020304" pitchFamily="18" charset="0"/>
              </a:rPr>
              <a:t>,</a:t>
            </a:r>
          </a:p>
        </p:txBody>
      </p:sp>
      <p:sp>
        <p:nvSpPr>
          <p:cNvPr id="59437" name="Rectangle 45"/>
          <p:cNvSpPr>
            <a:spLocks noChangeArrowheads="1"/>
          </p:cNvSpPr>
          <p:nvPr/>
        </p:nvSpPr>
        <p:spPr bwMode="auto">
          <a:xfrm>
            <a:off x="5436096" y="404664"/>
            <a:ext cx="14804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solidFill>
                  <a:srgbClr val="0000FF"/>
                </a:solidFill>
                <a:latin typeface="Times New Roman" panose="02020603050405020304" pitchFamily="18" charset="0"/>
                <a:cs typeface="Times New Roman" panose="02020603050405020304" pitchFamily="18" charset="0"/>
              </a:rPr>
              <a:t>F </a:t>
            </a:r>
            <a:r>
              <a:rPr lang="zh-CN" altLang="en-US" sz="3200" b="1" dirty="0">
                <a:solidFill>
                  <a:srgbClr val="0000FF"/>
                </a:solidFill>
                <a:latin typeface="Times New Roman" panose="02020603050405020304" pitchFamily="18" charset="0"/>
                <a:cs typeface="Times New Roman" panose="02020603050405020304" pitchFamily="18" charset="0"/>
              </a:rPr>
              <a:t>分布</a:t>
            </a:r>
            <a:r>
              <a:rPr lang="en-US" altLang="zh-CN" sz="3200" b="1" dirty="0">
                <a:solidFill>
                  <a:srgbClr val="0000FF"/>
                </a:solidFill>
                <a:latin typeface="Times New Roman" panose="02020603050405020304" pitchFamily="18" charset="0"/>
                <a:cs typeface="Times New Roman" panose="02020603050405020304" pitchFamily="18" charset="0"/>
              </a:rPr>
              <a:t>.</a:t>
            </a:r>
            <a:endParaRPr lang="en-US" altLang="zh-CN" sz="2400" b="1" dirty="0">
              <a:solidFill>
                <a:srgbClr val="0000FF"/>
              </a:solidFill>
              <a:latin typeface="Times New Roman" panose="02020603050405020304" pitchFamily="18" charset="0"/>
              <a:cs typeface="Times New Roman" panose="02020603050405020304" pitchFamily="18" charset="0"/>
            </a:endParaRPr>
          </a:p>
        </p:txBody>
      </p:sp>
      <p:grpSp>
        <p:nvGrpSpPr>
          <p:cNvPr id="59440" name="Group 48"/>
          <p:cNvGrpSpPr>
            <a:grpSpLocks/>
          </p:cNvGrpSpPr>
          <p:nvPr/>
        </p:nvGrpSpPr>
        <p:grpSpPr bwMode="auto">
          <a:xfrm>
            <a:off x="611188" y="1125538"/>
            <a:ext cx="4724400" cy="498475"/>
            <a:chOff x="480" y="1440"/>
            <a:chExt cx="2976" cy="314"/>
          </a:xfrm>
        </p:grpSpPr>
        <p:sp>
          <p:nvSpPr>
            <p:cNvPr id="59438" name="Rectangle 46"/>
            <p:cNvSpPr>
              <a:spLocks noChangeArrowheads="1"/>
            </p:cNvSpPr>
            <p:nvPr/>
          </p:nvSpPr>
          <p:spPr bwMode="auto">
            <a:xfrm>
              <a:off x="480" y="1440"/>
              <a:ext cx="297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0000"/>
                </a:buClr>
                <a:buSzPct val="140000"/>
                <a:buFont typeface="Wingdings" panose="05000000000000000000" pitchFamily="2" charset="2"/>
                <a:buChar char="Ø"/>
              </a:pPr>
              <a:r>
                <a:rPr lang="zh-CN" altLang="en-US" b="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关于</a:t>
              </a:r>
              <a:r>
                <a:rPr lang="en-US" altLang="zh-CN" b="1" i="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X</a:t>
              </a:r>
              <a:r>
                <a:rPr lang="en-US" altLang="zh-CN" b="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S</a:t>
              </a:r>
              <a:r>
                <a:rPr lang="en-US" altLang="zh-CN" b="1" baseline="30000">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 </a:t>
              </a:r>
              <a:r>
                <a:rPr lang="zh-CN" altLang="en-US" b="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的结果</a:t>
              </a:r>
              <a:r>
                <a:rPr lang="en-US" altLang="zh-CN" b="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altLang="zh-CN" sz="2400" b="1">
                <a:solidFill>
                  <a:srgbClr val="CC0000"/>
                </a:solidFill>
                <a:latin typeface="Times New Roman" panose="02020603050405020304" pitchFamily="18" charset="0"/>
                <a:cs typeface="Times New Roman" panose="02020603050405020304" pitchFamily="18" charset="0"/>
              </a:endParaRPr>
            </a:p>
          </p:txBody>
        </p:sp>
        <p:sp>
          <p:nvSpPr>
            <p:cNvPr id="59439" name="Line 47"/>
            <p:cNvSpPr>
              <a:spLocks noChangeShapeType="1"/>
            </p:cNvSpPr>
            <p:nvPr/>
          </p:nvSpPr>
          <p:spPr bwMode="auto">
            <a:xfrm>
              <a:off x="1161" y="1503"/>
              <a:ext cx="144"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aphicFrame>
        <p:nvGraphicFramePr>
          <p:cNvPr id="59441" name="Object 49"/>
          <p:cNvGraphicFramePr>
            <a:graphicFrameLocks noChangeAspect="1"/>
          </p:cNvGraphicFramePr>
          <p:nvPr>
            <p:extLst>
              <p:ext uri="{D42A27DB-BD31-4B8C-83A1-F6EECF244321}">
                <p14:modId xmlns:p14="http://schemas.microsoft.com/office/powerpoint/2010/main" val="486014859"/>
              </p:ext>
            </p:extLst>
          </p:nvPr>
        </p:nvGraphicFramePr>
        <p:xfrm>
          <a:off x="2051050" y="1557338"/>
          <a:ext cx="5041900" cy="909637"/>
        </p:xfrm>
        <a:graphic>
          <a:graphicData uri="http://schemas.openxmlformats.org/presentationml/2006/ole">
            <mc:AlternateContent xmlns:mc="http://schemas.openxmlformats.org/markup-compatibility/2006">
              <mc:Choice xmlns:v="urn:schemas-microsoft-com:vml" Requires="v">
                <p:oleObj spid="_x0000_s1010531" name="Equation" r:id="rId6" imgW="2361960" imgH="419040" progId="Equation.DSMT4">
                  <p:embed/>
                </p:oleObj>
              </mc:Choice>
              <mc:Fallback>
                <p:oleObj name="Equation" r:id="rId6" imgW="236196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1557338"/>
                        <a:ext cx="5041900"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2" name="Object 50"/>
          <p:cNvGraphicFramePr>
            <a:graphicFrameLocks noChangeAspect="1"/>
          </p:cNvGraphicFramePr>
          <p:nvPr>
            <p:extLst>
              <p:ext uri="{D42A27DB-BD31-4B8C-83A1-F6EECF244321}">
                <p14:modId xmlns:p14="http://schemas.microsoft.com/office/powerpoint/2010/main" val="4067348991"/>
              </p:ext>
            </p:extLst>
          </p:nvPr>
        </p:nvGraphicFramePr>
        <p:xfrm>
          <a:off x="1116013" y="3224213"/>
          <a:ext cx="2189162" cy="925512"/>
        </p:xfrm>
        <a:graphic>
          <a:graphicData uri="http://schemas.openxmlformats.org/presentationml/2006/ole">
            <mc:AlternateContent xmlns:mc="http://schemas.openxmlformats.org/markup-compatibility/2006">
              <mc:Choice xmlns:v="urn:schemas-microsoft-com:vml" Requires="v">
                <p:oleObj spid="_x0000_s1010532" name="公式" r:id="rId8" imgW="838080" imgH="355320" progId="Equation.3">
                  <p:embed/>
                </p:oleObj>
              </mc:Choice>
              <mc:Fallback>
                <p:oleObj name="公式" r:id="rId8" imgW="838080" imgH="355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3224213"/>
                        <a:ext cx="2189162" cy="9255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3" name="Object 51"/>
          <p:cNvGraphicFramePr>
            <a:graphicFrameLocks noChangeAspect="1"/>
          </p:cNvGraphicFramePr>
          <p:nvPr>
            <p:extLst>
              <p:ext uri="{D42A27DB-BD31-4B8C-83A1-F6EECF244321}">
                <p14:modId xmlns:p14="http://schemas.microsoft.com/office/powerpoint/2010/main" val="2301014298"/>
              </p:ext>
            </p:extLst>
          </p:nvPr>
        </p:nvGraphicFramePr>
        <p:xfrm>
          <a:off x="4260850" y="3168650"/>
          <a:ext cx="3263900" cy="971550"/>
        </p:xfrm>
        <a:graphic>
          <a:graphicData uri="http://schemas.openxmlformats.org/presentationml/2006/ole">
            <mc:AlternateContent xmlns:mc="http://schemas.openxmlformats.org/markup-compatibility/2006">
              <mc:Choice xmlns:v="urn:schemas-microsoft-com:vml" Requires="v">
                <p:oleObj spid="_x0000_s1010533" name="公式" r:id="rId10" imgW="1409400" imgH="419040" progId="Equation.3">
                  <p:embed/>
                </p:oleObj>
              </mc:Choice>
              <mc:Fallback>
                <p:oleObj name="公式" r:id="rId10" imgW="140940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0850" y="3168650"/>
                        <a:ext cx="3263900" cy="9715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4" name="Object 52"/>
          <p:cNvGraphicFramePr>
            <a:graphicFrameLocks noChangeAspect="1"/>
          </p:cNvGraphicFramePr>
          <p:nvPr>
            <p:extLst>
              <p:ext uri="{D42A27DB-BD31-4B8C-83A1-F6EECF244321}">
                <p14:modId xmlns:p14="http://schemas.microsoft.com/office/powerpoint/2010/main" val="3293159488"/>
              </p:ext>
            </p:extLst>
          </p:nvPr>
        </p:nvGraphicFramePr>
        <p:xfrm>
          <a:off x="4284663" y="4221163"/>
          <a:ext cx="3338512" cy="1065212"/>
        </p:xfrm>
        <a:graphic>
          <a:graphicData uri="http://schemas.openxmlformats.org/presentationml/2006/ole">
            <mc:AlternateContent xmlns:mc="http://schemas.openxmlformats.org/markup-compatibility/2006">
              <mc:Choice xmlns:v="urn:schemas-microsoft-com:vml" Requires="v">
                <p:oleObj spid="_x0000_s1010534" name="公式" r:id="rId12" imgW="1130040" imgH="444240" progId="Equation.3">
                  <p:embed/>
                </p:oleObj>
              </mc:Choice>
              <mc:Fallback>
                <p:oleObj name="公式" r:id="rId12" imgW="1130040" imgH="4442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4663" y="4221163"/>
                        <a:ext cx="3338512" cy="10652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5" name="Object 53"/>
          <p:cNvGraphicFramePr>
            <a:graphicFrameLocks noChangeAspect="1"/>
          </p:cNvGraphicFramePr>
          <p:nvPr>
            <p:extLst>
              <p:ext uri="{D42A27DB-BD31-4B8C-83A1-F6EECF244321}">
                <p14:modId xmlns:p14="http://schemas.microsoft.com/office/powerpoint/2010/main" val="429701414"/>
              </p:ext>
            </p:extLst>
          </p:nvPr>
        </p:nvGraphicFramePr>
        <p:xfrm>
          <a:off x="1101725" y="4457700"/>
          <a:ext cx="2239963" cy="627063"/>
        </p:xfrm>
        <a:graphic>
          <a:graphicData uri="http://schemas.openxmlformats.org/presentationml/2006/ole">
            <mc:AlternateContent xmlns:mc="http://schemas.openxmlformats.org/markup-compatibility/2006">
              <mc:Choice xmlns:v="urn:schemas-microsoft-com:vml" Requires="v">
                <p:oleObj spid="_x0000_s1010535" name="公式" r:id="rId14" imgW="812520" imgH="228600" progId="Equation.3">
                  <p:embed/>
                </p:oleObj>
              </mc:Choice>
              <mc:Fallback>
                <p:oleObj name="公式" r:id="rId14" imgW="81252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1725" y="4457700"/>
                        <a:ext cx="2239963" cy="6270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46" name="Rectangle 54"/>
          <p:cNvSpPr>
            <a:spLocks noChangeArrowheads="1"/>
          </p:cNvSpPr>
          <p:nvPr/>
        </p:nvSpPr>
        <p:spPr bwMode="auto">
          <a:xfrm>
            <a:off x="611188" y="2420938"/>
            <a:ext cx="56896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0000"/>
              </a:buClr>
              <a:buSzPct val="140000"/>
              <a:buFont typeface="Wingdings" panose="05000000000000000000" pitchFamily="2" charset="2"/>
              <a:buChar char="Ø"/>
            </a:pPr>
            <a:r>
              <a:rPr lang="zh-CN" altLang="en-US" b="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来自正态总体</a:t>
            </a:r>
            <a:r>
              <a:rPr lang="en-US" altLang="zh-CN" b="1" i="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X</a:t>
            </a:r>
            <a:r>
              <a:rPr lang="en-US" altLang="zh-CN" b="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b="1" i="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a:t>
            </a:r>
            <a:r>
              <a:rPr lang="en-US" altLang="zh-CN" b="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b="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altLang="zh-CN" b="1" baseline="3000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2</a:t>
            </a:r>
            <a:r>
              <a:rPr lang="en-US" altLang="zh-CN" b="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p>
        </p:txBody>
      </p:sp>
      <p:graphicFrame>
        <p:nvGraphicFramePr>
          <p:cNvPr id="59447" name="Object 55"/>
          <p:cNvGraphicFramePr>
            <a:graphicFrameLocks noChangeAspect="1"/>
          </p:cNvGraphicFramePr>
          <p:nvPr>
            <p:extLst>
              <p:ext uri="{D42A27DB-BD31-4B8C-83A1-F6EECF244321}">
                <p14:modId xmlns:p14="http://schemas.microsoft.com/office/powerpoint/2010/main" val="2198593986"/>
              </p:ext>
            </p:extLst>
          </p:nvPr>
        </p:nvGraphicFramePr>
        <p:xfrm>
          <a:off x="1076325" y="5445125"/>
          <a:ext cx="3135313" cy="966788"/>
        </p:xfrm>
        <a:graphic>
          <a:graphicData uri="http://schemas.openxmlformats.org/presentationml/2006/ole">
            <mc:AlternateContent xmlns:mc="http://schemas.openxmlformats.org/markup-compatibility/2006">
              <mc:Choice xmlns:v="urn:schemas-microsoft-com:vml" Requires="v">
                <p:oleObj spid="_x0000_s1010536" name="公式" r:id="rId16" imgW="1663560" imgH="457200" progId="Equation.3">
                  <p:embed/>
                </p:oleObj>
              </mc:Choice>
              <mc:Fallback>
                <p:oleObj name="公式" r:id="rId16" imgW="1663560" imgH="457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6325" y="5445125"/>
                        <a:ext cx="3135313" cy="9667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8" name="Object 56"/>
          <p:cNvGraphicFramePr>
            <a:graphicFrameLocks noChangeAspect="1"/>
          </p:cNvGraphicFramePr>
          <p:nvPr>
            <p:extLst>
              <p:ext uri="{D42A27DB-BD31-4B8C-83A1-F6EECF244321}">
                <p14:modId xmlns:p14="http://schemas.microsoft.com/office/powerpoint/2010/main" val="1436846322"/>
              </p:ext>
            </p:extLst>
          </p:nvPr>
        </p:nvGraphicFramePr>
        <p:xfrm>
          <a:off x="1116013" y="3213100"/>
          <a:ext cx="2303462" cy="968375"/>
        </p:xfrm>
        <a:graphic>
          <a:graphicData uri="http://schemas.openxmlformats.org/presentationml/2006/ole">
            <mc:AlternateContent xmlns:mc="http://schemas.openxmlformats.org/markup-compatibility/2006">
              <mc:Choice xmlns:v="urn:schemas-microsoft-com:vml" Requires="v">
                <p:oleObj spid="_x0000_s1010537" name="公式" r:id="rId18" imgW="1054080" imgH="444240" progId="Equation.3">
                  <p:embed/>
                </p:oleObj>
              </mc:Choice>
              <mc:Fallback>
                <p:oleObj name="公式" r:id="rId18" imgW="1054080" imgH="4442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16013" y="3213100"/>
                        <a:ext cx="2303462" cy="968375"/>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9" name="Object 57"/>
          <p:cNvGraphicFramePr>
            <a:graphicFrameLocks noChangeAspect="1"/>
          </p:cNvGraphicFramePr>
          <p:nvPr>
            <p:extLst>
              <p:ext uri="{D42A27DB-BD31-4B8C-83A1-F6EECF244321}">
                <p14:modId xmlns:p14="http://schemas.microsoft.com/office/powerpoint/2010/main" val="4159623362"/>
              </p:ext>
            </p:extLst>
          </p:nvPr>
        </p:nvGraphicFramePr>
        <p:xfrm>
          <a:off x="4284663" y="5289550"/>
          <a:ext cx="4502150" cy="1239838"/>
        </p:xfrm>
        <a:graphic>
          <a:graphicData uri="http://schemas.openxmlformats.org/presentationml/2006/ole">
            <mc:AlternateContent xmlns:mc="http://schemas.openxmlformats.org/markup-compatibility/2006">
              <mc:Choice xmlns:v="urn:schemas-microsoft-com:vml" Requires="v">
                <p:oleObj spid="_x0000_s1010538" name="公式" r:id="rId20" imgW="2489040" imgH="685800" progId="Equation.3">
                  <p:embed/>
                </p:oleObj>
              </mc:Choice>
              <mc:Fallback>
                <p:oleObj name="公式" r:id="rId20" imgW="2489040" imgH="6858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84663" y="5289550"/>
                        <a:ext cx="4502150" cy="12398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9780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34"/>
                                        </p:tgtEl>
                                        <p:attrNameLst>
                                          <p:attrName>style.visibility</p:attrName>
                                        </p:attrNameLst>
                                      </p:cBhvr>
                                      <p:to>
                                        <p:strVal val="visible"/>
                                      </p:to>
                                    </p:set>
                                    <p:animEffect transition="in" filter="wipe(left)">
                                      <p:cBhvr>
                                        <p:cTn id="7" dur="500"/>
                                        <p:tgtEl>
                                          <p:spTgt spid="59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435"/>
                                        </p:tgtEl>
                                        <p:attrNameLst>
                                          <p:attrName>style.visibility</p:attrName>
                                        </p:attrNameLst>
                                      </p:cBhvr>
                                      <p:to>
                                        <p:strVal val="visible"/>
                                      </p:to>
                                    </p:set>
                                    <p:animEffect transition="in" filter="wipe(left)">
                                      <p:cBhvr>
                                        <p:cTn id="12" dur="500"/>
                                        <p:tgtEl>
                                          <p:spTgt spid="59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36"/>
                                        </p:tgtEl>
                                        <p:attrNameLst>
                                          <p:attrName>style.visibility</p:attrName>
                                        </p:attrNameLst>
                                      </p:cBhvr>
                                      <p:to>
                                        <p:strVal val="visible"/>
                                      </p:to>
                                    </p:set>
                                    <p:animEffect transition="in" filter="wipe(left)">
                                      <p:cBhvr>
                                        <p:cTn id="17" dur="500"/>
                                        <p:tgtEl>
                                          <p:spTgt spid="594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437"/>
                                        </p:tgtEl>
                                        <p:attrNameLst>
                                          <p:attrName>style.visibility</p:attrName>
                                        </p:attrNameLst>
                                      </p:cBhvr>
                                      <p:to>
                                        <p:strVal val="visible"/>
                                      </p:to>
                                    </p:set>
                                    <p:animEffect transition="in" filter="wipe(left)">
                                      <p:cBhvr>
                                        <p:cTn id="22" dur="500"/>
                                        <p:tgtEl>
                                          <p:spTgt spid="594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440"/>
                                        </p:tgtEl>
                                        <p:attrNameLst>
                                          <p:attrName>style.visibility</p:attrName>
                                        </p:attrNameLst>
                                      </p:cBhvr>
                                      <p:to>
                                        <p:strVal val="visible"/>
                                      </p:to>
                                    </p:set>
                                    <p:animEffect transition="in" filter="wipe(left)">
                                      <p:cBhvr>
                                        <p:cTn id="27" dur="500"/>
                                        <p:tgtEl>
                                          <p:spTgt spid="594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9441"/>
                                        </p:tgtEl>
                                        <p:attrNameLst>
                                          <p:attrName>style.visibility</p:attrName>
                                        </p:attrNameLst>
                                      </p:cBhvr>
                                      <p:to>
                                        <p:strVal val="visible"/>
                                      </p:to>
                                    </p:set>
                                    <p:animEffect transition="in" filter="wipe(left)">
                                      <p:cBhvr>
                                        <p:cTn id="32" dur="500"/>
                                        <p:tgtEl>
                                          <p:spTgt spid="594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446"/>
                                        </p:tgtEl>
                                        <p:attrNameLst>
                                          <p:attrName>style.visibility</p:attrName>
                                        </p:attrNameLst>
                                      </p:cBhvr>
                                      <p:to>
                                        <p:strVal val="visible"/>
                                      </p:to>
                                    </p:set>
                                    <p:animEffect transition="in" filter="wipe(left)">
                                      <p:cBhvr>
                                        <p:cTn id="37" dur="500"/>
                                        <p:tgtEl>
                                          <p:spTgt spid="594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9442"/>
                                        </p:tgtEl>
                                        <p:attrNameLst>
                                          <p:attrName>style.visibility</p:attrName>
                                        </p:attrNameLst>
                                      </p:cBhvr>
                                      <p:to>
                                        <p:strVal val="visible"/>
                                      </p:to>
                                    </p:set>
                                    <p:animEffect transition="in" filter="wipe(left)">
                                      <p:cBhvr>
                                        <p:cTn id="42" dur="500"/>
                                        <p:tgtEl>
                                          <p:spTgt spid="594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9448"/>
                                        </p:tgtEl>
                                        <p:attrNameLst>
                                          <p:attrName>style.visibility</p:attrName>
                                        </p:attrNameLst>
                                      </p:cBhvr>
                                      <p:to>
                                        <p:strVal val="visible"/>
                                      </p:to>
                                    </p:set>
                                    <p:animEffect transition="in" filter="wipe(left)">
                                      <p:cBhvr>
                                        <p:cTn id="47" dur="500"/>
                                        <p:tgtEl>
                                          <p:spTgt spid="594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9443"/>
                                        </p:tgtEl>
                                        <p:attrNameLst>
                                          <p:attrName>style.visibility</p:attrName>
                                        </p:attrNameLst>
                                      </p:cBhvr>
                                      <p:to>
                                        <p:strVal val="visible"/>
                                      </p:to>
                                    </p:set>
                                    <p:animEffect transition="in" filter="wipe(left)">
                                      <p:cBhvr>
                                        <p:cTn id="52" dur="500"/>
                                        <p:tgtEl>
                                          <p:spTgt spid="5944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9445"/>
                                        </p:tgtEl>
                                        <p:attrNameLst>
                                          <p:attrName>style.visibility</p:attrName>
                                        </p:attrNameLst>
                                      </p:cBhvr>
                                      <p:to>
                                        <p:strVal val="visible"/>
                                      </p:to>
                                    </p:set>
                                    <p:animEffect transition="in" filter="wipe(left)">
                                      <p:cBhvr>
                                        <p:cTn id="57" dur="500"/>
                                        <p:tgtEl>
                                          <p:spTgt spid="594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9444"/>
                                        </p:tgtEl>
                                        <p:attrNameLst>
                                          <p:attrName>style.visibility</p:attrName>
                                        </p:attrNameLst>
                                      </p:cBhvr>
                                      <p:to>
                                        <p:strVal val="visible"/>
                                      </p:to>
                                    </p:set>
                                    <p:animEffect transition="in" filter="wipe(left)">
                                      <p:cBhvr>
                                        <p:cTn id="62" dur="500"/>
                                        <p:tgtEl>
                                          <p:spTgt spid="594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9447"/>
                                        </p:tgtEl>
                                        <p:attrNameLst>
                                          <p:attrName>style.visibility</p:attrName>
                                        </p:attrNameLst>
                                      </p:cBhvr>
                                      <p:to>
                                        <p:strVal val="visible"/>
                                      </p:to>
                                    </p:set>
                                    <p:animEffect transition="in" filter="wipe(left)">
                                      <p:cBhvr>
                                        <p:cTn id="67" dur="500"/>
                                        <p:tgtEl>
                                          <p:spTgt spid="594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59449"/>
                                        </p:tgtEl>
                                        <p:attrNameLst>
                                          <p:attrName>style.visibility</p:attrName>
                                        </p:attrNameLst>
                                      </p:cBhvr>
                                      <p:to>
                                        <p:strVal val="visible"/>
                                      </p:to>
                                    </p:set>
                                    <p:animEffect transition="in" filter="wipe(left)">
                                      <p:cBhvr>
                                        <p:cTn id="72" dur="500"/>
                                        <p:tgtEl>
                                          <p:spTgt spid="5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4" grpId="0" autoUpdateAnimBg="0"/>
      <p:bldP spid="59436" grpId="0" autoUpdateAnimBg="0"/>
      <p:bldP spid="59437" grpId="0" autoUpdateAnimBg="0"/>
      <p:bldP spid="5944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58A161E-A711-45A3-B1D4-910F1CD4167D}" type="slidenum">
              <a:rPr lang="en-US" altLang="zh-CN"/>
              <a:pPr/>
              <a:t>41</a:t>
            </a:fld>
            <a:endParaRPr lang="en-US" altLang="zh-CN"/>
          </a:p>
        </p:txBody>
      </p:sp>
      <p:sp>
        <p:nvSpPr>
          <p:cNvPr id="52227" name="Rectangle 3"/>
          <p:cNvSpPr>
            <a:spLocks noChangeArrowheads="1"/>
          </p:cNvSpPr>
          <p:nvPr/>
        </p:nvSpPr>
        <p:spPr bwMode="auto">
          <a:xfrm>
            <a:off x="684213" y="1052513"/>
            <a:ext cx="80645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数理统计的内容大致分两大类</a:t>
            </a:r>
            <a:r>
              <a:rPr lang="en-US" altLang="zh-CN" b="1">
                <a:latin typeface="宋体" panose="02010600030101010101" pitchFamily="2" charset="-122"/>
                <a:sym typeface="Wingdings" panose="05000000000000000000" pitchFamily="2" charset="2"/>
              </a:rPr>
              <a:t>:</a:t>
            </a:r>
          </a:p>
          <a:p>
            <a:pPr>
              <a:lnSpc>
                <a:spcPct val="120000"/>
              </a:lnSpc>
            </a:pPr>
            <a:r>
              <a:rPr lang="en-US" altLang="zh-CN" b="1">
                <a:solidFill>
                  <a:srgbClr val="FF3300"/>
                </a:solidFill>
                <a:latin typeface="黑体" panose="02010609060101010101" pitchFamily="49" charset="-122"/>
                <a:ea typeface="黑体" panose="02010609060101010101" pitchFamily="49" charset="-122"/>
                <a:sym typeface="Wingdings" panose="05000000000000000000" pitchFamily="2" charset="2"/>
              </a:rPr>
              <a:t>   (1)</a:t>
            </a:r>
            <a:r>
              <a:rPr lang="zh-CN" altLang="en-US" b="1">
                <a:solidFill>
                  <a:srgbClr val="FF3300"/>
                </a:solidFill>
                <a:latin typeface="黑体" panose="02010609060101010101" pitchFamily="49" charset="-122"/>
                <a:ea typeface="黑体" panose="02010609060101010101" pitchFamily="49" charset="-122"/>
                <a:sym typeface="Wingdings" panose="05000000000000000000" pitchFamily="2" charset="2"/>
              </a:rPr>
              <a:t>数据的收集</a:t>
            </a:r>
            <a:r>
              <a:rPr lang="zh-CN" altLang="en-US" b="1">
                <a:latin typeface="宋体" panose="02010600030101010101" pitchFamily="2" charset="-122"/>
                <a:sym typeface="Wingdings" panose="05000000000000000000" pitchFamily="2" charset="2"/>
              </a:rPr>
              <a:t>，包括抽样技术及试验设计的理论和方法的研究，即研究</a:t>
            </a:r>
            <a:r>
              <a:rPr lang="zh-CN" altLang="en-US" b="1">
                <a:latin typeface="宋体" panose="02010600030101010101" pitchFamily="2" charset="-122"/>
              </a:rPr>
              <a:t>如何队随机现象进行科学的观察和试验，是获得的数据资料及真实又有代表性</a:t>
            </a:r>
            <a:r>
              <a:rPr lang="en-US" altLang="zh-CN" b="1">
                <a:latin typeface="宋体" panose="02010600030101010101" pitchFamily="2" charset="-122"/>
              </a:rPr>
              <a:t>.</a:t>
            </a:r>
          </a:p>
          <a:p>
            <a:pPr>
              <a:lnSpc>
                <a:spcPct val="120000"/>
              </a:lnSpc>
            </a:pPr>
            <a:r>
              <a:rPr lang="en-US" altLang="zh-CN" b="1">
                <a:latin typeface="宋体" panose="02010600030101010101" pitchFamily="2" charset="-122"/>
              </a:rPr>
              <a:t>  </a:t>
            </a:r>
            <a:r>
              <a:rPr lang="en-US" altLang="zh-CN" b="1">
                <a:solidFill>
                  <a:srgbClr val="FF3300"/>
                </a:solidFill>
                <a:latin typeface="黑体" panose="02010609060101010101" pitchFamily="49" charset="-122"/>
                <a:ea typeface="黑体" panose="02010609060101010101" pitchFamily="49" charset="-122"/>
                <a:sym typeface="Wingdings" panose="05000000000000000000" pitchFamily="2" charset="2"/>
              </a:rPr>
              <a:t>(2)</a:t>
            </a:r>
            <a:r>
              <a:rPr lang="zh-CN" altLang="en-US" b="1">
                <a:solidFill>
                  <a:srgbClr val="FF3300"/>
                </a:solidFill>
                <a:latin typeface="黑体" panose="02010609060101010101" pitchFamily="49" charset="-122"/>
                <a:ea typeface="黑体" panose="02010609060101010101" pitchFamily="49" charset="-122"/>
              </a:rPr>
              <a:t>统计推断</a:t>
            </a:r>
            <a:r>
              <a:rPr lang="zh-CN" altLang="en-US" b="1">
                <a:latin typeface="宋体" panose="02010600030101010101" pitchFamily="2" charset="-122"/>
              </a:rPr>
              <a:t>，即研究如何对已取得的观察之进行整理、分析并做出决策的方法一推断总体的规律性</a:t>
            </a:r>
            <a:r>
              <a:rPr lang="en-US" altLang="zh-CN" b="1">
                <a:latin typeface="宋体" panose="02010600030101010101" pitchFamily="2" charset="-122"/>
              </a:rPr>
              <a:t>.</a:t>
            </a:r>
            <a:r>
              <a:rPr lang="zh-CN" altLang="en-US" b="1">
                <a:latin typeface="宋体" panose="02010600030101010101" pitchFamily="2" charset="-122"/>
              </a:rPr>
              <a:t>（我们只讨论统计推断问题）</a:t>
            </a:r>
          </a:p>
        </p:txBody>
      </p:sp>
    </p:spTree>
    <p:extLst>
      <p:ext uri="{BB962C8B-B14F-4D97-AF65-F5344CB8AC3E}">
        <p14:creationId xmlns:p14="http://schemas.microsoft.com/office/powerpoint/2010/main" val="3778158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2227"/>
                                        </p:tgtEl>
                                        <p:attrNameLst>
                                          <p:attrName>style.visibility</p:attrName>
                                        </p:attrNameLst>
                                      </p:cBhvr>
                                      <p:to>
                                        <p:strVal val="visible"/>
                                      </p:to>
                                    </p:set>
                                    <p:animEffect transition="in" filter="wipe(left)">
                                      <p:cBhvr>
                                        <p:cTn id="7" dur="75"/>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73089"/>
            <a:ext cx="7772400" cy="1470025"/>
          </a:xfrm>
        </p:spPr>
        <p:txBody>
          <a:bodyPr/>
          <a:lstStyle/>
          <a:p>
            <a:pPr eaLnBrk="1" hangingPunct="1">
              <a:defRPr/>
            </a:pPr>
            <a:r>
              <a:rPr lang="zh-CN" altLang="en-US" dirty="0"/>
              <a:t>概率论与数理统计</a:t>
            </a:r>
          </a:p>
        </p:txBody>
      </p:sp>
      <p:sp>
        <p:nvSpPr>
          <p:cNvPr id="4" name="Rectangle 2"/>
          <p:cNvSpPr txBox="1">
            <a:spLocks noChangeArrowheads="1"/>
          </p:cNvSpPr>
          <p:nvPr/>
        </p:nvSpPr>
        <p:spPr>
          <a:xfrm>
            <a:off x="2483768" y="3471664"/>
            <a:ext cx="4248472" cy="605408"/>
          </a:xfrm>
          <a:prstGeom prst="rect">
            <a:avLst/>
          </a:prstGeom>
        </p:spPr>
        <p:txBody>
          <a:bodyPr vert="horz" rtlCol="0" anchor="b">
            <a:normAutofit fontScale="67500" lnSpcReduction="20000"/>
          </a:bodyPr>
          <a:lstStyle/>
          <a:p>
            <a:pPr algn="ctr" fontAlgn="auto">
              <a:spcBef>
                <a:spcPct val="0"/>
              </a:spcBef>
              <a:spcAft>
                <a:spcPts val="0"/>
              </a:spcAft>
              <a:defRPr/>
            </a:pPr>
            <a:r>
              <a:rPr kumimoji="0" lang="zh-CN" altLang="en-US" sz="4400" dirty="0">
                <a:solidFill>
                  <a:srgbClr val="1F497D"/>
                </a:solidFill>
                <a:latin typeface="Calibri"/>
                <a:ea typeface="宋体"/>
              </a:rPr>
              <a:t>第六章 抽样及抽样分布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F7D3183C-60DE-4D8B-96EE-AAC81DEAB13B}" type="slidenum">
              <a:rPr lang="en-US" altLang="zh-CN"/>
              <a:pPr/>
              <a:t>6</a:t>
            </a:fld>
            <a:endParaRPr lang="en-US" altLang="zh-CN"/>
          </a:p>
        </p:txBody>
      </p:sp>
      <p:sp>
        <p:nvSpPr>
          <p:cNvPr id="2050" name="Text Box 2"/>
          <p:cNvSpPr txBox="1">
            <a:spLocks noChangeArrowheads="1"/>
          </p:cNvSpPr>
          <p:nvPr/>
        </p:nvSpPr>
        <p:spPr bwMode="auto">
          <a:xfrm>
            <a:off x="1060450" y="1052513"/>
            <a:ext cx="7543800" cy="1500187"/>
          </a:xfrm>
          <a:prstGeom prst="rect">
            <a:avLst/>
          </a:prstGeom>
          <a:noFill/>
          <a:ln>
            <a:noFill/>
          </a:ln>
          <a:effectLst/>
          <a:extLst>
            <a:ext uri="{909E8E84-426E-40DD-AFC4-6F175D3DCCD1}">
              <a14:hiddenFill xmlns:a14="http://schemas.microsoft.com/office/drawing/2010/main">
                <a:gradFill rotWithShape="0">
                  <a:gsLst>
                    <a:gs pos="0">
                      <a:srgbClr val="96AB94"/>
                    </a:gs>
                    <a:gs pos="8500">
                      <a:srgbClr val="D4DEFF"/>
                    </a:gs>
                    <a:gs pos="23500">
                      <a:srgbClr val="D4DEFF"/>
                    </a:gs>
                    <a:gs pos="50000">
                      <a:srgbClr val="8488C4"/>
                    </a:gs>
                    <a:gs pos="76500">
                      <a:srgbClr val="D4DEFF"/>
                    </a:gs>
                    <a:gs pos="91500">
                      <a:srgbClr val="D4DEFF"/>
                    </a:gs>
                    <a:gs pos="100000">
                      <a:srgbClr val="96AB94"/>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4400" b="1">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400" b="1">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第六章   </a:t>
            </a:r>
          </a:p>
          <a:p>
            <a:pPr>
              <a:lnSpc>
                <a:spcPct val="80000"/>
              </a:lnSpc>
              <a:spcBef>
                <a:spcPct val="50000"/>
              </a:spcBef>
            </a:pPr>
            <a:r>
              <a:rPr lang="zh-CN" altLang="en-US" sz="4400" b="1">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       样本及抽样分布</a:t>
            </a:r>
            <a:endParaRPr lang="zh-CN" altLang="en-US" sz="4400" b="1">
              <a:solidFill>
                <a:srgbClr val="CC0000"/>
              </a:solidFill>
              <a:effectLst>
                <a:outerShdw blurRad="38100" dist="38100" dir="2700000" algn="tl">
                  <a:srgbClr val="C0C0C0"/>
                </a:outerShdw>
              </a:effectLst>
            </a:endParaRPr>
          </a:p>
        </p:txBody>
      </p:sp>
      <p:sp>
        <p:nvSpPr>
          <p:cNvPr id="2056" name="Rectangle 8"/>
          <p:cNvSpPr>
            <a:spLocks noChangeArrowheads="1"/>
          </p:cNvSpPr>
          <p:nvPr/>
        </p:nvSpPr>
        <p:spPr bwMode="auto">
          <a:xfrm>
            <a:off x="2195513" y="3148013"/>
            <a:ext cx="3857625" cy="641350"/>
          </a:xfrm>
          <a:prstGeom prst="rect">
            <a:avLst/>
          </a:prstGeom>
          <a:noFill/>
          <a:ln>
            <a:noFill/>
          </a:ln>
          <a:effectLst/>
          <a:extLst>
            <a:ext uri="{909E8E84-426E-40DD-AFC4-6F175D3DCCD1}">
              <a14:hiddenFill xmlns:a14="http://schemas.microsoft.com/office/drawing/2010/main">
                <a:solidFill>
                  <a:srgbClr val="64B6B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3333CC"/>
                </a:solidFill>
                <a:latin typeface="黑体" panose="02010609060101010101" pitchFamily="49" charset="-122"/>
                <a:ea typeface="黑体" panose="02010609060101010101" pitchFamily="49" charset="-122"/>
              </a:rPr>
              <a:t>§6.1 </a:t>
            </a:r>
            <a:r>
              <a:rPr lang="zh-CN" altLang="en-US" sz="3600" b="1">
                <a:solidFill>
                  <a:srgbClr val="3333CC"/>
                </a:solidFill>
                <a:latin typeface="黑体" panose="02010609060101010101" pitchFamily="49" charset="-122"/>
                <a:ea typeface="黑体" panose="02010609060101010101" pitchFamily="49" charset="-122"/>
              </a:rPr>
              <a:t>总体与样本</a:t>
            </a:r>
          </a:p>
        </p:txBody>
      </p:sp>
      <p:sp>
        <p:nvSpPr>
          <p:cNvPr id="2057" name="Rectangle 9"/>
          <p:cNvSpPr>
            <a:spLocks noChangeArrowheads="1"/>
          </p:cNvSpPr>
          <p:nvPr/>
        </p:nvSpPr>
        <p:spPr bwMode="auto">
          <a:xfrm>
            <a:off x="2195513" y="4083050"/>
            <a:ext cx="3398837" cy="641350"/>
          </a:xfrm>
          <a:prstGeom prst="rect">
            <a:avLst/>
          </a:prstGeom>
          <a:noFill/>
          <a:ln>
            <a:noFill/>
          </a:ln>
          <a:effectLst/>
          <a:extLst>
            <a:ext uri="{909E8E84-426E-40DD-AFC4-6F175D3DCCD1}">
              <a14:hiddenFill xmlns:a14="http://schemas.microsoft.com/office/drawing/2010/main">
                <a:solidFill>
                  <a:srgbClr val="64B6B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3333CC"/>
                </a:solidFill>
                <a:latin typeface="黑体" panose="02010609060101010101" pitchFamily="49" charset="-122"/>
                <a:ea typeface="黑体" panose="02010609060101010101" pitchFamily="49" charset="-122"/>
              </a:rPr>
              <a:t>§6.2 </a:t>
            </a:r>
            <a:r>
              <a:rPr lang="zh-CN" altLang="en-US" sz="3600" b="1">
                <a:solidFill>
                  <a:srgbClr val="3333CC"/>
                </a:solidFill>
                <a:latin typeface="黑体" panose="02010609060101010101" pitchFamily="49" charset="-122"/>
                <a:ea typeface="黑体" panose="02010609060101010101" pitchFamily="49" charset="-122"/>
              </a:rPr>
              <a:t>抽样分布</a:t>
            </a:r>
          </a:p>
        </p:txBody>
      </p:sp>
    </p:spTree>
    <p:extLst>
      <p:ext uri="{BB962C8B-B14F-4D97-AF65-F5344CB8AC3E}">
        <p14:creationId xmlns:p14="http://schemas.microsoft.com/office/powerpoint/2010/main" val="253001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10ECD8D2-F313-492C-9CCC-08FA73174802}" type="slidenum">
              <a:rPr lang="en-US" altLang="zh-CN">
                <a:latin typeface="Times New Roman" panose="02020603050405020304" pitchFamily="18" charset="0"/>
                <a:cs typeface="Times New Roman" panose="02020603050405020304" pitchFamily="18" charset="0"/>
              </a:rPr>
              <a:pPr/>
              <a:t>7</a:t>
            </a:fld>
            <a:endParaRPr lang="en-US" altLang="zh-CN">
              <a:latin typeface="Times New Roman" panose="02020603050405020304" pitchFamily="18" charset="0"/>
              <a:cs typeface="Times New Roman" panose="02020603050405020304" pitchFamily="18" charset="0"/>
            </a:endParaRPr>
          </a:p>
        </p:txBody>
      </p:sp>
      <p:sp>
        <p:nvSpPr>
          <p:cNvPr id="3075" name="Text Box 3"/>
          <p:cNvSpPr txBox="1">
            <a:spLocks noChangeArrowheads="1"/>
          </p:cNvSpPr>
          <p:nvPr/>
        </p:nvSpPr>
        <p:spPr bwMode="auto">
          <a:xfrm>
            <a:off x="1905000" y="260350"/>
            <a:ext cx="563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§6.1  </a:t>
            </a:r>
            <a:r>
              <a:rPr lang="zh-CN" altLang="en-US" sz="40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随机样本</a:t>
            </a:r>
          </a:p>
        </p:txBody>
      </p:sp>
      <p:sp>
        <p:nvSpPr>
          <p:cNvPr id="3076" name="Text Box 4"/>
          <p:cNvSpPr txBox="1">
            <a:spLocks noChangeArrowheads="1"/>
          </p:cNvSpPr>
          <p:nvPr/>
        </p:nvSpPr>
        <p:spPr bwMode="auto">
          <a:xfrm>
            <a:off x="609600" y="1484313"/>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在数理统计中</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将试验的全部可能的观察值称为</a:t>
            </a:r>
            <a:r>
              <a:rPr lang="zh-CN" altLang="en-US" b="1" u="sng">
                <a:solidFill>
                  <a:srgbClr val="0000FF"/>
                </a:solidFill>
                <a:latin typeface="Times New Roman" panose="02020603050405020304" pitchFamily="18" charset="0"/>
                <a:cs typeface="Times New Roman" panose="02020603050405020304" pitchFamily="18" charset="0"/>
              </a:rPr>
              <a:t>总体</a:t>
            </a:r>
            <a:r>
              <a:rPr lang="zh-CN" altLang="en-US" b="1">
                <a:latin typeface="Times New Roman" panose="02020603050405020304" pitchFamily="18" charset="0"/>
                <a:cs typeface="Times New Roman" panose="02020603050405020304" pitchFamily="18" charset="0"/>
              </a:rPr>
              <a:t>，每一个可能观察值称为</a:t>
            </a:r>
            <a:r>
              <a:rPr lang="zh-CN" altLang="en-US" b="1" u="sng">
                <a:solidFill>
                  <a:srgbClr val="0000FF"/>
                </a:solidFill>
                <a:latin typeface="Times New Roman" panose="02020603050405020304" pitchFamily="18" charset="0"/>
                <a:cs typeface="Times New Roman" panose="02020603050405020304" pitchFamily="18" charset="0"/>
              </a:rPr>
              <a:t>个体</a:t>
            </a:r>
            <a:r>
              <a:rPr lang="zh-CN" altLang="en-US" b="1">
                <a:latin typeface="Times New Roman" panose="02020603050405020304" pitchFamily="18" charset="0"/>
                <a:cs typeface="Times New Roman" panose="02020603050405020304" pitchFamily="18" charset="0"/>
              </a:rPr>
              <a:t>．常以</a:t>
            </a:r>
            <a:r>
              <a:rPr lang="en-US" altLang="zh-CN" b="1" i="1">
                <a:latin typeface="Times New Roman" panose="02020603050405020304" pitchFamily="18" charset="0"/>
                <a:cs typeface="Times New Roman" panose="02020603050405020304" pitchFamily="18" charset="0"/>
              </a:rPr>
              <a:t>X</a:t>
            </a:r>
            <a:r>
              <a:rPr lang="zh-CN" altLang="en-US" b="1">
                <a:latin typeface="Times New Roman" panose="02020603050405020304" pitchFamily="18" charset="0"/>
                <a:cs typeface="Times New Roman" panose="02020603050405020304" pitchFamily="18" charset="0"/>
              </a:rPr>
              <a:t>表示总体</a:t>
            </a:r>
            <a:r>
              <a:rPr lang="en-US" altLang="zh-CN" b="1">
                <a:latin typeface="Times New Roman" panose="02020603050405020304" pitchFamily="18" charset="0"/>
                <a:cs typeface="Times New Roman" panose="02020603050405020304" pitchFamily="18" charset="0"/>
              </a:rPr>
              <a:t>.  </a:t>
            </a:r>
          </a:p>
        </p:txBody>
      </p:sp>
      <p:sp>
        <p:nvSpPr>
          <p:cNvPr id="3085" name="Rectangle 13"/>
          <p:cNvSpPr>
            <a:spLocks noChangeArrowheads="1"/>
          </p:cNvSpPr>
          <p:nvPr/>
        </p:nvSpPr>
        <p:spPr bwMode="auto">
          <a:xfrm>
            <a:off x="611188" y="2420938"/>
            <a:ext cx="78486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u="sng">
                <a:solidFill>
                  <a:srgbClr val="0000FF"/>
                </a:solidFill>
                <a:latin typeface="Times New Roman" panose="02020603050405020304" pitchFamily="18" charset="0"/>
                <a:cs typeface="Times New Roman" panose="02020603050405020304" pitchFamily="18" charset="0"/>
              </a:rPr>
              <a:t>容    量</a:t>
            </a:r>
            <a:r>
              <a:rPr lang="en-US" altLang="zh-CN" b="1">
                <a:solidFill>
                  <a:srgbClr val="0000FF"/>
                </a:solidFill>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总体中所包含的个体的个数</a:t>
            </a:r>
            <a:r>
              <a:rPr lang="en-US" altLang="zh-CN" b="1">
                <a:latin typeface="Times New Roman" panose="02020603050405020304" pitchFamily="18" charset="0"/>
                <a:cs typeface="Times New Roman" panose="02020603050405020304" pitchFamily="18" charset="0"/>
              </a:rPr>
              <a:t>;</a:t>
            </a:r>
          </a:p>
          <a:p>
            <a:pPr>
              <a:lnSpc>
                <a:spcPct val="120000"/>
              </a:lnSpc>
            </a:pPr>
            <a:r>
              <a:rPr lang="zh-CN" altLang="en-US" b="1" u="sng">
                <a:solidFill>
                  <a:srgbClr val="0000FF"/>
                </a:solidFill>
                <a:latin typeface="Times New Roman" panose="02020603050405020304" pitchFamily="18" charset="0"/>
                <a:cs typeface="Times New Roman" panose="02020603050405020304" pitchFamily="18" charset="0"/>
              </a:rPr>
              <a:t>有限总体</a:t>
            </a:r>
            <a:r>
              <a:rPr lang="en-US" altLang="zh-CN" b="1">
                <a:solidFill>
                  <a:srgbClr val="0000FF"/>
                </a:solidFill>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容量为有限的总体</a:t>
            </a:r>
            <a:r>
              <a:rPr lang="en-US" altLang="zh-CN" b="1">
                <a:latin typeface="Times New Roman" panose="02020603050405020304" pitchFamily="18" charset="0"/>
                <a:cs typeface="Times New Roman" panose="02020603050405020304" pitchFamily="18" charset="0"/>
              </a:rPr>
              <a:t>;</a:t>
            </a:r>
          </a:p>
          <a:p>
            <a:pPr>
              <a:lnSpc>
                <a:spcPct val="120000"/>
              </a:lnSpc>
            </a:pPr>
            <a:r>
              <a:rPr lang="zh-CN" altLang="en-US" b="1" u="sng">
                <a:solidFill>
                  <a:srgbClr val="0000FF"/>
                </a:solidFill>
                <a:latin typeface="Times New Roman" panose="02020603050405020304" pitchFamily="18" charset="0"/>
                <a:cs typeface="Times New Roman" panose="02020603050405020304" pitchFamily="18" charset="0"/>
              </a:rPr>
              <a:t>无限总体</a:t>
            </a:r>
            <a:r>
              <a:rPr lang="en-US" altLang="zh-CN" b="1">
                <a:solidFill>
                  <a:srgbClr val="0000FF"/>
                </a:solidFill>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容量为无限的总体</a:t>
            </a:r>
          </a:p>
        </p:txBody>
      </p:sp>
      <p:sp>
        <p:nvSpPr>
          <p:cNvPr id="3086" name="Line 14"/>
          <p:cNvSpPr>
            <a:spLocks noChangeShapeType="1"/>
          </p:cNvSpPr>
          <p:nvPr/>
        </p:nvSpPr>
        <p:spPr bwMode="auto">
          <a:xfrm>
            <a:off x="468313" y="981075"/>
            <a:ext cx="8675687"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88" name="Rectangle 16"/>
          <p:cNvSpPr>
            <a:spLocks noChangeArrowheads="1"/>
          </p:cNvSpPr>
          <p:nvPr/>
        </p:nvSpPr>
        <p:spPr bwMode="auto">
          <a:xfrm>
            <a:off x="539750" y="90805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一、</a:t>
            </a:r>
            <a:r>
              <a:rPr lang="zh-CN" altLang="en-US" sz="3200" b="1">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总体</a:t>
            </a:r>
          </a:p>
        </p:txBody>
      </p:sp>
      <p:sp>
        <p:nvSpPr>
          <p:cNvPr id="3089" name="Rectangle 17"/>
          <p:cNvSpPr>
            <a:spLocks noChangeArrowheads="1"/>
          </p:cNvSpPr>
          <p:nvPr/>
        </p:nvSpPr>
        <p:spPr bwMode="auto">
          <a:xfrm>
            <a:off x="1654175" y="4652963"/>
            <a:ext cx="7239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3333FF"/>
                </a:solidFill>
                <a:latin typeface="Times New Roman" panose="02020603050405020304" pitchFamily="18" charset="0"/>
                <a:ea typeface="楷体_GB2312" pitchFamily="49" charset="-122"/>
                <a:cs typeface="Times New Roman" panose="02020603050405020304" pitchFamily="18" charset="0"/>
              </a:rPr>
              <a:t>(2) </a:t>
            </a:r>
            <a:r>
              <a:rPr lang="en-US" altLang="zh-CN" b="1" i="1" dirty="0">
                <a:solidFill>
                  <a:srgbClr val="FF3300"/>
                </a:solidFill>
                <a:latin typeface="Times New Roman" panose="02020603050405020304" pitchFamily="18" charset="0"/>
                <a:ea typeface="楷体_GB2312" pitchFamily="49" charset="-122"/>
                <a:cs typeface="Times New Roman" panose="02020603050405020304" pitchFamily="18" charset="0"/>
              </a:rPr>
              <a:t>X</a:t>
            </a:r>
            <a:r>
              <a:rPr lang="en-US" altLang="zh-CN" b="1" i="1" dirty="0">
                <a:solidFill>
                  <a:srgbClr val="3333FF"/>
                </a:solidFill>
                <a:latin typeface="Times New Roman" panose="02020603050405020304" pitchFamily="18" charset="0"/>
                <a:ea typeface="楷体_GB2312" pitchFamily="49" charset="-122"/>
                <a:cs typeface="Times New Roman" panose="02020603050405020304" pitchFamily="18" charset="0"/>
              </a:rPr>
              <a:t> </a:t>
            </a:r>
            <a:r>
              <a:rPr lang="zh-CN" altLang="en-US" b="1" dirty="0">
                <a:solidFill>
                  <a:srgbClr val="3333FF"/>
                </a:solidFill>
                <a:latin typeface="Times New Roman" panose="02020603050405020304" pitchFamily="18" charset="0"/>
                <a:ea typeface="楷体_GB2312" pitchFamily="49" charset="-122"/>
                <a:cs typeface="Times New Roman" panose="02020603050405020304" pitchFamily="18" charset="0"/>
              </a:rPr>
              <a:t>的分布函数与数字特征分别称为</a:t>
            </a:r>
            <a:r>
              <a:rPr lang="zh-CN" altLang="en-US" b="1" dirty="0">
                <a:solidFill>
                  <a:srgbClr val="FF3300"/>
                </a:solidFill>
                <a:latin typeface="Times New Roman" panose="02020603050405020304" pitchFamily="18" charset="0"/>
                <a:ea typeface="楷体_GB2312" pitchFamily="49" charset="-122"/>
                <a:cs typeface="Times New Roman" panose="02020603050405020304" pitchFamily="18" charset="0"/>
              </a:rPr>
              <a:t>总体     </a:t>
            </a:r>
          </a:p>
          <a:p>
            <a:r>
              <a:rPr lang="zh-CN" altLang="en-US" b="1" dirty="0">
                <a:solidFill>
                  <a:srgbClr val="FF3300"/>
                </a:solidFill>
                <a:latin typeface="Times New Roman" panose="02020603050405020304" pitchFamily="18" charset="0"/>
                <a:ea typeface="楷体_GB2312" pitchFamily="49" charset="-122"/>
                <a:cs typeface="Times New Roman" panose="02020603050405020304" pitchFamily="18" charset="0"/>
              </a:rPr>
              <a:t>    </a:t>
            </a:r>
            <a:r>
              <a:rPr lang="zh-CN" altLang="en-US" b="1" dirty="0">
                <a:solidFill>
                  <a:srgbClr val="3333FF"/>
                </a:solidFill>
                <a:latin typeface="Times New Roman" panose="02020603050405020304" pitchFamily="18" charset="0"/>
                <a:ea typeface="楷体_GB2312" pitchFamily="49" charset="-122"/>
                <a:cs typeface="Times New Roman" panose="02020603050405020304" pitchFamily="18" charset="0"/>
              </a:rPr>
              <a:t>的分布函数与数字特征</a:t>
            </a:r>
            <a:r>
              <a:rPr lang="en-US" altLang="zh-CN" b="1" dirty="0">
                <a:solidFill>
                  <a:srgbClr val="3333FF"/>
                </a:solidFill>
                <a:latin typeface="Times New Roman" panose="02020603050405020304" pitchFamily="18" charset="0"/>
                <a:ea typeface="楷体_GB2312" pitchFamily="49" charset="-122"/>
                <a:cs typeface="Times New Roman" panose="02020603050405020304" pitchFamily="18" charset="0"/>
              </a:rPr>
              <a:t>;</a:t>
            </a:r>
            <a:endParaRPr lang="en-US" altLang="zh-CN" b="1" dirty="0">
              <a:latin typeface="Times New Roman" panose="02020603050405020304" pitchFamily="18" charset="0"/>
              <a:ea typeface="楷体_GB2312" pitchFamily="49" charset="-122"/>
              <a:cs typeface="Times New Roman" panose="02020603050405020304" pitchFamily="18" charset="0"/>
            </a:endParaRPr>
          </a:p>
        </p:txBody>
      </p:sp>
      <p:sp>
        <p:nvSpPr>
          <p:cNvPr id="3090" name="Rectangle 18"/>
          <p:cNvSpPr>
            <a:spLocks noChangeArrowheads="1"/>
          </p:cNvSpPr>
          <p:nvPr/>
        </p:nvSpPr>
        <p:spPr bwMode="auto">
          <a:xfrm>
            <a:off x="1654175" y="5562600"/>
            <a:ext cx="72247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3333FF"/>
                </a:solidFill>
                <a:latin typeface="Times New Roman" panose="02020603050405020304" pitchFamily="18" charset="0"/>
                <a:ea typeface="楷体_GB2312" pitchFamily="49" charset="-122"/>
                <a:cs typeface="Times New Roman" panose="02020603050405020304" pitchFamily="18" charset="0"/>
              </a:rPr>
              <a:t>(3) </a:t>
            </a:r>
            <a:r>
              <a:rPr lang="zh-CN" altLang="en-US" b="1" dirty="0">
                <a:solidFill>
                  <a:srgbClr val="3333FF"/>
                </a:solidFill>
                <a:latin typeface="Times New Roman" panose="02020603050405020304" pitchFamily="18" charset="0"/>
                <a:ea typeface="楷体_GB2312" pitchFamily="49" charset="-122"/>
                <a:cs typeface="Times New Roman" panose="02020603050405020304" pitchFamily="18" charset="0"/>
              </a:rPr>
              <a:t>今后将不区分总体和相应的随机变量，</a:t>
            </a:r>
          </a:p>
          <a:p>
            <a:r>
              <a:rPr lang="zh-CN" altLang="en-US" b="1" dirty="0">
                <a:solidFill>
                  <a:srgbClr val="3333FF"/>
                </a:solidFill>
                <a:latin typeface="Times New Roman" panose="02020603050405020304" pitchFamily="18" charset="0"/>
                <a:ea typeface="楷体_GB2312" pitchFamily="49" charset="-122"/>
                <a:cs typeface="Times New Roman" panose="02020603050405020304" pitchFamily="18" charset="0"/>
              </a:rPr>
              <a:t>    笼统称为</a:t>
            </a:r>
            <a:r>
              <a:rPr lang="zh-CN" altLang="en-US" b="1" dirty="0">
                <a:solidFill>
                  <a:srgbClr val="FF3300"/>
                </a:solidFill>
                <a:latin typeface="Times New Roman" panose="02020603050405020304" pitchFamily="18" charset="0"/>
                <a:ea typeface="楷体_GB2312" pitchFamily="49" charset="-122"/>
                <a:cs typeface="Times New Roman" panose="02020603050405020304" pitchFamily="18" charset="0"/>
              </a:rPr>
              <a:t>总体</a:t>
            </a:r>
            <a:r>
              <a:rPr lang="en-US" altLang="zh-CN" b="1" i="1" dirty="0">
                <a:solidFill>
                  <a:srgbClr val="FF3300"/>
                </a:solidFill>
                <a:latin typeface="Times New Roman" panose="02020603050405020304" pitchFamily="18" charset="0"/>
                <a:ea typeface="楷体_GB2312" pitchFamily="49" charset="-122"/>
                <a:cs typeface="Times New Roman" panose="02020603050405020304" pitchFamily="18" charset="0"/>
              </a:rPr>
              <a:t>X</a:t>
            </a:r>
            <a:r>
              <a:rPr lang="en-US" altLang="zh-CN" b="1" dirty="0">
                <a:solidFill>
                  <a:srgbClr val="3333FF"/>
                </a:solidFill>
                <a:latin typeface="Times New Roman" panose="02020603050405020304" pitchFamily="18" charset="0"/>
                <a:ea typeface="楷体_GB2312" pitchFamily="49" charset="-122"/>
                <a:cs typeface="Times New Roman" panose="02020603050405020304" pitchFamily="18" charset="0"/>
              </a:rPr>
              <a:t>.</a:t>
            </a:r>
          </a:p>
        </p:txBody>
      </p:sp>
      <p:sp>
        <p:nvSpPr>
          <p:cNvPr id="3091" name="Rectangle 19"/>
          <p:cNvSpPr>
            <a:spLocks noChangeArrowheads="1"/>
          </p:cNvSpPr>
          <p:nvPr/>
        </p:nvSpPr>
        <p:spPr bwMode="auto">
          <a:xfrm>
            <a:off x="536575" y="4149725"/>
            <a:ext cx="1008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说明</a:t>
            </a:r>
            <a:r>
              <a:rPr lang="en-US" altLang="zh-CN"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092" name="Rectangle 20"/>
          <p:cNvSpPr>
            <a:spLocks noChangeArrowheads="1"/>
          </p:cNvSpPr>
          <p:nvPr/>
        </p:nvSpPr>
        <p:spPr bwMode="auto">
          <a:xfrm>
            <a:off x="1654175" y="4149725"/>
            <a:ext cx="47179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3333FF"/>
                </a:solidFill>
                <a:latin typeface="Times New Roman" panose="02020603050405020304" pitchFamily="18" charset="0"/>
                <a:ea typeface="楷体_GB2312" pitchFamily="49" charset="-122"/>
                <a:cs typeface="Times New Roman" panose="02020603050405020304" pitchFamily="18" charset="0"/>
              </a:rPr>
              <a:t>(1) </a:t>
            </a:r>
            <a:r>
              <a:rPr lang="zh-CN" altLang="en-US" b="1" dirty="0">
                <a:solidFill>
                  <a:srgbClr val="3333FF"/>
                </a:solidFill>
                <a:latin typeface="Times New Roman" panose="02020603050405020304" pitchFamily="18" charset="0"/>
                <a:ea typeface="楷体_GB2312" pitchFamily="49" charset="-122"/>
                <a:cs typeface="Times New Roman" panose="02020603050405020304" pitchFamily="18" charset="0"/>
              </a:rPr>
              <a:t>一个</a:t>
            </a:r>
            <a:r>
              <a:rPr lang="zh-CN" altLang="en-US" b="1" dirty="0">
                <a:solidFill>
                  <a:srgbClr val="FF3300"/>
                </a:solidFill>
                <a:latin typeface="Times New Roman" panose="02020603050405020304" pitchFamily="18" charset="0"/>
                <a:ea typeface="楷体_GB2312" pitchFamily="49" charset="-122"/>
                <a:cs typeface="Times New Roman" panose="02020603050405020304" pitchFamily="18" charset="0"/>
              </a:rPr>
              <a:t>总体</a:t>
            </a:r>
            <a:r>
              <a:rPr lang="zh-CN" altLang="en-US" b="1" dirty="0">
                <a:solidFill>
                  <a:srgbClr val="3333FF"/>
                </a:solidFill>
                <a:latin typeface="Times New Roman" panose="02020603050405020304" pitchFamily="18" charset="0"/>
                <a:ea typeface="楷体_GB2312" pitchFamily="49" charset="-122"/>
                <a:cs typeface="Times New Roman" panose="02020603050405020304" pitchFamily="18" charset="0"/>
              </a:rPr>
              <a:t>对应一个随机变量</a:t>
            </a:r>
            <a:r>
              <a:rPr lang="en-US" altLang="zh-CN" b="1" i="1" dirty="0">
                <a:solidFill>
                  <a:srgbClr val="FF3300"/>
                </a:solidFill>
                <a:latin typeface="Times New Roman" panose="02020603050405020304" pitchFamily="18" charset="0"/>
                <a:ea typeface="楷体_GB2312" pitchFamily="49" charset="-122"/>
                <a:cs typeface="Times New Roman" panose="02020603050405020304" pitchFamily="18" charset="0"/>
              </a:rPr>
              <a:t>X </a:t>
            </a:r>
            <a:r>
              <a:rPr lang="en-US" altLang="zh-CN" b="1" dirty="0">
                <a:solidFill>
                  <a:srgbClr val="3333FF"/>
                </a:solidFill>
                <a:latin typeface="Times New Roman" panose="02020603050405020304" pitchFamily="18" charset="0"/>
                <a:ea typeface="楷体_GB2312" pitchFamily="49" charset="-122"/>
                <a:cs typeface="Times New Roman" panose="02020603050405020304" pitchFamily="18" charset="0"/>
              </a:rPr>
              <a:t>;</a:t>
            </a:r>
          </a:p>
        </p:txBody>
      </p:sp>
    </p:spTree>
    <p:extLst>
      <p:ext uri="{BB962C8B-B14F-4D97-AF65-F5344CB8AC3E}">
        <p14:creationId xmlns:p14="http://schemas.microsoft.com/office/powerpoint/2010/main" val="2625487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88"/>
                                        </p:tgtEl>
                                        <p:attrNameLst>
                                          <p:attrName>style.visibility</p:attrName>
                                        </p:attrNameLst>
                                      </p:cBhvr>
                                      <p:to>
                                        <p:strVal val="visible"/>
                                      </p:to>
                                    </p:set>
                                    <p:animEffect transition="in" filter="wipe(left)">
                                      <p:cBhvr>
                                        <p:cTn id="7" dur="500"/>
                                        <p:tgtEl>
                                          <p:spTgt spid="30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left)">
                                      <p:cBhvr>
                                        <p:cTn id="12" dur="500"/>
                                        <p:tgtEl>
                                          <p:spTgt spid="30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85"/>
                                        </p:tgtEl>
                                        <p:attrNameLst>
                                          <p:attrName>style.visibility</p:attrName>
                                        </p:attrNameLst>
                                      </p:cBhvr>
                                      <p:to>
                                        <p:strVal val="visible"/>
                                      </p:to>
                                    </p:set>
                                    <p:animEffect transition="in" filter="wipe(left)">
                                      <p:cBhvr>
                                        <p:cTn id="17" dur="500"/>
                                        <p:tgtEl>
                                          <p:spTgt spid="3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1"/>
                                        </p:tgtEl>
                                        <p:attrNameLst>
                                          <p:attrName>style.visibility</p:attrName>
                                        </p:attrNameLst>
                                      </p:cBhvr>
                                      <p:to>
                                        <p:strVal val="visible"/>
                                      </p:to>
                                    </p:set>
                                    <p:animEffect transition="in" filter="wipe(left)">
                                      <p:cBhvr>
                                        <p:cTn id="22" dur="500"/>
                                        <p:tgtEl>
                                          <p:spTgt spid="30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92"/>
                                        </p:tgtEl>
                                        <p:attrNameLst>
                                          <p:attrName>style.visibility</p:attrName>
                                        </p:attrNameLst>
                                      </p:cBhvr>
                                      <p:to>
                                        <p:strVal val="visible"/>
                                      </p:to>
                                    </p:set>
                                    <p:animEffect transition="in" filter="wipe(left)">
                                      <p:cBhvr>
                                        <p:cTn id="27" dur="500"/>
                                        <p:tgtEl>
                                          <p:spTgt spid="30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89"/>
                                        </p:tgtEl>
                                        <p:attrNameLst>
                                          <p:attrName>style.visibility</p:attrName>
                                        </p:attrNameLst>
                                      </p:cBhvr>
                                      <p:to>
                                        <p:strVal val="visible"/>
                                      </p:to>
                                    </p:set>
                                    <p:animEffect transition="in" filter="wipe(left)">
                                      <p:cBhvr>
                                        <p:cTn id="32" dur="500"/>
                                        <p:tgtEl>
                                          <p:spTgt spid="3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90"/>
                                        </p:tgtEl>
                                        <p:attrNameLst>
                                          <p:attrName>style.visibility</p:attrName>
                                        </p:attrNameLst>
                                      </p:cBhvr>
                                      <p:to>
                                        <p:strVal val="visible"/>
                                      </p:to>
                                    </p:set>
                                    <p:animEffect transition="in" filter="wipe(left)">
                                      <p:cBhvr>
                                        <p:cTn id="37"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85" grpId="0"/>
      <p:bldP spid="3088" grpId="0"/>
      <p:bldP spid="3089" grpId="0"/>
      <p:bldP spid="3090" grpId="0"/>
      <p:bldP spid="3091" grpId="0"/>
      <p:bldP spid="30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A6875993-89F1-4447-A5BF-4DEF26E63A84}" type="slidenum">
              <a:rPr lang="en-US" altLang="zh-CN">
                <a:latin typeface="Times New Roman" panose="02020603050405020304" pitchFamily="18" charset="0"/>
                <a:cs typeface="Times New Roman" panose="02020603050405020304" pitchFamily="18" charset="0"/>
              </a:rPr>
              <a:pPr/>
              <a:t>8</a:t>
            </a:fld>
            <a:endParaRPr lang="en-US" altLang="zh-CN">
              <a:latin typeface="Times New Roman" panose="02020603050405020304" pitchFamily="18" charset="0"/>
              <a:cs typeface="Times New Roman" panose="02020603050405020304" pitchFamily="18" charset="0"/>
            </a:endParaRPr>
          </a:p>
        </p:txBody>
      </p:sp>
      <p:sp>
        <p:nvSpPr>
          <p:cNvPr id="4098" name="Text Box 2"/>
          <p:cNvSpPr txBox="1">
            <a:spLocks noChangeArrowheads="1"/>
          </p:cNvSpPr>
          <p:nvPr/>
        </p:nvSpPr>
        <p:spPr bwMode="auto">
          <a:xfrm>
            <a:off x="611188" y="333375"/>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二、样本与样本值</a:t>
            </a:r>
          </a:p>
        </p:txBody>
      </p:sp>
      <p:sp>
        <p:nvSpPr>
          <p:cNvPr id="4117" name="Rectangle 21"/>
          <p:cNvSpPr>
            <a:spLocks noChangeArrowheads="1"/>
          </p:cNvSpPr>
          <p:nvPr/>
        </p:nvSpPr>
        <p:spPr bwMode="auto">
          <a:xfrm>
            <a:off x="395288" y="23495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Font typeface="Wingdings" panose="05000000000000000000" pitchFamily="2" charset="2"/>
              <a:buNone/>
            </a:pPr>
            <a:r>
              <a:rPr lang="en-US" altLang="zh-CN" sz="2400" b="1" u="sng">
                <a:solidFill>
                  <a:srgbClr val="FF33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u="sng">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样本值</a:t>
            </a:r>
            <a:r>
              <a:rPr lang="zh-CN" altLang="en-US" sz="2400" b="1">
                <a:solidFill>
                  <a:srgbClr val="FF3300"/>
                </a:solidFill>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 X</a:t>
            </a:r>
            <a:r>
              <a:rPr lang="en-US" altLang="zh-CN" sz="2400" b="1" baseline="-25000">
                <a:latin typeface="Times New Roman" panose="02020603050405020304" pitchFamily="18" charset="0"/>
                <a:cs typeface="Times New Roman" panose="02020603050405020304" pitchFamily="18" charset="0"/>
              </a:rPr>
              <a:t>2 </a:t>
            </a:r>
            <a:r>
              <a:rPr lang="en-US" altLang="zh-CN" sz="2400" b="1" i="1">
                <a:latin typeface="Times New Roman" panose="02020603050405020304" pitchFamily="18" charset="0"/>
                <a:cs typeface="Times New Roman" panose="02020603050405020304" pitchFamily="18" charset="0"/>
              </a:rPr>
              <a:t>,…, X</a:t>
            </a:r>
            <a:r>
              <a:rPr lang="en-US" altLang="zh-CN" sz="2400" b="1" i="1" baseline="-25000">
                <a:latin typeface="Times New Roman" panose="02020603050405020304" pitchFamily="18" charset="0"/>
                <a:cs typeface="Times New Roman" panose="02020603050405020304" pitchFamily="18" charset="0"/>
              </a:rPr>
              <a:t>n</a:t>
            </a:r>
            <a:r>
              <a:rPr lang="zh-CN" altLang="en-US" sz="2400" b="1">
                <a:latin typeface="Times New Roman" panose="02020603050405020304" pitchFamily="18" charset="0"/>
                <a:cs typeface="Times New Roman" panose="02020603050405020304" pitchFamily="18" charset="0"/>
              </a:rPr>
              <a:t>的一组观察值</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x</a:t>
            </a:r>
            <a:r>
              <a:rPr lang="en-US" altLang="zh-CN" sz="2400" b="1" i="1" baseline="-25000">
                <a:latin typeface="Times New Roman" panose="02020603050405020304" pitchFamily="18" charset="0"/>
                <a:cs typeface="Times New Roman" panose="02020603050405020304" pitchFamily="18" charset="0"/>
              </a:rPr>
              <a:t>n  </a:t>
            </a:r>
            <a:r>
              <a:rPr lang="en-US" altLang="zh-CN" sz="2400" b="1">
                <a:latin typeface="Times New Roman" panose="02020603050405020304" pitchFamily="18" charset="0"/>
                <a:cs typeface="Times New Roman" panose="02020603050405020304" pitchFamily="18" charset="0"/>
              </a:rPr>
              <a:t>;</a:t>
            </a:r>
          </a:p>
        </p:txBody>
      </p:sp>
      <p:sp>
        <p:nvSpPr>
          <p:cNvPr id="4130" name="Rectangle 34"/>
          <p:cNvSpPr>
            <a:spLocks noChangeArrowheads="1"/>
          </p:cNvSpPr>
          <p:nvPr/>
        </p:nvSpPr>
        <p:spPr bwMode="auto">
          <a:xfrm>
            <a:off x="395288" y="1844675"/>
            <a:ext cx="4786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3300"/>
              </a:buClr>
              <a:buFont typeface="Wingdings" panose="05000000000000000000" pitchFamily="2" charset="2"/>
              <a:buNone/>
            </a:pPr>
            <a:r>
              <a:rPr lang="en-US" altLang="zh-CN" sz="2400" b="1" u="sng">
                <a:solidFill>
                  <a:srgbClr val="FF33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u="sng">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样本容量</a:t>
            </a:r>
            <a:r>
              <a:rPr lang="zh-CN" altLang="en-US" sz="2400" b="1">
                <a:solidFill>
                  <a:srgbClr val="FF3300"/>
                </a:solidFill>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样本中个体的数目 </a:t>
            </a:r>
            <a:r>
              <a:rPr lang="en-US" altLang="zh-CN" sz="2400" b="1" i="1">
                <a:latin typeface="Times New Roman" panose="02020603050405020304" pitchFamily="18" charset="0"/>
                <a:cs typeface="Times New Roman" panose="02020603050405020304" pitchFamily="18" charset="0"/>
              </a:rPr>
              <a:t>n  </a:t>
            </a:r>
            <a:r>
              <a:rPr lang="en-US" altLang="zh-CN" sz="2400" b="1">
                <a:latin typeface="Times New Roman" panose="02020603050405020304" pitchFamily="18" charset="0"/>
                <a:cs typeface="Times New Roman" panose="02020603050405020304" pitchFamily="18" charset="0"/>
              </a:rPr>
              <a:t>;</a:t>
            </a:r>
          </a:p>
        </p:txBody>
      </p:sp>
      <p:sp>
        <p:nvSpPr>
          <p:cNvPr id="4134" name="Line 38"/>
          <p:cNvSpPr>
            <a:spLocks noChangeShapeType="1"/>
          </p:cNvSpPr>
          <p:nvPr/>
        </p:nvSpPr>
        <p:spPr bwMode="auto">
          <a:xfrm flipV="1">
            <a:off x="711200" y="908050"/>
            <a:ext cx="3281363" cy="9525"/>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136" name="Rectangle 40"/>
          <p:cNvSpPr>
            <a:spLocks noChangeArrowheads="1"/>
          </p:cNvSpPr>
          <p:nvPr/>
        </p:nvSpPr>
        <p:spPr bwMode="auto">
          <a:xfrm>
            <a:off x="395288" y="981075"/>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Font typeface="Wingdings" panose="05000000000000000000" pitchFamily="2" charset="2"/>
              <a:buNone/>
            </a:pPr>
            <a:r>
              <a:rPr lang="en-US" altLang="zh-CN" sz="2400" b="1" u="sng">
                <a:solidFill>
                  <a:srgbClr val="FF33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u="sng">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样本</a:t>
            </a:r>
            <a:r>
              <a:rPr lang="zh-CN" altLang="en-US" sz="2400" b="1">
                <a:solidFill>
                  <a:srgbClr val="FF3300"/>
                </a:solidFill>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从总体</a:t>
            </a:r>
            <a:r>
              <a:rPr lang="en-US" altLang="zh-CN" sz="2400" b="1" i="1">
                <a:latin typeface="Times New Roman" panose="02020603050405020304" pitchFamily="18" charset="0"/>
                <a:cs typeface="Times New Roman" panose="02020603050405020304" pitchFamily="18" charset="0"/>
              </a:rPr>
              <a:t>X </a:t>
            </a:r>
            <a:r>
              <a:rPr lang="zh-CN" altLang="en-US" sz="2400" b="1">
                <a:latin typeface="Times New Roman" panose="02020603050405020304" pitchFamily="18" charset="0"/>
                <a:cs typeface="Times New Roman" panose="02020603050405020304" pitchFamily="18" charset="0"/>
              </a:rPr>
              <a:t>中</a:t>
            </a:r>
            <a:r>
              <a:rPr lang="zh-CN" altLang="en-US" sz="2400" b="1">
                <a:solidFill>
                  <a:srgbClr val="0000FF"/>
                </a:solidFill>
                <a:latin typeface="Times New Roman" panose="02020603050405020304" pitchFamily="18" charset="0"/>
                <a:cs typeface="Times New Roman" panose="02020603050405020304" pitchFamily="18" charset="0"/>
              </a:rPr>
              <a:t>随机地</a:t>
            </a:r>
            <a:r>
              <a:rPr lang="zh-CN" altLang="en-US" sz="2400" b="1">
                <a:latin typeface="Times New Roman" panose="02020603050405020304" pitchFamily="18" charset="0"/>
                <a:cs typeface="Times New Roman" panose="02020603050405020304" pitchFamily="18" charset="0"/>
              </a:rPr>
              <a:t>抽取</a:t>
            </a:r>
            <a:r>
              <a:rPr lang="en-US" altLang="zh-CN" sz="2400" b="1" i="1">
                <a:latin typeface="Times New Roman" panose="02020603050405020304" pitchFamily="18" charset="0"/>
                <a:cs typeface="Times New Roman" panose="02020603050405020304" pitchFamily="18" charset="0"/>
              </a:rPr>
              <a:t>n </a:t>
            </a:r>
            <a:r>
              <a:rPr lang="zh-CN" altLang="en-US" sz="2400" b="1">
                <a:latin typeface="Times New Roman" panose="02020603050405020304" pitchFamily="18" charset="0"/>
                <a:cs typeface="Times New Roman" panose="02020603050405020304" pitchFamily="18" charset="0"/>
              </a:rPr>
              <a:t>个个体</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 X</a:t>
            </a:r>
            <a:r>
              <a:rPr lang="en-US" altLang="zh-CN" sz="2400" b="1" baseline="-25000">
                <a:latin typeface="Times New Roman" panose="02020603050405020304" pitchFamily="18" charset="0"/>
                <a:cs typeface="Times New Roman" panose="02020603050405020304" pitchFamily="18" charset="0"/>
              </a:rPr>
              <a:t>2 </a:t>
            </a:r>
            <a:r>
              <a:rPr lang="en-US" altLang="zh-CN" sz="2400" b="1" i="1">
                <a:latin typeface="Times New Roman" panose="02020603050405020304" pitchFamily="18" charset="0"/>
                <a:cs typeface="Times New Roman" panose="02020603050405020304" pitchFamily="18" charset="0"/>
              </a:rPr>
              <a:t>,…, X</a:t>
            </a:r>
            <a:r>
              <a:rPr lang="en-US" altLang="zh-CN" sz="2400" b="1" i="1" baseline="-25000">
                <a:latin typeface="Times New Roman" panose="02020603050405020304" pitchFamily="18" charset="0"/>
                <a:cs typeface="Times New Roman" panose="02020603050405020304" pitchFamily="18" charset="0"/>
              </a:rPr>
              <a:t>n </a:t>
            </a:r>
            <a:r>
              <a:rPr lang="en-US" altLang="zh-CN" sz="2400" b="1" i="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这样取得的 </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 X</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 X</a:t>
            </a:r>
            <a:r>
              <a:rPr lang="en-US" altLang="zh-CN" sz="2400" b="1" i="1" baseline="-25000">
                <a:latin typeface="Times New Roman" panose="02020603050405020304" pitchFamily="18" charset="0"/>
                <a:cs typeface="Times New Roman" panose="02020603050405020304" pitchFamily="18" charset="0"/>
              </a:rPr>
              <a:t>n </a:t>
            </a:r>
            <a:r>
              <a:rPr lang="zh-CN" altLang="en-US" sz="2400" b="1">
                <a:latin typeface="Times New Roman" panose="02020603050405020304" pitchFamily="18" charset="0"/>
                <a:cs typeface="Times New Roman" panose="02020603050405020304" pitchFamily="18" charset="0"/>
              </a:rPr>
              <a:t>称为来自总体</a:t>
            </a:r>
            <a:r>
              <a:rPr lang="en-US" altLang="zh-CN" sz="2400" b="1" i="1">
                <a:latin typeface="Times New Roman" panose="02020603050405020304" pitchFamily="18" charset="0"/>
                <a:cs typeface="Times New Roman" panose="02020603050405020304" pitchFamily="18" charset="0"/>
              </a:rPr>
              <a:t>X </a:t>
            </a:r>
            <a:r>
              <a:rPr lang="zh-CN" altLang="en-US" sz="2400" b="1">
                <a:latin typeface="Times New Roman" panose="02020603050405020304" pitchFamily="18" charset="0"/>
                <a:cs typeface="Times New Roman" panose="02020603050405020304" pitchFamily="18" charset="0"/>
              </a:rPr>
              <a:t>的一个</a:t>
            </a:r>
            <a:r>
              <a:rPr lang="zh-CN" altLang="en-US" sz="2400" b="1" u="sng">
                <a:solidFill>
                  <a:srgbClr val="FF3300"/>
                </a:solidFill>
                <a:latin typeface="Times New Roman" panose="02020603050405020304" pitchFamily="18" charset="0"/>
                <a:cs typeface="Times New Roman" panose="02020603050405020304" pitchFamily="18" charset="0"/>
              </a:rPr>
              <a:t>样本</a:t>
            </a:r>
            <a:r>
              <a:rPr lang="en-US" altLang="zh-CN" sz="2400" b="1">
                <a:latin typeface="Times New Roman" panose="02020603050405020304" pitchFamily="18" charset="0"/>
                <a:cs typeface="Times New Roman" panose="02020603050405020304" pitchFamily="18" charset="0"/>
              </a:rPr>
              <a:t>;</a:t>
            </a:r>
          </a:p>
        </p:txBody>
      </p:sp>
      <p:sp>
        <p:nvSpPr>
          <p:cNvPr id="4144" name="Rectangle 48"/>
          <p:cNvSpPr>
            <a:spLocks noChangeArrowheads="1"/>
          </p:cNvSpPr>
          <p:nvPr/>
        </p:nvSpPr>
        <p:spPr bwMode="auto">
          <a:xfrm>
            <a:off x="395288" y="2884488"/>
            <a:ext cx="837406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400" b="1" u="sng">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u="sng">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简单随机样本</a:t>
            </a: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在总体中抽取样本的目的是为了对总体的分布规律进行各种分析推断</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这就要求抽取的样本能够反映总体的特点</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为此必须对随机抽取样本的方法提出如下</a:t>
            </a:r>
            <a:r>
              <a:rPr lang="zh-CN" altLang="en-US" b="1" u="sng">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要求</a:t>
            </a:r>
            <a:r>
              <a:rPr lang="zh-CN" altLang="en-US" sz="2400" b="1">
                <a:latin typeface="Times New Roman" panose="02020603050405020304" pitchFamily="18" charset="0"/>
                <a:cs typeface="Times New Roman" panose="02020603050405020304" pitchFamily="18" charset="0"/>
              </a:rPr>
              <a:t>：</a:t>
            </a:r>
          </a:p>
        </p:txBody>
      </p:sp>
      <p:sp>
        <p:nvSpPr>
          <p:cNvPr id="4145" name="Rectangle 49"/>
          <p:cNvSpPr>
            <a:spLocks noChangeArrowheads="1"/>
          </p:cNvSpPr>
          <p:nvPr/>
        </p:nvSpPr>
        <p:spPr bwMode="auto">
          <a:xfrm>
            <a:off x="533400" y="4411663"/>
            <a:ext cx="1471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独</a:t>
            </a:r>
            <a:r>
              <a:rPr lang="zh-CN" altLang="en-US" sz="2400"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立性</a:t>
            </a:r>
          </a:p>
        </p:txBody>
      </p:sp>
      <p:sp>
        <p:nvSpPr>
          <p:cNvPr id="4146" name="Rectangle 50"/>
          <p:cNvSpPr>
            <a:spLocks noChangeArrowheads="1"/>
          </p:cNvSpPr>
          <p:nvPr/>
        </p:nvSpPr>
        <p:spPr bwMode="auto">
          <a:xfrm>
            <a:off x="533400" y="4953000"/>
            <a:ext cx="1471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代表性</a:t>
            </a:r>
          </a:p>
        </p:txBody>
      </p:sp>
      <p:sp>
        <p:nvSpPr>
          <p:cNvPr id="4147" name="Rectangle 51"/>
          <p:cNvSpPr>
            <a:spLocks noChangeArrowheads="1"/>
          </p:cNvSpPr>
          <p:nvPr/>
        </p:nvSpPr>
        <p:spPr bwMode="auto">
          <a:xfrm>
            <a:off x="2051050" y="4425950"/>
            <a:ext cx="572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anose="02020603050405020304" pitchFamily="18" charset="0"/>
                <a:cs typeface="Times New Roman" panose="02020603050405020304" pitchFamily="18" charset="0"/>
              </a:rPr>
              <a:t>要求</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 X</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 X</a:t>
            </a:r>
            <a:r>
              <a:rPr lang="en-US" altLang="zh-CN" sz="2400" b="1" i="1" baseline="-25000">
                <a:latin typeface="Times New Roman" panose="02020603050405020304" pitchFamily="18" charset="0"/>
                <a:cs typeface="Times New Roman" panose="02020603050405020304" pitchFamily="18" charset="0"/>
              </a:rPr>
              <a:t>n</a:t>
            </a:r>
            <a:r>
              <a:rPr lang="en-US" altLang="zh-CN" sz="2400" b="1" i="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是相互独立的随机变量</a:t>
            </a:r>
            <a:r>
              <a:rPr lang="en-US" altLang="zh-CN" sz="2400" b="1">
                <a:latin typeface="Times New Roman" panose="02020603050405020304" pitchFamily="18" charset="0"/>
                <a:cs typeface="Times New Roman" panose="02020603050405020304" pitchFamily="18" charset="0"/>
              </a:rPr>
              <a:t>;</a:t>
            </a:r>
          </a:p>
        </p:txBody>
      </p:sp>
      <p:sp>
        <p:nvSpPr>
          <p:cNvPr id="4148" name="Rectangle 52"/>
          <p:cNvSpPr>
            <a:spLocks noChangeArrowheads="1"/>
          </p:cNvSpPr>
          <p:nvPr/>
        </p:nvSpPr>
        <p:spPr bwMode="auto">
          <a:xfrm>
            <a:off x="2051050" y="4956175"/>
            <a:ext cx="66246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anose="02020603050405020304" pitchFamily="18" charset="0"/>
                <a:cs typeface="Times New Roman" panose="02020603050405020304" pitchFamily="18" charset="0"/>
              </a:rPr>
              <a:t>要求样本的每个</a:t>
            </a:r>
            <a:r>
              <a:rPr lang="en-US" altLang="zh-CN" sz="2400" b="1" i="1">
                <a:latin typeface="Times New Roman" panose="02020603050405020304" pitchFamily="18" charset="0"/>
                <a:cs typeface="Times New Roman" panose="02020603050405020304" pitchFamily="18" charset="0"/>
              </a:rPr>
              <a:t>X</a:t>
            </a:r>
            <a:r>
              <a:rPr lang="en-US" altLang="zh-CN" sz="2400" b="1" i="1" baseline="-25000">
                <a:latin typeface="Times New Roman" panose="02020603050405020304" pitchFamily="18" charset="0"/>
                <a:cs typeface="Times New Roman" panose="02020603050405020304" pitchFamily="18" charset="0"/>
              </a:rPr>
              <a:t>i</a:t>
            </a:r>
            <a:r>
              <a:rPr lang="en-US" altLang="zh-CN" sz="2400" b="1" i="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i</a:t>
            </a:r>
            <a:r>
              <a:rPr lang="en-US" altLang="zh-CN" sz="2400" b="1">
                <a:latin typeface="Times New Roman" panose="02020603050405020304" pitchFamily="18" charset="0"/>
                <a:cs typeface="Times New Roman" panose="02020603050405020304" pitchFamily="18" charset="0"/>
              </a:rPr>
              <a:t>=1,2,…,</a:t>
            </a:r>
            <a:r>
              <a:rPr lang="en-US" altLang="zh-CN" sz="2400" b="1" i="1">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与总体</a:t>
            </a:r>
            <a:r>
              <a:rPr lang="en-US" altLang="zh-CN" sz="2400" b="1">
                <a:latin typeface="Times New Roman" panose="02020603050405020304" pitchFamily="18" charset="0"/>
                <a:cs typeface="Times New Roman" panose="02020603050405020304" pitchFamily="18" charset="0"/>
              </a:rPr>
              <a:t>X</a:t>
            </a:r>
            <a:r>
              <a:rPr lang="zh-CN" altLang="en-US" sz="2400" b="1">
                <a:latin typeface="Times New Roman" panose="02020603050405020304" pitchFamily="18" charset="0"/>
                <a:cs typeface="Times New Roman" panose="02020603050405020304" pitchFamily="18" charset="0"/>
              </a:rPr>
              <a:t>具有相同的分布</a:t>
            </a:r>
            <a:r>
              <a:rPr lang="en-US" altLang="zh-CN" sz="2400" b="1">
                <a:latin typeface="Times New Roman" panose="02020603050405020304" pitchFamily="18" charset="0"/>
                <a:cs typeface="Times New Roman" panose="02020603050405020304" pitchFamily="18" charset="0"/>
              </a:rPr>
              <a:t>.</a:t>
            </a:r>
          </a:p>
        </p:txBody>
      </p:sp>
      <p:sp>
        <p:nvSpPr>
          <p:cNvPr id="4150" name="Rectangle 54"/>
          <p:cNvSpPr>
            <a:spLocks noChangeArrowheads="1"/>
          </p:cNvSpPr>
          <p:nvPr/>
        </p:nvSpPr>
        <p:spPr bwMode="auto">
          <a:xfrm>
            <a:off x="539750" y="573405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anose="02020603050405020304" pitchFamily="18" charset="0"/>
                <a:cs typeface="Times New Roman" panose="02020603050405020304" pitchFamily="18" charset="0"/>
              </a:rPr>
              <a:t>满足以上两个条件的样本称为</a:t>
            </a:r>
            <a:r>
              <a:rPr lang="zh-CN" altLang="en-US" sz="2400" b="1" u="sng">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简单随机样本</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简称</a:t>
            </a:r>
            <a:r>
              <a:rPr lang="zh-CN" altLang="en-US" sz="2400" b="1" u="sng">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样本</a:t>
            </a:r>
            <a:r>
              <a:rPr lang="en-US" altLang="zh-CN" sz="2400" b="1" u="sng">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80165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36"/>
                                        </p:tgtEl>
                                        <p:attrNameLst>
                                          <p:attrName>style.visibility</p:attrName>
                                        </p:attrNameLst>
                                      </p:cBhvr>
                                      <p:to>
                                        <p:strVal val="visible"/>
                                      </p:to>
                                    </p:set>
                                    <p:animEffect transition="in" filter="wipe(left)">
                                      <p:cBhvr>
                                        <p:cTn id="7" dur="500"/>
                                        <p:tgtEl>
                                          <p:spTgt spid="4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30"/>
                                        </p:tgtEl>
                                        <p:attrNameLst>
                                          <p:attrName>style.visibility</p:attrName>
                                        </p:attrNameLst>
                                      </p:cBhvr>
                                      <p:to>
                                        <p:strVal val="visible"/>
                                      </p:to>
                                    </p:set>
                                    <p:animEffect transition="in" filter="wipe(left)">
                                      <p:cBhvr>
                                        <p:cTn id="12" dur="500"/>
                                        <p:tgtEl>
                                          <p:spTgt spid="4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17"/>
                                        </p:tgtEl>
                                        <p:attrNameLst>
                                          <p:attrName>style.visibility</p:attrName>
                                        </p:attrNameLst>
                                      </p:cBhvr>
                                      <p:to>
                                        <p:strVal val="visible"/>
                                      </p:to>
                                    </p:set>
                                    <p:animEffect transition="in" filter="wipe(left)">
                                      <p:cBhvr>
                                        <p:cTn id="17" dur="500"/>
                                        <p:tgtEl>
                                          <p:spTgt spid="41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144"/>
                                        </p:tgtEl>
                                        <p:attrNameLst>
                                          <p:attrName>style.visibility</p:attrName>
                                        </p:attrNameLst>
                                      </p:cBhvr>
                                      <p:to>
                                        <p:strVal val="visible"/>
                                      </p:to>
                                    </p:set>
                                    <p:anim calcmode="lin" valueType="num">
                                      <p:cBhvr additive="base">
                                        <p:cTn id="22" dur="500" fill="hold"/>
                                        <p:tgtEl>
                                          <p:spTgt spid="4144"/>
                                        </p:tgtEl>
                                        <p:attrNameLst>
                                          <p:attrName>ppt_x</p:attrName>
                                        </p:attrNameLst>
                                      </p:cBhvr>
                                      <p:tavLst>
                                        <p:tav tm="0">
                                          <p:val>
                                            <p:strVal val="0-#ppt_w/2"/>
                                          </p:val>
                                        </p:tav>
                                        <p:tav tm="100000">
                                          <p:val>
                                            <p:strVal val="#ppt_x"/>
                                          </p:val>
                                        </p:tav>
                                      </p:tavLst>
                                    </p:anim>
                                    <p:anim calcmode="lin" valueType="num">
                                      <p:cBhvr additive="base">
                                        <p:cTn id="23" dur="500" fill="hold"/>
                                        <p:tgtEl>
                                          <p:spTgt spid="414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145"/>
                                        </p:tgtEl>
                                        <p:attrNameLst>
                                          <p:attrName>style.visibility</p:attrName>
                                        </p:attrNameLst>
                                      </p:cBhvr>
                                      <p:to>
                                        <p:strVal val="visible"/>
                                      </p:to>
                                    </p:set>
                                    <p:anim calcmode="lin" valueType="num">
                                      <p:cBhvr additive="base">
                                        <p:cTn id="28" dur="500" fill="hold"/>
                                        <p:tgtEl>
                                          <p:spTgt spid="4145"/>
                                        </p:tgtEl>
                                        <p:attrNameLst>
                                          <p:attrName>ppt_x</p:attrName>
                                        </p:attrNameLst>
                                      </p:cBhvr>
                                      <p:tavLst>
                                        <p:tav tm="0">
                                          <p:val>
                                            <p:strVal val="0-#ppt_w/2"/>
                                          </p:val>
                                        </p:tav>
                                        <p:tav tm="100000">
                                          <p:val>
                                            <p:strVal val="#ppt_x"/>
                                          </p:val>
                                        </p:tav>
                                      </p:tavLst>
                                    </p:anim>
                                    <p:anim calcmode="lin" valueType="num">
                                      <p:cBhvr additive="base">
                                        <p:cTn id="29" dur="500" fill="hold"/>
                                        <p:tgtEl>
                                          <p:spTgt spid="414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147"/>
                                        </p:tgtEl>
                                        <p:attrNameLst>
                                          <p:attrName>style.visibility</p:attrName>
                                        </p:attrNameLst>
                                      </p:cBhvr>
                                      <p:to>
                                        <p:strVal val="visible"/>
                                      </p:to>
                                    </p:set>
                                    <p:animEffect transition="in" filter="wipe(left)">
                                      <p:cBhvr>
                                        <p:cTn id="34" dur="500"/>
                                        <p:tgtEl>
                                          <p:spTgt spid="414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146"/>
                                        </p:tgtEl>
                                        <p:attrNameLst>
                                          <p:attrName>style.visibility</p:attrName>
                                        </p:attrNameLst>
                                      </p:cBhvr>
                                      <p:to>
                                        <p:strVal val="visible"/>
                                      </p:to>
                                    </p:set>
                                    <p:anim calcmode="lin" valueType="num">
                                      <p:cBhvr additive="base">
                                        <p:cTn id="39" dur="500" fill="hold"/>
                                        <p:tgtEl>
                                          <p:spTgt spid="4146"/>
                                        </p:tgtEl>
                                        <p:attrNameLst>
                                          <p:attrName>ppt_x</p:attrName>
                                        </p:attrNameLst>
                                      </p:cBhvr>
                                      <p:tavLst>
                                        <p:tav tm="0">
                                          <p:val>
                                            <p:strVal val="0-#ppt_w/2"/>
                                          </p:val>
                                        </p:tav>
                                        <p:tav tm="100000">
                                          <p:val>
                                            <p:strVal val="#ppt_x"/>
                                          </p:val>
                                        </p:tav>
                                      </p:tavLst>
                                    </p:anim>
                                    <p:anim calcmode="lin" valueType="num">
                                      <p:cBhvr additive="base">
                                        <p:cTn id="40" dur="500" fill="hold"/>
                                        <p:tgtEl>
                                          <p:spTgt spid="414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148"/>
                                        </p:tgtEl>
                                        <p:attrNameLst>
                                          <p:attrName>style.visibility</p:attrName>
                                        </p:attrNameLst>
                                      </p:cBhvr>
                                      <p:to>
                                        <p:strVal val="visible"/>
                                      </p:to>
                                    </p:set>
                                    <p:animEffect transition="in" filter="wipe(left)">
                                      <p:cBhvr>
                                        <p:cTn id="45" dur="500"/>
                                        <p:tgtEl>
                                          <p:spTgt spid="414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4150"/>
                                        </p:tgtEl>
                                        <p:attrNameLst>
                                          <p:attrName>style.visibility</p:attrName>
                                        </p:attrNameLst>
                                      </p:cBhvr>
                                      <p:to>
                                        <p:strVal val="visible"/>
                                      </p:to>
                                    </p:set>
                                    <p:anim calcmode="lin" valueType="num">
                                      <p:cBhvr additive="base">
                                        <p:cTn id="50" dur="500" fill="hold"/>
                                        <p:tgtEl>
                                          <p:spTgt spid="4150"/>
                                        </p:tgtEl>
                                        <p:attrNameLst>
                                          <p:attrName>ppt_x</p:attrName>
                                        </p:attrNameLst>
                                      </p:cBhvr>
                                      <p:tavLst>
                                        <p:tav tm="0">
                                          <p:val>
                                            <p:strVal val="0-#ppt_w/2"/>
                                          </p:val>
                                        </p:tav>
                                        <p:tav tm="100000">
                                          <p:val>
                                            <p:strVal val="#ppt_x"/>
                                          </p:val>
                                        </p:tav>
                                      </p:tavLst>
                                    </p:anim>
                                    <p:anim calcmode="lin" valueType="num">
                                      <p:cBhvr additive="base">
                                        <p:cTn id="51" dur="500" fill="hold"/>
                                        <p:tgtEl>
                                          <p:spTgt spid="4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7" grpId="0" autoUpdateAnimBg="0"/>
      <p:bldP spid="4130" grpId="0" autoUpdateAnimBg="0"/>
      <p:bldP spid="4136" grpId="0" autoUpdateAnimBg="0"/>
      <p:bldP spid="4144" grpId="0" autoUpdateAnimBg="0"/>
      <p:bldP spid="4145" grpId="0" autoUpdateAnimBg="0"/>
      <p:bldP spid="4146" grpId="0" autoUpdateAnimBg="0"/>
      <p:bldP spid="4147" grpId="0"/>
      <p:bldP spid="4148" grpId="0"/>
      <p:bldP spid="415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D9708F5A-1326-49C8-BD31-5181CF549EFC}" type="slidenum">
              <a:rPr lang="en-US" altLang="zh-CN">
                <a:latin typeface="Times New Roman" panose="02020603050405020304" pitchFamily="18" charset="0"/>
                <a:cs typeface="Times New Roman" panose="02020603050405020304" pitchFamily="18" charset="0"/>
              </a:rPr>
              <a:pPr/>
              <a:t>9</a:t>
            </a:fld>
            <a:endParaRPr lang="en-US" altLang="zh-CN">
              <a:latin typeface="Times New Roman" panose="02020603050405020304" pitchFamily="18" charset="0"/>
              <a:cs typeface="Times New Roman" panose="02020603050405020304" pitchFamily="18" charset="0"/>
            </a:endParaRPr>
          </a:p>
        </p:txBody>
      </p:sp>
      <p:sp>
        <p:nvSpPr>
          <p:cNvPr id="5161" name="Rectangle 41"/>
          <p:cNvSpPr>
            <a:spLocks noChangeArrowheads="1"/>
          </p:cNvSpPr>
          <p:nvPr/>
        </p:nvSpPr>
        <p:spPr bwMode="auto">
          <a:xfrm>
            <a:off x="611188" y="1893888"/>
            <a:ext cx="83820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b="1">
                <a:latin typeface="Times New Roman" panose="02020603050405020304" pitchFamily="18" charset="0"/>
                <a:cs typeface="Times New Roman" panose="02020603050405020304" pitchFamily="18" charset="0"/>
              </a:rPr>
              <a:t>(2) </a:t>
            </a:r>
            <a:r>
              <a:rPr lang="zh-CN" altLang="en-US" b="1">
                <a:latin typeface="Times New Roman" panose="02020603050405020304" pitchFamily="18" charset="0"/>
                <a:cs typeface="Times New Roman" panose="02020603050405020304" pitchFamily="18" charset="0"/>
              </a:rPr>
              <a:t>样本</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en-US" altLang="zh-CN" b="1" i="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可看成一个</a:t>
            </a:r>
            <a:r>
              <a:rPr lang="en-US" altLang="zh-CN" b="1" i="1">
                <a:latin typeface="Times New Roman" panose="02020603050405020304" pitchFamily="18" charset="0"/>
                <a:cs typeface="Times New Roman" panose="02020603050405020304" pitchFamily="18" charset="0"/>
              </a:rPr>
              <a:t>n </a:t>
            </a:r>
            <a:r>
              <a:rPr lang="zh-CN" altLang="en-US" b="1">
                <a:latin typeface="Times New Roman" panose="02020603050405020304" pitchFamily="18" charset="0"/>
                <a:cs typeface="Times New Roman" panose="02020603050405020304" pitchFamily="18" charset="0"/>
              </a:rPr>
              <a:t>维随机向量</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记为</a:t>
            </a:r>
          </a:p>
          <a:p>
            <a:pPr>
              <a:lnSpc>
                <a:spcPct val="110000"/>
              </a:lnSpc>
            </a:pPr>
            <a:r>
              <a:rPr lang="zh-CN"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en-US" altLang="zh-CN" b="1" i="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样本值记为</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x</a:t>
            </a:r>
            <a:r>
              <a:rPr lang="en-US" altLang="zh-CN" b="1" i="1" baseline="-25000">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a:t>
            </a:r>
          </a:p>
        </p:txBody>
      </p:sp>
      <p:sp>
        <p:nvSpPr>
          <p:cNvPr id="5162" name="Rectangle 42"/>
          <p:cNvSpPr>
            <a:spLocks noChangeArrowheads="1"/>
          </p:cNvSpPr>
          <p:nvPr/>
        </p:nvSpPr>
        <p:spPr bwMode="auto">
          <a:xfrm>
            <a:off x="684213" y="444500"/>
            <a:ext cx="955711" cy="646331"/>
          </a:xfrm>
          <a:prstGeom prst="rect">
            <a:avLst/>
          </a:prstGeom>
          <a:solidFill>
            <a:srgbClr val="FFFF00"/>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3600" b="1">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注</a:t>
            </a:r>
            <a:r>
              <a:rPr lang="en-US" altLang="zh-CN" sz="3600" b="1">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5163" name="Rectangle 43"/>
          <p:cNvSpPr>
            <a:spLocks noChangeArrowheads="1"/>
          </p:cNvSpPr>
          <p:nvPr/>
        </p:nvSpPr>
        <p:spPr bwMode="auto">
          <a:xfrm>
            <a:off x="611188" y="1125538"/>
            <a:ext cx="688521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latin typeface="Times New Roman" panose="02020603050405020304" pitchFamily="18" charset="0"/>
                <a:cs typeface="Times New Roman" panose="02020603050405020304" pitchFamily="18" charset="0"/>
              </a:rPr>
              <a:t>(1) </a:t>
            </a:r>
            <a:r>
              <a:rPr lang="zh-CN" altLang="en-US" b="1">
                <a:latin typeface="Times New Roman" panose="02020603050405020304" pitchFamily="18" charset="0"/>
                <a:cs typeface="Times New Roman" panose="02020603050405020304" pitchFamily="18" charset="0"/>
              </a:rPr>
              <a:t>样本</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en-US" altLang="zh-CN" b="1" i="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相互独立</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且与总体</a:t>
            </a:r>
            <a:r>
              <a:rPr lang="en-US" altLang="zh-CN" b="1" i="1">
                <a:latin typeface="Times New Roman" panose="02020603050405020304" pitchFamily="18" charset="0"/>
                <a:cs typeface="Times New Roman" panose="02020603050405020304" pitchFamily="18" charset="0"/>
              </a:rPr>
              <a:t>X </a:t>
            </a:r>
            <a:r>
              <a:rPr lang="zh-CN" altLang="en-US" b="1">
                <a:latin typeface="Times New Roman" panose="02020603050405020304" pitchFamily="18" charset="0"/>
                <a:cs typeface="Times New Roman" panose="02020603050405020304" pitchFamily="18" charset="0"/>
              </a:rPr>
              <a:t>同分布</a:t>
            </a:r>
            <a:r>
              <a:rPr lang="en-US" altLang="zh-CN" b="1">
                <a:latin typeface="Times New Roman" panose="02020603050405020304" pitchFamily="18" charset="0"/>
                <a:cs typeface="Times New Roman" panose="02020603050405020304" pitchFamily="18" charset="0"/>
              </a:rPr>
              <a:t>;</a:t>
            </a:r>
          </a:p>
        </p:txBody>
      </p:sp>
      <p:sp>
        <p:nvSpPr>
          <p:cNvPr id="5164" name="Rectangle 44"/>
          <p:cNvSpPr>
            <a:spLocks noChangeArrowheads="1"/>
          </p:cNvSpPr>
          <p:nvPr/>
        </p:nvSpPr>
        <p:spPr bwMode="auto">
          <a:xfrm>
            <a:off x="611188" y="2995613"/>
            <a:ext cx="8382000" cy="116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b="1">
                <a:latin typeface="Times New Roman" panose="02020603050405020304" pitchFamily="18" charset="0"/>
                <a:cs typeface="Times New Roman" panose="02020603050405020304" pitchFamily="18" charset="0"/>
              </a:rPr>
              <a:t>(3) </a:t>
            </a:r>
            <a:r>
              <a:rPr lang="zh-CN" altLang="en-US" b="1">
                <a:latin typeface="Times New Roman" panose="02020603050405020304" pitchFamily="18" charset="0"/>
                <a:cs typeface="Times New Roman" panose="02020603050405020304" pitchFamily="18" charset="0"/>
              </a:rPr>
              <a:t>若总体</a:t>
            </a:r>
            <a:r>
              <a:rPr lang="en-US" altLang="zh-CN" b="1" i="1">
                <a:latin typeface="Times New Roman" panose="02020603050405020304" pitchFamily="18" charset="0"/>
                <a:cs typeface="Times New Roman" panose="02020603050405020304" pitchFamily="18" charset="0"/>
              </a:rPr>
              <a:t>X</a:t>
            </a:r>
            <a:r>
              <a:rPr lang="zh-CN" altLang="en-US" b="1">
                <a:latin typeface="Times New Roman" panose="02020603050405020304" pitchFamily="18" charset="0"/>
                <a:cs typeface="Times New Roman" panose="02020603050405020304" pitchFamily="18" charset="0"/>
              </a:rPr>
              <a:t>具有分布函数</a:t>
            </a:r>
            <a:r>
              <a:rPr lang="en-US" altLang="zh-CN" b="1" i="1">
                <a:latin typeface="Times New Roman" panose="02020603050405020304" pitchFamily="18" charset="0"/>
                <a:cs typeface="Times New Roman" panose="02020603050405020304" pitchFamily="18" charset="0"/>
              </a:rPr>
              <a:t>F</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概率密度</a:t>
            </a:r>
            <a:r>
              <a:rPr lang="en-US" altLang="zh-CN" b="1" i="1">
                <a:latin typeface="Times New Roman" panose="02020603050405020304" pitchFamily="18" charset="0"/>
                <a:cs typeface="Times New Roman" panose="02020603050405020304" pitchFamily="18" charset="0"/>
              </a:rPr>
              <a:t>f</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则样本</a:t>
            </a:r>
          </a:p>
          <a:p>
            <a:pPr>
              <a:lnSpc>
                <a:spcPct val="120000"/>
              </a:lnSpc>
            </a:pPr>
            <a:r>
              <a:rPr lang="zh-CN"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X</a:t>
            </a:r>
            <a:r>
              <a:rPr lang="en-US" altLang="zh-CN" b="1" baseline="-25000">
                <a:latin typeface="Times New Roman" panose="02020603050405020304" pitchFamily="18" charset="0"/>
                <a:cs typeface="Times New Roman" panose="02020603050405020304" pitchFamily="18" charset="0"/>
              </a:rPr>
              <a:t>1</a:t>
            </a:r>
            <a:r>
              <a:rPr lang="en-US" altLang="zh-CN" b="1" i="1">
                <a:latin typeface="Times New Roman" panose="02020603050405020304" pitchFamily="18" charset="0"/>
                <a:cs typeface="Times New Roman" panose="02020603050405020304" pitchFamily="18" charset="0"/>
              </a:rPr>
              <a:t>, X</a:t>
            </a:r>
            <a:r>
              <a:rPr lang="en-US" altLang="zh-CN" b="1" baseline="-25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 X</a:t>
            </a:r>
            <a:r>
              <a:rPr lang="en-US" altLang="zh-CN" b="1" i="1" baseline="-25000">
                <a:latin typeface="Times New Roman" panose="02020603050405020304" pitchFamily="18" charset="0"/>
                <a:cs typeface="Times New Roman" panose="02020603050405020304" pitchFamily="18" charset="0"/>
              </a:rPr>
              <a:t>n</a:t>
            </a:r>
            <a:r>
              <a:rPr lang="en-US" altLang="zh-CN" b="1" i="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的分布函数及概率密度为</a:t>
            </a:r>
            <a:r>
              <a:rPr lang="en-US" altLang="zh-CN" b="1">
                <a:latin typeface="Times New Roman" panose="02020603050405020304" pitchFamily="18" charset="0"/>
                <a:cs typeface="Times New Roman" panose="02020603050405020304" pitchFamily="18" charset="0"/>
              </a:rPr>
              <a:t>:</a:t>
            </a:r>
          </a:p>
        </p:txBody>
      </p:sp>
      <p:graphicFrame>
        <p:nvGraphicFramePr>
          <p:cNvPr id="5165" name="Object 45"/>
          <p:cNvGraphicFramePr>
            <a:graphicFrameLocks noChangeAspect="1"/>
          </p:cNvGraphicFramePr>
          <p:nvPr>
            <p:extLst>
              <p:ext uri="{D42A27DB-BD31-4B8C-83A1-F6EECF244321}">
                <p14:modId xmlns:p14="http://schemas.microsoft.com/office/powerpoint/2010/main" val="2337261825"/>
              </p:ext>
            </p:extLst>
          </p:nvPr>
        </p:nvGraphicFramePr>
        <p:xfrm>
          <a:off x="1835150" y="3933825"/>
          <a:ext cx="4086225" cy="1055688"/>
        </p:xfrm>
        <a:graphic>
          <a:graphicData uri="http://schemas.openxmlformats.org/presentationml/2006/ole">
            <mc:AlternateContent xmlns:mc="http://schemas.openxmlformats.org/markup-compatibility/2006">
              <mc:Choice xmlns:v="urn:schemas-microsoft-com:vml" Requires="v">
                <p:oleObj spid="_x0000_s985282" name="公式" r:id="rId4" imgW="1714320" imgH="444240" progId="Equation.3">
                  <p:embed/>
                </p:oleObj>
              </mc:Choice>
              <mc:Fallback>
                <p:oleObj name="公式" r:id="rId4" imgW="17143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3933825"/>
                        <a:ext cx="4086225"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66" name="Object 46"/>
          <p:cNvGraphicFramePr>
            <a:graphicFrameLocks noChangeAspect="1"/>
          </p:cNvGraphicFramePr>
          <p:nvPr>
            <p:extLst>
              <p:ext uri="{D42A27DB-BD31-4B8C-83A1-F6EECF244321}">
                <p14:modId xmlns:p14="http://schemas.microsoft.com/office/powerpoint/2010/main" val="2004331051"/>
              </p:ext>
            </p:extLst>
          </p:nvPr>
        </p:nvGraphicFramePr>
        <p:xfrm>
          <a:off x="1692275" y="4757738"/>
          <a:ext cx="4297363" cy="1119187"/>
        </p:xfrm>
        <a:graphic>
          <a:graphicData uri="http://schemas.openxmlformats.org/presentationml/2006/ole">
            <mc:AlternateContent xmlns:mc="http://schemas.openxmlformats.org/markup-compatibility/2006">
              <mc:Choice xmlns:v="urn:schemas-microsoft-com:vml" Requires="v">
                <p:oleObj spid="_x0000_s985283" name="公式" r:id="rId6" imgW="1701720" imgH="444240" progId="Equation.3">
                  <p:embed/>
                </p:oleObj>
              </mc:Choice>
              <mc:Fallback>
                <p:oleObj name="公式" r:id="rId6" imgW="170172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4757738"/>
                        <a:ext cx="4297363"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7" name="Rectangle 47"/>
          <p:cNvSpPr>
            <a:spLocks noChangeArrowheads="1"/>
          </p:cNvSpPr>
          <p:nvPr/>
        </p:nvSpPr>
        <p:spPr bwMode="auto">
          <a:xfrm>
            <a:off x="1600200" y="4114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400" b="1">
              <a:latin typeface="Times New Roman" panose="02020603050405020304" pitchFamily="18" charset="0"/>
              <a:cs typeface="Times New Roman" panose="02020603050405020304" pitchFamily="18" charset="0"/>
            </a:endParaRPr>
          </a:p>
        </p:txBody>
      </p:sp>
      <p:sp>
        <p:nvSpPr>
          <p:cNvPr id="5169" name="Rectangle 49"/>
          <p:cNvSpPr>
            <a:spLocks noChangeArrowheads="1"/>
          </p:cNvSpPr>
          <p:nvPr/>
        </p:nvSpPr>
        <p:spPr bwMode="auto">
          <a:xfrm>
            <a:off x="611188" y="5632450"/>
            <a:ext cx="719459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latin typeface="Times New Roman" panose="02020603050405020304" pitchFamily="18" charset="0"/>
                <a:cs typeface="Times New Roman" panose="02020603050405020304" pitchFamily="18" charset="0"/>
              </a:rPr>
              <a:t>(4) </a:t>
            </a:r>
            <a:r>
              <a:rPr lang="zh-CN" altLang="en-US" b="1">
                <a:latin typeface="Times New Roman" panose="02020603050405020304" pitchFamily="18" charset="0"/>
                <a:cs typeface="Times New Roman" panose="02020603050405020304" pitchFamily="18" charset="0"/>
              </a:rPr>
              <a:t>获得简单随机样本的抽样方法称为</a:t>
            </a:r>
            <a:r>
              <a:rPr lang="zh-CN" altLang="en-US" b="1" u="sng">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简单随机抽样</a:t>
            </a:r>
            <a:r>
              <a:rPr lang="en-US" altLang="zh-CN" b="1">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8411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2"/>
                                        </p:tgtEl>
                                        <p:attrNameLst>
                                          <p:attrName>style.visibility</p:attrName>
                                        </p:attrNameLst>
                                      </p:cBhvr>
                                      <p:to>
                                        <p:strVal val="visible"/>
                                      </p:to>
                                    </p:set>
                                    <p:animEffect transition="in" filter="wipe(left)">
                                      <p:cBhvr>
                                        <p:cTn id="7" dur="500"/>
                                        <p:tgtEl>
                                          <p:spTgt spid="5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3"/>
                                        </p:tgtEl>
                                        <p:attrNameLst>
                                          <p:attrName>style.visibility</p:attrName>
                                        </p:attrNameLst>
                                      </p:cBhvr>
                                      <p:to>
                                        <p:strVal val="visible"/>
                                      </p:to>
                                    </p:set>
                                    <p:animEffect transition="in" filter="wipe(left)">
                                      <p:cBhvr>
                                        <p:cTn id="12" dur="500"/>
                                        <p:tgtEl>
                                          <p:spTgt spid="51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61"/>
                                        </p:tgtEl>
                                        <p:attrNameLst>
                                          <p:attrName>style.visibility</p:attrName>
                                        </p:attrNameLst>
                                      </p:cBhvr>
                                      <p:to>
                                        <p:strVal val="visible"/>
                                      </p:to>
                                    </p:set>
                                    <p:animEffect transition="in" filter="wipe(left)">
                                      <p:cBhvr>
                                        <p:cTn id="17" dur="500"/>
                                        <p:tgtEl>
                                          <p:spTgt spid="51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64"/>
                                        </p:tgtEl>
                                        <p:attrNameLst>
                                          <p:attrName>style.visibility</p:attrName>
                                        </p:attrNameLst>
                                      </p:cBhvr>
                                      <p:to>
                                        <p:strVal val="visible"/>
                                      </p:to>
                                    </p:set>
                                    <p:animEffect transition="in" filter="wipe(left)">
                                      <p:cBhvr>
                                        <p:cTn id="22" dur="500"/>
                                        <p:tgtEl>
                                          <p:spTgt spid="51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nodePh="1">
                                  <p:stCondLst>
                                    <p:cond delay="0"/>
                                  </p:stCondLst>
                                  <p:endCondLst>
                                    <p:cond evt="begin" delay="0">
                                      <p:tn val="25"/>
                                    </p:cond>
                                  </p:endCondLst>
                                  <p:childTnLst>
                                    <p:set>
                                      <p:cBhvr>
                                        <p:cTn id="26" dur="1" fill="hold">
                                          <p:stCondLst>
                                            <p:cond delay="0"/>
                                          </p:stCondLst>
                                        </p:cTn>
                                        <p:tgtEl>
                                          <p:spTgt spid="5167"/>
                                        </p:tgtEl>
                                        <p:attrNameLst>
                                          <p:attrName>style.visibility</p:attrName>
                                        </p:attrNameLst>
                                      </p:cBhvr>
                                      <p:to>
                                        <p:strVal val="visible"/>
                                      </p:to>
                                    </p:set>
                                    <p:animEffect transition="in" filter="wipe(left)">
                                      <p:cBhvr>
                                        <p:cTn id="27" dur="500"/>
                                        <p:tgtEl>
                                          <p:spTgt spid="51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65"/>
                                        </p:tgtEl>
                                        <p:attrNameLst>
                                          <p:attrName>style.visibility</p:attrName>
                                        </p:attrNameLst>
                                      </p:cBhvr>
                                      <p:to>
                                        <p:strVal val="visible"/>
                                      </p:to>
                                    </p:set>
                                    <p:animEffect transition="in" filter="wipe(left)">
                                      <p:cBhvr>
                                        <p:cTn id="32" dur="500"/>
                                        <p:tgtEl>
                                          <p:spTgt spid="51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166"/>
                                        </p:tgtEl>
                                        <p:attrNameLst>
                                          <p:attrName>style.visibility</p:attrName>
                                        </p:attrNameLst>
                                      </p:cBhvr>
                                      <p:to>
                                        <p:strVal val="visible"/>
                                      </p:to>
                                    </p:set>
                                    <p:animEffect transition="in" filter="wipe(left)">
                                      <p:cBhvr>
                                        <p:cTn id="37" dur="500"/>
                                        <p:tgtEl>
                                          <p:spTgt spid="51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69"/>
                                        </p:tgtEl>
                                        <p:attrNameLst>
                                          <p:attrName>style.visibility</p:attrName>
                                        </p:attrNameLst>
                                      </p:cBhvr>
                                      <p:to>
                                        <p:strVal val="visible"/>
                                      </p:to>
                                    </p:set>
                                    <p:animEffect transition="in" filter="wipe(left)">
                                      <p:cBhvr>
                                        <p:cTn id="42" dur="500"/>
                                        <p:tgtEl>
                                          <p:spTgt spid="5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 grpId="0" autoUpdateAnimBg="0"/>
      <p:bldP spid="5162" grpId="0" animBg="1" autoUpdateAnimBg="0"/>
      <p:bldP spid="5163" grpId="0" autoUpdateAnimBg="0"/>
      <p:bldP spid="5164" grpId="0" autoUpdateAnimBg="0"/>
      <p:bldP spid="5167" grpId="0" autoUpdateAnimBg="0"/>
      <p:bldP spid="516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18130</TotalTime>
  <Words>2643</Words>
  <Application>Microsoft Office PowerPoint</Application>
  <PresentationFormat>全屏显示(4:3)</PresentationFormat>
  <Paragraphs>336</Paragraphs>
  <Slides>41</Slides>
  <Notes>31</Notes>
  <HiddenSlides>6</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41</vt:i4>
      </vt:variant>
    </vt:vector>
  </HeadingPairs>
  <TitlesOfParts>
    <vt:vector size="58" baseType="lpstr">
      <vt:lpstr>方正舒体</vt:lpstr>
      <vt:lpstr>黑体</vt:lpstr>
      <vt:lpstr>华文楷体</vt:lpstr>
      <vt:lpstr>楷体_GB2312</vt:lpstr>
      <vt:lpstr>宋体</vt:lpstr>
      <vt:lpstr>Arial</vt:lpstr>
      <vt:lpstr>Calibri</vt:lpstr>
      <vt:lpstr>Cambria Math</vt:lpstr>
      <vt:lpstr>Symbol</vt:lpstr>
      <vt:lpstr>Times New Roman</vt:lpstr>
      <vt:lpstr>Wingdings</vt:lpstr>
      <vt:lpstr>Office 主题</vt:lpstr>
      <vt:lpstr>公式</vt:lpstr>
      <vt:lpstr>Microsoft Word 97 - 2003 文档</vt:lpstr>
      <vt:lpstr>Equation</vt:lpstr>
      <vt:lpstr>Microsoft Equation 3.0</vt:lpstr>
      <vt:lpstr>文档</vt:lpstr>
      <vt:lpstr>PowerPoint 演示文稿</vt:lpstr>
      <vt:lpstr>PowerPoint 演示文稿</vt:lpstr>
      <vt:lpstr>PowerPoint 演示文稿</vt:lpstr>
      <vt:lpstr>PowerPoint 演示文稿</vt:lpstr>
      <vt:lpstr>概率论与数理统计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概率论的基本</dc:title>
  <dc:creator>zheng</dc:creator>
  <cp:lastModifiedBy>wangyinglong_cool@163.com</cp:lastModifiedBy>
  <cp:revision>1378</cp:revision>
  <dcterms:created xsi:type="dcterms:W3CDTF">2001-06-30T07:43:55Z</dcterms:created>
  <dcterms:modified xsi:type="dcterms:W3CDTF">2020-06-09T12:36:25Z</dcterms:modified>
</cp:coreProperties>
</file>