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2"/>
  </p:notesMasterIdLst>
  <p:sldIdLst>
    <p:sldId id="828" r:id="rId2"/>
    <p:sldId id="1023" r:id="rId3"/>
    <p:sldId id="1057" r:id="rId4"/>
    <p:sldId id="1058" r:id="rId5"/>
    <p:sldId id="1059" r:id="rId6"/>
    <p:sldId id="1060" r:id="rId7"/>
    <p:sldId id="1061" r:id="rId8"/>
    <p:sldId id="1062" r:id="rId9"/>
    <p:sldId id="1063" r:id="rId10"/>
    <p:sldId id="1064" r:id="rId11"/>
    <p:sldId id="1065" r:id="rId12"/>
    <p:sldId id="1066" r:id="rId13"/>
    <p:sldId id="1067" r:id="rId14"/>
    <p:sldId id="1068" r:id="rId15"/>
    <p:sldId id="1069" r:id="rId16"/>
    <p:sldId id="1070" r:id="rId17"/>
    <p:sldId id="1071" r:id="rId18"/>
    <p:sldId id="1072" r:id="rId19"/>
    <p:sldId id="1073" r:id="rId20"/>
    <p:sldId id="1074" r:id="rId21"/>
    <p:sldId id="1075" r:id="rId22"/>
    <p:sldId id="1076" r:id="rId23"/>
    <p:sldId id="1077" r:id="rId24"/>
    <p:sldId id="1078" r:id="rId25"/>
    <p:sldId id="1079" r:id="rId26"/>
    <p:sldId id="1080" r:id="rId27"/>
    <p:sldId id="1081" r:id="rId28"/>
    <p:sldId id="1082" r:id="rId29"/>
    <p:sldId id="1083" r:id="rId30"/>
    <p:sldId id="1084" r:id="rId31"/>
    <p:sldId id="1085" r:id="rId32"/>
    <p:sldId id="1086" r:id="rId33"/>
    <p:sldId id="1087" r:id="rId34"/>
    <p:sldId id="1088" r:id="rId35"/>
    <p:sldId id="1089" r:id="rId36"/>
    <p:sldId id="1090" r:id="rId37"/>
    <p:sldId id="1091" r:id="rId38"/>
    <p:sldId id="1092" r:id="rId39"/>
    <p:sldId id="1093" r:id="rId40"/>
    <p:sldId id="846" r:id="rId41"/>
  </p:sldIdLst>
  <p:sldSz cx="9144000" cy="6858000" type="screen4x3"/>
  <p:notesSz cx="6858000" cy="9144000"/>
  <p:defaultTextStyle>
    <a:defPPr>
      <a:defRPr lang="zh-CN"/>
    </a:defPPr>
    <a:lvl1pPr algn="l" rtl="0" fontAlgn="base">
      <a:spcBef>
        <a:spcPct val="50000"/>
      </a:spcBef>
      <a:spcAft>
        <a:spcPct val="0"/>
      </a:spcAft>
      <a:defRPr kumimoji="1" sz="2400" b="1" kern="1200">
        <a:solidFill>
          <a:schemeClr val="tx1"/>
        </a:solidFill>
        <a:latin typeface="宋体" pitchFamily="2" charset="-122"/>
        <a:ea typeface="宋体" pitchFamily="2" charset="-122"/>
        <a:cs typeface="+mn-cs"/>
      </a:defRPr>
    </a:lvl1pPr>
    <a:lvl2pPr marL="457200" algn="l" rtl="0" fontAlgn="base">
      <a:spcBef>
        <a:spcPct val="50000"/>
      </a:spcBef>
      <a:spcAft>
        <a:spcPct val="0"/>
      </a:spcAft>
      <a:defRPr kumimoji="1" sz="2400" b="1" kern="1200">
        <a:solidFill>
          <a:schemeClr val="tx1"/>
        </a:solidFill>
        <a:latin typeface="宋体" pitchFamily="2" charset="-122"/>
        <a:ea typeface="宋体" pitchFamily="2" charset="-122"/>
        <a:cs typeface="+mn-cs"/>
      </a:defRPr>
    </a:lvl2pPr>
    <a:lvl3pPr marL="914400" algn="l" rtl="0" fontAlgn="base">
      <a:spcBef>
        <a:spcPct val="50000"/>
      </a:spcBef>
      <a:spcAft>
        <a:spcPct val="0"/>
      </a:spcAft>
      <a:defRPr kumimoji="1" sz="2400" b="1" kern="1200">
        <a:solidFill>
          <a:schemeClr val="tx1"/>
        </a:solidFill>
        <a:latin typeface="宋体" pitchFamily="2" charset="-122"/>
        <a:ea typeface="宋体" pitchFamily="2" charset="-122"/>
        <a:cs typeface="+mn-cs"/>
      </a:defRPr>
    </a:lvl3pPr>
    <a:lvl4pPr marL="1371600" algn="l" rtl="0" fontAlgn="base">
      <a:spcBef>
        <a:spcPct val="50000"/>
      </a:spcBef>
      <a:spcAft>
        <a:spcPct val="0"/>
      </a:spcAft>
      <a:defRPr kumimoji="1" sz="2400" b="1" kern="1200">
        <a:solidFill>
          <a:schemeClr val="tx1"/>
        </a:solidFill>
        <a:latin typeface="宋体" pitchFamily="2" charset="-122"/>
        <a:ea typeface="宋体" pitchFamily="2" charset="-122"/>
        <a:cs typeface="+mn-cs"/>
      </a:defRPr>
    </a:lvl4pPr>
    <a:lvl5pPr marL="1828800" algn="l" rtl="0" fontAlgn="base">
      <a:spcBef>
        <a:spcPct val="50000"/>
      </a:spcBef>
      <a:spcAft>
        <a:spcPct val="0"/>
      </a:spcAft>
      <a:defRPr kumimoji="1" sz="2400" b="1" kern="1200">
        <a:solidFill>
          <a:schemeClr val="tx1"/>
        </a:solidFill>
        <a:latin typeface="宋体" pitchFamily="2" charset="-122"/>
        <a:ea typeface="宋体" pitchFamily="2" charset="-122"/>
        <a:cs typeface="+mn-cs"/>
      </a:defRPr>
    </a:lvl5pPr>
    <a:lvl6pPr marL="2286000" algn="l" defTabSz="914400" rtl="0" eaLnBrk="1" latinLnBrk="0" hangingPunct="1">
      <a:defRPr kumimoji="1" sz="2400" b="1" kern="1200">
        <a:solidFill>
          <a:schemeClr val="tx1"/>
        </a:solidFill>
        <a:latin typeface="宋体" pitchFamily="2" charset="-122"/>
        <a:ea typeface="宋体" pitchFamily="2" charset="-122"/>
        <a:cs typeface="+mn-cs"/>
      </a:defRPr>
    </a:lvl6pPr>
    <a:lvl7pPr marL="2743200" algn="l" defTabSz="914400" rtl="0" eaLnBrk="1" latinLnBrk="0" hangingPunct="1">
      <a:defRPr kumimoji="1" sz="2400" b="1" kern="1200">
        <a:solidFill>
          <a:schemeClr val="tx1"/>
        </a:solidFill>
        <a:latin typeface="宋体" pitchFamily="2" charset="-122"/>
        <a:ea typeface="宋体" pitchFamily="2" charset="-122"/>
        <a:cs typeface="+mn-cs"/>
      </a:defRPr>
    </a:lvl7pPr>
    <a:lvl8pPr marL="3200400" algn="l" defTabSz="914400" rtl="0" eaLnBrk="1" latinLnBrk="0" hangingPunct="1">
      <a:defRPr kumimoji="1" sz="2400" b="1" kern="1200">
        <a:solidFill>
          <a:schemeClr val="tx1"/>
        </a:solidFill>
        <a:latin typeface="宋体" pitchFamily="2" charset="-122"/>
        <a:ea typeface="宋体" pitchFamily="2" charset="-122"/>
        <a:cs typeface="+mn-cs"/>
      </a:defRPr>
    </a:lvl8pPr>
    <a:lvl9pPr marL="3657600" algn="l" defTabSz="914400" rtl="0" eaLnBrk="1" latinLnBrk="0" hangingPunct="1">
      <a:defRPr kumimoji="1" sz="2400" b="1" kern="1200">
        <a:solidFill>
          <a:schemeClr val="tx1"/>
        </a:solidFill>
        <a:latin typeface="宋体" pitchFamily="2" charset="-122"/>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a:srgbClr val="EAEDCB"/>
    <a:srgbClr val="FF0000"/>
    <a:srgbClr val="008000"/>
    <a:srgbClr val="FFFFFF"/>
    <a:srgbClr val="A50021"/>
    <a:srgbClr val="009900"/>
    <a:srgbClr val="33CC33"/>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02" autoAdjust="0"/>
    <p:restoredTop sz="97774" autoAdjust="0"/>
  </p:normalViewPr>
  <p:slideViewPr>
    <p:cSldViewPr>
      <p:cViewPr varScale="1">
        <p:scale>
          <a:sx n="79" d="100"/>
          <a:sy n="79" d="100"/>
        </p:scale>
        <p:origin x="108" y="8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3" d="100"/>
          <a:sy n="43" d="100"/>
        </p:scale>
        <p:origin x="-133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9.wmf"/><Relationship Id="rId7" Type="http://schemas.openxmlformats.org/officeDocument/2006/relationships/image" Target="../media/image53.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5" Type="http://schemas.openxmlformats.org/officeDocument/2006/relationships/image" Target="../media/image60.wmf"/><Relationship Id="rId4" Type="http://schemas.openxmlformats.org/officeDocument/2006/relationships/image" Target="../media/image59.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image" Target="../media/image63.wmf"/><Relationship Id="rId7" Type="http://schemas.openxmlformats.org/officeDocument/2006/relationships/image" Target="../media/image67.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 Id="rId9" Type="http://schemas.openxmlformats.org/officeDocument/2006/relationships/image" Target="../media/image6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image" Target="../media/image72.wmf"/><Relationship Id="rId7" Type="http://schemas.openxmlformats.org/officeDocument/2006/relationships/image" Target="../media/image75.wmf"/><Relationship Id="rId2" Type="http://schemas.openxmlformats.org/officeDocument/2006/relationships/image" Target="../media/image71.wmf"/><Relationship Id="rId1" Type="http://schemas.openxmlformats.org/officeDocument/2006/relationships/image" Target="../media/image61.wmf"/><Relationship Id="rId6" Type="http://schemas.openxmlformats.org/officeDocument/2006/relationships/image" Target="../media/image74.wmf"/><Relationship Id="rId5" Type="http://schemas.openxmlformats.org/officeDocument/2006/relationships/image" Target="../media/image62.wmf"/><Relationship Id="rId4" Type="http://schemas.openxmlformats.org/officeDocument/2006/relationships/image" Target="../media/image7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5" Type="http://schemas.openxmlformats.org/officeDocument/2006/relationships/image" Target="../media/image81.wmf"/><Relationship Id="rId4" Type="http://schemas.openxmlformats.org/officeDocument/2006/relationships/image" Target="../media/image80.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image" Target="../media/image84.wmf"/><Relationship Id="rId7" Type="http://schemas.openxmlformats.org/officeDocument/2006/relationships/image" Target="../media/image88.wmf"/><Relationship Id="rId12" Type="http://schemas.openxmlformats.org/officeDocument/2006/relationships/image" Target="../media/image91.wmf"/><Relationship Id="rId2" Type="http://schemas.openxmlformats.org/officeDocument/2006/relationships/image" Target="../media/image83.wmf"/><Relationship Id="rId1" Type="http://schemas.openxmlformats.org/officeDocument/2006/relationships/image" Target="../media/image82.wmf"/><Relationship Id="rId6" Type="http://schemas.openxmlformats.org/officeDocument/2006/relationships/image" Target="../media/image87.wmf"/><Relationship Id="rId11" Type="http://schemas.openxmlformats.org/officeDocument/2006/relationships/image" Target="../media/image90.wmf"/><Relationship Id="rId5" Type="http://schemas.openxmlformats.org/officeDocument/2006/relationships/image" Target="../media/image86.wmf"/><Relationship Id="rId10" Type="http://schemas.openxmlformats.org/officeDocument/2006/relationships/image" Target="../media/image61.wmf"/><Relationship Id="rId4" Type="http://schemas.openxmlformats.org/officeDocument/2006/relationships/image" Target="../media/image85.wmf"/><Relationship Id="rId9" Type="http://schemas.openxmlformats.org/officeDocument/2006/relationships/image" Target="../media/image6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image" Target="../media/image94.emf"/><Relationship Id="rId7" Type="http://schemas.openxmlformats.org/officeDocument/2006/relationships/image" Target="../media/image98.wmf"/><Relationship Id="rId2" Type="http://schemas.openxmlformats.org/officeDocument/2006/relationships/image" Target="../media/image93.emf"/><Relationship Id="rId1" Type="http://schemas.openxmlformats.org/officeDocument/2006/relationships/image" Target="../media/image92.emf"/><Relationship Id="rId6" Type="http://schemas.openxmlformats.org/officeDocument/2006/relationships/image" Target="../media/image97.wmf"/><Relationship Id="rId5" Type="http://schemas.openxmlformats.org/officeDocument/2006/relationships/image" Target="../media/image96.wmf"/><Relationship Id="rId10" Type="http://schemas.openxmlformats.org/officeDocument/2006/relationships/image" Target="../media/image101.wmf"/><Relationship Id="rId4" Type="http://schemas.openxmlformats.org/officeDocument/2006/relationships/image" Target="../media/image95.wmf"/><Relationship Id="rId9" Type="http://schemas.openxmlformats.org/officeDocument/2006/relationships/image" Target="../media/image100.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image" Target="../media/image102.wmf"/><Relationship Id="rId7" Type="http://schemas.openxmlformats.org/officeDocument/2006/relationships/image" Target="../media/image106.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105.wmf"/><Relationship Id="rId5" Type="http://schemas.openxmlformats.org/officeDocument/2006/relationships/image" Target="../media/image104.wmf"/><Relationship Id="rId4" Type="http://schemas.openxmlformats.org/officeDocument/2006/relationships/image" Target="../media/image10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6" Type="http://schemas.openxmlformats.org/officeDocument/2006/relationships/image" Target="../media/image113.wmf"/><Relationship Id="rId5" Type="http://schemas.openxmlformats.org/officeDocument/2006/relationships/image" Target="../media/image112.wmf"/><Relationship Id="rId4" Type="http://schemas.openxmlformats.org/officeDocument/2006/relationships/image" Target="../media/image11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21.emf"/><Relationship Id="rId3" Type="http://schemas.openxmlformats.org/officeDocument/2006/relationships/image" Target="../media/image116.wmf"/><Relationship Id="rId7" Type="http://schemas.openxmlformats.org/officeDocument/2006/relationships/image" Target="../media/image120.wmf"/><Relationship Id="rId2" Type="http://schemas.openxmlformats.org/officeDocument/2006/relationships/image" Target="../media/image115.wmf"/><Relationship Id="rId1" Type="http://schemas.openxmlformats.org/officeDocument/2006/relationships/image" Target="../media/image114.emf"/><Relationship Id="rId6" Type="http://schemas.openxmlformats.org/officeDocument/2006/relationships/image" Target="../media/image119.wmf"/><Relationship Id="rId5" Type="http://schemas.openxmlformats.org/officeDocument/2006/relationships/image" Target="../media/image118.wmf"/><Relationship Id="rId10" Type="http://schemas.openxmlformats.org/officeDocument/2006/relationships/image" Target="../media/image123.wmf"/><Relationship Id="rId4" Type="http://schemas.openxmlformats.org/officeDocument/2006/relationships/image" Target="../media/image117.wmf"/><Relationship Id="rId9" Type="http://schemas.openxmlformats.org/officeDocument/2006/relationships/image" Target="../media/image12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emf"/><Relationship Id="rId1" Type="http://schemas.openxmlformats.org/officeDocument/2006/relationships/image" Target="../media/image124.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 Id="rId4" Type="http://schemas.openxmlformats.org/officeDocument/2006/relationships/image" Target="../media/image13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34.wmf"/><Relationship Id="rId7" Type="http://schemas.openxmlformats.org/officeDocument/2006/relationships/image" Target="../media/image138.wmf"/><Relationship Id="rId2" Type="http://schemas.openxmlformats.org/officeDocument/2006/relationships/image" Target="../media/image133.wmf"/><Relationship Id="rId1" Type="http://schemas.openxmlformats.org/officeDocument/2006/relationships/image" Target="../media/image132.wmf"/><Relationship Id="rId6" Type="http://schemas.openxmlformats.org/officeDocument/2006/relationships/image" Target="../media/image137.wmf"/><Relationship Id="rId5" Type="http://schemas.openxmlformats.org/officeDocument/2006/relationships/image" Target="../media/image136.wmf"/><Relationship Id="rId4" Type="http://schemas.openxmlformats.org/officeDocument/2006/relationships/image" Target="../media/image135.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emf"/><Relationship Id="rId6" Type="http://schemas.openxmlformats.org/officeDocument/2006/relationships/image" Target="../media/image144.wmf"/><Relationship Id="rId5" Type="http://schemas.openxmlformats.org/officeDocument/2006/relationships/image" Target="../media/image143.wmf"/><Relationship Id="rId4" Type="http://schemas.openxmlformats.org/officeDocument/2006/relationships/image" Target="../media/image142.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52.wmf"/><Relationship Id="rId3" Type="http://schemas.openxmlformats.org/officeDocument/2006/relationships/image" Target="../media/image147.emf"/><Relationship Id="rId7" Type="http://schemas.openxmlformats.org/officeDocument/2006/relationships/image" Target="../media/image151.wmf"/><Relationship Id="rId2" Type="http://schemas.openxmlformats.org/officeDocument/2006/relationships/image" Target="../media/image146.wmf"/><Relationship Id="rId1" Type="http://schemas.openxmlformats.org/officeDocument/2006/relationships/image" Target="../media/image145.wmf"/><Relationship Id="rId6" Type="http://schemas.openxmlformats.org/officeDocument/2006/relationships/image" Target="../media/image150.wmf"/><Relationship Id="rId5" Type="http://schemas.openxmlformats.org/officeDocument/2006/relationships/image" Target="../media/image149.wmf"/><Relationship Id="rId4" Type="http://schemas.openxmlformats.org/officeDocument/2006/relationships/image" Target="../media/image14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 Id="rId4" Type="http://schemas.openxmlformats.org/officeDocument/2006/relationships/image" Target="../media/image156.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59.wmf"/><Relationship Id="rId7" Type="http://schemas.openxmlformats.org/officeDocument/2006/relationships/image" Target="../media/image163.wmf"/><Relationship Id="rId2" Type="http://schemas.openxmlformats.org/officeDocument/2006/relationships/image" Target="../media/image158.wmf"/><Relationship Id="rId1" Type="http://schemas.openxmlformats.org/officeDocument/2006/relationships/image" Target="../media/image157.wmf"/><Relationship Id="rId6" Type="http://schemas.openxmlformats.org/officeDocument/2006/relationships/image" Target="../media/image162.wmf"/><Relationship Id="rId5" Type="http://schemas.openxmlformats.org/officeDocument/2006/relationships/image" Target="../media/image161.wmf"/><Relationship Id="rId4" Type="http://schemas.openxmlformats.org/officeDocument/2006/relationships/image" Target="../media/image160.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66.wmf"/><Relationship Id="rId2" Type="http://schemas.openxmlformats.org/officeDocument/2006/relationships/image" Target="../media/image165.wmf"/><Relationship Id="rId1" Type="http://schemas.openxmlformats.org/officeDocument/2006/relationships/image" Target="../media/image16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wmf"/><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5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b="0">
                <a:latin typeface="Times New Roman" pitchFamily="18" charset="0"/>
              </a:defRPr>
            </a:lvl1pPr>
          </a:lstStyle>
          <a:p>
            <a:endParaRPr lang="en-US" altLang="zh-CN"/>
          </a:p>
        </p:txBody>
      </p:sp>
      <p:sp>
        <p:nvSpPr>
          <p:cNvPr id="4659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0">
                <a:latin typeface="Times New Roman" pitchFamily="18" charset="0"/>
              </a:defRPr>
            </a:lvl1pPr>
          </a:lstStyle>
          <a:p>
            <a:endParaRPr lang="en-US" altLang="zh-CN"/>
          </a:p>
        </p:txBody>
      </p:sp>
      <p:sp>
        <p:nvSpPr>
          <p:cNvPr id="4659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659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659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b="0">
                <a:latin typeface="Times New Roman" pitchFamily="18" charset="0"/>
              </a:defRPr>
            </a:lvl1pPr>
          </a:lstStyle>
          <a:p>
            <a:endParaRPr lang="en-US" altLang="zh-CN"/>
          </a:p>
        </p:txBody>
      </p:sp>
      <p:sp>
        <p:nvSpPr>
          <p:cNvPr id="4659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latin typeface="Times New Roman" pitchFamily="18" charset="0"/>
              </a:defRPr>
            </a:lvl1pPr>
          </a:lstStyle>
          <a:p>
            <a:fld id="{E0F37DA1-AC86-40B6-8AFF-AE550B148A77}" type="slidenum">
              <a:rPr lang="en-US" altLang="zh-CN"/>
              <a:pPr/>
              <a:t>‹#›</a:t>
            </a:fld>
            <a:endParaRPr lang="en-US" altLang="zh-CN"/>
          </a:p>
        </p:txBody>
      </p:sp>
    </p:spTree>
    <p:extLst>
      <p:ext uri="{BB962C8B-B14F-4D97-AF65-F5344CB8AC3E}">
        <p14:creationId xmlns:p14="http://schemas.microsoft.com/office/powerpoint/2010/main" val="37443769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877ED-D363-43AB-8034-5E1984412804}" type="slidenum">
              <a:rPr lang="en-US" altLang="zh-CN"/>
              <a:pPr/>
              <a:t>2</a:t>
            </a:fld>
            <a:endParaRPr lang="en-US" altLang="zh-CN"/>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79281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FA103A-8DBA-43B2-A328-D1B8A569C26E}" type="slidenum">
              <a:rPr lang="en-US" altLang="zh-CN"/>
              <a:pPr/>
              <a:t>11</a:t>
            </a:fld>
            <a:endParaRPr lang="en-US" altLang="zh-CN"/>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59104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A96035-1559-4986-9FB8-222DD20C982F}" type="slidenum">
              <a:rPr lang="en-US" altLang="zh-CN"/>
              <a:pPr/>
              <a:t>12</a:t>
            </a:fld>
            <a:endParaRPr lang="en-US" altLang="zh-CN"/>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28339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3D90E-763A-44B0-BAD6-922C12A89C62}" type="slidenum">
              <a:rPr lang="en-US" altLang="zh-CN"/>
              <a:pPr/>
              <a:t>13</a:t>
            </a:fld>
            <a:endParaRPr lang="en-US" altLang="zh-CN"/>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09394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A4356C-57DA-4D0F-81F9-36127049026C}" type="slidenum">
              <a:rPr lang="en-US" altLang="zh-CN"/>
              <a:pPr/>
              <a:t>14</a:t>
            </a:fld>
            <a:endParaRPr lang="en-US" altLang="zh-CN"/>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27645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1E1FEE-BA58-4157-B921-43E009D55A78}" type="slidenum">
              <a:rPr lang="en-US" altLang="zh-CN"/>
              <a:pPr/>
              <a:t>15</a:t>
            </a:fld>
            <a:endParaRPr lang="en-US" altLang="zh-CN"/>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49697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28A230-C2FD-4402-B80A-A5EE43201FAD}" type="slidenum">
              <a:rPr lang="en-US" altLang="zh-CN"/>
              <a:pPr/>
              <a:t>16</a:t>
            </a:fld>
            <a:endParaRPr lang="en-US" altLang="zh-CN"/>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69762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C4DC17-D6F4-4343-9229-E2C834B4C30E}" type="slidenum">
              <a:rPr lang="en-US" altLang="zh-CN"/>
              <a:pPr/>
              <a:t>17</a:t>
            </a:fld>
            <a:endParaRPr lang="en-US" altLang="zh-CN"/>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39594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FAA9A1-EFC7-44B2-A7E9-363C09809085}" type="slidenum">
              <a:rPr lang="en-US" altLang="zh-CN"/>
              <a:pPr/>
              <a:t>18</a:t>
            </a:fld>
            <a:endParaRPr lang="en-US" altLang="zh-CN"/>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53429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40E4F7-26BF-4D6B-AB83-7D3D2319E2A0}" type="slidenum">
              <a:rPr lang="en-US" altLang="zh-CN"/>
              <a:pPr/>
              <a:t>19</a:t>
            </a:fld>
            <a:endParaRPr lang="en-US" altLang="zh-CN"/>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95595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088589-7415-4E34-B7CA-452BF80F89C4}" type="slidenum">
              <a:rPr lang="en-US" altLang="zh-CN"/>
              <a:pPr/>
              <a:t>20</a:t>
            </a:fld>
            <a:endParaRPr lang="en-US" altLang="zh-CN"/>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31746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7FB620-1D0C-4EE3-83D5-133705E484D0}" type="slidenum">
              <a:rPr lang="en-US" altLang="zh-CN"/>
              <a:pPr/>
              <a:t>3</a:t>
            </a:fld>
            <a:endParaRPr lang="en-US" altLang="zh-CN"/>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0455805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2E309C-16EC-43B2-AF45-EDAF22D0496D}" type="slidenum">
              <a:rPr lang="en-US" altLang="zh-CN"/>
              <a:pPr/>
              <a:t>21</a:t>
            </a:fld>
            <a:endParaRPr lang="en-US" altLang="zh-CN"/>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54085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29EF17-6461-4467-AF18-6A9977F3DA64}" type="slidenum">
              <a:rPr lang="en-US" altLang="zh-CN"/>
              <a:pPr/>
              <a:t>24</a:t>
            </a:fld>
            <a:endParaRPr lang="en-US" altLang="zh-CN"/>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73599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743AA3-0E39-4DE5-843B-BE6FC6E2D22A}" type="slidenum">
              <a:rPr lang="en-US" altLang="zh-CN"/>
              <a:pPr/>
              <a:t>25</a:t>
            </a:fld>
            <a:endParaRPr lang="en-US" altLang="zh-CN"/>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13990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9823FB-F962-4479-B8FE-0568BBE65960}" type="slidenum">
              <a:rPr lang="en-US" altLang="zh-CN"/>
              <a:pPr/>
              <a:t>26</a:t>
            </a:fld>
            <a:endParaRPr lang="en-US" altLang="zh-CN"/>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433308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84EC02-7EDE-41C5-B70F-06570F1E372B}" type="slidenum">
              <a:rPr lang="en-US" altLang="zh-CN"/>
              <a:pPr/>
              <a:t>28</a:t>
            </a:fld>
            <a:endParaRPr lang="en-US" altLang="zh-CN"/>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983359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B9C0B6-9F99-48F5-A5F2-54F378B65F73}" type="slidenum">
              <a:rPr lang="en-US" altLang="zh-CN"/>
              <a:pPr/>
              <a:t>29</a:t>
            </a:fld>
            <a:endParaRPr lang="en-US" altLang="zh-CN"/>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558877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393AA3-CA4E-4BC3-AE95-37097AB8A9F3}" type="slidenum">
              <a:rPr lang="en-US" altLang="zh-CN"/>
              <a:pPr/>
              <a:t>30</a:t>
            </a:fld>
            <a:endParaRPr lang="en-US" altLang="zh-CN"/>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109388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3264D8-4872-4099-AD71-63E0698C1F69}" type="slidenum">
              <a:rPr lang="en-US" altLang="zh-CN"/>
              <a:pPr/>
              <a:t>31</a:t>
            </a:fld>
            <a:endParaRPr lang="en-US" altLang="zh-CN"/>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518289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3A5A0A-8A79-4938-8989-2DC1AB1E6202}" type="slidenum">
              <a:rPr lang="en-US" altLang="zh-CN"/>
              <a:pPr/>
              <a:t>32</a:t>
            </a:fld>
            <a:endParaRPr lang="en-US" altLang="zh-CN"/>
          </a:p>
        </p:txBody>
      </p:sp>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529334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8C6043-45A5-4476-9721-F102ADBAA57A}" type="slidenum">
              <a:rPr lang="en-US" altLang="zh-CN"/>
              <a:pPr/>
              <a:t>33</a:t>
            </a:fld>
            <a:endParaRPr lang="en-US" altLang="zh-CN"/>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20468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3CF8EB-43DB-4C37-BBF0-D62DC3124CEF}" type="slidenum">
              <a:rPr lang="en-US" altLang="zh-CN"/>
              <a:pPr/>
              <a:t>4</a:t>
            </a:fld>
            <a:endParaRPr lang="en-US" altLang="zh-CN"/>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197738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49962D-936D-4A71-A61A-F18A28ED4ED3}" type="slidenum">
              <a:rPr lang="en-US" altLang="zh-CN"/>
              <a:pPr/>
              <a:t>34</a:t>
            </a:fld>
            <a:endParaRPr lang="en-US" altLang="zh-CN"/>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581597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6ED0D8-2335-4786-8997-58E3A1DAAD0E}" type="slidenum">
              <a:rPr lang="en-US" altLang="zh-CN"/>
              <a:pPr/>
              <a:t>35</a:t>
            </a:fld>
            <a:endParaRPr lang="en-US" altLang="zh-CN"/>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688922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F35204-BED4-4F6A-91EA-0E265EA06B87}" type="slidenum">
              <a:rPr lang="en-US" altLang="zh-CN"/>
              <a:pPr/>
              <a:t>36</a:t>
            </a:fld>
            <a:endParaRPr lang="en-US" altLang="zh-CN"/>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98575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CDC882-03D9-4AA3-9A9C-47E6AE0AB4E5}" type="slidenum">
              <a:rPr lang="en-US" altLang="zh-CN"/>
              <a:pPr/>
              <a:t>37</a:t>
            </a:fld>
            <a:endParaRPr lang="en-US" altLang="zh-CN"/>
          </a:p>
        </p:txBody>
      </p:sp>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79330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2B7624-602C-4C1E-A98B-A54A5E61F12B}" type="slidenum">
              <a:rPr lang="en-US" altLang="zh-CN"/>
              <a:pPr/>
              <a:t>38</a:t>
            </a:fld>
            <a:endParaRPr lang="en-US" altLang="zh-CN"/>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583400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9AE821-13AE-48B1-9005-609BB8D540A8}" type="slidenum">
              <a:rPr lang="en-US" altLang="zh-CN"/>
              <a:pPr/>
              <a:t>39</a:t>
            </a:fld>
            <a:endParaRPr lang="en-US" altLang="zh-CN"/>
          </a:p>
        </p:txBody>
      </p:sp>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77886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50D228-47D5-4619-AB57-5422687D1628}" type="slidenum">
              <a:rPr lang="en-US" altLang="zh-CN"/>
              <a:pPr/>
              <a:t>5</a:t>
            </a:fld>
            <a:endParaRPr lang="en-US" altLang="zh-CN"/>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07188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9CBBDD-8CC5-4A63-A6C8-6F2403EB0471}" type="slidenum">
              <a:rPr lang="en-US" altLang="zh-CN"/>
              <a:pPr/>
              <a:t>6</a:t>
            </a:fld>
            <a:endParaRPr lang="en-US" altLang="zh-CN"/>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45085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3469C4-BF9D-4CDB-B263-0ABD68455F0C}" type="slidenum">
              <a:rPr lang="en-US" altLang="zh-CN"/>
              <a:pPr/>
              <a:t>7</a:t>
            </a:fld>
            <a:endParaRPr lang="en-US" altLang="zh-CN"/>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04525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93E141-7B96-46EA-ACA9-D747D692FED1}" type="slidenum">
              <a:rPr lang="en-US" altLang="zh-CN"/>
              <a:pPr/>
              <a:t>8</a:t>
            </a:fld>
            <a:endParaRPr lang="en-US" altLang="zh-CN"/>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56793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F94417-0269-4B93-9BD3-BF4E7425A73F}" type="slidenum">
              <a:rPr lang="en-US" altLang="zh-CN"/>
              <a:pPr/>
              <a:t>9</a:t>
            </a:fld>
            <a:endParaRPr lang="en-US" altLang="zh-CN"/>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13440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7D3DF1-6FFF-495B-A602-8E29803399F5}" type="slidenum">
              <a:rPr lang="en-US" altLang="zh-CN"/>
              <a:pPr/>
              <a:t>10</a:t>
            </a:fld>
            <a:endParaRPr lang="en-US" altLang="zh-CN"/>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854739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C:\Users\p\Desktop\PPT改.jpg"/>
          <p:cNvPicPr>
            <a:picLocks noChangeAspect="1" noChangeArrowheads="1"/>
          </p:cNvPicPr>
          <p:nvPr userDrawn="1"/>
        </p:nvPicPr>
        <p:blipFill>
          <a:blip r:embed="rId2" cstate="print"/>
          <a:srcRect/>
          <a:stretch>
            <a:fillRect/>
          </a:stretch>
        </p:blipFill>
        <p:spPr bwMode="auto">
          <a:xfrm>
            <a:off x="0" y="-1588"/>
            <a:ext cx="9144000" cy="6859588"/>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5" name="日期占位符 3"/>
          <p:cNvSpPr>
            <a:spLocks noGrp="1"/>
          </p:cNvSpPr>
          <p:nvPr>
            <p:ph type="dt" sz="half" idx="10"/>
          </p:nvPr>
        </p:nvSpPr>
        <p:spPr/>
        <p:txBody>
          <a:bodyPr/>
          <a:lstStyle>
            <a:lvl1pPr>
              <a:defRPr/>
            </a:lvl1pPr>
          </a:lstStyle>
          <a:p>
            <a:pPr>
              <a:defRPr/>
            </a:pPr>
            <a:fld id="{F626363E-C5A5-4EDE-BEC5-71C1C24F9FB4}" type="datetimeFigureOut">
              <a:rPr lang="zh-CN" altLang="en-US">
                <a:solidFill>
                  <a:prstClr val="black">
                    <a:tint val="75000"/>
                  </a:prstClr>
                </a:solidFill>
              </a:rPr>
              <a:pPr>
                <a:defRPr/>
              </a:pPr>
              <a:t>2020/5/30</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56FF1C68-908B-4981-991A-CADDF7D48550}"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0207825-4F0F-4F34-BFBA-7881C3F36BCF}" type="datetimeFigureOut">
              <a:rPr lang="zh-CN" altLang="en-US">
                <a:solidFill>
                  <a:prstClr val="black">
                    <a:tint val="75000"/>
                  </a:prstClr>
                </a:solidFill>
              </a:rPr>
              <a:pPr>
                <a:defRPr/>
              </a:pPr>
              <a:t>2020/5/30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6533E415-85CB-44D8-A3D5-7E72C1BCA28B}"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040F74B-2059-4A9A-9B20-ABED1EE7B60B}" type="datetimeFigureOut">
              <a:rPr lang="zh-CN" altLang="en-US">
                <a:solidFill>
                  <a:prstClr val="black">
                    <a:tint val="75000"/>
                  </a:prstClr>
                </a:solidFill>
              </a:rPr>
              <a:pPr>
                <a:defRPr/>
              </a:pPr>
              <a:t>2020/5/30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4FA3560F-6435-49CB-898F-DD429DAED73A}"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8F2A286-51AA-432F-B674-F3938B4ED421}" type="datetimeFigureOut">
              <a:rPr lang="zh-CN" altLang="en-US">
                <a:solidFill>
                  <a:prstClr val="black">
                    <a:tint val="75000"/>
                  </a:prstClr>
                </a:solidFill>
              </a:rPr>
              <a:pPr>
                <a:defRPr/>
              </a:pPr>
              <a:t>2020/5/30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54995087-029E-4411-A96B-9F90891BBC7F}"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5225"/>
            <a:ext cx="2133600" cy="476250"/>
          </a:xfrm>
        </p:spPr>
        <p:txBody>
          <a:bodyPr/>
          <a:lstStyle>
            <a:lvl1pPr>
              <a:defRPr/>
            </a:lvl1pPr>
          </a:lstStyle>
          <a:p>
            <a:pPr>
              <a:defRPr/>
            </a:pPr>
            <a:fld id="{EB5039B2-F93D-4C42-B6D5-8A00BC8D7B7B}" type="datetimeFigureOut">
              <a:rPr lang="zh-CN" altLang="en-US">
                <a:solidFill>
                  <a:prstClr val="black">
                    <a:tint val="75000"/>
                  </a:prstClr>
                </a:solidFill>
              </a:rPr>
              <a:pPr>
                <a:defRPr/>
              </a:pPr>
              <a:t>2020/5/30</a:t>
            </a:fld>
            <a:endParaRPr lang="en-US" altLang="zh-CN">
              <a:solidFill>
                <a:prstClr val="black">
                  <a:tint val="75000"/>
                </a:prstClr>
              </a:solidFill>
            </a:endParaRPr>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pPr>
              <a:defRPr/>
            </a:pPr>
            <a:endParaRPr lang="en-US" altLang="zh-CN">
              <a:solidFill>
                <a:prstClr val="black">
                  <a:tint val="75000"/>
                </a:prstClr>
              </a:solidFill>
            </a:endParaRPr>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pPr>
              <a:defRPr/>
            </a:pPr>
            <a:fld id="{BDA85D38-CE72-4383-89AF-5AA7FD815170}" type="slidenum">
              <a:rPr lang="zh-CN" altLang="en-US">
                <a:solidFill>
                  <a:prstClr val="black">
                    <a:tint val="75000"/>
                  </a:prstClr>
                </a:solidFill>
              </a:rPr>
              <a:pPr>
                <a:defRPr/>
              </a:pPr>
              <a:t>‹#›</a:t>
            </a:fld>
            <a:endParaRPr lang="en-US" altLang="zh-CN">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457200" y="1981200"/>
            <a:ext cx="8229600" cy="3886200"/>
          </a:xfrm>
          <a:prstGeom prst="rect">
            <a:avLst/>
          </a:prstGeom>
        </p:spPr>
        <p:txBody>
          <a:bodyPr/>
          <a:lstStyle/>
          <a:p>
            <a:endParaRPr lang="zh-CN" altLang="en-US"/>
          </a:p>
        </p:txBody>
      </p:sp>
      <p:sp>
        <p:nvSpPr>
          <p:cNvPr id="4" name="页脚占位符 3"/>
          <p:cNvSpPr>
            <a:spLocks noGrp="1"/>
          </p:cNvSpPr>
          <p:nvPr>
            <p:ph type="ftr" sz="quarter" idx="10"/>
          </p:nvPr>
        </p:nvSpPr>
        <p:spPr>
          <a:xfrm>
            <a:off x="3124200" y="6248400"/>
            <a:ext cx="2895600" cy="457200"/>
          </a:xfrm>
        </p:spPr>
        <p:txBody>
          <a:bodyPr/>
          <a:lstStyle>
            <a:lvl1pPr>
              <a:defRPr/>
            </a:lvl1pPr>
          </a:lstStyle>
          <a:p>
            <a:endParaRPr lang="en-US" altLang="zh-CN">
              <a:solidFill>
                <a:prstClr val="black">
                  <a:tint val="75000"/>
                </a:prstClr>
              </a:solidFill>
            </a:endParaRPr>
          </a:p>
        </p:txBody>
      </p:sp>
      <p:sp>
        <p:nvSpPr>
          <p:cNvPr id="5" name="灯片编号占位符 4"/>
          <p:cNvSpPr>
            <a:spLocks noGrp="1"/>
          </p:cNvSpPr>
          <p:nvPr>
            <p:ph type="sldNum" sz="quarter" idx="11"/>
          </p:nvPr>
        </p:nvSpPr>
        <p:spPr>
          <a:xfrm>
            <a:off x="6553200" y="6248400"/>
            <a:ext cx="2133600" cy="457200"/>
          </a:xfrm>
        </p:spPr>
        <p:txBody>
          <a:bodyPr/>
          <a:lstStyle>
            <a:lvl1pPr>
              <a:defRPr/>
            </a:lvl1pPr>
          </a:lstStyle>
          <a:p>
            <a:fld id="{6845D795-5D6B-499B-8CB6-D2037079A048}" type="slidenum">
              <a:rPr lang="zh-CN" altLang="en-US">
                <a:solidFill>
                  <a:prstClr val="black">
                    <a:tint val="75000"/>
                  </a:prstClr>
                </a:solidFill>
              </a:rPr>
              <a:pPr/>
              <a:t>‹#›</a:t>
            </a:fld>
            <a:endParaRPr lang="en-US" altLang="zh-CN">
              <a:solidFill>
                <a:prstClr val="black">
                  <a:tint val="75000"/>
                </a:prstClr>
              </a:solidFill>
            </a:endParaRPr>
          </a:p>
        </p:txBody>
      </p:sp>
      <p:sp>
        <p:nvSpPr>
          <p:cNvPr id="6" name="日期占位符 5"/>
          <p:cNvSpPr>
            <a:spLocks noGrp="1"/>
          </p:cNvSpPr>
          <p:nvPr>
            <p:ph type="dt" sz="half" idx="12"/>
          </p:nvPr>
        </p:nvSpPr>
        <p:spPr>
          <a:xfrm>
            <a:off x="457200" y="6245225"/>
            <a:ext cx="2133600" cy="476250"/>
          </a:xfrm>
        </p:spPr>
        <p:txBody>
          <a:bodyPr/>
          <a:lstStyle>
            <a:lvl1pPr>
              <a:defRPr/>
            </a:lvl1pPr>
          </a:lstStyle>
          <a:p>
            <a:endParaRPr lang="en-US" altLang="zh-CN">
              <a:solidFill>
                <a:prstClr val="black">
                  <a:tint val="75000"/>
                </a:prstClr>
              </a:solidFill>
            </a:endParaRPr>
          </a:p>
        </p:txBody>
      </p:sp>
    </p:spTree>
  </p:cSld>
  <p:clrMapOvr>
    <a:masterClrMapping/>
  </p:clrMapOvr>
  <p:transition>
    <p:zoom dir="in"/>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685800" y="6248400"/>
            <a:ext cx="1905000" cy="457200"/>
          </a:xfrm>
        </p:spPr>
        <p:txBody>
          <a:bodyPr/>
          <a:lstStyle>
            <a:lvl1pPr>
              <a:defRPr/>
            </a:lvl1pPr>
          </a:lstStyle>
          <a:p>
            <a:fld id="{802849AA-1CD2-40C2-970C-9E70A98007AB}" type="datetime1">
              <a:rPr lang="zh-CN" altLang="en-US"/>
              <a:pPr/>
              <a:t>2020/5/30</a:t>
            </a:fld>
            <a:endParaRPr lang="en-US" altLang="zh-CN"/>
          </a:p>
        </p:txBody>
      </p:sp>
      <p:sp>
        <p:nvSpPr>
          <p:cNvPr id="4" name="页脚占位符 3"/>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8400"/>
            <a:ext cx="1905000" cy="457200"/>
          </a:xfrm>
        </p:spPr>
        <p:txBody>
          <a:bodyPr/>
          <a:lstStyle>
            <a:lvl1pPr>
              <a:defRPr/>
            </a:lvl1pPr>
          </a:lstStyle>
          <a:p>
            <a:fld id="{38BFF07D-34E5-4C0C-B2AA-236272415A4B}" type="slidenum">
              <a:rPr lang="en-US" altLang="zh-CN"/>
              <a:pPr/>
              <a:t>‹#›</a:t>
            </a:fld>
            <a:endParaRPr lang="en-US" altLang="zh-CN"/>
          </a:p>
        </p:txBody>
      </p:sp>
    </p:spTree>
    <p:extLst>
      <p:ext uri="{BB962C8B-B14F-4D97-AF65-F5344CB8AC3E}">
        <p14:creationId xmlns:p14="http://schemas.microsoft.com/office/powerpoint/2010/main" val="2656047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8400"/>
            <a:ext cx="1905000" cy="457200"/>
          </a:xfrm>
        </p:spPr>
        <p:txBody>
          <a:bodyPr/>
          <a:lstStyle>
            <a:lvl1pPr>
              <a:defRPr/>
            </a:lvl1pPr>
          </a:lstStyle>
          <a:p>
            <a:fld id="{9F99ADA1-84A4-4EF4-AA80-C52A6556CA09}" type="slidenum">
              <a:rPr lang="en-US" altLang="zh-CN"/>
              <a:pPr/>
              <a:t>‹#›</a:t>
            </a:fld>
            <a:endParaRPr lang="en-US" altLang="zh-CN"/>
          </a:p>
        </p:txBody>
      </p:sp>
    </p:spTree>
    <p:extLst>
      <p:ext uri="{BB962C8B-B14F-4D97-AF65-F5344CB8AC3E}">
        <p14:creationId xmlns:p14="http://schemas.microsoft.com/office/powerpoint/2010/main" val="3068552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5800" y="1981200"/>
            <a:ext cx="3810000" cy="19812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5800" y="4114800"/>
            <a:ext cx="3810000" cy="19812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4114800"/>
            <a:ext cx="3810000" cy="19812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8" name="页脚占位符 7"/>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9" name="灯片编号占位符 8"/>
          <p:cNvSpPr>
            <a:spLocks noGrp="1"/>
          </p:cNvSpPr>
          <p:nvPr>
            <p:ph type="sldNum" sz="quarter" idx="12"/>
          </p:nvPr>
        </p:nvSpPr>
        <p:spPr>
          <a:xfrm>
            <a:off x="6553200" y="6248400"/>
            <a:ext cx="1905000" cy="457200"/>
          </a:xfrm>
        </p:spPr>
        <p:txBody>
          <a:bodyPr/>
          <a:lstStyle>
            <a:lvl1pPr>
              <a:defRPr/>
            </a:lvl1pPr>
          </a:lstStyle>
          <a:p>
            <a:fld id="{1F72D8AA-1600-47E3-A04C-C8FA5FC6A435}" type="slidenum">
              <a:rPr lang="en-US" altLang="zh-CN"/>
              <a:pPr/>
              <a:t>‹#›</a:t>
            </a:fld>
            <a:endParaRPr lang="en-US" altLang="zh-CN"/>
          </a:p>
        </p:txBody>
      </p:sp>
    </p:spTree>
    <p:extLst>
      <p:ext uri="{BB962C8B-B14F-4D97-AF65-F5344CB8AC3E}">
        <p14:creationId xmlns:p14="http://schemas.microsoft.com/office/powerpoint/2010/main" val="3054904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206CB57-408C-4F8B-A744-7C5BDEFC1C12}" type="datetimeFigureOut">
              <a:rPr lang="zh-CN" altLang="en-US">
                <a:solidFill>
                  <a:prstClr val="black">
                    <a:tint val="75000"/>
                  </a:prstClr>
                </a:solidFill>
              </a:rPr>
              <a:pPr>
                <a:defRPr/>
              </a:pPr>
              <a:t>2020/5/30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E21C8141-C4DE-416D-9189-46D7C2C07DAE}"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819BDA2E-EE59-4B8A-9211-1BC8F01C2D52}" type="datetimeFigureOut">
              <a:rPr lang="zh-CN" altLang="en-US">
                <a:solidFill>
                  <a:prstClr val="black">
                    <a:tint val="75000"/>
                  </a:prstClr>
                </a:solidFill>
              </a:rPr>
              <a:pPr>
                <a:defRPr/>
              </a:pPr>
              <a:t>2020/5/30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191421BC-5978-4DDA-9E7E-9C311D27540D}"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FB8E1C73-A4C3-435D-81E7-7630AB4045FB}" type="datetimeFigureOut">
              <a:rPr lang="zh-CN" altLang="en-US">
                <a:solidFill>
                  <a:prstClr val="black">
                    <a:tint val="75000"/>
                  </a:prstClr>
                </a:solidFill>
              </a:rPr>
              <a:pPr>
                <a:defRPr/>
              </a:pPr>
              <a:t>2020/5/30</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3380332A-327B-4B93-9622-A4D6AFE330FA}"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8637DD1F-C955-41D9-9215-CAF4B4743C81}" type="datetimeFigureOut">
              <a:rPr lang="zh-CN" altLang="en-US">
                <a:solidFill>
                  <a:prstClr val="black">
                    <a:tint val="75000"/>
                  </a:prstClr>
                </a:solidFill>
              </a:rPr>
              <a:pPr>
                <a:defRPr/>
              </a:pPr>
              <a:t>2020/5/30</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3EA27D52-6B0F-4D0E-BD92-2BE8B7ADE73C}"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D082D593-8A12-4F8D-BF2F-1F81B4C32EA6}" type="datetimeFigureOut">
              <a:rPr lang="zh-CN" altLang="en-US">
                <a:solidFill>
                  <a:prstClr val="black">
                    <a:tint val="75000"/>
                  </a:prstClr>
                </a:solidFill>
              </a:rPr>
              <a:pPr>
                <a:defRPr/>
              </a:pPr>
              <a:t>2020/5/30</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1072DBCF-9B8A-4667-B9E7-3B4CC230DEEC}"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7E19DC4-63CB-4A54-BE97-89C0B700DC7A}" type="datetimeFigureOut">
              <a:rPr lang="zh-CN" altLang="en-US">
                <a:solidFill>
                  <a:prstClr val="black">
                    <a:tint val="75000"/>
                  </a:prstClr>
                </a:solidFill>
              </a:rPr>
              <a:pPr>
                <a:defRPr/>
              </a:pPr>
              <a:t>2020/5/30</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5736BC92-DC32-425D-A133-F377B48D2F92}"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C5B4921-31FA-4155-A1E2-9116128E06F2}" type="datetimeFigureOut">
              <a:rPr lang="zh-CN" altLang="en-US">
                <a:solidFill>
                  <a:prstClr val="black">
                    <a:tint val="75000"/>
                  </a:prstClr>
                </a:solidFill>
              </a:rPr>
              <a:pPr>
                <a:defRPr/>
              </a:pPr>
              <a:t>2020/5/30</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14BA87AF-4B73-41CD-8069-D223EA8F9CB3}"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429440E-AF27-4C67-A5CF-2BA1C22F9C9E}" type="datetimeFigureOut">
              <a:rPr lang="zh-CN" altLang="en-US">
                <a:solidFill>
                  <a:prstClr val="black">
                    <a:tint val="75000"/>
                  </a:prstClr>
                </a:solidFill>
              </a:rPr>
              <a:pPr>
                <a:defRPr/>
              </a:pPr>
              <a:t>2020/5/30</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B88458F1-9DE0-4F48-9D13-32DD81303F1B}"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4" descr="C:\Users\Administrator\Desktop\最后了.jpg"/>
          <p:cNvPicPr>
            <a:picLocks noChangeAspect="1" noChangeArrowheads="1"/>
          </p:cNvPicPr>
          <p:nvPr userDrawn="1"/>
        </p:nvPicPr>
        <p:blipFill>
          <a:blip r:embed="rId19" cstate="print"/>
          <a:srcRect/>
          <a:stretch>
            <a:fillRect/>
          </a:stretch>
        </p:blipFill>
        <p:spPr bwMode="auto">
          <a:xfrm>
            <a:off x="0" y="0"/>
            <a:ext cx="9144000" cy="6858000"/>
          </a:xfrm>
          <a:prstGeom prst="rect">
            <a:avLst/>
          </a:prstGeom>
          <a:noFill/>
          <a:ln w="9525">
            <a:noFill/>
            <a:miter lim="800000"/>
            <a:headEnd/>
            <a:tailEnd/>
          </a:ln>
        </p:spPr>
      </p:pic>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buFont typeface="Wingdings" pitchFamily="2" charset="2"/>
              <a:buNone/>
              <a:defRPr/>
            </a:pPr>
            <a:fld id="{D11B09EF-7851-4B62-8B5F-89A8A64BFBAB}" type="datetimeFigureOut">
              <a:rPr kumimoji="0" lang="zh-CN" altLang="en-US" b="0">
                <a:solidFill>
                  <a:prstClr val="black">
                    <a:tint val="75000"/>
                  </a:prstClr>
                </a:solidFill>
                <a:effectLst>
                  <a:outerShdw blurRad="38100" dist="38100" dir="2700000" algn="tl">
                    <a:srgbClr val="000000">
                      <a:alpha val="43137"/>
                    </a:srgbClr>
                  </a:outerShdw>
                </a:effectLst>
              </a:rPr>
              <a:pPr>
                <a:buFont typeface="Wingdings" pitchFamily="2" charset="2"/>
                <a:buNone/>
                <a:defRPr/>
              </a:pPr>
              <a:t>2020/5/30</a:t>
            </a:fld>
            <a:endParaRPr kumimoji="0" lang="zh-CN" altLang="en-US" b="0">
              <a:solidFill>
                <a:prstClr val="black">
                  <a:tint val="75000"/>
                </a:prstClr>
              </a:solidFill>
              <a:effectLst>
                <a:outerShdw blurRad="38100" dist="38100" dir="2700000" algn="tl">
                  <a:srgbClr val="000000">
                    <a:alpha val="43137"/>
                  </a:srgbClr>
                </a:outerShdw>
              </a:effectLst>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buFont typeface="Wingdings" pitchFamily="2" charset="2"/>
              <a:buNone/>
              <a:defRPr/>
            </a:pPr>
            <a:endParaRPr kumimoji="0" lang="zh-CN" altLang="en-US" b="0">
              <a:solidFill>
                <a:prstClr val="black">
                  <a:tint val="75000"/>
                </a:prstClr>
              </a:solidFill>
              <a:effectLst>
                <a:outerShdw blurRad="38100" dist="38100" dir="2700000" algn="tl">
                  <a:srgbClr val="000000">
                    <a:alpha val="43137"/>
                  </a:srgbClr>
                </a:outerShdw>
              </a:effectLst>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buFont typeface="Wingdings" pitchFamily="2" charset="2"/>
              <a:buNone/>
              <a:defRPr/>
            </a:pPr>
            <a:fld id="{41775709-A9DF-4E44-9DBD-2593747F5696}" type="slidenum">
              <a:rPr kumimoji="0" lang="zh-CN" altLang="en-US" b="0">
                <a:solidFill>
                  <a:prstClr val="black">
                    <a:tint val="75000"/>
                  </a:prstClr>
                </a:solidFill>
                <a:effectLst>
                  <a:outerShdw blurRad="38100" dist="38100" dir="2700000" algn="tl">
                    <a:srgbClr val="000000">
                      <a:alpha val="43137"/>
                    </a:srgbClr>
                  </a:outerShdw>
                </a:effectLst>
              </a:rPr>
              <a:pPr>
                <a:buFont typeface="Wingdings" pitchFamily="2" charset="2"/>
                <a:buNone/>
                <a:defRPr/>
              </a:pPr>
              <a:t>‹#›</a:t>
            </a:fld>
            <a:endParaRPr kumimoji="0" lang="zh-CN" altLang="en-US" b="0">
              <a:solidFill>
                <a:prstClr val="black">
                  <a:tint val="75000"/>
                </a:prstClr>
              </a:solidFill>
              <a:effectLst>
                <a:outerShdw blurRad="38100" dist="38100" dir="2700000" algn="tl">
                  <a:srgbClr val="000000">
                    <a:alpha val="43137"/>
                  </a:srgbClr>
                </a:outerShdw>
              </a:effectLst>
            </a:endParaRPr>
          </a:p>
        </p:txBody>
      </p:sp>
      <p:pic>
        <p:nvPicPr>
          <p:cNvPr id="1030" name="Picture 4"/>
          <p:cNvPicPr>
            <a:picLocks noChangeAspect="1" noChangeArrowheads="1"/>
          </p:cNvPicPr>
          <p:nvPr userDrawn="1"/>
        </p:nvPicPr>
        <p:blipFill>
          <a:blip r:embed="rId20" cstate="print"/>
          <a:srcRect/>
          <a:stretch>
            <a:fillRect/>
          </a:stretch>
        </p:blipFill>
        <p:spPr bwMode="auto">
          <a:xfrm>
            <a:off x="2339975" y="6350"/>
            <a:ext cx="6804025" cy="725488"/>
          </a:xfrm>
          <a:prstGeom prst="rect">
            <a:avLst/>
          </a:prstGeom>
          <a:noFill/>
          <a:ln w="9525">
            <a:noFill/>
            <a:miter lim="800000"/>
            <a:headEnd/>
            <a:tailEnd/>
          </a:ln>
        </p:spPr>
      </p:pic>
      <p:pic>
        <p:nvPicPr>
          <p:cNvPr id="1031" name="Picture 5"/>
          <p:cNvPicPr>
            <a:picLocks noChangeAspect="1" noChangeArrowheads="1"/>
          </p:cNvPicPr>
          <p:nvPr userDrawn="1"/>
        </p:nvPicPr>
        <p:blipFill>
          <a:blip r:embed="rId21" cstate="print"/>
          <a:srcRect/>
          <a:stretch>
            <a:fillRect/>
          </a:stretch>
        </p:blipFill>
        <p:spPr bwMode="auto">
          <a:xfrm>
            <a:off x="25400" y="22225"/>
            <a:ext cx="1809750" cy="3762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8" r:id="rId15"/>
    <p:sldLayoutId id="2147483679" r:id="rId16"/>
    <p:sldLayoutId id="2147483680" r:id="rId17"/>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23.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9.bin"/><Relationship Id="rId5" Type="http://schemas.openxmlformats.org/officeDocument/2006/relationships/image" Target="../media/image22.wmf"/><Relationship Id="rId4" Type="http://schemas.openxmlformats.org/officeDocument/2006/relationships/oleObject" Target="../embeddings/oleObject18.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10.xml"/><Relationship Id="rId7" Type="http://schemas.openxmlformats.org/officeDocument/2006/relationships/image" Target="../media/image25.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21.bin"/><Relationship Id="rId5" Type="http://schemas.openxmlformats.org/officeDocument/2006/relationships/image" Target="../media/image24.wmf"/><Relationship Id="rId4" Type="http://schemas.openxmlformats.org/officeDocument/2006/relationships/oleObject" Target="../embeddings/oleObject20.bin"/><Relationship Id="rId9" Type="http://schemas.openxmlformats.org/officeDocument/2006/relationships/image" Target="../media/image26.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notesSlide" Target="../notesSlides/notesSlide12.xml"/><Relationship Id="rId7" Type="http://schemas.openxmlformats.org/officeDocument/2006/relationships/image" Target="../media/image28.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24.bin"/><Relationship Id="rId5" Type="http://schemas.openxmlformats.org/officeDocument/2006/relationships/image" Target="../media/image27.wmf"/><Relationship Id="rId4" Type="http://schemas.openxmlformats.org/officeDocument/2006/relationships/oleObject" Target="../embeddings/oleObject23.bin"/><Relationship Id="rId9" Type="http://schemas.openxmlformats.org/officeDocument/2006/relationships/image" Target="../media/image30.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33.emf"/><Relationship Id="rId3" Type="http://schemas.openxmlformats.org/officeDocument/2006/relationships/notesSlide" Target="../notesSlides/notesSlide13.xml"/><Relationship Id="rId7" Type="http://schemas.openxmlformats.org/officeDocument/2006/relationships/image" Target="../media/image30.emf"/><Relationship Id="rId12"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26.bin"/><Relationship Id="rId11" Type="http://schemas.openxmlformats.org/officeDocument/2006/relationships/image" Target="../media/image32.emf"/><Relationship Id="rId5" Type="http://schemas.openxmlformats.org/officeDocument/2006/relationships/image" Target="../media/image29.wmf"/><Relationship Id="rId15" Type="http://schemas.openxmlformats.org/officeDocument/2006/relationships/image" Target="../media/image34.e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31.emf"/><Relationship Id="rId14" Type="http://schemas.openxmlformats.org/officeDocument/2006/relationships/oleObject" Target="../embeddings/oleObject30.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39.wmf"/><Relationship Id="rId3" Type="http://schemas.openxmlformats.org/officeDocument/2006/relationships/notesSlide" Target="../notesSlides/notesSlide14.xml"/><Relationship Id="rId7" Type="http://schemas.openxmlformats.org/officeDocument/2006/relationships/image" Target="../media/image36.wmf"/><Relationship Id="rId12"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32.bin"/><Relationship Id="rId11" Type="http://schemas.openxmlformats.org/officeDocument/2006/relationships/image" Target="../media/image38.wmf"/><Relationship Id="rId5" Type="http://schemas.openxmlformats.org/officeDocument/2006/relationships/image" Target="../media/image35.wmf"/><Relationship Id="rId15" Type="http://schemas.openxmlformats.org/officeDocument/2006/relationships/image" Target="../media/image40.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37.wmf"/><Relationship Id="rId14" Type="http://schemas.openxmlformats.org/officeDocument/2006/relationships/oleObject" Target="../embeddings/oleObject36.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image" Target="../media/image45.wmf"/><Relationship Id="rId3" Type="http://schemas.openxmlformats.org/officeDocument/2006/relationships/notesSlide" Target="../notesSlides/notesSlide15.xml"/><Relationship Id="rId7" Type="http://schemas.openxmlformats.org/officeDocument/2006/relationships/image" Target="../media/image42.wmf"/><Relationship Id="rId12"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38.bin"/><Relationship Id="rId11" Type="http://schemas.openxmlformats.org/officeDocument/2006/relationships/image" Target="../media/image44.wmf"/><Relationship Id="rId5" Type="http://schemas.openxmlformats.org/officeDocument/2006/relationships/image" Target="../media/image41.wmf"/><Relationship Id="rId15" Type="http://schemas.openxmlformats.org/officeDocument/2006/relationships/image" Target="../media/image46.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43.wmf"/><Relationship Id="rId14" Type="http://schemas.openxmlformats.org/officeDocument/2006/relationships/oleObject" Target="../embeddings/oleObject42.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51.wmf"/><Relationship Id="rId3" Type="http://schemas.openxmlformats.org/officeDocument/2006/relationships/notesSlide" Target="../notesSlides/notesSlide16.xml"/><Relationship Id="rId7" Type="http://schemas.openxmlformats.org/officeDocument/2006/relationships/image" Target="../media/image48.wmf"/><Relationship Id="rId12" Type="http://schemas.openxmlformats.org/officeDocument/2006/relationships/oleObject" Target="../embeddings/oleObject47.bin"/><Relationship Id="rId17" Type="http://schemas.openxmlformats.org/officeDocument/2006/relationships/image" Target="../media/image53.wmf"/><Relationship Id="rId2" Type="http://schemas.openxmlformats.org/officeDocument/2006/relationships/slideLayout" Target="../slideLayouts/slideLayout7.xml"/><Relationship Id="rId16" Type="http://schemas.openxmlformats.org/officeDocument/2006/relationships/oleObject" Target="../embeddings/oleObject49.bin"/><Relationship Id="rId1" Type="http://schemas.openxmlformats.org/officeDocument/2006/relationships/vmlDrawing" Target="../drawings/vmlDrawing12.vml"/><Relationship Id="rId6" Type="http://schemas.openxmlformats.org/officeDocument/2006/relationships/oleObject" Target="../embeddings/oleObject44.bin"/><Relationship Id="rId11" Type="http://schemas.openxmlformats.org/officeDocument/2006/relationships/image" Target="../media/image50.wmf"/><Relationship Id="rId5" Type="http://schemas.openxmlformats.org/officeDocument/2006/relationships/image" Target="../media/image47.wmf"/><Relationship Id="rId15" Type="http://schemas.openxmlformats.org/officeDocument/2006/relationships/image" Target="../media/image52.w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49.wmf"/><Relationship Id="rId14" Type="http://schemas.openxmlformats.org/officeDocument/2006/relationships/oleObject" Target="../embeddings/oleObject48.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55.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51.bin"/><Relationship Id="rId5" Type="http://schemas.openxmlformats.org/officeDocument/2006/relationships/image" Target="../media/image54.wmf"/><Relationship Id="rId4" Type="http://schemas.openxmlformats.org/officeDocument/2006/relationships/oleObject" Target="../embeddings/oleObject50.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60.wmf"/><Relationship Id="rId3" Type="http://schemas.openxmlformats.org/officeDocument/2006/relationships/notesSlide" Target="../notesSlides/notesSlide18.xml"/><Relationship Id="rId7" Type="http://schemas.openxmlformats.org/officeDocument/2006/relationships/image" Target="../media/image57.wmf"/><Relationship Id="rId12"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53.bin"/><Relationship Id="rId11" Type="http://schemas.openxmlformats.org/officeDocument/2006/relationships/image" Target="../media/image59.wmf"/><Relationship Id="rId5" Type="http://schemas.openxmlformats.org/officeDocument/2006/relationships/image" Target="../media/image56.wmf"/><Relationship Id="rId10" Type="http://schemas.openxmlformats.org/officeDocument/2006/relationships/oleObject" Target="../embeddings/oleObject55.bin"/><Relationship Id="rId4" Type="http://schemas.openxmlformats.org/officeDocument/2006/relationships/oleObject" Target="../embeddings/oleObject52.bin"/><Relationship Id="rId9" Type="http://schemas.openxmlformats.org/officeDocument/2006/relationships/image" Target="../media/image58.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59.bin"/><Relationship Id="rId13" Type="http://schemas.openxmlformats.org/officeDocument/2006/relationships/image" Target="../media/image65.wmf"/><Relationship Id="rId18" Type="http://schemas.openxmlformats.org/officeDocument/2006/relationships/oleObject" Target="../embeddings/oleObject64.bin"/><Relationship Id="rId3" Type="http://schemas.openxmlformats.org/officeDocument/2006/relationships/notesSlide" Target="../notesSlides/notesSlide19.xml"/><Relationship Id="rId21" Type="http://schemas.openxmlformats.org/officeDocument/2006/relationships/image" Target="../media/image69.wmf"/><Relationship Id="rId7" Type="http://schemas.openxmlformats.org/officeDocument/2006/relationships/image" Target="../media/image62.wmf"/><Relationship Id="rId12" Type="http://schemas.openxmlformats.org/officeDocument/2006/relationships/oleObject" Target="../embeddings/oleObject61.bin"/><Relationship Id="rId17" Type="http://schemas.openxmlformats.org/officeDocument/2006/relationships/image" Target="../media/image67.wmf"/><Relationship Id="rId2" Type="http://schemas.openxmlformats.org/officeDocument/2006/relationships/slideLayout" Target="../slideLayouts/slideLayout7.xml"/><Relationship Id="rId16" Type="http://schemas.openxmlformats.org/officeDocument/2006/relationships/oleObject" Target="../embeddings/oleObject63.bin"/><Relationship Id="rId20" Type="http://schemas.openxmlformats.org/officeDocument/2006/relationships/oleObject" Target="../embeddings/oleObject65.bin"/><Relationship Id="rId1" Type="http://schemas.openxmlformats.org/officeDocument/2006/relationships/vmlDrawing" Target="../drawings/vmlDrawing15.vml"/><Relationship Id="rId6" Type="http://schemas.openxmlformats.org/officeDocument/2006/relationships/oleObject" Target="../embeddings/oleObject58.bin"/><Relationship Id="rId11" Type="http://schemas.openxmlformats.org/officeDocument/2006/relationships/image" Target="../media/image64.wmf"/><Relationship Id="rId5" Type="http://schemas.openxmlformats.org/officeDocument/2006/relationships/image" Target="../media/image61.wmf"/><Relationship Id="rId15" Type="http://schemas.openxmlformats.org/officeDocument/2006/relationships/image" Target="../media/image66.wmf"/><Relationship Id="rId10" Type="http://schemas.openxmlformats.org/officeDocument/2006/relationships/oleObject" Target="../embeddings/oleObject60.bin"/><Relationship Id="rId19" Type="http://schemas.openxmlformats.org/officeDocument/2006/relationships/image" Target="../media/image68.wmf"/><Relationship Id="rId4" Type="http://schemas.openxmlformats.org/officeDocument/2006/relationships/oleObject" Target="../embeddings/oleObject57.bin"/><Relationship Id="rId9" Type="http://schemas.openxmlformats.org/officeDocument/2006/relationships/image" Target="../media/image63.wmf"/><Relationship Id="rId14" Type="http://schemas.openxmlformats.org/officeDocument/2006/relationships/oleObject" Target="../embeddings/oleObject62.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15.xml"/><Relationship Id="rId1" Type="http://schemas.openxmlformats.org/officeDocument/2006/relationships/vmlDrawing" Target="../drawings/vmlDrawing16.vml"/><Relationship Id="rId4" Type="http://schemas.openxmlformats.org/officeDocument/2006/relationships/image" Target="../media/image70.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image" Target="../media/image62.wmf"/><Relationship Id="rId18" Type="http://schemas.openxmlformats.org/officeDocument/2006/relationships/oleObject" Target="../embeddings/oleObject74.bin"/><Relationship Id="rId3" Type="http://schemas.openxmlformats.org/officeDocument/2006/relationships/notesSlide" Target="../notesSlides/notesSlide21.xml"/><Relationship Id="rId7" Type="http://schemas.openxmlformats.org/officeDocument/2006/relationships/image" Target="../media/image71.wmf"/><Relationship Id="rId12" Type="http://schemas.openxmlformats.org/officeDocument/2006/relationships/oleObject" Target="../embeddings/oleObject71.bin"/><Relationship Id="rId17" Type="http://schemas.openxmlformats.org/officeDocument/2006/relationships/image" Target="../media/image75.wmf"/><Relationship Id="rId2" Type="http://schemas.openxmlformats.org/officeDocument/2006/relationships/slideLayout" Target="../slideLayouts/slideLayout7.xml"/><Relationship Id="rId16" Type="http://schemas.openxmlformats.org/officeDocument/2006/relationships/oleObject" Target="../embeddings/oleObject73.bin"/><Relationship Id="rId1" Type="http://schemas.openxmlformats.org/officeDocument/2006/relationships/vmlDrawing" Target="../drawings/vmlDrawing17.vml"/><Relationship Id="rId6" Type="http://schemas.openxmlformats.org/officeDocument/2006/relationships/oleObject" Target="../embeddings/oleObject68.bin"/><Relationship Id="rId11" Type="http://schemas.openxmlformats.org/officeDocument/2006/relationships/image" Target="../media/image73.wmf"/><Relationship Id="rId5" Type="http://schemas.openxmlformats.org/officeDocument/2006/relationships/image" Target="../media/image61.wmf"/><Relationship Id="rId15" Type="http://schemas.openxmlformats.org/officeDocument/2006/relationships/image" Target="../media/image74.wmf"/><Relationship Id="rId10" Type="http://schemas.openxmlformats.org/officeDocument/2006/relationships/oleObject" Target="../embeddings/oleObject70.bin"/><Relationship Id="rId19" Type="http://schemas.openxmlformats.org/officeDocument/2006/relationships/image" Target="../media/image76.wmf"/><Relationship Id="rId4" Type="http://schemas.openxmlformats.org/officeDocument/2006/relationships/oleObject" Target="../embeddings/oleObject67.bin"/><Relationship Id="rId9" Type="http://schemas.openxmlformats.org/officeDocument/2006/relationships/image" Target="../media/image72.wmf"/><Relationship Id="rId14" Type="http://schemas.openxmlformats.org/officeDocument/2006/relationships/oleObject" Target="../embeddings/oleObject72.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77.bin"/><Relationship Id="rId13" Type="http://schemas.openxmlformats.org/officeDocument/2006/relationships/image" Target="../media/image81.wmf"/><Relationship Id="rId3" Type="http://schemas.openxmlformats.org/officeDocument/2006/relationships/notesSlide" Target="../notesSlides/notesSlide22.xml"/><Relationship Id="rId7" Type="http://schemas.openxmlformats.org/officeDocument/2006/relationships/image" Target="../media/image78.wmf"/><Relationship Id="rId12" Type="http://schemas.openxmlformats.org/officeDocument/2006/relationships/oleObject" Target="../embeddings/oleObject79.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76.bin"/><Relationship Id="rId11" Type="http://schemas.openxmlformats.org/officeDocument/2006/relationships/image" Target="../media/image80.wmf"/><Relationship Id="rId5" Type="http://schemas.openxmlformats.org/officeDocument/2006/relationships/image" Target="../media/image77.wmf"/><Relationship Id="rId10" Type="http://schemas.openxmlformats.org/officeDocument/2006/relationships/oleObject" Target="../embeddings/oleObject78.bin"/><Relationship Id="rId4" Type="http://schemas.openxmlformats.org/officeDocument/2006/relationships/oleObject" Target="../embeddings/oleObject75.bin"/><Relationship Id="rId9" Type="http://schemas.openxmlformats.org/officeDocument/2006/relationships/image" Target="../media/image79.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82.bin"/><Relationship Id="rId13" Type="http://schemas.openxmlformats.org/officeDocument/2006/relationships/image" Target="../media/image86.wmf"/><Relationship Id="rId18" Type="http://schemas.openxmlformats.org/officeDocument/2006/relationships/oleObject" Target="../embeddings/oleObject87.bin"/><Relationship Id="rId26" Type="http://schemas.openxmlformats.org/officeDocument/2006/relationships/oleObject" Target="../embeddings/oleObject92.bin"/><Relationship Id="rId3" Type="http://schemas.openxmlformats.org/officeDocument/2006/relationships/notesSlide" Target="../notesSlides/notesSlide23.xml"/><Relationship Id="rId21" Type="http://schemas.openxmlformats.org/officeDocument/2006/relationships/image" Target="../media/image62.wmf"/><Relationship Id="rId7" Type="http://schemas.openxmlformats.org/officeDocument/2006/relationships/image" Target="../media/image83.wmf"/><Relationship Id="rId12" Type="http://schemas.openxmlformats.org/officeDocument/2006/relationships/oleObject" Target="../embeddings/oleObject84.bin"/><Relationship Id="rId17" Type="http://schemas.openxmlformats.org/officeDocument/2006/relationships/image" Target="../media/image88.wmf"/><Relationship Id="rId25" Type="http://schemas.openxmlformats.org/officeDocument/2006/relationships/oleObject" Target="../embeddings/oleObject91.bin"/><Relationship Id="rId2" Type="http://schemas.openxmlformats.org/officeDocument/2006/relationships/slideLayout" Target="../slideLayouts/slideLayout7.xml"/><Relationship Id="rId16" Type="http://schemas.openxmlformats.org/officeDocument/2006/relationships/oleObject" Target="../embeddings/oleObject86.bin"/><Relationship Id="rId20" Type="http://schemas.openxmlformats.org/officeDocument/2006/relationships/oleObject" Target="../embeddings/oleObject88.bin"/><Relationship Id="rId29" Type="http://schemas.openxmlformats.org/officeDocument/2006/relationships/image" Target="../media/image91.wmf"/><Relationship Id="rId1" Type="http://schemas.openxmlformats.org/officeDocument/2006/relationships/vmlDrawing" Target="../drawings/vmlDrawing19.vml"/><Relationship Id="rId6" Type="http://schemas.openxmlformats.org/officeDocument/2006/relationships/oleObject" Target="../embeddings/oleObject81.bin"/><Relationship Id="rId11" Type="http://schemas.openxmlformats.org/officeDocument/2006/relationships/image" Target="../media/image85.wmf"/><Relationship Id="rId24" Type="http://schemas.openxmlformats.org/officeDocument/2006/relationships/oleObject" Target="../embeddings/oleObject90.bin"/><Relationship Id="rId5" Type="http://schemas.openxmlformats.org/officeDocument/2006/relationships/image" Target="../media/image82.wmf"/><Relationship Id="rId15" Type="http://schemas.openxmlformats.org/officeDocument/2006/relationships/image" Target="../media/image87.wmf"/><Relationship Id="rId23" Type="http://schemas.openxmlformats.org/officeDocument/2006/relationships/image" Target="../media/image61.wmf"/><Relationship Id="rId28" Type="http://schemas.openxmlformats.org/officeDocument/2006/relationships/oleObject" Target="../embeddings/oleObject93.bin"/><Relationship Id="rId10" Type="http://schemas.openxmlformats.org/officeDocument/2006/relationships/oleObject" Target="../embeddings/oleObject83.bin"/><Relationship Id="rId19" Type="http://schemas.openxmlformats.org/officeDocument/2006/relationships/image" Target="../media/image89.wmf"/><Relationship Id="rId4" Type="http://schemas.openxmlformats.org/officeDocument/2006/relationships/oleObject" Target="../embeddings/oleObject80.bin"/><Relationship Id="rId9" Type="http://schemas.openxmlformats.org/officeDocument/2006/relationships/image" Target="../media/image84.wmf"/><Relationship Id="rId14" Type="http://schemas.openxmlformats.org/officeDocument/2006/relationships/oleObject" Target="../embeddings/oleObject85.bin"/><Relationship Id="rId22" Type="http://schemas.openxmlformats.org/officeDocument/2006/relationships/oleObject" Target="../embeddings/oleObject89.bin"/><Relationship Id="rId27" Type="http://schemas.openxmlformats.org/officeDocument/2006/relationships/image" Target="../media/image90.wmf"/></Relationships>
</file>

<file path=ppt/slides/_rels/slide27.xml.rels><?xml version="1.0" encoding="UTF-8" standalone="yes"?>
<Relationships xmlns="http://schemas.openxmlformats.org/package/2006/relationships"><Relationship Id="rId8" Type="http://schemas.openxmlformats.org/officeDocument/2006/relationships/image" Target="../media/image94.emf"/><Relationship Id="rId13" Type="http://schemas.openxmlformats.org/officeDocument/2006/relationships/oleObject" Target="../embeddings/oleObject99.bin"/><Relationship Id="rId18" Type="http://schemas.openxmlformats.org/officeDocument/2006/relationships/image" Target="../media/image99.wmf"/><Relationship Id="rId3" Type="http://schemas.openxmlformats.org/officeDocument/2006/relationships/oleObject" Target="../embeddings/oleObject94.bin"/><Relationship Id="rId21" Type="http://schemas.openxmlformats.org/officeDocument/2006/relationships/oleObject" Target="../embeddings/oleObject103.bin"/><Relationship Id="rId7" Type="http://schemas.openxmlformats.org/officeDocument/2006/relationships/oleObject" Target="../embeddings/oleObject96.bin"/><Relationship Id="rId12" Type="http://schemas.openxmlformats.org/officeDocument/2006/relationships/image" Target="../media/image96.wmf"/><Relationship Id="rId17" Type="http://schemas.openxmlformats.org/officeDocument/2006/relationships/oleObject" Target="../embeddings/oleObject101.bin"/><Relationship Id="rId2" Type="http://schemas.openxmlformats.org/officeDocument/2006/relationships/slideLayout" Target="../slideLayouts/slideLayout12.xml"/><Relationship Id="rId16" Type="http://schemas.openxmlformats.org/officeDocument/2006/relationships/image" Target="../media/image98.wmf"/><Relationship Id="rId20" Type="http://schemas.openxmlformats.org/officeDocument/2006/relationships/image" Target="../media/image100.wmf"/><Relationship Id="rId1" Type="http://schemas.openxmlformats.org/officeDocument/2006/relationships/vmlDrawing" Target="../drawings/vmlDrawing20.vml"/><Relationship Id="rId6" Type="http://schemas.openxmlformats.org/officeDocument/2006/relationships/image" Target="../media/image93.emf"/><Relationship Id="rId11" Type="http://schemas.openxmlformats.org/officeDocument/2006/relationships/oleObject" Target="../embeddings/oleObject98.bin"/><Relationship Id="rId5" Type="http://schemas.openxmlformats.org/officeDocument/2006/relationships/oleObject" Target="../embeddings/oleObject95.bin"/><Relationship Id="rId15" Type="http://schemas.openxmlformats.org/officeDocument/2006/relationships/oleObject" Target="../embeddings/oleObject100.bin"/><Relationship Id="rId10" Type="http://schemas.openxmlformats.org/officeDocument/2006/relationships/image" Target="../media/image95.wmf"/><Relationship Id="rId19" Type="http://schemas.openxmlformats.org/officeDocument/2006/relationships/oleObject" Target="../embeddings/oleObject102.bin"/><Relationship Id="rId4" Type="http://schemas.openxmlformats.org/officeDocument/2006/relationships/image" Target="../media/image92.emf"/><Relationship Id="rId9" Type="http://schemas.openxmlformats.org/officeDocument/2006/relationships/oleObject" Target="../embeddings/oleObject97.bin"/><Relationship Id="rId14" Type="http://schemas.openxmlformats.org/officeDocument/2006/relationships/image" Target="../media/image97.wmf"/><Relationship Id="rId22" Type="http://schemas.openxmlformats.org/officeDocument/2006/relationships/image" Target="../media/image101.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06.bin"/><Relationship Id="rId13" Type="http://schemas.openxmlformats.org/officeDocument/2006/relationships/oleObject" Target="../embeddings/oleObject109.bin"/><Relationship Id="rId18" Type="http://schemas.openxmlformats.org/officeDocument/2006/relationships/image" Target="../media/image106.wmf"/><Relationship Id="rId3" Type="http://schemas.openxmlformats.org/officeDocument/2006/relationships/notesSlide" Target="../notesSlides/notesSlide24.xml"/><Relationship Id="rId21" Type="http://schemas.openxmlformats.org/officeDocument/2006/relationships/image" Target="../media/image107.wmf"/><Relationship Id="rId7" Type="http://schemas.openxmlformats.org/officeDocument/2006/relationships/image" Target="../media/image62.wmf"/><Relationship Id="rId12" Type="http://schemas.openxmlformats.org/officeDocument/2006/relationships/image" Target="../media/image103.wmf"/><Relationship Id="rId17" Type="http://schemas.openxmlformats.org/officeDocument/2006/relationships/oleObject" Target="../embeddings/oleObject111.bin"/><Relationship Id="rId2" Type="http://schemas.openxmlformats.org/officeDocument/2006/relationships/slideLayout" Target="../slideLayouts/slideLayout7.xml"/><Relationship Id="rId16" Type="http://schemas.openxmlformats.org/officeDocument/2006/relationships/image" Target="../media/image105.wmf"/><Relationship Id="rId20" Type="http://schemas.openxmlformats.org/officeDocument/2006/relationships/oleObject" Target="../embeddings/oleObject113.bin"/><Relationship Id="rId1" Type="http://schemas.openxmlformats.org/officeDocument/2006/relationships/vmlDrawing" Target="../drawings/vmlDrawing21.vml"/><Relationship Id="rId6" Type="http://schemas.openxmlformats.org/officeDocument/2006/relationships/oleObject" Target="../embeddings/oleObject105.bin"/><Relationship Id="rId11" Type="http://schemas.openxmlformats.org/officeDocument/2006/relationships/oleObject" Target="../embeddings/oleObject108.bin"/><Relationship Id="rId5" Type="http://schemas.openxmlformats.org/officeDocument/2006/relationships/image" Target="../media/image61.wmf"/><Relationship Id="rId15" Type="http://schemas.openxmlformats.org/officeDocument/2006/relationships/oleObject" Target="../embeddings/oleObject110.bin"/><Relationship Id="rId23" Type="http://schemas.openxmlformats.org/officeDocument/2006/relationships/oleObject" Target="../embeddings/oleObject115.bin"/><Relationship Id="rId10" Type="http://schemas.openxmlformats.org/officeDocument/2006/relationships/image" Target="../media/image102.wmf"/><Relationship Id="rId19" Type="http://schemas.openxmlformats.org/officeDocument/2006/relationships/oleObject" Target="../embeddings/oleObject112.bin"/><Relationship Id="rId4" Type="http://schemas.openxmlformats.org/officeDocument/2006/relationships/oleObject" Target="../embeddings/oleObject104.bin"/><Relationship Id="rId9" Type="http://schemas.openxmlformats.org/officeDocument/2006/relationships/oleObject" Target="../embeddings/oleObject107.bin"/><Relationship Id="rId14" Type="http://schemas.openxmlformats.org/officeDocument/2006/relationships/image" Target="../media/image104.wmf"/><Relationship Id="rId22" Type="http://schemas.openxmlformats.org/officeDocument/2006/relationships/oleObject" Target="../embeddings/oleObject114.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18.bin"/><Relationship Id="rId13" Type="http://schemas.openxmlformats.org/officeDocument/2006/relationships/image" Target="../media/image112.wmf"/><Relationship Id="rId3" Type="http://schemas.openxmlformats.org/officeDocument/2006/relationships/notesSlide" Target="../notesSlides/notesSlide25.xml"/><Relationship Id="rId7" Type="http://schemas.openxmlformats.org/officeDocument/2006/relationships/image" Target="../media/image109.wmf"/><Relationship Id="rId12" Type="http://schemas.openxmlformats.org/officeDocument/2006/relationships/oleObject" Target="../embeddings/oleObject120.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117.bin"/><Relationship Id="rId11" Type="http://schemas.openxmlformats.org/officeDocument/2006/relationships/image" Target="../media/image111.wmf"/><Relationship Id="rId5" Type="http://schemas.openxmlformats.org/officeDocument/2006/relationships/image" Target="../media/image108.wmf"/><Relationship Id="rId15" Type="http://schemas.openxmlformats.org/officeDocument/2006/relationships/image" Target="../media/image113.wmf"/><Relationship Id="rId10" Type="http://schemas.openxmlformats.org/officeDocument/2006/relationships/oleObject" Target="../embeddings/oleObject119.bin"/><Relationship Id="rId4" Type="http://schemas.openxmlformats.org/officeDocument/2006/relationships/oleObject" Target="../embeddings/oleObject116.bin"/><Relationship Id="rId9" Type="http://schemas.openxmlformats.org/officeDocument/2006/relationships/image" Target="../media/image110.wmf"/><Relationship Id="rId14" Type="http://schemas.openxmlformats.org/officeDocument/2006/relationships/oleObject" Target="../embeddings/oleObject12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23.vml"/><Relationship Id="rId5" Type="http://schemas.openxmlformats.org/officeDocument/2006/relationships/image" Target="../media/image61.wmf"/><Relationship Id="rId4" Type="http://schemas.openxmlformats.org/officeDocument/2006/relationships/oleObject" Target="../embeddings/oleObject122.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25.bin"/><Relationship Id="rId13" Type="http://schemas.openxmlformats.org/officeDocument/2006/relationships/image" Target="../media/image118.wmf"/><Relationship Id="rId18" Type="http://schemas.openxmlformats.org/officeDocument/2006/relationships/oleObject" Target="../embeddings/oleObject130.bin"/><Relationship Id="rId3" Type="http://schemas.openxmlformats.org/officeDocument/2006/relationships/notesSlide" Target="../notesSlides/notesSlide27.xml"/><Relationship Id="rId21" Type="http://schemas.openxmlformats.org/officeDocument/2006/relationships/image" Target="../media/image122.wmf"/><Relationship Id="rId7" Type="http://schemas.openxmlformats.org/officeDocument/2006/relationships/image" Target="../media/image115.wmf"/><Relationship Id="rId12" Type="http://schemas.openxmlformats.org/officeDocument/2006/relationships/oleObject" Target="../embeddings/oleObject127.bin"/><Relationship Id="rId17" Type="http://schemas.openxmlformats.org/officeDocument/2006/relationships/image" Target="../media/image120.wmf"/><Relationship Id="rId2" Type="http://schemas.openxmlformats.org/officeDocument/2006/relationships/slideLayout" Target="../slideLayouts/slideLayout7.xml"/><Relationship Id="rId16" Type="http://schemas.openxmlformats.org/officeDocument/2006/relationships/oleObject" Target="../embeddings/oleObject129.bin"/><Relationship Id="rId20" Type="http://schemas.openxmlformats.org/officeDocument/2006/relationships/oleObject" Target="../embeddings/oleObject131.bin"/><Relationship Id="rId1" Type="http://schemas.openxmlformats.org/officeDocument/2006/relationships/vmlDrawing" Target="../drawings/vmlDrawing24.vml"/><Relationship Id="rId6" Type="http://schemas.openxmlformats.org/officeDocument/2006/relationships/oleObject" Target="../embeddings/oleObject124.bin"/><Relationship Id="rId11" Type="http://schemas.openxmlformats.org/officeDocument/2006/relationships/image" Target="../media/image117.wmf"/><Relationship Id="rId5" Type="http://schemas.openxmlformats.org/officeDocument/2006/relationships/image" Target="../media/image114.emf"/><Relationship Id="rId15" Type="http://schemas.openxmlformats.org/officeDocument/2006/relationships/image" Target="../media/image119.wmf"/><Relationship Id="rId23" Type="http://schemas.openxmlformats.org/officeDocument/2006/relationships/image" Target="../media/image123.wmf"/><Relationship Id="rId10" Type="http://schemas.openxmlformats.org/officeDocument/2006/relationships/oleObject" Target="../embeddings/oleObject126.bin"/><Relationship Id="rId19" Type="http://schemas.openxmlformats.org/officeDocument/2006/relationships/image" Target="../media/image121.emf"/><Relationship Id="rId4" Type="http://schemas.openxmlformats.org/officeDocument/2006/relationships/oleObject" Target="../embeddings/oleObject123.bin"/><Relationship Id="rId9" Type="http://schemas.openxmlformats.org/officeDocument/2006/relationships/image" Target="../media/image116.wmf"/><Relationship Id="rId14" Type="http://schemas.openxmlformats.org/officeDocument/2006/relationships/oleObject" Target="../embeddings/oleObject128.bin"/><Relationship Id="rId22" Type="http://schemas.openxmlformats.org/officeDocument/2006/relationships/oleObject" Target="../embeddings/oleObject132.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35.bin"/><Relationship Id="rId3" Type="http://schemas.openxmlformats.org/officeDocument/2006/relationships/notesSlide" Target="../notesSlides/notesSlide28.xml"/><Relationship Id="rId7" Type="http://schemas.openxmlformats.org/officeDocument/2006/relationships/image" Target="../media/image125.emf"/><Relationship Id="rId2" Type="http://schemas.openxmlformats.org/officeDocument/2006/relationships/slideLayout" Target="../slideLayouts/slideLayout16.xml"/><Relationship Id="rId1" Type="http://schemas.openxmlformats.org/officeDocument/2006/relationships/vmlDrawing" Target="../drawings/vmlDrawing25.vml"/><Relationship Id="rId6" Type="http://schemas.openxmlformats.org/officeDocument/2006/relationships/oleObject" Target="../embeddings/oleObject134.bin"/><Relationship Id="rId5" Type="http://schemas.openxmlformats.org/officeDocument/2006/relationships/image" Target="../media/image124.emf"/><Relationship Id="rId4" Type="http://schemas.openxmlformats.org/officeDocument/2006/relationships/oleObject" Target="../embeddings/oleObject133.bin"/><Relationship Id="rId9" Type="http://schemas.openxmlformats.org/officeDocument/2006/relationships/image" Target="../media/image126.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38.bin"/><Relationship Id="rId13" Type="http://schemas.openxmlformats.org/officeDocument/2006/relationships/image" Target="../media/image130.wmf"/><Relationship Id="rId3" Type="http://schemas.openxmlformats.org/officeDocument/2006/relationships/notesSlide" Target="../notesSlides/notesSlide29.xml"/><Relationship Id="rId7" Type="http://schemas.openxmlformats.org/officeDocument/2006/relationships/image" Target="../media/image128.wmf"/><Relationship Id="rId12" Type="http://schemas.openxmlformats.org/officeDocument/2006/relationships/oleObject" Target="../embeddings/oleObject140.bin"/><Relationship Id="rId2" Type="http://schemas.openxmlformats.org/officeDocument/2006/relationships/slideLayout" Target="../slideLayouts/slideLayout17.xml"/><Relationship Id="rId1" Type="http://schemas.openxmlformats.org/officeDocument/2006/relationships/vmlDrawing" Target="../drawings/vmlDrawing26.vml"/><Relationship Id="rId6" Type="http://schemas.openxmlformats.org/officeDocument/2006/relationships/oleObject" Target="../embeddings/oleObject137.bin"/><Relationship Id="rId11" Type="http://schemas.openxmlformats.org/officeDocument/2006/relationships/image" Target="../media/image131.png"/><Relationship Id="rId5" Type="http://schemas.openxmlformats.org/officeDocument/2006/relationships/image" Target="../media/image127.wmf"/><Relationship Id="rId10" Type="http://schemas.openxmlformats.org/officeDocument/2006/relationships/image" Target="../media/image129.wmf"/><Relationship Id="rId4" Type="http://schemas.openxmlformats.org/officeDocument/2006/relationships/oleObject" Target="../embeddings/oleObject136.bin"/><Relationship Id="rId9" Type="http://schemas.openxmlformats.org/officeDocument/2006/relationships/oleObject" Target="../embeddings/oleObject139.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43.bin"/><Relationship Id="rId13" Type="http://schemas.openxmlformats.org/officeDocument/2006/relationships/image" Target="../media/image136.wmf"/><Relationship Id="rId3" Type="http://schemas.openxmlformats.org/officeDocument/2006/relationships/notesSlide" Target="../notesSlides/notesSlide30.xml"/><Relationship Id="rId7" Type="http://schemas.openxmlformats.org/officeDocument/2006/relationships/image" Target="../media/image133.wmf"/><Relationship Id="rId12" Type="http://schemas.openxmlformats.org/officeDocument/2006/relationships/oleObject" Target="../embeddings/oleObject145.bin"/><Relationship Id="rId17" Type="http://schemas.openxmlformats.org/officeDocument/2006/relationships/image" Target="../media/image138.wmf"/><Relationship Id="rId2" Type="http://schemas.openxmlformats.org/officeDocument/2006/relationships/slideLayout" Target="../slideLayouts/slideLayout7.xml"/><Relationship Id="rId16" Type="http://schemas.openxmlformats.org/officeDocument/2006/relationships/oleObject" Target="../embeddings/oleObject147.bin"/><Relationship Id="rId1" Type="http://schemas.openxmlformats.org/officeDocument/2006/relationships/vmlDrawing" Target="../drawings/vmlDrawing27.vml"/><Relationship Id="rId6" Type="http://schemas.openxmlformats.org/officeDocument/2006/relationships/oleObject" Target="../embeddings/oleObject142.bin"/><Relationship Id="rId11" Type="http://schemas.openxmlformats.org/officeDocument/2006/relationships/image" Target="../media/image135.wmf"/><Relationship Id="rId5" Type="http://schemas.openxmlformats.org/officeDocument/2006/relationships/image" Target="../media/image132.wmf"/><Relationship Id="rId15" Type="http://schemas.openxmlformats.org/officeDocument/2006/relationships/image" Target="../media/image137.wmf"/><Relationship Id="rId10" Type="http://schemas.openxmlformats.org/officeDocument/2006/relationships/oleObject" Target="../embeddings/oleObject144.bin"/><Relationship Id="rId4" Type="http://schemas.openxmlformats.org/officeDocument/2006/relationships/oleObject" Target="../embeddings/oleObject141.bin"/><Relationship Id="rId9" Type="http://schemas.openxmlformats.org/officeDocument/2006/relationships/image" Target="../media/image134.wmf"/><Relationship Id="rId14" Type="http://schemas.openxmlformats.org/officeDocument/2006/relationships/oleObject" Target="../embeddings/oleObject146.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50.bin"/><Relationship Id="rId13" Type="http://schemas.openxmlformats.org/officeDocument/2006/relationships/image" Target="../media/image143.wmf"/><Relationship Id="rId3" Type="http://schemas.openxmlformats.org/officeDocument/2006/relationships/notesSlide" Target="../notesSlides/notesSlide31.xml"/><Relationship Id="rId7" Type="http://schemas.openxmlformats.org/officeDocument/2006/relationships/image" Target="../media/image140.wmf"/><Relationship Id="rId12" Type="http://schemas.openxmlformats.org/officeDocument/2006/relationships/oleObject" Target="../embeddings/oleObject152.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149.bin"/><Relationship Id="rId11" Type="http://schemas.openxmlformats.org/officeDocument/2006/relationships/image" Target="../media/image142.wmf"/><Relationship Id="rId5" Type="http://schemas.openxmlformats.org/officeDocument/2006/relationships/image" Target="../media/image139.emf"/><Relationship Id="rId15" Type="http://schemas.openxmlformats.org/officeDocument/2006/relationships/image" Target="../media/image144.wmf"/><Relationship Id="rId10" Type="http://schemas.openxmlformats.org/officeDocument/2006/relationships/oleObject" Target="../embeddings/oleObject151.bin"/><Relationship Id="rId4" Type="http://schemas.openxmlformats.org/officeDocument/2006/relationships/oleObject" Target="../embeddings/oleObject148.bin"/><Relationship Id="rId9" Type="http://schemas.openxmlformats.org/officeDocument/2006/relationships/image" Target="../media/image141.wmf"/><Relationship Id="rId14" Type="http://schemas.openxmlformats.org/officeDocument/2006/relationships/oleObject" Target="../embeddings/oleObject153.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56.bin"/><Relationship Id="rId13" Type="http://schemas.openxmlformats.org/officeDocument/2006/relationships/image" Target="../media/image149.wmf"/><Relationship Id="rId18" Type="http://schemas.openxmlformats.org/officeDocument/2006/relationships/oleObject" Target="../embeddings/oleObject161.bin"/><Relationship Id="rId3" Type="http://schemas.openxmlformats.org/officeDocument/2006/relationships/notesSlide" Target="../notesSlides/notesSlide32.xml"/><Relationship Id="rId7" Type="http://schemas.openxmlformats.org/officeDocument/2006/relationships/image" Target="../media/image146.wmf"/><Relationship Id="rId12" Type="http://schemas.openxmlformats.org/officeDocument/2006/relationships/oleObject" Target="../embeddings/oleObject158.bin"/><Relationship Id="rId17" Type="http://schemas.openxmlformats.org/officeDocument/2006/relationships/image" Target="../media/image151.wmf"/><Relationship Id="rId2" Type="http://schemas.openxmlformats.org/officeDocument/2006/relationships/slideLayout" Target="../slideLayouts/slideLayout7.xml"/><Relationship Id="rId16" Type="http://schemas.openxmlformats.org/officeDocument/2006/relationships/oleObject" Target="../embeddings/oleObject160.bin"/><Relationship Id="rId1" Type="http://schemas.openxmlformats.org/officeDocument/2006/relationships/vmlDrawing" Target="../drawings/vmlDrawing29.vml"/><Relationship Id="rId6" Type="http://schemas.openxmlformats.org/officeDocument/2006/relationships/oleObject" Target="../embeddings/oleObject155.bin"/><Relationship Id="rId11" Type="http://schemas.openxmlformats.org/officeDocument/2006/relationships/image" Target="../media/image148.wmf"/><Relationship Id="rId5" Type="http://schemas.openxmlformats.org/officeDocument/2006/relationships/image" Target="../media/image145.wmf"/><Relationship Id="rId15" Type="http://schemas.openxmlformats.org/officeDocument/2006/relationships/image" Target="../media/image150.wmf"/><Relationship Id="rId10" Type="http://schemas.openxmlformats.org/officeDocument/2006/relationships/oleObject" Target="../embeddings/oleObject157.bin"/><Relationship Id="rId19" Type="http://schemas.openxmlformats.org/officeDocument/2006/relationships/image" Target="../media/image152.wmf"/><Relationship Id="rId4" Type="http://schemas.openxmlformats.org/officeDocument/2006/relationships/oleObject" Target="../embeddings/oleObject154.bin"/><Relationship Id="rId9" Type="http://schemas.openxmlformats.org/officeDocument/2006/relationships/image" Target="../media/image147.emf"/><Relationship Id="rId14" Type="http://schemas.openxmlformats.org/officeDocument/2006/relationships/oleObject" Target="../embeddings/oleObject159.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64.bin"/><Relationship Id="rId3" Type="http://schemas.openxmlformats.org/officeDocument/2006/relationships/notesSlide" Target="../notesSlides/notesSlide33.xml"/><Relationship Id="rId7" Type="http://schemas.openxmlformats.org/officeDocument/2006/relationships/image" Target="../media/image154.w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163.bin"/><Relationship Id="rId11" Type="http://schemas.openxmlformats.org/officeDocument/2006/relationships/image" Target="../media/image156.wmf"/><Relationship Id="rId5" Type="http://schemas.openxmlformats.org/officeDocument/2006/relationships/image" Target="../media/image153.wmf"/><Relationship Id="rId10" Type="http://schemas.openxmlformats.org/officeDocument/2006/relationships/oleObject" Target="../embeddings/oleObject165.bin"/><Relationship Id="rId4" Type="http://schemas.openxmlformats.org/officeDocument/2006/relationships/oleObject" Target="../embeddings/oleObject162.bin"/><Relationship Id="rId9" Type="http://schemas.openxmlformats.org/officeDocument/2006/relationships/image" Target="../media/image155.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68.bin"/><Relationship Id="rId13" Type="http://schemas.openxmlformats.org/officeDocument/2006/relationships/image" Target="../media/image161.wmf"/><Relationship Id="rId3" Type="http://schemas.openxmlformats.org/officeDocument/2006/relationships/notesSlide" Target="../notesSlides/notesSlide34.xml"/><Relationship Id="rId7" Type="http://schemas.openxmlformats.org/officeDocument/2006/relationships/image" Target="../media/image158.wmf"/><Relationship Id="rId12" Type="http://schemas.openxmlformats.org/officeDocument/2006/relationships/oleObject" Target="../embeddings/oleObject170.bin"/><Relationship Id="rId17" Type="http://schemas.openxmlformats.org/officeDocument/2006/relationships/image" Target="../media/image163.wmf"/><Relationship Id="rId2" Type="http://schemas.openxmlformats.org/officeDocument/2006/relationships/slideLayout" Target="../slideLayouts/slideLayout7.xml"/><Relationship Id="rId16" Type="http://schemas.openxmlformats.org/officeDocument/2006/relationships/oleObject" Target="../embeddings/oleObject172.bin"/><Relationship Id="rId1" Type="http://schemas.openxmlformats.org/officeDocument/2006/relationships/vmlDrawing" Target="../drawings/vmlDrawing31.vml"/><Relationship Id="rId6" Type="http://schemas.openxmlformats.org/officeDocument/2006/relationships/oleObject" Target="../embeddings/oleObject167.bin"/><Relationship Id="rId11" Type="http://schemas.openxmlformats.org/officeDocument/2006/relationships/image" Target="../media/image160.emf"/><Relationship Id="rId5" Type="http://schemas.openxmlformats.org/officeDocument/2006/relationships/image" Target="../media/image157.wmf"/><Relationship Id="rId15" Type="http://schemas.openxmlformats.org/officeDocument/2006/relationships/image" Target="../media/image162.wmf"/><Relationship Id="rId10" Type="http://schemas.openxmlformats.org/officeDocument/2006/relationships/oleObject" Target="../embeddings/oleObject169.bin"/><Relationship Id="rId4" Type="http://schemas.openxmlformats.org/officeDocument/2006/relationships/oleObject" Target="../embeddings/oleObject166.bin"/><Relationship Id="rId9" Type="http://schemas.openxmlformats.org/officeDocument/2006/relationships/image" Target="../media/image159.wmf"/><Relationship Id="rId14" Type="http://schemas.openxmlformats.org/officeDocument/2006/relationships/oleObject" Target="../embeddings/oleObject171.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75.bin"/><Relationship Id="rId3" Type="http://schemas.openxmlformats.org/officeDocument/2006/relationships/notesSlide" Target="../notesSlides/notesSlide35.xml"/><Relationship Id="rId7" Type="http://schemas.openxmlformats.org/officeDocument/2006/relationships/image" Target="../media/image165.w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174.bin"/><Relationship Id="rId5" Type="http://schemas.openxmlformats.org/officeDocument/2006/relationships/image" Target="../media/image164.wmf"/><Relationship Id="rId4" Type="http://schemas.openxmlformats.org/officeDocument/2006/relationships/oleObject" Target="../embeddings/oleObject173.bin"/><Relationship Id="rId9" Type="http://schemas.openxmlformats.org/officeDocument/2006/relationships/image" Target="../media/image166.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xml"/><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 Id="rId9"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6.xml"/><Relationship Id="rId7"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1.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7.xml"/><Relationship Id="rId7" Type="http://schemas.openxmlformats.org/officeDocument/2006/relationships/image" Target="../media/image14.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0.bin"/><Relationship Id="rId11" Type="http://schemas.openxmlformats.org/officeDocument/2006/relationships/image" Target="../media/image16.wmf"/><Relationship Id="rId5" Type="http://schemas.openxmlformats.org/officeDocument/2006/relationships/image" Target="../media/image13.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5.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21.wmf"/><Relationship Id="rId3" Type="http://schemas.openxmlformats.org/officeDocument/2006/relationships/notesSlide" Target="../notesSlides/notesSlide8.xml"/><Relationship Id="rId7" Type="http://schemas.openxmlformats.org/officeDocument/2006/relationships/image" Target="../media/image18.wmf"/><Relationship Id="rId12"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4.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1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73089"/>
            <a:ext cx="7772400" cy="1470025"/>
          </a:xfrm>
        </p:spPr>
        <p:txBody>
          <a:bodyPr/>
          <a:lstStyle/>
          <a:p>
            <a:pPr eaLnBrk="1" hangingPunct="1">
              <a:defRPr/>
            </a:pPr>
            <a:r>
              <a:rPr lang="zh-CN" altLang="en-US" dirty="0"/>
              <a:t>概率论与数理统计</a:t>
            </a:r>
          </a:p>
        </p:txBody>
      </p:sp>
      <p:sp>
        <p:nvSpPr>
          <p:cNvPr id="4" name="Rectangle 2"/>
          <p:cNvSpPr txBox="1">
            <a:spLocks noChangeArrowheads="1"/>
          </p:cNvSpPr>
          <p:nvPr/>
        </p:nvSpPr>
        <p:spPr>
          <a:xfrm>
            <a:off x="2483768" y="3471664"/>
            <a:ext cx="4248472" cy="605408"/>
          </a:xfrm>
          <a:prstGeom prst="rect">
            <a:avLst/>
          </a:prstGeom>
        </p:spPr>
        <p:txBody>
          <a:bodyPr vert="horz" rtlCol="0" anchor="b">
            <a:normAutofit fontScale="90000" lnSpcReduction="20000"/>
          </a:bodyPr>
          <a:lstStyle/>
          <a:p>
            <a:pPr algn="ctr" fontAlgn="auto">
              <a:spcBef>
                <a:spcPct val="0"/>
              </a:spcBef>
              <a:spcAft>
                <a:spcPts val="0"/>
              </a:spcAft>
              <a:defRPr/>
            </a:pPr>
            <a:r>
              <a:rPr kumimoji="0" lang="zh-CN" altLang="en-US" sz="4400" dirty="0" smtClean="0">
                <a:solidFill>
                  <a:srgbClr val="1F497D"/>
                </a:solidFill>
                <a:latin typeface="Calibri"/>
                <a:ea typeface="宋体"/>
              </a:rPr>
              <a:t>第</a:t>
            </a:r>
            <a:r>
              <a:rPr kumimoji="0" lang="zh-CN" altLang="en-US" sz="4400" dirty="0">
                <a:solidFill>
                  <a:srgbClr val="1F497D"/>
                </a:solidFill>
                <a:latin typeface="Calibri"/>
                <a:ea typeface="宋体"/>
              </a:rPr>
              <a:t>七</a:t>
            </a:r>
            <a:r>
              <a:rPr kumimoji="0" lang="zh-CN" altLang="en-US" sz="4400" dirty="0" smtClean="0">
                <a:solidFill>
                  <a:srgbClr val="1F497D"/>
                </a:solidFill>
                <a:latin typeface="Calibri"/>
                <a:ea typeface="宋体"/>
              </a:rPr>
              <a:t>章 </a:t>
            </a:r>
            <a:r>
              <a:rPr kumimoji="0" lang="zh-CN" altLang="en-US" sz="4400" dirty="0">
                <a:solidFill>
                  <a:srgbClr val="1F497D"/>
                </a:solidFill>
                <a:latin typeface="Calibri"/>
                <a:ea typeface="宋体"/>
              </a:rPr>
              <a:t>参数估计</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668338" y="1341438"/>
            <a:ext cx="65373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cs typeface="Times New Roman" panose="02020603050405020304" pitchFamily="18" charset="0"/>
              </a:rPr>
              <a:t>若总体</a:t>
            </a:r>
            <a:r>
              <a:rPr lang="en-US" altLang="zh-CN" i="1">
                <a:latin typeface="Times New Roman" panose="02020603050405020304" pitchFamily="18" charset="0"/>
                <a:cs typeface="Times New Roman" panose="02020603050405020304" pitchFamily="18" charset="0"/>
              </a:rPr>
              <a:t>X~b</a:t>
            </a:r>
            <a:r>
              <a:rPr lang="en-US" altLang="zh-CN">
                <a:latin typeface="Times New Roman" panose="02020603050405020304" pitchFamily="18" charset="0"/>
                <a:cs typeface="Times New Roman" panose="02020603050405020304" pitchFamily="18" charset="0"/>
              </a:rPr>
              <a:t>(1</a:t>
            </a:r>
            <a:r>
              <a:rPr lang="en-US" altLang="zh-CN" i="1">
                <a:latin typeface="Times New Roman" panose="02020603050405020304" pitchFamily="18" charset="0"/>
                <a:cs typeface="Times New Roman" panose="02020603050405020304" pitchFamily="18" charset="0"/>
              </a:rPr>
              <a:t>, p</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则未知参数 </a:t>
            </a:r>
            <a:r>
              <a:rPr lang="en-US" altLang="zh-CN" i="1">
                <a:latin typeface="Times New Roman" panose="02020603050405020304" pitchFamily="18" charset="0"/>
                <a:cs typeface="Times New Roman" panose="02020603050405020304" pitchFamily="18" charset="0"/>
              </a:rPr>
              <a:t>p </a:t>
            </a:r>
            <a:r>
              <a:rPr lang="zh-CN" altLang="en-US">
                <a:latin typeface="Times New Roman" panose="02020603050405020304" pitchFamily="18" charset="0"/>
                <a:cs typeface="Times New Roman" panose="02020603050405020304" pitchFamily="18" charset="0"/>
              </a:rPr>
              <a:t>的矩估计量为</a:t>
            </a:r>
          </a:p>
        </p:txBody>
      </p:sp>
      <p:graphicFrame>
        <p:nvGraphicFramePr>
          <p:cNvPr id="112643" name="Object 3"/>
          <p:cNvGraphicFramePr>
            <a:graphicFrameLocks noChangeAspect="1"/>
          </p:cNvGraphicFramePr>
          <p:nvPr/>
        </p:nvGraphicFramePr>
        <p:xfrm>
          <a:off x="2987675" y="1989138"/>
          <a:ext cx="1143000" cy="604837"/>
        </p:xfrm>
        <a:graphic>
          <a:graphicData uri="http://schemas.openxmlformats.org/presentationml/2006/ole">
            <mc:AlternateContent xmlns:mc="http://schemas.openxmlformats.org/markup-compatibility/2006">
              <mc:Choice xmlns:v="urn:schemas-microsoft-com:vml" Requires="v">
                <p:oleObj spid="_x0000_s1017098" name="公式" r:id="rId4" imgW="380880" imgH="203040" progId="Equation.3">
                  <p:embed/>
                </p:oleObj>
              </mc:Choice>
              <mc:Fallback>
                <p:oleObj name="公式" r:id="rId4" imgW="38088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675" y="1989138"/>
                        <a:ext cx="1143000" cy="604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44" name="Rectangle 4"/>
          <p:cNvSpPr>
            <a:spLocks noChangeArrowheads="1"/>
          </p:cNvSpPr>
          <p:nvPr/>
        </p:nvSpPr>
        <p:spPr bwMode="auto">
          <a:xfrm>
            <a:off x="685800" y="2921000"/>
            <a:ext cx="68916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若总体</a:t>
            </a:r>
            <a:r>
              <a:rPr lang="en-US" altLang="zh-CN" i="1"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则未知参数</a:t>
            </a:r>
            <a:r>
              <a:rPr lang="en-US" altLang="zh-CN" i="1" dirty="0">
                <a:latin typeface="Times New Roman" panose="02020603050405020304" pitchFamily="18" charset="0"/>
                <a:cs typeface="Times New Roman" panose="02020603050405020304" pitchFamily="18" charset="0"/>
              </a:rPr>
              <a:t>p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的矩估计量为</a:t>
            </a:r>
          </a:p>
        </p:txBody>
      </p:sp>
      <p:sp>
        <p:nvSpPr>
          <p:cNvPr id="112645" name="Rectangle 5"/>
          <p:cNvSpPr>
            <a:spLocks noChangeArrowheads="1"/>
          </p:cNvSpPr>
          <p:nvPr/>
        </p:nvSpPr>
        <p:spPr bwMode="auto">
          <a:xfrm>
            <a:off x="457200" y="620713"/>
            <a:ext cx="44561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
                <a:srgbClr val="FF0000"/>
              </a:buClr>
              <a:buSzPct val="120000"/>
              <a:buFont typeface="Wingdings" panose="05000000000000000000" pitchFamily="2" charset="2"/>
              <a:buChar char="Ø"/>
            </a:pPr>
            <a:r>
              <a:rPr lang="zh-CN" altLang="en-US">
                <a:solidFill>
                  <a:srgbClr val="0000FF"/>
                </a:solidFill>
                <a:latin typeface="黑体" panose="02010609060101010101" pitchFamily="49" charset="-122"/>
                <a:ea typeface="黑体" panose="02010609060101010101" pitchFamily="49" charset="-122"/>
              </a:rPr>
              <a:t>常见分布的参数矩估计量</a:t>
            </a:r>
          </a:p>
        </p:txBody>
      </p:sp>
      <p:graphicFrame>
        <p:nvGraphicFramePr>
          <p:cNvPr id="112646" name="Object 6"/>
          <p:cNvGraphicFramePr>
            <a:graphicFrameLocks noChangeAspect="1"/>
          </p:cNvGraphicFramePr>
          <p:nvPr/>
        </p:nvGraphicFramePr>
        <p:xfrm>
          <a:off x="1371600" y="3429000"/>
          <a:ext cx="6832600" cy="2119313"/>
        </p:xfrm>
        <a:graphic>
          <a:graphicData uri="http://schemas.openxmlformats.org/presentationml/2006/ole">
            <mc:AlternateContent xmlns:mc="http://schemas.openxmlformats.org/markup-compatibility/2006">
              <mc:Choice xmlns:v="urn:schemas-microsoft-com:vml" Requires="v">
                <p:oleObj spid="_x0000_s1017099" name="公式" r:id="rId6" imgW="2781000" imgH="863280" progId="Equation.3">
                  <p:embed/>
                </p:oleObj>
              </mc:Choice>
              <mc:Fallback>
                <p:oleObj name="公式" r:id="rId6" imgW="2781000" imgH="8632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3429000"/>
                        <a:ext cx="6832600" cy="2119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469915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45"/>
                                        </p:tgtEl>
                                        <p:attrNameLst>
                                          <p:attrName>style.visibility</p:attrName>
                                        </p:attrNameLst>
                                      </p:cBhvr>
                                      <p:to>
                                        <p:strVal val="visible"/>
                                      </p:to>
                                    </p:set>
                                    <p:animEffect transition="in" filter="wipe(left)">
                                      <p:cBhvr>
                                        <p:cTn id="7" dur="500"/>
                                        <p:tgtEl>
                                          <p:spTgt spid="1126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42"/>
                                        </p:tgtEl>
                                        <p:attrNameLst>
                                          <p:attrName>style.visibility</p:attrName>
                                        </p:attrNameLst>
                                      </p:cBhvr>
                                      <p:to>
                                        <p:strVal val="visible"/>
                                      </p:to>
                                    </p:set>
                                    <p:animEffect transition="in" filter="wipe(left)">
                                      <p:cBhvr>
                                        <p:cTn id="12" dur="500"/>
                                        <p:tgtEl>
                                          <p:spTgt spid="1126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2643"/>
                                        </p:tgtEl>
                                        <p:attrNameLst>
                                          <p:attrName>style.visibility</p:attrName>
                                        </p:attrNameLst>
                                      </p:cBhvr>
                                      <p:to>
                                        <p:strVal val="visible"/>
                                      </p:to>
                                    </p:set>
                                    <p:animEffect transition="in" filter="wipe(left)">
                                      <p:cBhvr>
                                        <p:cTn id="17" dur="500"/>
                                        <p:tgtEl>
                                          <p:spTgt spid="1126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2644"/>
                                        </p:tgtEl>
                                        <p:attrNameLst>
                                          <p:attrName>style.visibility</p:attrName>
                                        </p:attrNameLst>
                                      </p:cBhvr>
                                      <p:to>
                                        <p:strVal val="visible"/>
                                      </p:to>
                                    </p:set>
                                    <p:animEffect transition="in" filter="wipe(left)">
                                      <p:cBhvr>
                                        <p:cTn id="22" dur="500"/>
                                        <p:tgtEl>
                                          <p:spTgt spid="1126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2646"/>
                                        </p:tgtEl>
                                        <p:attrNameLst>
                                          <p:attrName>style.visibility</p:attrName>
                                        </p:attrNameLst>
                                      </p:cBhvr>
                                      <p:to>
                                        <p:strVal val="visible"/>
                                      </p:to>
                                    </p:set>
                                    <p:animEffect transition="in" filter="wipe(left)">
                                      <p:cBhvr>
                                        <p:cTn id="27" dur="500"/>
                                        <p:tgtEl>
                                          <p:spTgt spid="112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autoUpdateAnimBg="0"/>
      <p:bldP spid="112644" grpId="0" autoUpdateAnimBg="0"/>
      <p:bldP spid="11264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533400" y="476250"/>
            <a:ext cx="70551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若总体</a:t>
            </a:r>
            <a:r>
              <a:rPr lang="en-US" altLang="zh-CN" dirty="0">
                <a:latin typeface="Times New Roman" panose="02020603050405020304" pitchFamily="18" charset="0"/>
                <a:cs typeface="Times New Roman" panose="02020603050405020304" pitchFamily="18" charset="0"/>
              </a:rPr>
              <a:t>X~ N(</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30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则未知参数</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30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baseline="30000"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的矩估计量为</a:t>
            </a:r>
          </a:p>
        </p:txBody>
      </p:sp>
      <p:graphicFrame>
        <p:nvGraphicFramePr>
          <p:cNvPr id="113667" name="Object 3"/>
          <p:cNvGraphicFramePr>
            <a:graphicFrameLocks noChangeAspect="1"/>
          </p:cNvGraphicFramePr>
          <p:nvPr/>
        </p:nvGraphicFramePr>
        <p:xfrm>
          <a:off x="1835150" y="882650"/>
          <a:ext cx="4608513" cy="1265238"/>
        </p:xfrm>
        <a:graphic>
          <a:graphicData uri="http://schemas.openxmlformats.org/presentationml/2006/ole">
            <mc:AlternateContent xmlns:mc="http://schemas.openxmlformats.org/markup-compatibility/2006">
              <mc:Choice xmlns:v="urn:schemas-microsoft-com:vml" Requires="v">
                <p:oleObj spid="_x0000_s1018254" name="公式" r:id="rId4" imgW="1612800" imgH="444240" progId="Equation.3">
                  <p:embed/>
                </p:oleObj>
              </mc:Choice>
              <mc:Fallback>
                <p:oleObj name="公式" r:id="rId4" imgW="161280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882650"/>
                        <a:ext cx="4608513" cy="1265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668" name="Rectangle 4"/>
          <p:cNvSpPr>
            <a:spLocks noChangeArrowheads="1"/>
          </p:cNvSpPr>
          <p:nvPr/>
        </p:nvSpPr>
        <p:spPr bwMode="auto">
          <a:xfrm>
            <a:off x="619125" y="2106613"/>
            <a:ext cx="62760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若总体</a:t>
            </a:r>
            <a:r>
              <a:rPr lang="en-US" altLang="zh-CN" dirty="0">
                <a:latin typeface="Times New Roman" panose="02020603050405020304" pitchFamily="18" charset="0"/>
                <a:cs typeface="Times New Roman" panose="02020603050405020304" pitchFamily="18" charset="0"/>
              </a:rPr>
              <a:t>X~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则未知参数</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 的矩估计量为</a:t>
            </a:r>
          </a:p>
        </p:txBody>
      </p:sp>
      <p:graphicFrame>
        <p:nvGraphicFramePr>
          <p:cNvPr id="113670" name="Object 6"/>
          <p:cNvGraphicFramePr>
            <a:graphicFrameLocks noChangeAspect="1"/>
          </p:cNvGraphicFramePr>
          <p:nvPr/>
        </p:nvGraphicFramePr>
        <p:xfrm>
          <a:off x="1908175" y="2716213"/>
          <a:ext cx="1279525" cy="679450"/>
        </p:xfrm>
        <a:graphic>
          <a:graphicData uri="http://schemas.openxmlformats.org/presentationml/2006/ole">
            <mc:AlternateContent xmlns:mc="http://schemas.openxmlformats.org/markup-compatibility/2006">
              <mc:Choice xmlns:v="urn:schemas-microsoft-com:vml" Requires="v">
                <p:oleObj spid="_x0000_s1018255" name="公式" r:id="rId6" imgW="406080" imgH="215640" progId="Equation.3">
                  <p:embed/>
                </p:oleObj>
              </mc:Choice>
              <mc:Fallback>
                <p:oleObj name="公式" r:id="rId6" imgW="40608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8175" y="2716213"/>
                        <a:ext cx="127952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71" name="Object 7"/>
          <p:cNvGraphicFramePr>
            <a:graphicFrameLocks noChangeAspect="1"/>
          </p:cNvGraphicFramePr>
          <p:nvPr/>
        </p:nvGraphicFramePr>
        <p:xfrm>
          <a:off x="4211638" y="2565400"/>
          <a:ext cx="3095625" cy="1212850"/>
        </p:xfrm>
        <a:graphic>
          <a:graphicData uri="http://schemas.openxmlformats.org/presentationml/2006/ole">
            <mc:AlternateContent xmlns:mc="http://schemas.openxmlformats.org/markup-compatibility/2006">
              <mc:Choice xmlns:v="urn:schemas-microsoft-com:vml" Requires="v">
                <p:oleObj spid="_x0000_s1018256" name="公式" r:id="rId8" imgW="1130040" imgH="444240" progId="Equation.3">
                  <p:embed/>
                </p:oleObj>
              </mc:Choice>
              <mc:Fallback>
                <p:oleObj name="公式" r:id="rId8" imgW="1130040" imgH="4442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11638" y="2565400"/>
                        <a:ext cx="3095625" cy="1212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672" name="Rectangle 8"/>
          <p:cNvSpPr>
            <a:spLocks noChangeArrowheads="1"/>
          </p:cNvSpPr>
          <p:nvPr/>
        </p:nvSpPr>
        <p:spPr bwMode="auto">
          <a:xfrm>
            <a:off x="3581400" y="2806700"/>
            <a:ext cx="5429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a:t>或</a:t>
            </a:r>
          </a:p>
        </p:txBody>
      </p:sp>
      <p:sp>
        <p:nvSpPr>
          <p:cNvPr id="113673" name="Text Box 9"/>
          <p:cNvSpPr txBox="1">
            <a:spLocks noChangeArrowheads="1"/>
          </p:cNvSpPr>
          <p:nvPr/>
        </p:nvSpPr>
        <p:spPr bwMode="auto">
          <a:xfrm>
            <a:off x="539750" y="3716338"/>
            <a:ext cx="8208963" cy="2751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20000"/>
              </a:lnSpc>
            </a:pPr>
            <a:r>
              <a:rPr lang="en-US" altLang="zh-CN" sz="2400" dirty="0">
                <a:solidFill>
                  <a:srgbClr val="0000FF"/>
                </a:solidFill>
                <a:latin typeface="黑体" panose="02010609060101010101" pitchFamily="49" charset="-122"/>
                <a:ea typeface="黑体" panose="02010609060101010101" pitchFamily="49" charset="-122"/>
              </a:rPr>
              <a:t>    </a:t>
            </a:r>
            <a:r>
              <a:rPr lang="zh-CN" altLang="en-US" sz="2400" dirty="0">
                <a:solidFill>
                  <a:srgbClr val="0000FF"/>
                </a:solidFill>
                <a:latin typeface="黑体" panose="02010609060101010101" pitchFamily="49" charset="-122"/>
                <a:ea typeface="黑体" panose="02010609060101010101" pitchFamily="49" charset="-122"/>
              </a:rPr>
              <a:t>点估计的</a:t>
            </a:r>
            <a:r>
              <a:rPr lang="zh-CN" altLang="en-US" sz="2400" dirty="0">
                <a:solidFill>
                  <a:srgbClr val="FF0000"/>
                </a:solidFill>
                <a:latin typeface="黑体" panose="02010609060101010101" pitchFamily="49" charset="-122"/>
                <a:ea typeface="黑体" panose="02010609060101010101" pitchFamily="49" charset="-122"/>
              </a:rPr>
              <a:t>矩法</a:t>
            </a:r>
            <a:r>
              <a:rPr lang="zh-CN" altLang="en-US" sz="2400" dirty="0">
                <a:solidFill>
                  <a:srgbClr val="0000FF"/>
                </a:solidFill>
                <a:latin typeface="黑体" panose="02010609060101010101" pitchFamily="49" charset="-122"/>
                <a:ea typeface="黑体" panose="02010609060101010101" pitchFamily="49" charset="-122"/>
              </a:rPr>
              <a:t>是</a:t>
            </a:r>
            <a:r>
              <a:rPr lang="zh-CN" altLang="en-US" sz="2400" dirty="0" smtClean="0">
                <a:solidFill>
                  <a:srgbClr val="0000FF"/>
                </a:solidFill>
                <a:latin typeface="黑体" panose="02010609060101010101" pitchFamily="49" charset="-122"/>
                <a:ea typeface="黑体" panose="02010609060101010101" pitchFamily="49" charset="-122"/>
              </a:rPr>
              <a:t>由</a:t>
            </a:r>
            <a:r>
              <a:rPr lang="en-US" altLang="zh-CN" b="0" dirty="0">
                <a:solidFill>
                  <a:srgbClr val="FF0000"/>
                </a:solidFill>
                <a:latin typeface="Times New Roman" panose="02020603050405020304" pitchFamily="18" charset="0"/>
                <a:cs typeface="Times New Roman" panose="02020603050405020304" pitchFamily="18" charset="0"/>
              </a:rPr>
              <a:t>Pearson</a:t>
            </a:r>
            <a:r>
              <a:rPr lang="zh-CN" altLang="en-US" sz="2400" dirty="0" smtClean="0">
                <a:solidFill>
                  <a:srgbClr val="0000FF"/>
                </a:solidFill>
                <a:latin typeface="黑体" panose="02010609060101010101" pitchFamily="49" charset="-122"/>
                <a:ea typeface="黑体" panose="02010609060101010101" pitchFamily="49" charset="-122"/>
              </a:rPr>
              <a:t>提出</a:t>
            </a:r>
            <a:r>
              <a:rPr lang="zh-CN" altLang="en-US" sz="2400" dirty="0">
                <a:solidFill>
                  <a:srgbClr val="0000FF"/>
                </a:solidFill>
                <a:latin typeface="黑体" panose="02010609060101010101" pitchFamily="49" charset="-122"/>
                <a:ea typeface="黑体" panose="02010609060101010101" pitchFamily="49" charset="-122"/>
              </a:rPr>
              <a:t>的，</a:t>
            </a:r>
            <a:r>
              <a:rPr lang="zh-CN" altLang="en-US" sz="2400" dirty="0">
                <a:latin typeface="黑体" panose="02010609060101010101" pitchFamily="49" charset="-122"/>
                <a:ea typeface="黑体" panose="02010609060101010101" pitchFamily="49" charset="-122"/>
              </a:rPr>
              <a:t>它直观、简便，特别</a:t>
            </a:r>
            <a:r>
              <a:rPr lang="zh-CN" altLang="en-US" sz="2400" dirty="0">
                <a:solidFill>
                  <a:srgbClr val="0000FF"/>
                </a:solidFill>
                <a:latin typeface="黑体" panose="02010609060101010101" pitchFamily="49" charset="-122"/>
                <a:ea typeface="黑体" panose="02010609060101010101" pitchFamily="49" charset="-122"/>
              </a:rPr>
              <a:t>对总体期望和方差进行估计时不需要知道总体的分布。</a:t>
            </a:r>
            <a:r>
              <a:rPr lang="zh-CN" altLang="en-US" sz="2400" dirty="0">
                <a:latin typeface="黑体" panose="02010609060101010101" pitchFamily="49" charset="-122"/>
                <a:ea typeface="黑体" panose="02010609060101010101" pitchFamily="49" charset="-122"/>
              </a:rPr>
              <a:t>但它要求总体原点矩存在，而有些随机变量的原点矩不存在，就不能用此法进行参数估计。此外，矩估计有时不唯一；再者它没有利用总体分布函数所提供的信息，因此很难保证它有优良的性质。</a:t>
            </a:r>
          </a:p>
        </p:txBody>
      </p:sp>
    </p:spTree>
    <p:extLst>
      <p:ext uri="{BB962C8B-B14F-4D97-AF65-F5344CB8AC3E}">
        <p14:creationId xmlns:p14="http://schemas.microsoft.com/office/powerpoint/2010/main" val="35077144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3666"/>
                                        </p:tgtEl>
                                        <p:attrNameLst>
                                          <p:attrName>style.visibility</p:attrName>
                                        </p:attrNameLst>
                                      </p:cBhvr>
                                      <p:to>
                                        <p:strVal val="visible"/>
                                      </p:to>
                                    </p:set>
                                    <p:animEffect transition="in" filter="wipe(left)">
                                      <p:cBhvr>
                                        <p:cTn id="7" dur="500"/>
                                        <p:tgtEl>
                                          <p:spTgt spid="1136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3667"/>
                                        </p:tgtEl>
                                        <p:attrNameLst>
                                          <p:attrName>style.visibility</p:attrName>
                                        </p:attrNameLst>
                                      </p:cBhvr>
                                      <p:to>
                                        <p:strVal val="visible"/>
                                      </p:to>
                                    </p:set>
                                    <p:animEffect transition="in" filter="wipe(left)">
                                      <p:cBhvr>
                                        <p:cTn id="12" dur="500"/>
                                        <p:tgtEl>
                                          <p:spTgt spid="1136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3668"/>
                                        </p:tgtEl>
                                        <p:attrNameLst>
                                          <p:attrName>style.visibility</p:attrName>
                                        </p:attrNameLst>
                                      </p:cBhvr>
                                      <p:to>
                                        <p:strVal val="visible"/>
                                      </p:to>
                                    </p:set>
                                    <p:animEffect transition="in" filter="wipe(left)">
                                      <p:cBhvr>
                                        <p:cTn id="17" dur="500"/>
                                        <p:tgtEl>
                                          <p:spTgt spid="1136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113670"/>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13672"/>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13671"/>
                                        </p:tgtEl>
                                        <p:attrNameLst>
                                          <p:attrName>style.visibility</p:attrName>
                                        </p:attrNameLst>
                                      </p:cBhvr>
                                      <p:to>
                                        <p:strVal val="visible"/>
                                      </p:to>
                                    </p:set>
                                    <p:animEffect transition="in" filter="wipe(left)">
                                      <p:cBhvr>
                                        <p:cTn id="30" dur="500"/>
                                        <p:tgtEl>
                                          <p:spTgt spid="11367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13673"/>
                                        </p:tgtEl>
                                        <p:attrNameLst>
                                          <p:attrName>style.visibility</p:attrName>
                                        </p:attrNameLst>
                                      </p:cBhvr>
                                      <p:to>
                                        <p:strVal val="visible"/>
                                      </p:to>
                                    </p:set>
                                    <p:animEffect transition="in" filter="wipe(up)">
                                      <p:cBhvr>
                                        <p:cTn id="35" dur="500"/>
                                        <p:tgtEl>
                                          <p:spTgt spid="113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autoUpdateAnimBg="0"/>
      <p:bldP spid="113668" grpId="0" autoUpdateAnimBg="0"/>
      <p:bldP spid="113672" grpId="0" autoUpdateAnimBg="0"/>
      <p:bldP spid="11367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684213" y="250825"/>
            <a:ext cx="385603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3200">
                <a:solidFill>
                  <a:srgbClr val="CC0000"/>
                </a:solidFill>
                <a:effectLst>
                  <a:outerShdw blurRad="38100" dist="38100" dir="2700000" algn="tl">
                    <a:srgbClr val="C0C0C0"/>
                  </a:outerShdw>
                </a:effectLst>
                <a:latin typeface="黑体" panose="02010609060101010101" pitchFamily="49" charset="-122"/>
                <a:ea typeface="黑体" panose="02010609060101010101" pitchFamily="49" charset="-122"/>
              </a:rPr>
              <a:t>二</a:t>
            </a:r>
            <a:r>
              <a:rPr lang="zh-CN" altLang="en-US" sz="3200">
                <a:solidFill>
                  <a:srgbClr val="CC0000"/>
                </a:solidFill>
                <a:effectLst>
                  <a:outerShdw blurRad="38100" dist="38100" dir="2700000" algn="tl">
                    <a:srgbClr val="C0C0C0"/>
                  </a:outerShdw>
                </a:effectLst>
                <a:latin typeface="黑体" panose="02010609060101010101" pitchFamily="49" charset="-122"/>
                <a:ea typeface="黑体" panose="02010609060101010101" pitchFamily="49" charset="-122"/>
              </a:rPr>
              <a:t>、最大似然估计法</a:t>
            </a:r>
          </a:p>
        </p:txBody>
      </p:sp>
      <p:sp>
        <p:nvSpPr>
          <p:cNvPr id="114691" name="Text Box 3"/>
          <p:cNvSpPr txBox="1">
            <a:spLocks noChangeArrowheads="1"/>
          </p:cNvSpPr>
          <p:nvPr/>
        </p:nvSpPr>
        <p:spPr bwMode="auto">
          <a:xfrm>
            <a:off x="914400" y="1752600"/>
            <a:ext cx="7391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zh-CN" sz="2400"/>
          </a:p>
        </p:txBody>
      </p:sp>
      <p:sp>
        <p:nvSpPr>
          <p:cNvPr id="114692" name="Text Box 4"/>
          <p:cNvSpPr txBox="1">
            <a:spLocks noChangeArrowheads="1"/>
          </p:cNvSpPr>
          <p:nvPr/>
        </p:nvSpPr>
        <p:spPr bwMode="auto">
          <a:xfrm>
            <a:off x="468313" y="836613"/>
            <a:ext cx="8496300" cy="21236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10000"/>
              </a:lnSpc>
            </a:pPr>
            <a:r>
              <a:rPr lang="en-US" altLang="zh-CN"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u="sng"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最大似然估计法</a:t>
            </a:r>
            <a:r>
              <a:rPr lang="zh-CN" altLang="en-US" dirty="0">
                <a:solidFill>
                  <a:schemeClr val="accent2"/>
                </a:solidFill>
                <a:latin typeface="Times New Roman" panose="02020603050405020304" pitchFamily="18" charset="0"/>
                <a:ea typeface="楷体_GB2312" pitchFamily="49" charset="-122"/>
                <a:cs typeface="Times New Roman" panose="02020603050405020304" pitchFamily="18" charset="0"/>
              </a:rPr>
              <a:t>是求点估计的另一种方法。它最早是由德国</a:t>
            </a:r>
            <a:r>
              <a:rPr lang="zh-CN" altLang="en-US" dirty="0" smtClean="0">
                <a:solidFill>
                  <a:schemeClr val="accent2"/>
                </a:solidFill>
                <a:latin typeface="Times New Roman" panose="02020603050405020304" pitchFamily="18" charset="0"/>
                <a:ea typeface="楷体_GB2312" pitchFamily="49" charset="-122"/>
                <a:cs typeface="Times New Roman" panose="02020603050405020304" pitchFamily="18" charset="0"/>
              </a:rPr>
              <a:t>数学家</a:t>
            </a:r>
            <a:r>
              <a:rPr lang="en-US" altLang="zh-CN" dirty="0" smtClean="0">
                <a:solidFill>
                  <a:srgbClr val="FF0000"/>
                </a:solidFill>
                <a:latin typeface="Times New Roman" panose="02020603050405020304" pitchFamily="18" charset="0"/>
                <a:ea typeface="楷体_GB2312" pitchFamily="49" charset="-122"/>
                <a:cs typeface="Times New Roman" panose="02020603050405020304" pitchFamily="18" charset="0"/>
              </a:rPr>
              <a:t>Gaussian</a:t>
            </a:r>
            <a:r>
              <a:rPr lang="zh-CN" altLang="en-US" dirty="0" smtClean="0">
                <a:solidFill>
                  <a:schemeClr val="accent2"/>
                </a:solidFill>
                <a:latin typeface="Times New Roman" panose="02020603050405020304" pitchFamily="18" charset="0"/>
                <a:ea typeface="楷体_GB2312" pitchFamily="49" charset="-122"/>
                <a:cs typeface="Times New Roman" panose="02020603050405020304" pitchFamily="18" charset="0"/>
              </a:rPr>
              <a:t>于</a:t>
            </a:r>
            <a:r>
              <a:rPr lang="en-US" altLang="zh-CN" dirty="0">
                <a:solidFill>
                  <a:schemeClr val="accent2"/>
                </a:solidFill>
                <a:latin typeface="Times New Roman" panose="02020603050405020304" pitchFamily="18" charset="0"/>
                <a:ea typeface="楷体_GB2312" pitchFamily="49" charset="-122"/>
                <a:cs typeface="Times New Roman" panose="02020603050405020304" pitchFamily="18" charset="0"/>
              </a:rPr>
              <a:t>1821</a:t>
            </a:r>
            <a:r>
              <a:rPr lang="zh-CN" altLang="en-US" dirty="0">
                <a:solidFill>
                  <a:schemeClr val="accent2"/>
                </a:solidFill>
                <a:latin typeface="Times New Roman" panose="02020603050405020304" pitchFamily="18" charset="0"/>
                <a:ea typeface="楷体_GB2312" pitchFamily="49" charset="-122"/>
                <a:cs typeface="Times New Roman" panose="02020603050405020304" pitchFamily="18" charset="0"/>
              </a:rPr>
              <a:t>年所提出，后来为英国</a:t>
            </a:r>
            <a:r>
              <a:rPr lang="zh-CN" altLang="en-US" dirty="0" smtClean="0">
                <a:solidFill>
                  <a:schemeClr val="accent2"/>
                </a:solidFill>
                <a:latin typeface="Times New Roman" panose="02020603050405020304" pitchFamily="18" charset="0"/>
                <a:ea typeface="楷体_GB2312" pitchFamily="49" charset="-122"/>
                <a:cs typeface="Times New Roman" panose="02020603050405020304" pitchFamily="18" charset="0"/>
              </a:rPr>
              <a:t>统计学家</a:t>
            </a:r>
            <a:r>
              <a:rPr lang="en-US" altLang="zh-CN" dirty="0" smtClean="0">
                <a:solidFill>
                  <a:srgbClr val="FF0000"/>
                </a:solidFill>
                <a:latin typeface="Times New Roman" panose="02020603050405020304" pitchFamily="18" charset="0"/>
                <a:ea typeface="楷体_GB2312" pitchFamily="49" charset="-122"/>
                <a:cs typeface="Times New Roman" panose="02020603050405020304" pitchFamily="18" charset="0"/>
              </a:rPr>
              <a:t>Fisher</a:t>
            </a:r>
            <a:r>
              <a:rPr lang="zh-CN" altLang="en-US" dirty="0" smtClean="0">
                <a:solidFill>
                  <a:schemeClr val="accent2"/>
                </a:solidFill>
                <a:latin typeface="Times New Roman" panose="02020603050405020304" pitchFamily="18" charset="0"/>
                <a:ea typeface="楷体_GB2312" pitchFamily="49" charset="-122"/>
                <a:cs typeface="Times New Roman" panose="02020603050405020304" pitchFamily="18" charset="0"/>
              </a:rPr>
              <a:t>在</a:t>
            </a:r>
            <a:r>
              <a:rPr lang="en-US" altLang="zh-CN" dirty="0">
                <a:solidFill>
                  <a:schemeClr val="accent2"/>
                </a:solidFill>
                <a:latin typeface="Times New Roman" panose="02020603050405020304" pitchFamily="18" charset="0"/>
                <a:ea typeface="楷体_GB2312" pitchFamily="49" charset="-122"/>
                <a:cs typeface="Times New Roman" panose="02020603050405020304" pitchFamily="18" charset="0"/>
              </a:rPr>
              <a:t>1912</a:t>
            </a:r>
            <a:r>
              <a:rPr lang="zh-CN" altLang="en-US" dirty="0">
                <a:solidFill>
                  <a:schemeClr val="accent2"/>
                </a:solidFill>
                <a:latin typeface="Times New Roman" panose="02020603050405020304" pitchFamily="18" charset="0"/>
                <a:ea typeface="楷体_GB2312" pitchFamily="49" charset="-122"/>
                <a:cs typeface="Times New Roman" panose="02020603050405020304" pitchFamily="18" charset="0"/>
              </a:rPr>
              <a:t>年重新提出并做了进一步的研究。这是目前仍然得到最广泛应用的一种方法。它是建立在极大似然原理的基础上的一个统计方法。</a:t>
            </a:r>
            <a:endParaRPr lang="zh-CN" altLang="en-US" dirty="0">
              <a:solidFill>
                <a:srgbClr val="CC0000"/>
              </a:solidFill>
              <a:latin typeface="Times New Roman" panose="02020603050405020304" pitchFamily="18" charset="0"/>
              <a:ea typeface="楷体_GB2312" pitchFamily="49" charset="-122"/>
              <a:cs typeface="Times New Roman" panose="02020603050405020304" pitchFamily="18" charset="0"/>
            </a:endParaRPr>
          </a:p>
        </p:txBody>
      </p:sp>
      <p:sp>
        <p:nvSpPr>
          <p:cNvPr id="114693" name="Line 5"/>
          <p:cNvSpPr>
            <a:spLocks noChangeShapeType="1"/>
          </p:cNvSpPr>
          <p:nvPr/>
        </p:nvSpPr>
        <p:spPr bwMode="auto">
          <a:xfrm>
            <a:off x="728663" y="836613"/>
            <a:ext cx="3962400" cy="0"/>
          </a:xfrm>
          <a:prstGeom prst="line">
            <a:avLst/>
          </a:prstGeom>
          <a:noFill/>
          <a:ln w="381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14694" name="Text Box 6"/>
          <p:cNvSpPr txBox="1">
            <a:spLocks noChangeArrowheads="1"/>
          </p:cNvSpPr>
          <p:nvPr/>
        </p:nvSpPr>
        <p:spPr bwMode="auto">
          <a:xfrm>
            <a:off x="468313" y="3357563"/>
            <a:ext cx="8496300" cy="25299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10000"/>
              </a:lnSpc>
            </a:pPr>
            <a:r>
              <a:rPr lang="en-US" altLang="zh-CN" dirty="0">
                <a:solidFill>
                  <a:schemeClr val="accent2"/>
                </a:solidFill>
                <a:latin typeface="Times New Roman" panose="02020603050405020304" pitchFamily="18" charset="0"/>
                <a:cs typeface="Times New Roman" panose="02020603050405020304" pitchFamily="18" charset="0"/>
              </a:rPr>
              <a:t>        </a:t>
            </a:r>
            <a:r>
              <a:rPr lang="zh-CN" altLang="en-US" u="sng"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最大似然法原理的直观想法</a:t>
            </a:r>
            <a:r>
              <a:rPr lang="en-US" altLang="zh-CN" u="sng"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dirty="0">
                <a:solidFill>
                  <a:srgbClr val="CC0000"/>
                </a:solidFill>
                <a:latin typeface="Times New Roman" panose="02020603050405020304" pitchFamily="18" charset="0"/>
                <a:ea typeface="楷体_GB2312" pitchFamily="49" charset="-122"/>
                <a:cs typeface="Times New Roman" panose="02020603050405020304" pitchFamily="18" charset="0"/>
              </a:rPr>
              <a:t>“</a:t>
            </a:r>
            <a:r>
              <a:rPr lang="zh-CN" altLang="en-US" dirty="0">
                <a:solidFill>
                  <a:srgbClr val="CC0000"/>
                </a:solidFill>
                <a:latin typeface="Times New Roman" panose="02020603050405020304" pitchFamily="18" charset="0"/>
                <a:ea typeface="楷体_GB2312" pitchFamily="49" charset="-122"/>
                <a:cs typeface="Times New Roman" panose="02020603050405020304" pitchFamily="18" charset="0"/>
              </a:rPr>
              <a:t>概率最大的事件最可能出现”</a:t>
            </a:r>
            <a:r>
              <a:rPr lang="en-US" altLang="zh-CN" dirty="0">
                <a:latin typeface="Times New Roman" panose="02020603050405020304" pitchFamily="18" charset="0"/>
                <a:ea typeface="楷体_GB2312" pitchFamily="49" charset="-122"/>
                <a:cs typeface="Times New Roman" panose="02020603050405020304" pitchFamily="18" charset="0"/>
              </a:rPr>
              <a:t>. </a:t>
            </a:r>
            <a:r>
              <a:rPr lang="zh-CN" altLang="en-US" dirty="0">
                <a:latin typeface="Times New Roman" panose="02020603050405020304" pitchFamily="18" charset="0"/>
                <a:ea typeface="楷体_GB2312" pitchFamily="49" charset="-122"/>
                <a:cs typeface="Times New Roman" panose="02020603050405020304" pitchFamily="18" charset="0"/>
              </a:rPr>
              <a:t>例如有一个事件</a:t>
            </a:r>
            <a:r>
              <a:rPr lang="en-US" altLang="zh-CN" dirty="0">
                <a:latin typeface="Times New Roman" panose="02020603050405020304" pitchFamily="18" charset="0"/>
                <a:ea typeface="楷体_GB2312" pitchFamily="49" charset="-122"/>
                <a:cs typeface="Times New Roman" panose="02020603050405020304" pitchFamily="18" charset="0"/>
              </a:rPr>
              <a:t>,</a:t>
            </a:r>
            <a:r>
              <a:rPr lang="zh-CN" altLang="en-US" dirty="0">
                <a:latin typeface="Times New Roman" panose="02020603050405020304" pitchFamily="18" charset="0"/>
                <a:ea typeface="楷体_GB2312" pitchFamily="49" charset="-122"/>
                <a:cs typeface="Times New Roman" panose="02020603050405020304" pitchFamily="18" charset="0"/>
              </a:rPr>
              <a:t>若知道它出现的概率只能是</a:t>
            </a:r>
            <a:r>
              <a:rPr lang="en-US" altLang="zh-CN" dirty="0">
                <a:latin typeface="Times New Roman" panose="02020603050405020304" pitchFamily="18" charset="0"/>
                <a:ea typeface="楷体_GB2312" pitchFamily="49" charset="-122"/>
                <a:cs typeface="Times New Roman" panose="02020603050405020304" pitchFamily="18" charset="0"/>
              </a:rPr>
              <a:t>0.01</a:t>
            </a:r>
            <a:r>
              <a:rPr lang="zh-CN" altLang="en-US" dirty="0">
                <a:latin typeface="Times New Roman" panose="02020603050405020304" pitchFamily="18" charset="0"/>
                <a:ea typeface="楷体_GB2312" pitchFamily="49" charset="-122"/>
                <a:cs typeface="Times New Roman" panose="02020603050405020304" pitchFamily="18" charset="0"/>
              </a:rPr>
              <a:t>或</a:t>
            </a:r>
            <a:r>
              <a:rPr lang="en-US" altLang="zh-CN" dirty="0">
                <a:latin typeface="Times New Roman" panose="02020603050405020304" pitchFamily="18" charset="0"/>
                <a:ea typeface="楷体_GB2312" pitchFamily="49" charset="-122"/>
                <a:cs typeface="Times New Roman" panose="02020603050405020304" pitchFamily="18" charset="0"/>
              </a:rPr>
              <a:t>0.99,</a:t>
            </a:r>
            <a:r>
              <a:rPr lang="zh-CN" altLang="en-US" dirty="0">
                <a:latin typeface="Times New Roman" panose="02020603050405020304" pitchFamily="18" charset="0"/>
                <a:ea typeface="楷体_GB2312" pitchFamily="49" charset="-122"/>
                <a:cs typeface="Times New Roman" panose="02020603050405020304" pitchFamily="18" charset="0"/>
              </a:rPr>
              <a:t>而在一次观测中</a:t>
            </a:r>
            <a:r>
              <a:rPr lang="en-US" altLang="zh-CN" dirty="0">
                <a:latin typeface="Times New Roman" panose="02020603050405020304" pitchFamily="18" charset="0"/>
                <a:ea typeface="楷体_GB2312" pitchFamily="49" charset="-122"/>
                <a:cs typeface="Times New Roman" panose="02020603050405020304" pitchFamily="18" charset="0"/>
              </a:rPr>
              <a:t>,</a:t>
            </a:r>
            <a:r>
              <a:rPr lang="zh-CN" altLang="en-US" dirty="0">
                <a:latin typeface="Times New Roman" panose="02020603050405020304" pitchFamily="18" charset="0"/>
                <a:ea typeface="楷体_GB2312" pitchFamily="49" charset="-122"/>
                <a:cs typeface="Times New Roman" panose="02020603050405020304" pitchFamily="18" charset="0"/>
              </a:rPr>
              <a:t>此事件出现</a:t>
            </a:r>
            <a:r>
              <a:rPr lang="en-US" altLang="zh-CN" dirty="0">
                <a:latin typeface="Times New Roman" panose="02020603050405020304" pitchFamily="18" charset="0"/>
                <a:ea typeface="楷体_GB2312" pitchFamily="49" charset="-122"/>
                <a:cs typeface="Times New Roman" panose="02020603050405020304" pitchFamily="18" charset="0"/>
              </a:rPr>
              <a:t>,</a:t>
            </a:r>
            <a:r>
              <a:rPr lang="zh-CN" altLang="en-US" dirty="0">
                <a:latin typeface="Times New Roman" panose="02020603050405020304" pitchFamily="18" charset="0"/>
                <a:ea typeface="楷体_GB2312" pitchFamily="49" charset="-122"/>
                <a:cs typeface="Times New Roman" panose="02020603050405020304" pitchFamily="18" charset="0"/>
              </a:rPr>
              <a:t>此时自然会说它的概率应为</a:t>
            </a:r>
            <a:r>
              <a:rPr lang="en-US" altLang="zh-CN" dirty="0">
                <a:latin typeface="Times New Roman" panose="02020603050405020304" pitchFamily="18" charset="0"/>
                <a:ea typeface="楷体_GB2312" pitchFamily="49" charset="-122"/>
                <a:cs typeface="Times New Roman" panose="02020603050405020304" pitchFamily="18" charset="0"/>
              </a:rPr>
              <a:t>0.99.</a:t>
            </a:r>
            <a:r>
              <a:rPr lang="zh-CN" altLang="en-US" dirty="0">
                <a:solidFill>
                  <a:srgbClr val="CC0000"/>
                </a:solidFill>
                <a:latin typeface="Times New Roman" panose="02020603050405020304" pitchFamily="18" charset="0"/>
                <a:ea typeface="楷体_GB2312" pitchFamily="49" charset="-122"/>
                <a:cs typeface="Times New Roman" panose="02020603050405020304" pitchFamily="18" charset="0"/>
              </a:rPr>
              <a:t>因此</a:t>
            </a:r>
            <a:r>
              <a:rPr lang="en-US" altLang="zh-CN" dirty="0">
                <a:solidFill>
                  <a:srgbClr val="CC0000"/>
                </a:solidFill>
                <a:latin typeface="Times New Roman" panose="02020603050405020304" pitchFamily="18" charset="0"/>
                <a:ea typeface="楷体_GB2312" pitchFamily="49" charset="-122"/>
                <a:cs typeface="Times New Roman" panose="02020603050405020304" pitchFamily="18" charset="0"/>
              </a:rPr>
              <a:t>,</a:t>
            </a:r>
            <a:r>
              <a:rPr lang="zh-CN" altLang="en-US" dirty="0">
                <a:solidFill>
                  <a:srgbClr val="CC0000"/>
                </a:solidFill>
                <a:latin typeface="Times New Roman" panose="02020603050405020304" pitchFamily="18" charset="0"/>
                <a:ea typeface="楷体_GB2312" pitchFamily="49" charset="-122"/>
                <a:cs typeface="Times New Roman" panose="02020603050405020304" pitchFamily="18" charset="0"/>
              </a:rPr>
              <a:t>参数估计的极大似然法是要</a:t>
            </a:r>
            <a:r>
              <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选取这样的值来作为参数的估计值</a:t>
            </a:r>
            <a:r>
              <a:rPr lang="en-US" altLang="zh-CN"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使得当参数取这一数值时</a:t>
            </a:r>
            <a:r>
              <a:rPr lang="en-US" altLang="zh-CN"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观测结果出现的可能性为最大</a:t>
            </a:r>
            <a:r>
              <a:rPr lang="en-US" altLang="zh-CN"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287536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14692"/>
                                        </p:tgtEl>
                                        <p:attrNameLst>
                                          <p:attrName>style.visibility</p:attrName>
                                        </p:attrNameLst>
                                      </p:cBhvr>
                                      <p:to>
                                        <p:strVal val="visible"/>
                                      </p:to>
                                    </p:set>
                                    <p:animEffect transition="in" filter="wipe(left)">
                                      <p:cBhvr>
                                        <p:cTn id="7" dur="75"/>
                                        <p:tgtEl>
                                          <p:spTgt spid="1146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14694"/>
                                        </p:tgtEl>
                                        <p:attrNameLst>
                                          <p:attrName>style.visibility</p:attrName>
                                        </p:attrNameLst>
                                      </p:cBhvr>
                                      <p:to>
                                        <p:strVal val="visible"/>
                                      </p:to>
                                    </p:set>
                                    <p:animEffect transition="in" filter="wipe(left)">
                                      <p:cBhvr>
                                        <p:cTn id="12" dur="75"/>
                                        <p:tgtEl>
                                          <p:spTgt spid="114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autoUpdateAnimBg="0"/>
      <p:bldP spid="11469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466725" y="605704"/>
            <a:ext cx="8497888"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10000"/>
              </a:lnSpc>
            </a:pPr>
            <a:r>
              <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例</a:t>
            </a:r>
            <a:r>
              <a:rPr lang="en-US" altLang="zh-CN"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4</a:t>
            </a:r>
            <a:r>
              <a:rPr lang="en-US" altLang="zh-CN" dirty="0">
                <a:solidFill>
                  <a:srgbClr val="CC0000"/>
                </a:solidFill>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设在罐中放有许多白球和黑球</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已知两种球的数目之比为</a:t>
            </a:r>
            <a:r>
              <a:rPr lang="en-US" altLang="zh-CN" dirty="0">
                <a:latin typeface="Times New Roman" panose="02020603050405020304" pitchFamily="18" charset="0"/>
                <a:cs typeface="Times New Roman" panose="02020603050405020304" pitchFamily="18" charset="0"/>
              </a:rPr>
              <a:t>1:3, </a:t>
            </a:r>
            <a:r>
              <a:rPr lang="zh-CN" altLang="en-US" dirty="0">
                <a:latin typeface="Times New Roman" panose="02020603050405020304" pitchFamily="18" charset="0"/>
                <a:cs typeface="Times New Roman" panose="02020603050405020304" pitchFamily="18" charset="0"/>
              </a:rPr>
              <a:t>但不知哪种颜色的球多</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若采用有放回方式从罐中取</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个球</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发现有一只黑球</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问在此情况下应估计哪种颜色的球多</a:t>
            </a:r>
            <a:r>
              <a:rPr lang="en-US" altLang="zh-CN" dirty="0">
                <a:latin typeface="Times New Roman" panose="02020603050405020304" pitchFamily="18" charset="0"/>
                <a:cs typeface="Times New Roman" panose="02020603050405020304" pitchFamily="18" charset="0"/>
              </a:rPr>
              <a:t>?</a:t>
            </a:r>
          </a:p>
        </p:txBody>
      </p:sp>
      <p:sp>
        <p:nvSpPr>
          <p:cNvPr id="115716" name="Text Box 4"/>
          <p:cNvSpPr txBox="1">
            <a:spLocks noChangeArrowheads="1"/>
          </p:cNvSpPr>
          <p:nvPr/>
        </p:nvSpPr>
        <p:spPr bwMode="auto">
          <a:xfrm>
            <a:off x="539750" y="2378075"/>
            <a:ext cx="678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解</a:t>
            </a:r>
            <a:r>
              <a:rPr lang="zh-CN" altLang="en-US" sz="2400">
                <a:latin typeface="Times New Roman" panose="02020603050405020304" pitchFamily="18" charset="0"/>
                <a:cs typeface="Times New Roman" panose="02020603050405020304" pitchFamily="18" charset="0"/>
              </a:rPr>
              <a:t>：设 </a:t>
            </a:r>
            <a:r>
              <a:rPr lang="en-US" altLang="zh-CN" sz="2400" i="1">
                <a:latin typeface="Times New Roman" panose="02020603050405020304" pitchFamily="18" charset="0"/>
                <a:cs typeface="Times New Roman" panose="02020603050405020304" pitchFamily="18" charset="0"/>
              </a:rPr>
              <a:t>p=</a:t>
            </a:r>
            <a:r>
              <a:rPr lang="zh-CN" altLang="en-US" sz="2400">
                <a:latin typeface="Times New Roman" panose="02020603050405020304" pitchFamily="18" charset="0"/>
                <a:cs typeface="Times New Roman" panose="02020603050405020304" pitchFamily="18" charset="0"/>
              </a:rPr>
              <a:t>黑球所占比例</a:t>
            </a:r>
            <a:r>
              <a:rPr lang="en-US" altLang="zh-CN" sz="2400">
                <a:latin typeface="Times New Roman" panose="02020603050405020304" pitchFamily="18" charset="0"/>
                <a:cs typeface="Times New Roman" panose="02020603050405020304" pitchFamily="18" charset="0"/>
              </a:rPr>
              <a:t>=</a:t>
            </a:r>
          </a:p>
        </p:txBody>
      </p:sp>
      <p:graphicFrame>
        <p:nvGraphicFramePr>
          <p:cNvPr id="115717" name="Object 5"/>
          <p:cNvGraphicFramePr>
            <a:graphicFrameLocks noChangeAspect="1"/>
          </p:cNvGraphicFramePr>
          <p:nvPr>
            <p:extLst>
              <p:ext uri="{D42A27DB-BD31-4B8C-83A1-F6EECF244321}">
                <p14:modId xmlns:p14="http://schemas.microsoft.com/office/powerpoint/2010/main" val="2583011389"/>
              </p:ext>
            </p:extLst>
          </p:nvPr>
        </p:nvGraphicFramePr>
        <p:xfrm>
          <a:off x="4132263" y="2233613"/>
          <a:ext cx="2455862" cy="811212"/>
        </p:xfrm>
        <a:graphic>
          <a:graphicData uri="http://schemas.openxmlformats.org/presentationml/2006/ole">
            <mc:AlternateContent xmlns:mc="http://schemas.openxmlformats.org/markup-compatibility/2006">
              <mc:Choice xmlns:v="urn:schemas-microsoft-com:vml" Requires="v">
                <p:oleObj spid="_x0000_s1019221" name="Equation" r:id="rId4" imgW="1269720" imgH="419040" progId="Equation.DSMT4">
                  <p:embed/>
                </p:oleObj>
              </mc:Choice>
              <mc:Fallback>
                <p:oleObj name="Equation" r:id="rId4" imgW="1269720" imgH="419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2263" y="2233613"/>
                        <a:ext cx="2455862" cy="811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5719" name="Text Box 7"/>
          <p:cNvSpPr txBox="1">
            <a:spLocks noChangeArrowheads="1"/>
          </p:cNvSpPr>
          <p:nvPr/>
        </p:nvSpPr>
        <p:spPr bwMode="auto">
          <a:xfrm>
            <a:off x="6156325" y="3476625"/>
            <a:ext cx="1219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400">
                <a:latin typeface="Times New Roman" panose="02020603050405020304" pitchFamily="18" charset="0"/>
                <a:cs typeface="Times New Roman" panose="02020603050405020304" pitchFamily="18" charset="0"/>
              </a:rPr>
              <a:t>则</a:t>
            </a:r>
          </a:p>
        </p:txBody>
      </p:sp>
      <p:sp>
        <p:nvSpPr>
          <p:cNvPr id="115720" name="Text Box 8"/>
          <p:cNvSpPr txBox="1">
            <a:spLocks noChangeArrowheads="1"/>
          </p:cNvSpPr>
          <p:nvPr/>
        </p:nvSpPr>
        <p:spPr bwMode="auto">
          <a:xfrm>
            <a:off x="1123950" y="2924175"/>
            <a:ext cx="4114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400" dirty="0">
                <a:latin typeface="Times New Roman" panose="02020603050405020304" pitchFamily="18" charset="0"/>
                <a:cs typeface="Times New Roman" panose="02020603050405020304" pitchFamily="18" charset="0"/>
              </a:rPr>
              <a:t>则 </a:t>
            </a:r>
            <a:r>
              <a:rPr lang="en-US" altLang="zh-CN" sz="2400" i="1" dirty="0">
                <a:latin typeface="Times New Roman" panose="02020603050405020304" pitchFamily="18" charset="0"/>
                <a:cs typeface="Times New Roman" panose="02020603050405020304" pitchFamily="18" charset="0"/>
              </a:rPr>
              <a:t>p</a:t>
            </a:r>
            <a:r>
              <a:rPr lang="en-US" altLang="zh-CN" sz="2400" dirty="0">
                <a:latin typeface="Times New Roman" panose="02020603050405020304" pitchFamily="18" charset="0"/>
                <a:cs typeface="Times New Roman" panose="02020603050405020304" pitchFamily="18" charset="0"/>
              </a:rPr>
              <a:t>=1/4</a:t>
            </a:r>
            <a:r>
              <a:rPr lang="zh-CN" altLang="en-US" sz="2400" dirty="0">
                <a:latin typeface="Times New Roman" panose="02020603050405020304" pitchFamily="18" charset="0"/>
                <a:cs typeface="Times New Roman" panose="02020603050405020304" pitchFamily="18" charset="0"/>
              </a:rPr>
              <a:t>或 </a:t>
            </a:r>
            <a:r>
              <a:rPr lang="en-US" altLang="zh-CN" sz="2400" i="1" dirty="0">
                <a:latin typeface="Times New Roman" panose="02020603050405020304" pitchFamily="18" charset="0"/>
                <a:cs typeface="Times New Roman" panose="02020603050405020304" pitchFamily="18" charset="0"/>
              </a:rPr>
              <a:t>p</a:t>
            </a:r>
            <a:r>
              <a:rPr lang="en-US" altLang="zh-CN" sz="2400" dirty="0">
                <a:latin typeface="Times New Roman" panose="02020603050405020304" pitchFamily="18" charset="0"/>
                <a:cs typeface="Times New Roman" panose="02020603050405020304" pitchFamily="18" charset="0"/>
              </a:rPr>
              <a:t>=3/4</a:t>
            </a:r>
          </a:p>
        </p:txBody>
      </p:sp>
      <p:sp>
        <p:nvSpPr>
          <p:cNvPr id="115721" name="Text Box 9"/>
          <p:cNvSpPr txBox="1">
            <a:spLocks noChangeArrowheads="1"/>
          </p:cNvSpPr>
          <p:nvPr/>
        </p:nvSpPr>
        <p:spPr bwMode="auto">
          <a:xfrm>
            <a:off x="827088" y="3500438"/>
            <a:ext cx="6324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400" dirty="0">
                <a:latin typeface="Times New Roman" panose="02020603050405020304" pitchFamily="18" charset="0"/>
                <a:cs typeface="Times New Roman" panose="02020603050405020304" pitchFamily="18" charset="0"/>
              </a:rPr>
              <a:t>又设</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取出的</a:t>
            </a:r>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只球中黑球的数目”</a:t>
            </a:r>
            <a:r>
              <a:rPr lang="en-US" altLang="zh-CN" sz="2400" dirty="0">
                <a:latin typeface="Times New Roman" panose="02020603050405020304" pitchFamily="18" charset="0"/>
                <a:cs typeface="Times New Roman" panose="02020603050405020304" pitchFamily="18" charset="0"/>
              </a:rPr>
              <a:t>,</a:t>
            </a:r>
          </a:p>
        </p:txBody>
      </p:sp>
      <p:graphicFrame>
        <p:nvGraphicFramePr>
          <p:cNvPr id="115722" name="Object 10"/>
          <p:cNvGraphicFramePr>
            <a:graphicFrameLocks noChangeAspect="1"/>
          </p:cNvGraphicFramePr>
          <p:nvPr>
            <p:extLst>
              <p:ext uri="{D42A27DB-BD31-4B8C-83A1-F6EECF244321}">
                <p14:modId xmlns:p14="http://schemas.microsoft.com/office/powerpoint/2010/main" val="3331535954"/>
              </p:ext>
            </p:extLst>
          </p:nvPr>
        </p:nvGraphicFramePr>
        <p:xfrm>
          <a:off x="6660232" y="3535192"/>
          <a:ext cx="1701800" cy="422275"/>
        </p:xfrm>
        <a:graphic>
          <a:graphicData uri="http://schemas.openxmlformats.org/presentationml/2006/ole">
            <mc:AlternateContent xmlns:mc="http://schemas.openxmlformats.org/markup-compatibility/2006">
              <mc:Choice xmlns:v="urn:schemas-microsoft-com:vml" Requires="v">
                <p:oleObj spid="_x0000_s1019222" name="公式" r:id="rId6" imgW="1015920" imgH="253800" progId="Equation.3">
                  <p:embed/>
                </p:oleObj>
              </mc:Choice>
              <mc:Fallback>
                <p:oleObj name="公式" r:id="rId6" imgW="1015920" imgH="253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60232" y="3535192"/>
                        <a:ext cx="17018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5725" name="Text Box 13"/>
          <p:cNvSpPr txBox="1">
            <a:spLocks noChangeArrowheads="1"/>
          </p:cNvSpPr>
          <p:nvPr/>
        </p:nvSpPr>
        <p:spPr bwMode="auto">
          <a:xfrm>
            <a:off x="1197496" y="5924128"/>
            <a:ext cx="2438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400" dirty="0">
                <a:latin typeface="Times New Roman" panose="02020603050405020304" pitchFamily="18" charset="0"/>
                <a:cs typeface="Times New Roman" panose="02020603050405020304" pitchFamily="18" charset="0"/>
              </a:rPr>
              <a:t>认为 </a:t>
            </a:r>
            <a:r>
              <a:rPr lang="en-US" altLang="zh-CN" sz="2400" i="1" dirty="0">
                <a:latin typeface="Times New Roman" panose="02020603050405020304" pitchFamily="18" charset="0"/>
                <a:cs typeface="Times New Roman" panose="02020603050405020304" pitchFamily="18" charset="0"/>
              </a:rPr>
              <a:t>p</a:t>
            </a:r>
            <a:r>
              <a:rPr lang="en-US" altLang="zh-CN" sz="2400" dirty="0">
                <a:latin typeface="Times New Roman" panose="02020603050405020304" pitchFamily="18" charset="0"/>
                <a:cs typeface="Times New Roman" panose="02020603050405020304" pitchFamily="18" charset="0"/>
              </a:rPr>
              <a:t>=1/4.</a:t>
            </a:r>
          </a:p>
        </p:txBody>
      </p:sp>
      <mc:AlternateContent xmlns:mc="http://schemas.openxmlformats.org/markup-compatibility/2006" xmlns:a14="http://schemas.microsoft.com/office/drawing/2010/main">
        <mc:Choice Requires="a14">
          <p:sp>
            <p:nvSpPr>
              <p:cNvPr id="2" name="文本框 1"/>
              <p:cNvSpPr txBox="1"/>
              <p:nvPr/>
            </p:nvSpPr>
            <p:spPr>
              <a:xfrm>
                <a:off x="2771800" y="4209618"/>
                <a:ext cx="3701719"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𝑷</m:t>
                      </m:r>
                      <m:d>
                        <m:dPr>
                          <m:begChr m:val="{"/>
                          <m:endChr m:val="}"/>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𝑿</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e>
                      </m:d>
                      <m:r>
                        <a:rPr lang="en-US" altLang="zh-CN" b="1" i="1" smtClean="0">
                          <a:latin typeface="Cambria Math" panose="02040503050406030204" pitchFamily="18" charset="0"/>
                        </a:rPr>
                        <m:t>=</m:t>
                      </m:r>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𝟑</m:t>
                          </m:r>
                        </m:sub>
                        <m:sup>
                          <m:r>
                            <a:rPr lang="en-US" altLang="zh-CN" b="1" i="1" smtClean="0">
                              <a:latin typeface="Cambria Math" panose="02040503050406030204" pitchFamily="18" charset="0"/>
                            </a:rPr>
                            <m:t>𝟏</m:t>
                          </m:r>
                        </m:sup>
                      </m:sSubSup>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𝟒</m:t>
                          </m:r>
                        </m:den>
                      </m:f>
                      <m:sSup>
                        <m:sSupPr>
                          <m:ctrlPr>
                            <a:rPr lang="en-US" altLang="zh-CN" b="1" i="1" smtClean="0">
                              <a:latin typeface="Cambria Math" panose="02040503050406030204" pitchFamily="18" charset="0"/>
                            </a:rPr>
                          </m:ctrlPr>
                        </m:sSupPr>
                        <m:e>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r>
                                <a:rPr lang="en-US" altLang="zh-CN" b="1" i="1" smtClean="0">
                                  <a:latin typeface="Cambria Math" panose="02040503050406030204" pitchFamily="18" charset="0"/>
                                </a:rPr>
                                <m:t>𝟑</m:t>
                              </m:r>
                            </m:num>
                            <m:den>
                              <m:r>
                                <a:rPr lang="en-US" altLang="zh-CN" b="1" i="1" smtClean="0">
                                  <a:latin typeface="Cambria Math" panose="02040503050406030204" pitchFamily="18" charset="0"/>
                                </a:rPr>
                                <m:t>𝟒</m:t>
                              </m:r>
                            </m:den>
                          </m:f>
                          <m:r>
                            <a:rPr lang="en-US" altLang="zh-CN" i="1">
                              <a:latin typeface="Cambria Math" panose="02040503050406030204" pitchFamily="18" charset="0"/>
                            </a:rPr>
                            <m:t>)</m:t>
                          </m:r>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𝟐𝟕</m:t>
                          </m:r>
                        </m:num>
                        <m:den>
                          <m:r>
                            <a:rPr lang="en-US" altLang="zh-CN" b="1" i="1" smtClean="0">
                              <a:latin typeface="Cambria Math" panose="02040503050406030204" pitchFamily="18" charset="0"/>
                            </a:rPr>
                            <m:t>𝟔𝟒</m:t>
                          </m:r>
                        </m:den>
                      </m:f>
                    </m:oMath>
                  </m:oMathPara>
                </a14:m>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2771800" y="4209618"/>
                <a:ext cx="3701719" cy="693844"/>
              </a:xfrm>
              <a:prstGeom prst="rect">
                <a:avLst/>
              </a:prstGeom>
              <a:blipFill rotWithShape="0">
                <a:blip r:embed="rId8"/>
                <a:stretch>
                  <a:fillRect/>
                </a:stretch>
              </a:blipFill>
            </p:spPr>
            <p:txBody>
              <a:bodyPr/>
              <a:lstStyle/>
              <a:p>
                <a:r>
                  <a:rPr lang="zh-CN" altLang="en-US">
                    <a:noFill/>
                  </a:rPr>
                  <a:t> </a:t>
                </a:r>
              </a:p>
            </p:txBody>
          </p:sp>
        </mc:Fallback>
      </mc:AlternateContent>
      <p:sp>
        <p:nvSpPr>
          <p:cNvPr id="13" name="Text Box 8"/>
          <p:cNvSpPr txBox="1">
            <a:spLocks noChangeArrowheads="1"/>
          </p:cNvSpPr>
          <p:nvPr/>
        </p:nvSpPr>
        <p:spPr bwMode="auto">
          <a:xfrm>
            <a:off x="1187624" y="4365104"/>
            <a:ext cx="1656184"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dirty="0">
                <a:latin typeface="Times New Roman" panose="02020603050405020304" pitchFamily="18" charset="0"/>
                <a:cs typeface="Times New Roman" panose="02020603050405020304" pitchFamily="18" charset="0"/>
              </a:rPr>
              <a:t>当</a:t>
            </a:r>
            <a:r>
              <a:rPr lang="zh-CN" altLang="en-US" sz="2400" dirty="0" smtClean="0">
                <a:latin typeface="Times New Roman" panose="02020603050405020304" pitchFamily="18" charset="0"/>
                <a:cs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p</a:t>
            </a:r>
            <a:r>
              <a:rPr lang="en-US" altLang="zh-CN" sz="2400" dirty="0" smtClean="0">
                <a:latin typeface="Times New Roman" panose="02020603050405020304" pitchFamily="18" charset="0"/>
                <a:cs typeface="Times New Roman" panose="02020603050405020304" pitchFamily="18" charset="0"/>
              </a:rPr>
              <a:t>=1/4</a:t>
            </a:r>
            <a:endParaRPr lang="en-US" altLang="zh-CN"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文本框 13"/>
              <p:cNvSpPr txBox="1"/>
              <p:nvPr/>
            </p:nvSpPr>
            <p:spPr>
              <a:xfrm>
                <a:off x="2771800" y="5013176"/>
                <a:ext cx="3701718"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𝑷</m:t>
                      </m:r>
                      <m:d>
                        <m:dPr>
                          <m:begChr m:val="{"/>
                          <m:endChr m:val="}"/>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𝑿</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e>
                      </m:d>
                      <m:r>
                        <a:rPr lang="en-US" altLang="zh-CN" b="1" i="1" smtClean="0">
                          <a:latin typeface="Cambria Math" panose="02040503050406030204" pitchFamily="18" charset="0"/>
                        </a:rPr>
                        <m:t>=</m:t>
                      </m:r>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𝟑</m:t>
                          </m:r>
                        </m:sub>
                        <m:sup>
                          <m:r>
                            <a:rPr lang="en-US" altLang="zh-CN" b="1" i="1" smtClean="0">
                              <a:latin typeface="Cambria Math" panose="02040503050406030204" pitchFamily="18" charset="0"/>
                            </a:rPr>
                            <m:t>𝟏</m:t>
                          </m:r>
                        </m:sup>
                      </m:sSubSup>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𝟑</m:t>
                          </m:r>
                        </m:num>
                        <m:den>
                          <m:r>
                            <a:rPr lang="en-US" altLang="zh-CN" b="1" i="1" smtClean="0">
                              <a:latin typeface="Cambria Math" panose="02040503050406030204" pitchFamily="18" charset="0"/>
                            </a:rPr>
                            <m:t>𝟒</m:t>
                          </m:r>
                        </m:den>
                      </m:f>
                      <m:sSup>
                        <m:sSupPr>
                          <m:ctrlPr>
                            <a:rPr lang="en-US" altLang="zh-CN" b="1" i="1" smtClean="0">
                              <a:latin typeface="Cambria Math" panose="02040503050406030204" pitchFamily="18" charset="0"/>
                            </a:rPr>
                          </m:ctrlPr>
                        </m:sSupPr>
                        <m:e>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𝟒</m:t>
                              </m:r>
                            </m:den>
                          </m:f>
                          <m:r>
                            <a:rPr lang="en-US" altLang="zh-CN" i="1">
                              <a:latin typeface="Cambria Math" panose="02040503050406030204" pitchFamily="18" charset="0"/>
                            </a:rPr>
                            <m:t>)</m:t>
                          </m:r>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𝟗</m:t>
                          </m:r>
                        </m:num>
                        <m:den>
                          <m:r>
                            <a:rPr lang="en-US" altLang="zh-CN" b="1" i="1" smtClean="0">
                              <a:latin typeface="Cambria Math" panose="02040503050406030204" pitchFamily="18" charset="0"/>
                            </a:rPr>
                            <m:t>𝟔𝟒</m:t>
                          </m:r>
                        </m:den>
                      </m:f>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2771800" y="5013176"/>
                <a:ext cx="3701718" cy="693844"/>
              </a:xfrm>
              <a:prstGeom prst="rect">
                <a:avLst/>
              </a:prstGeom>
              <a:blipFill rotWithShape="0">
                <a:blip r:embed="rId9"/>
                <a:stretch>
                  <a:fillRect/>
                </a:stretch>
              </a:blipFill>
            </p:spPr>
            <p:txBody>
              <a:bodyPr/>
              <a:lstStyle/>
              <a:p>
                <a:r>
                  <a:rPr lang="zh-CN" altLang="en-US">
                    <a:noFill/>
                  </a:rPr>
                  <a:t> </a:t>
                </a:r>
              </a:p>
            </p:txBody>
          </p:sp>
        </mc:Fallback>
      </mc:AlternateContent>
      <p:sp>
        <p:nvSpPr>
          <p:cNvPr id="15" name="Text Box 8"/>
          <p:cNvSpPr txBox="1">
            <a:spLocks noChangeArrowheads="1"/>
          </p:cNvSpPr>
          <p:nvPr/>
        </p:nvSpPr>
        <p:spPr bwMode="auto">
          <a:xfrm>
            <a:off x="1187624" y="5132040"/>
            <a:ext cx="1656184"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dirty="0">
                <a:latin typeface="Times New Roman" panose="02020603050405020304" pitchFamily="18" charset="0"/>
                <a:cs typeface="Times New Roman" panose="02020603050405020304" pitchFamily="18" charset="0"/>
              </a:rPr>
              <a:t>当</a:t>
            </a:r>
            <a:r>
              <a:rPr lang="zh-CN" altLang="en-US" sz="2400" dirty="0" smtClean="0">
                <a:latin typeface="Times New Roman" panose="02020603050405020304" pitchFamily="18" charset="0"/>
                <a:cs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p</a:t>
            </a:r>
            <a:r>
              <a:rPr lang="en-US" altLang="zh-CN" sz="2400" dirty="0" smtClean="0">
                <a:latin typeface="Times New Roman" panose="02020603050405020304" pitchFamily="18" charset="0"/>
                <a:cs typeface="Times New Roman" panose="02020603050405020304" pitchFamily="18" charset="0"/>
              </a:rPr>
              <a:t>=3/4</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55810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5714"/>
                                        </p:tgtEl>
                                        <p:attrNameLst>
                                          <p:attrName>style.visibility</p:attrName>
                                        </p:attrNameLst>
                                      </p:cBhvr>
                                      <p:to>
                                        <p:strVal val="visible"/>
                                      </p:to>
                                    </p:set>
                                    <p:anim calcmode="lin" valueType="num">
                                      <p:cBhvr additive="base">
                                        <p:cTn id="7" dur="500" fill="hold"/>
                                        <p:tgtEl>
                                          <p:spTgt spid="115714"/>
                                        </p:tgtEl>
                                        <p:attrNameLst>
                                          <p:attrName>ppt_x</p:attrName>
                                        </p:attrNameLst>
                                      </p:cBhvr>
                                      <p:tavLst>
                                        <p:tav tm="0">
                                          <p:val>
                                            <p:strVal val="0-#ppt_w/2"/>
                                          </p:val>
                                        </p:tav>
                                        <p:tav tm="100000">
                                          <p:val>
                                            <p:strVal val="#ppt_x"/>
                                          </p:val>
                                        </p:tav>
                                      </p:tavLst>
                                    </p:anim>
                                    <p:anim calcmode="lin" valueType="num">
                                      <p:cBhvr additive="base">
                                        <p:cTn id="8" dur="500" fill="hold"/>
                                        <p:tgtEl>
                                          <p:spTgt spid="1157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15716"/>
                                        </p:tgtEl>
                                        <p:attrNameLst>
                                          <p:attrName>style.visibility</p:attrName>
                                        </p:attrNameLst>
                                      </p:cBhvr>
                                      <p:to>
                                        <p:strVal val="visible"/>
                                      </p:to>
                                    </p:set>
                                    <p:animEffect transition="in" filter="wipe(left)">
                                      <p:cBhvr>
                                        <p:cTn id="13" dur="500"/>
                                        <p:tgtEl>
                                          <p:spTgt spid="11571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15717"/>
                                        </p:tgtEl>
                                        <p:attrNameLst>
                                          <p:attrName>style.visibility</p:attrName>
                                        </p:attrNameLst>
                                      </p:cBhvr>
                                      <p:to>
                                        <p:strVal val="visible"/>
                                      </p:to>
                                    </p:set>
                                    <p:animEffect transition="in" filter="wipe(left)">
                                      <p:cBhvr>
                                        <p:cTn id="18" dur="500"/>
                                        <p:tgtEl>
                                          <p:spTgt spid="11571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15720"/>
                                        </p:tgtEl>
                                        <p:attrNameLst>
                                          <p:attrName>style.visibility</p:attrName>
                                        </p:attrNameLst>
                                      </p:cBhvr>
                                      <p:to>
                                        <p:strVal val="visible"/>
                                      </p:to>
                                    </p:set>
                                    <p:animEffect transition="in" filter="wipe(left)">
                                      <p:cBhvr>
                                        <p:cTn id="23" dur="500"/>
                                        <p:tgtEl>
                                          <p:spTgt spid="11572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15721"/>
                                        </p:tgtEl>
                                        <p:attrNameLst>
                                          <p:attrName>style.visibility</p:attrName>
                                        </p:attrNameLst>
                                      </p:cBhvr>
                                      <p:to>
                                        <p:strVal val="visible"/>
                                      </p:to>
                                    </p:set>
                                    <p:animEffect transition="in" filter="wipe(left)">
                                      <p:cBhvr>
                                        <p:cTn id="28" dur="500"/>
                                        <p:tgtEl>
                                          <p:spTgt spid="11572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5719"/>
                                        </p:tgtEl>
                                        <p:attrNameLst>
                                          <p:attrName>style.visibility</p:attrName>
                                        </p:attrNameLst>
                                      </p:cBhvr>
                                      <p:to>
                                        <p:strVal val="visible"/>
                                      </p:to>
                                    </p:set>
                                    <p:animEffect transition="in" filter="wipe(left)">
                                      <p:cBhvr>
                                        <p:cTn id="33" dur="500"/>
                                        <p:tgtEl>
                                          <p:spTgt spid="11571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15722"/>
                                        </p:tgtEl>
                                        <p:attrNameLst>
                                          <p:attrName>style.visibility</p:attrName>
                                        </p:attrNameLst>
                                      </p:cBhvr>
                                      <p:to>
                                        <p:strVal val="visible"/>
                                      </p:to>
                                    </p:set>
                                    <p:animEffect transition="in" filter="wipe(left)">
                                      <p:cBhvr>
                                        <p:cTn id="38" dur="500"/>
                                        <p:tgtEl>
                                          <p:spTgt spid="11572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57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autoUpdateAnimBg="0"/>
      <p:bldP spid="115716" grpId="0"/>
      <p:bldP spid="115719" grpId="0"/>
      <p:bldP spid="115720" grpId="0"/>
      <p:bldP spid="115721" grpId="0"/>
      <p:bldP spid="115725" grpId="0"/>
      <p:bldP spid="2" grpId="0"/>
      <p:bldP spid="13" grpId="0"/>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381000" y="246063"/>
            <a:ext cx="1930400" cy="519112"/>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buClr>
                <a:srgbClr val="FF0000"/>
              </a:buClr>
              <a:buFont typeface="Monotype Sorts" pitchFamily="2" charset="2"/>
              <a:buChar char="p"/>
            </a:pPr>
            <a:r>
              <a:rPr lang="zh-CN" altLang="en-US">
                <a:solidFill>
                  <a:schemeClr val="accent2"/>
                </a:solidFill>
                <a:latin typeface="黑体" panose="02010609060101010101" pitchFamily="49" charset="-122"/>
                <a:ea typeface="黑体" panose="02010609060101010101" pitchFamily="49" charset="-122"/>
              </a:rPr>
              <a:t>似然函数</a:t>
            </a:r>
          </a:p>
        </p:txBody>
      </p:sp>
      <p:sp>
        <p:nvSpPr>
          <p:cNvPr id="116739" name="Text Box 3"/>
          <p:cNvSpPr txBox="1">
            <a:spLocks noChangeArrowheads="1"/>
          </p:cNvSpPr>
          <p:nvPr/>
        </p:nvSpPr>
        <p:spPr bwMode="auto">
          <a:xfrm>
            <a:off x="446088" y="836613"/>
            <a:ext cx="851852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2400" dirty="0">
                <a:solidFill>
                  <a:srgbClr val="CC0000"/>
                </a:solidFill>
                <a:latin typeface="Times New Roman" panose="02020603050405020304" pitchFamily="18" charset="0"/>
                <a:cs typeface="Times New Roman" panose="02020603050405020304" pitchFamily="18" charset="0"/>
              </a:rPr>
              <a:t>(1)</a:t>
            </a:r>
            <a:r>
              <a:rPr lang="zh-CN" altLang="en-US"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离散型总体 </a:t>
            </a:r>
            <a:r>
              <a:rPr lang="zh-CN" altLang="en-US" sz="2400" dirty="0">
                <a:latin typeface="Times New Roman" panose="02020603050405020304" pitchFamily="18" charset="0"/>
                <a:cs typeface="Times New Roman" panose="02020603050405020304" pitchFamily="18" charset="0"/>
              </a:rPr>
              <a:t>设总体</a:t>
            </a:r>
            <a:r>
              <a:rPr lang="en-US" altLang="zh-CN"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分布律                                            </a:t>
            </a:r>
            <a:r>
              <a:rPr lang="zh-CN" altLang="en-US" i="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cs typeface="Times New Roman" panose="02020603050405020304" pitchFamily="18" charset="0"/>
              </a:rPr>
              <a:t>为待估参数</a:t>
            </a:r>
            <a:r>
              <a:rPr lang="en-US"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cs typeface="Times New Roman" panose="02020603050405020304" pitchFamily="18" charset="0"/>
              </a:rPr>
              <a:t>是</a:t>
            </a:r>
            <a:r>
              <a:rPr lang="zh-CN" altLang="en-US" i="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cs typeface="Times New Roman" panose="02020603050405020304" pitchFamily="18" charset="0"/>
              </a:rPr>
              <a:t>可能取值的范围</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设</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2 </a:t>
            </a:r>
            <a:r>
              <a:rPr lang="en-US" altLang="zh-CN" sz="2400" dirty="0">
                <a:latin typeface="Times New Roman" panose="02020603050405020304" pitchFamily="18" charset="0"/>
                <a:cs typeface="Times New Roman" panose="02020603050405020304" pitchFamily="18" charset="0"/>
              </a:rPr>
              <a:t>, …,</a:t>
            </a:r>
            <a:r>
              <a:rPr lang="en-US" altLang="zh-CN" sz="2400" i="1" dirty="0" err="1">
                <a:latin typeface="Times New Roman" panose="02020603050405020304" pitchFamily="18" charset="0"/>
                <a:cs typeface="Times New Roman" panose="02020603050405020304" pitchFamily="18" charset="0"/>
              </a:rPr>
              <a:t>X</a:t>
            </a:r>
            <a:r>
              <a:rPr lang="en-US" altLang="zh-CN" sz="2400" i="1" baseline="-25000" dirty="0" err="1">
                <a:latin typeface="Times New Roman" panose="02020603050405020304" pitchFamily="18" charset="0"/>
                <a:cs typeface="Times New Roman" panose="02020603050405020304" pitchFamily="18" charset="0"/>
              </a:rPr>
              <a:t>n</a:t>
            </a:r>
            <a:r>
              <a:rPr lang="zh-CN" altLang="en-US" sz="2400" dirty="0">
                <a:latin typeface="Times New Roman" panose="02020603050405020304" pitchFamily="18" charset="0"/>
                <a:cs typeface="Times New Roman" panose="02020603050405020304" pitchFamily="18" charset="0"/>
              </a:rPr>
              <a:t>是来自</a:t>
            </a:r>
            <a:r>
              <a:rPr lang="en-US" altLang="zh-CN"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的样本，样本观察值为</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2 </a:t>
            </a:r>
            <a:r>
              <a:rPr lang="en-US" altLang="zh-CN" sz="2400" dirty="0">
                <a:latin typeface="Times New Roman" panose="02020603050405020304" pitchFamily="18" charset="0"/>
                <a:cs typeface="Times New Roman" panose="02020603050405020304" pitchFamily="18" charset="0"/>
              </a:rPr>
              <a:t>, …,</a:t>
            </a:r>
            <a:r>
              <a:rPr lang="en-US" altLang="zh-CN" sz="2400" i="1" dirty="0" err="1">
                <a:latin typeface="Times New Roman" panose="02020603050405020304" pitchFamily="18" charset="0"/>
                <a:cs typeface="Times New Roman" panose="02020603050405020304" pitchFamily="18" charset="0"/>
              </a:rPr>
              <a:t>x</a:t>
            </a:r>
            <a:r>
              <a:rPr lang="en-US" altLang="zh-CN" sz="2400" i="1" baseline="-25000" dirty="0" err="1">
                <a:latin typeface="Times New Roman" panose="02020603050405020304" pitchFamily="18" charset="0"/>
                <a:cs typeface="Times New Roman" panose="02020603050405020304" pitchFamily="18" charset="0"/>
              </a:rPr>
              <a:t>n</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则 </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2 </a:t>
            </a:r>
            <a:r>
              <a:rPr lang="en-US" altLang="zh-CN" sz="2400" dirty="0">
                <a:latin typeface="Times New Roman" panose="02020603050405020304" pitchFamily="18" charset="0"/>
                <a:cs typeface="Times New Roman" panose="02020603050405020304" pitchFamily="18" charset="0"/>
              </a:rPr>
              <a:t>, …,</a:t>
            </a:r>
            <a:r>
              <a:rPr lang="en-US" altLang="zh-CN" sz="2400" i="1" dirty="0" err="1">
                <a:latin typeface="Times New Roman" panose="02020603050405020304" pitchFamily="18" charset="0"/>
                <a:cs typeface="Times New Roman" panose="02020603050405020304" pitchFamily="18" charset="0"/>
              </a:rPr>
              <a:t>X</a:t>
            </a:r>
            <a:r>
              <a:rPr lang="en-US" altLang="zh-CN" sz="2400" i="1" baseline="-25000" dirty="0" err="1">
                <a:latin typeface="Times New Roman" panose="02020603050405020304" pitchFamily="18" charset="0"/>
                <a:cs typeface="Times New Roman" panose="02020603050405020304" pitchFamily="18" charset="0"/>
              </a:rPr>
              <a:t>n</a:t>
            </a:r>
            <a:r>
              <a:rPr lang="en-US" altLang="zh-CN" sz="2400" baseline="-250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x</a:t>
            </a:r>
            <a:r>
              <a:rPr lang="en-US" altLang="zh-CN" i="1"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的概率</a:t>
            </a:r>
            <a:endParaRPr lang="zh-CN" altLang="en-US" sz="2400" dirty="0">
              <a:latin typeface="Times New Roman" panose="02020603050405020304" pitchFamily="18" charset="0"/>
              <a:cs typeface="Times New Roman" panose="02020603050405020304" pitchFamily="18" charset="0"/>
            </a:endParaRPr>
          </a:p>
        </p:txBody>
      </p:sp>
      <p:graphicFrame>
        <p:nvGraphicFramePr>
          <p:cNvPr id="116740" name="Object 4"/>
          <p:cNvGraphicFramePr>
            <a:graphicFrameLocks noChangeAspect="1"/>
          </p:cNvGraphicFramePr>
          <p:nvPr>
            <p:extLst>
              <p:ext uri="{D42A27DB-BD31-4B8C-83A1-F6EECF244321}">
                <p14:modId xmlns:p14="http://schemas.microsoft.com/office/powerpoint/2010/main" val="2583278434"/>
              </p:ext>
            </p:extLst>
          </p:nvPr>
        </p:nvGraphicFramePr>
        <p:xfrm>
          <a:off x="1835696" y="2060575"/>
          <a:ext cx="5545137" cy="868363"/>
        </p:xfrm>
        <a:graphic>
          <a:graphicData uri="http://schemas.openxmlformats.org/presentationml/2006/ole">
            <mc:AlternateContent xmlns:mc="http://schemas.openxmlformats.org/markup-compatibility/2006">
              <mc:Choice xmlns:v="urn:schemas-microsoft-com:vml" Requires="v">
                <p:oleObj spid="_x0000_s1020704" name="公式" r:id="rId4" imgW="3009600" imgH="431640" progId="Equation.3">
                  <p:embed/>
                </p:oleObj>
              </mc:Choice>
              <mc:Fallback>
                <p:oleObj name="公式" r:id="rId4" imgW="300960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2060575"/>
                        <a:ext cx="5545137" cy="868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41" name="Object 5"/>
          <p:cNvGraphicFramePr>
            <a:graphicFrameLocks noChangeAspect="1"/>
          </p:cNvGraphicFramePr>
          <p:nvPr/>
        </p:nvGraphicFramePr>
        <p:xfrm>
          <a:off x="1763713" y="3068638"/>
          <a:ext cx="5400675" cy="1146175"/>
        </p:xfrm>
        <a:graphic>
          <a:graphicData uri="http://schemas.openxmlformats.org/presentationml/2006/ole">
            <mc:AlternateContent xmlns:mc="http://schemas.openxmlformats.org/markup-compatibility/2006">
              <mc:Choice xmlns:v="urn:schemas-microsoft-com:vml" Requires="v">
                <p:oleObj spid="_x0000_s1020705" name="公式" r:id="rId6" imgW="2222280" imgH="444240" progId="Equation.3">
                  <p:embed/>
                </p:oleObj>
              </mc:Choice>
              <mc:Fallback>
                <p:oleObj name="公式" r:id="rId6" imgW="2222280" imgH="4442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3713" y="3068638"/>
                        <a:ext cx="5400675" cy="11461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42" name="Object 6"/>
          <p:cNvGraphicFramePr>
            <a:graphicFrameLocks noChangeAspect="1"/>
          </p:cNvGraphicFramePr>
          <p:nvPr/>
        </p:nvGraphicFramePr>
        <p:xfrm>
          <a:off x="7524750" y="3500438"/>
          <a:ext cx="863600" cy="388937"/>
        </p:xfrm>
        <a:graphic>
          <a:graphicData uri="http://schemas.openxmlformats.org/presentationml/2006/ole">
            <mc:AlternateContent xmlns:mc="http://schemas.openxmlformats.org/markup-compatibility/2006">
              <mc:Choice xmlns:v="urn:schemas-microsoft-com:vml" Requires="v">
                <p:oleObj spid="_x0000_s1020706" name="公式" r:id="rId8" imgW="393480" imgH="177480" progId="Equation.3">
                  <p:embed/>
                </p:oleObj>
              </mc:Choice>
              <mc:Fallback>
                <p:oleObj name="公式" r:id="rId8" imgW="393480" imgH="177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24750" y="3500438"/>
                        <a:ext cx="863600" cy="38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743" name="Rectangle 7"/>
          <p:cNvSpPr>
            <a:spLocks noChangeArrowheads="1"/>
          </p:cNvSpPr>
          <p:nvPr/>
        </p:nvSpPr>
        <p:spPr bwMode="auto">
          <a:xfrm>
            <a:off x="468313" y="2781300"/>
            <a:ext cx="8359981"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zh-CN" altLang="en-US" sz="2400" dirty="0">
                <a:latin typeface="Times New Roman" panose="02020603050405020304" pitchFamily="18" charset="0"/>
                <a:cs typeface="Times New Roman" panose="02020603050405020304" pitchFamily="18" charset="0"/>
              </a:rPr>
              <a:t>对固定的样本观察值</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2 </a:t>
            </a:r>
            <a:r>
              <a:rPr lang="en-US" altLang="zh-CN" sz="2400" dirty="0">
                <a:latin typeface="Times New Roman" panose="02020603050405020304" pitchFamily="18" charset="0"/>
                <a:cs typeface="Times New Roman" panose="02020603050405020304" pitchFamily="18" charset="0"/>
              </a:rPr>
              <a:t>, …,</a:t>
            </a:r>
            <a:r>
              <a:rPr lang="en-US" altLang="zh-CN" sz="2400" i="1" dirty="0" err="1">
                <a:latin typeface="Times New Roman" panose="02020603050405020304" pitchFamily="18" charset="0"/>
                <a:cs typeface="Times New Roman" panose="02020603050405020304" pitchFamily="18" charset="0"/>
              </a:rPr>
              <a:t>x</a:t>
            </a:r>
            <a:r>
              <a:rPr lang="en-US" altLang="zh-CN" sz="2400" i="1" baseline="-25000" dirty="0" err="1">
                <a:latin typeface="Times New Roman" panose="02020603050405020304" pitchFamily="18" charset="0"/>
                <a:cs typeface="Times New Roman" panose="02020603050405020304" pitchFamily="18" charset="0"/>
              </a:rPr>
              <a:t>n</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，它是未知参数的函数</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记为</a:t>
            </a:r>
          </a:p>
        </p:txBody>
      </p:sp>
      <p:sp>
        <p:nvSpPr>
          <p:cNvPr id="116744" name="Rectangle 8"/>
          <p:cNvSpPr>
            <a:spLocks noChangeArrowheads="1"/>
          </p:cNvSpPr>
          <p:nvPr/>
        </p:nvSpPr>
        <p:spPr bwMode="auto">
          <a:xfrm>
            <a:off x="701675" y="4005263"/>
            <a:ext cx="34020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zh-CN" altLang="en-US" sz="2400" dirty="0">
                <a:latin typeface="宋体" panose="02010600030101010101" pitchFamily="2" charset="-122"/>
              </a:rPr>
              <a:t>称其为</a:t>
            </a:r>
            <a:r>
              <a:rPr lang="zh-CN" altLang="en-US" sz="2400" u="sng" dirty="0">
                <a:solidFill>
                  <a:srgbClr val="0000FF"/>
                </a:solidFill>
                <a:latin typeface="黑体" panose="02010609060101010101" pitchFamily="49" charset="-122"/>
                <a:ea typeface="黑体" panose="02010609060101010101" pitchFamily="49" charset="-122"/>
              </a:rPr>
              <a:t>样本的似然函数</a:t>
            </a:r>
            <a:r>
              <a:rPr lang="en-US" altLang="zh-CN" sz="2400" dirty="0">
                <a:solidFill>
                  <a:srgbClr val="990099"/>
                </a:solidFill>
                <a:latin typeface="宋体" panose="02010600030101010101" pitchFamily="2" charset="-122"/>
              </a:rPr>
              <a:t>.</a:t>
            </a:r>
          </a:p>
        </p:txBody>
      </p:sp>
      <p:sp>
        <p:nvSpPr>
          <p:cNvPr id="116745" name="Rectangle 9"/>
          <p:cNvSpPr>
            <a:spLocks noChangeArrowheads="1"/>
          </p:cNvSpPr>
          <p:nvPr/>
        </p:nvSpPr>
        <p:spPr bwMode="auto">
          <a:xfrm>
            <a:off x="446088" y="4565650"/>
            <a:ext cx="86533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dirty="0">
                <a:solidFill>
                  <a:srgbClr val="CC0000"/>
                </a:solidFill>
                <a:latin typeface="Times New Roman" panose="02020603050405020304" pitchFamily="18" charset="0"/>
                <a:cs typeface="Times New Roman" panose="02020603050405020304" pitchFamily="18" charset="0"/>
              </a:rPr>
              <a:t>(2)</a:t>
            </a:r>
            <a:r>
              <a:rPr lang="zh-CN" altLang="en-US"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连续型总体</a:t>
            </a:r>
            <a:r>
              <a:rPr lang="zh-CN" altLang="en-US" sz="2400" dirty="0">
                <a:latin typeface="Times New Roman" panose="02020603050405020304" pitchFamily="18" charset="0"/>
                <a:cs typeface="Times New Roman" panose="02020603050405020304" pitchFamily="18" charset="0"/>
              </a:rPr>
              <a:t> 设总体</a:t>
            </a:r>
            <a:r>
              <a:rPr lang="en-US" altLang="zh-CN"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的概率密度为</a:t>
            </a:r>
            <a:r>
              <a:rPr lang="en-US" altLang="zh-CN" sz="2400" i="1" dirty="0">
                <a:solidFill>
                  <a:srgbClr val="0000FF"/>
                </a:solidFill>
                <a:latin typeface="Times New Roman" panose="02020603050405020304" pitchFamily="18" charset="0"/>
                <a:cs typeface="Times New Roman" panose="02020603050405020304" pitchFamily="18" charset="0"/>
              </a:rPr>
              <a:t>f </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i="1" dirty="0">
                <a:solidFill>
                  <a:srgbClr val="0000FF"/>
                </a:solidFill>
                <a:latin typeface="Times New Roman" panose="02020603050405020304" pitchFamily="18" charset="0"/>
                <a:cs typeface="Times New Roman" panose="02020603050405020304" pitchFamily="18" charset="0"/>
              </a:rPr>
              <a:t>x</a:t>
            </a:r>
            <a:r>
              <a:rPr lang="en-US" altLang="zh-CN" sz="2400" dirty="0">
                <a:solidFill>
                  <a:srgbClr val="0000FF"/>
                </a:solidFill>
                <a:latin typeface="Times New Roman" panose="02020603050405020304" pitchFamily="18" charset="0"/>
                <a:cs typeface="Times New Roman" panose="02020603050405020304" pitchFamily="18" charset="0"/>
              </a:rPr>
              <a:t>;</a:t>
            </a:r>
            <a:r>
              <a:rPr lang="en-US" altLang="zh-CN"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cs typeface="Times New Roman" panose="02020603050405020304" pitchFamily="18" charset="0"/>
              </a:rPr>
              <a:t>为未知参数，</a:t>
            </a:r>
            <a:r>
              <a:rPr lang="zh-CN" altLang="en-US" i="1" dirty="0">
                <a:latin typeface="Times New Roman" panose="02020603050405020304" pitchFamily="18" charset="0"/>
                <a:cs typeface="Times New Roman" panose="02020603050405020304" pitchFamily="18" charset="0"/>
                <a:sym typeface="Symbol" panose="05050102010706020507" pitchFamily="18" charset="2"/>
              </a:rPr>
              <a:t> </a:t>
            </a:r>
          </a:p>
        </p:txBody>
      </p:sp>
      <p:graphicFrame>
        <p:nvGraphicFramePr>
          <p:cNvPr id="116746" name="Object 10"/>
          <p:cNvGraphicFramePr>
            <a:graphicFrameLocks noChangeAspect="1"/>
          </p:cNvGraphicFramePr>
          <p:nvPr/>
        </p:nvGraphicFramePr>
        <p:xfrm>
          <a:off x="1763713" y="5445125"/>
          <a:ext cx="5329237" cy="1022350"/>
        </p:xfrm>
        <a:graphic>
          <a:graphicData uri="http://schemas.openxmlformats.org/presentationml/2006/ole">
            <mc:AlternateContent xmlns:mc="http://schemas.openxmlformats.org/markup-compatibility/2006">
              <mc:Choice xmlns:v="urn:schemas-microsoft-com:vml" Requires="v">
                <p:oleObj spid="_x0000_s1020707" name="公式" r:id="rId10" imgW="2489040" imgH="431640" progId="Equation.3">
                  <p:embed/>
                </p:oleObj>
              </mc:Choice>
              <mc:Fallback>
                <p:oleObj name="公式" r:id="rId10" imgW="2489040" imgH="431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63713" y="5445125"/>
                        <a:ext cx="5329237" cy="10223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747" name="Rectangle 11"/>
          <p:cNvSpPr>
            <a:spLocks noChangeArrowheads="1"/>
          </p:cNvSpPr>
          <p:nvPr/>
        </p:nvSpPr>
        <p:spPr bwMode="auto">
          <a:xfrm>
            <a:off x="914400" y="5059363"/>
            <a:ext cx="4014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400" u="sng">
                <a:solidFill>
                  <a:srgbClr val="990099"/>
                </a:solidFill>
                <a:latin typeface="宋体" panose="02010600030101010101" pitchFamily="2" charset="-122"/>
              </a:rPr>
              <a:t>此时定义</a:t>
            </a:r>
            <a:r>
              <a:rPr lang="zh-CN" altLang="en-US" sz="2400" u="sng">
                <a:solidFill>
                  <a:srgbClr val="0000FF"/>
                </a:solidFill>
                <a:latin typeface="黑体" panose="02010609060101010101" pitchFamily="49" charset="-122"/>
                <a:ea typeface="黑体" panose="02010609060101010101" pitchFamily="49" charset="-122"/>
              </a:rPr>
              <a:t>样本的似然函数为</a:t>
            </a:r>
            <a:r>
              <a:rPr lang="en-US" altLang="zh-CN" sz="2400" u="sng">
                <a:solidFill>
                  <a:srgbClr val="0000FF"/>
                </a:solidFill>
                <a:latin typeface="黑体" panose="02010609060101010101" pitchFamily="49" charset="-122"/>
                <a:ea typeface="黑体" panose="02010609060101010101" pitchFamily="49" charset="-122"/>
              </a:rPr>
              <a:t>:</a:t>
            </a:r>
          </a:p>
        </p:txBody>
      </p:sp>
      <p:graphicFrame>
        <p:nvGraphicFramePr>
          <p:cNvPr id="116748" name="Object 12"/>
          <p:cNvGraphicFramePr>
            <a:graphicFrameLocks noChangeAspect="1"/>
          </p:cNvGraphicFramePr>
          <p:nvPr/>
        </p:nvGraphicFramePr>
        <p:xfrm>
          <a:off x="7524750" y="5734050"/>
          <a:ext cx="935038" cy="420688"/>
        </p:xfrm>
        <a:graphic>
          <a:graphicData uri="http://schemas.openxmlformats.org/presentationml/2006/ole">
            <mc:AlternateContent xmlns:mc="http://schemas.openxmlformats.org/markup-compatibility/2006">
              <mc:Choice xmlns:v="urn:schemas-microsoft-com:vml" Requires="v">
                <p:oleObj spid="_x0000_s1020708" name="公式" r:id="rId12" imgW="393480" imgH="177480" progId="Equation.3">
                  <p:embed/>
                </p:oleObj>
              </mc:Choice>
              <mc:Fallback>
                <p:oleObj name="公式" r:id="rId12" imgW="393480" imgH="1774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24750" y="5734050"/>
                        <a:ext cx="935038"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749" name="Line 13"/>
          <p:cNvSpPr>
            <a:spLocks noChangeShapeType="1"/>
          </p:cNvSpPr>
          <p:nvPr/>
        </p:nvSpPr>
        <p:spPr bwMode="auto">
          <a:xfrm flipV="1">
            <a:off x="827088" y="736600"/>
            <a:ext cx="1382712" cy="0"/>
          </a:xfrm>
          <a:prstGeom prst="line">
            <a:avLst/>
          </a:prstGeom>
          <a:noFill/>
          <a:ln w="57150" cmpd="thinThick">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graphicFrame>
        <p:nvGraphicFramePr>
          <p:cNvPr id="116750" name="Object 14"/>
          <p:cNvGraphicFramePr>
            <a:graphicFrameLocks noChangeAspect="1"/>
          </p:cNvGraphicFramePr>
          <p:nvPr/>
        </p:nvGraphicFramePr>
        <p:xfrm>
          <a:off x="5076825" y="860425"/>
          <a:ext cx="2808288" cy="407988"/>
        </p:xfrm>
        <a:graphic>
          <a:graphicData uri="http://schemas.openxmlformats.org/presentationml/2006/ole">
            <mc:AlternateContent xmlns:mc="http://schemas.openxmlformats.org/markup-compatibility/2006">
              <mc:Choice xmlns:v="urn:schemas-microsoft-com:vml" Requires="v">
                <p:oleObj spid="_x0000_s1020709" name="公式" r:id="rId14" imgW="1307880" imgH="203040" progId="Equation.3">
                  <p:embed/>
                </p:oleObj>
              </mc:Choice>
              <mc:Fallback>
                <p:oleObj name="公式" r:id="rId14" imgW="1307880" imgH="2030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76825" y="860425"/>
                        <a:ext cx="2808288"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301255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6738"/>
                                        </p:tgtEl>
                                        <p:attrNameLst>
                                          <p:attrName>style.visibility</p:attrName>
                                        </p:attrNameLst>
                                      </p:cBhvr>
                                      <p:to>
                                        <p:strVal val="visible"/>
                                      </p:to>
                                    </p:set>
                                    <p:anim calcmode="lin" valueType="num">
                                      <p:cBhvr additive="base">
                                        <p:cTn id="7" dur="500" fill="hold"/>
                                        <p:tgtEl>
                                          <p:spTgt spid="116738"/>
                                        </p:tgtEl>
                                        <p:attrNameLst>
                                          <p:attrName>ppt_x</p:attrName>
                                        </p:attrNameLst>
                                      </p:cBhvr>
                                      <p:tavLst>
                                        <p:tav tm="0">
                                          <p:val>
                                            <p:strVal val="0-#ppt_w/2"/>
                                          </p:val>
                                        </p:tav>
                                        <p:tav tm="100000">
                                          <p:val>
                                            <p:strVal val="#ppt_x"/>
                                          </p:val>
                                        </p:tav>
                                      </p:tavLst>
                                    </p:anim>
                                    <p:anim calcmode="lin" valueType="num">
                                      <p:cBhvr additive="base">
                                        <p:cTn id="8" dur="500" fill="hold"/>
                                        <p:tgtEl>
                                          <p:spTgt spid="1167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iterate type="wd">
                                    <p:tmPct val="100000"/>
                                  </p:iterate>
                                  <p:childTnLst>
                                    <p:set>
                                      <p:cBhvr>
                                        <p:cTn id="12" dur="1" fill="hold">
                                          <p:stCondLst>
                                            <p:cond delay="0"/>
                                          </p:stCondLst>
                                        </p:cTn>
                                        <p:tgtEl>
                                          <p:spTgt spid="116739"/>
                                        </p:tgtEl>
                                        <p:attrNameLst>
                                          <p:attrName>style.visibility</p:attrName>
                                        </p:attrNameLst>
                                      </p:cBhvr>
                                      <p:to>
                                        <p:strVal val="visible"/>
                                      </p:to>
                                    </p:set>
                                    <p:animEffect transition="in" filter="wipe(left)">
                                      <p:cBhvr>
                                        <p:cTn id="13" dur="300"/>
                                        <p:tgtEl>
                                          <p:spTgt spid="116739"/>
                                        </p:tgtEl>
                                      </p:cBhvr>
                                    </p:animEffect>
                                  </p:childTnLst>
                                </p:cTn>
                              </p:par>
                              <p:par>
                                <p:cTn id="14" presetID="22" presetClass="entr" presetSubtype="8" fill="hold" nodeType="withEffect">
                                  <p:stCondLst>
                                    <p:cond delay="0"/>
                                  </p:stCondLst>
                                  <p:childTnLst>
                                    <p:set>
                                      <p:cBhvr>
                                        <p:cTn id="15" dur="1" fill="hold">
                                          <p:stCondLst>
                                            <p:cond delay="0"/>
                                          </p:stCondLst>
                                        </p:cTn>
                                        <p:tgtEl>
                                          <p:spTgt spid="116750"/>
                                        </p:tgtEl>
                                        <p:attrNameLst>
                                          <p:attrName>style.visibility</p:attrName>
                                        </p:attrNameLst>
                                      </p:cBhvr>
                                      <p:to>
                                        <p:strVal val="visible"/>
                                      </p:to>
                                    </p:set>
                                    <p:animEffect transition="in" filter="wipe(left)">
                                      <p:cBhvr>
                                        <p:cTn id="16" dur="500"/>
                                        <p:tgtEl>
                                          <p:spTgt spid="11675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16740"/>
                                        </p:tgtEl>
                                        <p:attrNameLst>
                                          <p:attrName>style.visibility</p:attrName>
                                        </p:attrNameLst>
                                      </p:cBhvr>
                                      <p:to>
                                        <p:strVal val="visible"/>
                                      </p:to>
                                    </p:set>
                                    <p:animEffect transition="in" filter="wipe(left)">
                                      <p:cBhvr>
                                        <p:cTn id="21" dur="500"/>
                                        <p:tgtEl>
                                          <p:spTgt spid="11674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6743"/>
                                        </p:tgtEl>
                                        <p:attrNameLst>
                                          <p:attrName>style.visibility</p:attrName>
                                        </p:attrNameLst>
                                      </p:cBhvr>
                                      <p:to>
                                        <p:strVal val="visible"/>
                                      </p:to>
                                    </p:set>
                                    <p:animEffect transition="in" filter="wipe(left)">
                                      <p:cBhvr>
                                        <p:cTn id="26" dur="500"/>
                                        <p:tgtEl>
                                          <p:spTgt spid="11674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16741"/>
                                        </p:tgtEl>
                                        <p:attrNameLst>
                                          <p:attrName>style.visibility</p:attrName>
                                        </p:attrNameLst>
                                      </p:cBhvr>
                                      <p:to>
                                        <p:strVal val="visible"/>
                                      </p:to>
                                    </p:set>
                                    <p:animEffect transition="in" filter="wipe(left)">
                                      <p:cBhvr>
                                        <p:cTn id="31" dur="500"/>
                                        <p:tgtEl>
                                          <p:spTgt spid="11674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16742"/>
                                        </p:tgtEl>
                                        <p:attrNameLst>
                                          <p:attrName>style.visibility</p:attrName>
                                        </p:attrNameLst>
                                      </p:cBhvr>
                                      <p:to>
                                        <p:strVal val="visible"/>
                                      </p:to>
                                    </p:set>
                                    <p:animEffect transition="in" filter="wipe(left)">
                                      <p:cBhvr>
                                        <p:cTn id="36" dur="500"/>
                                        <p:tgtEl>
                                          <p:spTgt spid="11674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16744"/>
                                        </p:tgtEl>
                                        <p:attrNameLst>
                                          <p:attrName>style.visibility</p:attrName>
                                        </p:attrNameLst>
                                      </p:cBhvr>
                                      <p:to>
                                        <p:strVal val="visible"/>
                                      </p:to>
                                    </p:set>
                                    <p:animEffect transition="in" filter="wipe(left)">
                                      <p:cBhvr>
                                        <p:cTn id="41" dur="500"/>
                                        <p:tgtEl>
                                          <p:spTgt spid="11674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16745"/>
                                        </p:tgtEl>
                                        <p:attrNameLst>
                                          <p:attrName>style.visibility</p:attrName>
                                        </p:attrNameLst>
                                      </p:cBhvr>
                                      <p:to>
                                        <p:strVal val="visible"/>
                                      </p:to>
                                    </p:set>
                                    <p:animEffect transition="in" filter="wipe(left)">
                                      <p:cBhvr>
                                        <p:cTn id="46" dur="500"/>
                                        <p:tgtEl>
                                          <p:spTgt spid="11674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16747"/>
                                        </p:tgtEl>
                                        <p:attrNameLst>
                                          <p:attrName>style.visibility</p:attrName>
                                        </p:attrNameLst>
                                      </p:cBhvr>
                                      <p:to>
                                        <p:strVal val="visible"/>
                                      </p:to>
                                    </p:set>
                                    <p:animEffect transition="in" filter="wipe(left)">
                                      <p:cBhvr>
                                        <p:cTn id="51" dur="500"/>
                                        <p:tgtEl>
                                          <p:spTgt spid="11674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116746"/>
                                        </p:tgtEl>
                                        <p:attrNameLst>
                                          <p:attrName>style.visibility</p:attrName>
                                        </p:attrNameLst>
                                      </p:cBhvr>
                                      <p:to>
                                        <p:strVal val="visible"/>
                                      </p:to>
                                    </p:set>
                                    <p:animEffect transition="in" filter="wipe(left)">
                                      <p:cBhvr>
                                        <p:cTn id="56" dur="500"/>
                                        <p:tgtEl>
                                          <p:spTgt spid="11674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116748"/>
                                        </p:tgtEl>
                                        <p:attrNameLst>
                                          <p:attrName>style.visibility</p:attrName>
                                        </p:attrNameLst>
                                      </p:cBhvr>
                                      <p:to>
                                        <p:strVal val="visible"/>
                                      </p:to>
                                    </p:set>
                                    <p:animEffect transition="in" filter="wipe(left)">
                                      <p:cBhvr>
                                        <p:cTn id="61" dur="500"/>
                                        <p:tgtEl>
                                          <p:spTgt spid="116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autoUpdateAnimBg="0"/>
      <p:bldP spid="116739" grpId="0" autoUpdateAnimBg="0"/>
      <p:bldP spid="116743" grpId="0" autoUpdateAnimBg="0"/>
      <p:bldP spid="116744" grpId="0" autoUpdateAnimBg="0"/>
      <p:bldP spid="116745" grpId="0" autoUpdateAnimBg="0"/>
      <p:bldP spid="11674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762" name="Object 2"/>
          <p:cNvGraphicFramePr>
            <a:graphicFrameLocks noChangeAspect="1"/>
          </p:cNvGraphicFramePr>
          <p:nvPr>
            <p:extLst>
              <p:ext uri="{D42A27DB-BD31-4B8C-83A1-F6EECF244321}">
                <p14:modId xmlns:p14="http://schemas.microsoft.com/office/powerpoint/2010/main" val="3625615955"/>
              </p:ext>
            </p:extLst>
          </p:nvPr>
        </p:nvGraphicFramePr>
        <p:xfrm>
          <a:off x="1403648" y="4725144"/>
          <a:ext cx="2543175" cy="1158875"/>
        </p:xfrm>
        <a:graphic>
          <a:graphicData uri="http://schemas.openxmlformats.org/presentationml/2006/ole">
            <mc:AlternateContent xmlns:mc="http://schemas.openxmlformats.org/markup-compatibility/2006">
              <mc:Choice xmlns:v="urn:schemas-microsoft-com:vml" Requires="v">
                <p:oleObj spid="_x0000_s1021728" name="公式" r:id="rId4" imgW="749160" imgH="342720" progId="Equation.3">
                  <p:embed/>
                </p:oleObj>
              </mc:Choice>
              <mc:Fallback>
                <p:oleObj name="公式" r:id="rId4" imgW="749160" imgH="3427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4725144"/>
                        <a:ext cx="2543175" cy="1158875"/>
                      </a:xfrm>
                      <a:prstGeom prst="rect">
                        <a:avLst/>
                      </a:prstGeom>
                      <a:solidFill>
                        <a:srgbClr val="00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7763" name="Group 3"/>
          <p:cNvGrpSpPr>
            <a:grpSpLocks/>
          </p:cNvGrpSpPr>
          <p:nvPr/>
        </p:nvGrpSpPr>
        <p:grpSpPr bwMode="auto">
          <a:xfrm>
            <a:off x="468313" y="1628775"/>
            <a:ext cx="8382000" cy="622300"/>
            <a:chOff x="480" y="1071"/>
            <a:chExt cx="5280" cy="392"/>
          </a:xfrm>
        </p:grpSpPr>
        <p:sp>
          <p:nvSpPr>
            <p:cNvPr id="117764" name="Rectangle 4"/>
            <p:cNvSpPr>
              <a:spLocks noChangeArrowheads="1"/>
            </p:cNvSpPr>
            <p:nvPr/>
          </p:nvSpPr>
          <p:spPr bwMode="auto">
            <a:xfrm>
              <a:off x="480" y="1152"/>
              <a:ext cx="5280"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90000"/>
                </a:lnSpc>
              </a:pPr>
              <a:r>
                <a:rPr lang="zh-CN" altLang="en-US" dirty="0">
                  <a:latin typeface="宋体" panose="02010600030101010101" pitchFamily="2" charset="-122"/>
                </a:rPr>
                <a:t>则称               </a:t>
              </a:r>
              <a:r>
                <a:rPr lang="zh-CN" altLang="en-US" dirty="0" smtClean="0">
                  <a:latin typeface="宋体" panose="02010600030101010101" pitchFamily="2" charset="-122"/>
                </a:rPr>
                <a:t>  为</a:t>
              </a:r>
              <a:r>
                <a:rPr lang="zh-CN" altLang="en-US" i="1" dirty="0">
                  <a:sym typeface="Symbol" panose="05050102010706020507" pitchFamily="18" charset="2"/>
                </a:rPr>
                <a:t></a:t>
              </a:r>
              <a:r>
                <a:rPr lang="zh-CN" altLang="en-US" dirty="0">
                  <a:latin typeface="宋体" panose="02010600030101010101" pitchFamily="2" charset="-122"/>
                </a:rPr>
                <a:t> 的</a:t>
              </a:r>
              <a:r>
                <a:rPr lang="zh-CN" altLang="en-US" u="sng" dirty="0">
                  <a:solidFill>
                    <a:schemeClr val="accent2"/>
                  </a:solidFill>
                  <a:latin typeface="黑体" panose="02010609060101010101" pitchFamily="49" charset="-122"/>
                  <a:ea typeface="黑体" panose="02010609060101010101" pitchFamily="49" charset="-122"/>
                </a:rPr>
                <a:t>最大似然估计值</a:t>
              </a:r>
              <a:r>
                <a:rPr lang="zh-CN" altLang="en-US" dirty="0">
                  <a:latin typeface="宋体" panose="02010600030101010101" pitchFamily="2" charset="-122"/>
                </a:rPr>
                <a:t>，</a:t>
              </a:r>
              <a:endParaRPr lang="zh-CN" altLang="en-US" dirty="0">
                <a:solidFill>
                  <a:schemeClr val="accent2"/>
                </a:solidFill>
                <a:latin typeface="宋体" panose="02010600030101010101" pitchFamily="2" charset="-122"/>
              </a:endParaRPr>
            </a:p>
          </p:txBody>
        </p:sp>
        <p:graphicFrame>
          <p:nvGraphicFramePr>
            <p:cNvPr id="117765" name="Object 5"/>
            <p:cNvGraphicFramePr>
              <a:graphicFrameLocks noChangeAspect="1"/>
            </p:cNvGraphicFramePr>
            <p:nvPr>
              <p:extLst>
                <p:ext uri="{D42A27DB-BD31-4B8C-83A1-F6EECF244321}">
                  <p14:modId xmlns:p14="http://schemas.microsoft.com/office/powerpoint/2010/main" val="1539810783"/>
                </p:ext>
              </p:extLst>
            </p:nvPr>
          </p:nvGraphicFramePr>
          <p:xfrm>
            <a:off x="903" y="1071"/>
            <a:ext cx="1663" cy="392"/>
          </p:xfrm>
          <a:graphic>
            <a:graphicData uri="http://schemas.openxmlformats.org/presentationml/2006/ole">
              <mc:AlternateContent xmlns:mc="http://schemas.openxmlformats.org/markup-compatibility/2006">
                <mc:Choice xmlns:v="urn:schemas-microsoft-com:vml" Requires="v">
                  <p:oleObj spid="_x0000_s1021729" name="公式" r:id="rId6" imgW="914400" imgH="228600" progId="Equation.3">
                    <p:embed/>
                  </p:oleObj>
                </mc:Choice>
                <mc:Fallback>
                  <p:oleObj name="公式" r:id="rId6" imgW="9144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3" y="1071"/>
                          <a:ext cx="1663" cy="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7766" name="Rectangle 6"/>
          <p:cNvSpPr>
            <a:spLocks noChangeArrowheads="1"/>
          </p:cNvSpPr>
          <p:nvPr/>
        </p:nvSpPr>
        <p:spPr bwMode="auto">
          <a:xfrm>
            <a:off x="457200" y="500063"/>
            <a:ext cx="6767513" cy="519112"/>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buClr>
                <a:srgbClr val="FF0000"/>
              </a:buClr>
              <a:buFont typeface="Monotype Sorts" pitchFamily="2" charset="2"/>
              <a:buChar char="p"/>
            </a:pPr>
            <a:r>
              <a:rPr lang="zh-CN" altLang="en-US" u="sng">
                <a:solidFill>
                  <a:srgbClr val="0000FF"/>
                </a:solidFill>
                <a:latin typeface="黑体" panose="02010609060101010101" pitchFamily="49" charset="-122"/>
                <a:ea typeface="黑体" panose="02010609060101010101" pitchFamily="49" charset="-122"/>
              </a:rPr>
              <a:t>定义</a:t>
            </a:r>
            <a:r>
              <a:rPr lang="zh-CN" altLang="en-US">
                <a:latin typeface="宋体" panose="02010600030101010101" pitchFamily="2" charset="-122"/>
              </a:rPr>
              <a:t> 若存在                  ，使得</a:t>
            </a:r>
          </a:p>
        </p:txBody>
      </p:sp>
      <p:sp>
        <p:nvSpPr>
          <p:cNvPr id="117768" name="Rectangle 8"/>
          <p:cNvSpPr>
            <a:spLocks noChangeArrowheads="1"/>
          </p:cNvSpPr>
          <p:nvPr/>
        </p:nvSpPr>
        <p:spPr bwMode="auto">
          <a:xfrm>
            <a:off x="533400" y="2781300"/>
            <a:ext cx="3408305" cy="46166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buClr>
                <a:srgbClr val="FF0000"/>
              </a:buClr>
              <a:buFont typeface="Monotype Sorts" pitchFamily="2" charset="2"/>
              <a:buChar char="p"/>
            </a:pPr>
            <a:r>
              <a:rPr lang="zh-CN" altLang="en-US" dirty="0">
                <a:solidFill>
                  <a:srgbClr val="0000FF"/>
                </a:solidFill>
                <a:latin typeface="Times New Roman" panose="02020603050405020304" pitchFamily="18" charset="0"/>
                <a:cs typeface="Times New Roman" panose="02020603050405020304" pitchFamily="18" charset="0"/>
              </a:rPr>
              <a:t>如何求</a:t>
            </a:r>
            <a:r>
              <a:rPr lang="en-US" altLang="zh-CN" i="1" dirty="0">
                <a:solidFill>
                  <a:srgbClr val="0000FF"/>
                </a:solidFill>
                <a:latin typeface="Times New Roman" panose="02020603050405020304" pitchFamily="18" charset="0"/>
                <a:cs typeface="Times New Roman" panose="02020603050405020304" pitchFamily="18" charset="0"/>
              </a:rPr>
              <a:t>L</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solidFill>
                  <a:srgbClr val="0000FF"/>
                </a:solidFill>
                <a:latin typeface="Times New Roman" panose="02020603050405020304" pitchFamily="18" charset="0"/>
                <a:cs typeface="Times New Roman" panose="02020603050405020304" pitchFamily="18" charset="0"/>
              </a:rPr>
              <a:t>)</a:t>
            </a:r>
            <a:r>
              <a:rPr lang="zh-CN" altLang="en-US" dirty="0">
                <a:solidFill>
                  <a:srgbClr val="0000FF"/>
                </a:solidFill>
                <a:latin typeface="Times New Roman" panose="02020603050405020304" pitchFamily="18" charset="0"/>
                <a:cs typeface="Times New Roman" panose="02020603050405020304" pitchFamily="18" charset="0"/>
              </a:rPr>
              <a:t>的最大值</a:t>
            </a:r>
            <a:r>
              <a:rPr lang="en-US" altLang="zh-CN" dirty="0">
                <a:solidFill>
                  <a:srgbClr val="0000FF"/>
                </a:solidFill>
                <a:latin typeface="Times New Roman" panose="02020603050405020304" pitchFamily="18" charset="0"/>
                <a:cs typeface="Times New Roman" panose="02020603050405020304" pitchFamily="18" charset="0"/>
              </a:rPr>
              <a:t>?</a:t>
            </a:r>
          </a:p>
        </p:txBody>
      </p:sp>
      <p:grpSp>
        <p:nvGrpSpPr>
          <p:cNvPr id="117770" name="Group 10"/>
          <p:cNvGrpSpPr>
            <a:grpSpLocks/>
          </p:cNvGrpSpPr>
          <p:nvPr/>
        </p:nvGrpSpPr>
        <p:grpSpPr bwMode="auto">
          <a:xfrm>
            <a:off x="827088" y="2165349"/>
            <a:ext cx="6704012" cy="566737"/>
            <a:chOff x="720" y="1701"/>
            <a:chExt cx="4223" cy="357"/>
          </a:xfrm>
        </p:grpSpPr>
        <p:graphicFrame>
          <p:nvGraphicFramePr>
            <p:cNvPr id="117771" name="Object 11"/>
            <p:cNvGraphicFramePr>
              <a:graphicFrameLocks noChangeAspect="1"/>
            </p:cNvGraphicFramePr>
            <p:nvPr>
              <p:extLst>
                <p:ext uri="{D42A27DB-BD31-4B8C-83A1-F6EECF244321}">
                  <p14:modId xmlns:p14="http://schemas.microsoft.com/office/powerpoint/2010/main" val="1436380679"/>
                </p:ext>
              </p:extLst>
            </p:nvPr>
          </p:nvGraphicFramePr>
          <p:xfrm>
            <a:off x="992" y="1701"/>
            <a:ext cx="1679" cy="357"/>
          </p:xfrm>
          <a:graphic>
            <a:graphicData uri="http://schemas.openxmlformats.org/presentationml/2006/ole">
              <mc:AlternateContent xmlns:mc="http://schemas.openxmlformats.org/markup-compatibility/2006">
                <mc:Choice xmlns:v="urn:schemas-microsoft-com:vml" Requires="v">
                  <p:oleObj spid="_x0000_s1021730" name="公式" r:id="rId8" imgW="1015920" imgH="228600" progId="Equation.3">
                    <p:embed/>
                  </p:oleObj>
                </mc:Choice>
                <mc:Fallback>
                  <p:oleObj name="公式" r:id="rId8" imgW="101592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2" y="1701"/>
                          <a:ext cx="1679"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772" name="Rectangle 12"/>
            <p:cNvSpPr>
              <a:spLocks noChangeArrowheads="1"/>
            </p:cNvSpPr>
            <p:nvPr/>
          </p:nvSpPr>
          <p:spPr bwMode="auto">
            <a:xfrm>
              <a:off x="720" y="1738"/>
              <a:ext cx="422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dirty="0">
                  <a:latin typeface="宋体" panose="02010600030101010101" pitchFamily="2" charset="-122"/>
                </a:rPr>
                <a:t>称               </a:t>
              </a:r>
              <a:r>
                <a:rPr lang="zh-CN" altLang="en-US" dirty="0" smtClean="0">
                  <a:latin typeface="宋体" panose="02010600030101010101" pitchFamily="2" charset="-122"/>
                </a:rPr>
                <a:t>  为</a:t>
              </a:r>
              <a:r>
                <a:rPr lang="zh-CN" altLang="en-US" i="1" dirty="0">
                  <a:sym typeface="Symbol" panose="05050102010706020507" pitchFamily="18" charset="2"/>
                </a:rPr>
                <a:t>  </a:t>
              </a:r>
              <a:r>
                <a:rPr lang="zh-CN" altLang="en-US" dirty="0">
                  <a:latin typeface="宋体" panose="02010600030101010101" pitchFamily="2" charset="-122"/>
                </a:rPr>
                <a:t>的</a:t>
              </a:r>
              <a:r>
                <a:rPr lang="zh-CN" altLang="en-US" u="sng" dirty="0">
                  <a:solidFill>
                    <a:schemeClr val="accent2"/>
                  </a:solidFill>
                  <a:latin typeface="黑体" panose="02010609060101010101" pitchFamily="49" charset="-122"/>
                  <a:ea typeface="黑体" panose="02010609060101010101" pitchFamily="49" charset="-122"/>
                </a:rPr>
                <a:t>最大似然估计量</a:t>
              </a:r>
              <a:r>
                <a:rPr lang="en-US" altLang="zh-CN" dirty="0">
                  <a:solidFill>
                    <a:schemeClr val="accent2"/>
                  </a:solidFill>
                  <a:latin typeface="宋体" panose="02010600030101010101" pitchFamily="2" charset="-122"/>
                </a:rPr>
                <a:t>.</a:t>
              </a:r>
            </a:p>
          </p:txBody>
        </p:sp>
      </p:grpSp>
      <p:sp>
        <p:nvSpPr>
          <p:cNvPr id="117773" name="Rectangle 13"/>
          <p:cNvSpPr>
            <a:spLocks noChangeArrowheads="1"/>
          </p:cNvSpPr>
          <p:nvPr/>
        </p:nvSpPr>
        <p:spPr bwMode="auto">
          <a:xfrm>
            <a:off x="611188" y="4064000"/>
            <a:ext cx="489108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spcBef>
                <a:spcPct val="0"/>
              </a:spcBef>
            </a:pPr>
            <a:r>
              <a:rPr lang="zh-CN" altLang="en-US" dirty="0">
                <a:solidFill>
                  <a:srgbClr val="CC0000"/>
                </a:solidFill>
                <a:latin typeface="Times New Roman" panose="02020603050405020304" pitchFamily="18" charset="0"/>
                <a:cs typeface="Times New Roman" panose="02020603050405020304" pitchFamily="18" charset="0"/>
              </a:rPr>
              <a:t>当</a:t>
            </a:r>
            <a:r>
              <a:rPr lang="en-US" altLang="zh-CN" dirty="0" err="1">
                <a:solidFill>
                  <a:srgbClr val="CC0000"/>
                </a:solidFill>
                <a:latin typeface="Times New Roman" panose="02020603050405020304" pitchFamily="18" charset="0"/>
                <a:cs typeface="Times New Roman" panose="02020603050405020304" pitchFamily="18" charset="0"/>
              </a:rPr>
              <a:t>ln</a:t>
            </a:r>
            <a:r>
              <a:rPr lang="en-US" altLang="zh-CN" i="1" dirty="0" err="1">
                <a:solidFill>
                  <a:srgbClr val="CC0000"/>
                </a:solidFill>
                <a:latin typeface="Times New Roman" panose="02020603050405020304" pitchFamily="18" charset="0"/>
                <a:cs typeface="Times New Roman" panose="02020603050405020304" pitchFamily="18" charset="0"/>
              </a:rPr>
              <a:t>L</a:t>
            </a:r>
            <a:r>
              <a:rPr lang="en-US" altLang="zh-CN" dirty="0">
                <a:solidFill>
                  <a:srgbClr val="CC0000"/>
                </a:solidFill>
                <a:latin typeface="Times New Roman" panose="02020603050405020304" pitchFamily="18" charset="0"/>
                <a:cs typeface="Times New Roman" panose="02020603050405020304" pitchFamily="18" charset="0"/>
              </a:rPr>
              <a:t>(</a:t>
            </a:r>
            <a:r>
              <a:rPr lang="en-US" altLang="zh-CN" i="1" dirty="0">
                <a:solidFill>
                  <a:srgbClr val="CC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solidFill>
                  <a:srgbClr val="CC0000"/>
                </a:solidFill>
                <a:latin typeface="Times New Roman" panose="02020603050405020304" pitchFamily="18" charset="0"/>
                <a:cs typeface="Times New Roman" panose="02020603050405020304" pitchFamily="18" charset="0"/>
              </a:rPr>
              <a:t>)</a:t>
            </a:r>
            <a:r>
              <a:rPr lang="zh-CN" altLang="en-US" dirty="0">
                <a:solidFill>
                  <a:srgbClr val="CC0000"/>
                </a:solidFill>
                <a:latin typeface="Times New Roman" panose="02020603050405020304" pitchFamily="18" charset="0"/>
                <a:cs typeface="Times New Roman" panose="02020603050405020304" pitchFamily="18" charset="0"/>
              </a:rPr>
              <a:t>关于</a:t>
            </a:r>
            <a:r>
              <a:rPr lang="zh-CN" altLang="en-US" i="1" dirty="0">
                <a:solidFill>
                  <a:srgbClr val="CC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solidFill>
                  <a:srgbClr val="CC0000"/>
                </a:solidFill>
                <a:latin typeface="Times New Roman" panose="02020603050405020304" pitchFamily="18" charset="0"/>
                <a:cs typeface="Times New Roman" panose="02020603050405020304" pitchFamily="18" charset="0"/>
              </a:rPr>
              <a:t> 可微时</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必满足方程</a:t>
            </a:r>
            <a:r>
              <a:rPr lang="en-US" altLang="zh-CN" dirty="0">
                <a:latin typeface="Times New Roman" panose="02020603050405020304" pitchFamily="18" charset="0"/>
                <a:cs typeface="Times New Roman" panose="02020603050405020304" pitchFamily="18" charset="0"/>
              </a:rPr>
              <a:t>:</a:t>
            </a:r>
          </a:p>
        </p:txBody>
      </p:sp>
      <p:sp>
        <p:nvSpPr>
          <p:cNvPr id="117774" name="Text Box 14"/>
          <p:cNvSpPr txBox="1">
            <a:spLocks noChangeArrowheads="1"/>
          </p:cNvSpPr>
          <p:nvPr/>
        </p:nvSpPr>
        <p:spPr bwMode="auto">
          <a:xfrm>
            <a:off x="611188" y="3213100"/>
            <a:ext cx="8459787"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10000"/>
              </a:lnSpc>
              <a:spcBef>
                <a:spcPct val="0"/>
              </a:spcBef>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由于</a:t>
            </a:r>
            <a:r>
              <a:rPr lang="en-US" altLang="zh-CN" i="1" dirty="0">
                <a:solidFill>
                  <a:srgbClr val="0000FF"/>
                </a:solidFill>
                <a:latin typeface="Times New Roman" panose="02020603050405020304" pitchFamily="18" charset="0"/>
                <a:cs typeface="Times New Roman" panose="02020603050405020304" pitchFamily="18" charset="0"/>
              </a:rPr>
              <a:t>L</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solidFill>
                  <a:srgbClr val="0000FF"/>
                </a:solidFill>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与 </a:t>
            </a:r>
            <a:r>
              <a:rPr lang="en-US" altLang="zh-CN" dirty="0" err="1">
                <a:solidFill>
                  <a:srgbClr val="0000FF"/>
                </a:solidFill>
                <a:latin typeface="Times New Roman" panose="02020603050405020304" pitchFamily="18" charset="0"/>
                <a:cs typeface="Times New Roman" panose="02020603050405020304" pitchFamily="18" charset="0"/>
              </a:rPr>
              <a:t>ln</a:t>
            </a:r>
            <a:r>
              <a:rPr lang="en-US" altLang="zh-CN" i="1" dirty="0" err="1">
                <a:solidFill>
                  <a:srgbClr val="0000FF"/>
                </a:solidFill>
                <a:latin typeface="Times New Roman" panose="02020603050405020304" pitchFamily="18" charset="0"/>
                <a:cs typeface="Times New Roman" panose="02020603050405020304" pitchFamily="18" charset="0"/>
              </a:rPr>
              <a:t>L</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solidFill>
                  <a:srgbClr val="0000FF"/>
                </a:solidFill>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在</a:t>
            </a:r>
            <a:r>
              <a:rPr lang="zh-CN" altLang="en-US" i="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上有相同的最大值点</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所以求</a:t>
            </a:r>
            <a:r>
              <a:rPr lang="en-US" altLang="zh-CN" i="1" dirty="0">
                <a:solidFill>
                  <a:srgbClr val="0000FF"/>
                </a:solidFill>
                <a:latin typeface="Times New Roman" panose="02020603050405020304" pitchFamily="18" charset="0"/>
                <a:cs typeface="Times New Roman" panose="02020603050405020304" pitchFamily="18" charset="0"/>
              </a:rPr>
              <a:t>L</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solidFill>
                  <a:srgbClr val="0000FF"/>
                </a:solidFill>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的最大值点可以改为求 </a:t>
            </a:r>
            <a:r>
              <a:rPr lang="en-US" altLang="zh-CN" dirty="0" err="1">
                <a:solidFill>
                  <a:srgbClr val="0000FF"/>
                </a:solidFill>
                <a:latin typeface="Times New Roman" panose="02020603050405020304" pitchFamily="18" charset="0"/>
                <a:cs typeface="Times New Roman" panose="02020603050405020304" pitchFamily="18" charset="0"/>
              </a:rPr>
              <a:t>ln</a:t>
            </a:r>
            <a:r>
              <a:rPr lang="en-US" altLang="zh-CN" i="1" dirty="0" err="1">
                <a:solidFill>
                  <a:srgbClr val="0000FF"/>
                </a:solidFill>
                <a:latin typeface="Times New Roman" panose="02020603050405020304" pitchFamily="18" charset="0"/>
                <a:cs typeface="Times New Roman" panose="02020603050405020304" pitchFamily="18" charset="0"/>
              </a:rPr>
              <a:t>L</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的最大值点</a:t>
            </a:r>
            <a:r>
              <a:rPr lang="en-US" altLang="zh-CN" dirty="0">
                <a:latin typeface="Times New Roman" panose="02020603050405020304" pitchFamily="18" charset="0"/>
                <a:cs typeface="Times New Roman" panose="02020603050405020304" pitchFamily="18" charset="0"/>
              </a:rPr>
              <a:t>.</a:t>
            </a:r>
          </a:p>
        </p:txBody>
      </p:sp>
      <p:graphicFrame>
        <p:nvGraphicFramePr>
          <p:cNvPr id="117775" name="Object 15"/>
          <p:cNvGraphicFramePr>
            <a:graphicFrameLocks noChangeAspect="1"/>
          </p:cNvGraphicFramePr>
          <p:nvPr/>
        </p:nvGraphicFramePr>
        <p:xfrm>
          <a:off x="2555875" y="1006475"/>
          <a:ext cx="2519363" cy="827088"/>
        </p:xfrm>
        <a:graphic>
          <a:graphicData uri="http://schemas.openxmlformats.org/presentationml/2006/ole">
            <mc:AlternateContent xmlns:mc="http://schemas.openxmlformats.org/markup-compatibility/2006">
              <mc:Choice xmlns:v="urn:schemas-microsoft-com:vml" Requires="v">
                <p:oleObj spid="_x0000_s1021731" name="公式" r:id="rId10" imgW="939600" imgH="291960" progId="Equation.3">
                  <p:embed/>
                </p:oleObj>
              </mc:Choice>
              <mc:Fallback>
                <p:oleObj name="公式" r:id="rId10" imgW="939600" imgH="29196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55875" y="1006475"/>
                        <a:ext cx="2519363" cy="827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777" name="Rectangle 17"/>
          <p:cNvSpPr>
            <a:spLocks noChangeArrowheads="1"/>
          </p:cNvSpPr>
          <p:nvPr/>
        </p:nvSpPr>
        <p:spPr bwMode="auto">
          <a:xfrm>
            <a:off x="5545769" y="4998194"/>
            <a:ext cx="25539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对数似然方程</a:t>
            </a:r>
          </a:p>
        </p:txBody>
      </p:sp>
      <p:graphicFrame>
        <p:nvGraphicFramePr>
          <p:cNvPr id="117778" name="Object 18"/>
          <p:cNvGraphicFramePr>
            <a:graphicFrameLocks noChangeAspect="1"/>
          </p:cNvGraphicFramePr>
          <p:nvPr>
            <p:extLst>
              <p:ext uri="{D42A27DB-BD31-4B8C-83A1-F6EECF244321}">
                <p14:modId xmlns:p14="http://schemas.microsoft.com/office/powerpoint/2010/main" val="354937872"/>
              </p:ext>
            </p:extLst>
          </p:nvPr>
        </p:nvGraphicFramePr>
        <p:xfrm>
          <a:off x="1403648" y="4734669"/>
          <a:ext cx="4105275" cy="1176337"/>
        </p:xfrm>
        <a:graphic>
          <a:graphicData uri="http://schemas.openxmlformats.org/presentationml/2006/ole">
            <mc:AlternateContent xmlns:mc="http://schemas.openxmlformats.org/markup-compatibility/2006">
              <mc:Choice xmlns:v="urn:schemas-microsoft-com:vml" Requires="v">
                <p:oleObj spid="_x0000_s1021732" name="公式" r:id="rId12" imgW="1726920" imgH="457200" progId="Equation.3">
                  <p:embed/>
                </p:oleObj>
              </mc:Choice>
              <mc:Fallback>
                <p:oleObj name="公式" r:id="rId12" imgW="1726920" imgH="457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03648" y="4734669"/>
                        <a:ext cx="4105275" cy="1176337"/>
                      </a:xfrm>
                      <a:prstGeom prst="rect">
                        <a:avLst/>
                      </a:prstGeom>
                      <a:solidFill>
                        <a:srgbClr val="00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779" name="Rectangle 19"/>
          <p:cNvSpPr>
            <a:spLocks noChangeArrowheads="1"/>
          </p:cNvSpPr>
          <p:nvPr/>
        </p:nvSpPr>
        <p:spPr bwMode="auto">
          <a:xfrm>
            <a:off x="8031305" y="4974293"/>
            <a:ext cx="69923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组</a:t>
            </a:r>
            <a:r>
              <a:rPr lang="en-US" altLang="zh-CN"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a:t>
            </a:r>
          </a:p>
        </p:txBody>
      </p:sp>
      <p:graphicFrame>
        <p:nvGraphicFramePr>
          <p:cNvPr id="117780" name="Object 20"/>
          <p:cNvGraphicFramePr>
            <a:graphicFrameLocks noChangeAspect="1"/>
          </p:cNvGraphicFramePr>
          <p:nvPr>
            <p:extLst>
              <p:ext uri="{D42A27DB-BD31-4B8C-83A1-F6EECF244321}">
                <p14:modId xmlns:p14="http://schemas.microsoft.com/office/powerpoint/2010/main" val="4140433735"/>
              </p:ext>
            </p:extLst>
          </p:nvPr>
        </p:nvGraphicFramePr>
        <p:xfrm>
          <a:off x="2483470" y="404664"/>
          <a:ext cx="3168650" cy="663575"/>
        </p:xfrm>
        <a:graphic>
          <a:graphicData uri="http://schemas.openxmlformats.org/presentationml/2006/ole">
            <mc:AlternateContent xmlns:mc="http://schemas.openxmlformats.org/markup-compatibility/2006">
              <mc:Choice xmlns:v="urn:schemas-microsoft-com:vml" Requires="v">
                <p:oleObj spid="_x0000_s1021733" name="Equation" r:id="rId14" imgW="1269720" imgH="253800" progId="Equation.DSMT4">
                  <p:embed/>
                </p:oleObj>
              </mc:Choice>
              <mc:Fallback>
                <p:oleObj name="Equation" r:id="rId14" imgW="1269720" imgH="2538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83470" y="404664"/>
                        <a:ext cx="3168650"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781" name="Rectangle 21"/>
          <p:cNvSpPr>
            <a:spLocks noChangeArrowheads="1"/>
          </p:cNvSpPr>
          <p:nvPr/>
        </p:nvSpPr>
        <p:spPr bwMode="auto">
          <a:xfrm>
            <a:off x="684213" y="5949950"/>
            <a:ext cx="693420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spcBef>
                <a:spcPct val="0"/>
              </a:spcBef>
            </a:pPr>
            <a:r>
              <a:rPr lang="zh-CN" altLang="en-US" dirty="0">
                <a:solidFill>
                  <a:srgbClr val="CC0000"/>
                </a:solidFill>
                <a:latin typeface="宋体" panose="02010600030101010101" pitchFamily="2" charset="-122"/>
              </a:rPr>
              <a:t>当</a:t>
            </a:r>
            <a:r>
              <a:rPr lang="en-US" altLang="zh-CN" dirty="0" err="1">
                <a:solidFill>
                  <a:srgbClr val="CC0000"/>
                </a:solidFill>
              </a:rPr>
              <a:t>ln</a:t>
            </a:r>
            <a:r>
              <a:rPr lang="en-US" altLang="zh-CN" i="1" dirty="0" err="1">
                <a:solidFill>
                  <a:srgbClr val="CC0000"/>
                </a:solidFill>
              </a:rPr>
              <a:t>L</a:t>
            </a:r>
            <a:r>
              <a:rPr lang="en-US" altLang="zh-CN" dirty="0">
                <a:solidFill>
                  <a:srgbClr val="CC0000"/>
                </a:solidFill>
              </a:rPr>
              <a:t>(</a:t>
            </a:r>
            <a:r>
              <a:rPr lang="en-US" altLang="zh-CN" i="1" dirty="0">
                <a:solidFill>
                  <a:srgbClr val="CC0000"/>
                </a:solidFill>
                <a:sym typeface="Symbol" panose="05050102010706020507" pitchFamily="18" charset="2"/>
              </a:rPr>
              <a:t> </a:t>
            </a:r>
            <a:r>
              <a:rPr lang="en-US" altLang="zh-CN" dirty="0">
                <a:solidFill>
                  <a:srgbClr val="CC0000"/>
                </a:solidFill>
              </a:rPr>
              <a:t>)</a:t>
            </a:r>
            <a:r>
              <a:rPr lang="zh-CN" altLang="en-US" dirty="0">
                <a:solidFill>
                  <a:srgbClr val="CC0000"/>
                </a:solidFill>
                <a:latin typeface="宋体" panose="02010600030101010101" pitchFamily="2" charset="-122"/>
              </a:rPr>
              <a:t>关于</a:t>
            </a:r>
            <a:r>
              <a:rPr lang="zh-CN" altLang="en-US" i="1" dirty="0">
                <a:solidFill>
                  <a:srgbClr val="CC0000"/>
                </a:solidFill>
                <a:sym typeface="Symbol" panose="05050102010706020507" pitchFamily="18" charset="2"/>
              </a:rPr>
              <a:t></a:t>
            </a:r>
            <a:r>
              <a:rPr lang="zh-CN" altLang="en-US" dirty="0">
                <a:solidFill>
                  <a:srgbClr val="CC0000"/>
                </a:solidFill>
                <a:latin typeface="宋体" panose="02010600030101010101" pitchFamily="2" charset="-122"/>
              </a:rPr>
              <a:t> 不可微时，回到原式定义。</a:t>
            </a:r>
            <a:endParaRPr lang="zh-CN" altLang="en-US" dirty="0">
              <a:latin typeface="宋体" panose="02010600030101010101" pitchFamily="2" charset="-122"/>
            </a:endParaRPr>
          </a:p>
        </p:txBody>
      </p:sp>
    </p:spTree>
    <p:extLst>
      <p:ext uri="{BB962C8B-B14F-4D97-AF65-F5344CB8AC3E}">
        <p14:creationId xmlns:p14="http://schemas.microsoft.com/office/powerpoint/2010/main" val="10825383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7766"/>
                                        </p:tgtEl>
                                        <p:attrNameLst>
                                          <p:attrName>style.visibility</p:attrName>
                                        </p:attrNameLst>
                                      </p:cBhvr>
                                      <p:to>
                                        <p:strVal val="visible"/>
                                      </p:to>
                                    </p:set>
                                    <p:animEffect transition="in" filter="wipe(left)">
                                      <p:cBhvr>
                                        <p:cTn id="7" dur="500"/>
                                        <p:tgtEl>
                                          <p:spTgt spid="117766"/>
                                        </p:tgtEl>
                                      </p:cBhvr>
                                    </p:animEffect>
                                  </p:childTnLst>
                                </p:cTn>
                              </p:par>
                              <p:par>
                                <p:cTn id="8" presetID="22" presetClass="entr" presetSubtype="8" fill="hold" nodeType="withEffect">
                                  <p:stCondLst>
                                    <p:cond delay="0"/>
                                  </p:stCondLst>
                                  <p:childTnLst>
                                    <p:set>
                                      <p:cBhvr>
                                        <p:cTn id="9" dur="1" fill="hold">
                                          <p:stCondLst>
                                            <p:cond delay="0"/>
                                          </p:stCondLst>
                                        </p:cTn>
                                        <p:tgtEl>
                                          <p:spTgt spid="117780"/>
                                        </p:tgtEl>
                                        <p:attrNameLst>
                                          <p:attrName>style.visibility</p:attrName>
                                        </p:attrNameLst>
                                      </p:cBhvr>
                                      <p:to>
                                        <p:strVal val="visible"/>
                                      </p:to>
                                    </p:set>
                                    <p:animEffect transition="in" filter="wipe(left)">
                                      <p:cBhvr>
                                        <p:cTn id="10" dur="500"/>
                                        <p:tgtEl>
                                          <p:spTgt spid="11778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117775"/>
                                        </p:tgtEl>
                                        <p:attrNameLst>
                                          <p:attrName>style.visibility</p:attrName>
                                        </p:attrNameLst>
                                      </p:cBhvr>
                                      <p:to>
                                        <p:strVal val="visible"/>
                                      </p:to>
                                    </p:set>
                                    <p:animEffect transition="in" filter="wipe(left)">
                                      <p:cBhvr>
                                        <p:cTn id="15" dur="500"/>
                                        <p:tgtEl>
                                          <p:spTgt spid="11777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17763"/>
                                        </p:tgtEl>
                                        <p:attrNameLst>
                                          <p:attrName>style.visibility</p:attrName>
                                        </p:attrNameLst>
                                      </p:cBhvr>
                                      <p:to>
                                        <p:strVal val="visible"/>
                                      </p:to>
                                    </p:set>
                                    <p:animEffect transition="in" filter="wipe(left)">
                                      <p:cBhvr>
                                        <p:cTn id="20" dur="500"/>
                                        <p:tgtEl>
                                          <p:spTgt spid="11776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17770"/>
                                        </p:tgtEl>
                                        <p:attrNameLst>
                                          <p:attrName>style.visibility</p:attrName>
                                        </p:attrNameLst>
                                      </p:cBhvr>
                                      <p:to>
                                        <p:strVal val="visible"/>
                                      </p:to>
                                    </p:set>
                                    <p:animEffect transition="in" filter="wipe(left)">
                                      <p:cBhvr>
                                        <p:cTn id="25" dur="500"/>
                                        <p:tgtEl>
                                          <p:spTgt spid="11777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17768"/>
                                        </p:tgtEl>
                                        <p:attrNameLst>
                                          <p:attrName>style.visibility</p:attrName>
                                        </p:attrNameLst>
                                      </p:cBhvr>
                                      <p:to>
                                        <p:strVal val="visible"/>
                                      </p:to>
                                    </p:set>
                                    <p:animEffect transition="in" filter="wipe(left)">
                                      <p:cBhvr>
                                        <p:cTn id="30" dur="500"/>
                                        <p:tgtEl>
                                          <p:spTgt spid="11776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7774"/>
                                        </p:tgtEl>
                                        <p:attrNameLst>
                                          <p:attrName>style.visibility</p:attrName>
                                        </p:attrNameLst>
                                      </p:cBhvr>
                                      <p:to>
                                        <p:strVal val="visible"/>
                                      </p:to>
                                    </p:set>
                                    <p:animEffect transition="in" filter="wipe(left)">
                                      <p:cBhvr>
                                        <p:cTn id="35" dur="500"/>
                                        <p:tgtEl>
                                          <p:spTgt spid="11777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17773"/>
                                        </p:tgtEl>
                                        <p:attrNameLst>
                                          <p:attrName>style.visibility</p:attrName>
                                        </p:attrNameLst>
                                      </p:cBhvr>
                                      <p:to>
                                        <p:strVal val="visible"/>
                                      </p:to>
                                    </p:set>
                                    <p:animEffect transition="in" filter="wipe(left)">
                                      <p:cBhvr>
                                        <p:cTn id="40" dur="500"/>
                                        <p:tgtEl>
                                          <p:spTgt spid="11777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17762"/>
                                        </p:tgtEl>
                                        <p:attrNameLst>
                                          <p:attrName>style.visibility</p:attrName>
                                        </p:attrNameLst>
                                      </p:cBhvr>
                                      <p:to>
                                        <p:strVal val="visible"/>
                                      </p:to>
                                    </p:set>
                                    <p:animEffect transition="in" filter="wipe(left)">
                                      <p:cBhvr>
                                        <p:cTn id="45" dur="500"/>
                                        <p:tgtEl>
                                          <p:spTgt spid="11776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17777"/>
                                        </p:tgtEl>
                                        <p:attrNameLst>
                                          <p:attrName>style.visibility</p:attrName>
                                        </p:attrNameLst>
                                      </p:cBhvr>
                                      <p:to>
                                        <p:strVal val="visible"/>
                                      </p:to>
                                    </p:set>
                                    <p:animEffect transition="in" filter="wipe(left)">
                                      <p:cBhvr>
                                        <p:cTn id="50" dur="500"/>
                                        <p:tgtEl>
                                          <p:spTgt spid="11777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117778"/>
                                        </p:tgtEl>
                                        <p:attrNameLst>
                                          <p:attrName>style.visibility</p:attrName>
                                        </p:attrNameLst>
                                      </p:cBhvr>
                                      <p:to>
                                        <p:strVal val="visible"/>
                                      </p:to>
                                    </p:set>
                                    <p:animEffect transition="in" filter="wipe(left)">
                                      <p:cBhvr>
                                        <p:cTn id="55" dur="500"/>
                                        <p:tgtEl>
                                          <p:spTgt spid="11777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117779"/>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17781"/>
                                        </p:tgtEl>
                                        <p:attrNameLst>
                                          <p:attrName>style.visibility</p:attrName>
                                        </p:attrNameLst>
                                      </p:cBhvr>
                                      <p:to>
                                        <p:strVal val="visible"/>
                                      </p:to>
                                    </p:set>
                                    <p:animEffect transition="in" filter="wipe(left)">
                                      <p:cBhvr>
                                        <p:cTn id="64" dur="500"/>
                                        <p:tgtEl>
                                          <p:spTgt spid="117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6" grpId="0" autoUpdateAnimBg="0"/>
      <p:bldP spid="117768" grpId="0" autoUpdateAnimBg="0"/>
      <p:bldP spid="117773" grpId="0" autoUpdateAnimBg="0"/>
      <p:bldP spid="117774" grpId="0" autoUpdateAnimBg="0"/>
      <p:bldP spid="117777" grpId="0" autoUpdateAnimBg="0"/>
      <p:bldP spid="117779" grpId="0" autoUpdateAnimBg="0"/>
      <p:bldP spid="117781"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539750" y="404813"/>
            <a:ext cx="8153400" cy="9787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20000"/>
              </a:lnSpc>
              <a:buClr>
                <a:srgbClr val="FF0000"/>
              </a:buClr>
              <a:buFont typeface="Monotype Sorts" pitchFamily="2" charset="2"/>
              <a:buNone/>
            </a:pPr>
            <a:r>
              <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例</a:t>
            </a:r>
            <a:r>
              <a:rPr lang="en-US" altLang="zh-CN"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设</a:t>
            </a:r>
            <a:r>
              <a:rPr lang="en-US" altLang="zh-CN" i="1"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(1,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X</a:t>
            </a:r>
            <a:r>
              <a:rPr lang="en-US" altLang="zh-CN" i="1" baseline="-25000" dirty="0" err="1">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是来自</a:t>
            </a: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的一个样本</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求参数 </a:t>
            </a:r>
            <a:r>
              <a:rPr lang="en-US" altLang="zh-CN" i="1" dirty="0">
                <a:latin typeface="Times New Roman" panose="02020603050405020304" pitchFamily="18" charset="0"/>
                <a:cs typeface="Times New Roman" panose="02020603050405020304" pitchFamily="18" charset="0"/>
              </a:rPr>
              <a:t>p </a:t>
            </a:r>
            <a:r>
              <a:rPr lang="zh-CN" altLang="en-US" dirty="0">
                <a:latin typeface="Times New Roman" panose="02020603050405020304" pitchFamily="18" charset="0"/>
                <a:cs typeface="Times New Roman" panose="02020603050405020304" pitchFamily="18" charset="0"/>
              </a:rPr>
              <a:t>的最大似然估计量</a:t>
            </a:r>
            <a:r>
              <a:rPr lang="en-US" altLang="zh-CN" dirty="0">
                <a:latin typeface="Times New Roman" panose="02020603050405020304" pitchFamily="18" charset="0"/>
                <a:cs typeface="Times New Roman" panose="02020603050405020304" pitchFamily="18" charset="0"/>
              </a:rPr>
              <a:t>.</a:t>
            </a:r>
          </a:p>
        </p:txBody>
      </p:sp>
      <p:sp>
        <p:nvSpPr>
          <p:cNvPr id="118787" name="Rectangle 3"/>
          <p:cNvSpPr>
            <a:spLocks noChangeArrowheads="1"/>
          </p:cNvSpPr>
          <p:nvPr/>
        </p:nvSpPr>
        <p:spPr bwMode="auto">
          <a:xfrm>
            <a:off x="539750" y="1625600"/>
            <a:ext cx="8604250" cy="86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buClr>
                <a:srgbClr val="FF0000"/>
              </a:buClr>
              <a:buFont typeface="Monotype Sorts" pitchFamily="2" charset="2"/>
              <a:buNone/>
            </a:pPr>
            <a:r>
              <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解</a:t>
            </a:r>
            <a:r>
              <a:rPr lang="zh-CN" altLang="en-US" dirty="0">
                <a:latin typeface="Times New Roman" panose="02020603050405020304" pitchFamily="18" charset="0"/>
                <a:cs typeface="Times New Roman" panose="02020603050405020304" pitchFamily="18" charset="0"/>
              </a:rPr>
              <a:t> 设</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rPr>
              <a:t>, …, </a:t>
            </a:r>
            <a:r>
              <a:rPr lang="en-US" altLang="zh-CN" i="1" dirty="0" err="1">
                <a:latin typeface="Times New Roman" panose="02020603050405020304" pitchFamily="18" charset="0"/>
                <a:cs typeface="Times New Roman" panose="02020603050405020304" pitchFamily="18" charset="0"/>
              </a:rPr>
              <a:t>x</a:t>
            </a:r>
            <a:r>
              <a:rPr lang="en-US" altLang="zh-CN" i="1" baseline="-25000" dirty="0" err="1">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是相应于</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X</a:t>
            </a:r>
            <a:r>
              <a:rPr lang="en-US" altLang="zh-CN" i="1" baseline="-25000" dirty="0" err="1">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一个样本值</a:t>
            </a:r>
            <a:r>
              <a:rPr lang="en-US" altLang="zh-CN" dirty="0">
                <a:latin typeface="Times New Roman" panose="02020603050405020304" pitchFamily="18" charset="0"/>
                <a:cs typeface="Times New Roman" panose="02020603050405020304" pitchFamily="18" charset="0"/>
              </a:rPr>
              <a:t>,</a:t>
            </a:r>
          </a:p>
          <a:p>
            <a:pPr>
              <a:lnSpc>
                <a:spcPct val="80000"/>
              </a:lnSpc>
              <a:buClr>
                <a:srgbClr val="FF0000"/>
              </a:buClr>
              <a:buFont typeface="Monotype Sorts" pitchFamily="2" charset="2"/>
              <a:buNone/>
            </a:pPr>
            <a:r>
              <a:rPr lang="en-US" altLang="zh-CN" i="1" dirty="0">
                <a:latin typeface="Times New Roman" panose="02020603050405020304" pitchFamily="18" charset="0"/>
                <a:cs typeface="Times New Roman" panose="02020603050405020304" pitchFamily="18" charset="0"/>
              </a:rPr>
              <a:t>  X</a:t>
            </a:r>
            <a:r>
              <a:rPr lang="zh-CN" altLang="en-US" dirty="0">
                <a:latin typeface="Times New Roman" panose="02020603050405020304" pitchFamily="18" charset="0"/>
                <a:cs typeface="Times New Roman" panose="02020603050405020304" pitchFamily="18" charset="0"/>
              </a:rPr>
              <a:t>的分布律为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p</a:t>
            </a:r>
            <a:r>
              <a:rPr lang="en-US" altLang="zh-CN" i="1" baseline="30000" dirty="0" err="1">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1</a:t>
            </a:r>
            <a:r>
              <a:rPr lang="en-US" altLang="zh-CN" i="1" baseline="30000" dirty="0">
                <a:latin typeface="Times New Roman" panose="02020603050405020304" pitchFamily="18" charset="0"/>
                <a:cs typeface="Times New Roman" panose="02020603050405020304" pitchFamily="18" charset="0"/>
              </a:rPr>
              <a:t>-x</a:t>
            </a:r>
            <a:r>
              <a:rPr lang="en-US" altLang="zh-CN" i="1" dirty="0">
                <a:latin typeface="Times New Roman" panose="02020603050405020304" pitchFamily="18" charset="0"/>
                <a:cs typeface="Times New Roman" panose="02020603050405020304" pitchFamily="18" charset="0"/>
              </a:rPr>
              <a:t>,   x=</a:t>
            </a:r>
            <a:r>
              <a:rPr lang="en-US" altLang="zh-CN" dirty="0">
                <a:latin typeface="Times New Roman" panose="02020603050405020304" pitchFamily="18" charset="0"/>
                <a:cs typeface="Times New Roman" panose="02020603050405020304" pitchFamily="18" charset="0"/>
              </a:rPr>
              <a:t>0,1</a:t>
            </a:r>
            <a:r>
              <a:rPr lang="en-US" altLang="zh-CN" i="1" dirty="0">
                <a:latin typeface="Times New Roman" panose="02020603050405020304" pitchFamily="18" charset="0"/>
                <a:cs typeface="Times New Roman" panose="02020603050405020304" pitchFamily="18" charset="0"/>
              </a:rPr>
              <a:t>,</a:t>
            </a:r>
          </a:p>
        </p:txBody>
      </p:sp>
      <p:sp>
        <p:nvSpPr>
          <p:cNvPr id="118788" name="Rectangle 4"/>
          <p:cNvSpPr>
            <a:spLocks noChangeArrowheads="1"/>
          </p:cNvSpPr>
          <p:nvPr/>
        </p:nvSpPr>
        <p:spPr bwMode="auto">
          <a:xfrm>
            <a:off x="692150" y="2636838"/>
            <a:ext cx="2327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a:latin typeface="宋体" panose="02010600030101010101" pitchFamily="2" charset="-122"/>
              </a:rPr>
              <a:t>故似然函数为</a:t>
            </a:r>
          </a:p>
        </p:txBody>
      </p:sp>
      <p:graphicFrame>
        <p:nvGraphicFramePr>
          <p:cNvPr id="118789" name="Object 5"/>
          <p:cNvGraphicFramePr>
            <a:graphicFrameLocks noChangeAspect="1"/>
          </p:cNvGraphicFramePr>
          <p:nvPr/>
        </p:nvGraphicFramePr>
        <p:xfrm>
          <a:off x="1547813" y="3065463"/>
          <a:ext cx="3221037" cy="1138237"/>
        </p:xfrm>
        <a:graphic>
          <a:graphicData uri="http://schemas.openxmlformats.org/presentationml/2006/ole">
            <mc:AlternateContent xmlns:mc="http://schemas.openxmlformats.org/markup-compatibility/2006">
              <mc:Choice xmlns:v="urn:schemas-microsoft-com:vml" Requires="v">
                <p:oleObj spid="_x0000_s1022746" name="公式" r:id="rId4" imgW="1409400" imgH="444240" progId="Equation.3">
                  <p:embed/>
                </p:oleObj>
              </mc:Choice>
              <mc:Fallback>
                <p:oleObj name="公式" r:id="rId4" imgW="140940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3065463"/>
                        <a:ext cx="3221037" cy="11382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8790" name="Object 6"/>
          <p:cNvGraphicFramePr>
            <a:graphicFrameLocks noChangeAspect="1"/>
          </p:cNvGraphicFramePr>
          <p:nvPr/>
        </p:nvGraphicFramePr>
        <p:xfrm>
          <a:off x="4716463" y="2733675"/>
          <a:ext cx="3455987" cy="1200150"/>
        </p:xfrm>
        <a:graphic>
          <a:graphicData uri="http://schemas.openxmlformats.org/presentationml/2006/ole">
            <mc:AlternateContent xmlns:mc="http://schemas.openxmlformats.org/markup-compatibility/2006">
              <mc:Choice xmlns:v="urn:schemas-microsoft-com:vml" Requires="v">
                <p:oleObj spid="_x0000_s1022747" name="公式" r:id="rId6" imgW="1130040" imgH="368280" progId="Equation.3">
                  <p:embed/>
                </p:oleObj>
              </mc:Choice>
              <mc:Fallback>
                <p:oleObj name="公式" r:id="rId6" imgW="1130040" imgH="3682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6463" y="2733675"/>
                        <a:ext cx="3455987" cy="12001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8791" name="Object 7"/>
          <p:cNvGraphicFramePr>
            <a:graphicFrameLocks noChangeAspect="1"/>
          </p:cNvGraphicFramePr>
          <p:nvPr/>
        </p:nvGraphicFramePr>
        <p:xfrm>
          <a:off x="1476375" y="4033838"/>
          <a:ext cx="5087938" cy="1123950"/>
        </p:xfrm>
        <a:graphic>
          <a:graphicData uri="http://schemas.openxmlformats.org/presentationml/2006/ole">
            <mc:AlternateContent xmlns:mc="http://schemas.openxmlformats.org/markup-compatibility/2006">
              <mc:Choice xmlns:v="urn:schemas-microsoft-com:vml" Requires="v">
                <p:oleObj spid="_x0000_s1022748" name="公式" r:id="rId8" imgW="2387520" imgH="444240" progId="Equation.3">
                  <p:embed/>
                </p:oleObj>
              </mc:Choice>
              <mc:Fallback>
                <p:oleObj name="公式" r:id="rId8" imgW="2387520" imgH="4442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6375" y="4033838"/>
                        <a:ext cx="5087938" cy="11239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8792" name="Object 8"/>
          <p:cNvGraphicFramePr>
            <a:graphicFrameLocks noChangeAspect="1"/>
          </p:cNvGraphicFramePr>
          <p:nvPr/>
        </p:nvGraphicFramePr>
        <p:xfrm>
          <a:off x="1116013" y="5149850"/>
          <a:ext cx="1655762" cy="901700"/>
        </p:xfrm>
        <a:graphic>
          <a:graphicData uri="http://schemas.openxmlformats.org/presentationml/2006/ole">
            <mc:AlternateContent xmlns:mc="http://schemas.openxmlformats.org/markup-compatibility/2006">
              <mc:Choice xmlns:v="urn:schemas-microsoft-com:vml" Requires="v">
                <p:oleObj spid="_x0000_s1022749" name="公式" r:id="rId10" imgW="799920" imgH="355320" progId="Equation.3">
                  <p:embed/>
                </p:oleObj>
              </mc:Choice>
              <mc:Fallback>
                <p:oleObj name="公式" r:id="rId10" imgW="799920" imgH="35532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16013" y="5149850"/>
                        <a:ext cx="1655762" cy="9017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8793" name="Object 9"/>
          <p:cNvGraphicFramePr>
            <a:graphicFrameLocks noChangeAspect="1"/>
          </p:cNvGraphicFramePr>
          <p:nvPr/>
        </p:nvGraphicFramePr>
        <p:xfrm>
          <a:off x="3586163" y="4978400"/>
          <a:ext cx="2425700" cy="1239838"/>
        </p:xfrm>
        <a:graphic>
          <a:graphicData uri="http://schemas.openxmlformats.org/presentationml/2006/ole">
            <mc:AlternateContent xmlns:mc="http://schemas.openxmlformats.org/markup-compatibility/2006">
              <mc:Choice xmlns:v="urn:schemas-microsoft-com:vml" Requires="v">
                <p:oleObj spid="_x0000_s1022750" name="公式" r:id="rId12" imgW="1054080" imgH="431640" progId="Equation.3">
                  <p:embed/>
                </p:oleObj>
              </mc:Choice>
              <mc:Fallback>
                <p:oleObj name="公式" r:id="rId12" imgW="1054080" imgH="4316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86163" y="4978400"/>
                        <a:ext cx="2425700" cy="1239838"/>
                      </a:xfrm>
                      <a:prstGeom prst="rect">
                        <a:avLst/>
                      </a:prstGeom>
                      <a:noFill/>
                      <a:ln>
                        <a:noFill/>
                      </a:ln>
                      <a:effectLst/>
                      <a:extLst>
                        <a:ext uri="{909E8E84-426E-40DD-AFC4-6F175D3DCCD1}">
                          <a14:hiddenFill xmlns:a14="http://schemas.microsoft.com/office/drawing/2010/main">
                            <a:solidFill>
                              <a:srgbClr val="00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8794" name="Object 10"/>
          <p:cNvGraphicFramePr>
            <a:graphicFrameLocks noChangeAspect="1"/>
          </p:cNvGraphicFramePr>
          <p:nvPr/>
        </p:nvGraphicFramePr>
        <p:xfrm>
          <a:off x="6227763" y="5013325"/>
          <a:ext cx="2279650" cy="1276350"/>
        </p:xfrm>
        <a:graphic>
          <a:graphicData uri="http://schemas.openxmlformats.org/presentationml/2006/ole">
            <mc:AlternateContent xmlns:mc="http://schemas.openxmlformats.org/markup-compatibility/2006">
              <mc:Choice xmlns:v="urn:schemas-microsoft-com:vml" Requires="v">
                <p:oleObj spid="_x0000_s1022751" name="公式" r:id="rId14" imgW="990360" imgH="444240" progId="Equation.3">
                  <p:embed/>
                </p:oleObj>
              </mc:Choice>
              <mc:Fallback>
                <p:oleObj name="公式" r:id="rId14" imgW="990360" imgH="4442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227763" y="5013325"/>
                        <a:ext cx="2279650" cy="1276350"/>
                      </a:xfrm>
                      <a:prstGeom prst="rect">
                        <a:avLst/>
                      </a:prstGeom>
                      <a:noFill/>
                      <a:ln>
                        <a:noFill/>
                      </a:ln>
                      <a:effectLst/>
                      <a:extLst>
                        <a:ext uri="{909E8E84-426E-40DD-AFC4-6F175D3DCCD1}">
                          <a14:hiddenFill xmlns:a14="http://schemas.microsoft.com/office/drawing/2010/main">
                            <a:solidFill>
                              <a:srgbClr val="00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8795" name="Rectangle 11"/>
          <p:cNvSpPr>
            <a:spLocks noChangeArrowheads="1"/>
          </p:cNvSpPr>
          <p:nvPr/>
        </p:nvSpPr>
        <p:spPr bwMode="auto">
          <a:xfrm>
            <a:off x="6450013" y="6078240"/>
            <a:ext cx="19700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dirty="0">
                <a:solidFill>
                  <a:schemeClr val="accent2"/>
                </a:solidFill>
                <a:latin typeface="宋体" panose="02010600030101010101" pitchFamily="2" charset="-122"/>
              </a:rPr>
              <a:t>似然估计量</a:t>
            </a:r>
          </a:p>
        </p:txBody>
      </p:sp>
      <p:sp>
        <p:nvSpPr>
          <p:cNvPr id="118796" name="Rectangle 12"/>
          <p:cNvSpPr>
            <a:spLocks noChangeArrowheads="1"/>
          </p:cNvSpPr>
          <p:nvPr/>
        </p:nvSpPr>
        <p:spPr bwMode="auto">
          <a:xfrm>
            <a:off x="3663950" y="6078538"/>
            <a:ext cx="19700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a:solidFill>
                  <a:schemeClr val="accent2"/>
                </a:solidFill>
                <a:latin typeface="宋体" panose="02010600030101010101" pitchFamily="2" charset="-122"/>
              </a:rPr>
              <a:t>似然估计值</a:t>
            </a:r>
          </a:p>
        </p:txBody>
      </p:sp>
      <p:sp>
        <p:nvSpPr>
          <p:cNvPr id="118797" name="Rectangle 13"/>
          <p:cNvSpPr>
            <a:spLocks noChangeArrowheads="1"/>
          </p:cNvSpPr>
          <p:nvPr/>
        </p:nvSpPr>
        <p:spPr bwMode="auto">
          <a:xfrm>
            <a:off x="611188" y="5300663"/>
            <a:ext cx="5413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a:latin typeface="宋体" panose="02010600030101010101" pitchFamily="2" charset="-122"/>
              </a:rPr>
              <a:t>令</a:t>
            </a:r>
          </a:p>
        </p:txBody>
      </p:sp>
      <p:sp>
        <p:nvSpPr>
          <p:cNvPr id="118798" name="AutoShape 14"/>
          <p:cNvSpPr>
            <a:spLocks noChangeArrowheads="1"/>
          </p:cNvSpPr>
          <p:nvPr/>
        </p:nvSpPr>
        <p:spPr bwMode="auto">
          <a:xfrm>
            <a:off x="2916238" y="5429250"/>
            <a:ext cx="609600" cy="304800"/>
          </a:xfrm>
          <a:prstGeom prst="rightArrow">
            <a:avLst>
              <a:gd name="adj1" fmla="val 50000"/>
              <a:gd name="adj2" fmla="val 50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799" name="Rectangle 15"/>
          <p:cNvSpPr>
            <a:spLocks noChangeArrowheads="1"/>
          </p:cNvSpPr>
          <p:nvPr/>
        </p:nvSpPr>
        <p:spPr bwMode="auto">
          <a:xfrm>
            <a:off x="611188" y="4292600"/>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a:latin typeface="宋体" panose="02010600030101010101" pitchFamily="2" charset="-122"/>
              </a:rPr>
              <a:t>于是</a:t>
            </a:r>
          </a:p>
        </p:txBody>
      </p:sp>
    </p:spTree>
    <p:extLst>
      <p:ext uri="{BB962C8B-B14F-4D97-AF65-F5344CB8AC3E}">
        <p14:creationId xmlns:p14="http://schemas.microsoft.com/office/powerpoint/2010/main" val="3904735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8786"/>
                                        </p:tgtEl>
                                        <p:attrNameLst>
                                          <p:attrName>style.visibility</p:attrName>
                                        </p:attrNameLst>
                                      </p:cBhvr>
                                      <p:to>
                                        <p:strVal val="visible"/>
                                      </p:to>
                                    </p:set>
                                    <p:animEffect transition="in" filter="wipe(left)">
                                      <p:cBhvr>
                                        <p:cTn id="7" dur="500"/>
                                        <p:tgtEl>
                                          <p:spTgt spid="1187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8787"/>
                                        </p:tgtEl>
                                        <p:attrNameLst>
                                          <p:attrName>style.visibility</p:attrName>
                                        </p:attrNameLst>
                                      </p:cBhvr>
                                      <p:to>
                                        <p:strVal val="visible"/>
                                      </p:to>
                                    </p:set>
                                    <p:animEffect transition="in" filter="wipe(left)">
                                      <p:cBhvr>
                                        <p:cTn id="12" dur="500"/>
                                        <p:tgtEl>
                                          <p:spTgt spid="1187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8788"/>
                                        </p:tgtEl>
                                        <p:attrNameLst>
                                          <p:attrName>style.visibility</p:attrName>
                                        </p:attrNameLst>
                                      </p:cBhvr>
                                      <p:to>
                                        <p:strVal val="visible"/>
                                      </p:to>
                                    </p:set>
                                    <p:animEffect transition="in" filter="wipe(left)">
                                      <p:cBhvr>
                                        <p:cTn id="17" dur="500"/>
                                        <p:tgtEl>
                                          <p:spTgt spid="1187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8789"/>
                                        </p:tgtEl>
                                        <p:attrNameLst>
                                          <p:attrName>style.visibility</p:attrName>
                                        </p:attrNameLst>
                                      </p:cBhvr>
                                      <p:to>
                                        <p:strVal val="visible"/>
                                      </p:to>
                                    </p:set>
                                    <p:animEffect transition="in" filter="wipe(left)">
                                      <p:cBhvr>
                                        <p:cTn id="22" dur="500"/>
                                        <p:tgtEl>
                                          <p:spTgt spid="1187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8790"/>
                                        </p:tgtEl>
                                        <p:attrNameLst>
                                          <p:attrName>style.visibility</p:attrName>
                                        </p:attrNameLst>
                                      </p:cBhvr>
                                      <p:to>
                                        <p:strVal val="visible"/>
                                      </p:to>
                                    </p:set>
                                    <p:animEffect transition="in" filter="wipe(left)">
                                      <p:cBhvr>
                                        <p:cTn id="27" dur="500"/>
                                        <p:tgtEl>
                                          <p:spTgt spid="1187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8799"/>
                                        </p:tgtEl>
                                        <p:attrNameLst>
                                          <p:attrName>style.visibility</p:attrName>
                                        </p:attrNameLst>
                                      </p:cBhvr>
                                      <p:to>
                                        <p:strVal val="visible"/>
                                      </p:to>
                                    </p:set>
                                    <p:animEffect transition="in" filter="wipe(left)">
                                      <p:cBhvr>
                                        <p:cTn id="32" dur="500"/>
                                        <p:tgtEl>
                                          <p:spTgt spid="1187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18791"/>
                                        </p:tgtEl>
                                        <p:attrNameLst>
                                          <p:attrName>style.visibility</p:attrName>
                                        </p:attrNameLst>
                                      </p:cBhvr>
                                      <p:to>
                                        <p:strVal val="visible"/>
                                      </p:to>
                                    </p:set>
                                    <p:animEffect transition="in" filter="wipe(left)">
                                      <p:cBhvr>
                                        <p:cTn id="37" dur="500"/>
                                        <p:tgtEl>
                                          <p:spTgt spid="11879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8797"/>
                                        </p:tgtEl>
                                        <p:attrNameLst>
                                          <p:attrName>style.visibility</p:attrName>
                                        </p:attrNameLst>
                                      </p:cBhvr>
                                      <p:to>
                                        <p:strVal val="visible"/>
                                      </p:to>
                                    </p:set>
                                    <p:animEffect transition="in" filter="wipe(left)">
                                      <p:cBhvr>
                                        <p:cTn id="42" dur="500"/>
                                        <p:tgtEl>
                                          <p:spTgt spid="11879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18792"/>
                                        </p:tgtEl>
                                        <p:attrNameLst>
                                          <p:attrName>style.visibility</p:attrName>
                                        </p:attrNameLst>
                                      </p:cBhvr>
                                      <p:to>
                                        <p:strVal val="visible"/>
                                      </p:to>
                                    </p:set>
                                    <p:animEffect transition="in" filter="wipe(left)">
                                      <p:cBhvr>
                                        <p:cTn id="47" dur="500"/>
                                        <p:tgtEl>
                                          <p:spTgt spid="11879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8798"/>
                                        </p:tgtEl>
                                        <p:attrNameLst>
                                          <p:attrName>style.visibility</p:attrName>
                                        </p:attrNameLst>
                                      </p:cBhvr>
                                      <p:to>
                                        <p:strVal val="visible"/>
                                      </p:to>
                                    </p:set>
                                    <p:animEffect transition="in" filter="wipe(left)">
                                      <p:cBhvr>
                                        <p:cTn id="52" dur="500"/>
                                        <p:tgtEl>
                                          <p:spTgt spid="11879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18793"/>
                                        </p:tgtEl>
                                        <p:attrNameLst>
                                          <p:attrName>style.visibility</p:attrName>
                                        </p:attrNameLst>
                                      </p:cBhvr>
                                      <p:to>
                                        <p:strVal val="visible"/>
                                      </p:to>
                                    </p:set>
                                    <p:animEffect transition="in" filter="wipe(left)">
                                      <p:cBhvr>
                                        <p:cTn id="57" dur="500"/>
                                        <p:tgtEl>
                                          <p:spTgt spid="11879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18796"/>
                                        </p:tgtEl>
                                        <p:attrNameLst>
                                          <p:attrName>style.visibility</p:attrName>
                                        </p:attrNameLst>
                                      </p:cBhvr>
                                      <p:to>
                                        <p:strVal val="visible"/>
                                      </p:to>
                                    </p:set>
                                    <p:animEffect transition="in" filter="wipe(left)">
                                      <p:cBhvr>
                                        <p:cTn id="62" dur="500"/>
                                        <p:tgtEl>
                                          <p:spTgt spid="11879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18794"/>
                                        </p:tgtEl>
                                        <p:attrNameLst>
                                          <p:attrName>style.visibility</p:attrName>
                                        </p:attrNameLst>
                                      </p:cBhvr>
                                      <p:to>
                                        <p:strVal val="visible"/>
                                      </p:to>
                                    </p:set>
                                    <p:animEffect transition="in" filter="wipe(left)">
                                      <p:cBhvr>
                                        <p:cTn id="67" dur="500"/>
                                        <p:tgtEl>
                                          <p:spTgt spid="11879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18795"/>
                                        </p:tgtEl>
                                        <p:attrNameLst>
                                          <p:attrName>style.visibility</p:attrName>
                                        </p:attrNameLst>
                                      </p:cBhvr>
                                      <p:to>
                                        <p:strVal val="visible"/>
                                      </p:to>
                                    </p:set>
                                    <p:animEffect transition="in" filter="wipe(left)">
                                      <p:cBhvr>
                                        <p:cTn id="72" dur="500"/>
                                        <p:tgtEl>
                                          <p:spTgt spid="118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autoUpdateAnimBg="0"/>
      <p:bldP spid="118787" grpId="0" autoUpdateAnimBg="0"/>
      <p:bldP spid="118788" grpId="0" autoUpdateAnimBg="0"/>
      <p:bldP spid="118795" grpId="0" autoUpdateAnimBg="0"/>
      <p:bldP spid="118796" grpId="0" autoUpdateAnimBg="0"/>
      <p:bldP spid="118797" grpId="0" autoUpdateAnimBg="0"/>
      <p:bldP spid="118798" grpId="0" animBg="1"/>
      <p:bldP spid="11879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824" name="Object 16"/>
          <p:cNvGraphicFramePr>
            <a:graphicFrameLocks noChangeAspect="1"/>
          </p:cNvGraphicFramePr>
          <p:nvPr/>
        </p:nvGraphicFramePr>
        <p:xfrm>
          <a:off x="5946775" y="4797425"/>
          <a:ext cx="2586038" cy="1550988"/>
        </p:xfrm>
        <a:graphic>
          <a:graphicData uri="http://schemas.openxmlformats.org/presentationml/2006/ole">
            <mc:AlternateContent xmlns:mc="http://schemas.openxmlformats.org/markup-compatibility/2006">
              <mc:Choice xmlns:v="urn:schemas-microsoft-com:vml" Requires="v">
                <p:oleObj spid="_x0000_s1023902" name="公式" r:id="rId4" imgW="1295280" imgH="685800" progId="Equation.3">
                  <p:embed/>
                </p:oleObj>
              </mc:Choice>
              <mc:Fallback>
                <p:oleObj name="公式" r:id="rId4" imgW="1295280" imgH="685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6775" y="4797425"/>
                        <a:ext cx="2586038" cy="1550988"/>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810" name="Text Box 2"/>
          <p:cNvSpPr txBox="1">
            <a:spLocks noChangeArrowheads="1"/>
          </p:cNvSpPr>
          <p:nvPr/>
        </p:nvSpPr>
        <p:spPr bwMode="auto">
          <a:xfrm>
            <a:off x="457200" y="476250"/>
            <a:ext cx="8686800"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60000"/>
              </a:lnSpc>
            </a:pPr>
            <a:r>
              <a:rPr lang="zh-CN" altLang="en-US"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例</a:t>
            </a:r>
            <a:r>
              <a:rPr lang="en-US" altLang="zh-CN"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设总体</a:t>
            </a:r>
            <a:r>
              <a:rPr lang="en-US" altLang="zh-CN" i="1" dirty="0">
                <a:latin typeface="Times New Roman" panose="02020603050405020304" pitchFamily="18" charset="0"/>
                <a:cs typeface="Times New Roman" panose="02020603050405020304" pitchFamily="18" charset="0"/>
              </a:rPr>
              <a:t>X~N</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30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30000" dirty="0">
                <a:latin typeface="Times New Roman" panose="02020603050405020304" pitchFamily="18" charset="0"/>
                <a:cs typeface="Times New Roman" panose="02020603050405020304" pitchFamily="18" charset="0"/>
                <a:sym typeface="Symbol" panose="05050102010706020507" pitchFamily="18" charset="2"/>
              </a:rPr>
              <a:t>2</a:t>
            </a:r>
            <a:r>
              <a:rPr lang="zh-CN" altLang="en-US" dirty="0">
                <a:latin typeface="Times New Roman" panose="02020603050405020304" pitchFamily="18" charset="0"/>
                <a:cs typeface="Times New Roman" panose="02020603050405020304" pitchFamily="18" charset="0"/>
              </a:rPr>
              <a:t>均未知，又设</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X</a:t>
            </a:r>
            <a:r>
              <a:rPr lang="en-US" altLang="zh-CN" i="1" baseline="-25000" dirty="0" err="1">
                <a:latin typeface="Times New Roman" panose="02020603050405020304" pitchFamily="18" charset="0"/>
                <a:cs typeface="Times New Roman" panose="02020603050405020304" pitchFamily="18" charset="0"/>
              </a:rPr>
              <a:t>n</a:t>
            </a:r>
            <a:endParaRPr lang="en-US" altLang="zh-CN" i="1" baseline="-25000" dirty="0">
              <a:latin typeface="Times New Roman" panose="02020603050405020304" pitchFamily="18" charset="0"/>
              <a:cs typeface="Times New Roman" panose="02020603050405020304" pitchFamily="18" charset="0"/>
            </a:endParaRPr>
          </a:p>
          <a:p>
            <a:pPr>
              <a:lnSpc>
                <a:spcPct val="60000"/>
              </a:lnSpc>
            </a:pPr>
            <a:r>
              <a:rPr lang="zh-CN" altLang="en-US" dirty="0">
                <a:latin typeface="Times New Roman" panose="02020603050405020304" pitchFamily="18" charset="0"/>
                <a:cs typeface="Times New Roman" panose="02020603050405020304" pitchFamily="18" charset="0"/>
              </a:rPr>
              <a:t>为总体</a:t>
            </a:r>
            <a:r>
              <a:rPr lang="en-US" altLang="zh-CN" i="1" dirty="0">
                <a:latin typeface="Times New Roman" panose="02020603050405020304" pitchFamily="18" charset="0"/>
                <a:cs typeface="Times New Roman" panose="02020603050405020304" pitchFamily="18" charset="0"/>
              </a:rPr>
              <a:t>X </a:t>
            </a:r>
            <a:r>
              <a:rPr lang="zh-CN" altLang="en-US" dirty="0">
                <a:latin typeface="Times New Roman" panose="02020603050405020304" pitchFamily="18" charset="0"/>
                <a:cs typeface="Times New Roman" panose="02020603050405020304" pitchFamily="18" charset="0"/>
              </a:rPr>
              <a:t>的样本</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t>
            </a:r>
            <a:r>
              <a:rPr lang="en-US" altLang="zh-CN" i="1" dirty="0" err="1">
                <a:latin typeface="Times New Roman" panose="02020603050405020304" pitchFamily="18" charset="0"/>
                <a:cs typeface="Times New Roman" panose="02020603050405020304" pitchFamily="18" charset="0"/>
              </a:rPr>
              <a:t>x</a:t>
            </a:r>
            <a:r>
              <a:rPr lang="en-US" altLang="zh-CN" i="1" baseline="-25000" dirty="0" err="1">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为</a:t>
            </a: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的一组样本观测值，</a:t>
            </a:r>
          </a:p>
          <a:p>
            <a:pPr>
              <a:lnSpc>
                <a:spcPct val="60000"/>
              </a:lnSpc>
            </a:pPr>
            <a:r>
              <a:rPr lang="zh-CN" altLang="en-US" dirty="0">
                <a:latin typeface="Times New Roman" panose="02020603050405020304" pitchFamily="18" charset="0"/>
                <a:cs typeface="Times New Roman" panose="02020603050405020304" pitchFamily="18" charset="0"/>
              </a:rPr>
              <a:t>试求</a:t>
            </a:r>
            <a:r>
              <a:rPr lang="zh-CN" altLang="zh-CN" dirty="0">
                <a:latin typeface="Times New Roman" panose="02020603050405020304" pitchFamily="18" charset="0"/>
                <a:cs typeface="Times New Roman" panose="02020603050405020304" pitchFamily="18" charset="0"/>
                <a:sym typeface="Symbol" panose="05050102010706020507" pitchFamily="18" charset="2"/>
              </a:rPr>
              <a:t>,</a:t>
            </a:r>
            <a:r>
              <a:rPr lang="zh-CN" altLang="zh-CN" baseline="30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i="1"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的最大似然估计值量</a:t>
            </a:r>
            <a:r>
              <a:rPr lang="en-US" altLang="zh-CN" dirty="0">
                <a:latin typeface="Times New Roman" panose="02020603050405020304" pitchFamily="18" charset="0"/>
                <a:cs typeface="Times New Roman" panose="02020603050405020304" pitchFamily="18" charset="0"/>
              </a:rPr>
              <a:t>.</a:t>
            </a:r>
          </a:p>
        </p:txBody>
      </p:sp>
      <p:graphicFrame>
        <p:nvGraphicFramePr>
          <p:cNvPr id="119813" name="Object 5"/>
          <p:cNvGraphicFramePr>
            <a:graphicFrameLocks noChangeAspect="1"/>
          </p:cNvGraphicFramePr>
          <p:nvPr/>
        </p:nvGraphicFramePr>
        <p:xfrm>
          <a:off x="5867400" y="4700588"/>
          <a:ext cx="2736850" cy="1608137"/>
        </p:xfrm>
        <a:graphic>
          <a:graphicData uri="http://schemas.openxmlformats.org/presentationml/2006/ole">
            <mc:AlternateContent xmlns:mc="http://schemas.openxmlformats.org/markup-compatibility/2006">
              <mc:Choice xmlns:v="urn:schemas-microsoft-com:vml" Requires="v">
                <p:oleObj spid="_x0000_s1023903" name="公式" r:id="rId6" imgW="1371600" imgH="711000" progId="Equation.3">
                  <p:embed/>
                </p:oleObj>
              </mc:Choice>
              <mc:Fallback>
                <p:oleObj name="公式" r:id="rId6" imgW="1371600" imgH="711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7400" y="4700588"/>
                        <a:ext cx="2736850" cy="1608137"/>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9814" name="Object 6"/>
          <p:cNvGraphicFramePr>
            <a:graphicFrameLocks noChangeAspect="1"/>
          </p:cNvGraphicFramePr>
          <p:nvPr/>
        </p:nvGraphicFramePr>
        <p:xfrm>
          <a:off x="3276600" y="1700213"/>
          <a:ext cx="4424363" cy="1023937"/>
        </p:xfrm>
        <a:graphic>
          <a:graphicData uri="http://schemas.openxmlformats.org/presentationml/2006/ole">
            <mc:AlternateContent xmlns:mc="http://schemas.openxmlformats.org/markup-compatibility/2006">
              <mc:Choice xmlns:v="urn:schemas-microsoft-com:vml" Requires="v">
                <p:oleObj spid="_x0000_s1023904" name="公式" r:id="rId8" imgW="2082600" imgH="431640" progId="Equation.3">
                  <p:embed/>
                </p:oleObj>
              </mc:Choice>
              <mc:Fallback>
                <p:oleObj name="公式" r:id="rId8" imgW="2082600" imgH="431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600" y="1700213"/>
                        <a:ext cx="4424363" cy="1023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815" name="Rectangle 7"/>
          <p:cNvSpPr>
            <a:spLocks noChangeArrowheads="1"/>
          </p:cNvSpPr>
          <p:nvPr/>
        </p:nvSpPr>
        <p:spPr bwMode="auto">
          <a:xfrm>
            <a:off x="468313" y="1844675"/>
            <a:ext cx="5429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解</a:t>
            </a:r>
          </a:p>
        </p:txBody>
      </p:sp>
      <p:sp>
        <p:nvSpPr>
          <p:cNvPr id="119816" name="Text Box 8"/>
          <p:cNvSpPr txBox="1">
            <a:spLocks noChangeArrowheads="1"/>
          </p:cNvSpPr>
          <p:nvPr/>
        </p:nvSpPr>
        <p:spPr bwMode="auto">
          <a:xfrm>
            <a:off x="539750" y="2924175"/>
            <a:ext cx="17160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400"/>
              <a:t>似然函数为</a:t>
            </a:r>
          </a:p>
        </p:txBody>
      </p:sp>
      <p:graphicFrame>
        <p:nvGraphicFramePr>
          <p:cNvPr id="119817" name="Object 9"/>
          <p:cNvGraphicFramePr>
            <a:graphicFrameLocks noChangeAspect="1"/>
          </p:cNvGraphicFramePr>
          <p:nvPr/>
        </p:nvGraphicFramePr>
        <p:xfrm>
          <a:off x="2268538" y="2708275"/>
          <a:ext cx="4638675" cy="977900"/>
        </p:xfrm>
        <a:graphic>
          <a:graphicData uri="http://schemas.openxmlformats.org/presentationml/2006/ole">
            <mc:AlternateContent xmlns:mc="http://schemas.openxmlformats.org/markup-compatibility/2006">
              <mc:Choice xmlns:v="urn:schemas-microsoft-com:vml" Requires="v">
                <p:oleObj spid="_x0000_s1023905" name="公式" r:id="rId10" imgW="2209680" imgH="444240" progId="Equation.3">
                  <p:embed/>
                </p:oleObj>
              </mc:Choice>
              <mc:Fallback>
                <p:oleObj name="公式" r:id="rId10" imgW="2209680" imgH="4442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8538" y="2708275"/>
                        <a:ext cx="4638675"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9818" name="Object 10"/>
          <p:cNvGraphicFramePr>
            <a:graphicFrameLocks noChangeAspect="1"/>
          </p:cNvGraphicFramePr>
          <p:nvPr/>
        </p:nvGraphicFramePr>
        <p:xfrm>
          <a:off x="3492500" y="2665413"/>
          <a:ext cx="4751388" cy="1065212"/>
        </p:xfrm>
        <a:graphic>
          <a:graphicData uri="http://schemas.openxmlformats.org/presentationml/2006/ole">
            <mc:AlternateContent xmlns:mc="http://schemas.openxmlformats.org/markup-compatibility/2006">
              <mc:Choice xmlns:v="urn:schemas-microsoft-com:vml" Requires="v">
                <p:oleObj spid="_x0000_s1023906" name="公式" r:id="rId12" imgW="2095200" imgH="469800" progId="Equation.3">
                  <p:embed/>
                </p:oleObj>
              </mc:Choice>
              <mc:Fallback>
                <p:oleObj name="公式" r:id="rId12" imgW="2095200" imgH="4698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92500" y="2665413"/>
                        <a:ext cx="4751388" cy="106521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819" name="Text Box 11"/>
          <p:cNvSpPr txBox="1">
            <a:spLocks noChangeArrowheads="1"/>
          </p:cNvSpPr>
          <p:nvPr/>
        </p:nvSpPr>
        <p:spPr bwMode="auto">
          <a:xfrm>
            <a:off x="612775" y="4684713"/>
            <a:ext cx="503238" cy="155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400"/>
              <a:t>似然方程</a:t>
            </a:r>
          </a:p>
        </p:txBody>
      </p:sp>
      <p:graphicFrame>
        <p:nvGraphicFramePr>
          <p:cNvPr id="119820" name="Object 12"/>
          <p:cNvGraphicFramePr>
            <a:graphicFrameLocks noChangeAspect="1"/>
          </p:cNvGraphicFramePr>
          <p:nvPr/>
        </p:nvGraphicFramePr>
        <p:xfrm>
          <a:off x="1328738" y="4652963"/>
          <a:ext cx="3822700" cy="1616075"/>
        </p:xfrm>
        <a:graphic>
          <a:graphicData uri="http://schemas.openxmlformats.org/presentationml/2006/ole">
            <mc:AlternateContent xmlns:mc="http://schemas.openxmlformats.org/markup-compatibility/2006">
              <mc:Choice xmlns:v="urn:schemas-microsoft-com:vml" Requires="v">
                <p:oleObj spid="_x0000_s1023907" name="公式" r:id="rId14" imgW="2628720" imgH="914400" progId="Equation.3">
                  <p:embed/>
                </p:oleObj>
              </mc:Choice>
              <mc:Fallback>
                <p:oleObj name="公式" r:id="rId14" imgW="2628720" imgH="9144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28738" y="4652963"/>
                        <a:ext cx="3822700" cy="161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9821" name="Object 13"/>
          <p:cNvGraphicFramePr>
            <a:graphicFrameLocks noChangeAspect="1"/>
          </p:cNvGraphicFramePr>
          <p:nvPr/>
        </p:nvGraphicFramePr>
        <p:xfrm>
          <a:off x="2341563" y="3814763"/>
          <a:ext cx="5326062" cy="846137"/>
        </p:xfrm>
        <a:graphic>
          <a:graphicData uri="http://schemas.openxmlformats.org/presentationml/2006/ole">
            <mc:AlternateContent xmlns:mc="http://schemas.openxmlformats.org/markup-compatibility/2006">
              <mc:Choice xmlns:v="urn:schemas-microsoft-com:vml" Requires="v">
                <p:oleObj spid="_x0000_s1023908" name="公式" r:id="rId16" imgW="2869920" imgH="431640" progId="Equation.3">
                  <p:embed/>
                </p:oleObj>
              </mc:Choice>
              <mc:Fallback>
                <p:oleObj name="公式" r:id="rId16" imgW="2869920" imgH="4316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41563" y="3814763"/>
                        <a:ext cx="5326062" cy="84613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822" name="AutoShape 14"/>
          <p:cNvSpPr>
            <a:spLocks noChangeArrowheads="1"/>
          </p:cNvSpPr>
          <p:nvPr/>
        </p:nvSpPr>
        <p:spPr bwMode="auto">
          <a:xfrm>
            <a:off x="5148263" y="5373688"/>
            <a:ext cx="720725" cy="142875"/>
          </a:xfrm>
          <a:prstGeom prst="rightArrow">
            <a:avLst>
              <a:gd name="adj1" fmla="val 50000"/>
              <a:gd name="adj2" fmla="val 126111"/>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19823" name="Text Box 15"/>
          <p:cNvSpPr txBox="1">
            <a:spLocks noChangeArrowheads="1"/>
          </p:cNvSpPr>
          <p:nvPr/>
        </p:nvSpPr>
        <p:spPr bwMode="auto">
          <a:xfrm>
            <a:off x="1042988" y="1989138"/>
            <a:ext cx="22256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的概率密度为</a:t>
            </a:r>
          </a:p>
        </p:txBody>
      </p:sp>
    </p:spTree>
    <p:extLst>
      <p:ext uri="{BB962C8B-B14F-4D97-AF65-F5344CB8AC3E}">
        <p14:creationId xmlns:p14="http://schemas.microsoft.com/office/powerpoint/2010/main" val="3246494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9815"/>
                                        </p:tgtEl>
                                        <p:attrNameLst>
                                          <p:attrName>style.visibility</p:attrName>
                                        </p:attrNameLst>
                                      </p:cBhvr>
                                      <p:to>
                                        <p:strVal val="visible"/>
                                      </p:to>
                                    </p:set>
                                    <p:animEffect transition="in" filter="wipe(left)">
                                      <p:cBhvr>
                                        <p:cTn id="7" dur="500"/>
                                        <p:tgtEl>
                                          <p:spTgt spid="1198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9823"/>
                                        </p:tgtEl>
                                        <p:attrNameLst>
                                          <p:attrName>style.visibility</p:attrName>
                                        </p:attrNameLst>
                                      </p:cBhvr>
                                      <p:to>
                                        <p:strVal val="visible"/>
                                      </p:to>
                                    </p:set>
                                    <p:animEffect transition="in" filter="wipe(left)">
                                      <p:cBhvr>
                                        <p:cTn id="12" dur="500"/>
                                        <p:tgtEl>
                                          <p:spTgt spid="1198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9814"/>
                                        </p:tgtEl>
                                        <p:attrNameLst>
                                          <p:attrName>style.visibility</p:attrName>
                                        </p:attrNameLst>
                                      </p:cBhvr>
                                      <p:to>
                                        <p:strVal val="visible"/>
                                      </p:to>
                                    </p:set>
                                    <p:animEffect transition="in" filter="wipe(left)">
                                      <p:cBhvr>
                                        <p:cTn id="17" dur="500"/>
                                        <p:tgtEl>
                                          <p:spTgt spid="1198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9816"/>
                                        </p:tgtEl>
                                        <p:attrNameLst>
                                          <p:attrName>style.visibility</p:attrName>
                                        </p:attrNameLst>
                                      </p:cBhvr>
                                      <p:to>
                                        <p:strVal val="visible"/>
                                      </p:to>
                                    </p:set>
                                    <p:animEffect transition="in" filter="wipe(left)">
                                      <p:cBhvr>
                                        <p:cTn id="22" dur="500"/>
                                        <p:tgtEl>
                                          <p:spTgt spid="1198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9817"/>
                                        </p:tgtEl>
                                        <p:attrNameLst>
                                          <p:attrName>style.visibility</p:attrName>
                                        </p:attrNameLst>
                                      </p:cBhvr>
                                      <p:to>
                                        <p:strVal val="visible"/>
                                      </p:to>
                                    </p:set>
                                    <p:animEffect transition="in" filter="wipe(left)">
                                      <p:cBhvr>
                                        <p:cTn id="27" dur="500"/>
                                        <p:tgtEl>
                                          <p:spTgt spid="1198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19818"/>
                                        </p:tgtEl>
                                        <p:attrNameLst>
                                          <p:attrName>style.visibility</p:attrName>
                                        </p:attrNameLst>
                                      </p:cBhvr>
                                      <p:to>
                                        <p:strVal val="visible"/>
                                      </p:to>
                                    </p:set>
                                    <p:animEffect transition="in" filter="wipe(left)">
                                      <p:cBhvr>
                                        <p:cTn id="32" dur="500"/>
                                        <p:tgtEl>
                                          <p:spTgt spid="1198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19821"/>
                                        </p:tgtEl>
                                        <p:attrNameLst>
                                          <p:attrName>style.visibility</p:attrName>
                                        </p:attrNameLst>
                                      </p:cBhvr>
                                      <p:to>
                                        <p:strVal val="visible"/>
                                      </p:to>
                                    </p:set>
                                    <p:animEffect transition="in" filter="wipe(left)">
                                      <p:cBhvr>
                                        <p:cTn id="37" dur="500"/>
                                        <p:tgtEl>
                                          <p:spTgt spid="1198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9819"/>
                                        </p:tgtEl>
                                        <p:attrNameLst>
                                          <p:attrName>style.visibility</p:attrName>
                                        </p:attrNameLst>
                                      </p:cBhvr>
                                      <p:to>
                                        <p:strVal val="visible"/>
                                      </p:to>
                                    </p:set>
                                    <p:animEffect transition="in" filter="wipe(left)">
                                      <p:cBhvr>
                                        <p:cTn id="42" dur="500"/>
                                        <p:tgtEl>
                                          <p:spTgt spid="11981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19820"/>
                                        </p:tgtEl>
                                        <p:attrNameLst>
                                          <p:attrName>style.visibility</p:attrName>
                                        </p:attrNameLst>
                                      </p:cBhvr>
                                      <p:to>
                                        <p:strVal val="visible"/>
                                      </p:to>
                                    </p:set>
                                    <p:animEffect transition="in" filter="wipe(left)">
                                      <p:cBhvr>
                                        <p:cTn id="47" dur="500"/>
                                        <p:tgtEl>
                                          <p:spTgt spid="11982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9822"/>
                                        </p:tgtEl>
                                        <p:attrNameLst>
                                          <p:attrName>style.visibility</p:attrName>
                                        </p:attrNameLst>
                                      </p:cBhvr>
                                      <p:to>
                                        <p:strVal val="visible"/>
                                      </p:to>
                                    </p:set>
                                    <p:animEffect transition="in" filter="wipe(left)">
                                      <p:cBhvr>
                                        <p:cTn id="52" dur="500"/>
                                        <p:tgtEl>
                                          <p:spTgt spid="11982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19824"/>
                                        </p:tgtEl>
                                        <p:attrNameLst>
                                          <p:attrName>style.visibility</p:attrName>
                                        </p:attrNameLst>
                                      </p:cBhvr>
                                      <p:to>
                                        <p:strVal val="visible"/>
                                      </p:to>
                                    </p:set>
                                    <p:animEffect transition="in" filter="wipe(left)">
                                      <p:cBhvr>
                                        <p:cTn id="57" dur="500"/>
                                        <p:tgtEl>
                                          <p:spTgt spid="11982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19813"/>
                                        </p:tgtEl>
                                        <p:attrNameLst>
                                          <p:attrName>style.visibility</p:attrName>
                                        </p:attrNameLst>
                                      </p:cBhvr>
                                      <p:to>
                                        <p:strVal val="visible"/>
                                      </p:to>
                                    </p:set>
                                    <p:animEffect transition="in" filter="wipe(left)">
                                      <p:cBhvr>
                                        <p:cTn id="62" dur="500"/>
                                        <p:tgtEl>
                                          <p:spTgt spid="119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5" grpId="0" autoUpdateAnimBg="0"/>
      <p:bldP spid="119816" grpId="0" autoUpdateAnimBg="0"/>
      <p:bldP spid="119819" grpId="0" autoUpdateAnimBg="0"/>
      <p:bldP spid="119822" grpId="0" animBg="1"/>
      <p:bldP spid="11982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1314" name="Object 2"/>
          <p:cNvGraphicFramePr>
            <a:graphicFrameLocks noChangeAspect="1"/>
          </p:cNvGraphicFramePr>
          <p:nvPr/>
        </p:nvGraphicFramePr>
        <p:xfrm>
          <a:off x="2700338" y="2205038"/>
          <a:ext cx="4027487" cy="884237"/>
        </p:xfrm>
        <a:graphic>
          <a:graphicData uri="http://schemas.openxmlformats.org/presentationml/2006/ole">
            <mc:AlternateContent xmlns:mc="http://schemas.openxmlformats.org/markup-compatibility/2006">
              <mc:Choice xmlns:v="urn:schemas-microsoft-com:vml" Requires="v">
                <p:oleObj spid="_x0000_s1024266" name="公式" r:id="rId4" imgW="1384200" imgH="304560" progId="Equation.3">
                  <p:embed/>
                </p:oleObj>
              </mc:Choice>
              <mc:Fallback>
                <p:oleObj name="公式" r:id="rId4" imgW="1384200" imgH="3045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2205038"/>
                        <a:ext cx="4027487" cy="884237"/>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1315" name="Text Box 3"/>
          <p:cNvSpPr txBox="1">
            <a:spLocks noChangeArrowheads="1"/>
          </p:cNvSpPr>
          <p:nvPr/>
        </p:nvSpPr>
        <p:spPr bwMode="auto">
          <a:xfrm>
            <a:off x="457200" y="549275"/>
            <a:ext cx="8686800" cy="134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80000"/>
              </a:lnSpc>
            </a:pPr>
            <a:r>
              <a:rPr lang="zh-CN" altLang="en-US"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例</a:t>
            </a:r>
            <a:r>
              <a:rPr lang="en-US" altLang="zh-CN"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7</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设总体</a:t>
            </a:r>
            <a:r>
              <a:rPr lang="en-US" altLang="zh-CN" i="1" dirty="0">
                <a:latin typeface="Times New Roman" panose="02020603050405020304" pitchFamily="18" charset="0"/>
                <a:cs typeface="Times New Roman" panose="02020603050405020304" pitchFamily="18" charset="0"/>
              </a:rPr>
              <a:t>X~U</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b</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b</a:t>
            </a:r>
            <a:r>
              <a:rPr lang="en-US" altLang="zh-CN" baseline="30000"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a:latin typeface="Times New Roman" panose="02020603050405020304" pitchFamily="18" charset="0"/>
                <a:cs typeface="Times New Roman" panose="02020603050405020304" pitchFamily="18" charset="0"/>
              </a:rPr>
              <a:t>均未知，又设</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endParaRPr lang="en-US" altLang="zh-CN" baseline="-25000" dirty="0">
              <a:latin typeface="Times New Roman" panose="02020603050405020304" pitchFamily="18" charset="0"/>
              <a:cs typeface="Times New Roman" panose="02020603050405020304" pitchFamily="18" charset="0"/>
            </a:endParaRPr>
          </a:p>
          <a:p>
            <a:pPr>
              <a:lnSpc>
                <a:spcPct val="80000"/>
              </a:lnSpc>
            </a:pPr>
            <a:r>
              <a:rPr lang="zh-CN" altLang="en-US" dirty="0">
                <a:latin typeface="Times New Roman" panose="02020603050405020304" pitchFamily="18" charset="0"/>
                <a:cs typeface="Times New Roman" panose="02020603050405020304" pitchFamily="18" charset="0"/>
              </a:rPr>
              <a:t>为总体</a:t>
            </a:r>
            <a:r>
              <a:rPr lang="en-US" altLang="zh-CN" i="1" dirty="0">
                <a:latin typeface="Times New Roman" panose="02020603050405020304" pitchFamily="18" charset="0"/>
                <a:cs typeface="Times New Roman" panose="02020603050405020304" pitchFamily="18" charset="0"/>
              </a:rPr>
              <a:t>X </a:t>
            </a:r>
            <a:r>
              <a:rPr lang="zh-CN" altLang="en-US" dirty="0">
                <a:latin typeface="Times New Roman" panose="02020603050405020304" pitchFamily="18" charset="0"/>
                <a:cs typeface="Times New Roman" panose="02020603050405020304" pitchFamily="18" charset="0"/>
              </a:rPr>
              <a:t>的样本</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t>
            </a:r>
            <a:r>
              <a:rPr lang="en-US" altLang="zh-CN" i="1"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为</a:t>
            </a: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的一组样本观测值，</a:t>
            </a:r>
          </a:p>
          <a:p>
            <a:pPr>
              <a:lnSpc>
                <a:spcPct val="80000"/>
              </a:lnSpc>
            </a:pPr>
            <a:r>
              <a:rPr lang="zh-CN" altLang="en-US" dirty="0">
                <a:latin typeface="Times New Roman" panose="02020603050405020304" pitchFamily="18" charset="0"/>
                <a:cs typeface="Times New Roman" panose="02020603050405020304" pitchFamily="18" charset="0"/>
              </a:rPr>
              <a:t>试求</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b</a:t>
            </a:r>
            <a:r>
              <a:rPr lang="en-US" altLang="zh-CN" i="1"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的极大似然估计值量</a:t>
            </a:r>
            <a:r>
              <a:rPr lang="en-US" altLang="zh-CN" dirty="0">
                <a:latin typeface="Times New Roman" panose="02020603050405020304" pitchFamily="18" charset="0"/>
                <a:cs typeface="Times New Roman" panose="02020603050405020304" pitchFamily="18" charset="0"/>
              </a:rPr>
              <a:t>.(</a:t>
            </a:r>
            <a:r>
              <a:rPr lang="zh-CN" altLang="en-US" sz="2400" dirty="0">
                <a:solidFill>
                  <a:schemeClr val="accent2"/>
                </a:solidFill>
                <a:latin typeface="Times New Roman" panose="02020603050405020304" pitchFamily="18" charset="0"/>
                <a:cs typeface="Times New Roman" panose="02020603050405020304" pitchFamily="18" charset="0"/>
              </a:rPr>
              <a:t>用定义</a:t>
            </a:r>
            <a:r>
              <a:rPr lang="en-US" altLang="zh-CN" dirty="0">
                <a:latin typeface="Times New Roman" panose="02020603050405020304" pitchFamily="18" charset="0"/>
                <a:cs typeface="Times New Roman" panose="02020603050405020304" pitchFamily="18" charset="0"/>
              </a:rPr>
              <a:t>)</a:t>
            </a:r>
          </a:p>
        </p:txBody>
      </p:sp>
      <p:sp>
        <p:nvSpPr>
          <p:cNvPr id="141328" name="Rectangle 16"/>
          <p:cNvSpPr>
            <a:spLocks noChangeArrowheads="1"/>
          </p:cNvSpPr>
          <p:nvPr/>
        </p:nvSpPr>
        <p:spPr bwMode="auto">
          <a:xfrm>
            <a:off x="539750" y="4062413"/>
            <a:ext cx="8305800" cy="936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20000"/>
              </a:lnSpc>
            </a:pPr>
            <a:r>
              <a:rPr lang="zh-CN" altLang="en-US"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例</a:t>
            </a:r>
            <a:r>
              <a:rPr lang="en-US" altLang="zh-CN"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8</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设总体 </a:t>
            </a:r>
            <a:r>
              <a:rPr lang="en-US" altLang="zh-CN" i="1" dirty="0">
                <a:latin typeface="Times New Roman" panose="02020603050405020304" pitchFamily="18" charset="0"/>
                <a:cs typeface="Times New Roman" panose="02020603050405020304" pitchFamily="18" charset="0"/>
              </a:rPr>
              <a:t>X </a:t>
            </a:r>
            <a:r>
              <a:rPr lang="zh-CN" altLang="en-US" dirty="0">
                <a:latin typeface="Times New Roman" panose="02020603050405020304" pitchFamily="18" charset="0"/>
                <a:cs typeface="Times New Roman" panose="02020603050405020304" pitchFamily="18" charset="0"/>
              </a:rPr>
              <a:t>服从参数为 </a:t>
            </a:r>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a:latin typeface="Times New Roman" panose="02020603050405020304" pitchFamily="18" charset="0"/>
                <a:cs typeface="Times New Roman" panose="02020603050405020304" pitchFamily="18" charset="0"/>
              </a:rPr>
              <a:t>指数分布，求</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 的极大似然估计值量</a:t>
            </a:r>
            <a:r>
              <a:rPr lang="en-US" altLang="zh-CN" dirty="0">
                <a:latin typeface="Times New Roman" panose="02020603050405020304" pitchFamily="18" charset="0"/>
                <a:cs typeface="Times New Roman" panose="02020603050405020304" pitchFamily="18" charset="0"/>
              </a:rPr>
              <a:t>.</a:t>
            </a:r>
          </a:p>
        </p:txBody>
      </p:sp>
      <p:graphicFrame>
        <p:nvGraphicFramePr>
          <p:cNvPr id="141330" name="Object 18"/>
          <p:cNvGraphicFramePr>
            <a:graphicFrameLocks noChangeAspect="1"/>
          </p:cNvGraphicFramePr>
          <p:nvPr/>
        </p:nvGraphicFramePr>
        <p:xfrm>
          <a:off x="3635375" y="4710113"/>
          <a:ext cx="1524000" cy="806450"/>
        </p:xfrm>
        <a:graphic>
          <a:graphicData uri="http://schemas.openxmlformats.org/presentationml/2006/ole">
            <mc:AlternateContent xmlns:mc="http://schemas.openxmlformats.org/markup-compatibility/2006">
              <mc:Choice xmlns:v="urn:schemas-microsoft-com:vml" Requires="v">
                <p:oleObj spid="_x0000_s1024267" name="公式" r:id="rId6" imgW="380880" imgH="203040" progId="Equation.3">
                  <p:embed/>
                </p:oleObj>
              </mc:Choice>
              <mc:Fallback>
                <p:oleObj name="公式" r:id="rId6" imgW="38088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5375" y="4710113"/>
                        <a:ext cx="1524000"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15321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1315"/>
                                        </p:tgtEl>
                                        <p:attrNameLst>
                                          <p:attrName>style.visibility</p:attrName>
                                        </p:attrNameLst>
                                      </p:cBhvr>
                                      <p:to>
                                        <p:strVal val="visible"/>
                                      </p:to>
                                    </p:set>
                                    <p:animEffect transition="in" filter="wipe(left)">
                                      <p:cBhvr>
                                        <p:cTn id="7" dur="500"/>
                                        <p:tgtEl>
                                          <p:spTgt spid="141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1314"/>
                                        </p:tgtEl>
                                        <p:attrNameLst>
                                          <p:attrName>style.visibility</p:attrName>
                                        </p:attrNameLst>
                                      </p:cBhvr>
                                      <p:to>
                                        <p:strVal val="visible"/>
                                      </p:to>
                                    </p:set>
                                    <p:animEffect transition="in" filter="wipe(left)">
                                      <p:cBhvr>
                                        <p:cTn id="12" dur="500"/>
                                        <p:tgtEl>
                                          <p:spTgt spid="1413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1328"/>
                                        </p:tgtEl>
                                        <p:attrNameLst>
                                          <p:attrName>style.visibility</p:attrName>
                                        </p:attrNameLst>
                                      </p:cBhvr>
                                      <p:to>
                                        <p:strVal val="visible"/>
                                      </p:to>
                                    </p:set>
                                    <p:animEffect transition="in" filter="checkerboard(across)">
                                      <p:cBhvr>
                                        <p:cTn id="17" dur="500"/>
                                        <p:tgtEl>
                                          <p:spTgt spid="1413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41330"/>
                                        </p:tgtEl>
                                        <p:attrNameLst>
                                          <p:attrName>style.visibility</p:attrName>
                                        </p:attrNameLst>
                                      </p:cBhvr>
                                      <p:to>
                                        <p:strVal val="visible"/>
                                      </p:to>
                                    </p:set>
                                    <p:animEffect transition="in" filter="checkerboard(across)">
                                      <p:cBhvr>
                                        <p:cTn id="22" dur="500"/>
                                        <p:tgtEl>
                                          <p:spTgt spid="141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autoUpdateAnimBg="0"/>
      <p:bldP spid="141328"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339" name="Text Box 3"/>
          <p:cNvSpPr txBox="1">
            <a:spLocks noChangeArrowheads="1"/>
          </p:cNvSpPr>
          <p:nvPr/>
        </p:nvSpPr>
        <p:spPr bwMode="auto">
          <a:xfrm>
            <a:off x="539750" y="533400"/>
            <a:ext cx="8604250" cy="1865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lnSpc>
                <a:spcPct val="120000"/>
              </a:lnSpc>
            </a:pPr>
            <a:r>
              <a:rPr lang="zh-CN" altLang="en-US"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例</a:t>
            </a:r>
            <a:r>
              <a:rPr lang="en-US" altLang="zh-CN"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9</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已知一批灯泡的使用寿命</a:t>
            </a:r>
            <a:r>
              <a:rPr lang="en-US" altLang="zh-CN" i="1"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服从参数为</a:t>
            </a:r>
            <a:r>
              <a:rPr lang="zh-CN" altLang="en-US" i="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 的指数分布</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现随机抽取</a:t>
            </a:r>
            <a:r>
              <a:rPr lang="en-US" altLang="zh-CN" dirty="0">
                <a:latin typeface="Times New Roman" panose="02020603050405020304" pitchFamily="18" charset="0"/>
                <a:cs typeface="Times New Roman" panose="02020603050405020304" pitchFamily="18" charset="0"/>
              </a:rPr>
              <a:t>18</a:t>
            </a:r>
            <a:r>
              <a:rPr lang="zh-CN" altLang="en-US" dirty="0">
                <a:latin typeface="Times New Roman" panose="02020603050405020304" pitchFamily="18" charset="0"/>
                <a:cs typeface="Times New Roman" panose="02020603050405020304" pitchFamily="18" charset="0"/>
              </a:rPr>
              <a:t>只</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测得使用寿命</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小时</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如下</a:t>
            </a:r>
            <a:r>
              <a:rPr lang="en-US" altLang="zh-CN" dirty="0">
                <a:latin typeface="Times New Roman" panose="02020603050405020304" pitchFamily="18" charset="0"/>
                <a:cs typeface="Times New Roman" panose="02020603050405020304" pitchFamily="18" charset="0"/>
              </a:rPr>
              <a:t>:   16, 29, 50, 68, 100, 130, 140, 270, 280, 340, 410, 450, 520,620, 190, 210,800,  1100                                            </a:t>
            </a:r>
            <a:r>
              <a:rPr lang="zh-CN" altLang="en-US" dirty="0">
                <a:latin typeface="Times New Roman" panose="02020603050405020304" pitchFamily="18" charset="0"/>
                <a:cs typeface="Times New Roman" panose="02020603050405020304" pitchFamily="18" charset="0"/>
              </a:rPr>
              <a:t>求参数</a:t>
            </a:r>
            <a:r>
              <a:rPr lang="zh-CN" altLang="en-US" i="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与            </a:t>
            </a:r>
            <a:r>
              <a:rPr lang="zh-CN" altLang="en-US" dirty="0" smtClean="0">
                <a:latin typeface="Times New Roman" panose="02020603050405020304" pitchFamily="18" charset="0"/>
                <a:cs typeface="Times New Roman" panose="02020603050405020304" pitchFamily="18" charset="0"/>
              </a:rPr>
              <a:t>           的</a:t>
            </a:r>
            <a:r>
              <a:rPr lang="zh-CN" altLang="en-US" dirty="0">
                <a:latin typeface="Times New Roman" panose="02020603050405020304" pitchFamily="18" charset="0"/>
                <a:cs typeface="Times New Roman" panose="02020603050405020304" pitchFamily="18" charset="0"/>
              </a:rPr>
              <a:t>极大似然估计值．</a:t>
            </a:r>
          </a:p>
        </p:txBody>
      </p:sp>
      <p:graphicFrame>
        <p:nvGraphicFramePr>
          <p:cNvPr id="142342" name="Object 6"/>
          <p:cNvGraphicFramePr>
            <a:graphicFrameLocks noChangeAspect="1"/>
          </p:cNvGraphicFramePr>
          <p:nvPr>
            <p:extLst>
              <p:ext uri="{D42A27DB-BD31-4B8C-83A1-F6EECF244321}">
                <p14:modId xmlns:p14="http://schemas.microsoft.com/office/powerpoint/2010/main" val="3504503377"/>
              </p:ext>
            </p:extLst>
          </p:nvPr>
        </p:nvGraphicFramePr>
        <p:xfrm>
          <a:off x="1976490" y="1920689"/>
          <a:ext cx="1885950" cy="477837"/>
        </p:xfrm>
        <a:graphic>
          <a:graphicData uri="http://schemas.openxmlformats.org/presentationml/2006/ole">
            <mc:AlternateContent xmlns:mc="http://schemas.openxmlformats.org/markup-compatibility/2006">
              <mc:Choice xmlns:v="urn:schemas-microsoft-com:vml" Requires="v">
                <p:oleObj spid="_x0000_s1025686" name="Equation" r:id="rId4" imgW="698400" imgH="177480" progId="Equation.DSMT4">
                  <p:embed/>
                </p:oleObj>
              </mc:Choice>
              <mc:Fallback>
                <p:oleObj name="Equation" r:id="rId4" imgW="698400" imgH="177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6490" y="1920689"/>
                        <a:ext cx="1885950"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2344" name="Text Box 8"/>
          <p:cNvSpPr txBox="1">
            <a:spLocks noChangeArrowheads="1"/>
          </p:cNvSpPr>
          <p:nvPr/>
        </p:nvSpPr>
        <p:spPr bwMode="auto">
          <a:xfrm>
            <a:off x="395288" y="3357563"/>
            <a:ext cx="860425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0"/>
              </a:spcBef>
            </a:pPr>
            <a:r>
              <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解</a:t>
            </a:r>
            <a:r>
              <a:rPr lang="en-US" altLang="zh-CN"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因为</a:t>
            </a:r>
            <a:r>
              <a:rPr lang="en-US" altLang="zh-CN" i="1" dirty="0">
                <a:latin typeface="Times New Roman" panose="02020603050405020304" pitchFamily="18" charset="0"/>
                <a:cs typeface="Times New Roman" panose="02020603050405020304" pitchFamily="18" charset="0"/>
              </a:rPr>
              <a:t>T </a:t>
            </a:r>
            <a:r>
              <a:rPr lang="zh-CN" altLang="en-US" dirty="0">
                <a:latin typeface="Times New Roman" panose="02020603050405020304" pitchFamily="18" charset="0"/>
                <a:cs typeface="Times New Roman" panose="02020603050405020304" pitchFamily="18" charset="0"/>
              </a:rPr>
              <a:t>服从指数分布，故参数</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的极大似然估计为</a:t>
            </a:r>
          </a:p>
        </p:txBody>
      </p:sp>
      <p:graphicFrame>
        <p:nvGraphicFramePr>
          <p:cNvPr id="142349" name="Object 13"/>
          <p:cNvGraphicFramePr>
            <a:graphicFrameLocks noChangeAspect="1"/>
          </p:cNvGraphicFramePr>
          <p:nvPr/>
        </p:nvGraphicFramePr>
        <p:xfrm>
          <a:off x="3584575" y="4221163"/>
          <a:ext cx="1706563" cy="523875"/>
        </p:xfrm>
        <a:graphic>
          <a:graphicData uri="http://schemas.openxmlformats.org/presentationml/2006/ole">
            <mc:AlternateContent xmlns:mc="http://schemas.openxmlformats.org/markup-compatibility/2006">
              <mc:Choice xmlns:v="urn:schemas-microsoft-com:vml" Requires="v">
                <p:oleObj spid="_x0000_s1025687" name="公式" r:id="rId6" imgW="520560" imgH="177480" progId="Equation.3">
                  <p:embed/>
                </p:oleObj>
              </mc:Choice>
              <mc:Fallback>
                <p:oleObj name="公式" r:id="rId6" imgW="520560" imgH="177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4575" y="4221163"/>
                        <a:ext cx="170656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350" name="Object 14"/>
          <p:cNvGraphicFramePr>
            <a:graphicFrameLocks noChangeAspect="1"/>
          </p:cNvGraphicFramePr>
          <p:nvPr/>
        </p:nvGraphicFramePr>
        <p:xfrm>
          <a:off x="900113" y="4941888"/>
          <a:ext cx="5980112" cy="1058862"/>
        </p:xfrm>
        <a:graphic>
          <a:graphicData uri="http://schemas.openxmlformats.org/presentationml/2006/ole">
            <mc:AlternateContent xmlns:mc="http://schemas.openxmlformats.org/markup-compatibility/2006">
              <mc:Choice xmlns:v="urn:schemas-microsoft-com:vml" Requires="v">
                <p:oleObj spid="_x0000_s1025688" name="公式" r:id="rId8" imgW="2070000" imgH="368280" progId="Equation.3">
                  <p:embed/>
                </p:oleObj>
              </mc:Choice>
              <mc:Fallback>
                <p:oleObj name="公式" r:id="rId8" imgW="2070000" imgH="3682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0113" y="4941888"/>
                        <a:ext cx="5980112" cy="105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352" name="Object 16"/>
          <p:cNvGraphicFramePr>
            <a:graphicFrameLocks noChangeAspect="1"/>
          </p:cNvGraphicFramePr>
          <p:nvPr/>
        </p:nvGraphicFramePr>
        <p:xfrm>
          <a:off x="1042988" y="4149725"/>
          <a:ext cx="1143000" cy="604838"/>
        </p:xfrm>
        <a:graphic>
          <a:graphicData uri="http://schemas.openxmlformats.org/presentationml/2006/ole">
            <mc:AlternateContent xmlns:mc="http://schemas.openxmlformats.org/markup-compatibility/2006">
              <mc:Choice xmlns:v="urn:schemas-microsoft-com:vml" Requires="v">
                <p:oleObj spid="_x0000_s1025689" name="公式" r:id="rId10" imgW="380880" imgH="203040" progId="Equation.3">
                  <p:embed/>
                </p:oleObj>
              </mc:Choice>
              <mc:Fallback>
                <p:oleObj name="公式" r:id="rId10" imgW="380880" imgH="2030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2988" y="4149725"/>
                        <a:ext cx="1143000" cy="60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2353" name="Rectangle 17"/>
          <p:cNvSpPr>
            <a:spLocks noChangeArrowheads="1"/>
          </p:cNvSpPr>
          <p:nvPr/>
        </p:nvSpPr>
        <p:spPr bwMode="auto">
          <a:xfrm>
            <a:off x="5449888" y="4216400"/>
            <a:ext cx="8985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a:latin typeface="宋体" panose="02010600030101010101" pitchFamily="2" charset="-122"/>
              </a:rPr>
              <a:t>所以</a:t>
            </a:r>
          </a:p>
        </p:txBody>
      </p:sp>
      <p:sp>
        <p:nvSpPr>
          <p:cNvPr id="142354" name="Rectangle 18"/>
          <p:cNvSpPr>
            <a:spLocks noChangeArrowheads="1"/>
          </p:cNvSpPr>
          <p:nvPr/>
        </p:nvSpPr>
        <p:spPr bwMode="auto">
          <a:xfrm>
            <a:off x="2339975" y="4221163"/>
            <a:ext cx="125571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a:latin typeface="宋体" panose="02010600030101010101" pitchFamily="2" charset="-122"/>
              </a:rPr>
              <a:t>计算得</a:t>
            </a:r>
          </a:p>
        </p:txBody>
      </p:sp>
      <p:graphicFrame>
        <p:nvGraphicFramePr>
          <p:cNvPr id="142355" name="Object 19"/>
          <p:cNvGraphicFramePr>
            <a:graphicFrameLocks noChangeAspect="1"/>
          </p:cNvGraphicFramePr>
          <p:nvPr/>
        </p:nvGraphicFramePr>
        <p:xfrm>
          <a:off x="6359525" y="4114800"/>
          <a:ext cx="1524000" cy="682625"/>
        </p:xfrm>
        <a:graphic>
          <a:graphicData uri="http://schemas.openxmlformats.org/presentationml/2006/ole">
            <mc:AlternateContent xmlns:mc="http://schemas.openxmlformats.org/markup-compatibility/2006">
              <mc:Choice xmlns:v="urn:schemas-microsoft-com:vml" Requires="v">
                <p:oleObj spid="_x0000_s1025690" name="公式" r:id="rId12" imgW="482400" imgH="203040" progId="Equation.3">
                  <p:embed/>
                </p:oleObj>
              </mc:Choice>
              <mc:Fallback>
                <p:oleObj name="公式" r:id="rId12" imgW="482400" imgH="2030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59525" y="4114800"/>
                        <a:ext cx="1524000"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826824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2344"/>
                                        </p:tgtEl>
                                        <p:attrNameLst>
                                          <p:attrName>style.visibility</p:attrName>
                                        </p:attrNameLst>
                                      </p:cBhvr>
                                      <p:to>
                                        <p:strVal val="visible"/>
                                      </p:to>
                                    </p:set>
                                    <p:animEffect transition="in" filter="wipe(left)">
                                      <p:cBhvr>
                                        <p:cTn id="7" dur="500"/>
                                        <p:tgtEl>
                                          <p:spTgt spid="1423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42352"/>
                                        </p:tgtEl>
                                        <p:attrNameLst>
                                          <p:attrName>style.visibility</p:attrName>
                                        </p:attrNameLst>
                                      </p:cBhvr>
                                      <p:to>
                                        <p:strVal val="visible"/>
                                      </p:to>
                                    </p:set>
                                    <p:animEffect transition="in" filter="checkerboard(across)">
                                      <p:cBhvr>
                                        <p:cTn id="12" dur="500"/>
                                        <p:tgtEl>
                                          <p:spTgt spid="1423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2354"/>
                                        </p:tgtEl>
                                        <p:attrNameLst>
                                          <p:attrName>style.visibility</p:attrName>
                                        </p:attrNameLst>
                                      </p:cBhvr>
                                      <p:to>
                                        <p:strVal val="visible"/>
                                      </p:to>
                                    </p:set>
                                    <p:animEffect transition="in" filter="wipe(left)">
                                      <p:cBhvr>
                                        <p:cTn id="17" dur="500"/>
                                        <p:tgtEl>
                                          <p:spTgt spid="1423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2349"/>
                                        </p:tgtEl>
                                        <p:attrNameLst>
                                          <p:attrName>style.visibility</p:attrName>
                                        </p:attrNameLst>
                                      </p:cBhvr>
                                      <p:to>
                                        <p:strVal val="visible"/>
                                      </p:to>
                                    </p:set>
                                    <p:animEffect transition="in" filter="wipe(left)">
                                      <p:cBhvr>
                                        <p:cTn id="22" dur="500"/>
                                        <p:tgtEl>
                                          <p:spTgt spid="1423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2353"/>
                                        </p:tgtEl>
                                        <p:attrNameLst>
                                          <p:attrName>style.visibility</p:attrName>
                                        </p:attrNameLst>
                                      </p:cBhvr>
                                      <p:to>
                                        <p:strVal val="visible"/>
                                      </p:to>
                                    </p:set>
                                    <p:animEffect transition="in" filter="wipe(left)">
                                      <p:cBhvr>
                                        <p:cTn id="27" dur="500"/>
                                        <p:tgtEl>
                                          <p:spTgt spid="1423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42355"/>
                                        </p:tgtEl>
                                        <p:attrNameLst>
                                          <p:attrName>style.visibility</p:attrName>
                                        </p:attrNameLst>
                                      </p:cBhvr>
                                      <p:to>
                                        <p:strVal val="visible"/>
                                      </p:to>
                                    </p:set>
                                    <p:animEffect transition="in" filter="wipe(left)">
                                      <p:cBhvr>
                                        <p:cTn id="32" dur="500"/>
                                        <p:tgtEl>
                                          <p:spTgt spid="14235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42350"/>
                                        </p:tgtEl>
                                        <p:attrNameLst>
                                          <p:attrName>style.visibility</p:attrName>
                                        </p:attrNameLst>
                                      </p:cBhvr>
                                      <p:to>
                                        <p:strVal val="visible"/>
                                      </p:to>
                                    </p:set>
                                    <p:animEffect transition="in" filter="wipe(left)">
                                      <p:cBhvr>
                                        <p:cTn id="37" dur="500"/>
                                        <p:tgtEl>
                                          <p:spTgt spid="142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4" grpId="0" autoUpdateAnimBg="0"/>
      <p:bldP spid="142353" grpId="0" autoUpdateAnimBg="0"/>
      <p:bldP spid="14235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F7D3183C-60DE-4D8B-96EE-AAC81DEAB13B}" type="slidenum">
              <a:rPr lang="en-US" altLang="zh-CN"/>
              <a:pPr/>
              <a:t>2</a:t>
            </a:fld>
            <a:endParaRPr lang="en-US" altLang="zh-CN"/>
          </a:p>
        </p:txBody>
      </p:sp>
      <p:sp>
        <p:nvSpPr>
          <p:cNvPr id="2050" name="Text Box 2"/>
          <p:cNvSpPr txBox="1">
            <a:spLocks noChangeArrowheads="1"/>
          </p:cNvSpPr>
          <p:nvPr/>
        </p:nvSpPr>
        <p:spPr bwMode="auto">
          <a:xfrm>
            <a:off x="1060450" y="1052513"/>
            <a:ext cx="7543800" cy="1500187"/>
          </a:xfrm>
          <a:prstGeom prst="rect">
            <a:avLst/>
          </a:prstGeom>
          <a:noFill/>
          <a:ln>
            <a:noFill/>
          </a:ln>
          <a:effectLst/>
          <a:extLst>
            <a:ext uri="{909E8E84-426E-40DD-AFC4-6F175D3DCCD1}">
              <a14:hiddenFill xmlns:a14="http://schemas.microsoft.com/office/drawing/2010/main">
                <a:gradFill rotWithShape="0">
                  <a:gsLst>
                    <a:gs pos="0">
                      <a:srgbClr val="96AB94"/>
                    </a:gs>
                    <a:gs pos="8500">
                      <a:srgbClr val="D4DEFF"/>
                    </a:gs>
                    <a:gs pos="23500">
                      <a:srgbClr val="D4DEFF"/>
                    </a:gs>
                    <a:gs pos="50000">
                      <a:srgbClr val="8488C4"/>
                    </a:gs>
                    <a:gs pos="76500">
                      <a:srgbClr val="D4DEFF"/>
                    </a:gs>
                    <a:gs pos="91500">
                      <a:srgbClr val="D4DEFF"/>
                    </a:gs>
                    <a:gs pos="100000">
                      <a:srgbClr val="96AB94"/>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sz="4400" b="1" dirty="0">
                <a:solidFill>
                  <a:srgbClr val="CC0000"/>
                </a:solidFill>
                <a:effectLst>
                  <a:outerShdw blurRad="38100" dist="38100" dir="2700000" algn="tl">
                    <a:srgbClr val="C0C0C0"/>
                  </a:outerShdw>
                </a:effectLst>
                <a:latin typeface="黑体" panose="02010609060101010101" pitchFamily="49" charset="-122"/>
                <a:ea typeface="黑体" panose="02010609060101010101" pitchFamily="49" charset="-122"/>
              </a:rPr>
              <a:t> </a:t>
            </a:r>
            <a:r>
              <a:rPr lang="zh-CN" altLang="en-US" sz="4400" b="1" dirty="0" smtClean="0">
                <a:solidFill>
                  <a:srgbClr val="CC0000"/>
                </a:solidFill>
                <a:effectLst>
                  <a:outerShdw blurRad="38100" dist="38100" dir="2700000" algn="tl">
                    <a:srgbClr val="C0C0C0"/>
                  </a:outerShdw>
                </a:effectLst>
                <a:latin typeface="黑体" panose="02010609060101010101" pitchFamily="49" charset="-122"/>
                <a:ea typeface="黑体" panose="02010609060101010101" pitchFamily="49" charset="-122"/>
              </a:rPr>
              <a:t>第七章   </a:t>
            </a:r>
            <a:endParaRPr lang="zh-CN" altLang="en-US" sz="4400" b="1" dirty="0">
              <a:solidFill>
                <a:srgbClr val="CC0000"/>
              </a:solidFill>
              <a:effectLst>
                <a:outerShdw blurRad="38100" dist="38100" dir="2700000" algn="tl">
                  <a:srgbClr val="C0C0C0"/>
                </a:outerShdw>
              </a:effectLst>
              <a:latin typeface="黑体" panose="02010609060101010101" pitchFamily="49" charset="-122"/>
              <a:ea typeface="黑体" panose="02010609060101010101" pitchFamily="49" charset="-122"/>
            </a:endParaRPr>
          </a:p>
          <a:p>
            <a:pPr>
              <a:lnSpc>
                <a:spcPct val="80000"/>
              </a:lnSpc>
              <a:spcBef>
                <a:spcPct val="50000"/>
              </a:spcBef>
            </a:pPr>
            <a:r>
              <a:rPr lang="zh-CN" altLang="en-US" sz="4400" b="1" dirty="0">
                <a:solidFill>
                  <a:srgbClr val="CC0000"/>
                </a:solidFill>
                <a:effectLst>
                  <a:outerShdw blurRad="38100" dist="38100" dir="2700000" algn="tl">
                    <a:srgbClr val="C0C0C0"/>
                  </a:outerShdw>
                </a:effectLst>
                <a:latin typeface="黑体" panose="02010609060101010101" pitchFamily="49" charset="-122"/>
                <a:ea typeface="黑体" panose="02010609060101010101" pitchFamily="49" charset="-122"/>
              </a:rPr>
              <a:t>       </a:t>
            </a:r>
            <a:r>
              <a:rPr lang="zh-CN" altLang="en-US" sz="4400" b="1" dirty="0" smtClean="0">
                <a:solidFill>
                  <a:srgbClr val="CC0000"/>
                </a:solidFill>
                <a:effectLst>
                  <a:outerShdw blurRad="38100" dist="38100" dir="2700000" algn="tl">
                    <a:srgbClr val="C0C0C0"/>
                  </a:outerShdw>
                </a:effectLst>
                <a:latin typeface="黑体" panose="02010609060101010101" pitchFamily="49" charset="-122"/>
                <a:ea typeface="黑体" panose="02010609060101010101" pitchFamily="49" charset="-122"/>
              </a:rPr>
              <a:t>参数估计</a:t>
            </a:r>
            <a:endParaRPr lang="zh-CN" altLang="en-US" sz="4400" b="1" dirty="0">
              <a:solidFill>
                <a:srgbClr val="CC0000"/>
              </a:solidFill>
              <a:effectLst>
                <a:outerShdw blurRad="38100" dist="38100" dir="2700000" algn="tl">
                  <a:srgbClr val="C0C0C0"/>
                </a:outerShdw>
              </a:effectLst>
            </a:endParaRPr>
          </a:p>
        </p:txBody>
      </p:sp>
      <p:sp>
        <p:nvSpPr>
          <p:cNvPr id="2056" name="Rectangle 8"/>
          <p:cNvSpPr>
            <a:spLocks noChangeArrowheads="1"/>
          </p:cNvSpPr>
          <p:nvPr/>
        </p:nvSpPr>
        <p:spPr bwMode="auto">
          <a:xfrm>
            <a:off x="2195513" y="3148013"/>
            <a:ext cx="2967479" cy="646331"/>
          </a:xfrm>
          <a:prstGeom prst="rect">
            <a:avLst/>
          </a:prstGeom>
          <a:noFill/>
          <a:ln>
            <a:noFill/>
          </a:ln>
          <a:effectLst/>
          <a:extLst>
            <a:ext uri="{909E8E84-426E-40DD-AFC4-6F175D3DCCD1}">
              <a14:hiddenFill xmlns:a14="http://schemas.microsoft.com/office/drawing/2010/main">
                <a:solidFill>
                  <a:srgbClr val="64B6B4"/>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dirty="0" smtClean="0">
                <a:solidFill>
                  <a:srgbClr val="3333CC"/>
                </a:solidFill>
                <a:latin typeface="黑体" panose="02010609060101010101" pitchFamily="49" charset="-122"/>
                <a:ea typeface="黑体" panose="02010609060101010101" pitchFamily="49" charset="-122"/>
              </a:rPr>
              <a:t>§7.1 </a:t>
            </a:r>
            <a:r>
              <a:rPr lang="zh-CN" altLang="en-US" sz="3600" b="1" dirty="0" smtClean="0">
                <a:solidFill>
                  <a:srgbClr val="3333CC"/>
                </a:solidFill>
                <a:latin typeface="黑体" panose="02010609060101010101" pitchFamily="49" charset="-122"/>
                <a:ea typeface="黑体" panose="02010609060101010101" pitchFamily="49" charset="-122"/>
              </a:rPr>
              <a:t>点估计</a:t>
            </a:r>
            <a:endParaRPr lang="zh-CN" altLang="en-US" sz="3600" b="1" dirty="0">
              <a:solidFill>
                <a:srgbClr val="3333CC"/>
              </a:solidFill>
              <a:latin typeface="黑体" panose="02010609060101010101" pitchFamily="49" charset="-122"/>
              <a:ea typeface="黑体" panose="02010609060101010101" pitchFamily="49" charset="-122"/>
            </a:endParaRPr>
          </a:p>
        </p:txBody>
      </p:sp>
      <p:sp>
        <p:nvSpPr>
          <p:cNvPr id="2057" name="Rectangle 9"/>
          <p:cNvSpPr>
            <a:spLocks noChangeArrowheads="1"/>
          </p:cNvSpPr>
          <p:nvPr/>
        </p:nvSpPr>
        <p:spPr bwMode="auto">
          <a:xfrm>
            <a:off x="2195513" y="4083050"/>
            <a:ext cx="5283819" cy="646331"/>
          </a:xfrm>
          <a:prstGeom prst="rect">
            <a:avLst/>
          </a:prstGeom>
          <a:noFill/>
          <a:ln>
            <a:noFill/>
          </a:ln>
          <a:effectLst/>
          <a:extLst>
            <a:ext uri="{909E8E84-426E-40DD-AFC4-6F175D3DCCD1}">
              <a14:hiddenFill xmlns:a14="http://schemas.microsoft.com/office/drawing/2010/main">
                <a:solidFill>
                  <a:srgbClr val="64B6B4"/>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dirty="0" smtClean="0">
                <a:solidFill>
                  <a:srgbClr val="3333CC"/>
                </a:solidFill>
                <a:latin typeface="黑体" panose="02010609060101010101" pitchFamily="49" charset="-122"/>
                <a:ea typeface="黑体" panose="02010609060101010101" pitchFamily="49" charset="-122"/>
              </a:rPr>
              <a:t>§7.3 </a:t>
            </a:r>
            <a:r>
              <a:rPr lang="zh-CN" altLang="en-US" sz="3600" b="1" dirty="0" smtClean="0">
                <a:solidFill>
                  <a:srgbClr val="3333CC"/>
                </a:solidFill>
                <a:latin typeface="黑体" panose="02010609060101010101" pitchFamily="49" charset="-122"/>
                <a:ea typeface="黑体" panose="02010609060101010101" pitchFamily="49" charset="-122"/>
              </a:rPr>
              <a:t>估计量的评选标准</a:t>
            </a:r>
            <a:endParaRPr lang="zh-CN" altLang="en-US" sz="3600" b="1" dirty="0">
              <a:solidFill>
                <a:srgbClr val="3333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300137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Text Box 3"/>
          <p:cNvSpPr txBox="1">
            <a:spLocks noChangeArrowheads="1"/>
          </p:cNvSpPr>
          <p:nvPr/>
        </p:nvSpPr>
        <p:spPr bwMode="auto">
          <a:xfrm>
            <a:off x="457200" y="1381125"/>
            <a:ext cx="8610600" cy="104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0"/>
              </a:spcBef>
            </a:pPr>
            <a:r>
              <a:rPr lang="zh-CN" altLang="en-US" sz="2400" dirty="0">
                <a:solidFill>
                  <a:srgbClr val="990099"/>
                </a:solidFill>
                <a:latin typeface="黑体" panose="02010609060101010101" pitchFamily="49" charset="-122"/>
                <a:ea typeface="黑体" panose="02010609060101010101" pitchFamily="49" charset="-122"/>
              </a:rPr>
              <a:t>如果  为参数   的极大似然估计量，又函数         具有</a:t>
            </a:r>
          </a:p>
          <a:p>
            <a:pPr>
              <a:lnSpc>
                <a:spcPct val="160000"/>
              </a:lnSpc>
              <a:spcBef>
                <a:spcPct val="0"/>
              </a:spcBef>
            </a:pPr>
            <a:r>
              <a:rPr lang="zh-CN" altLang="en-US" sz="2400" dirty="0">
                <a:solidFill>
                  <a:srgbClr val="990099"/>
                </a:solidFill>
                <a:latin typeface="黑体" panose="02010609060101010101" pitchFamily="49" charset="-122"/>
                <a:ea typeface="黑体" panose="02010609060101010101" pitchFamily="49" charset="-122"/>
              </a:rPr>
              <a:t>单值反函数，则      是     的极大似然估计量．    </a:t>
            </a:r>
            <a:endParaRPr lang="zh-CN" altLang="en-US" sz="2400" b="0" dirty="0">
              <a:solidFill>
                <a:srgbClr val="990099"/>
              </a:solidFill>
              <a:latin typeface="黑体" panose="02010609060101010101" pitchFamily="49" charset="-122"/>
              <a:ea typeface="黑体" panose="02010609060101010101" pitchFamily="49" charset="-122"/>
            </a:endParaRPr>
          </a:p>
        </p:txBody>
      </p:sp>
      <p:graphicFrame>
        <p:nvGraphicFramePr>
          <p:cNvPr id="120836" name="Object 4"/>
          <p:cNvGraphicFramePr>
            <a:graphicFrameLocks noChangeAspect="1"/>
          </p:cNvGraphicFramePr>
          <p:nvPr/>
        </p:nvGraphicFramePr>
        <p:xfrm>
          <a:off x="1181100" y="1281113"/>
          <a:ext cx="330200" cy="565150"/>
        </p:xfrm>
        <a:graphic>
          <a:graphicData uri="http://schemas.openxmlformats.org/presentationml/2006/ole">
            <mc:AlternateContent xmlns:mc="http://schemas.openxmlformats.org/markup-compatibility/2006">
              <mc:Choice xmlns:v="urn:schemas-microsoft-com:vml" Requires="v">
                <p:oleObj spid="_x0000_s1047718" name="公式" r:id="rId4" imgW="126720" imgH="215640" progId="Equation.3">
                  <p:embed/>
                </p:oleObj>
              </mc:Choice>
              <mc:Fallback>
                <p:oleObj name="公式" r:id="rId4" imgW="1267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1100" y="1281113"/>
                        <a:ext cx="33020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37" name="Object 5"/>
          <p:cNvGraphicFramePr>
            <a:graphicFrameLocks noChangeAspect="1"/>
          </p:cNvGraphicFramePr>
          <p:nvPr/>
        </p:nvGraphicFramePr>
        <p:xfrm>
          <a:off x="2484438" y="1341438"/>
          <a:ext cx="350837" cy="490537"/>
        </p:xfrm>
        <a:graphic>
          <a:graphicData uri="http://schemas.openxmlformats.org/presentationml/2006/ole">
            <mc:AlternateContent xmlns:mc="http://schemas.openxmlformats.org/markup-compatibility/2006">
              <mc:Choice xmlns:v="urn:schemas-microsoft-com:vml" Requires="v">
                <p:oleObj spid="_x0000_s1047719" name="公式" r:id="rId6" imgW="126720" imgH="177480" progId="Equation.3">
                  <p:embed/>
                </p:oleObj>
              </mc:Choice>
              <mc:Fallback>
                <p:oleObj name="公式" r:id="rId6" imgW="126720" imgH="177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4438" y="1341438"/>
                        <a:ext cx="350837"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38" name="Object 6"/>
          <p:cNvGraphicFramePr>
            <a:graphicFrameLocks noChangeAspect="1"/>
          </p:cNvGraphicFramePr>
          <p:nvPr/>
        </p:nvGraphicFramePr>
        <p:xfrm>
          <a:off x="6516688" y="1374775"/>
          <a:ext cx="1439862" cy="498475"/>
        </p:xfrm>
        <a:graphic>
          <a:graphicData uri="http://schemas.openxmlformats.org/presentationml/2006/ole">
            <mc:AlternateContent xmlns:mc="http://schemas.openxmlformats.org/markup-compatibility/2006">
              <mc:Choice xmlns:v="urn:schemas-microsoft-com:vml" Requires="v">
                <p:oleObj spid="_x0000_s1047720" name="Equation" r:id="rId8" imgW="507960" imgH="177480" progId="Equation.DSMT4">
                  <p:embed/>
                </p:oleObj>
              </mc:Choice>
              <mc:Fallback>
                <p:oleObj name="Equation" r:id="rId8" imgW="507960" imgH="1774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16688" y="1374775"/>
                        <a:ext cx="1439862"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39" name="Object 7"/>
          <p:cNvGraphicFramePr>
            <a:graphicFrameLocks noChangeAspect="1"/>
          </p:cNvGraphicFramePr>
          <p:nvPr/>
        </p:nvGraphicFramePr>
        <p:xfrm>
          <a:off x="2700338" y="1844675"/>
          <a:ext cx="819150" cy="603250"/>
        </p:xfrm>
        <a:graphic>
          <a:graphicData uri="http://schemas.openxmlformats.org/presentationml/2006/ole">
            <mc:AlternateContent xmlns:mc="http://schemas.openxmlformats.org/markup-compatibility/2006">
              <mc:Choice xmlns:v="urn:schemas-microsoft-com:vml" Requires="v">
                <p:oleObj spid="_x0000_s1047721" name="Equation" r:id="rId10" imgW="291960" imgH="215640" progId="Equation.DSMT4">
                  <p:embed/>
                </p:oleObj>
              </mc:Choice>
              <mc:Fallback>
                <p:oleObj name="Equation" r:id="rId10" imgW="291960" imgH="21564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0338" y="1844675"/>
                        <a:ext cx="81915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40" name="Object 8"/>
          <p:cNvGraphicFramePr>
            <a:graphicFrameLocks noChangeAspect="1"/>
          </p:cNvGraphicFramePr>
          <p:nvPr/>
        </p:nvGraphicFramePr>
        <p:xfrm>
          <a:off x="3957638" y="1954213"/>
          <a:ext cx="758825" cy="520700"/>
        </p:xfrm>
        <a:graphic>
          <a:graphicData uri="http://schemas.openxmlformats.org/presentationml/2006/ole">
            <mc:AlternateContent xmlns:mc="http://schemas.openxmlformats.org/markup-compatibility/2006">
              <mc:Choice xmlns:v="urn:schemas-microsoft-com:vml" Requires="v">
                <p:oleObj spid="_x0000_s1047722" name="Equation" r:id="rId12" imgW="291960" imgH="177480" progId="Equation.DSMT4">
                  <p:embed/>
                </p:oleObj>
              </mc:Choice>
              <mc:Fallback>
                <p:oleObj name="Equation" r:id="rId12" imgW="291960" imgH="17748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57638" y="1954213"/>
                        <a:ext cx="7588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0841" name="Rectangle 9"/>
          <p:cNvSpPr>
            <a:spLocks noChangeArrowheads="1"/>
          </p:cNvSpPr>
          <p:nvPr/>
        </p:nvSpPr>
        <p:spPr bwMode="auto">
          <a:xfrm>
            <a:off x="457200" y="663575"/>
            <a:ext cx="4252913" cy="519113"/>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buClr>
                <a:srgbClr val="FF0000"/>
              </a:buClr>
              <a:buFont typeface="Monotype Sorts" pitchFamily="2" charset="2"/>
              <a:buChar char="p"/>
            </a:pPr>
            <a:r>
              <a:rPr lang="zh-CN" altLang="en-US">
                <a:solidFill>
                  <a:schemeClr val="accent2"/>
                </a:solidFill>
                <a:latin typeface="黑体" panose="02010609060101010101" pitchFamily="49" charset="-122"/>
                <a:ea typeface="黑体" panose="02010609060101010101" pitchFamily="49" charset="-122"/>
              </a:rPr>
              <a:t>似然估计具有下述性质</a:t>
            </a:r>
            <a:r>
              <a:rPr lang="en-US" altLang="zh-CN">
                <a:latin typeface="黑体" panose="02010609060101010101" pitchFamily="49" charset="-122"/>
                <a:ea typeface="黑体" panose="02010609060101010101" pitchFamily="49" charset="-122"/>
              </a:rPr>
              <a:t>:</a:t>
            </a:r>
          </a:p>
        </p:txBody>
      </p:sp>
      <p:graphicFrame>
        <p:nvGraphicFramePr>
          <p:cNvPr id="120843" name="Object 11"/>
          <p:cNvGraphicFramePr>
            <a:graphicFrameLocks noChangeAspect="1"/>
          </p:cNvGraphicFramePr>
          <p:nvPr/>
        </p:nvGraphicFramePr>
        <p:xfrm>
          <a:off x="1476375" y="3108325"/>
          <a:ext cx="719138" cy="719138"/>
        </p:xfrm>
        <a:graphic>
          <a:graphicData uri="http://schemas.openxmlformats.org/presentationml/2006/ole">
            <mc:AlternateContent xmlns:mc="http://schemas.openxmlformats.org/markup-compatibility/2006">
              <mc:Choice xmlns:v="urn:schemas-microsoft-com:vml" Requires="v">
                <p:oleObj spid="_x0000_s1047723" name="公式" r:id="rId14" imgW="215640" imgH="215640" progId="Equation.3">
                  <p:embed/>
                </p:oleObj>
              </mc:Choice>
              <mc:Fallback>
                <p:oleObj name="公式" r:id="rId14" imgW="215640" imgH="2156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76375" y="3108325"/>
                        <a:ext cx="719138"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44" name="Object 12"/>
          <p:cNvGraphicFramePr>
            <a:graphicFrameLocks noChangeAspect="1"/>
          </p:cNvGraphicFramePr>
          <p:nvPr/>
        </p:nvGraphicFramePr>
        <p:xfrm>
          <a:off x="5003800" y="2997200"/>
          <a:ext cx="2862263" cy="1190625"/>
        </p:xfrm>
        <a:graphic>
          <a:graphicData uri="http://schemas.openxmlformats.org/presentationml/2006/ole">
            <mc:AlternateContent xmlns:mc="http://schemas.openxmlformats.org/markup-compatibility/2006">
              <mc:Choice xmlns:v="urn:schemas-microsoft-com:vml" Requires="v">
                <p:oleObj spid="_x0000_s1047724" name="公式" r:id="rId16" imgW="1244520" imgH="431640" progId="Equation.3">
                  <p:embed/>
                </p:oleObj>
              </mc:Choice>
              <mc:Fallback>
                <p:oleObj name="公式" r:id="rId16" imgW="1244520" imgH="4316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03800" y="2997200"/>
                        <a:ext cx="2862263"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0845" name="Rectangle 13"/>
          <p:cNvSpPr>
            <a:spLocks noChangeArrowheads="1"/>
          </p:cNvSpPr>
          <p:nvPr/>
        </p:nvSpPr>
        <p:spPr bwMode="auto">
          <a:xfrm>
            <a:off x="395288" y="2565400"/>
            <a:ext cx="56165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0"/>
              </a:spcBef>
            </a:pPr>
            <a:r>
              <a:rPr lang="zh-CN" altLang="en-US" dirty="0">
                <a:solidFill>
                  <a:srgbClr val="CC0000"/>
                </a:solidFill>
                <a:latin typeface="黑体" panose="02010609060101010101" pitchFamily="49" charset="-122"/>
                <a:ea typeface="黑体" panose="02010609060101010101" pitchFamily="49" charset="-122"/>
              </a:rPr>
              <a:t>例如</a:t>
            </a:r>
            <a:r>
              <a:rPr lang="zh-CN" altLang="en-US" dirty="0">
                <a:latin typeface="宋体" panose="02010600030101010101" pitchFamily="2" charset="-122"/>
              </a:rPr>
              <a:t>，在例</a:t>
            </a:r>
            <a:r>
              <a:rPr lang="en-US" altLang="zh-CN" dirty="0">
                <a:latin typeface="宋体" panose="02010600030101010101" pitchFamily="2" charset="-122"/>
              </a:rPr>
              <a:t>6</a:t>
            </a:r>
            <a:r>
              <a:rPr lang="zh-CN" altLang="en-US" dirty="0">
                <a:latin typeface="宋体" panose="02010600030101010101" pitchFamily="2" charset="-122"/>
              </a:rPr>
              <a:t>中已得到 </a:t>
            </a:r>
          </a:p>
          <a:p>
            <a:pPr>
              <a:spcBef>
                <a:spcPct val="0"/>
              </a:spcBef>
            </a:pPr>
            <a:r>
              <a:rPr lang="zh-CN" altLang="en-US" dirty="0">
                <a:latin typeface="宋体" panose="02010600030101010101" pitchFamily="2" charset="-122"/>
              </a:rPr>
              <a:t>  </a:t>
            </a:r>
          </a:p>
        </p:txBody>
      </p:sp>
      <p:sp>
        <p:nvSpPr>
          <p:cNvPr id="120846" name="Text Box 14"/>
          <p:cNvSpPr txBox="1">
            <a:spLocks noChangeArrowheads="1"/>
          </p:cNvSpPr>
          <p:nvPr/>
        </p:nvSpPr>
        <p:spPr bwMode="auto">
          <a:xfrm>
            <a:off x="612775" y="3971925"/>
            <a:ext cx="4103688"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0"/>
              </a:spcBef>
            </a:pPr>
            <a:r>
              <a:rPr lang="zh-CN" altLang="en-US" dirty="0">
                <a:latin typeface="宋体" panose="02010600030101010101" pitchFamily="2" charset="-122"/>
              </a:rPr>
              <a:t>根据上述性质，得到</a:t>
            </a:r>
            <a:endParaRPr lang="zh-CN" altLang="en-US" b="0" dirty="0"/>
          </a:p>
        </p:txBody>
      </p:sp>
      <p:graphicFrame>
        <p:nvGraphicFramePr>
          <p:cNvPr id="120849" name="Object 17"/>
          <p:cNvGraphicFramePr>
            <a:graphicFrameLocks noChangeAspect="1"/>
          </p:cNvGraphicFramePr>
          <p:nvPr/>
        </p:nvGraphicFramePr>
        <p:xfrm>
          <a:off x="2195513" y="4764088"/>
          <a:ext cx="457200" cy="423862"/>
        </p:xfrm>
        <a:graphic>
          <a:graphicData uri="http://schemas.openxmlformats.org/presentationml/2006/ole">
            <mc:AlternateContent xmlns:mc="http://schemas.openxmlformats.org/markup-compatibility/2006">
              <mc:Choice xmlns:v="urn:schemas-microsoft-com:vml" Requires="v">
                <p:oleObj spid="_x0000_s1047725" name="公式" r:id="rId18" imgW="152280" imgH="139680" progId="Equation.3">
                  <p:embed/>
                </p:oleObj>
              </mc:Choice>
              <mc:Fallback>
                <p:oleObj name="公式" r:id="rId18" imgW="152280" imgH="13968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95513" y="4764088"/>
                        <a:ext cx="457200" cy="4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50" name="Object 18"/>
          <p:cNvGraphicFramePr>
            <a:graphicFrameLocks noChangeAspect="1"/>
          </p:cNvGraphicFramePr>
          <p:nvPr/>
        </p:nvGraphicFramePr>
        <p:xfrm>
          <a:off x="5580063" y="4332288"/>
          <a:ext cx="2663825" cy="1271587"/>
        </p:xfrm>
        <a:graphic>
          <a:graphicData uri="http://schemas.openxmlformats.org/presentationml/2006/ole">
            <mc:AlternateContent xmlns:mc="http://schemas.openxmlformats.org/markup-compatibility/2006">
              <mc:Choice xmlns:v="urn:schemas-microsoft-com:vml" Requires="v">
                <p:oleObj spid="_x0000_s1047726" name="公式" r:id="rId20" imgW="1282680" imgH="482400" progId="Equation.3">
                  <p:embed/>
                </p:oleObj>
              </mc:Choice>
              <mc:Fallback>
                <p:oleObj name="公式" r:id="rId20" imgW="1282680" imgH="4824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580063" y="4332288"/>
                        <a:ext cx="2663825" cy="127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0851" name="Line 19"/>
          <p:cNvSpPr>
            <a:spLocks noChangeShapeType="1"/>
          </p:cNvSpPr>
          <p:nvPr/>
        </p:nvSpPr>
        <p:spPr bwMode="auto">
          <a:xfrm>
            <a:off x="533400" y="1219200"/>
            <a:ext cx="4114800" cy="0"/>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0852" name="Rectangle 20"/>
          <p:cNvSpPr>
            <a:spLocks noChangeArrowheads="1"/>
          </p:cNvSpPr>
          <p:nvPr/>
        </p:nvSpPr>
        <p:spPr bwMode="auto">
          <a:xfrm>
            <a:off x="1979613" y="3271838"/>
            <a:ext cx="30416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0"/>
              </a:spcBef>
            </a:pPr>
            <a:r>
              <a:rPr lang="zh-CN" altLang="en-US"/>
              <a:t>的极大似然估计为</a:t>
            </a:r>
          </a:p>
        </p:txBody>
      </p:sp>
      <p:sp>
        <p:nvSpPr>
          <p:cNvPr id="120853" name="Rectangle 21"/>
          <p:cNvSpPr>
            <a:spLocks noChangeArrowheads="1"/>
          </p:cNvSpPr>
          <p:nvPr/>
        </p:nvSpPr>
        <p:spPr bwMode="auto">
          <a:xfrm>
            <a:off x="1042988" y="4692650"/>
            <a:ext cx="4557712"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0"/>
              </a:spcBef>
            </a:pPr>
            <a:r>
              <a:rPr lang="zh-CN" altLang="en-US" dirty="0"/>
              <a:t>标准差     的极大似然估计为</a:t>
            </a:r>
          </a:p>
        </p:txBody>
      </p:sp>
    </p:spTree>
    <p:extLst>
      <p:ext uri="{BB962C8B-B14F-4D97-AF65-F5344CB8AC3E}">
        <p14:creationId xmlns:p14="http://schemas.microsoft.com/office/powerpoint/2010/main" val="10372205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841"/>
                                        </p:tgtEl>
                                        <p:attrNameLst>
                                          <p:attrName>style.visibility</p:attrName>
                                        </p:attrNameLst>
                                      </p:cBhvr>
                                      <p:to>
                                        <p:strVal val="visible"/>
                                      </p:to>
                                    </p:set>
                                    <p:anim calcmode="lin" valueType="num">
                                      <p:cBhvr additive="base">
                                        <p:cTn id="7" dur="500" fill="hold"/>
                                        <p:tgtEl>
                                          <p:spTgt spid="120841"/>
                                        </p:tgtEl>
                                        <p:attrNameLst>
                                          <p:attrName>ppt_x</p:attrName>
                                        </p:attrNameLst>
                                      </p:cBhvr>
                                      <p:tavLst>
                                        <p:tav tm="0">
                                          <p:val>
                                            <p:strVal val="0-#ppt_w/2"/>
                                          </p:val>
                                        </p:tav>
                                        <p:tav tm="100000">
                                          <p:val>
                                            <p:strVal val="#ppt_x"/>
                                          </p:val>
                                        </p:tav>
                                      </p:tavLst>
                                    </p:anim>
                                    <p:anim calcmode="lin" valueType="num">
                                      <p:cBhvr additive="base">
                                        <p:cTn id="8" dur="500" fill="hold"/>
                                        <p:tgtEl>
                                          <p:spTgt spid="1208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120843"/>
                                        </p:tgtEl>
                                        <p:attrNameLst>
                                          <p:attrName>style.visibility</p:attrName>
                                        </p:attrNameLst>
                                      </p:cBhvr>
                                      <p:to>
                                        <p:strVal val="visible"/>
                                      </p:to>
                                    </p:set>
                                    <p:animEffect transition="in" filter="wipe(up)">
                                      <p:cBhvr>
                                        <p:cTn id="13" dur="500"/>
                                        <p:tgtEl>
                                          <p:spTgt spid="120843"/>
                                        </p:tgtEl>
                                      </p:cBhvr>
                                    </p:animEffect>
                                  </p:childTnLst>
                                </p:cTn>
                              </p:par>
                              <p:par>
                                <p:cTn id="14" presetID="22" presetClass="entr" presetSubtype="1" fill="hold" nodeType="withEffect">
                                  <p:stCondLst>
                                    <p:cond delay="0"/>
                                  </p:stCondLst>
                                  <p:childTnLst>
                                    <p:set>
                                      <p:cBhvr>
                                        <p:cTn id="15" dur="1" fill="hold">
                                          <p:stCondLst>
                                            <p:cond delay="0"/>
                                          </p:stCondLst>
                                        </p:cTn>
                                        <p:tgtEl>
                                          <p:spTgt spid="120844"/>
                                        </p:tgtEl>
                                        <p:attrNameLst>
                                          <p:attrName>style.visibility</p:attrName>
                                        </p:attrNameLst>
                                      </p:cBhvr>
                                      <p:to>
                                        <p:strVal val="visible"/>
                                      </p:to>
                                    </p:set>
                                    <p:animEffect transition="in" filter="wipe(up)">
                                      <p:cBhvr>
                                        <p:cTn id="16" dur="500"/>
                                        <p:tgtEl>
                                          <p:spTgt spid="120844"/>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20845"/>
                                        </p:tgtEl>
                                        <p:attrNameLst>
                                          <p:attrName>style.visibility</p:attrName>
                                        </p:attrNameLst>
                                      </p:cBhvr>
                                      <p:to>
                                        <p:strVal val="visible"/>
                                      </p:to>
                                    </p:set>
                                    <p:animEffect transition="in" filter="wipe(up)">
                                      <p:cBhvr>
                                        <p:cTn id="19" dur="500"/>
                                        <p:tgtEl>
                                          <p:spTgt spid="120845"/>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20846"/>
                                        </p:tgtEl>
                                        <p:attrNameLst>
                                          <p:attrName>style.visibility</p:attrName>
                                        </p:attrNameLst>
                                      </p:cBhvr>
                                      <p:to>
                                        <p:strVal val="visible"/>
                                      </p:to>
                                    </p:set>
                                    <p:animEffect transition="in" filter="wipe(up)">
                                      <p:cBhvr>
                                        <p:cTn id="22" dur="500"/>
                                        <p:tgtEl>
                                          <p:spTgt spid="120846"/>
                                        </p:tgtEl>
                                      </p:cBhvr>
                                    </p:animEffect>
                                  </p:childTnLst>
                                </p:cTn>
                              </p:par>
                              <p:par>
                                <p:cTn id="23" presetID="22" presetClass="entr" presetSubtype="1" fill="hold" nodeType="withEffect">
                                  <p:stCondLst>
                                    <p:cond delay="0"/>
                                  </p:stCondLst>
                                  <p:childTnLst>
                                    <p:set>
                                      <p:cBhvr>
                                        <p:cTn id="24" dur="1" fill="hold">
                                          <p:stCondLst>
                                            <p:cond delay="0"/>
                                          </p:stCondLst>
                                        </p:cTn>
                                        <p:tgtEl>
                                          <p:spTgt spid="120849"/>
                                        </p:tgtEl>
                                        <p:attrNameLst>
                                          <p:attrName>style.visibility</p:attrName>
                                        </p:attrNameLst>
                                      </p:cBhvr>
                                      <p:to>
                                        <p:strVal val="visible"/>
                                      </p:to>
                                    </p:set>
                                    <p:animEffect transition="in" filter="wipe(up)">
                                      <p:cBhvr>
                                        <p:cTn id="25" dur="500"/>
                                        <p:tgtEl>
                                          <p:spTgt spid="120849"/>
                                        </p:tgtEl>
                                      </p:cBhvr>
                                    </p:animEffect>
                                  </p:childTnLst>
                                </p:cTn>
                              </p:par>
                              <p:par>
                                <p:cTn id="26" presetID="22" presetClass="entr" presetSubtype="1" fill="hold" nodeType="withEffect">
                                  <p:stCondLst>
                                    <p:cond delay="0"/>
                                  </p:stCondLst>
                                  <p:childTnLst>
                                    <p:set>
                                      <p:cBhvr>
                                        <p:cTn id="27" dur="1" fill="hold">
                                          <p:stCondLst>
                                            <p:cond delay="0"/>
                                          </p:stCondLst>
                                        </p:cTn>
                                        <p:tgtEl>
                                          <p:spTgt spid="120850"/>
                                        </p:tgtEl>
                                        <p:attrNameLst>
                                          <p:attrName>style.visibility</p:attrName>
                                        </p:attrNameLst>
                                      </p:cBhvr>
                                      <p:to>
                                        <p:strVal val="visible"/>
                                      </p:to>
                                    </p:set>
                                    <p:animEffect transition="in" filter="wipe(up)">
                                      <p:cBhvr>
                                        <p:cTn id="28" dur="500"/>
                                        <p:tgtEl>
                                          <p:spTgt spid="120850"/>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20852"/>
                                        </p:tgtEl>
                                        <p:attrNameLst>
                                          <p:attrName>style.visibility</p:attrName>
                                        </p:attrNameLst>
                                      </p:cBhvr>
                                      <p:to>
                                        <p:strVal val="visible"/>
                                      </p:to>
                                    </p:set>
                                    <p:animEffect transition="in" filter="wipe(up)">
                                      <p:cBhvr>
                                        <p:cTn id="31" dur="500"/>
                                        <p:tgtEl>
                                          <p:spTgt spid="120852"/>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20853"/>
                                        </p:tgtEl>
                                        <p:attrNameLst>
                                          <p:attrName>style.visibility</p:attrName>
                                        </p:attrNameLst>
                                      </p:cBhvr>
                                      <p:to>
                                        <p:strVal val="visible"/>
                                      </p:to>
                                    </p:set>
                                    <p:animEffect transition="in" filter="wipe(up)">
                                      <p:cBhvr>
                                        <p:cTn id="34" dur="500"/>
                                        <p:tgtEl>
                                          <p:spTgt spid="120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41" grpId="0" autoUpdateAnimBg="0"/>
      <p:bldP spid="120845" grpId="0"/>
      <p:bldP spid="120846" grpId="0"/>
      <p:bldP spid="120852" grpId="0"/>
      <p:bldP spid="12085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p:cNvSpPr txBox="1">
            <a:spLocks noChangeArrowheads="1"/>
          </p:cNvSpPr>
          <p:nvPr/>
        </p:nvSpPr>
        <p:spPr bwMode="auto">
          <a:xfrm>
            <a:off x="467544" y="908720"/>
            <a:ext cx="7993062" cy="487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0"/>
              </a:spcBef>
            </a:pPr>
            <a:r>
              <a:rPr lang="en-US" altLang="zh-CN" sz="3200" dirty="0">
                <a:solidFill>
                  <a:schemeClr val="accent2"/>
                </a:solidFill>
                <a:latin typeface="华文新魏" panose="02010800040101010101" pitchFamily="2" charset="-122"/>
                <a:ea typeface="华文新魏" panose="02010800040101010101" pitchFamily="2" charset="-122"/>
              </a:rPr>
              <a:t>  </a:t>
            </a:r>
            <a:r>
              <a:rPr lang="zh-CN" altLang="en-US" sz="3200" dirty="0">
                <a:solidFill>
                  <a:srgbClr val="CC0000"/>
                </a:solidFill>
                <a:latin typeface="华文新魏" panose="02010800040101010101" pitchFamily="2" charset="-122"/>
                <a:ea typeface="华文新魏" panose="02010800040101010101" pitchFamily="2" charset="-122"/>
              </a:rPr>
              <a:t>极大似然法</a:t>
            </a:r>
            <a:r>
              <a:rPr lang="zh-CN" altLang="en-US" sz="3200" dirty="0">
                <a:solidFill>
                  <a:schemeClr val="accent2"/>
                </a:solidFill>
                <a:latin typeface="华文新魏" panose="02010800040101010101" pitchFamily="2" charset="-122"/>
                <a:ea typeface="华文新魏" panose="02010800040101010101" pitchFamily="2" charset="-122"/>
              </a:rPr>
              <a:t>克服了</a:t>
            </a:r>
            <a:r>
              <a:rPr lang="zh-CN" altLang="en-US" sz="3200" dirty="0">
                <a:solidFill>
                  <a:srgbClr val="CC0000"/>
                </a:solidFill>
                <a:latin typeface="华文新魏" panose="02010800040101010101" pitchFamily="2" charset="-122"/>
                <a:ea typeface="华文新魏" panose="02010800040101010101" pitchFamily="2" charset="-122"/>
              </a:rPr>
              <a:t>矩法</a:t>
            </a:r>
            <a:r>
              <a:rPr lang="zh-CN" altLang="en-US" sz="3200" dirty="0">
                <a:solidFill>
                  <a:schemeClr val="accent2"/>
                </a:solidFill>
                <a:latin typeface="华文新魏" panose="02010800040101010101" pitchFamily="2" charset="-122"/>
                <a:ea typeface="华文新魏" panose="02010800040101010101" pitchFamily="2" charset="-122"/>
              </a:rPr>
              <a:t>的一些缺点</a:t>
            </a:r>
            <a:r>
              <a:rPr lang="en-US" altLang="zh-CN" sz="3200" dirty="0">
                <a:solidFill>
                  <a:schemeClr val="accent2"/>
                </a:solidFill>
                <a:latin typeface="华文新魏" panose="02010800040101010101" pitchFamily="2" charset="-122"/>
                <a:ea typeface="华文新魏" panose="02010800040101010101" pitchFamily="2" charset="-122"/>
              </a:rPr>
              <a:t>, </a:t>
            </a:r>
            <a:r>
              <a:rPr lang="zh-CN" altLang="en-US" sz="3200" dirty="0">
                <a:solidFill>
                  <a:schemeClr val="accent2"/>
                </a:solidFill>
                <a:latin typeface="华文新魏" panose="02010800040101010101" pitchFamily="2" charset="-122"/>
                <a:ea typeface="华文新魏" panose="02010800040101010101" pitchFamily="2" charset="-122"/>
              </a:rPr>
              <a:t>它利用总体的样本和分布函数表达形式所提供的信息建立未知参数的估计量</a:t>
            </a:r>
            <a:r>
              <a:rPr lang="en-US" altLang="zh-CN" sz="3200" dirty="0">
                <a:solidFill>
                  <a:schemeClr val="accent2"/>
                </a:solidFill>
                <a:latin typeface="华文新魏" panose="02010800040101010101" pitchFamily="2" charset="-122"/>
                <a:ea typeface="华文新魏" panose="02010800040101010101" pitchFamily="2" charset="-122"/>
              </a:rPr>
              <a:t>, </a:t>
            </a:r>
            <a:r>
              <a:rPr lang="zh-CN" altLang="en-US" sz="3200" dirty="0">
                <a:solidFill>
                  <a:schemeClr val="accent2"/>
                </a:solidFill>
                <a:latin typeface="华文新魏" panose="02010800040101010101" pitchFamily="2" charset="-122"/>
                <a:ea typeface="华文新魏" panose="02010800040101010101" pitchFamily="2" charset="-122"/>
              </a:rPr>
              <a:t>同时它也</a:t>
            </a:r>
            <a:r>
              <a:rPr lang="zh-CN" altLang="en-US" sz="3200" dirty="0">
                <a:solidFill>
                  <a:srgbClr val="CC0000"/>
                </a:solidFill>
                <a:latin typeface="华文新魏" panose="02010800040101010101" pitchFamily="2" charset="-122"/>
                <a:ea typeface="华文新魏" panose="02010800040101010101" pitchFamily="2" charset="-122"/>
              </a:rPr>
              <a:t>不要求总体原点矩存在</a:t>
            </a:r>
            <a:r>
              <a:rPr lang="en-US" altLang="zh-CN" sz="3200" dirty="0">
                <a:solidFill>
                  <a:schemeClr val="accent2"/>
                </a:solidFill>
                <a:latin typeface="华文新魏" panose="02010800040101010101" pitchFamily="2" charset="-122"/>
                <a:ea typeface="华文新魏" panose="02010800040101010101" pitchFamily="2" charset="-122"/>
              </a:rPr>
              <a:t>, </a:t>
            </a:r>
            <a:r>
              <a:rPr lang="zh-CN" altLang="en-US" sz="3200" dirty="0">
                <a:solidFill>
                  <a:schemeClr val="accent2"/>
                </a:solidFill>
                <a:latin typeface="华文新魏" panose="02010800040101010101" pitchFamily="2" charset="-122"/>
                <a:ea typeface="华文新魏" panose="02010800040101010101" pitchFamily="2" charset="-122"/>
              </a:rPr>
              <a:t>因此极大似然估计量有比较良好的性质</a:t>
            </a:r>
            <a:r>
              <a:rPr lang="en-US" altLang="zh-CN" sz="3200" dirty="0">
                <a:solidFill>
                  <a:schemeClr val="accent2"/>
                </a:solidFill>
                <a:latin typeface="华文新魏" panose="02010800040101010101" pitchFamily="2" charset="-122"/>
                <a:ea typeface="华文新魏" panose="02010800040101010101" pitchFamily="2" charset="-122"/>
              </a:rPr>
              <a:t>. </a:t>
            </a:r>
            <a:r>
              <a:rPr lang="zh-CN" altLang="en-US" sz="3200" dirty="0">
                <a:solidFill>
                  <a:schemeClr val="accent2"/>
                </a:solidFill>
                <a:latin typeface="华文新魏" panose="02010800040101010101" pitchFamily="2" charset="-122"/>
                <a:ea typeface="华文新魏" panose="02010800040101010101" pitchFamily="2" charset="-122"/>
              </a:rPr>
              <a:t>但求极大似然估计量一般要</a:t>
            </a:r>
            <a:r>
              <a:rPr lang="zh-CN" altLang="en-US" sz="3200" dirty="0">
                <a:solidFill>
                  <a:srgbClr val="FF0000"/>
                </a:solidFill>
                <a:latin typeface="华文新魏" panose="02010800040101010101" pitchFamily="2" charset="-122"/>
                <a:ea typeface="华文新魏" panose="02010800040101010101" pitchFamily="2" charset="-122"/>
              </a:rPr>
              <a:t>解似然方程</a:t>
            </a:r>
            <a:r>
              <a:rPr lang="en-US" altLang="zh-CN" sz="3200" dirty="0">
                <a:solidFill>
                  <a:schemeClr val="accent2"/>
                </a:solidFill>
                <a:latin typeface="华文新魏" panose="02010800040101010101" pitchFamily="2" charset="-122"/>
                <a:ea typeface="华文新魏" panose="02010800040101010101" pitchFamily="2" charset="-122"/>
              </a:rPr>
              <a:t>,</a:t>
            </a:r>
            <a:r>
              <a:rPr lang="zh-CN" altLang="en-US" sz="3200" dirty="0">
                <a:solidFill>
                  <a:schemeClr val="accent2"/>
                </a:solidFill>
                <a:latin typeface="华文新魏" panose="02010800040101010101" pitchFamily="2" charset="-122"/>
                <a:ea typeface="华文新魏" panose="02010800040101010101" pitchFamily="2" charset="-122"/>
              </a:rPr>
              <a:t>而有时解似然方程</a:t>
            </a:r>
            <a:r>
              <a:rPr lang="zh-CN" altLang="en-US" sz="3200" dirty="0">
                <a:solidFill>
                  <a:srgbClr val="FF0000"/>
                </a:solidFill>
                <a:latin typeface="华文新魏" panose="02010800040101010101" pitchFamily="2" charset="-122"/>
                <a:ea typeface="华文新魏" panose="02010800040101010101" pitchFamily="2" charset="-122"/>
              </a:rPr>
              <a:t>很困难</a:t>
            </a:r>
            <a:r>
              <a:rPr lang="en-US" altLang="zh-CN" sz="3200" dirty="0">
                <a:solidFill>
                  <a:srgbClr val="FF0000"/>
                </a:solidFill>
                <a:latin typeface="华文新魏" panose="02010800040101010101" pitchFamily="2" charset="-122"/>
                <a:ea typeface="华文新魏" panose="02010800040101010101" pitchFamily="2" charset="-122"/>
              </a:rPr>
              <a:t>,</a:t>
            </a:r>
            <a:r>
              <a:rPr lang="en-US" altLang="zh-CN" sz="3200" dirty="0">
                <a:solidFill>
                  <a:schemeClr val="accent2"/>
                </a:solidFill>
                <a:latin typeface="华文新魏" panose="02010800040101010101" pitchFamily="2" charset="-122"/>
                <a:ea typeface="华文新魏" panose="02010800040101010101" pitchFamily="2" charset="-122"/>
              </a:rPr>
              <a:t> </a:t>
            </a:r>
            <a:r>
              <a:rPr lang="zh-CN" altLang="en-US" sz="3200" dirty="0">
                <a:solidFill>
                  <a:schemeClr val="accent2"/>
                </a:solidFill>
                <a:latin typeface="华文新魏" panose="02010800040101010101" pitchFamily="2" charset="-122"/>
                <a:ea typeface="华文新魏" panose="02010800040101010101" pitchFamily="2" charset="-122"/>
              </a:rPr>
              <a:t>只能用数值方法求似然方程的近似解</a:t>
            </a:r>
            <a:r>
              <a:rPr lang="en-US" altLang="zh-CN" sz="3200" dirty="0">
                <a:solidFill>
                  <a:schemeClr val="accent2"/>
                </a:solidFill>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12906547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7877" name="Text Box 5"/>
          <p:cNvSpPr txBox="1">
            <a:spLocks noChangeArrowheads="1"/>
          </p:cNvSpPr>
          <p:nvPr/>
        </p:nvSpPr>
        <p:spPr bwMode="auto">
          <a:xfrm>
            <a:off x="611188" y="404813"/>
            <a:ext cx="8532812" cy="24929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例</a:t>
            </a:r>
            <a:r>
              <a:rPr lang="zh-CN" altLang="en-US" dirty="0">
                <a:latin typeface="Times New Roman" panose="02020603050405020304" pitchFamily="18" charset="0"/>
                <a:cs typeface="Times New Roman" panose="02020603050405020304" pitchFamily="18" charset="0"/>
              </a:rPr>
              <a:t> 设总体</a:t>
            </a: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的概率密度为，</a:t>
            </a:r>
          </a:p>
          <a:p>
            <a:endParaRPr lang="zh-CN" altLang="en-US"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其中</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&gt;-1</a:t>
            </a:r>
            <a:r>
              <a:rPr lang="zh-CN" altLang="en-US" dirty="0">
                <a:latin typeface="Times New Roman" panose="02020603050405020304" pitchFamily="18" charset="0"/>
                <a:cs typeface="Times New Roman" panose="02020603050405020304" pitchFamily="18" charset="0"/>
              </a:rPr>
              <a:t>是未知参数，</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X</a:t>
            </a:r>
            <a:r>
              <a:rPr lang="en-US" altLang="zh-CN" i="1" baseline="-25000" dirty="0" err="1">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是取自</a:t>
            </a: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的样本，求</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的矩估计和似然估计</a:t>
            </a:r>
            <a:r>
              <a:rPr lang="en-US" altLang="zh-CN" dirty="0">
                <a:latin typeface="Times New Roman" panose="02020603050405020304" pitchFamily="18" charset="0"/>
                <a:cs typeface="Times New Roman" panose="02020603050405020304" pitchFamily="18" charset="0"/>
              </a:rPr>
              <a:t>.</a:t>
            </a:r>
          </a:p>
        </p:txBody>
      </p:sp>
      <p:graphicFrame>
        <p:nvGraphicFramePr>
          <p:cNvPr id="207878" name="Object 6"/>
          <p:cNvGraphicFramePr>
            <a:graphicFrameLocks noGrp="1" noChangeAspect="1"/>
          </p:cNvGraphicFramePr>
          <p:nvPr>
            <p:ph/>
            <p:extLst>
              <p:ext uri="{D42A27DB-BD31-4B8C-83A1-F6EECF244321}">
                <p14:modId xmlns:p14="http://schemas.microsoft.com/office/powerpoint/2010/main" val="119415562"/>
              </p:ext>
            </p:extLst>
          </p:nvPr>
        </p:nvGraphicFramePr>
        <p:xfrm>
          <a:off x="2195513" y="765175"/>
          <a:ext cx="4032250" cy="1071563"/>
        </p:xfrm>
        <a:graphic>
          <a:graphicData uri="http://schemas.openxmlformats.org/presentationml/2006/ole">
            <mc:AlternateContent xmlns:mc="http://schemas.openxmlformats.org/markup-compatibility/2006">
              <mc:Choice xmlns:v="urn:schemas-microsoft-com:vml" Requires="v">
                <p:oleObj spid="_x0000_s1027206" name="公式" r:id="rId3" imgW="1777680" imgH="495000" progId="Equation.3">
                  <p:embed/>
                </p:oleObj>
              </mc:Choice>
              <mc:Fallback>
                <p:oleObj name="公式" r:id="rId3" imgW="1777680" imgH="495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765175"/>
                        <a:ext cx="4032250" cy="1071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7880" name="Oval 8"/>
          <p:cNvSpPr>
            <a:spLocks noChangeArrowheads="1"/>
          </p:cNvSpPr>
          <p:nvPr/>
        </p:nvSpPr>
        <p:spPr bwMode="auto">
          <a:xfrm>
            <a:off x="8675688" y="6308725"/>
            <a:ext cx="217487" cy="215900"/>
          </a:xfrm>
          <a:prstGeom prst="ellipse">
            <a:avLst/>
          </a:prstGeom>
          <a:solidFill>
            <a:srgbClr val="CC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141942716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3780" name="Text Box 4"/>
          <p:cNvSpPr txBox="1">
            <a:spLocks noChangeArrowheads="1"/>
          </p:cNvSpPr>
          <p:nvPr/>
        </p:nvSpPr>
        <p:spPr bwMode="auto">
          <a:xfrm>
            <a:off x="457200" y="476250"/>
            <a:ext cx="8686800" cy="326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80000"/>
              </a:lnSpc>
            </a:pPr>
            <a:r>
              <a:rPr lang="zh-CN" altLang="en-US"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例</a:t>
            </a:r>
            <a:r>
              <a:rPr lang="zh-CN" altLang="en-US" dirty="0">
                <a:latin typeface="Times New Roman" panose="02020603050405020304" pitchFamily="18" charset="0"/>
                <a:cs typeface="Times New Roman" panose="02020603050405020304" pitchFamily="18" charset="0"/>
              </a:rPr>
              <a:t> 设总体</a:t>
            </a: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的概率分布为</a:t>
            </a:r>
          </a:p>
          <a:p>
            <a:pPr>
              <a:lnSpc>
                <a:spcPct val="80000"/>
              </a:lnSpc>
            </a:pPr>
            <a:endParaRPr lang="zh-CN" altLang="en-US" dirty="0">
              <a:latin typeface="Times New Roman" panose="02020603050405020304" pitchFamily="18" charset="0"/>
              <a:cs typeface="Times New Roman" panose="02020603050405020304" pitchFamily="18" charset="0"/>
            </a:endParaRPr>
          </a:p>
          <a:p>
            <a:pPr>
              <a:lnSpc>
                <a:spcPct val="80000"/>
              </a:lnSpc>
            </a:pPr>
            <a:endParaRPr lang="zh-CN" altLang="en-US" dirty="0">
              <a:latin typeface="Times New Roman" panose="02020603050405020304" pitchFamily="18" charset="0"/>
              <a:cs typeface="Times New Roman" panose="02020603050405020304" pitchFamily="18" charset="0"/>
            </a:endParaRPr>
          </a:p>
          <a:p>
            <a:pPr>
              <a:lnSpc>
                <a:spcPct val="80000"/>
              </a:lnSpc>
            </a:pPr>
            <a:endParaRPr lang="en-US" altLang="zh-CN" dirty="0" smtClean="0">
              <a:latin typeface="Times New Roman" panose="02020603050405020304" pitchFamily="18" charset="0"/>
              <a:cs typeface="Times New Roman" panose="02020603050405020304" pitchFamily="18" charset="0"/>
            </a:endParaRPr>
          </a:p>
          <a:p>
            <a:pPr>
              <a:lnSpc>
                <a:spcPct val="80000"/>
              </a:lnSpc>
            </a:pPr>
            <a:r>
              <a:rPr lang="zh-CN" altLang="en-US" dirty="0" smtClean="0">
                <a:latin typeface="Times New Roman" panose="02020603050405020304" pitchFamily="18" charset="0"/>
                <a:cs typeface="Times New Roman" panose="02020603050405020304" pitchFamily="18" charset="0"/>
              </a:rPr>
              <a:t>其中</a:t>
            </a:r>
            <a:r>
              <a:rPr lang="zh-CN" altLang="en-US"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(0&lt;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 &lt;</a:t>
            </a:r>
            <a:r>
              <a:rPr lang="en-US" altLang="zh-CN" dirty="0">
                <a:latin typeface="Times New Roman" panose="02020603050405020304" pitchFamily="18" charset="0"/>
                <a:cs typeface="Times New Roman" panose="02020603050405020304" pitchFamily="18" charset="0"/>
              </a:rPr>
              <a:t> 1)</a:t>
            </a:r>
            <a:r>
              <a:rPr lang="zh-CN" altLang="en-US" dirty="0">
                <a:latin typeface="Times New Roman" panose="02020603050405020304" pitchFamily="18" charset="0"/>
                <a:cs typeface="Times New Roman" panose="02020603050405020304" pitchFamily="18" charset="0"/>
              </a:rPr>
              <a:t>未知参数</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现抽得一个样本值</a:t>
            </a:r>
          </a:p>
          <a:p>
            <a:pPr>
              <a:lnSpc>
                <a:spcPct val="80000"/>
              </a:lnSpc>
            </a:pPr>
            <a:r>
              <a:rPr lang="zh-CN" altLang="en-US" i="1"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=1, </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=2, </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=1, </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=3, </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=1,</a:t>
            </a:r>
          </a:p>
          <a:p>
            <a:pPr>
              <a:lnSpc>
                <a:spcPct val="80000"/>
              </a:lnSpc>
            </a:pPr>
            <a:r>
              <a:rPr lang="zh-CN" altLang="en-US" dirty="0">
                <a:latin typeface="Times New Roman" panose="02020603050405020304" pitchFamily="18" charset="0"/>
                <a:cs typeface="Times New Roman" panose="02020603050405020304" pitchFamily="18" charset="0"/>
              </a:rPr>
              <a:t>求</a:t>
            </a:r>
            <a:r>
              <a:rPr lang="zh-CN" altLang="en-US" i="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a:latin typeface="Times New Roman" panose="02020603050405020304" pitchFamily="18" charset="0"/>
                <a:cs typeface="Times New Roman" panose="02020603050405020304" pitchFamily="18" charset="0"/>
              </a:rPr>
              <a:t>的矩估计值和极大似然估计值</a:t>
            </a:r>
            <a:r>
              <a:rPr lang="en-US" altLang="zh-CN" dirty="0">
                <a:latin typeface="Times New Roman" panose="02020603050405020304" pitchFamily="18" charset="0"/>
                <a:cs typeface="Times New Roman" panose="02020603050405020304" pitchFamily="18" charset="0"/>
              </a:rPr>
              <a:t>.</a:t>
            </a:r>
            <a:endParaRPr lang="en-US" altLang="zh-CN" baseline="-25000" dirty="0">
              <a:latin typeface="Times New Roman" panose="02020603050405020304" pitchFamily="18" charset="0"/>
              <a:cs typeface="Times New Roman" panose="02020603050405020304" pitchFamily="18" charset="0"/>
            </a:endParaRPr>
          </a:p>
        </p:txBody>
      </p:sp>
      <p:sp>
        <p:nvSpPr>
          <p:cNvPr id="203781" name="Rectangle 5"/>
          <p:cNvSpPr>
            <a:spLocks noChangeArrowheads="1"/>
          </p:cNvSpPr>
          <p:nvPr/>
        </p:nvSpPr>
        <p:spPr bwMode="auto">
          <a:xfrm>
            <a:off x="1879600" y="973138"/>
            <a:ext cx="3852337"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i="1">
                <a:latin typeface="Times New Roman" panose="02020603050405020304" pitchFamily="18" charset="0"/>
                <a:cs typeface="Times New Roman" panose="02020603050405020304" pitchFamily="18" charset="0"/>
              </a:rPr>
              <a:t>X      </a:t>
            </a:r>
            <a:r>
              <a:rPr lang="en-US" altLang="zh-CN">
                <a:latin typeface="Times New Roman" panose="02020603050405020304" pitchFamily="18" charset="0"/>
                <a:cs typeface="Times New Roman" panose="02020603050405020304" pitchFamily="18" charset="0"/>
              </a:rPr>
              <a:t> 1                2                3</a:t>
            </a:r>
          </a:p>
        </p:txBody>
      </p:sp>
      <p:sp>
        <p:nvSpPr>
          <p:cNvPr id="203782" name="Line 6"/>
          <p:cNvSpPr>
            <a:spLocks noChangeShapeType="1"/>
          </p:cNvSpPr>
          <p:nvPr/>
        </p:nvSpPr>
        <p:spPr bwMode="auto">
          <a:xfrm>
            <a:off x="1835150" y="1482725"/>
            <a:ext cx="4967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latin typeface="Times New Roman" panose="02020603050405020304" pitchFamily="18" charset="0"/>
              <a:cs typeface="Times New Roman" panose="02020603050405020304" pitchFamily="18" charset="0"/>
            </a:endParaRPr>
          </a:p>
        </p:txBody>
      </p:sp>
      <p:sp>
        <p:nvSpPr>
          <p:cNvPr id="203783" name="Line 7"/>
          <p:cNvSpPr>
            <a:spLocks noChangeShapeType="1"/>
          </p:cNvSpPr>
          <p:nvPr/>
        </p:nvSpPr>
        <p:spPr bwMode="auto">
          <a:xfrm>
            <a:off x="2482850" y="1050925"/>
            <a:ext cx="0" cy="1079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latin typeface="Times New Roman" panose="02020603050405020304" pitchFamily="18" charset="0"/>
              <a:cs typeface="Times New Roman" panose="02020603050405020304" pitchFamily="18" charset="0"/>
            </a:endParaRPr>
          </a:p>
        </p:txBody>
      </p:sp>
      <p:sp>
        <p:nvSpPr>
          <p:cNvPr id="203784" name="Rectangle 8"/>
          <p:cNvSpPr>
            <a:spLocks noChangeArrowheads="1"/>
          </p:cNvSpPr>
          <p:nvPr/>
        </p:nvSpPr>
        <p:spPr bwMode="auto">
          <a:xfrm>
            <a:off x="1835150" y="1482725"/>
            <a:ext cx="4269117"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i="1" dirty="0">
                <a:latin typeface="Times New Roman" panose="02020603050405020304" pitchFamily="18" charset="0"/>
                <a:cs typeface="Times New Roman" panose="02020603050405020304" pitchFamily="18" charset="0"/>
              </a:rPr>
              <a:t>p</a:t>
            </a:r>
            <a:r>
              <a:rPr lang="en-US" altLang="zh-CN" i="1" baseline="-25000" dirty="0">
                <a:latin typeface="Times New Roman" panose="02020603050405020304" pitchFamily="18" charset="0"/>
                <a:cs typeface="Times New Roman" panose="02020603050405020304" pitchFamily="18" charset="0"/>
              </a:rPr>
              <a:t>i       </a:t>
            </a:r>
            <a:r>
              <a:rPr lang="en-US" altLang="zh-CN" i="1"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baseline="30000" dirty="0">
                <a:latin typeface="Times New Roman" panose="02020603050405020304" pitchFamily="18" charset="0"/>
                <a:cs typeface="Times New Roman" panose="02020603050405020304" pitchFamily="18" charset="0"/>
                <a:sym typeface="Symbol" panose="05050102010706020507" pitchFamily="18" charset="2"/>
              </a:rPr>
              <a:t>2 </a:t>
            </a:r>
            <a:r>
              <a:rPr lang="en-US" altLang="zh-CN" dirty="0">
                <a:latin typeface="Times New Roman" panose="02020603050405020304" pitchFamily="18" charset="0"/>
                <a:cs typeface="Times New Roman" panose="02020603050405020304" pitchFamily="18" charset="0"/>
              </a:rPr>
              <a:t>      2</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(1-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(1-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baseline="30000" dirty="0">
                <a:latin typeface="Times New Roman" panose="02020603050405020304" pitchFamily="18" charset="0"/>
                <a:cs typeface="Times New Roman" panose="02020603050405020304" pitchFamily="18" charset="0"/>
                <a:sym typeface="Symbol" panose="05050102010706020507" pitchFamily="18" charset="2"/>
              </a:rPr>
              <a:t>2</a:t>
            </a:r>
          </a:p>
        </p:txBody>
      </p:sp>
      <p:sp>
        <p:nvSpPr>
          <p:cNvPr id="203785" name="Oval 9"/>
          <p:cNvSpPr>
            <a:spLocks noChangeArrowheads="1"/>
          </p:cNvSpPr>
          <p:nvPr/>
        </p:nvSpPr>
        <p:spPr bwMode="auto">
          <a:xfrm>
            <a:off x="8675688" y="6308725"/>
            <a:ext cx="217487" cy="215900"/>
          </a:xfrm>
          <a:prstGeom prst="ellipse">
            <a:avLst/>
          </a:prstGeom>
          <a:solidFill>
            <a:srgbClr val="CC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39640368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3780"/>
                                        </p:tgtEl>
                                        <p:attrNameLst>
                                          <p:attrName>style.visibility</p:attrName>
                                        </p:attrNameLst>
                                      </p:cBhvr>
                                      <p:to>
                                        <p:strVal val="visible"/>
                                      </p:to>
                                    </p:set>
                                    <p:animEffect transition="in" filter="wipe(left)">
                                      <p:cBhvr>
                                        <p:cTn id="7" dur="500"/>
                                        <p:tgtEl>
                                          <p:spTgt spid="203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539750" y="3509963"/>
            <a:ext cx="8458200"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spcBef>
                <a:spcPct val="0"/>
              </a:spcBef>
            </a:pPr>
            <a:r>
              <a:rPr lang="zh-CN" altLang="en-US" u="sng"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定义</a:t>
            </a:r>
            <a:r>
              <a:rPr lang="en-US" altLang="zh-CN" u="sng"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1</a:t>
            </a:r>
            <a:r>
              <a:rPr lang="en-US" altLang="zh-CN"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设  是未知参数  的估计量，如果        </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lnSpc>
                <a:spcPct val="130000"/>
              </a:lnSpc>
              <a:spcBef>
                <a:spcPct val="0"/>
              </a:spcBef>
            </a:pPr>
            <a:r>
              <a:rPr lang="zh-CN" altLang="en-US" dirty="0">
                <a:latin typeface="Times New Roman" panose="02020603050405020304" pitchFamily="18" charset="0"/>
                <a:cs typeface="Times New Roman" panose="02020603050405020304" pitchFamily="18" charset="0"/>
              </a:rPr>
              <a:t>则称  </a:t>
            </a:r>
            <a:r>
              <a:rPr lang="zh-CN" altLang="en-US" dirty="0" smtClean="0">
                <a:latin typeface="Times New Roman" panose="02020603050405020304" pitchFamily="18" charset="0"/>
                <a:cs typeface="Times New Roman" panose="02020603050405020304" pitchFamily="18" charset="0"/>
              </a:rPr>
              <a:t> 是   的</a:t>
            </a:r>
            <a:r>
              <a:rPr lang="zh-CN" altLang="en-US" u="sng"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无偏估计量</a:t>
            </a:r>
            <a:r>
              <a:rPr lang="zh-CN" altLang="en-US" dirty="0">
                <a:latin typeface="Times New Roman" panose="02020603050405020304" pitchFamily="18" charset="0"/>
                <a:cs typeface="Times New Roman" panose="02020603050405020304" pitchFamily="18" charset="0"/>
              </a:rPr>
              <a:t>．</a:t>
            </a:r>
            <a:endParaRPr lang="zh-CN" altLang="en-US" dirty="0">
              <a:solidFill>
                <a:srgbClr val="FF66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22883" name="Object 3"/>
          <p:cNvGraphicFramePr>
            <a:graphicFrameLocks noChangeAspect="1"/>
          </p:cNvGraphicFramePr>
          <p:nvPr>
            <p:extLst>
              <p:ext uri="{D42A27DB-BD31-4B8C-83A1-F6EECF244321}">
                <p14:modId xmlns:p14="http://schemas.microsoft.com/office/powerpoint/2010/main" val="1840414944"/>
              </p:ext>
            </p:extLst>
          </p:nvPr>
        </p:nvGraphicFramePr>
        <p:xfrm>
          <a:off x="1812340" y="3530286"/>
          <a:ext cx="285750" cy="488950"/>
        </p:xfrm>
        <a:graphic>
          <a:graphicData uri="http://schemas.openxmlformats.org/presentationml/2006/ole">
            <mc:AlternateContent xmlns:mc="http://schemas.openxmlformats.org/markup-compatibility/2006">
              <mc:Choice xmlns:v="urn:schemas-microsoft-com:vml" Requires="v">
                <p:oleObj spid="_x0000_s1048610" name="公式" r:id="rId4" imgW="126720" imgH="215640" progId="Equation.3">
                  <p:embed/>
                </p:oleObj>
              </mc:Choice>
              <mc:Fallback>
                <p:oleObj name="公式" r:id="rId4" imgW="1267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2340" y="3530286"/>
                        <a:ext cx="2857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884" name="Object 4"/>
          <p:cNvGraphicFramePr>
            <a:graphicFrameLocks noChangeAspect="1"/>
          </p:cNvGraphicFramePr>
          <p:nvPr>
            <p:extLst>
              <p:ext uri="{D42A27DB-BD31-4B8C-83A1-F6EECF244321}">
                <p14:modId xmlns:p14="http://schemas.microsoft.com/office/powerpoint/2010/main" val="1766009774"/>
              </p:ext>
            </p:extLst>
          </p:nvPr>
        </p:nvGraphicFramePr>
        <p:xfrm>
          <a:off x="3473525" y="3627808"/>
          <a:ext cx="306387" cy="411163"/>
        </p:xfrm>
        <a:graphic>
          <a:graphicData uri="http://schemas.openxmlformats.org/presentationml/2006/ole">
            <mc:AlternateContent xmlns:mc="http://schemas.openxmlformats.org/markup-compatibility/2006">
              <mc:Choice xmlns:v="urn:schemas-microsoft-com:vml" Requires="v">
                <p:oleObj spid="_x0000_s1048611" name="公式" r:id="rId6" imgW="114120" imgH="152280" progId="Equation.3">
                  <p:embed/>
                </p:oleObj>
              </mc:Choice>
              <mc:Fallback>
                <p:oleObj name="公式" r:id="rId6" imgW="114120" imgH="1522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3525" y="3627808"/>
                        <a:ext cx="306387"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885" name="Object 5"/>
          <p:cNvGraphicFramePr>
            <a:graphicFrameLocks noChangeAspect="1"/>
          </p:cNvGraphicFramePr>
          <p:nvPr>
            <p:extLst>
              <p:ext uri="{D42A27DB-BD31-4B8C-83A1-F6EECF244321}">
                <p14:modId xmlns:p14="http://schemas.microsoft.com/office/powerpoint/2010/main" val="2911681433"/>
              </p:ext>
            </p:extLst>
          </p:nvPr>
        </p:nvGraphicFramePr>
        <p:xfrm>
          <a:off x="5796136" y="3497635"/>
          <a:ext cx="1349375" cy="579437"/>
        </p:xfrm>
        <a:graphic>
          <a:graphicData uri="http://schemas.openxmlformats.org/presentationml/2006/ole">
            <mc:AlternateContent xmlns:mc="http://schemas.openxmlformats.org/markup-compatibility/2006">
              <mc:Choice xmlns:v="urn:schemas-microsoft-com:vml" Requires="v">
                <p:oleObj spid="_x0000_s1048612" name="公式" r:id="rId8" imgW="558720" imgH="241200" progId="Equation.3">
                  <p:embed/>
                </p:oleObj>
              </mc:Choice>
              <mc:Fallback>
                <p:oleObj name="公式" r:id="rId8" imgW="55872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96136" y="3497635"/>
                        <a:ext cx="13493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886" name="Object 6"/>
          <p:cNvGraphicFramePr>
            <a:graphicFrameLocks noChangeAspect="1"/>
          </p:cNvGraphicFramePr>
          <p:nvPr>
            <p:extLst>
              <p:ext uri="{D42A27DB-BD31-4B8C-83A1-F6EECF244321}">
                <p14:modId xmlns:p14="http://schemas.microsoft.com/office/powerpoint/2010/main" val="3797977999"/>
              </p:ext>
            </p:extLst>
          </p:nvPr>
        </p:nvGraphicFramePr>
        <p:xfrm>
          <a:off x="1209526" y="3907418"/>
          <a:ext cx="338138" cy="609600"/>
        </p:xfrm>
        <a:graphic>
          <a:graphicData uri="http://schemas.openxmlformats.org/presentationml/2006/ole">
            <mc:AlternateContent xmlns:mc="http://schemas.openxmlformats.org/markup-compatibility/2006">
              <mc:Choice xmlns:v="urn:schemas-microsoft-com:vml" Requires="v">
                <p:oleObj spid="_x0000_s1048613" name="公式" r:id="rId10" imgW="114120" imgH="203040" progId="Equation.3">
                  <p:embed/>
                </p:oleObj>
              </mc:Choice>
              <mc:Fallback>
                <p:oleObj name="公式" r:id="rId10" imgW="114120" imgH="2030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9526" y="3907418"/>
                        <a:ext cx="3381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887" name="Object 7"/>
          <p:cNvGraphicFramePr>
            <a:graphicFrameLocks noChangeAspect="1"/>
          </p:cNvGraphicFramePr>
          <p:nvPr>
            <p:extLst>
              <p:ext uri="{D42A27DB-BD31-4B8C-83A1-F6EECF244321}">
                <p14:modId xmlns:p14="http://schemas.microsoft.com/office/powerpoint/2010/main" val="3130660951"/>
              </p:ext>
            </p:extLst>
          </p:nvPr>
        </p:nvGraphicFramePr>
        <p:xfrm>
          <a:off x="1763688" y="4028108"/>
          <a:ext cx="341313" cy="481012"/>
        </p:xfrm>
        <a:graphic>
          <a:graphicData uri="http://schemas.openxmlformats.org/presentationml/2006/ole">
            <mc:AlternateContent xmlns:mc="http://schemas.openxmlformats.org/markup-compatibility/2006">
              <mc:Choice xmlns:v="urn:schemas-microsoft-com:vml" Requires="v">
                <p:oleObj spid="_x0000_s1048614" name="公式" r:id="rId12" imgW="126720" imgH="177480" progId="Equation.3">
                  <p:embed/>
                </p:oleObj>
              </mc:Choice>
              <mc:Fallback>
                <p:oleObj name="公式" r:id="rId12" imgW="126720" imgH="1774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63688" y="4028108"/>
                        <a:ext cx="341313"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888" name="Rectangle 8"/>
          <p:cNvSpPr>
            <a:spLocks noChangeArrowheads="1"/>
          </p:cNvSpPr>
          <p:nvPr/>
        </p:nvSpPr>
        <p:spPr bwMode="auto">
          <a:xfrm>
            <a:off x="1619250" y="207963"/>
            <a:ext cx="54641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0"/>
              </a:spcBef>
            </a:pPr>
            <a:r>
              <a:rPr lang="en-US" altLang="zh-CN" sz="3600"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§7.3  </a:t>
            </a:r>
            <a:r>
              <a:rPr lang="zh-CN" altLang="en-US" sz="3600"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估计量的评选标准</a:t>
            </a:r>
          </a:p>
        </p:txBody>
      </p:sp>
      <p:sp>
        <p:nvSpPr>
          <p:cNvPr id="122889" name="Rectangle 9"/>
          <p:cNvSpPr>
            <a:spLocks noChangeArrowheads="1"/>
          </p:cNvSpPr>
          <p:nvPr/>
        </p:nvSpPr>
        <p:spPr bwMode="auto">
          <a:xfrm>
            <a:off x="457200" y="852488"/>
            <a:ext cx="8291513"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20000"/>
              </a:lnSpc>
              <a:spcBef>
                <a:spcPct val="0"/>
              </a:spcBef>
            </a:pP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对总体的同一个未知参数，可用不同的方法作估计．可能得到不同的估计量．那么采用哪种估计量为好呢？这就涉及到用什么样的标准来评价估计量的问题．下面介绍几个常用的标准．</a:t>
            </a:r>
            <a:endParaRPr lang="zh-CN" altLang="en-US" b="0" dirty="0">
              <a:latin typeface="楷体_GB2312" pitchFamily="49" charset="-122"/>
              <a:ea typeface="楷体_GB2312" pitchFamily="49" charset="-122"/>
            </a:endParaRPr>
          </a:p>
        </p:txBody>
      </p:sp>
      <p:sp>
        <p:nvSpPr>
          <p:cNvPr id="122890" name="Rectangle 10"/>
          <p:cNvSpPr>
            <a:spLocks noChangeArrowheads="1"/>
          </p:cNvSpPr>
          <p:nvPr/>
        </p:nvSpPr>
        <p:spPr bwMode="auto">
          <a:xfrm>
            <a:off x="539750" y="3068638"/>
            <a:ext cx="19700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0"/>
              </a:spcBef>
            </a:pPr>
            <a:r>
              <a:rPr lang="zh-CN" altLang="en-US">
                <a:solidFill>
                  <a:schemeClr val="accent2"/>
                </a:solidFill>
                <a:effectLst>
                  <a:outerShdw blurRad="38100" dist="38100" dir="2700000" algn="tl">
                    <a:srgbClr val="C0C0C0"/>
                  </a:outerShdw>
                </a:effectLst>
                <a:latin typeface="黑体" panose="02010609060101010101" pitchFamily="49" charset="-122"/>
                <a:ea typeface="黑体" panose="02010609060101010101" pitchFamily="49" charset="-122"/>
              </a:rPr>
              <a:t>一、无偏性</a:t>
            </a:r>
          </a:p>
        </p:txBody>
      </p:sp>
      <p:sp>
        <p:nvSpPr>
          <p:cNvPr id="122892" name="Text Box 12"/>
          <p:cNvSpPr txBox="1">
            <a:spLocks noChangeArrowheads="1"/>
          </p:cNvSpPr>
          <p:nvPr/>
        </p:nvSpPr>
        <p:spPr bwMode="auto">
          <a:xfrm>
            <a:off x="468313" y="4872038"/>
            <a:ext cx="8077200"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dirty="0">
                <a:solidFill>
                  <a:schemeClr val="accent2"/>
                </a:solidFill>
                <a:latin typeface="楷体_GB2312" pitchFamily="49" charset="-122"/>
                <a:ea typeface="楷体_GB2312" pitchFamily="49" charset="-122"/>
              </a:rPr>
              <a:t>  </a:t>
            </a:r>
            <a:r>
              <a:rPr lang="zh-CN" altLang="en-US" dirty="0">
                <a:solidFill>
                  <a:schemeClr val="accent2"/>
                </a:solidFill>
                <a:latin typeface="楷体_GB2312" pitchFamily="49" charset="-122"/>
                <a:ea typeface="楷体_GB2312" pitchFamily="49" charset="-122"/>
              </a:rPr>
              <a:t>在科学技术中        </a:t>
            </a:r>
            <a:r>
              <a:rPr lang="zh-CN" altLang="en-US" dirty="0" smtClean="0">
                <a:solidFill>
                  <a:schemeClr val="accent2"/>
                </a:solidFill>
                <a:latin typeface="楷体_GB2312" pitchFamily="49" charset="-122"/>
                <a:ea typeface="楷体_GB2312" pitchFamily="49" charset="-122"/>
              </a:rPr>
              <a:t> 称为</a:t>
            </a:r>
            <a:r>
              <a:rPr lang="zh-CN" altLang="en-US" dirty="0">
                <a:solidFill>
                  <a:schemeClr val="accent2"/>
                </a:solidFill>
                <a:latin typeface="楷体_GB2312" pitchFamily="49" charset="-122"/>
                <a:ea typeface="楷体_GB2312" pitchFamily="49" charset="-122"/>
              </a:rPr>
              <a:t>以   作为   的估计的</a:t>
            </a:r>
            <a:r>
              <a:rPr lang="zh-CN" altLang="en-US" dirty="0">
                <a:solidFill>
                  <a:srgbClr val="CC0000"/>
                </a:solidFill>
                <a:latin typeface="楷体_GB2312" pitchFamily="49" charset="-122"/>
                <a:ea typeface="楷体_GB2312" pitchFamily="49" charset="-122"/>
              </a:rPr>
              <a:t>系统误差</a:t>
            </a:r>
            <a:r>
              <a:rPr lang="en-US" altLang="zh-CN" dirty="0">
                <a:solidFill>
                  <a:schemeClr val="accent2"/>
                </a:solidFill>
                <a:latin typeface="楷体_GB2312" pitchFamily="49" charset="-122"/>
                <a:ea typeface="楷体_GB2312" pitchFamily="49" charset="-122"/>
              </a:rPr>
              <a:t>.</a:t>
            </a:r>
            <a:r>
              <a:rPr lang="zh-CN" altLang="en-US" dirty="0">
                <a:solidFill>
                  <a:schemeClr val="accent2"/>
                </a:solidFill>
                <a:latin typeface="楷体_GB2312" pitchFamily="49" charset="-122"/>
                <a:ea typeface="楷体_GB2312" pitchFamily="49" charset="-122"/>
              </a:rPr>
              <a:t>无偏估计的实际意义就是无系统误差</a:t>
            </a:r>
            <a:r>
              <a:rPr lang="en-US" altLang="zh-CN" dirty="0">
                <a:solidFill>
                  <a:schemeClr val="accent2"/>
                </a:solidFill>
                <a:latin typeface="楷体_GB2312" pitchFamily="49" charset="-122"/>
                <a:ea typeface="楷体_GB2312" pitchFamily="49" charset="-122"/>
              </a:rPr>
              <a:t>.</a:t>
            </a:r>
          </a:p>
        </p:txBody>
      </p:sp>
      <p:graphicFrame>
        <p:nvGraphicFramePr>
          <p:cNvPr id="122893" name="Object 13"/>
          <p:cNvGraphicFramePr>
            <a:graphicFrameLocks noChangeAspect="1"/>
          </p:cNvGraphicFramePr>
          <p:nvPr>
            <p:extLst>
              <p:ext uri="{D42A27DB-BD31-4B8C-83A1-F6EECF244321}">
                <p14:modId xmlns:p14="http://schemas.microsoft.com/office/powerpoint/2010/main" val="3232499119"/>
              </p:ext>
            </p:extLst>
          </p:nvPr>
        </p:nvGraphicFramePr>
        <p:xfrm>
          <a:off x="5076056" y="4708525"/>
          <a:ext cx="412750" cy="704850"/>
        </p:xfrm>
        <a:graphic>
          <a:graphicData uri="http://schemas.openxmlformats.org/presentationml/2006/ole">
            <mc:AlternateContent xmlns:mc="http://schemas.openxmlformats.org/markup-compatibility/2006">
              <mc:Choice xmlns:v="urn:schemas-microsoft-com:vml" Requires="v">
                <p:oleObj spid="_x0000_s1048615" name="公式" r:id="rId14" imgW="126720" imgH="215640" progId="Equation.3">
                  <p:embed/>
                </p:oleObj>
              </mc:Choice>
              <mc:Fallback>
                <p:oleObj name="公式" r:id="rId14" imgW="126720" imgH="2156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76056" y="4708525"/>
                        <a:ext cx="412750" cy="704850"/>
                      </a:xfrm>
                      <a:prstGeom prst="rect">
                        <a:avLst/>
                      </a:prstGeom>
                      <a:noFill/>
                      <a:ln>
                        <a:noFill/>
                      </a:ln>
                      <a:effectLst/>
                      <a:extLst/>
                    </p:spPr>
                  </p:pic>
                </p:oleObj>
              </mc:Fallback>
            </mc:AlternateContent>
          </a:graphicData>
        </a:graphic>
      </p:graphicFrame>
      <p:graphicFrame>
        <p:nvGraphicFramePr>
          <p:cNvPr id="122894" name="Object 14"/>
          <p:cNvGraphicFramePr>
            <a:graphicFrameLocks noChangeAspect="1"/>
          </p:cNvGraphicFramePr>
          <p:nvPr>
            <p:extLst>
              <p:ext uri="{D42A27DB-BD31-4B8C-83A1-F6EECF244321}">
                <p14:modId xmlns:p14="http://schemas.microsoft.com/office/powerpoint/2010/main" val="722790530"/>
              </p:ext>
            </p:extLst>
          </p:nvPr>
        </p:nvGraphicFramePr>
        <p:xfrm>
          <a:off x="6156176" y="4933950"/>
          <a:ext cx="341312" cy="446088"/>
        </p:xfrm>
        <a:graphic>
          <a:graphicData uri="http://schemas.openxmlformats.org/presentationml/2006/ole">
            <mc:AlternateContent xmlns:mc="http://schemas.openxmlformats.org/markup-compatibility/2006">
              <mc:Choice xmlns:v="urn:schemas-microsoft-com:vml" Requires="v">
                <p:oleObj spid="_x0000_s1048616" name="公式" r:id="rId16" imgW="126720" imgH="164880" progId="Equation.3">
                  <p:embed/>
                </p:oleObj>
              </mc:Choice>
              <mc:Fallback>
                <p:oleObj name="公式" r:id="rId16" imgW="126720" imgH="1648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56176" y="4933950"/>
                        <a:ext cx="341312"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895" name="Object 15"/>
          <p:cNvGraphicFramePr>
            <a:graphicFrameLocks noChangeAspect="1"/>
          </p:cNvGraphicFramePr>
          <p:nvPr>
            <p:extLst>
              <p:ext uri="{D42A27DB-BD31-4B8C-83A1-F6EECF244321}">
                <p14:modId xmlns:p14="http://schemas.microsoft.com/office/powerpoint/2010/main" val="3572000985"/>
              </p:ext>
            </p:extLst>
          </p:nvPr>
        </p:nvGraphicFramePr>
        <p:xfrm>
          <a:off x="2637607" y="4797425"/>
          <a:ext cx="1430337" cy="615950"/>
        </p:xfrm>
        <a:graphic>
          <a:graphicData uri="http://schemas.openxmlformats.org/presentationml/2006/ole">
            <mc:AlternateContent xmlns:mc="http://schemas.openxmlformats.org/markup-compatibility/2006">
              <mc:Choice xmlns:v="urn:schemas-microsoft-com:vml" Requires="v">
                <p:oleObj spid="_x0000_s1048617" name="公式" r:id="rId18" imgW="558720" imgH="241200" progId="Equation.3">
                  <p:embed/>
                </p:oleObj>
              </mc:Choice>
              <mc:Fallback>
                <p:oleObj name="公式" r:id="rId18" imgW="558720" imgH="2412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637607" y="4797425"/>
                        <a:ext cx="1430337"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896" name="Line 16"/>
          <p:cNvSpPr>
            <a:spLocks noChangeShapeType="1"/>
          </p:cNvSpPr>
          <p:nvPr/>
        </p:nvSpPr>
        <p:spPr bwMode="auto">
          <a:xfrm>
            <a:off x="457200" y="914400"/>
            <a:ext cx="8153400" cy="0"/>
          </a:xfrm>
          <a:prstGeom prst="line">
            <a:avLst/>
          </a:prstGeom>
          <a:noFill/>
          <a:ln w="38100">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40607455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2888"/>
                                        </p:tgtEl>
                                        <p:attrNameLst>
                                          <p:attrName>style.visibility</p:attrName>
                                        </p:attrNameLst>
                                      </p:cBhvr>
                                      <p:to>
                                        <p:strVal val="visible"/>
                                      </p:to>
                                    </p:set>
                                    <p:animEffect transition="in" filter="wipe(up)">
                                      <p:cBhvr>
                                        <p:cTn id="7" dur="500"/>
                                        <p:tgtEl>
                                          <p:spTgt spid="1228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2889"/>
                                        </p:tgtEl>
                                        <p:attrNameLst>
                                          <p:attrName>style.visibility</p:attrName>
                                        </p:attrNameLst>
                                      </p:cBhvr>
                                      <p:to>
                                        <p:strVal val="visible"/>
                                      </p:to>
                                    </p:set>
                                    <p:animEffect transition="in" filter="wipe(up)">
                                      <p:cBhvr>
                                        <p:cTn id="12" dur="500"/>
                                        <p:tgtEl>
                                          <p:spTgt spid="1228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890"/>
                                        </p:tgtEl>
                                        <p:attrNameLst>
                                          <p:attrName>style.visibility</p:attrName>
                                        </p:attrNameLst>
                                      </p:cBhvr>
                                      <p:to>
                                        <p:strVal val="visible"/>
                                      </p:to>
                                    </p:set>
                                    <p:animEffect transition="in" filter="wipe(left)">
                                      <p:cBhvr>
                                        <p:cTn id="17" dur="500"/>
                                        <p:tgtEl>
                                          <p:spTgt spid="12289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2882"/>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2288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22884"/>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22885"/>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22886"/>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22887"/>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22892"/>
                                        </p:tgtEl>
                                        <p:attrNameLst>
                                          <p:attrName>style.visibility</p:attrName>
                                        </p:attrNameLst>
                                      </p:cBhvr>
                                      <p:to>
                                        <p:strVal val="visible"/>
                                      </p:to>
                                    </p:set>
                                    <p:animEffect transition="in" filter="wipe(left)">
                                      <p:cBhvr>
                                        <p:cTn id="36" dur="500"/>
                                        <p:tgtEl>
                                          <p:spTgt spid="122892"/>
                                        </p:tgtEl>
                                      </p:cBhvr>
                                    </p:animEffect>
                                  </p:childTnLst>
                                </p:cTn>
                              </p:par>
                              <p:par>
                                <p:cTn id="37" presetID="22" presetClass="entr" presetSubtype="8" fill="hold" nodeType="withEffect">
                                  <p:stCondLst>
                                    <p:cond delay="0"/>
                                  </p:stCondLst>
                                  <p:childTnLst>
                                    <p:set>
                                      <p:cBhvr>
                                        <p:cTn id="38" dur="1" fill="hold">
                                          <p:stCondLst>
                                            <p:cond delay="0"/>
                                          </p:stCondLst>
                                        </p:cTn>
                                        <p:tgtEl>
                                          <p:spTgt spid="122893"/>
                                        </p:tgtEl>
                                        <p:attrNameLst>
                                          <p:attrName>style.visibility</p:attrName>
                                        </p:attrNameLst>
                                      </p:cBhvr>
                                      <p:to>
                                        <p:strVal val="visible"/>
                                      </p:to>
                                    </p:set>
                                    <p:animEffect transition="in" filter="wipe(left)">
                                      <p:cBhvr>
                                        <p:cTn id="39" dur="500"/>
                                        <p:tgtEl>
                                          <p:spTgt spid="122893"/>
                                        </p:tgtEl>
                                      </p:cBhvr>
                                    </p:animEffect>
                                  </p:childTnLst>
                                </p:cTn>
                              </p:par>
                              <p:par>
                                <p:cTn id="40" presetID="22" presetClass="entr" presetSubtype="8" fill="hold" nodeType="withEffect">
                                  <p:stCondLst>
                                    <p:cond delay="0"/>
                                  </p:stCondLst>
                                  <p:childTnLst>
                                    <p:set>
                                      <p:cBhvr>
                                        <p:cTn id="41" dur="1" fill="hold">
                                          <p:stCondLst>
                                            <p:cond delay="0"/>
                                          </p:stCondLst>
                                        </p:cTn>
                                        <p:tgtEl>
                                          <p:spTgt spid="122894"/>
                                        </p:tgtEl>
                                        <p:attrNameLst>
                                          <p:attrName>style.visibility</p:attrName>
                                        </p:attrNameLst>
                                      </p:cBhvr>
                                      <p:to>
                                        <p:strVal val="visible"/>
                                      </p:to>
                                    </p:set>
                                    <p:animEffect transition="in" filter="wipe(left)">
                                      <p:cBhvr>
                                        <p:cTn id="42" dur="500"/>
                                        <p:tgtEl>
                                          <p:spTgt spid="122894"/>
                                        </p:tgtEl>
                                      </p:cBhvr>
                                    </p:animEffect>
                                  </p:childTnLst>
                                </p:cTn>
                              </p:par>
                              <p:par>
                                <p:cTn id="43" presetID="22" presetClass="entr" presetSubtype="8" fill="hold" nodeType="withEffect">
                                  <p:stCondLst>
                                    <p:cond delay="0"/>
                                  </p:stCondLst>
                                  <p:childTnLst>
                                    <p:set>
                                      <p:cBhvr>
                                        <p:cTn id="44" dur="1" fill="hold">
                                          <p:stCondLst>
                                            <p:cond delay="0"/>
                                          </p:stCondLst>
                                        </p:cTn>
                                        <p:tgtEl>
                                          <p:spTgt spid="122895"/>
                                        </p:tgtEl>
                                        <p:attrNameLst>
                                          <p:attrName>style.visibility</p:attrName>
                                        </p:attrNameLst>
                                      </p:cBhvr>
                                      <p:to>
                                        <p:strVal val="visible"/>
                                      </p:to>
                                    </p:set>
                                    <p:animEffect transition="in" filter="wipe(left)">
                                      <p:cBhvr>
                                        <p:cTn id="45" dur="500"/>
                                        <p:tgtEl>
                                          <p:spTgt spid="122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p:bldP spid="122888" grpId="0"/>
      <p:bldP spid="122889" grpId="0"/>
      <p:bldP spid="122890" grpId="0"/>
      <p:bldP spid="12289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323850" y="692150"/>
            <a:ext cx="7122463" cy="941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例</a:t>
            </a:r>
            <a:r>
              <a:rPr lang="en-US" altLang="zh-CN"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1</a:t>
            </a:r>
            <a:r>
              <a:rPr lang="en-US" altLang="zh-CN" dirty="0">
                <a:solidFill>
                  <a:srgbClr val="99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zh-CN" altLang="en-US" dirty="0">
                <a:solidFill>
                  <a:srgbClr val="000000"/>
                </a:solidFill>
                <a:latin typeface="Times New Roman" panose="02020603050405020304" pitchFamily="18" charset="0"/>
                <a:cs typeface="Times New Roman" panose="02020603050405020304" pitchFamily="18" charset="0"/>
              </a:rPr>
              <a:t>设总体</a:t>
            </a:r>
            <a:r>
              <a:rPr lang="en-US" altLang="zh-CN" i="1" dirty="0">
                <a:latin typeface="Times New Roman" panose="02020603050405020304" pitchFamily="18" charset="0"/>
                <a:cs typeface="Times New Roman" panose="02020603050405020304" pitchFamily="18" charset="0"/>
              </a:rPr>
              <a:t>X</a:t>
            </a:r>
            <a:r>
              <a:rPr lang="zh-CN" altLang="en-US" dirty="0">
                <a:solidFill>
                  <a:srgbClr val="000000"/>
                </a:solidFill>
                <a:latin typeface="Times New Roman" panose="02020603050405020304" pitchFamily="18" charset="0"/>
                <a:cs typeface="Times New Roman" panose="02020603050405020304" pitchFamily="18" charset="0"/>
              </a:rPr>
              <a:t>的数学期望 </a:t>
            </a:r>
            <a:r>
              <a:rPr lang="zh-CN" altLang="zh-CN"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a:solidFill>
                  <a:srgbClr val="000000"/>
                </a:solidFill>
                <a:latin typeface="Times New Roman" panose="02020603050405020304" pitchFamily="18" charset="0"/>
                <a:cs typeface="Times New Roman" panose="02020603050405020304" pitchFamily="18" charset="0"/>
              </a:rPr>
              <a:t>与方差</a:t>
            </a:r>
            <a:r>
              <a:rPr lang="zh-CN" altLang="zh-CN" dirty="0">
                <a:latin typeface="Times New Roman" panose="02020603050405020304" pitchFamily="18" charset="0"/>
                <a:cs typeface="Times New Roman" panose="02020603050405020304" pitchFamily="18" charset="0"/>
                <a:sym typeface="Symbol" panose="05050102010706020507" pitchFamily="18" charset="2"/>
              </a:rPr>
              <a:t></a:t>
            </a:r>
            <a:r>
              <a:rPr lang="zh-CN" altLang="zh-CN" baseline="30000" dirty="0">
                <a:latin typeface="Times New Roman" panose="02020603050405020304" pitchFamily="18" charset="0"/>
                <a:cs typeface="Times New Roman" panose="02020603050405020304" pitchFamily="18" charset="0"/>
                <a:sym typeface="Symbol" panose="05050102010706020507" pitchFamily="18" charset="2"/>
              </a:rPr>
              <a:t>2</a:t>
            </a:r>
            <a:r>
              <a:rPr lang="zh-CN" altLang="en-US" dirty="0">
                <a:solidFill>
                  <a:srgbClr val="000000"/>
                </a:solidFill>
                <a:latin typeface="Times New Roman" panose="02020603050405020304" pitchFamily="18" charset="0"/>
                <a:cs typeface="Times New Roman" panose="02020603050405020304" pitchFamily="18" charset="0"/>
              </a:rPr>
              <a:t>存在</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endParaRPr lang="en-US" altLang="zh-CN" baseline="-25000" dirty="0">
              <a:latin typeface="Times New Roman" panose="02020603050405020304" pitchFamily="18" charset="0"/>
              <a:cs typeface="Times New Roman" panose="02020603050405020304" pitchFamily="18" charset="0"/>
            </a:endParaRPr>
          </a:p>
          <a:p>
            <a:pPr>
              <a:lnSpc>
                <a:spcPct val="80000"/>
              </a:lnSpc>
            </a:pPr>
            <a:r>
              <a:rPr lang="zh-CN" altLang="en-US" dirty="0">
                <a:latin typeface="Times New Roman" panose="02020603050405020304" pitchFamily="18" charset="0"/>
                <a:cs typeface="Times New Roman" panose="02020603050405020304" pitchFamily="18" charset="0"/>
              </a:rPr>
              <a:t>为总体</a:t>
            </a:r>
            <a:r>
              <a:rPr lang="en-US" altLang="zh-CN" i="1" dirty="0">
                <a:latin typeface="Times New Roman" panose="02020603050405020304" pitchFamily="18" charset="0"/>
                <a:cs typeface="Times New Roman" panose="02020603050405020304" pitchFamily="18" charset="0"/>
              </a:rPr>
              <a:t>X </a:t>
            </a:r>
            <a:r>
              <a:rPr lang="zh-CN" altLang="en-US" dirty="0">
                <a:latin typeface="Times New Roman" panose="02020603050405020304" pitchFamily="18" charset="0"/>
                <a:cs typeface="Times New Roman" panose="02020603050405020304" pitchFamily="18" charset="0"/>
              </a:rPr>
              <a:t>的样本</a:t>
            </a:r>
            <a:r>
              <a:rPr lang="en-US" altLang="zh-CN" dirty="0">
                <a:latin typeface="Times New Roman" panose="02020603050405020304" pitchFamily="18" charset="0"/>
                <a:cs typeface="Times New Roman" panose="02020603050405020304" pitchFamily="18" charset="0"/>
              </a:rPr>
              <a:t>, </a:t>
            </a:r>
            <a:r>
              <a:rPr lang="zh-CN" altLang="en-US" dirty="0">
                <a:solidFill>
                  <a:srgbClr val="000000"/>
                </a:solidFill>
                <a:latin typeface="Times New Roman" panose="02020603050405020304" pitchFamily="18" charset="0"/>
                <a:cs typeface="Times New Roman" panose="02020603050405020304" pitchFamily="18" charset="0"/>
              </a:rPr>
              <a:t>证明：</a:t>
            </a:r>
          </a:p>
        </p:txBody>
      </p:sp>
      <p:graphicFrame>
        <p:nvGraphicFramePr>
          <p:cNvPr id="123908" name="Object 4"/>
          <p:cNvGraphicFramePr>
            <a:graphicFrameLocks noChangeAspect="1"/>
          </p:cNvGraphicFramePr>
          <p:nvPr/>
        </p:nvGraphicFramePr>
        <p:xfrm>
          <a:off x="1539875" y="1778000"/>
          <a:ext cx="2384425" cy="965200"/>
        </p:xfrm>
        <a:graphic>
          <a:graphicData uri="http://schemas.openxmlformats.org/presentationml/2006/ole">
            <mc:AlternateContent xmlns:mc="http://schemas.openxmlformats.org/markup-compatibility/2006">
              <mc:Choice xmlns:v="urn:schemas-microsoft-com:vml" Requires="v">
                <p:oleObj spid="_x0000_s1029782" name="公式" r:id="rId4" imgW="1066680" imgH="431640" progId="Equation.3">
                  <p:embed/>
                </p:oleObj>
              </mc:Choice>
              <mc:Fallback>
                <p:oleObj name="公式" r:id="rId4" imgW="106668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9875" y="1778000"/>
                        <a:ext cx="2384425"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09" name="Rectangle 5"/>
          <p:cNvSpPr>
            <a:spLocks noChangeArrowheads="1"/>
          </p:cNvSpPr>
          <p:nvPr/>
        </p:nvSpPr>
        <p:spPr bwMode="auto">
          <a:xfrm>
            <a:off x="838200" y="2001838"/>
            <a:ext cx="7223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a:solidFill>
                  <a:srgbClr val="000000"/>
                </a:solidFill>
                <a:latin typeface="宋体" panose="02010600030101010101" pitchFamily="2" charset="-122"/>
                <a:sym typeface="Wingdings" panose="05000000000000000000" pitchFamily="2" charset="2"/>
              </a:rPr>
              <a:t>(1)</a:t>
            </a:r>
            <a:endParaRPr lang="en-US" altLang="zh-CN">
              <a:solidFill>
                <a:srgbClr val="000000"/>
              </a:solidFill>
              <a:latin typeface="宋体" panose="02010600030101010101" pitchFamily="2" charset="-122"/>
            </a:endParaRPr>
          </a:p>
        </p:txBody>
      </p:sp>
      <p:sp>
        <p:nvSpPr>
          <p:cNvPr id="123910" name="Rectangle 6"/>
          <p:cNvSpPr>
            <a:spLocks noChangeArrowheads="1"/>
          </p:cNvSpPr>
          <p:nvPr/>
        </p:nvSpPr>
        <p:spPr bwMode="auto">
          <a:xfrm>
            <a:off x="3810000" y="1946275"/>
            <a:ext cx="27847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a:solidFill>
                  <a:srgbClr val="000000"/>
                </a:solidFill>
                <a:latin typeface="Times New Roman" panose="02020603050405020304" pitchFamily="18" charset="0"/>
                <a:cs typeface="Times New Roman" panose="02020603050405020304" pitchFamily="18" charset="0"/>
              </a:rPr>
              <a:t>是 </a:t>
            </a:r>
            <a:r>
              <a:rPr lang="zh-CN" altLang="zh-CN">
                <a:latin typeface="Times New Roman" panose="02020603050405020304" pitchFamily="18" charset="0"/>
                <a:cs typeface="Times New Roman" panose="02020603050405020304" pitchFamily="18" charset="0"/>
                <a:sym typeface="Symbol" panose="05050102010706020507" pitchFamily="18" charset="2"/>
              </a:rPr>
              <a:t></a:t>
            </a:r>
            <a:r>
              <a:rPr lang="zh-CN" altLang="en-US">
                <a:solidFill>
                  <a:srgbClr val="000000"/>
                </a:solidFill>
                <a:latin typeface="Times New Roman" panose="02020603050405020304" pitchFamily="18" charset="0"/>
                <a:cs typeface="Times New Roman" panose="02020603050405020304" pitchFamily="18" charset="0"/>
              </a:rPr>
              <a:t> 的无偏估计量</a:t>
            </a:r>
            <a:r>
              <a:rPr lang="en-US" altLang="zh-CN">
                <a:solidFill>
                  <a:srgbClr val="000000"/>
                </a:solidFill>
                <a:latin typeface="Times New Roman" panose="02020603050405020304" pitchFamily="18" charset="0"/>
                <a:cs typeface="Times New Roman" panose="02020603050405020304" pitchFamily="18" charset="0"/>
              </a:rPr>
              <a:t>;</a:t>
            </a:r>
          </a:p>
        </p:txBody>
      </p:sp>
      <p:graphicFrame>
        <p:nvGraphicFramePr>
          <p:cNvPr id="123912" name="Object 8"/>
          <p:cNvGraphicFramePr>
            <a:graphicFrameLocks noChangeAspect="1"/>
          </p:cNvGraphicFramePr>
          <p:nvPr/>
        </p:nvGraphicFramePr>
        <p:xfrm>
          <a:off x="1547813" y="2636838"/>
          <a:ext cx="1965325" cy="1079500"/>
        </p:xfrm>
        <a:graphic>
          <a:graphicData uri="http://schemas.openxmlformats.org/presentationml/2006/ole">
            <mc:AlternateContent xmlns:mc="http://schemas.openxmlformats.org/markup-compatibility/2006">
              <mc:Choice xmlns:v="urn:schemas-microsoft-com:vml" Requires="v">
                <p:oleObj spid="_x0000_s1029783" name="公式" r:id="rId6" imgW="787320" imgH="431640" progId="Equation.3">
                  <p:embed/>
                </p:oleObj>
              </mc:Choice>
              <mc:Fallback>
                <p:oleObj name="公式" r:id="rId6" imgW="787320" imgH="431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813" y="2636838"/>
                        <a:ext cx="1965325"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13" name="Object 9"/>
          <p:cNvGraphicFramePr>
            <a:graphicFrameLocks noChangeAspect="1"/>
          </p:cNvGraphicFramePr>
          <p:nvPr/>
        </p:nvGraphicFramePr>
        <p:xfrm>
          <a:off x="4716463" y="2708275"/>
          <a:ext cx="3646487" cy="977900"/>
        </p:xfrm>
        <a:graphic>
          <a:graphicData uri="http://schemas.openxmlformats.org/presentationml/2006/ole">
            <mc:AlternateContent xmlns:mc="http://schemas.openxmlformats.org/markup-compatibility/2006">
              <mc:Choice xmlns:v="urn:schemas-microsoft-com:vml" Requires="v">
                <p:oleObj spid="_x0000_s1029784" name="公式" r:id="rId8" imgW="1612800" imgH="431640" progId="Equation.3">
                  <p:embed/>
                </p:oleObj>
              </mc:Choice>
              <mc:Fallback>
                <p:oleObj name="公式" r:id="rId8" imgW="1612800" imgH="431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16463" y="2708275"/>
                        <a:ext cx="3646487"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14" name="Rectangle 10"/>
          <p:cNvSpPr>
            <a:spLocks noChangeArrowheads="1"/>
          </p:cNvSpPr>
          <p:nvPr/>
        </p:nvSpPr>
        <p:spPr bwMode="auto">
          <a:xfrm>
            <a:off x="838200" y="2976563"/>
            <a:ext cx="7223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a:solidFill>
                  <a:srgbClr val="000000"/>
                </a:solidFill>
                <a:latin typeface="宋体" panose="02010600030101010101" pitchFamily="2" charset="-122"/>
                <a:sym typeface="Wingdings" panose="05000000000000000000" pitchFamily="2" charset="2"/>
              </a:rPr>
              <a:t>(2)</a:t>
            </a:r>
          </a:p>
        </p:txBody>
      </p:sp>
      <p:sp>
        <p:nvSpPr>
          <p:cNvPr id="123915" name="Rectangle 11"/>
          <p:cNvSpPr>
            <a:spLocks noChangeArrowheads="1"/>
          </p:cNvSpPr>
          <p:nvPr/>
        </p:nvSpPr>
        <p:spPr bwMode="auto">
          <a:xfrm>
            <a:off x="1370013" y="3733800"/>
            <a:ext cx="30941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dirty="0">
                <a:solidFill>
                  <a:srgbClr val="000000"/>
                </a:solidFill>
                <a:latin typeface="Times New Roman" panose="02020603050405020304" pitchFamily="18" charset="0"/>
                <a:cs typeface="Times New Roman" panose="02020603050405020304" pitchFamily="18" charset="0"/>
              </a:rPr>
              <a:t>也是 </a:t>
            </a:r>
            <a:r>
              <a:rPr lang="zh-CN" altLang="zh-CN"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solidFill>
                  <a:srgbClr val="000000"/>
                </a:solidFill>
                <a:latin typeface="Times New Roman" panose="02020603050405020304" pitchFamily="18" charset="0"/>
                <a:cs typeface="Times New Roman" panose="02020603050405020304" pitchFamily="18" charset="0"/>
              </a:rPr>
              <a:t> 的无偏估计量</a:t>
            </a:r>
            <a:r>
              <a:rPr lang="en-US" altLang="zh-CN" dirty="0">
                <a:solidFill>
                  <a:srgbClr val="000000"/>
                </a:solidFill>
                <a:latin typeface="Times New Roman" panose="02020603050405020304" pitchFamily="18" charset="0"/>
                <a:cs typeface="Times New Roman" panose="02020603050405020304" pitchFamily="18" charset="0"/>
              </a:rPr>
              <a:t>;</a:t>
            </a:r>
          </a:p>
        </p:txBody>
      </p:sp>
      <p:sp>
        <p:nvSpPr>
          <p:cNvPr id="123916" name="Rectangle 12"/>
          <p:cNvSpPr>
            <a:spLocks noChangeArrowheads="1"/>
          </p:cNvSpPr>
          <p:nvPr/>
        </p:nvSpPr>
        <p:spPr bwMode="auto">
          <a:xfrm>
            <a:off x="3524250" y="2971800"/>
            <a:ext cx="1077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a:solidFill>
                  <a:srgbClr val="000000"/>
                </a:solidFill>
                <a:latin typeface="宋体" panose="02010600030101010101" pitchFamily="2" charset="-122"/>
              </a:rPr>
              <a:t>,</a:t>
            </a:r>
            <a:r>
              <a:rPr lang="zh-CN" altLang="en-US">
                <a:solidFill>
                  <a:srgbClr val="000000"/>
                </a:solidFill>
                <a:latin typeface="宋体" panose="02010600030101010101" pitchFamily="2" charset="-122"/>
              </a:rPr>
              <a:t>其中</a:t>
            </a:r>
          </a:p>
        </p:txBody>
      </p:sp>
      <p:grpSp>
        <p:nvGrpSpPr>
          <p:cNvPr id="123917" name="Group 13"/>
          <p:cNvGrpSpPr>
            <a:grpSpLocks/>
          </p:cNvGrpSpPr>
          <p:nvPr/>
        </p:nvGrpSpPr>
        <p:grpSpPr bwMode="auto">
          <a:xfrm>
            <a:off x="838200" y="4370388"/>
            <a:ext cx="6800850" cy="928687"/>
            <a:chOff x="596" y="2758"/>
            <a:chExt cx="4284" cy="585"/>
          </a:xfrm>
        </p:grpSpPr>
        <p:graphicFrame>
          <p:nvGraphicFramePr>
            <p:cNvPr id="123918" name="Object 14"/>
            <p:cNvGraphicFramePr>
              <a:graphicFrameLocks noChangeAspect="1"/>
            </p:cNvGraphicFramePr>
            <p:nvPr/>
          </p:nvGraphicFramePr>
          <p:xfrm>
            <a:off x="1083" y="2758"/>
            <a:ext cx="1866" cy="585"/>
          </p:xfrm>
          <a:graphic>
            <a:graphicData uri="http://schemas.openxmlformats.org/presentationml/2006/ole">
              <mc:AlternateContent xmlns:mc="http://schemas.openxmlformats.org/markup-compatibility/2006">
                <mc:Choice xmlns:v="urn:schemas-microsoft-com:vml" Requires="v">
                  <p:oleObj spid="_x0000_s1029785" name="公式" r:id="rId10" imgW="1739880" imgH="431640" progId="Equation.3">
                    <p:embed/>
                  </p:oleObj>
                </mc:Choice>
                <mc:Fallback>
                  <p:oleObj name="公式" r:id="rId10" imgW="1739880" imgH="431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83" y="2758"/>
                          <a:ext cx="1866" cy="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19" name="Rectangle 15"/>
            <p:cNvSpPr>
              <a:spLocks noChangeArrowheads="1"/>
            </p:cNvSpPr>
            <p:nvPr/>
          </p:nvSpPr>
          <p:spPr bwMode="auto">
            <a:xfrm>
              <a:off x="3072" y="2832"/>
              <a:ext cx="180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a:solidFill>
                    <a:srgbClr val="000000"/>
                  </a:solidFill>
                  <a:latin typeface="Times New Roman" panose="02020603050405020304" pitchFamily="18" charset="0"/>
                  <a:cs typeface="Times New Roman" panose="02020603050405020304" pitchFamily="18" charset="0"/>
                </a:rPr>
                <a:t>是 </a:t>
              </a:r>
              <a:r>
                <a:rPr lang="zh-CN" altLang="zh-CN">
                  <a:latin typeface="Times New Roman" panose="02020603050405020304" pitchFamily="18" charset="0"/>
                  <a:cs typeface="Times New Roman" panose="02020603050405020304" pitchFamily="18" charset="0"/>
                  <a:sym typeface="Symbol" panose="05050102010706020507" pitchFamily="18" charset="2"/>
                </a:rPr>
                <a:t></a:t>
              </a:r>
              <a:r>
                <a:rPr lang="zh-CN" altLang="zh-CN" baseline="30000">
                  <a:latin typeface="Times New Roman" panose="02020603050405020304" pitchFamily="18" charset="0"/>
                  <a:cs typeface="Times New Roman" panose="02020603050405020304" pitchFamily="18" charset="0"/>
                  <a:sym typeface="Symbol" panose="05050102010706020507" pitchFamily="18" charset="2"/>
                </a:rPr>
                <a:t>2</a:t>
              </a:r>
              <a:r>
                <a:rPr lang="en-US" altLang="zh-CN" baseline="30000">
                  <a:latin typeface="Times New Roman" panose="02020603050405020304" pitchFamily="18" charset="0"/>
                  <a:cs typeface="Times New Roman" panose="02020603050405020304" pitchFamily="18" charset="0"/>
                  <a:sym typeface="Symbol" panose="05050102010706020507" pitchFamily="18" charset="2"/>
                </a:rPr>
                <a:t> </a:t>
              </a:r>
              <a:r>
                <a:rPr lang="zh-CN" altLang="en-US">
                  <a:solidFill>
                    <a:srgbClr val="000000"/>
                  </a:solidFill>
                  <a:latin typeface="Times New Roman" panose="02020603050405020304" pitchFamily="18" charset="0"/>
                  <a:cs typeface="Times New Roman" panose="02020603050405020304" pitchFamily="18" charset="0"/>
                </a:rPr>
                <a:t>的无偏估计量</a:t>
              </a:r>
              <a:r>
                <a:rPr lang="en-US" altLang="zh-CN">
                  <a:solidFill>
                    <a:srgbClr val="000000"/>
                  </a:solidFill>
                  <a:latin typeface="Times New Roman" panose="02020603050405020304" pitchFamily="18" charset="0"/>
                  <a:cs typeface="Times New Roman" panose="02020603050405020304" pitchFamily="18" charset="0"/>
                </a:rPr>
                <a:t>;</a:t>
              </a:r>
            </a:p>
          </p:txBody>
        </p:sp>
        <p:sp>
          <p:nvSpPr>
            <p:cNvPr id="123920" name="Rectangle 16"/>
            <p:cNvSpPr>
              <a:spLocks noChangeArrowheads="1"/>
            </p:cNvSpPr>
            <p:nvPr/>
          </p:nvSpPr>
          <p:spPr bwMode="auto">
            <a:xfrm>
              <a:off x="596" y="2867"/>
              <a:ext cx="34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(3)</a:t>
              </a:r>
            </a:p>
          </p:txBody>
        </p:sp>
      </p:grpSp>
      <p:grpSp>
        <p:nvGrpSpPr>
          <p:cNvPr id="123921" name="Group 17"/>
          <p:cNvGrpSpPr>
            <a:grpSpLocks/>
          </p:cNvGrpSpPr>
          <p:nvPr/>
        </p:nvGrpSpPr>
        <p:grpSpPr bwMode="auto">
          <a:xfrm>
            <a:off x="838200" y="5360988"/>
            <a:ext cx="6964363" cy="936625"/>
            <a:chOff x="624" y="3425"/>
            <a:chExt cx="4387" cy="590"/>
          </a:xfrm>
        </p:grpSpPr>
        <p:graphicFrame>
          <p:nvGraphicFramePr>
            <p:cNvPr id="123922" name="Object 18"/>
            <p:cNvGraphicFramePr>
              <a:graphicFrameLocks noChangeAspect="1"/>
            </p:cNvGraphicFramePr>
            <p:nvPr/>
          </p:nvGraphicFramePr>
          <p:xfrm>
            <a:off x="1141" y="3425"/>
            <a:ext cx="1893" cy="590"/>
          </p:xfrm>
          <a:graphic>
            <a:graphicData uri="http://schemas.openxmlformats.org/presentationml/2006/ole">
              <mc:AlternateContent xmlns:mc="http://schemas.openxmlformats.org/markup-compatibility/2006">
                <mc:Choice xmlns:v="urn:schemas-microsoft-com:vml" Requires="v">
                  <p:oleObj spid="_x0000_s1029786" name="公式" r:id="rId12" imgW="1549080" imgH="431640" progId="Equation.3">
                    <p:embed/>
                  </p:oleObj>
                </mc:Choice>
                <mc:Fallback>
                  <p:oleObj name="公式" r:id="rId12" imgW="1549080" imgH="4316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41" y="3425"/>
                          <a:ext cx="1893" cy="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23" name="Rectangle 19"/>
            <p:cNvSpPr>
              <a:spLocks noChangeArrowheads="1"/>
            </p:cNvSpPr>
            <p:nvPr/>
          </p:nvSpPr>
          <p:spPr bwMode="auto">
            <a:xfrm>
              <a:off x="3025" y="3561"/>
              <a:ext cx="198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dirty="0">
                  <a:solidFill>
                    <a:srgbClr val="000000"/>
                  </a:solidFill>
                  <a:latin typeface="Times New Roman" panose="02020603050405020304" pitchFamily="18" charset="0"/>
                  <a:cs typeface="Times New Roman" panose="02020603050405020304" pitchFamily="18" charset="0"/>
                </a:rPr>
                <a:t>不是 </a:t>
              </a:r>
              <a:r>
                <a:rPr lang="zh-CN" altLang="zh-CN" dirty="0">
                  <a:latin typeface="Times New Roman" panose="02020603050405020304" pitchFamily="18" charset="0"/>
                  <a:cs typeface="Times New Roman" panose="02020603050405020304" pitchFamily="18" charset="0"/>
                  <a:sym typeface="Symbol" panose="05050102010706020507" pitchFamily="18" charset="2"/>
                </a:rPr>
                <a:t></a:t>
              </a:r>
              <a:r>
                <a:rPr lang="zh-CN" altLang="zh-CN" baseline="30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baseline="30000"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a:solidFill>
                    <a:srgbClr val="000000"/>
                  </a:solidFill>
                  <a:latin typeface="Times New Roman" panose="02020603050405020304" pitchFamily="18" charset="0"/>
                  <a:cs typeface="Times New Roman" panose="02020603050405020304" pitchFamily="18" charset="0"/>
                </a:rPr>
                <a:t>的无偏估计量</a:t>
              </a:r>
              <a:r>
                <a:rPr lang="en-US" altLang="zh-CN" dirty="0">
                  <a:solidFill>
                    <a:srgbClr val="000000"/>
                  </a:solidFill>
                  <a:latin typeface="Times New Roman" panose="02020603050405020304" pitchFamily="18" charset="0"/>
                  <a:cs typeface="Times New Roman" panose="02020603050405020304" pitchFamily="18" charset="0"/>
                </a:rPr>
                <a:t>.</a:t>
              </a:r>
            </a:p>
          </p:txBody>
        </p:sp>
        <p:sp>
          <p:nvSpPr>
            <p:cNvPr id="123924" name="Rectangle 20"/>
            <p:cNvSpPr>
              <a:spLocks noChangeArrowheads="1"/>
            </p:cNvSpPr>
            <p:nvPr/>
          </p:nvSpPr>
          <p:spPr bwMode="auto">
            <a:xfrm>
              <a:off x="624" y="3539"/>
              <a:ext cx="45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a:solidFill>
                    <a:srgbClr val="000000"/>
                  </a:solidFill>
                  <a:latin typeface="宋体" panose="02010600030101010101" pitchFamily="2" charset="-122"/>
                  <a:sym typeface="Wingdings" panose="05000000000000000000" pitchFamily="2" charset="2"/>
                </a:rPr>
                <a:t>(4)</a:t>
              </a:r>
            </a:p>
          </p:txBody>
        </p:sp>
      </p:grpSp>
    </p:spTree>
    <p:extLst>
      <p:ext uri="{BB962C8B-B14F-4D97-AF65-F5344CB8AC3E}">
        <p14:creationId xmlns:p14="http://schemas.microsoft.com/office/powerpoint/2010/main" val="1425725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3906"/>
                                        </p:tgtEl>
                                        <p:attrNameLst>
                                          <p:attrName>style.visibility</p:attrName>
                                        </p:attrNameLst>
                                      </p:cBhvr>
                                      <p:to>
                                        <p:strVal val="visible"/>
                                      </p:to>
                                    </p:set>
                                    <p:animEffect transition="in" filter="wipe(left)">
                                      <p:cBhvr>
                                        <p:cTn id="7" dur="500"/>
                                        <p:tgtEl>
                                          <p:spTgt spid="1239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3909"/>
                                        </p:tgtEl>
                                        <p:attrNameLst>
                                          <p:attrName>style.visibility</p:attrName>
                                        </p:attrNameLst>
                                      </p:cBhvr>
                                      <p:to>
                                        <p:strVal val="visible"/>
                                      </p:to>
                                    </p:set>
                                    <p:animEffect transition="in" filter="wipe(down)">
                                      <p:cBhvr>
                                        <p:cTn id="12" dur="500"/>
                                        <p:tgtEl>
                                          <p:spTgt spid="123909"/>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23910"/>
                                        </p:tgtEl>
                                        <p:attrNameLst>
                                          <p:attrName>style.visibility</p:attrName>
                                        </p:attrNameLst>
                                      </p:cBhvr>
                                      <p:to>
                                        <p:strVal val="visible"/>
                                      </p:to>
                                    </p:set>
                                    <p:animEffect transition="in" filter="wipe(down)">
                                      <p:cBhvr>
                                        <p:cTn id="15" dur="500"/>
                                        <p:tgtEl>
                                          <p:spTgt spid="123910"/>
                                        </p:tgtEl>
                                      </p:cBhvr>
                                    </p:animEffect>
                                  </p:childTnLst>
                                </p:cTn>
                              </p:par>
                              <p:par>
                                <p:cTn id="16" presetID="22" presetClass="entr" presetSubtype="4" fill="hold" nodeType="withEffect">
                                  <p:stCondLst>
                                    <p:cond delay="0"/>
                                  </p:stCondLst>
                                  <p:childTnLst>
                                    <p:set>
                                      <p:cBhvr>
                                        <p:cTn id="17" dur="1" fill="hold">
                                          <p:stCondLst>
                                            <p:cond delay="0"/>
                                          </p:stCondLst>
                                        </p:cTn>
                                        <p:tgtEl>
                                          <p:spTgt spid="123908"/>
                                        </p:tgtEl>
                                        <p:attrNameLst>
                                          <p:attrName>style.visibility</p:attrName>
                                        </p:attrNameLst>
                                      </p:cBhvr>
                                      <p:to>
                                        <p:strVal val="visible"/>
                                      </p:to>
                                    </p:set>
                                    <p:animEffect transition="in" filter="wipe(down)">
                                      <p:cBhvr>
                                        <p:cTn id="18" dur="500"/>
                                        <p:tgtEl>
                                          <p:spTgt spid="12390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23914"/>
                                        </p:tgtEl>
                                        <p:attrNameLst>
                                          <p:attrName>style.visibility</p:attrName>
                                        </p:attrNameLst>
                                      </p:cBhvr>
                                      <p:to>
                                        <p:strVal val="visible"/>
                                      </p:to>
                                    </p:set>
                                    <p:animEffect transition="in" filter="wipe(left)">
                                      <p:cBhvr>
                                        <p:cTn id="23" dur="500"/>
                                        <p:tgtEl>
                                          <p:spTgt spid="12391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23915"/>
                                        </p:tgtEl>
                                        <p:attrNameLst>
                                          <p:attrName>style.visibility</p:attrName>
                                        </p:attrNameLst>
                                      </p:cBhvr>
                                      <p:to>
                                        <p:strVal val="visible"/>
                                      </p:to>
                                    </p:set>
                                    <p:animEffect transition="in" filter="wipe(left)">
                                      <p:cBhvr>
                                        <p:cTn id="26" dur="500"/>
                                        <p:tgtEl>
                                          <p:spTgt spid="123915"/>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3916"/>
                                        </p:tgtEl>
                                        <p:attrNameLst>
                                          <p:attrName>style.visibility</p:attrName>
                                        </p:attrNameLst>
                                      </p:cBhvr>
                                      <p:to>
                                        <p:strVal val="visible"/>
                                      </p:to>
                                    </p:set>
                                    <p:animEffect transition="in" filter="wipe(left)">
                                      <p:cBhvr>
                                        <p:cTn id="29" dur="500"/>
                                        <p:tgtEl>
                                          <p:spTgt spid="123916"/>
                                        </p:tgtEl>
                                      </p:cBhvr>
                                    </p:animEffect>
                                  </p:childTnLst>
                                </p:cTn>
                              </p:par>
                              <p:par>
                                <p:cTn id="30" presetID="22" presetClass="entr" presetSubtype="8" fill="hold" nodeType="withEffect">
                                  <p:stCondLst>
                                    <p:cond delay="0"/>
                                  </p:stCondLst>
                                  <p:childTnLst>
                                    <p:set>
                                      <p:cBhvr>
                                        <p:cTn id="31" dur="1" fill="hold">
                                          <p:stCondLst>
                                            <p:cond delay="0"/>
                                          </p:stCondLst>
                                        </p:cTn>
                                        <p:tgtEl>
                                          <p:spTgt spid="123912"/>
                                        </p:tgtEl>
                                        <p:attrNameLst>
                                          <p:attrName>style.visibility</p:attrName>
                                        </p:attrNameLst>
                                      </p:cBhvr>
                                      <p:to>
                                        <p:strVal val="visible"/>
                                      </p:to>
                                    </p:set>
                                    <p:animEffect transition="in" filter="wipe(left)">
                                      <p:cBhvr>
                                        <p:cTn id="32" dur="500"/>
                                        <p:tgtEl>
                                          <p:spTgt spid="123912"/>
                                        </p:tgtEl>
                                      </p:cBhvr>
                                    </p:animEffect>
                                  </p:childTnLst>
                                </p:cTn>
                              </p:par>
                              <p:par>
                                <p:cTn id="33" presetID="22" presetClass="entr" presetSubtype="8" fill="hold" nodeType="withEffect">
                                  <p:stCondLst>
                                    <p:cond delay="0"/>
                                  </p:stCondLst>
                                  <p:childTnLst>
                                    <p:set>
                                      <p:cBhvr>
                                        <p:cTn id="34" dur="1" fill="hold">
                                          <p:stCondLst>
                                            <p:cond delay="0"/>
                                          </p:stCondLst>
                                        </p:cTn>
                                        <p:tgtEl>
                                          <p:spTgt spid="123913"/>
                                        </p:tgtEl>
                                        <p:attrNameLst>
                                          <p:attrName>style.visibility</p:attrName>
                                        </p:attrNameLst>
                                      </p:cBhvr>
                                      <p:to>
                                        <p:strVal val="visible"/>
                                      </p:to>
                                    </p:set>
                                    <p:animEffect transition="in" filter="wipe(left)">
                                      <p:cBhvr>
                                        <p:cTn id="35" dur="500"/>
                                        <p:tgtEl>
                                          <p:spTgt spid="12391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23917"/>
                                        </p:tgtEl>
                                        <p:attrNameLst>
                                          <p:attrName>style.visibility</p:attrName>
                                        </p:attrNameLst>
                                      </p:cBhvr>
                                      <p:to>
                                        <p:strVal val="visible"/>
                                      </p:to>
                                    </p:set>
                                    <p:animEffect transition="in" filter="wipe(left)">
                                      <p:cBhvr>
                                        <p:cTn id="40" dur="500"/>
                                        <p:tgtEl>
                                          <p:spTgt spid="12391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23921"/>
                                        </p:tgtEl>
                                        <p:attrNameLst>
                                          <p:attrName>style.visibility</p:attrName>
                                        </p:attrNameLst>
                                      </p:cBhvr>
                                      <p:to>
                                        <p:strVal val="visible"/>
                                      </p:to>
                                    </p:set>
                                    <p:animEffect transition="in" filter="wipe(left)">
                                      <p:cBhvr>
                                        <p:cTn id="45" dur="500"/>
                                        <p:tgtEl>
                                          <p:spTgt spid="123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autoUpdateAnimBg="0"/>
      <p:bldP spid="123909" grpId="0"/>
      <p:bldP spid="123910" grpId="0"/>
      <p:bldP spid="123914" grpId="0"/>
      <p:bldP spid="123915" grpId="0"/>
      <p:bldP spid="1239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Text Box 2051"/>
          <p:cNvSpPr txBox="1">
            <a:spLocks noChangeArrowheads="1"/>
          </p:cNvSpPr>
          <p:nvPr/>
        </p:nvSpPr>
        <p:spPr bwMode="auto">
          <a:xfrm>
            <a:off x="395288" y="2779713"/>
            <a:ext cx="8402637" cy="1370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60000"/>
              </a:lnSpc>
              <a:spcBef>
                <a:spcPct val="0"/>
              </a:spcBef>
            </a:pPr>
            <a:r>
              <a:rPr lang="zh-CN" altLang="en-US" u="sng"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定义</a:t>
            </a:r>
            <a:r>
              <a:rPr lang="en-US" altLang="zh-CN" u="sng"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2</a:t>
            </a:r>
            <a:r>
              <a:rPr lang="en-US" altLang="zh-CN" dirty="0">
                <a:latin typeface="宋体" panose="02010600030101010101" pitchFamily="2" charset="-122"/>
              </a:rPr>
              <a:t> </a:t>
            </a:r>
            <a:r>
              <a:rPr lang="zh-CN" altLang="en-US" dirty="0">
                <a:latin typeface="宋体" panose="02010600030101010101" pitchFamily="2" charset="-122"/>
              </a:rPr>
              <a:t>设  与  都是参数  的无偏估计</a:t>
            </a:r>
            <a:r>
              <a:rPr lang="en-US" altLang="zh-CN" dirty="0">
                <a:latin typeface="宋体" panose="02010600030101010101" pitchFamily="2" charset="-122"/>
              </a:rPr>
              <a:t>,</a:t>
            </a:r>
            <a:r>
              <a:rPr lang="zh-CN" altLang="en-US" dirty="0">
                <a:latin typeface="宋体" panose="02010600030101010101" pitchFamily="2" charset="-122"/>
              </a:rPr>
              <a:t>若</a:t>
            </a:r>
          </a:p>
          <a:p>
            <a:pPr>
              <a:lnSpc>
                <a:spcPct val="60000"/>
              </a:lnSpc>
              <a:spcBef>
                <a:spcPct val="0"/>
              </a:spcBef>
            </a:pPr>
            <a:endParaRPr lang="zh-CN" altLang="en-US" dirty="0">
              <a:latin typeface="宋体" panose="02010600030101010101" pitchFamily="2" charset="-122"/>
            </a:endParaRPr>
          </a:p>
          <a:p>
            <a:pPr>
              <a:lnSpc>
                <a:spcPct val="60000"/>
              </a:lnSpc>
              <a:spcBef>
                <a:spcPct val="0"/>
              </a:spcBef>
            </a:pPr>
            <a:r>
              <a:rPr lang="zh-CN" altLang="en-US" dirty="0">
                <a:latin typeface="宋体" panose="02010600030101010101" pitchFamily="2" charset="-122"/>
              </a:rPr>
              <a:t>则称  较  </a:t>
            </a:r>
            <a:r>
              <a:rPr lang="zh-CN" altLang="en-US" u="sng" dirty="0">
                <a:solidFill>
                  <a:srgbClr val="FF0000"/>
                </a:solidFill>
                <a:latin typeface="黑体" panose="02010609060101010101" pitchFamily="49" charset="-122"/>
                <a:ea typeface="黑体" panose="02010609060101010101" pitchFamily="49" charset="-122"/>
              </a:rPr>
              <a:t>有效</a:t>
            </a:r>
            <a:r>
              <a:rPr lang="zh-CN" altLang="en-US" dirty="0">
                <a:latin typeface="宋体" panose="02010600030101010101" pitchFamily="2" charset="-122"/>
              </a:rPr>
              <a:t>．</a:t>
            </a:r>
            <a:r>
              <a:rPr lang="zh-CN" altLang="en-US" dirty="0">
                <a:solidFill>
                  <a:schemeClr val="accent2"/>
                </a:solidFill>
                <a:latin typeface="黑体" panose="02010609060101010101" pitchFamily="49" charset="-122"/>
                <a:ea typeface="黑体" panose="02010609060101010101" pitchFamily="49" charset="-122"/>
              </a:rPr>
              <a:t>有效性的意义</a:t>
            </a:r>
            <a:r>
              <a:rPr lang="zh-CN" altLang="en-US" dirty="0">
                <a:latin typeface="宋体" panose="02010600030101010101" pitchFamily="2" charset="-122"/>
              </a:rPr>
              <a:t>是：用  估计  时</a:t>
            </a:r>
            <a:r>
              <a:rPr lang="en-US" altLang="zh-CN" dirty="0">
                <a:latin typeface="宋体" panose="02010600030101010101" pitchFamily="2" charset="-122"/>
              </a:rPr>
              <a:t>,</a:t>
            </a:r>
          </a:p>
          <a:p>
            <a:pPr>
              <a:lnSpc>
                <a:spcPct val="60000"/>
              </a:lnSpc>
              <a:spcBef>
                <a:spcPct val="0"/>
              </a:spcBef>
            </a:pPr>
            <a:endParaRPr lang="en-US" altLang="zh-CN" dirty="0">
              <a:latin typeface="宋体" panose="02010600030101010101" pitchFamily="2" charset="-122"/>
            </a:endParaRPr>
          </a:p>
          <a:p>
            <a:pPr>
              <a:lnSpc>
                <a:spcPct val="60000"/>
              </a:lnSpc>
              <a:spcBef>
                <a:spcPct val="0"/>
              </a:spcBef>
            </a:pPr>
            <a:r>
              <a:rPr lang="zh-CN" altLang="en-US" dirty="0">
                <a:latin typeface="宋体" panose="02010600030101010101" pitchFamily="2" charset="-122"/>
              </a:rPr>
              <a:t>除无系统偏差外，还有估计精度高的意义．</a:t>
            </a:r>
          </a:p>
        </p:txBody>
      </p:sp>
      <p:graphicFrame>
        <p:nvGraphicFramePr>
          <p:cNvPr id="137220" name="Object 2052"/>
          <p:cNvGraphicFramePr>
            <a:graphicFrameLocks noChangeAspect="1"/>
          </p:cNvGraphicFramePr>
          <p:nvPr>
            <p:extLst>
              <p:ext uri="{D42A27DB-BD31-4B8C-83A1-F6EECF244321}">
                <p14:modId xmlns:p14="http://schemas.microsoft.com/office/powerpoint/2010/main" val="2547423265"/>
              </p:ext>
            </p:extLst>
          </p:nvPr>
        </p:nvGraphicFramePr>
        <p:xfrm>
          <a:off x="5652120" y="2995404"/>
          <a:ext cx="374650" cy="603250"/>
        </p:xfrm>
        <a:graphic>
          <a:graphicData uri="http://schemas.openxmlformats.org/presentationml/2006/ole">
            <mc:AlternateContent xmlns:mc="http://schemas.openxmlformats.org/markup-compatibility/2006">
              <mc:Choice xmlns:v="urn:schemas-microsoft-com:vml" Requires="v">
                <p:oleObj spid="_x0000_s1035066" name="公式" r:id="rId4" imgW="126720" imgH="203040" progId="Equation.3">
                  <p:embed/>
                </p:oleObj>
              </mc:Choice>
              <mc:Fallback>
                <p:oleObj name="公式" r:id="rId4" imgW="12672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2120" y="2995404"/>
                        <a:ext cx="37465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21" name="Object 2053"/>
          <p:cNvGraphicFramePr>
            <a:graphicFrameLocks noChangeAspect="1"/>
          </p:cNvGraphicFramePr>
          <p:nvPr>
            <p:extLst>
              <p:ext uri="{D42A27DB-BD31-4B8C-83A1-F6EECF244321}">
                <p14:modId xmlns:p14="http://schemas.microsoft.com/office/powerpoint/2010/main" val="1579090986"/>
              </p:ext>
            </p:extLst>
          </p:nvPr>
        </p:nvGraphicFramePr>
        <p:xfrm>
          <a:off x="6569184" y="3108211"/>
          <a:ext cx="425450" cy="511175"/>
        </p:xfrm>
        <a:graphic>
          <a:graphicData uri="http://schemas.openxmlformats.org/presentationml/2006/ole">
            <mc:AlternateContent xmlns:mc="http://schemas.openxmlformats.org/markup-compatibility/2006">
              <mc:Choice xmlns:v="urn:schemas-microsoft-com:vml" Requires="v">
                <p:oleObj spid="_x0000_s1035067" name="公式" r:id="rId6" imgW="126720" imgH="152280" progId="Equation.3">
                  <p:embed/>
                </p:oleObj>
              </mc:Choice>
              <mc:Fallback>
                <p:oleObj name="公式" r:id="rId6" imgW="126720" imgH="1522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9184" y="3108211"/>
                        <a:ext cx="42545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22" name="Object 2054"/>
          <p:cNvGraphicFramePr>
            <a:graphicFrameLocks noChangeAspect="1"/>
          </p:cNvGraphicFramePr>
          <p:nvPr>
            <p:extLst>
              <p:ext uri="{D42A27DB-BD31-4B8C-83A1-F6EECF244321}">
                <p14:modId xmlns:p14="http://schemas.microsoft.com/office/powerpoint/2010/main" val="254184686"/>
              </p:ext>
            </p:extLst>
          </p:nvPr>
        </p:nvGraphicFramePr>
        <p:xfrm>
          <a:off x="1691680" y="2551113"/>
          <a:ext cx="439737" cy="661987"/>
        </p:xfrm>
        <a:graphic>
          <a:graphicData uri="http://schemas.openxmlformats.org/presentationml/2006/ole">
            <mc:AlternateContent xmlns:mc="http://schemas.openxmlformats.org/markup-compatibility/2006">
              <mc:Choice xmlns:v="urn:schemas-microsoft-com:vml" Requires="v">
                <p:oleObj spid="_x0000_s1035068" name="公式" r:id="rId8" imgW="152280" imgH="228600" progId="Equation.3">
                  <p:embed/>
                </p:oleObj>
              </mc:Choice>
              <mc:Fallback>
                <p:oleObj name="公式" r:id="rId8" imgW="15228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1680" y="2551113"/>
                        <a:ext cx="439737" cy="66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23" name="Object 2055"/>
          <p:cNvGraphicFramePr>
            <a:graphicFrameLocks noChangeAspect="1"/>
          </p:cNvGraphicFramePr>
          <p:nvPr>
            <p:extLst>
              <p:ext uri="{D42A27DB-BD31-4B8C-83A1-F6EECF244321}">
                <p14:modId xmlns:p14="http://schemas.microsoft.com/office/powerpoint/2010/main" val="2142428078"/>
              </p:ext>
            </p:extLst>
          </p:nvPr>
        </p:nvGraphicFramePr>
        <p:xfrm>
          <a:off x="2267744" y="2531692"/>
          <a:ext cx="503238" cy="698500"/>
        </p:xfrm>
        <a:graphic>
          <a:graphicData uri="http://schemas.openxmlformats.org/presentationml/2006/ole">
            <mc:AlternateContent xmlns:mc="http://schemas.openxmlformats.org/markup-compatibility/2006">
              <mc:Choice xmlns:v="urn:schemas-microsoft-com:vml" Requires="v">
                <p:oleObj spid="_x0000_s1035069" name="公式" r:id="rId10" imgW="164880" imgH="228600" progId="Equation.3">
                  <p:embed/>
                </p:oleObj>
              </mc:Choice>
              <mc:Fallback>
                <p:oleObj name="公式" r:id="rId10" imgW="16488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7744" y="2531692"/>
                        <a:ext cx="503238"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24" name="Object 2056"/>
          <p:cNvGraphicFramePr>
            <a:graphicFrameLocks noChangeAspect="1"/>
          </p:cNvGraphicFramePr>
          <p:nvPr>
            <p:extLst>
              <p:ext uri="{D42A27DB-BD31-4B8C-83A1-F6EECF244321}">
                <p14:modId xmlns:p14="http://schemas.microsoft.com/office/powerpoint/2010/main" val="2669278888"/>
              </p:ext>
            </p:extLst>
          </p:nvPr>
        </p:nvGraphicFramePr>
        <p:xfrm>
          <a:off x="3808735" y="2655888"/>
          <a:ext cx="403225" cy="485775"/>
        </p:xfrm>
        <a:graphic>
          <a:graphicData uri="http://schemas.openxmlformats.org/presentationml/2006/ole">
            <mc:AlternateContent xmlns:mc="http://schemas.openxmlformats.org/markup-compatibility/2006">
              <mc:Choice xmlns:v="urn:schemas-microsoft-com:vml" Requires="v">
                <p:oleObj spid="_x0000_s1035070" name="公式" r:id="rId12" imgW="126720" imgH="152280" progId="Equation.3">
                  <p:embed/>
                </p:oleObj>
              </mc:Choice>
              <mc:Fallback>
                <p:oleObj name="公式" r:id="rId12" imgW="126720" imgH="1522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08735" y="2655888"/>
                        <a:ext cx="4032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25" name="Object 2057"/>
          <p:cNvGraphicFramePr>
            <a:graphicFrameLocks noChangeAspect="1"/>
          </p:cNvGraphicFramePr>
          <p:nvPr>
            <p:extLst>
              <p:ext uri="{D42A27DB-BD31-4B8C-83A1-F6EECF244321}">
                <p14:modId xmlns:p14="http://schemas.microsoft.com/office/powerpoint/2010/main" val="922549751"/>
              </p:ext>
            </p:extLst>
          </p:nvPr>
        </p:nvGraphicFramePr>
        <p:xfrm>
          <a:off x="6156721" y="2564904"/>
          <a:ext cx="1871663" cy="623887"/>
        </p:xfrm>
        <a:graphic>
          <a:graphicData uri="http://schemas.openxmlformats.org/presentationml/2006/ole">
            <mc:AlternateContent xmlns:mc="http://schemas.openxmlformats.org/markup-compatibility/2006">
              <mc:Choice xmlns:v="urn:schemas-microsoft-com:vml" Requires="v">
                <p:oleObj spid="_x0000_s1035071" name="公式" r:id="rId14" imgW="799920" imgH="228600" progId="Equation.3">
                  <p:embed/>
                </p:oleObj>
              </mc:Choice>
              <mc:Fallback>
                <p:oleObj name="公式" r:id="rId14" imgW="799920" imgH="2286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56721" y="2564904"/>
                        <a:ext cx="1871663"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26" name="Object 2058"/>
          <p:cNvGraphicFramePr>
            <a:graphicFrameLocks noChangeAspect="1"/>
          </p:cNvGraphicFramePr>
          <p:nvPr>
            <p:extLst>
              <p:ext uri="{D42A27DB-BD31-4B8C-83A1-F6EECF244321}">
                <p14:modId xmlns:p14="http://schemas.microsoft.com/office/powerpoint/2010/main" val="3121775414"/>
              </p:ext>
            </p:extLst>
          </p:nvPr>
        </p:nvGraphicFramePr>
        <p:xfrm>
          <a:off x="1058752" y="2988169"/>
          <a:ext cx="425450" cy="639763"/>
        </p:xfrm>
        <a:graphic>
          <a:graphicData uri="http://schemas.openxmlformats.org/presentationml/2006/ole">
            <mc:AlternateContent xmlns:mc="http://schemas.openxmlformats.org/markup-compatibility/2006">
              <mc:Choice xmlns:v="urn:schemas-microsoft-com:vml" Requires="v">
                <p:oleObj spid="_x0000_s1035072" name="公式" r:id="rId16" imgW="152280" imgH="228600" progId="Equation.3">
                  <p:embed/>
                </p:oleObj>
              </mc:Choice>
              <mc:Fallback>
                <p:oleObj name="公式" r:id="rId16" imgW="152280" imgH="2286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58752" y="2988169"/>
                        <a:ext cx="4254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27" name="Object 2059"/>
          <p:cNvGraphicFramePr>
            <a:graphicFrameLocks noChangeAspect="1"/>
          </p:cNvGraphicFramePr>
          <p:nvPr>
            <p:extLst>
              <p:ext uri="{D42A27DB-BD31-4B8C-83A1-F6EECF244321}">
                <p14:modId xmlns:p14="http://schemas.microsoft.com/office/powerpoint/2010/main" val="3752609680"/>
              </p:ext>
            </p:extLst>
          </p:nvPr>
        </p:nvGraphicFramePr>
        <p:xfrm>
          <a:off x="1657496" y="2979860"/>
          <a:ext cx="487363" cy="674687"/>
        </p:xfrm>
        <a:graphic>
          <a:graphicData uri="http://schemas.openxmlformats.org/presentationml/2006/ole">
            <mc:AlternateContent xmlns:mc="http://schemas.openxmlformats.org/markup-compatibility/2006">
              <mc:Choice xmlns:v="urn:schemas-microsoft-com:vml" Requires="v">
                <p:oleObj spid="_x0000_s1035073" name="公式" r:id="rId18" imgW="164880" imgH="228600" progId="Equation.3">
                  <p:embed/>
                </p:oleObj>
              </mc:Choice>
              <mc:Fallback>
                <p:oleObj name="公式" r:id="rId18" imgW="164880" imgH="2286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57496" y="2979860"/>
                        <a:ext cx="487363" cy="67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36" name="Text Box 2068"/>
          <p:cNvSpPr txBox="1">
            <a:spLocks noChangeArrowheads="1"/>
          </p:cNvSpPr>
          <p:nvPr/>
        </p:nvSpPr>
        <p:spPr bwMode="auto">
          <a:xfrm>
            <a:off x="381000" y="409650"/>
            <a:ext cx="8763000" cy="2227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lvl="2">
              <a:spcBef>
                <a:spcPct val="0"/>
              </a:spcBef>
            </a:pPr>
            <a:endParaRPr lang="en-US" altLang="zh-CN" dirty="0">
              <a:solidFill>
                <a:srgbClr val="990099"/>
              </a:solidFill>
              <a:effectLst>
                <a:outerShdw blurRad="38100" dist="38100" dir="2700000" algn="tl">
                  <a:srgbClr val="C0C0C0"/>
                </a:outerShdw>
              </a:effectLst>
              <a:latin typeface="宋体" panose="02010600030101010101" pitchFamily="2" charset="-122"/>
            </a:endParaRPr>
          </a:p>
          <a:p>
            <a:pPr>
              <a:spcBef>
                <a:spcPct val="0"/>
              </a:spcBef>
            </a:pPr>
            <a:r>
              <a:rPr lang="en-US" altLang="zh-CN" dirty="0">
                <a:latin typeface="宋体" panose="02010600030101010101" pitchFamily="2" charset="-122"/>
              </a:rPr>
              <a:t>    </a:t>
            </a:r>
            <a:r>
              <a:rPr lang="zh-CN" altLang="en-US" dirty="0">
                <a:latin typeface="宋体" panose="02010600030101010101" pitchFamily="2" charset="-122"/>
              </a:rPr>
              <a:t>用  估计  时</a:t>
            </a:r>
            <a:r>
              <a:rPr lang="en-US" altLang="zh-CN" dirty="0">
                <a:latin typeface="宋体" panose="02010600030101010101" pitchFamily="2" charset="-122"/>
              </a:rPr>
              <a:t>,</a:t>
            </a:r>
            <a:r>
              <a:rPr lang="zh-CN" altLang="en-US" dirty="0">
                <a:latin typeface="宋体" panose="02010600030101010101" pitchFamily="2" charset="-122"/>
              </a:rPr>
              <a:t>仅具有无偏性是不够的</a:t>
            </a:r>
            <a:r>
              <a:rPr lang="en-US" altLang="zh-CN" dirty="0">
                <a:latin typeface="宋体" panose="02010600030101010101" pitchFamily="2" charset="-122"/>
              </a:rPr>
              <a:t>.</a:t>
            </a:r>
            <a:r>
              <a:rPr lang="zh-CN" altLang="en-US" dirty="0">
                <a:latin typeface="宋体" panose="02010600030101010101" pitchFamily="2" charset="-122"/>
              </a:rPr>
              <a:t>我们希望     </a:t>
            </a:r>
          </a:p>
          <a:p>
            <a:pPr>
              <a:spcBef>
                <a:spcPct val="0"/>
              </a:spcBef>
            </a:pPr>
            <a:r>
              <a:rPr lang="zh-CN" altLang="en-US" dirty="0">
                <a:latin typeface="宋体" panose="02010600030101010101" pitchFamily="2" charset="-122"/>
              </a:rPr>
              <a:t>  的取值能集中于  附近</a:t>
            </a:r>
            <a:r>
              <a:rPr lang="en-US" altLang="zh-CN" dirty="0">
                <a:latin typeface="宋体" panose="02010600030101010101" pitchFamily="2" charset="-122"/>
              </a:rPr>
              <a:t>,</a:t>
            </a:r>
            <a:r>
              <a:rPr lang="zh-CN" altLang="en-US" dirty="0">
                <a:latin typeface="宋体" panose="02010600030101010101" pitchFamily="2" charset="-122"/>
              </a:rPr>
              <a:t>而且密集的程度越高越好</a:t>
            </a:r>
            <a:r>
              <a:rPr lang="en-US" altLang="zh-CN" dirty="0">
                <a:latin typeface="宋体" panose="02010600030101010101" pitchFamily="2" charset="-122"/>
              </a:rPr>
              <a:t>.</a:t>
            </a:r>
          </a:p>
          <a:p>
            <a:pPr>
              <a:spcBef>
                <a:spcPct val="0"/>
              </a:spcBef>
            </a:pPr>
            <a:r>
              <a:rPr lang="zh-CN" altLang="en-US" dirty="0">
                <a:latin typeface="宋体" panose="02010600030101010101" pitchFamily="2" charset="-122"/>
              </a:rPr>
              <a:t>方差是描述随机变量取值的集中程度的，因此这里提</a:t>
            </a:r>
          </a:p>
          <a:p>
            <a:pPr>
              <a:spcBef>
                <a:spcPct val="0"/>
              </a:spcBef>
            </a:pPr>
            <a:r>
              <a:rPr lang="zh-CN" altLang="en-US" dirty="0">
                <a:latin typeface="宋体" panose="02010600030101010101" pitchFamily="2" charset="-122"/>
              </a:rPr>
              <a:t>出所谓</a:t>
            </a:r>
            <a:r>
              <a:rPr lang="zh-CN" altLang="en-US" dirty="0">
                <a:latin typeface="MS Sans Serif"/>
              </a:rPr>
              <a:t>“</a:t>
            </a:r>
            <a:r>
              <a:rPr lang="zh-CN" altLang="en-US" dirty="0">
                <a:solidFill>
                  <a:srgbClr val="0000FF"/>
                </a:solidFill>
                <a:latin typeface="黑体" panose="02010609060101010101" pitchFamily="49" charset="-122"/>
                <a:ea typeface="黑体" panose="02010609060101010101" pitchFamily="49" charset="-122"/>
              </a:rPr>
              <a:t>有效性</a:t>
            </a:r>
            <a:r>
              <a:rPr lang="zh-CN" altLang="en-US" dirty="0">
                <a:latin typeface="MS Sans Serif"/>
              </a:rPr>
              <a:t>”</a:t>
            </a:r>
            <a:r>
              <a:rPr lang="zh-CN" altLang="en-US" dirty="0">
                <a:latin typeface="宋体" panose="02010600030101010101" pitchFamily="2" charset="-122"/>
              </a:rPr>
              <a:t>标准</a:t>
            </a:r>
            <a:r>
              <a:rPr lang="en-US" altLang="zh-CN" dirty="0">
                <a:latin typeface="宋体" panose="02010600030101010101" pitchFamily="2" charset="-122"/>
              </a:rPr>
              <a:t>.</a:t>
            </a:r>
            <a:r>
              <a:rPr lang="en-US" altLang="zh-CN" dirty="0">
                <a:latin typeface="黑体" panose="02010609060101010101" pitchFamily="49" charset="-122"/>
                <a:ea typeface="黑体" panose="02010609060101010101" pitchFamily="49" charset="-122"/>
              </a:rPr>
              <a:t>   </a:t>
            </a:r>
          </a:p>
        </p:txBody>
      </p:sp>
      <p:graphicFrame>
        <p:nvGraphicFramePr>
          <p:cNvPr id="137237" name="Object 2069"/>
          <p:cNvGraphicFramePr>
            <a:graphicFrameLocks noChangeAspect="1"/>
          </p:cNvGraphicFramePr>
          <p:nvPr>
            <p:extLst>
              <p:ext uri="{D42A27DB-BD31-4B8C-83A1-F6EECF244321}">
                <p14:modId xmlns:p14="http://schemas.microsoft.com/office/powerpoint/2010/main" val="8904013"/>
              </p:ext>
            </p:extLst>
          </p:nvPr>
        </p:nvGraphicFramePr>
        <p:xfrm>
          <a:off x="2293382" y="813171"/>
          <a:ext cx="333375" cy="468312"/>
        </p:xfrm>
        <a:graphic>
          <a:graphicData uri="http://schemas.openxmlformats.org/presentationml/2006/ole">
            <mc:AlternateContent xmlns:mc="http://schemas.openxmlformats.org/markup-compatibility/2006">
              <mc:Choice xmlns:v="urn:schemas-microsoft-com:vml" Requires="v">
                <p:oleObj spid="_x0000_s1035074" name="公式" r:id="rId20" imgW="126720" imgH="177480" progId="Equation.3">
                  <p:embed/>
                </p:oleObj>
              </mc:Choice>
              <mc:Fallback>
                <p:oleObj name="公式" r:id="rId20" imgW="126720" imgH="17748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93382" y="813171"/>
                        <a:ext cx="333375"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38" name="Object 2070"/>
          <p:cNvGraphicFramePr>
            <a:graphicFrameLocks noChangeAspect="1"/>
          </p:cNvGraphicFramePr>
          <p:nvPr>
            <p:extLst>
              <p:ext uri="{D42A27DB-BD31-4B8C-83A1-F6EECF244321}">
                <p14:modId xmlns:p14="http://schemas.microsoft.com/office/powerpoint/2010/main" val="1215016777"/>
              </p:ext>
            </p:extLst>
          </p:nvPr>
        </p:nvGraphicFramePr>
        <p:xfrm>
          <a:off x="522658" y="1061282"/>
          <a:ext cx="330200" cy="565150"/>
        </p:xfrm>
        <a:graphic>
          <a:graphicData uri="http://schemas.openxmlformats.org/presentationml/2006/ole">
            <mc:AlternateContent xmlns:mc="http://schemas.openxmlformats.org/markup-compatibility/2006">
              <mc:Choice xmlns:v="urn:schemas-microsoft-com:vml" Requires="v">
                <p:oleObj spid="_x0000_s1035075" name="公式" r:id="rId22" imgW="126720" imgH="215640" progId="Equation.3">
                  <p:embed/>
                </p:oleObj>
              </mc:Choice>
              <mc:Fallback>
                <p:oleObj name="公式" r:id="rId22" imgW="126720" imgH="21564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22658" y="1061282"/>
                        <a:ext cx="33020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39" name="Object 2071"/>
          <p:cNvGraphicFramePr>
            <a:graphicFrameLocks noChangeAspect="1"/>
          </p:cNvGraphicFramePr>
          <p:nvPr>
            <p:extLst>
              <p:ext uri="{D42A27DB-BD31-4B8C-83A1-F6EECF244321}">
                <p14:modId xmlns:p14="http://schemas.microsoft.com/office/powerpoint/2010/main" val="1803961525"/>
              </p:ext>
            </p:extLst>
          </p:nvPr>
        </p:nvGraphicFramePr>
        <p:xfrm>
          <a:off x="1361480" y="732888"/>
          <a:ext cx="330200" cy="565150"/>
        </p:xfrm>
        <a:graphic>
          <a:graphicData uri="http://schemas.openxmlformats.org/presentationml/2006/ole">
            <mc:AlternateContent xmlns:mc="http://schemas.openxmlformats.org/markup-compatibility/2006">
              <mc:Choice xmlns:v="urn:schemas-microsoft-com:vml" Requires="v">
                <p:oleObj spid="_x0000_s1035076" name="公式" r:id="rId24" imgW="126720" imgH="215640" progId="Equation.3">
                  <p:embed/>
                </p:oleObj>
              </mc:Choice>
              <mc:Fallback>
                <p:oleObj name="公式" r:id="rId24" imgW="126720" imgH="21564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361480" y="732888"/>
                        <a:ext cx="33020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40" name="Object 2072"/>
          <p:cNvGraphicFramePr>
            <a:graphicFrameLocks noChangeAspect="1"/>
          </p:cNvGraphicFramePr>
          <p:nvPr>
            <p:extLst>
              <p:ext uri="{D42A27DB-BD31-4B8C-83A1-F6EECF244321}">
                <p14:modId xmlns:p14="http://schemas.microsoft.com/office/powerpoint/2010/main" val="2759272166"/>
              </p:ext>
            </p:extLst>
          </p:nvPr>
        </p:nvGraphicFramePr>
        <p:xfrm>
          <a:off x="2915816" y="1160487"/>
          <a:ext cx="333375" cy="468313"/>
        </p:xfrm>
        <a:graphic>
          <a:graphicData uri="http://schemas.openxmlformats.org/presentationml/2006/ole">
            <mc:AlternateContent xmlns:mc="http://schemas.openxmlformats.org/markup-compatibility/2006">
              <mc:Choice xmlns:v="urn:schemas-microsoft-com:vml" Requires="v">
                <p:oleObj spid="_x0000_s1035077" name="公式" r:id="rId25" imgW="126720" imgH="177480" progId="Equation.3">
                  <p:embed/>
                </p:oleObj>
              </mc:Choice>
              <mc:Fallback>
                <p:oleObj name="公式" r:id="rId25" imgW="126720" imgH="17748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915816" y="1160487"/>
                        <a:ext cx="333375"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41" name="Rectangle 2073"/>
          <p:cNvSpPr>
            <a:spLocks noChangeArrowheads="1"/>
          </p:cNvSpPr>
          <p:nvPr/>
        </p:nvSpPr>
        <p:spPr bwMode="auto">
          <a:xfrm>
            <a:off x="444500" y="188913"/>
            <a:ext cx="20208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3200">
                <a:solidFill>
                  <a:srgbClr val="990099"/>
                </a:solidFill>
                <a:effectLst>
                  <a:outerShdw blurRad="38100" dist="38100" dir="2700000" algn="tl">
                    <a:srgbClr val="C0C0C0"/>
                  </a:outerShdw>
                </a:effectLst>
                <a:latin typeface="黑体" panose="02010609060101010101" pitchFamily="49" charset="-122"/>
                <a:ea typeface="黑体" panose="02010609060101010101" pitchFamily="49" charset="-122"/>
              </a:rPr>
              <a:t>二</a:t>
            </a:r>
            <a:r>
              <a:rPr lang="en-US" altLang="zh-CN" sz="3200">
                <a:solidFill>
                  <a:srgbClr val="990099"/>
                </a:solidFill>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z="3200">
                <a:solidFill>
                  <a:srgbClr val="990099"/>
                </a:solidFill>
                <a:effectLst>
                  <a:outerShdw blurRad="38100" dist="38100" dir="2700000" algn="tl">
                    <a:srgbClr val="C0C0C0"/>
                  </a:outerShdw>
                </a:effectLst>
                <a:latin typeface="黑体" panose="02010609060101010101" pitchFamily="49" charset="-122"/>
                <a:ea typeface="黑体" panose="02010609060101010101" pitchFamily="49" charset="-122"/>
              </a:rPr>
              <a:t>有效性</a:t>
            </a:r>
          </a:p>
        </p:txBody>
      </p:sp>
      <p:sp>
        <p:nvSpPr>
          <p:cNvPr id="137242" name="Line 2074"/>
          <p:cNvSpPr>
            <a:spLocks noChangeShapeType="1"/>
          </p:cNvSpPr>
          <p:nvPr/>
        </p:nvSpPr>
        <p:spPr bwMode="auto">
          <a:xfrm>
            <a:off x="457200" y="760413"/>
            <a:ext cx="1828800" cy="0"/>
          </a:xfrm>
          <a:prstGeom prst="line">
            <a:avLst/>
          </a:prstGeom>
          <a:noFill/>
          <a:ln w="57150" cmpd="thinThick">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49" name="Rectangle 2081"/>
          <p:cNvSpPr>
            <a:spLocks noChangeArrowheads="1"/>
          </p:cNvSpPr>
          <p:nvPr/>
        </p:nvSpPr>
        <p:spPr bwMode="auto">
          <a:xfrm>
            <a:off x="468313" y="4292600"/>
            <a:ext cx="8424862" cy="87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10000"/>
              </a:lnSpc>
              <a:spcBef>
                <a:spcPct val="0"/>
              </a:spcBef>
            </a:pPr>
            <a:r>
              <a:rPr lang="zh-CN" altLang="en-US"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例</a:t>
            </a:r>
            <a:r>
              <a:rPr lang="en-US" altLang="zh-CN"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2</a:t>
            </a:r>
            <a:r>
              <a:rPr lang="en-US" altLang="zh-CN"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设总体</a:t>
            </a: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的数学期望</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方差</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30000" dirty="0">
                <a:latin typeface="Times New Roman" panose="02020603050405020304" pitchFamily="18" charset="0"/>
                <a:cs typeface="Times New Roman" panose="02020603050405020304" pitchFamily="18" charset="0"/>
                <a:sym typeface="Symbol" panose="05050102010706020507" pitchFamily="18" charset="2"/>
              </a:rPr>
              <a:t>2</a:t>
            </a:r>
            <a:r>
              <a:rPr lang="zh-CN" altLang="en-US" dirty="0">
                <a:latin typeface="Times New Roman" panose="02020603050405020304" pitchFamily="18" charset="0"/>
                <a:cs typeface="Times New Roman" panose="02020603050405020304" pitchFamily="18" charset="0"/>
              </a:rPr>
              <a:t>存在，</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是</a:t>
            </a: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的样本，证明估计</a:t>
            </a:r>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a:latin typeface="Times New Roman" panose="02020603050405020304" pitchFamily="18" charset="0"/>
                <a:cs typeface="Times New Roman" panose="02020603050405020304" pitchFamily="18" charset="0"/>
              </a:rPr>
              <a:t>时</a:t>
            </a:r>
            <a:r>
              <a:rPr lang="en-US" altLang="zh-CN" dirty="0">
                <a:latin typeface="Times New Roman" panose="02020603050405020304" pitchFamily="18" charset="0"/>
                <a:cs typeface="Times New Roman" panose="02020603050405020304" pitchFamily="18" charset="0"/>
              </a:rPr>
              <a:t>, </a:t>
            </a:r>
          </a:p>
        </p:txBody>
      </p:sp>
      <p:graphicFrame>
        <p:nvGraphicFramePr>
          <p:cNvPr id="137250" name="Object 2082"/>
          <p:cNvGraphicFramePr>
            <a:graphicFrameLocks noChangeAspect="1"/>
          </p:cNvGraphicFramePr>
          <p:nvPr>
            <p:extLst>
              <p:ext uri="{D42A27DB-BD31-4B8C-83A1-F6EECF244321}">
                <p14:modId xmlns:p14="http://schemas.microsoft.com/office/powerpoint/2010/main" val="627495625"/>
              </p:ext>
            </p:extLst>
          </p:nvPr>
        </p:nvGraphicFramePr>
        <p:xfrm>
          <a:off x="1554931" y="5188421"/>
          <a:ext cx="2513013" cy="904875"/>
        </p:xfrm>
        <a:graphic>
          <a:graphicData uri="http://schemas.openxmlformats.org/presentationml/2006/ole">
            <mc:AlternateContent xmlns:mc="http://schemas.openxmlformats.org/markup-compatibility/2006">
              <mc:Choice xmlns:v="urn:schemas-microsoft-com:vml" Requires="v">
                <p:oleObj spid="_x0000_s1035078" name="公式" r:id="rId26" imgW="952200" imgH="342720" progId="Equation.3">
                  <p:embed/>
                </p:oleObj>
              </mc:Choice>
              <mc:Fallback>
                <p:oleObj name="公式" r:id="rId26" imgW="952200" imgH="34272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554931" y="5188421"/>
                        <a:ext cx="2513013"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51" name="Object 2083"/>
          <p:cNvGraphicFramePr>
            <a:graphicFrameLocks noChangeAspect="1"/>
          </p:cNvGraphicFramePr>
          <p:nvPr>
            <p:extLst>
              <p:ext uri="{D42A27DB-BD31-4B8C-83A1-F6EECF244321}">
                <p14:modId xmlns:p14="http://schemas.microsoft.com/office/powerpoint/2010/main" val="3802908016"/>
              </p:ext>
            </p:extLst>
          </p:nvPr>
        </p:nvGraphicFramePr>
        <p:xfrm>
          <a:off x="4572000" y="5229200"/>
          <a:ext cx="2449512" cy="868363"/>
        </p:xfrm>
        <a:graphic>
          <a:graphicData uri="http://schemas.openxmlformats.org/presentationml/2006/ole">
            <mc:AlternateContent xmlns:mc="http://schemas.openxmlformats.org/markup-compatibility/2006">
              <mc:Choice xmlns:v="urn:schemas-microsoft-com:vml" Requires="v">
                <p:oleObj spid="_x0000_s1035079" name="公式" r:id="rId28" imgW="965160" imgH="342720" progId="Equation.3">
                  <p:embed/>
                </p:oleObj>
              </mc:Choice>
              <mc:Fallback>
                <p:oleObj name="公式" r:id="rId28" imgW="965160" imgH="34272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572000" y="5229200"/>
                        <a:ext cx="2449512"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52" name="Rectangle 2084"/>
          <p:cNvSpPr>
            <a:spLocks noChangeArrowheads="1"/>
          </p:cNvSpPr>
          <p:nvPr/>
        </p:nvSpPr>
        <p:spPr bwMode="auto">
          <a:xfrm>
            <a:off x="4067175" y="5414963"/>
            <a:ext cx="54133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a:latin typeface="宋体" panose="02010600030101010101" pitchFamily="2" charset="-122"/>
              </a:rPr>
              <a:t>较</a:t>
            </a:r>
          </a:p>
        </p:txBody>
      </p:sp>
      <p:sp>
        <p:nvSpPr>
          <p:cNvPr id="137253" name="Rectangle 2085"/>
          <p:cNvSpPr>
            <a:spLocks noChangeArrowheads="1"/>
          </p:cNvSpPr>
          <p:nvPr/>
        </p:nvSpPr>
        <p:spPr bwMode="auto">
          <a:xfrm>
            <a:off x="7023100" y="5414963"/>
            <a:ext cx="107791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a:latin typeface="宋体" panose="02010600030101010101" pitchFamily="2" charset="-122"/>
              </a:rPr>
              <a:t>有效</a:t>
            </a:r>
            <a:r>
              <a:rPr lang="en-US" altLang="zh-CN">
                <a:latin typeface="宋体" panose="02010600030101010101" pitchFamily="2" charset="-122"/>
              </a:rPr>
              <a:t>.</a:t>
            </a:r>
          </a:p>
        </p:txBody>
      </p:sp>
    </p:spTree>
    <p:extLst>
      <p:ext uri="{BB962C8B-B14F-4D97-AF65-F5344CB8AC3E}">
        <p14:creationId xmlns:p14="http://schemas.microsoft.com/office/powerpoint/2010/main" val="11284004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7219"/>
                                        </p:tgtEl>
                                        <p:attrNameLst>
                                          <p:attrName>style.visibility</p:attrName>
                                        </p:attrNameLst>
                                      </p:cBhvr>
                                      <p:to>
                                        <p:strVal val="visible"/>
                                      </p:to>
                                    </p:set>
                                    <p:animEffect transition="in" filter="wipe(up)">
                                      <p:cBhvr>
                                        <p:cTn id="7" dur="500"/>
                                        <p:tgtEl>
                                          <p:spTgt spid="137219"/>
                                        </p:tgtEl>
                                      </p:cBhvr>
                                    </p:animEffect>
                                  </p:childTnLst>
                                </p:cTn>
                              </p:par>
                              <p:par>
                                <p:cTn id="8" presetID="22" presetClass="entr" presetSubtype="4" fill="hold" nodeType="withEffect">
                                  <p:stCondLst>
                                    <p:cond delay="0"/>
                                  </p:stCondLst>
                                  <p:childTnLst>
                                    <p:set>
                                      <p:cBhvr>
                                        <p:cTn id="9" dur="1" fill="hold">
                                          <p:stCondLst>
                                            <p:cond delay="0"/>
                                          </p:stCondLst>
                                        </p:cTn>
                                        <p:tgtEl>
                                          <p:spTgt spid="137222"/>
                                        </p:tgtEl>
                                        <p:attrNameLst>
                                          <p:attrName>style.visibility</p:attrName>
                                        </p:attrNameLst>
                                      </p:cBhvr>
                                      <p:to>
                                        <p:strVal val="visible"/>
                                      </p:to>
                                    </p:set>
                                    <p:animEffect transition="in" filter="wipe(down)">
                                      <p:cBhvr>
                                        <p:cTn id="10" dur="500"/>
                                        <p:tgtEl>
                                          <p:spTgt spid="137222"/>
                                        </p:tgtEl>
                                      </p:cBhvr>
                                    </p:animEffect>
                                  </p:childTnLst>
                                </p:cTn>
                              </p:par>
                              <p:par>
                                <p:cTn id="11" presetID="22" presetClass="entr" presetSubtype="4" fill="hold" nodeType="withEffect">
                                  <p:stCondLst>
                                    <p:cond delay="0"/>
                                  </p:stCondLst>
                                  <p:childTnLst>
                                    <p:set>
                                      <p:cBhvr>
                                        <p:cTn id="12" dur="1" fill="hold">
                                          <p:stCondLst>
                                            <p:cond delay="0"/>
                                          </p:stCondLst>
                                        </p:cTn>
                                        <p:tgtEl>
                                          <p:spTgt spid="137223"/>
                                        </p:tgtEl>
                                        <p:attrNameLst>
                                          <p:attrName>style.visibility</p:attrName>
                                        </p:attrNameLst>
                                      </p:cBhvr>
                                      <p:to>
                                        <p:strVal val="visible"/>
                                      </p:to>
                                    </p:set>
                                    <p:animEffect transition="in" filter="wipe(down)">
                                      <p:cBhvr>
                                        <p:cTn id="13" dur="500"/>
                                        <p:tgtEl>
                                          <p:spTgt spid="137223"/>
                                        </p:tgtEl>
                                      </p:cBhvr>
                                    </p:animEffect>
                                  </p:childTnLst>
                                </p:cTn>
                              </p:par>
                              <p:par>
                                <p:cTn id="14" presetID="22" presetClass="entr" presetSubtype="1" fill="hold" nodeType="withEffect">
                                  <p:stCondLst>
                                    <p:cond delay="0"/>
                                  </p:stCondLst>
                                  <p:childTnLst>
                                    <p:set>
                                      <p:cBhvr>
                                        <p:cTn id="15" dur="1" fill="hold">
                                          <p:stCondLst>
                                            <p:cond delay="0"/>
                                          </p:stCondLst>
                                        </p:cTn>
                                        <p:tgtEl>
                                          <p:spTgt spid="137224"/>
                                        </p:tgtEl>
                                        <p:attrNameLst>
                                          <p:attrName>style.visibility</p:attrName>
                                        </p:attrNameLst>
                                      </p:cBhvr>
                                      <p:to>
                                        <p:strVal val="visible"/>
                                      </p:to>
                                    </p:set>
                                    <p:animEffect transition="in" filter="wipe(up)">
                                      <p:cBhvr>
                                        <p:cTn id="16" dur="500"/>
                                        <p:tgtEl>
                                          <p:spTgt spid="137224"/>
                                        </p:tgtEl>
                                      </p:cBhvr>
                                    </p:animEffect>
                                  </p:childTnLst>
                                </p:cTn>
                              </p:par>
                              <p:par>
                                <p:cTn id="17" presetID="22" presetClass="entr" presetSubtype="4" fill="hold" nodeType="withEffect">
                                  <p:stCondLst>
                                    <p:cond delay="0"/>
                                  </p:stCondLst>
                                  <p:childTnLst>
                                    <p:set>
                                      <p:cBhvr>
                                        <p:cTn id="18" dur="1" fill="hold">
                                          <p:stCondLst>
                                            <p:cond delay="0"/>
                                          </p:stCondLst>
                                        </p:cTn>
                                        <p:tgtEl>
                                          <p:spTgt spid="137225"/>
                                        </p:tgtEl>
                                        <p:attrNameLst>
                                          <p:attrName>style.visibility</p:attrName>
                                        </p:attrNameLst>
                                      </p:cBhvr>
                                      <p:to>
                                        <p:strVal val="visible"/>
                                      </p:to>
                                    </p:set>
                                    <p:animEffect transition="in" filter="wipe(down)">
                                      <p:cBhvr>
                                        <p:cTn id="19" dur="500"/>
                                        <p:tgtEl>
                                          <p:spTgt spid="137225"/>
                                        </p:tgtEl>
                                      </p:cBhvr>
                                    </p:animEffect>
                                  </p:childTnLst>
                                </p:cTn>
                              </p:par>
                              <p:par>
                                <p:cTn id="20" presetID="22" presetClass="entr" presetSubtype="1" fill="hold" nodeType="withEffect">
                                  <p:stCondLst>
                                    <p:cond delay="0"/>
                                  </p:stCondLst>
                                  <p:childTnLst>
                                    <p:set>
                                      <p:cBhvr>
                                        <p:cTn id="21" dur="1" fill="hold">
                                          <p:stCondLst>
                                            <p:cond delay="0"/>
                                          </p:stCondLst>
                                        </p:cTn>
                                        <p:tgtEl>
                                          <p:spTgt spid="137226"/>
                                        </p:tgtEl>
                                        <p:attrNameLst>
                                          <p:attrName>style.visibility</p:attrName>
                                        </p:attrNameLst>
                                      </p:cBhvr>
                                      <p:to>
                                        <p:strVal val="visible"/>
                                      </p:to>
                                    </p:set>
                                    <p:animEffect transition="in" filter="wipe(up)">
                                      <p:cBhvr>
                                        <p:cTn id="22" dur="500"/>
                                        <p:tgtEl>
                                          <p:spTgt spid="137226"/>
                                        </p:tgtEl>
                                      </p:cBhvr>
                                    </p:animEffect>
                                  </p:childTnLst>
                                </p:cTn>
                              </p:par>
                              <p:par>
                                <p:cTn id="23" presetID="22" presetClass="entr" presetSubtype="1" fill="hold" nodeType="withEffect">
                                  <p:stCondLst>
                                    <p:cond delay="0"/>
                                  </p:stCondLst>
                                  <p:childTnLst>
                                    <p:set>
                                      <p:cBhvr>
                                        <p:cTn id="24" dur="1" fill="hold">
                                          <p:stCondLst>
                                            <p:cond delay="0"/>
                                          </p:stCondLst>
                                        </p:cTn>
                                        <p:tgtEl>
                                          <p:spTgt spid="137227"/>
                                        </p:tgtEl>
                                        <p:attrNameLst>
                                          <p:attrName>style.visibility</p:attrName>
                                        </p:attrNameLst>
                                      </p:cBhvr>
                                      <p:to>
                                        <p:strVal val="visible"/>
                                      </p:to>
                                    </p:set>
                                    <p:animEffect transition="in" filter="wipe(up)">
                                      <p:cBhvr>
                                        <p:cTn id="25" dur="500"/>
                                        <p:tgtEl>
                                          <p:spTgt spid="137227"/>
                                        </p:tgtEl>
                                      </p:cBhvr>
                                    </p:animEffect>
                                  </p:childTnLst>
                                </p:cTn>
                              </p:par>
                              <p:par>
                                <p:cTn id="26" presetID="22" presetClass="entr" presetSubtype="1" fill="hold" nodeType="withEffect">
                                  <p:stCondLst>
                                    <p:cond delay="0"/>
                                  </p:stCondLst>
                                  <p:childTnLst>
                                    <p:set>
                                      <p:cBhvr>
                                        <p:cTn id="27" dur="1" fill="hold">
                                          <p:stCondLst>
                                            <p:cond delay="0"/>
                                          </p:stCondLst>
                                        </p:cTn>
                                        <p:tgtEl>
                                          <p:spTgt spid="137220"/>
                                        </p:tgtEl>
                                        <p:attrNameLst>
                                          <p:attrName>style.visibility</p:attrName>
                                        </p:attrNameLst>
                                      </p:cBhvr>
                                      <p:to>
                                        <p:strVal val="visible"/>
                                      </p:to>
                                    </p:set>
                                    <p:animEffect transition="in" filter="wipe(up)">
                                      <p:cBhvr>
                                        <p:cTn id="28" dur="500"/>
                                        <p:tgtEl>
                                          <p:spTgt spid="137220"/>
                                        </p:tgtEl>
                                      </p:cBhvr>
                                    </p:animEffect>
                                  </p:childTnLst>
                                </p:cTn>
                              </p:par>
                              <p:par>
                                <p:cTn id="29" presetID="22" presetClass="entr" presetSubtype="1" fill="hold" nodeType="withEffect">
                                  <p:stCondLst>
                                    <p:cond delay="0"/>
                                  </p:stCondLst>
                                  <p:childTnLst>
                                    <p:set>
                                      <p:cBhvr>
                                        <p:cTn id="30" dur="1" fill="hold">
                                          <p:stCondLst>
                                            <p:cond delay="0"/>
                                          </p:stCondLst>
                                        </p:cTn>
                                        <p:tgtEl>
                                          <p:spTgt spid="137221"/>
                                        </p:tgtEl>
                                        <p:attrNameLst>
                                          <p:attrName>style.visibility</p:attrName>
                                        </p:attrNameLst>
                                      </p:cBhvr>
                                      <p:to>
                                        <p:strVal val="visible"/>
                                      </p:to>
                                    </p:set>
                                    <p:animEffect transition="in" filter="wipe(up)">
                                      <p:cBhvr>
                                        <p:cTn id="31" dur="500"/>
                                        <p:tgtEl>
                                          <p:spTgt spid="13722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37249"/>
                                        </p:tgtEl>
                                        <p:attrNameLst>
                                          <p:attrName>style.visibility</p:attrName>
                                        </p:attrNameLst>
                                      </p:cBhvr>
                                      <p:to>
                                        <p:strVal val="visible"/>
                                      </p:to>
                                    </p:set>
                                    <p:animEffect transition="in" filter="wipe(up)">
                                      <p:cBhvr>
                                        <p:cTn id="36" dur="500"/>
                                        <p:tgtEl>
                                          <p:spTgt spid="137249"/>
                                        </p:tgtEl>
                                      </p:cBhvr>
                                    </p:animEffect>
                                  </p:childTnLst>
                                </p:cTn>
                              </p:par>
                              <p:par>
                                <p:cTn id="37" presetID="22" presetClass="entr" presetSubtype="1" fill="hold" nodeType="withEffect">
                                  <p:stCondLst>
                                    <p:cond delay="0"/>
                                  </p:stCondLst>
                                  <p:childTnLst>
                                    <p:set>
                                      <p:cBhvr>
                                        <p:cTn id="38" dur="1" fill="hold">
                                          <p:stCondLst>
                                            <p:cond delay="0"/>
                                          </p:stCondLst>
                                        </p:cTn>
                                        <p:tgtEl>
                                          <p:spTgt spid="137250"/>
                                        </p:tgtEl>
                                        <p:attrNameLst>
                                          <p:attrName>style.visibility</p:attrName>
                                        </p:attrNameLst>
                                      </p:cBhvr>
                                      <p:to>
                                        <p:strVal val="visible"/>
                                      </p:to>
                                    </p:set>
                                    <p:animEffect transition="in" filter="wipe(up)">
                                      <p:cBhvr>
                                        <p:cTn id="39" dur="500"/>
                                        <p:tgtEl>
                                          <p:spTgt spid="137250"/>
                                        </p:tgtEl>
                                      </p:cBhvr>
                                    </p:animEffect>
                                  </p:childTnLst>
                                </p:cTn>
                              </p:par>
                              <p:par>
                                <p:cTn id="40" presetID="22" presetClass="entr" presetSubtype="1" fill="hold" nodeType="withEffect">
                                  <p:stCondLst>
                                    <p:cond delay="0"/>
                                  </p:stCondLst>
                                  <p:childTnLst>
                                    <p:set>
                                      <p:cBhvr>
                                        <p:cTn id="41" dur="1" fill="hold">
                                          <p:stCondLst>
                                            <p:cond delay="0"/>
                                          </p:stCondLst>
                                        </p:cTn>
                                        <p:tgtEl>
                                          <p:spTgt spid="137251"/>
                                        </p:tgtEl>
                                        <p:attrNameLst>
                                          <p:attrName>style.visibility</p:attrName>
                                        </p:attrNameLst>
                                      </p:cBhvr>
                                      <p:to>
                                        <p:strVal val="visible"/>
                                      </p:to>
                                    </p:set>
                                    <p:animEffect transition="in" filter="wipe(up)">
                                      <p:cBhvr>
                                        <p:cTn id="42" dur="500"/>
                                        <p:tgtEl>
                                          <p:spTgt spid="137251"/>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137252"/>
                                        </p:tgtEl>
                                        <p:attrNameLst>
                                          <p:attrName>style.visibility</p:attrName>
                                        </p:attrNameLst>
                                      </p:cBhvr>
                                      <p:to>
                                        <p:strVal val="visible"/>
                                      </p:to>
                                    </p:set>
                                    <p:animEffect transition="in" filter="wipe(up)">
                                      <p:cBhvr>
                                        <p:cTn id="45" dur="500"/>
                                        <p:tgtEl>
                                          <p:spTgt spid="137252"/>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37253"/>
                                        </p:tgtEl>
                                        <p:attrNameLst>
                                          <p:attrName>style.visibility</p:attrName>
                                        </p:attrNameLst>
                                      </p:cBhvr>
                                      <p:to>
                                        <p:strVal val="visible"/>
                                      </p:to>
                                    </p:set>
                                    <p:animEffect transition="in" filter="wipe(up)">
                                      <p:cBhvr>
                                        <p:cTn id="48" dur="500"/>
                                        <p:tgtEl>
                                          <p:spTgt spid="137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p:bldP spid="137249" grpId="0"/>
      <p:bldP spid="137252" grpId="0"/>
      <p:bldP spid="13725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2" name="Text Box 4"/>
          <p:cNvSpPr txBox="1">
            <a:spLocks noChangeArrowheads="1"/>
          </p:cNvSpPr>
          <p:nvPr/>
        </p:nvSpPr>
        <p:spPr bwMode="auto">
          <a:xfrm>
            <a:off x="395536" y="4005263"/>
            <a:ext cx="8763000" cy="830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0"/>
              </a:spcBef>
            </a:pPr>
            <a:r>
              <a:rPr lang="en-US" altLang="zh-CN"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一般地</a:t>
            </a:r>
            <a:r>
              <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设总体</a:t>
            </a:r>
            <a:r>
              <a:rPr lang="en-US" altLang="zh-CN" i="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X</a:t>
            </a:r>
            <a:r>
              <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的数学期望</a:t>
            </a:r>
            <a:r>
              <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方差 </a:t>
            </a:r>
            <a:r>
              <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baseline="300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存在</a:t>
            </a:r>
            <a:r>
              <a:rPr lang="en-US" altLang="zh-CN"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i="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baseline="-250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i="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baseline="-250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i="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i="1" baseline="-250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是</a:t>
            </a:r>
            <a:r>
              <a:rPr lang="en-US" altLang="zh-CN" i="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X</a:t>
            </a:r>
            <a:r>
              <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的样本，证明估计 </a:t>
            </a:r>
            <a:r>
              <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时</a:t>
            </a:r>
            <a:r>
              <a:rPr lang="en-US" altLang="zh-CN"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t>
            </a:r>
          </a:p>
        </p:txBody>
      </p:sp>
      <p:graphicFrame>
        <p:nvGraphicFramePr>
          <p:cNvPr id="206853" name="Object 5"/>
          <p:cNvGraphicFramePr>
            <a:graphicFrameLocks noChangeAspect="1"/>
          </p:cNvGraphicFramePr>
          <p:nvPr/>
        </p:nvGraphicFramePr>
        <p:xfrm>
          <a:off x="1692275" y="4724400"/>
          <a:ext cx="2374900" cy="1052513"/>
        </p:xfrm>
        <a:graphic>
          <a:graphicData uri="http://schemas.openxmlformats.org/presentationml/2006/ole">
            <mc:AlternateContent xmlns:mc="http://schemas.openxmlformats.org/markup-compatibility/2006">
              <mc:Choice xmlns:v="urn:schemas-microsoft-com:vml" Requires="v">
                <p:oleObj spid="_x0000_s1046826" name="公式" r:id="rId3" imgW="1002960" imgH="444240" progId="Equation.3">
                  <p:embed/>
                </p:oleObj>
              </mc:Choice>
              <mc:Fallback>
                <p:oleObj name="公式" r:id="rId3" imgW="100296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4724400"/>
                        <a:ext cx="2374900" cy="105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854" name="Object 6"/>
          <p:cNvGraphicFramePr>
            <a:graphicFrameLocks noChangeAspect="1"/>
          </p:cNvGraphicFramePr>
          <p:nvPr/>
        </p:nvGraphicFramePr>
        <p:xfrm>
          <a:off x="4572000" y="4652963"/>
          <a:ext cx="1944688" cy="1136650"/>
        </p:xfrm>
        <a:graphic>
          <a:graphicData uri="http://schemas.openxmlformats.org/presentationml/2006/ole">
            <mc:AlternateContent xmlns:mc="http://schemas.openxmlformats.org/markup-compatibility/2006">
              <mc:Choice xmlns:v="urn:schemas-microsoft-com:vml" Requires="v">
                <p:oleObj spid="_x0000_s1046827" name="公式" r:id="rId5" imgW="761760" imgH="444240" progId="Equation.3">
                  <p:embed/>
                </p:oleObj>
              </mc:Choice>
              <mc:Fallback>
                <p:oleObj name="公式" r:id="rId5" imgW="76176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4652963"/>
                        <a:ext cx="1944688" cy="113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855" name="Object 7"/>
          <p:cNvGraphicFramePr>
            <a:graphicFrameLocks noChangeAspect="1"/>
          </p:cNvGraphicFramePr>
          <p:nvPr/>
        </p:nvGraphicFramePr>
        <p:xfrm>
          <a:off x="1403350" y="5407025"/>
          <a:ext cx="3455988" cy="1117600"/>
        </p:xfrm>
        <a:graphic>
          <a:graphicData uri="http://schemas.openxmlformats.org/presentationml/2006/ole">
            <mc:AlternateContent xmlns:mc="http://schemas.openxmlformats.org/markup-compatibility/2006">
              <mc:Choice xmlns:v="urn:schemas-microsoft-com:vml" Requires="v">
                <p:oleObj spid="_x0000_s1046828" name="公式" r:id="rId7" imgW="1498320" imgH="444240" progId="Equation.3">
                  <p:embed/>
                </p:oleObj>
              </mc:Choice>
              <mc:Fallback>
                <p:oleObj name="公式" r:id="rId7" imgW="1498320" imgH="444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5407025"/>
                        <a:ext cx="3455988"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856" name="Rectangle 8"/>
          <p:cNvSpPr>
            <a:spLocks noChangeArrowheads="1"/>
          </p:cNvSpPr>
          <p:nvPr/>
        </p:nvSpPr>
        <p:spPr bwMode="auto">
          <a:xfrm>
            <a:off x="611188" y="5694363"/>
            <a:ext cx="4535216"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dirty="0">
                <a:solidFill>
                  <a:srgbClr val="0000FF"/>
                </a:solidFill>
                <a:ea typeface="黑体" panose="02010609060101010101" pitchFamily="49" charset="-122"/>
              </a:rPr>
              <a:t>其中                        </a:t>
            </a:r>
            <a:endParaRPr lang="en-US" altLang="zh-CN" dirty="0">
              <a:solidFill>
                <a:srgbClr val="0000FF"/>
              </a:solidFill>
              <a:ea typeface="黑体" panose="02010609060101010101" pitchFamily="49" charset="-122"/>
            </a:endParaRPr>
          </a:p>
        </p:txBody>
      </p:sp>
      <p:sp>
        <p:nvSpPr>
          <p:cNvPr id="206857" name="Rectangle 9"/>
          <p:cNvSpPr>
            <a:spLocks noChangeArrowheads="1"/>
          </p:cNvSpPr>
          <p:nvPr/>
        </p:nvSpPr>
        <p:spPr bwMode="auto">
          <a:xfrm>
            <a:off x="6537325" y="4926013"/>
            <a:ext cx="9874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a:solidFill>
                  <a:srgbClr val="0000FF"/>
                </a:solidFill>
                <a:ea typeface="黑体" panose="02010609060101010101" pitchFamily="49" charset="-122"/>
              </a:rPr>
              <a:t>有效</a:t>
            </a:r>
            <a:r>
              <a:rPr lang="en-US" altLang="zh-CN">
                <a:solidFill>
                  <a:srgbClr val="0000FF"/>
                </a:solidFill>
                <a:ea typeface="黑体" panose="02010609060101010101" pitchFamily="49" charset="-122"/>
              </a:rPr>
              <a:t>.</a:t>
            </a:r>
          </a:p>
        </p:txBody>
      </p:sp>
      <p:sp>
        <p:nvSpPr>
          <p:cNvPr id="206858" name="Rectangle 10"/>
          <p:cNvSpPr>
            <a:spLocks noChangeArrowheads="1"/>
          </p:cNvSpPr>
          <p:nvPr/>
        </p:nvSpPr>
        <p:spPr bwMode="auto">
          <a:xfrm>
            <a:off x="4067175" y="4960938"/>
            <a:ext cx="54133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a:solidFill>
                  <a:srgbClr val="0000FF"/>
                </a:solidFill>
                <a:ea typeface="黑体" panose="02010609060101010101" pitchFamily="49" charset="-122"/>
              </a:rPr>
              <a:t>较</a:t>
            </a:r>
          </a:p>
        </p:txBody>
      </p:sp>
      <p:graphicFrame>
        <p:nvGraphicFramePr>
          <p:cNvPr id="206859" name="Object 11"/>
          <p:cNvGraphicFramePr>
            <a:graphicFrameLocks noChangeAspect="1"/>
          </p:cNvGraphicFramePr>
          <p:nvPr/>
        </p:nvGraphicFramePr>
        <p:xfrm>
          <a:off x="1624013" y="2644775"/>
          <a:ext cx="2286000" cy="493713"/>
        </p:xfrm>
        <a:graphic>
          <a:graphicData uri="http://schemas.openxmlformats.org/presentationml/2006/ole">
            <mc:AlternateContent xmlns:mc="http://schemas.openxmlformats.org/markup-compatibility/2006">
              <mc:Choice xmlns:v="urn:schemas-microsoft-com:vml" Requires="v">
                <p:oleObj spid="_x0000_s1046829" name="Equation" r:id="rId9" imgW="990360" imgH="215640" progId="Equation.DSMT4">
                  <p:embed/>
                </p:oleObj>
              </mc:Choice>
              <mc:Fallback>
                <p:oleObj name="Equation" r:id="rId9" imgW="990360" imgH="2156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24013" y="2644775"/>
                        <a:ext cx="22860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6860" name="Group 12"/>
          <p:cNvGrpSpPr>
            <a:grpSpLocks/>
          </p:cNvGrpSpPr>
          <p:nvPr/>
        </p:nvGrpSpPr>
        <p:grpSpPr bwMode="auto">
          <a:xfrm>
            <a:off x="755650" y="3324225"/>
            <a:ext cx="4876800" cy="533400"/>
            <a:chOff x="879" y="3984"/>
            <a:chExt cx="3072" cy="336"/>
          </a:xfrm>
        </p:grpSpPr>
        <p:sp>
          <p:nvSpPr>
            <p:cNvPr id="206861" name="Rectangle 13"/>
            <p:cNvSpPr>
              <a:spLocks noChangeArrowheads="1"/>
            </p:cNvSpPr>
            <p:nvPr/>
          </p:nvSpPr>
          <p:spPr bwMode="auto">
            <a:xfrm>
              <a:off x="879" y="3984"/>
              <a:ext cx="30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0"/>
                </a:spcBef>
              </a:pPr>
              <a:r>
                <a:rPr lang="zh-CN" altLang="en-US" sz="2400" dirty="0">
                  <a:latin typeface="宋体" panose="02010600030101010101" pitchFamily="2" charset="-122"/>
                </a:rPr>
                <a:t>由定义知   较   有效．</a:t>
              </a:r>
            </a:p>
          </p:txBody>
        </p:sp>
        <p:graphicFrame>
          <p:nvGraphicFramePr>
            <p:cNvPr id="206862" name="Object 14"/>
            <p:cNvGraphicFramePr>
              <a:graphicFrameLocks noChangeAspect="1"/>
            </p:cNvGraphicFramePr>
            <p:nvPr/>
          </p:nvGraphicFramePr>
          <p:xfrm>
            <a:off x="1743" y="3984"/>
            <a:ext cx="267" cy="336"/>
          </p:xfrm>
          <a:graphic>
            <a:graphicData uri="http://schemas.openxmlformats.org/presentationml/2006/ole">
              <mc:AlternateContent xmlns:mc="http://schemas.openxmlformats.org/markup-compatibility/2006">
                <mc:Choice xmlns:v="urn:schemas-microsoft-com:vml" Requires="v">
                  <p:oleObj spid="_x0000_s1046830" name="公式" r:id="rId11" imgW="190440" imgH="241200" progId="Equation.3">
                    <p:embed/>
                  </p:oleObj>
                </mc:Choice>
                <mc:Fallback>
                  <p:oleObj name="公式" r:id="rId11" imgW="190440" imgH="241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43" y="3984"/>
                          <a:ext cx="26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863" name="Object 15"/>
            <p:cNvGraphicFramePr>
              <a:graphicFrameLocks noChangeAspect="1"/>
            </p:cNvGraphicFramePr>
            <p:nvPr/>
          </p:nvGraphicFramePr>
          <p:xfrm>
            <a:off x="2223" y="3984"/>
            <a:ext cx="283" cy="336"/>
          </p:xfrm>
          <a:graphic>
            <a:graphicData uri="http://schemas.openxmlformats.org/presentationml/2006/ole">
              <mc:AlternateContent xmlns:mc="http://schemas.openxmlformats.org/markup-compatibility/2006">
                <mc:Choice xmlns:v="urn:schemas-microsoft-com:vml" Requires="v">
                  <p:oleObj spid="_x0000_s1046831" name="公式" r:id="rId13" imgW="203040" imgH="241200" progId="Equation.3">
                    <p:embed/>
                  </p:oleObj>
                </mc:Choice>
                <mc:Fallback>
                  <p:oleObj name="公式" r:id="rId13" imgW="203040" imgH="241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23" y="3984"/>
                          <a:ext cx="283"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6864" name="Rectangle 16"/>
          <p:cNvSpPr>
            <a:spLocks noChangeArrowheads="1"/>
          </p:cNvSpPr>
          <p:nvPr/>
        </p:nvSpPr>
        <p:spPr bwMode="auto">
          <a:xfrm>
            <a:off x="357188" y="260350"/>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0"/>
              </a:spcBef>
            </a:pPr>
            <a:r>
              <a:rPr lang="zh-CN" altLang="en-US">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证明</a:t>
            </a:r>
          </a:p>
        </p:txBody>
      </p:sp>
      <p:sp>
        <p:nvSpPr>
          <p:cNvPr id="206865" name="Text Box 17"/>
          <p:cNvSpPr txBox="1">
            <a:spLocks noChangeArrowheads="1"/>
          </p:cNvSpPr>
          <p:nvPr/>
        </p:nvSpPr>
        <p:spPr bwMode="auto">
          <a:xfrm>
            <a:off x="5508104" y="322263"/>
            <a:ext cx="1447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0"/>
              </a:spcBef>
            </a:pPr>
            <a:r>
              <a:rPr lang="zh-CN" altLang="en-US" sz="2400" dirty="0">
                <a:latin typeface="宋体" panose="02010600030101010101" pitchFamily="2" charset="-122"/>
              </a:rPr>
              <a:t>又因为</a:t>
            </a:r>
            <a:endParaRPr lang="zh-CN" altLang="en-US" sz="2400" b="0" dirty="0"/>
          </a:p>
        </p:txBody>
      </p:sp>
      <p:graphicFrame>
        <p:nvGraphicFramePr>
          <p:cNvPr id="206866" name="Object 18"/>
          <p:cNvGraphicFramePr>
            <a:graphicFrameLocks noChangeAspect="1"/>
          </p:cNvGraphicFramePr>
          <p:nvPr/>
        </p:nvGraphicFramePr>
        <p:xfrm>
          <a:off x="827088" y="949325"/>
          <a:ext cx="7561262" cy="695325"/>
        </p:xfrm>
        <a:graphic>
          <a:graphicData uri="http://schemas.openxmlformats.org/presentationml/2006/ole">
            <mc:AlternateContent xmlns:mc="http://schemas.openxmlformats.org/markup-compatibility/2006">
              <mc:Choice xmlns:v="urn:schemas-microsoft-com:vml" Requires="v">
                <p:oleObj spid="_x0000_s1046832" name="Equation" r:id="rId15" imgW="3263760" imgH="291960" progId="Equation.DSMT4">
                  <p:embed/>
                </p:oleObj>
              </mc:Choice>
              <mc:Fallback>
                <p:oleObj name="Equation" r:id="rId15" imgW="3263760" imgH="29196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7088" y="949325"/>
                        <a:ext cx="7561262"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867" name="Object 19"/>
          <p:cNvGraphicFramePr>
            <a:graphicFrameLocks noChangeAspect="1"/>
          </p:cNvGraphicFramePr>
          <p:nvPr/>
        </p:nvGraphicFramePr>
        <p:xfrm>
          <a:off x="827088" y="1812925"/>
          <a:ext cx="7272337" cy="742950"/>
        </p:xfrm>
        <a:graphic>
          <a:graphicData uri="http://schemas.openxmlformats.org/presentationml/2006/ole">
            <mc:AlternateContent xmlns:mc="http://schemas.openxmlformats.org/markup-compatibility/2006">
              <mc:Choice xmlns:v="urn:schemas-microsoft-com:vml" Requires="v">
                <p:oleObj spid="_x0000_s1046833" name="Equation" r:id="rId17" imgW="2946240" imgH="291960" progId="Equation.DSMT4">
                  <p:embed/>
                </p:oleObj>
              </mc:Choice>
              <mc:Fallback>
                <p:oleObj name="Equation" r:id="rId17" imgW="2946240" imgH="29196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7088" y="1812925"/>
                        <a:ext cx="7272337"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868" name="Rectangle 20"/>
          <p:cNvSpPr>
            <a:spLocks noChangeArrowheads="1"/>
          </p:cNvSpPr>
          <p:nvPr/>
        </p:nvSpPr>
        <p:spPr bwMode="auto">
          <a:xfrm>
            <a:off x="733425" y="2605088"/>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0"/>
              </a:spcBef>
            </a:pPr>
            <a:r>
              <a:rPr lang="zh-CN" altLang="en-US" sz="2400" dirty="0">
                <a:latin typeface="宋体" panose="02010600030101010101" pitchFamily="2" charset="-122"/>
              </a:rPr>
              <a:t>所以</a:t>
            </a:r>
          </a:p>
        </p:txBody>
      </p:sp>
      <p:grpSp>
        <p:nvGrpSpPr>
          <p:cNvPr id="206869" name="Group 21"/>
          <p:cNvGrpSpPr>
            <a:grpSpLocks/>
          </p:cNvGrpSpPr>
          <p:nvPr/>
        </p:nvGrpSpPr>
        <p:grpSpPr bwMode="auto">
          <a:xfrm>
            <a:off x="1333500" y="322266"/>
            <a:ext cx="4529138" cy="461963"/>
            <a:chOff x="840" y="1584"/>
            <a:chExt cx="2853" cy="291"/>
          </a:xfrm>
        </p:grpSpPr>
        <p:sp>
          <p:nvSpPr>
            <p:cNvPr id="206870" name="Rectangle 22"/>
            <p:cNvSpPr>
              <a:spLocks noChangeArrowheads="1"/>
            </p:cNvSpPr>
            <p:nvPr/>
          </p:nvSpPr>
          <p:spPr bwMode="auto">
            <a:xfrm>
              <a:off x="1872" y="1584"/>
              <a:ext cx="182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0"/>
                </a:spcBef>
              </a:pPr>
              <a:r>
                <a:rPr lang="zh-CN" altLang="en-US" sz="2400" dirty="0">
                  <a:latin typeface="Times New Roman" panose="02020603050405020304" pitchFamily="18" charset="0"/>
                  <a:cs typeface="Times New Roman" panose="02020603050405020304" pitchFamily="18" charset="0"/>
                </a:rPr>
                <a:t>均为   的无偏估计，</a:t>
              </a:r>
            </a:p>
          </p:txBody>
        </p:sp>
        <p:graphicFrame>
          <p:nvGraphicFramePr>
            <p:cNvPr id="206871" name="Object 23"/>
            <p:cNvGraphicFramePr>
              <a:graphicFrameLocks noChangeAspect="1"/>
            </p:cNvGraphicFramePr>
            <p:nvPr/>
          </p:nvGraphicFramePr>
          <p:xfrm>
            <a:off x="1359" y="1584"/>
            <a:ext cx="564" cy="288"/>
          </p:xfrm>
          <a:graphic>
            <a:graphicData uri="http://schemas.openxmlformats.org/presentationml/2006/ole">
              <mc:AlternateContent xmlns:mc="http://schemas.openxmlformats.org/markup-compatibility/2006">
                <mc:Choice xmlns:v="urn:schemas-microsoft-com:vml" Requires="v">
                  <p:oleObj spid="_x0000_s1046834" name="公式" r:id="rId19" imgW="419040" imgH="215640" progId="Equation.3">
                    <p:embed/>
                  </p:oleObj>
                </mc:Choice>
                <mc:Fallback>
                  <p:oleObj name="公式" r:id="rId19" imgW="419040" imgH="21564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59" y="1584"/>
                          <a:ext cx="5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872" name="Rectangle 24"/>
            <p:cNvSpPr>
              <a:spLocks noChangeArrowheads="1"/>
            </p:cNvSpPr>
            <p:nvPr/>
          </p:nvSpPr>
          <p:spPr bwMode="auto">
            <a:xfrm>
              <a:off x="840" y="1584"/>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0"/>
                </a:spcBef>
              </a:pPr>
              <a:r>
                <a:rPr lang="zh-CN" altLang="en-US" sz="2400">
                  <a:latin typeface="Times New Roman" panose="02020603050405020304" pitchFamily="18" charset="0"/>
                  <a:cs typeface="Times New Roman" panose="02020603050405020304" pitchFamily="18" charset="0"/>
                </a:rPr>
                <a:t>因为</a:t>
              </a:r>
            </a:p>
          </p:txBody>
        </p:sp>
        <p:graphicFrame>
          <p:nvGraphicFramePr>
            <p:cNvPr id="206873" name="Object 25"/>
            <p:cNvGraphicFramePr>
              <a:graphicFrameLocks noChangeAspect="1"/>
            </p:cNvGraphicFramePr>
            <p:nvPr>
              <p:extLst>
                <p:ext uri="{D42A27DB-BD31-4B8C-83A1-F6EECF244321}">
                  <p14:modId xmlns:p14="http://schemas.microsoft.com/office/powerpoint/2010/main" val="4238523272"/>
                </p:ext>
              </p:extLst>
            </p:nvPr>
          </p:nvGraphicFramePr>
          <p:xfrm>
            <a:off x="2290" y="1632"/>
            <a:ext cx="227" cy="240"/>
          </p:xfrm>
          <a:graphic>
            <a:graphicData uri="http://schemas.openxmlformats.org/presentationml/2006/ole">
              <mc:AlternateContent xmlns:mc="http://schemas.openxmlformats.org/markup-compatibility/2006">
                <mc:Choice xmlns:v="urn:schemas-microsoft-com:vml" Requires="v">
                  <p:oleObj spid="_x0000_s1046835" name="公式" r:id="rId21" imgW="190440" imgH="203040" progId="Equation.3">
                    <p:embed/>
                  </p:oleObj>
                </mc:Choice>
                <mc:Fallback>
                  <p:oleObj name="公式" r:id="rId21" imgW="190440" imgH="20304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90" y="1632"/>
                          <a:ext cx="22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923312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6864"/>
                                        </p:tgtEl>
                                        <p:attrNameLst>
                                          <p:attrName>style.visibility</p:attrName>
                                        </p:attrNameLst>
                                      </p:cBhvr>
                                      <p:to>
                                        <p:strVal val="visible"/>
                                      </p:to>
                                    </p:set>
                                    <p:anim calcmode="lin" valueType="num">
                                      <p:cBhvr additive="base">
                                        <p:cTn id="7" dur="500" fill="hold"/>
                                        <p:tgtEl>
                                          <p:spTgt spid="206864"/>
                                        </p:tgtEl>
                                        <p:attrNameLst>
                                          <p:attrName>ppt_x</p:attrName>
                                        </p:attrNameLst>
                                      </p:cBhvr>
                                      <p:tavLst>
                                        <p:tav tm="0">
                                          <p:val>
                                            <p:strVal val="0-#ppt_w/2"/>
                                          </p:val>
                                        </p:tav>
                                        <p:tav tm="100000">
                                          <p:val>
                                            <p:strVal val="#ppt_x"/>
                                          </p:val>
                                        </p:tav>
                                      </p:tavLst>
                                    </p:anim>
                                    <p:anim calcmode="lin" valueType="num">
                                      <p:cBhvr additive="base">
                                        <p:cTn id="8" dur="500" fill="hold"/>
                                        <p:tgtEl>
                                          <p:spTgt spid="20686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06869"/>
                                        </p:tgtEl>
                                        <p:attrNameLst>
                                          <p:attrName>style.visibility</p:attrName>
                                        </p:attrNameLst>
                                      </p:cBhvr>
                                      <p:to>
                                        <p:strVal val="visible"/>
                                      </p:to>
                                    </p:set>
                                    <p:animEffect transition="in" filter="wipe(left)">
                                      <p:cBhvr>
                                        <p:cTn id="13" dur="500"/>
                                        <p:tgtEl>
                                          <p:spTgt spid="20686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06865"/>
                                        </p:tgtEl>
                                        <p:attrNameLst>
                                          <p:attrName>style.visibility</p:attrName>
                                        </p:attrNameLst>
                                      </p:cBhvr>
                                      <p:to>
                                        <p:strVal val="visible"/>
                                      </p:to>
                                    </p:set>
                                    <p:animEffect transition="in" filter="wipe(left)">
                                      <p:cBhvr>
                                        <p:cTn id="18" dur="500"/>
                                        <p:tgtEl>
                                          <p:spTgt spid="20686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06866"/>
                                        </p:tgtEl>
                                        <p:attrNameLst>
                                          <p:attrName>style.visibility</p:attrName>
                                        </p:attrNameLst>
                                      </p:cBhvr>
                                      <p:to>
                                        <p:strVal val="visible"/>
                                      </p:to>
                                    </p:set>
                                    <p:animEffect transition="in" filter="wipe(left)">
                                      <p:cBhvr>
                                        <p:cTn id="23" dur="500"/>
                                        <p:tgtEl>
                                          <p:spTgt spid="20686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06867"/>
                                        </p:tgtEl>
                                        <p:attrNameLst>
                                          <p:attrName>style.visibility</p:attrName>
                                        </p:attrNameLst>
                                      </p:cBhvr>
                                      <p:to>
                                        <p:strVal val="visible"/>
                                      </p:to>
                                    </p:set>
                                    <p:animEffect transition="in" filter="wipe(left)">
                                      <p:cBhvr>
                                        <p:cTn id="28" dur="500"/>
                                        <p:tgtEl>
                                          <p:spTgt spid="20686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06868"/>
                                        </p:tgtEl>
                                        <p:attrNameLst>
                                          <p:attrName>style.visibility</p:attrName>
                                        </p:attrNameLst>
                                      </p:cBhvr>
                                      <p:to>
                                        <p:strVal val="visible"/>
                                      </p:to>
                                    </p:set>
                                    <p:animEffect transition="in" filter="wipe(left)">
                                      <p:cBhvr>
                                        <p:cTn id="33" dur="500"/>
                                        <p:tgtEl>
                                          <p:spTgt spid="20686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206859"/>
                                        </p:tgtEl>
                                        <p:attrNameLst>
                                          <p:attrName>style.visibility</p:attrName>
                                        </p:attrNameLst>
                                      </p:cBhvr>
                                      <p:to>
                                        <p:strVal val="visible"/>
                                      </p:to>
                                    </p:set>
                                    <p:animEffect transition="in" filter="wipe(left)">
                                      <p:cBhvr>
                                        <p:cTn id="38" dur="500"/>
                                        <p:tgtEl>
                                          <p:spTgt spid="20685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06860"/>
                                        </p:tgtEl>
                                        <p:attrNameLst>
                                          <p:attrName>style.visibility</p:attrName>
                                        </p:attrNameLst>
                                      </p:cBhvr>
                                      <p:to>
                                        <p:strVal val="visible"/>
                                      </p:to>
                                    </p:set>
                                    <p:animEffect transition="in" filter="wipe(left)">
                                      <p:cBhvr>
                                        <p:cTn id="43" dur="500"/>
                                        <p:tgtEl>
                                          <p:spTgt spid="20686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206852"/>
                                        </p:tgtEl>
                                        <p:attrNameLst>
                                          <p:attrName>style.visibility</p:attrName>
                                        </p:attrNameLst>
                                      </p:cBhvr>
                                      <p:to>
                                        <p:strVal val="visible"/>
                                      </p:to>
                                    </p:set>
                                    <p:animEffect transition="in" filter="wipe(up)">
                                      <p:cBhvr>
                                        <p:cTn id="48" dur="500"/>
                                        <p:tgtEl>
                                          <p:spTgt spid="20685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nodeType="clickEffect">
                                  <p:stCondLst>
                                    <p:cond delay="0"/>
                                  </p:stCondLst>
                                  <p:childTnLst>
                                    <p:set>
                                      <p:cBhvr>
                                        <p:cTn id="52" dur="1" fill="hold">
                                          <p:stCondLst>
                                            <p:cond delay="0"/>
                                          </p:stCondLst>
                                        </p:cTn>
                                        <p:tgtEl>
                                          <p:spTgt spid="206853"/>
                                        </p:tgtEl>
                                        <p:attrNameLst>
                                          <p:attrName>style.visibility</p:attrName>
                                        </p:attrNameLst>
                                      </p:cBhvr>
                                      <p:to>
                                        <p:strVal val="visible"/>
                                      </p:to>
                                    </p:set>
                                    <p:animEffect transition="in" filter="wipe(up)">
                                      <p:cBhvr>
                                        <p:cTn id="53" dur="500"/>
                                        <p:tgtEl>
                                          <p:spTgt spid="206853"/>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206858"/>
                                        </p:tgtEl>
                                        <p:attrNameLst>
                                          <p:attrName>style.visibility</p:attrName>
                                        </p:attrNameLst>
                                      </p:cBhvr>
                                      <p:to>
                                        <p:strVal val="visible"/>
                                      </p:to>
                                    </p:set>
                                    <p:animEffect transition="in" filter="wipe(up)">
                                      <p:cBhvr>
                                        <p:cTn id="56" dur="500"/>
                                        <p:tgtEl>
                                          <p:spTgt spid="206858"/>
                                        </p:tgtEl>
                                      </p:cBhvr>
                                    </p:animEffect>
                                  </p:childTnLst>
                                </p:cTn>
                              </p:par>
                              <p:par>
                                <p:cTn id="57" presetID="22" presetClass="entr" presetSubtype="1" fill="hold" nodeType="withEffect">
                                  <p:stCondLst>
                                    <p:cond delay="0"/>
                                  </p:stCondLst>
                                  <p:childTnLst>
                                    <p:set>
                                      <p:cBhvr>
                                        <p:cTn id="58" dur="1" fill="hold">
                                          <p:stCondLst>
                                            <p:cond delay="0"/>
                                          </p:stCondLst>
                                        </p:cTn>
                                        <p:tgtEl>
                                          <p:spTgt spid="206854"/>
                                        </p:tgtEl>
                                        <p:attrNameLst>
                                          <p:attrName>style.visibility</p:attrName>
                                        </p:attrNameLst>
                                      </p:cBhvr>
                                      <p:to>
                                        <p:strVal val="visible"/>
                                      </p:to>
                                    </p:set>
                                    <p:animEffect transition="in" filter="wipe(up)">
                                      <p:cBhvr>
                                        <p:cTn id="59" dur="500"/>
                                        <p:tgtEl>
                                          <p:spTgt spid="206854"/>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206857"/>
                                        </p:tgtEl>
                                        <p:attrNameLst>
                                          <p:attrName>style.visibility</p:attrName>
                                        </p:attrNameLst>
                                      </p:cBhvr>
                                      <p:to>
                                        <p:strVal val="visible"/>
                                      </p:to>
                                    </p:set>
                                    <p:animEffect transition="in" filter="wipe(up)">
                                      <p:cBhvr>
                                        <p:cTn id="62" dur="500"/>
                                        <p:tgtEl>
                                          <p:spTgt spid="20685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06856"/>
                                        </p:tgtEl>
                                        <p:attrNameLst>
                                          <p:attrName>style.visibility</p:attrName>
                                        </p:attrNameLst>
                                      </p:cBhvr>
                                      <p:to>
                                        <p:strVal val="visible"/>
                                      </p:to>
                                    </p:set>
                                    <p:animEffect transition="in" filter="wipe(up)">
                                      <p:cBhvr>
                                        <p:cTn id="67" dur="500"/>
                                        <p:tgtEl>
                                          <p:spTgt spid="20685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206855"/>
                                        </p:tgtEl>
                                        <p:attrNameLst>
                                          <p:attrName>style.visibility</p:attrName>
                                        </p:attrNameLst>
                                      </p:cBhvr>
                                      <p:to>
                                        <p:strVal val="visible"/>
                                      </p:to>
                                    </p:set>
                                    <p:animEffect transition="in" filter="wipe(up)">
                                      <p:cBhvr>
                                        <p:cTn id="72" dur="500"/>
                                        <p:tgtEl>
                                          <p:spTgt spid="206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2" grpId="0"/>
      <p:bldP spid="206856" grpId="0"/>
      <p:bldP spid="206857" grpId="0"/>
      <p:bldP spid="206858" grpId="0"/>
      <p:bldP spid="206864" grpId="0" autoUpdateAnimBg="0"/>
      <p:bldP spid="206865" grpId="0" autoUpdateAnimBg="0"/>
      <p:bldP spid="206868"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9268" name="Object 4"/>
          <p:cNvGraphicFramePr>
            <a:graphicFrameLocks noChangeAspect="1"/>
          </p:cNvGraphicFramePr>
          <p:nvPr>
            <p:extLst>
              <p:ext uri="{D42A27DB-BD31-4B8C-83A1-F6EECF244321}">
                <p14:modId xmlns:p14="http://schemas.microsoft.com/office/powerpoint/2010/main" val="1693909925"/>
              </p:ext>
            </p:extLst>
          </p:nvPr>
        </p:nvGraphicFramePr>
        <p:xfrm>
          <a:off x="3563888" y="1311424"/>
          <a:ext cx="330200" cy="533400"/>
        </p:xfrm>
        <a:graphic>
          <a:graphicData uri="http://schemas.openxmlformats.org/presentationml/2006/ole">
            <mc:AlternateContent xmlns:mc="http://schemas.openxmlformats.org/markup-compatibility/2006">
              <mc:Choice xmlns:v="urn:schemas-microsoft-com:vml" Requires="v">
                <p:oleObj spid="_x0000_s1035826" name="公式" r:id="rId4" imgW="126720" imgH="215640" progId="Equation.3">
                  <p:embed/>
                </p:oleObj>
              </mc:Choice>
              <mc:Fallback>
                <p:oleObj name="公式" r:id="rId4" imgW="1267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888" y="1311424"/>
                        <a:ext cx="330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69" name="Object 5"/>
          <p:cNvGraphicFramePr>
            <a:graphicFrameLocks noChangeAspect="1"/>
          </p:cNvGraphicFramePr>
          <p:nvPr>
            <p:extLst>
              <p:ext uri="{D42A27DB-BD31-4B8C-83A1-F6EECF244321}">
                <p14:modId xmlns:p14="http://schemas.microsoft.com/office/powerpoint/2010/main" val="2550947058"/>
              </p:ext>
            </p:extLst>
          </p:nvPr>
        </p:nvGraphicFramePr>
        <p:xfrm>
          <a:off x="8604448" y="1340768"/>
          <a:ext cx="333375" cy="441325"/>
        </p:xfrm>
        <a:graphic>
          <a:graphicData uri="http://schemas.openxmlformats.org/presentationml/2006/ole">
            <mc:AlternateContent xmlns:mc="http://schemas.openxmlformats.org/markup-compatibility/2006">
              <mc:Choice xmlns:v="urn:schemas-microsoft-com:vml" Requires="v">
                <p:oleObj spid="_x0000_s1035827" name="公式" r:id="rId6" imgW="126720" imgH="177480" progId="Equation.3">
                  <p:embed/>
                </p:oleObj>
              </mc:Choice>
              <mc:Fallback>
                <p:oleObj name="公式" r:id="rId6" imgW="126720" imgH="177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04448" y="1340768"/>
                        <a:ext cx="333375"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70" name="Object 6"/>
          <p:cNvGraphicFramePr>
            <a:graphicFrameLocks noChangeAspect="1"/>
          </p:cNvGraphicFramePr>
          <p:nvPr>
            <p:extLst>
              <p:ext uri="{D42A27DB-BD31-4B8C-83A1-F6EECF244321}">
                <p14:modId xmlns:p14="http://schemas.microsoft.com/office/powerpoint/2010/main" val="1462990118"/>
              </p:ext>
            </p:extLst>
          </p:nvPr>
        </p:nvGraphicFramePr>
        <p:xfrm>
          <a:off x="6474048" y="1311424"/>
          <a:ext cx="330200" cy="533400"/>
        </p:xfrm>
        <a:graphic>
          <a:graphicData uri="http://schemas.openxmlformats.org/presentationml/2006/ole">
            <mc:AlternateContent xmlns:mc="http://schemas.openxmlformats.org/markup-compatibility/2006">
              <mc:Choice xmlns:v="urn:schemas-microsoft-com:vml" Requires="v">
                <p:oleObj spid="_x0000_s1035828" name="公式" r:id="rId8" imgW="126720" imgH="215640" progId="Equation.3">
                  <p:embed/>
                </p:oleObj>
              </mc:Choice>
              <mc:Fallback>
                <p:oleObj name="公式" r:id="rId8" imgW="1267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4048" y="1311424"/>
                        <a:ext cx="330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9271" name="Text Box 7"/>
          <p:cNvSpPr txBox="1">
            <a:spLocks noChangeArrowheads="1"/>
          </p:cNvSpPr>
          <p:nvPr/>
        </p:nvSpPr>
        <p:spPr bwMode="auto">
          <a:xfrm>
            <a:off x="533400" y="2708722"/>
            <a:ext cx="8610600" cy="1938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0"/>
              </a:spcBef>
            </a:pPr>
            <a:r>
              <a:rPr lang="zh-CN" altLang="en-US" dirty="0" smtClean="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定义</a:t>
            </a:r>
            <a:r>
              <a:rPr lang="en-US" altLang="zh-CN" dirty="0" smtClean="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3</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设  </a:t>
            </a:r>
            <a:r>
              <a:rPr lang="zh-CN" altLang="en-US" dirty="0" smtClean="0">
                <a:latin typeface="Times New Roman" panose="02020603050405020304" pitchFamily="18" charset="0"/>
                <a:cs typeface="Times New Roman" panose="02020603050405020304" pitchFamily="18" charset="0"/>
              </a:rPr>
              <a:t> 是</a:t>
            </a:r>
            <a:r>
              <a:rPr lang="zh-CN" altLang="en-US" dirty="0">
                <a:latin typeface="Times New Roman" panose="02020603050405020304" pitchFamily="18" charset="0"/>
                <a:cs typeface="Times New Roman" panose="02020603050405020304" pitchFamily="18" charset="0"/>
              </a:rPr>
              <a:t>未知参数</a:t>
            </a:r>
            <a:r>
              <a:rPr lang="zh-CN" altLang="en-US" i="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a:latin typeface="Times New Roman" panose="02020603050405020304" pitchFamily="18" charset="0"/>
                <a:cs typeface="Times New Roman" panose="02020603050405020304" pitchFamily="18" charset="0"/>
              </a:rPr>
              <a:t>的估计量，如果对于任意</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&gt;0</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有</a:t>
            </a:r>
          </a:p>
          <a:p>
            <a:pPr>
              <a:spcBef>
                <a:spcPct val="0"/>
              </a:spcBef>
            </a:pPr>
            <a:endParaRPr lang="zh-CN" altLang="en-US" dirty="0">
              <a:latin typeface="Times New Roman" panose="02020603050405020304" pitchFamily="18" charset="0"/>
              <a:cs typeface="Times New Roman" panose="02020603050405020304" pitchFamily="18" charset="0"/>
            </a:endParaRPr>
          </a:p>
          <a:p>
            <a:pPr>
              <a:spcBef>
                <a:spcPct val="0"/>
              </a:spcBef>
            </a:pPr>
            <a:endParaRPr lang="en-US" altLang="zh-CN" dirty="0" smtClean="0">
              <a:latin typeface="Times New Roman" panose="02020603050405020304" pitchFamily="18" charset="0"/>
              <a:cs typeface="Times New Roman" panose="02020603050405020304" pitchFamily="18" charset="0"/>
            </a:endParaRPr>
          </a:p>
          <a:p>
            <a:pPr>
              <a:spcBef>
                <a:spcPct val="0"/>
              </a:spcBef>
            </a:pPr>
            <a:endParaRPr lang="en-US" altLang="zh-CN" dirty="0">
              <a:latin typeface="Times New Roman" panose="02020603050405020304" pitchFamily="18" charset="0"/>
              <a:cs typeface="Times New Roman" panose="02020603050405020304" pitchFamily="18" charset="0"/>
            </a:endParaRPr>
          </a:p>
          <a:p>
            <a:pPr>
              <a:spcBef>
                <a:spcPct val="0"/>
              </a:spcBef>
            </a:pPr>
            <a:r>
              <a:rPr lang="zh-CN" altLang="en-US" dirty="0" smtClean="0">
                <a:latin typeface="Times New Roman" panose="02020603050405020304" pitchFamily="18" charset="0"/>
                <a:cs typeface="Times New Roman" panose="02020603050405020304" pitchFamily="18" charset="0"/>
              </a:rPr>
              <a:t>则</a:t>
            </a:r>
            <a:r>
              <a:rPr lang="zh-CN" altLang="en-US" dirty="0">
                <a:latin typeface="Times New Roman" panose="02020603050405020304" pitchFamily="18" charset="0"/>
                <a:cs typeface="Times New Roman" panose="02020603050405020304" pitchFamily="18" charset="0"/>
              </a:rPr>
              <a:t>称  </a:t>
            </a:r>
            <a:r>
              <a:rPr lang="zh-CN" altLang="en-US" dirty="0" smtClean="0">
                <a:latin typeface="Times New Roman" panose="02020603050405020304" pitchFamily="18" charset="0"/>
                <a:cs typeface="Times New Roman" panose="02020603050405020304" pitchFamily="18" charset="0"/>
              </a:rPr>
              <a:t>  为</a:t>
            </a:r>
            <a:r>
              <a:rPr lang="zh-CN" altLang="en-US" i="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a:latin typeface="Times New Roman" panose="02020603050405020304" pitchFamily="18" charset="0"/>
                <a:cs typeface="Times New Roman" panose="02020603050405020304" pitchFamily="18" charset="0"/>
              </a:rPr>
              <a:t>的</a:t>
            </a:r>
            <a:r>
              <a:rPr lang="zh-CN" altLang="en-US" u="sng"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相合估计量</a:t>
            </a:r>
            <a:r>
              <a:rPr lang="zh-CN" altLang="en-US" dirty="0">
                <a:latin typeface="Times New Roman" panose="02020603050405020304" pitchFamily="18" charset="0"/>
                <a:cs typeface="Times New Roman" panose="02020603050405020304" pitchFamily="18" charset="0"/>
              </a:rPr>
              <a:t>．即</a:t>
            </a:r>
          </a:p>
        </p:txBody>
      </p:sp>
      <p:graphicFrame>
        <p:nvGraphicFramePr>
          <p:cNvPr id="139272" name="Object 8"/>
          <p:cNvGraphicFramePr>
            <a:graphicFrameLocks noChangeAspect="1"/>
          </p:cNvGraphicFramePr>
          <p:nvPr>
            <p:extLst>
              <p:ext uri="{D42A27DB-BD31-4B8C-83A1-F6EECF244321}">
                <p14:modId xmlns:p14="http://schemas.microsoft.com/office/powerpoint/2010/main" val="1729910821"/>
              </p:ext>
            </p:extLst>
          </p:nvPr>
        </p:nvGraphicFramePr>
        <p:xfrm>
          <a:off x="1691680" y="2636912"/>
          <a:ext cx="427038" cy="592137"/>
        </p:xfrm>
        <a:graphic>
          <a:graphicData uri="http://schemas.openxmlformats.org/presentationml/2006/ole">
            <mc:AlternateContent xmlns:mc="http://schemas.openxmlformats.org/markup-compatibility/2006">
              <mc:Choice xmlns:v="urn:schemas-microsoft-com:vml" Requires="v">
                <p:oleObj spid="_x0000_s1035829" name="公式" r:id="rId9" imgW="164880" imgH="228600" progId="Equation.3">
                  <p:embed/>
                </p:oleObj>
              </mc:Choice>
              <mc:Fallback>
                <p:oleObj name="公式" r:id="rId9" imgW="16488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1680" y="2636912"/>
                        <a:ext cx="427038" cy="59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9277" name="Rectangle 13"/>
          <p:cNvSpPr>
            <a:spLocks noChangeArrowheads="1"/>
          </p:cNvSpPr>
          <p:nvPr/>
        </p:nvSpPr>
        <p:spPr bwMode="auto">
          <a:xfrm>
            <a:off x="611188" y="395288"/>
            <a:ext cx="3222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a:solidFill>
                  <a:srgbClr val="990099"/>
                </a:solidFill>
                <a:effectLst>
                  <a:outerShdw blurRad="38100" dist="38100" dir="2700000" algn="tl">
                    <a:srgbClr val="C0C0C0"/>
                  </a:outerShdw>
                </a:effectLst>
                <a:latin typeface="黑体" panose="02010609060101010101" pitchFamily="49" charset="-122"/>
                <a:ea typeface="黑体" panose="02010609060101010101" pitchFamily="49" charset="-122"/>
              </a:rPr>
              <a:t>三</a:t>
            </a:r>
            <a:r>
              <a:rPr lang="en-US" altLang="zh-CN">
                <a:solidFill>
                  <a:srgbClr val="990099"/>
                </a:solidFill>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a:solidFill>
                  <a:srgbClr val="990099"/>
                </a:solidFill>
                <a:effectLst>
                  <a:outerShdw blurRad="38100" dist="38100" dir="2700000" algn="tl">
                    <a:srgbClr val="C0C0C0"/>
                  </a:outerShdw>
                </a:effectLst>
                <a:latin typeface="黑体" panose="02010609060101010101" pitchFamily="49" charset="-122"/>
                <a:ea typeface="黑体" panose="02010609060101010101" pitchFamily="49" charset="-122"/>
              </a:rPr>
              <a:t>相合性</a:t>
            </a:r>
            <a:r>
              <a:rPr lang="en-US" altLang="zh-CN">
                <a:solidFill>
                  <a:srgbClr val="990099"/>
                </a:solidFill>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a:solidFill>
                  <a:srgbClr val="990099"/>
                </a:solidFill>
                <a:effectLst>
                  <a:outerShdw blurRad="38100" dist="38100" dir="2700000" algn="tl">
                    <a:srgbClr val="C0C0C0"/>
                  </a:outerShdw>
                </a:effectLst>
                <a:latin typeface="黑体" panose="02010609060101010101" pitchFamily="49" charset="-122"/>
                <a:ea typeface="黑体" panose="02010609060101010101" pitchFamily="49" charset="-122"/>
              </a:rPr>
              <a:t>一致性</a:t>
            </a:r>
            <a:r>
              <a:rPr lang="en-US" altLang="zh-CN">
                <a:solidFill>
                  <a:srgbClr val="990099"/>
                </a:solidFill>
                <a:effectLst>
                  <a:outerShdw blurRad="38100" dist="38100" dir="2700000" algn="tl">
                    <a:srgbClr val="C0C0C0"/>
                  </a:outerShdw>
                </a:effectLst>
                <a:latin typeface="黑体" panose="02010609060101010101" pitchFamily="49" charset="-122"/>
                <a:ea typeface="黑体" panose="02010609060101010101" pitchFamily="49" charset="-122"/>
              </a:rPr>
              <a:t>)</a:t>
            </a:r>
          </a:p>
        </p:txBody>
      </p:sp>
      <p:sp>
        <p:nvSpPr>
          <p:cNvPr id="139278" name="Line 14"/>
          <p:cNvSpPr>
            <a:spLocks noChangeShapeType="1"/>
          </p:cNvSpPr>
          <p:nvPr/>
        </p:nvSpPr>
        <p:spPr bwMode="auto">
          <a:xfrm>
            <a:off x="609600" y="908050"/>
            <a:ext cx="3200400" cy="0"/>
          </a:xfrm>
          <a:prstGeom prst="line">
            <a:avLst/>
          </a:prstGeom>
          <a:noFill/>
          <a:ln w="57150" cmpd="thinThick">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9279" name="Object 15"/>
          <p:cNvGraphicFramePr>
            <a:graphicFrameLocks noChangeAspect="1"/>
          </p:cNvGraphicFramePr>
          <p:nvPr>
            <p:extLst>
              <p:ext uri="{D42A27DB-BD31-4B8C-83A1-F6EECF244321}">
                <p14:modId xmlns:p14="http://schemas.microsoft.com/office/powerpoint/2010/main" val="1312569645"/>
              </p:ext>
            </p:extLst>
          </p:nvPr>
        </p:nvGraphicFramePr>
        <p:xfrm>
          <a:off x="4499992" y="4011340"/>
          <a:ext cx="1851025" cy="785812"/>
        </p:xfrm>
        <a:graphic>
          <a:graphicData uri="http://schemas.openxmlformats.org/presentationml/2006/ole">
            <mc:AlternateContent xmlns:mc="http://schemas.openxmlformats.org/markup-compatibility/2006">
              <mc:Choice xmlns:v="urn:schemas-microsoft-com:vml" Requires="v">
                <p:oleObj spid="_x0000_s1035830" name="公式" r:id="rId11" imgW="609480" imgH="228600" progId="Equation.3">
                  <p:embed/>
                </p:oleObj>
              </mc:Choice>
              <mc:Fallback>
                <p:oleObj name="公式" r:id="rId11" imgW="60948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99992" y="4011340"/>
                        <a:ext cx="1851025" cy="785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9280" name="Rectangle 16"/>
          <p:cNvSpPr>
            <a:spLocks noChangeArrowheads="1"/>
          </p:cNvSpPr>
          <p:nvPr/>
        </p:nvSpPr>
        <p:spPr bwMode="auto">
          <a:xfrm>
            <a:off x="539750" y="4896684"/>
            <a:ext cx="8604250" cy="11856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pPr>
            <a:r>
              <a:rPr lang="zh-CN" altLang="en-US"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结论</a:t>
            </a:r>
            <a:r>
              <a:rPr lang="en-US" altLang="zh-CN"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若  </a:t>
            </a:r>
            <a:r>
              <a:rPr lang="zh-CN" altLang="en-US"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是   的</a:t>
            </a:r>
            <a:r>
              <a:rPr lang="zh-CN" altLang="en-US"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无偏估计量，且当</a:t>
            </a:r>
            <a:r>
              <a:rPr lang="en-US" altLang="zh-CN"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n→</a:t>
            </a:r>
            <a:r>
              <a:rPr lang="en-US" altLang="zh-CN"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en-US"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时</a:t>
            </a:r>
            <a:r>
              <a:rPr lang="en-US" altLang="zh-CN"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→0</a:t>
            </a:r>
          </a:p>
          <a:p>
            <a:pPr>
              <a:lnSpc>
                <a:spcPct val="130000"/>
              </a:lnSpc>
            </a:pPr>
            <a:r>
              <a:rPr lang="zh-CN" altLang="en-US"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则    是   的</a:t>
            </a:r>
            <a:r>
              <a:rPr lang="zh-CN" altLang="en-US"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相合估计量。</a:t>
            </a:r>
          </a:p>
        </p:txBody>
      </p:sp>
      <p:graphicFrame>
        <p:nvGraphicFramePr>
          <p:cNvPr id="139281" name="Object 17"/>
          <p:cNvGraphicFramePr>
            <a:graphicFrameLocks noChangeAspect="1"/>
          </p:cNvGraphicFramePr>
          <p:nvPr>
            <p:extLst>
              <p:ext uri="{D42A27DB-BD31-4B8C-83A1-F6EECF244321}">
                <p14:modId xmlns:p14="http://schemas.microsoft.com/office/powerpoint/2010/main" val="2122656990"/>
              </p:ext>
            </p:extLst>
          </p:nvPr>
        </p:nvGraphicFramePr>
        <p:xfrm>
          <a:off x="6300117" y="4902870"/>
          <a:ext cx="792163" cy="614362"/>
        </p:xfrm>
        <a:graphic>
          <a:graphicData uri="http://schemas.openxmlformats.org/presentationml/2006/ole">
            <mc:AlternateContent xmlns:mc="http://schemas.openxmlformats.org/markup-compatibility/2006">
              <mc:Choice xmlns:v="urn:schemas-microsoft-com:vml" Requires="v">
                <p:oleObj spid="_x0000_s1035831" name="Equation" r:id="rId13" imgW="419040" imgH="253800" progId="Equation.DSMT4">
                  <p:embed/>
                </p:oleObj>
              </mc:Choice>
              <mc:Fallback>
                <p:oleObj name="Equation" r:id="rId13" imgW="419040" imgH="2538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00117" y="4902870"/>
                        <a:ext cx="792163" cy="61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85" name="Object 21"/>
          <p:cNvGraphicFramePr>
            <a:graphicFrameLocks noChangeAspect="1"/>
          </p:cNvGraphicFramePr>
          <p:nvPr>
            <p:extLst>
              <p:ext uri="{D42A27DB-BD31-4B8C-83A1-F6EECF244321}">
                <p14:modId xmlns:p14="http://schemas.microsoft.com/office/powerpoint/2010/main" val="1259933094"/>
              </p:ext>
            </p:extLst>
          </p:nvPr>
        </p:nvGraphicFramePr>
        <p:xfrm>
          <a:off x="1564756" y="4868863"/>
          <a:ext cx="465138" cy="647700"/>
        </p:xfrm>
        <a:graphic>
          <a:graphicData uri="http://schemas.openxmlformats.org/presentationml/2006/ole">
            <mc:AlternateContent xmlns:mc="http://schemas.openxmlformats.org/markup-compatibility/2006">
              <mc:Choice xmlns:v="urn:schemas-microsoft-com:vml" Requires="v">
                <p:oleObj spid="_x0000_s1035832" name="公式" r:id="rId15" imgW="164880" imgH="228600" progId="Equation.3">
                  <p:embed/>
                </p:oleObj>
              </mc:Choice>
              <mc:Fallback>
                <p:oleObj name="公式" r:id="rId15" imgW="164880" imgH="228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64756" y="4868863"/>
                        <a:ext cx="46513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86" name="Object 22"/>
          <p:cNvGraphicFramePr>
            <a:graphicFrameLocks noChangeAspect="1"/>
          </p:cNvGraphicFramePr>
          <p:nvPr>
            <p:extLst>
              <p:ext uri="{D42A27DB-BD31-4B8C-83A1-F6EECF244321}">
                <p14:modId xmlns:p14="http://schemas.microsoft.com/office/powerpoint/2010/main" val="2429290285"/>
              </p:ext>
            </p:extLst>
          </p:nvPr>
        </p:nvGraphicFramePr>
        <p:xfrm>
          <a:off x="2208684" y="4975352"/>
          <a:ext cx="419100" cy="503237"/>
        </p:xfrm>
        <a:graphic>
          <a:graphicData uri="http://schemas.openxmlformats.org/presentationml/2006/ole">
            <mc:AlternateContent xmlns:mc="http://schemas.openxmlformats.org/markup-compatibility/2006">
              <mc:Choice xmlns:v="urn:schemas-microsoft-com:vml" Requires="v">
                <p:oleObj spid="_x0000_s1035833" name="公式" r:id="rId17" imgW="126720" imgH="152280" progId="Equation.3">
                  <p:embed/>
                </p:oleObj>
              </mc:Choice>
              <mc:Fallback>
                <p:oleObj name="公式" r:id="rId17" imgW="126720" imgH="1522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08684" y="4975352"/>
                        <a:ext cx="4191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9288" name="Rectangle 24"/>
          <p:cNvSpPr>
            <a:spLocks noChangeArrowheads="1"/>
          </p:cNvSpPr>
          <p:nvPr/>
        </p:nvSpPr>
        <p:spPr bwMode="auto">
          <a:xfrm>
            <a:off x="468313" y="981075"/>
            <a:ext cx="8496300" cy="1569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无偏性和有效性是在样本容量</a:t>
            </a:r>
            <a:r>
              <a:rPr lang="en-US" altLang="zh-CN" i="1"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一定的情况下对估计量提出的要求，一个好的估计量  </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当样本容量增大时， 的取值与参数    的真值任意接近的可能性应该更大．因此，还有所谓“一致性”标准．</a:t>
            </a:r>
          </a:p>
        </p:txBody>
      </p:sp>
      <p:graphicFrame>
        <p:nvGraphicFramePr>
          <p:cNvPr id="139289" name="Object 25"/>
          <p:cNvGraphicFramePr>
            <a:graphicFrameLocks noChangeAspect="1"/>
          </p:cNvGraphicFramePr>
          <p:nvPr>
            <p:extLst>
              <p:ext uri="{D42A27DB-BD31-4B8C-83A1-F6EECF244321}">
                <p14:modId xmlns:p14="http://schemas.microsoft.com/office/powerpoint/2010/main" val="1389491677"/>
              </p:ext>
            </p:extLst>
          </p:nvPr>
        </p:nvGraphicFramePr>
        <p:xfrm>
          <a:off x="1192635" y="4124461"/>
          <a:ext cx="427037" cy="592137"/>
        </p:xfrm>
        <a:graphic>
          <a:graphicData uri="http://schemas.openxmlformats.org/presentationml/2006/ole">
            <mc:AlternateContent xmlns:mc="http://schemas.openxmlformats.org/markup-compatibility/2006">
              <mc:Choice xmlns:v="urn:schemas-microsoft-com:vml" Requires="v">
                <p:oleObj spid="_x0000_s1035834" name="公式" r:id="rId19" imgW="164880" imgH="228600" progId="Equation.3">
                  <p:embed/>
                </p:oleObj>
              </mc:Choice>
              <mc:Fallback>
                <p:oleObj name="公式" r:id="rId19" imgW="16488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92635" y="4124461"/>
                        <a:ext cx="427037" cy="59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90" name="Object 26"/>
          <p:cNvGraphicFramePr>
            <a:graphicFrameLocks noChangeAspect="1"/>
          </p:cNvGraphicFramePr>
          <p:nvPr>
            <p:extLst>
              <p:ext uri="{D42A27DB-BD31-4B8C-83A1-F6EECF244321}">
                <p14:modId xmlns:p14="http://schemas.microsoft.com/office/powerpoint/2010/main" val="3219051996"/>
              </p:ext>
            </p:extLst>
          </p:nvPr>
        </p:nvGraphicFramePr>
        <p:xfrm>
          <a:off x="2339975" y="3213547"/>
          <a:ext cx="3455988" cy="885825"/>
        </p:xfrm>
        <a:graphic>
          <a:graphicData uri="http://schemas.openxmlformats.org/presentationml/2006/ole">
            <mc:AlternateContent xmlns:mc="http://schemas.openxmlformats.org/markup-compatibility/2006">
              <mc:Choice xmlns:v="urn:schemas-microsoft-com:vml" Requires="v">
                <p:oleObj spid="_x0000_s1035835" name="公式" r:id="rId20" imgW="1206360" imgH="304560" progId="Equation.3">
                  <p:embed/>
                </p:oleObj>
              </mc:Choice>
              <mc:Fallback>
                <p:oleObj name="公式" r:id="rId20" imgW="1206360" imgH="30456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339975" y="3213547"/>
                        <a:ext cx="3455988"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91" name="Object 27"/>
          <p:cNvGraphicFramePr>
            <a:graphicFrameLocks noChangeAspect="1"/>
          </p:cNvGraphicFramePr>
          <p:nvPr>
            <p:extLst>
              <p:ext uri="{D42A27DB-BD31-4B8C-83A1-F6EECF244321}">
                <p14:modId xmlns:p14="http://schemas.microsoft.com/office/powerpoint/2010/main" val="1358093972"/>
              </p:ext>
            </p:extLst>
          </p:nvPr>
        </p:nvGraphicFramePr>
        <p:xfrm>
          <a:off x="866503" y="5517604"/>
          <a:ext cx="465137" cy="647700"/>
        </p:xfrm>
        <a:graphic>
          <a:graphicData uri="http://schemas.openxmlformats.org/presentationml/2006/ole">
            <mc:AlternateContent xmlns:mc="http://schemas.openxmlformats.org/markup-compatibility/2006">
              <mc:Choice xmlns:v="urn:schemas-microsoft-com:vml" Requires="v">
                <p:oleObj spid="_x0000_s1035836" name="公式" r:id="rId22" imgW="164880" imgH="228600" progId="Equation.3">
                  <p:embed/>
                </p:oleObj>
              </mc:Choice>
              <mc:Fallback>
                <p:oleObj name="公式" r:id="rId22" imgW="164880" imgH="228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66503" y="5517604"/>
                        <a:ext cx="465137"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92" name="Object 28"/>
          <p:cNvGraphicFramePr>
            <a:graphicFrameLocks noChangeAspect="1"/>
          </p:cNvGraphicFramePr>
          <p:nvPr>
            <p:extLst>
              <p:ext uri="{D42A27DB-BD31-4B8C-83A1-F6EECF244321}">
                <p14:modId xmlns:p14="http://schemas.microsoft.com/office/powerpoint/2010/main" val="748634992"/>
              </p:ext>
            </p:extLst>
          </p:nvPr>
        </p:nvGraphicFramePr>
        <p:xfrm>
          <a:off x="1488604" y="5614878"/>
          <a:ext cx="419100" cy="503237"/>
        </p:xfrm>
        <a:graphic>
          <a:graphicData uri="http://schemas.openxmlformats.org/presentationml/2006/ole">
            <mc:AlternateContent xmlns:mc="http://schemas.openxmlformats.org/markup-compatibility/2006">
              <mc:Choice xmlns:v="urn:schemas-microsoft-com:vml" Requires="v">
                <p:oleObj spid="_x0000_s1035837" name="公式" r:id="rId23" imgW="126720" imgH="152280" progId="Equation.3">
                  <p:embed/>
                </p:oleObj>
              </mc:Choice>
              <mc:Fallback>
                <p:oleObj name="公式" r:id="rId23" imgW="126720" imgH="1522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88604" y="5614878"/>
                        <a:ext cx="4191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93922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927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928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929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9279"/>
                                        </p:tgtEl>
                                        <p:attrNameLst>
                                          <p:attrName>style.visibility</p:attrName>
                                        </p:attrNameLst>
                                      </p:cBhvr>
                                      <p:to>
                                        <p:strVal val="visible"/>
                                      </p:to>
                                    </p:set>
                                    <p:animEffect transition="in" filter="wipe(left)">
                                      <p:cBhvr>
                                        <p:cTn id="17" dur="500"/>
                                        <p:tgtEl>
                                          <p:spTgt spid="1392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9280"/>
                                        </p:tgtEl>
                                        <p:attrNameLst>
                                          <p:attrName>style.visibility</p:attrName>
                                        </p:attrNameLst>
                                      </p:cBhvr>
                                      <p:to>
                                        <p:strVal val="visible"/>
                                      </p:to>
                                    </p:set>
                                    <p:animEffect transition="in" filter="wipe(up)">
                                      <p:cBhvr>
                                        <p:cTn id="22" dur="500"/>
                                        <p:tgtEl>
                                          <p:spTgt spid="139280"/>
                                        </p:tgtEl>
                                      </p:cBhvr>
                                    </p:animEffect>
                                  </p:childTnLst>
                                </p:cTn>
                              </p:par>
                              <p:par>
                                <p:cTn id="23" presetID="22" presetClass="entr" presetSubtype="1" fill="hold" nodeType="withEffect">
                                  <p:stCondLst>
                                    <p:cond delay="0"/>
                                  </p:stCondLst>
                                  <p:childTnLst>
                                    <p:set>
                                      <p:cBhvr>
                                        <p:cTn id="24" dur="1" fill="hold">
                                          <p:stCondLst>
                                            <p:cond delay="0"/>
                                          </p:stCondLst>
                                        </p:cTn>
                                        <p:tgtEl>
                                          <p:spTgt spid="139281"/>
                                        </p:tgtEl>
                                        <p:attrNameLst>
                                          <p:attrName>style.visibility</p:attrName>
                                        </p:attrNameLst>
                                      </p:cBhvr>
                                      <p:to>
                                        <p:strVal val="visible"/>
                                      </p:to>
                                    </p:set>
                                    <p:animEffect transition="in" filter="wipe(up)">
                                      <p:cBhvr>
                                        <p:cTn id="25" dur="500"/>
                                        <p:tgtEl>
                                          <p:spTgt spid="139281"/>
                                        </p:tgtEl>
                                      </p:cBhvr>
                                    </p:animEffect>
                                  </p:childTnLst>
                                </p:cTn>
                              </p:par>
                              <p:par>
                                <p:cTn id="26" presetID="22" presetClass="entr" presetSubtype="1" fill="hold" nodeType="withEffect">
                                  <p:stCondLst>
                                    <p:cond delay="0"/>
                                  </p:stCondLst>
                                  <p:childTnLst>
                                    <p:set>
                                      <p:cBhvr>
                                        <p:cTn id="27" dur="1" fill="hold">
                                          <p:stCondLst>
                                            <p:cond delay="0"/>
                                          </p:stCondLst>
                                        </p:cTn>
                                        <p:tgtEl>
                                          <p:spTgt spid="139285"/>
                                        </p:tgtEl>
                                        <p:attrNameLst>
                                          <p:attrName>style.visibility</p:attrName>
                                        </p:attrNameLst>
                                      </p:cBhvr>
                                      <p:to>
                                        <p:strVal val="visible"/>
                                      </p:to>
                                    </p:set>
                                    <p:animEffect transition="in" filter="wipe(up)">
                                      <p:cBhvr>
                                        <p:cTn id="28" dur="500"/>
                                        <p:tgtEl>
                                          <p:spTgt spid="139285"/>
                                        </p:tgtEl>
                                      </p:cBhvr>
                                    </p:animEffect>
                                  </p:childTnLst>
                                </p:cTn>
                              </p:par>
                              <p:par>
                                <p:cTn id="29" presetID="22" presetClass="entr" presetSubtype="1" fill="hold" nodeType="withEffect">
                                  <p:stCondLst>
                                    <p:cond delay="0"/>
                                  </p:stCondLst>
                                  <p:childTnLst>
                                    <p:set>
                                      <p:cBhvr>
                                        <p:cTn id="30" dur="1" fill="hold">
                                          <p:stCondLst>
                                            <p:cond delay="0"/>
                                          </p:stCondLst>
                                        </p:cTn>
                                        <p:tgtEl>
                                          <p:spTgt spid="139286"/>
                                        </p:tgtEl>
                                        <p:attrNameLst>
                                          <p:attrName>style.visibility</p:attrName>
                                        </p:attrNameLst>
                                      </p:cBhvr>
                                      <p:to>
                                        <p:strVal val="visible"/>
                                      </p:to>
                                    </p:set>
                                    <p:animEffect transition="in" filter="wipe(up)">
                                      <p:cBhvr>
                                        <p:cTn id="31" dur="500"/>
                                        <p:tgtEl>
                                          <p:spTgt spid="139286"/>
                                        </p:tgtEl>
                                      </p:cBhvr>
                                    </p:animEffect>
                                  </p:childTnLst>
                                </p:cTn>
                              </p:par>
                              <p:par>
                                <p:cTn id="32" presetID="22" presetClass="entr" presetSubtype="1" fill="hold" nodeType="withEffect">
                                  <p:stCondLst>
                                    <p:cond delay="0"/>
                                  </p:stCondLst>
                                  <p:childTnLst>
                                    <p:set>
                                      <p:cBhvr>
                                        <p:cTn id="33" dur="1" fill="hold">
                                          <p:stCondLst>
                                            <p:cond delay="0"/>
                                          </p:stCondLst>
                                        </p:cTn>
                                        <p:tgtEl>
                                          <p:spTgt spid="139291"/>
                                        </p:tgtEl>
                                        <p:attrNameLst>
                                          <p:attrName>style.visibility</p:attrName>
                                        </p:attrNameLst>
                                      </p:cBhvr>
                                      <p:to>
                                        <p:strVal val="visible"/>
                                      </p:to>
                                    </p:set>
                                    <p:animEffect transition="in" filter="wipe(up)">
                                      <p:cBhvr>
                                        <p:cTn id="34" dur="500"/>
                                        <p:tgtEl>
                                          <p:spTgt spid="139291"/>
                                        </p:tgtEl>
                                      </p:cBhvr>
                                    </p:animEffect>
                                  </p:childTnLst>
                                </p:cTn>
                              </p:par>
                              <p:par>
                                <p:cTn id="35" presetID="22" presetClass="entr" presetSubtype="1" fill="hold" nodeType="withEffect">
                                  <p:stCondLst>
                                    <p:cond delay="0"/>
                                  </p:stCondLst>
                                  <p:childTnLst>
                                    <p:set>
                                      <p:cBhvr>
                                        <p:cTn id="36" dur="1" fill="hold">
                                          <p:stCondLst>
                                            <p:cond delay="0"/>
                                          </p:stCondLst>
                                        </p:cTn>
                                        <p:tgtEl>
                                          <p:spTgt spid="139292"/>
                                        </p:tgtEl>
                                        <p:attrNameLst>
                                          <p:attrName>style.visibility</p:attrName>
                                        </p:attrNameLst>
                                      </p:cBhvr>
                                      <p:to>
                                        <p:strVal val="visible"/>
                                      </p:to>
                                    </p:set>
                                    <p:animEffect transition="in" filter="wipe(up)">
                                      <p:cBhvr>
                                        <p:cTn id="37" dur="500"/>
                                        <p:tgtEl>
                                          <p:spTgt spid="139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1" grpId="0"/>
      <p:bldP spid="13928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457200" y="674688"/>
            <a:ext cx="8153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endParaRPr lang="zh-CN" altLang="zh-CN" sz="2400"/>
          </a:p>
        </p:txBody>
      </p:sp>
      <p:sp>
        <p:nvSpPr>
          <p:cNvPr id="140291" name="Text Box 3"/>
          <p:cNvSpPr txBox="1">
            <a:spLocks noChangeArrowheads="1"/>
          </p:cNvSpPr>
          <p:nvPr/>
        </p:nvSpPr>
        <p:spPr bwMode="auto">
          <a:xfrm>
            <a:off x="304800" y="620713"/>
            <a:ext cx="8839200" cy="1938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例</a:t>
            </a:r>
            <a:r>
              <a:rPr lang="en-US" altLang="zh-CN"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4</a:t>
            </a:r>
            <a:r>
              <a:rPr lang="en-US" altLang="zh-CN"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设总体</a:t>
            </a: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的数学期望   </a:t>
            </a:r>
            <a:r>
              <a:rPr lang="zh-CN" altLang="en-US" dirty="0" smtClean="0">
                <a:latin typeface="Times New Roman" panose="02020603050405020304" pitchFamily="18" charset="0"/>
                <a:cs typeface="Times New Roman" panose="02020603050405020304" pitchFamily="18" charset="0"/>
              </a:rPr>
              <a:t> 与</a:t>
            </a:r>
            <a:r>
              <a:rPr lang="zh-CN" altLang="en-US" dirty="0">
                <a:latin typeface="Times New Roman" panose="02020603050405020304" pitchFamily="18" charset="0"/>
                <a:cs typeface="Times New Roman" panose="02020603050405020304" pitchFamily="18" charset="0"/>
              </a:rPr>
              <a:t>方差   </a:t>
            </a:r>
            <a:r>
              <a:rPr lang="zh-CN" altLang="en-US" dirty="0" smtClean="0">
                <a:latin typeface="Times New Roman" panose="02020603050405020304" pitchFamily="18" charset="0"/>
                <a:cs typeface="Times New Roman" panose="02020603050405020304" pitchFamily="18" charset="0"/>
              </a:rPr>
              <a:t>  存在</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X</a:t>
            </a:r>
            <a:r>
              <a:rPr lang="en-US" altLang="zh-CN" i="1" baseline="-25000" dirty="0" err="1">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是</a:t>
            </a: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的样本，证明用                   </a:t>
            </a:r>
          </a:p>
          <a:p>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是</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相合估计量．</a:t>
            </a:r>
          </a:p>
        </p:txBody>
      </p:sp>
      <p:graphicFrame>
        <p:nvGraphicFramePr>
          <p:cNvPr id="140292" name="Object 4"/>
          <p:cNvGraphicFramePr>
            <a:graphicFrameLocks noChangeAspect="1"/>
          </p:cNvGraphicFramePr>
          <p:nvPr>
            <p:extLst>
              <p:ext uri="{D42A27DB-BD31-4B8C-83A1-F6EECF244321}">
                <p14:modId xmlns:p14="http://schemas.microsoft.com/office/powerpoint/2010/main" val="4230324939"/>
              </p:ext>
            </p:extLst>
          </p:nvPr>
        </p:nvGraphicFramePr>
        <p:xfrm>
          <a:off x="3643064" y="661963"/>
          <a:ext cx="496888" cy="538163"/>
        </p:xfrm>
        <a:graphic>
          <a:graphicData uri="http://schemas.openxmlformats.org/presentationml/2006/ole">
            <mc:AlternateContent xmlns:mc="http://schemas.openxmlformats.org/markup-compatibility/2006">
              <mc:Choice xmlns:v="urn:schemas-microsoft-com:vml" Requires="v">
                <p:oleObj spid="_x0000_s1034010" name="公式" r:id="rId4" imgW="152280" imgH="164880" progId="Equation.3">
                  <p:embed/>
                </p:oleObj>
              </mc:Choice>
              <mc:Fallback>
                <p:oleObj name="公式" r:id="rId4" imgW="152280" imgH="1648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3064" y="661963"/>
                        <a:ext cx="496888"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293" name="Object 5"/>
          <p:cNvGraphicFramePr>
            <a:graphicFrameLocks noChangeAspect="1"/>
          </p:cNvGraphicFramePr>
          <p:nvPr>
            <p:extLst>
              <p:ext uri="{D42A27DB-BD31-4B8C-83A1-F6EECF244321}">
                <p14:modId xmlns:p14="http://schemas.microsoft.com/office/powerpoint/2010/main" val="2065384950"/>
              </p:ext>
            </p:extLst>
          </p:nvPr>
        </p:nvGraphicFramePr>
        <p:xfrm>
          <a:off x="4891584" y="548680"/>
          <a:ext cx="544512" cy="546100"/>
        </p:xfrm>
        <a:graphic>
          <a:graphicData uri="http://schemas.openxmlformats.org/presentationml/2006/ole">
            <mc:AlternateContent xmlns:mc="http://schemas.openxmlformats.org/markup-compatibility/2006">
              <mc:Choice xmlns:v="urn:schemas-microsoft-com:vml" Requires="v">
                <p:oleObj spid="_x0000_s1034011" name="公式" r:id="rId6" imgW="190440" imgH="190440" progId="Equation.3">
                  <p:embed/>
                </p:oleObj>
              </mc:Choice>
              <mc:Fallback>
                <p:oleObj name="公式" r:id="rId6" imgW="190440" imgH="1904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91584" y="548680"/>
                        <a:ext cx="544512"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295" name="Object 7"/>
          <p:cNvGraphicFramePr>
            <a:graphicFrameLocks noChangeAspect="1"/>
          </p:cNvGraphicFramePr>
          <p:nvPr>
            <p:extLst>
              <p:ext uri="{D42A27DB-BD31-4B8C-83A1-F6EECF244321}">
                <p14:modId xmlns:p14="http://schemas.microsoft.com/office/powerpoint/2010/main" val="1287607937"/>
              </p:ext>
            </p:extLst>
          </p:nvPr>
        </p:nvGraphicFramePr>
        <p:xfrm>
          <a:off x="2627932" y="1196752"/>
          <a:ext cx="3024188" cy="1073150"/>
        </p:xfrm>
        <a:graphic>
          <a:graphicData uri="http://schemas.openxmlformats.org/presentationml/2006/ole">
            <mc:AlternateContent xmlns:mc="http://schemas.openxmlformats.org/markup-compatibility/2006">
              <mc:Choice xmlns:v="urn:schemas-microsoft-com:vml" Requires="v">
                <p:oleObj spid="_x0000_s1034012" name="公式" r:id="rId8" imgW="1218960" imgH="431640" progId="Equation.3">
                  <p:embed/>
                </p:oleObj>
              </mc:Choice>
              <mc:Fallback>
                <p:oleObj name="公式" r:id="rId8" imgW="1218960" imgH="431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27932" y="1196752"/>
                        <a:ext cx="3024188"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0298" name="Text Box 10"/>
          <p:cNvSpPr txBox="1">
            <a:spLocks noChangeArrowheads="1"/>
          </p:cNvSpPr>
          <p:nvPr/>
        </p:nvSpPr>
        <p:spPr bwMode="auto">
          <a:xfrm>
            <a:off x="395288" y="2997200"/>
            <a:ext cx="815340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0"/>
              </a:spcBef>
            </a:pPr>
            <a:r>
              <a:rPr lang="zh-CN" altLang="en-US" dirty="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证明</a:t>
            </a:r>
            <a:r>
              <a:rPr lang="zh-CN" altLang="en-US" dirty="0">
                <a:solidFill>
                  <a:srgbClr val="FF0000"/>
                </a:solidFill>
                <a:latin typeface="黑体" panose="02010609060101010101" pitchFamily="49" charset="-122"/>
                <a:ea typeface="黑体" panose="02010609060101010101" pitchFamily="49" charset="-122"/>
              </a:rPr>
              <a:t> </a:t>
            </a:r>
            <a:r>
              <a:rPr lang="zh-CN" altLang="en-US" dirty="0" smtClean="0">
                <a:latin typeface="宋体" panose="02010600030101010101" pitchFamily="2" charset="-122"/>
              </a:rPr>
              <a:t>由</a:t>
            </a:r>
            <a:r>
              <a:rPr lang="en-US" altLang="zh-CN" dirty="0" err="1">
                <a:solidFill>
                  <a:schemeClr val="accent2"/>
                </a:solidFill>
                <a:latin typeface="Times New Roman" panose="02020603050405020304" pitchFamily="18" charset="0"/>
                <a:ea typeface="楷体_GB2312" pitchFamily="49" charset="-122"/>
                <a:cs typeface="Times New Roman" panose="02020603050405020304" pitchFamily="18" charset="0"/>
              </a:rPr>
              <a:t>Khinchin</a:t>
            </a:r>
            <a:r>
              <a:rPr lang="zh-CN" altLang="en-US" dirty="0" smtClean="0">
                <a:latin typeface="宋体" panose="02010600030101010101" pitchFamily="2" charset="-122"/>
              </a:rPr>
              <a:t>大数定</a:t>
            </a:r>
            <a:r>
              <a:rPr lang="zh-CN" altLang="en-US" dirty="0"/>
              <a:t>律</a:t>
            </a:r>
            <a:r>
              <a:rPr lang="zh-CN" altLang="en-US" dirty="0" smtClean="0">
                <a:latin typeface="宋体" panose="02010600030101010101" pitchFamily="2" charset="-122"/>
              </a:rPr>
              <a:t>可知</a:t>
            </a:r>
            <a:r>
              <a:rPr lang="zh-CN" altLang="en-US" dirty="0">
                <a:latin typeface="宋体" panose="02010600030101010101" pitchFamily="2" charset="-122"/>
              </a:rPr>
              <a:t>，对于任意的      ，有</a:t>
            </a:r>
          </a:p>
        </p:txBody>
      </p:sp>
      <p:graphicFrame>
        <p:nvGraphicFramePr>
          <p:cNvPr id="140299" name="Object 11"/>
          <p:cNvGraphicFramePr>
            <a:graphicFrameLocks noChangeAspect="1"/>
          </p:cNvGraphicFramePr>
          <p:nvPr/>
        </p:nvGraphicFramePr>
        <p:xfrm>
          <a:off x="1908175" y="3573463"/>
          <a:ext cx="4221163" cy="687387"/>
        </p:xfrm>
        <a:graphic>
          <a:graphicData uri="http://schemas.openxmlformats.org/presentationml/2006/ole">
            <mc:AlternateContent xmlns:mc="http://schemas.openxmlformats.org/markup-compatibility/2006">
              <mc:Choice xmlns:v="urn:schemas-microsoft-com:vml" Requires="v">
                <p:oleObj spid="_x0000_s1034013" name="公式" r:id="rId10" imgW="1752480" imgH="304560" progId="Equation.3">
                  <p:embed/>
                </p:oleObj>
              </mc:Choice>
              <mc:Fallback>
                <p:oleObj name="公式" r:id="rId10" imgW="1752480" imgH="30456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8175" y="3573463"/>
                        <a:ext cx="4221163" cy="6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00" name="Object 12"/>
          <p:cNvGraphicFramePr>
            <a:graphicFrameLocks noChangeAspect="1"/>
          </p:cNvGraphicFramePr>
          <p:nvPr>
            <p:extLst>
              <p:ext uri="{D42A27DB-BD31-4B8C-83A1-F6EECF244321}">
                <p14:modId xmlns:p14="http://schemas.microsoft.com/office/powerpoint/2010/main" val="625585609"/>
              </p:ext>
            </p:extLst>
          </p:nvPr>
        </p:nvGraphicFramePr>
        <p:xfrm>
          <a:off x="6440512" y="2996952"/>
          <a:ext cx="939800" cy="441325"/>
        </p:xfrm>
        <a:graphic>
          <a:graphicData uri="http://schemas.openxmlformats.org/presentationml/2006/ole">
            <mc:AlternateContent xmlns:mc="http://schemas.openxmlformats.org/markup-compatibility/2006">
              <mc:Choice xmlns:v="urn:schemas-microsoft-com:vml" Requires="v">
                <p:oleObj spid="_x0000_s1034014" name="公式" r:id="rId12" imgW="355320" imgH="177480" progId="Equation.3">
                  <p:embed/>
                </p:oleObj>
              </mc:Choice>
              <mc:Fallback>
                <p:oleObj name="公式" r:id="rId12" imgW="355320" imgH="1774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40512" y="2996952"/>
                        <a:ext cx="939800"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01" name="Object 13"/>
          <p:cNvGraphicFramePr>
            <a:graphicFrameLocks noChangeAspect="1"/>
          </p:cNvGraphicFramePr>
          <p:nvPr>
            <p:extLst>
              <p:ext uri="{D42A27DB-BD31-4B8C-83A1-F6EECF244321}">
                <p14:modId xmlns:p14="http://schemas.microsoft.com/office/powerpoint/2010/main" val="356251376"/>
              </p:ext>
            </p:extLst>
          </p:nvPr>
        </p:nvGraphicFramePr>
        <p:xfrm>
          <a:off x="1886446" y="4292600"/>
          <a:ext cx="3549650" cy="688975"/>
        </p:xfrm>
        <a:graphic>
          <a:graphicData uri="http://schemas.openxmlformats.org/presentationml/2006/ole">
            <mc:AlternateContent xmlns:mc="http://schemas.openxmlformats.org/markup-compatibility/2006">
              <mc:Choice xmlns:v="urn:schemas-microsoft-com:vml" Requires="v">
                <p:oleObj spid="_x0000_s1034015" name="公式" r:id="rId14" imgW="1409400" imgH="291960" progId="Equation.3">
                  <p:embed/>
                </p:oleObj>
              </mc:Choice>
              <mc:Fallback>
                <p:oleObj name="公式" r:id="rId14" imgW="1409400" imgH="29196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86446" y="4292600"/>
                        <a:ext cx="3549650"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0302" name="Rectangle 14"/>
          <p:cNvSpPr>
            <a:spLocks noChangeArrowheads="1"/>
          </p:cNvSpPr>
          <p:nvPr/>
        </p:nvSpPr>
        <p:spPr bwMode="auto">
          <a:xfrm>
            <a:off x="457200" y="5119688"/>
            <a:ext cx="843597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0"/>
              </a:spcBef>
            </a:pPr>
            <a:r>
              <a:rPr lang="en-US" altLang="zh-CN" dirty="0">
                <a:solidFill>
                  <a:schemeClr val="accent2"/>
                </a:solidFill>
                <a:latin typeface="黑体" panose="02010609060101010101" pitchFamily="49" charset="-122"/>
                <a:ea typeface="黑体" panose="02010609060101010101" pitchFamily="49" charset="-122"/>
              </a:rPr>
              <a:t>   </a:t>
            </a:r>
            <a:r>
              <a:rPr lang="zh-CN" altLang="en-US" dirty="0">
                <a:solidFill>
                  <a:schemeClr val="accent2"/>
                </a:solidFill>
                <a:latin typeface="黑体" panose="02010609060101010101" pitchFamily="49" charset="-122"/>
                <a:ea typeface="黑体" panose="02010609060101010101" pitchFamily="49" charset="-122"/>
              </a:rPr>
              <a:t>由极大似然法得到的估计量，在一定条件下也具有一致性</a:t>
            </a:r>
            <a:r>
              <a:rPr lang="en-US" altLang="zh-CN" dirty="0">
                <a:solidFill>
                  <a:schemeClr val="accent2"/>
                </a:solidFill>
                <a:latin typeface="黑体" panose="02010609060101010101" pitchFamily="49" charset="-122"/>
                <a:ea typeface="黑体" panose="02010609060101010101" pitchFamily="49" charset="-122"/>
              </a:rPr>
              <a:t>,</a:t>
            </a:r>
            <a:r>
              <a:rPr lang="zh-CN" altLang="en-US" dirty="0">
                <a:solidFill>
                  <a:schemeClr val="accent2"/>
                </a:solidFill>
                <a:latin typeface="黑体" panose="02010609060101010101" pitchFamily="49" charset="-122"/>
                <a:ea typeface="黑体" panose="02010609060101010101" pitchFamily="49" charset="-122"/>
              </a:rPr>
              <a:t>这里就不再讨论了． </a:t>
            </a:r>
          </a:p>
        </p:txBody>
      </p:sp>
      <p:sp>
        <p:nvSpPr>
          <p:cNvPr id="140305" name="Rectangle 17"/>
          <p:cNvSpPr>
            <a:spLocks noChangeArrowheads="1"/>
          </p:cNvSpPr>
          <p:nvPr/>
        </p:nvSpPr>
        <p:spPr bwMode="auto">
          <a:xfrm>
            <a:off x="577131" y="4350047"/>
            <a:ext cx="8985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dirty="0"/>
              <a:t>所以</a:t>
            </a:r>
          </a:p>
        </p:txBody>
      </p:sp>
    </p:spTree>
    <p:extLst>
      <p:ext uri="{BB962C8B-B14F-4D97-AF65-F5344CB8AC3E}">
        <p14:creationId xmlns:p14="http://schemas.microsoft.com/office/powerpoint/2010/main" val="3128105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0298"/>
                                        </p:tgtEl>
                                        <p:attrNameLst>
                                          <p:attrName>style.visibility</p:attrName>
                                        </p:attrNameLst>
                                      </p:cBhvr>
                                      <p:to>
                                        <p:strVal val="visible"/>
                                      </p:to>
                                    </p:set>
                                    <p:animEffect transition="in" filter="wipe(left)">
                                      <p:cBhvr>
                                        <p:cTn id="7" dur="500"/>
                                        <p:tgtEl>
                                          <p:spTgt spid="140298"/>
                                        </p:tgtEl>
                                      </p:cBhvr>
                                    </p:animEffect>
                                  </p:childTnLst>
                                </p:cTn>
                              </p:par>
                              <p:par>
                                <p:cTn id="8" presetID="22" presetClass="entr" presetSubtype="8" fill="hold" nodeType="withEffect">
                                  <p:stCondLst>
                                    <p:cond delay="0"/>
                                  </p:stCondLst>
                                  <p:childTnLst>
                                    <p:set>
                                      <p:cBhvr>
                                        <p:cTn id="9" dur="1" fill="hold">
                                          <p:stCondLst>
                                            <p:cond delay="0"/>
                                          </p:stCondLst>
                                        </p:cTn>
                                        <p:tgtEl>
                                          <p:spTgt spid="140300"/>
                                        </p:tgtEl>
                                        <p:attrNameLst>
                                          <p:attrName>style.visibility</p:attrName>
                                        </p:attrNameLst>
                                      </p:cBhvr>
                                      <p:to>
                                        <p:strVal val="visible"/>
                                      </p:to>
                                    </p:set>
                                    <p:animEffect transition="in" filter="wipe(left)">
                                      <p:cBhvr>
                                        <p:cTn id="10" dur="500"/>
                                        <p:tgtEl>
                                          <p:spTgt spid="140300"/>
                                        </p:tgtEl>
                                      </p:cBhvr>
                                    </p:animEffect>
                                  </p:childTnLst>
                                </p:cTn>
                              </p:par>
                              <p:par>
                                <p:cTn id="11" presetID="22" presetClass="entr" presetSubtype="8" fill="hold" nodeType="withEffect">
                                  <p:stCondLst>
                                    <p:cond delay="0"/>
                                  </p:stCondLst>
                                  <p:childTnLst>
                                    <p:set>
                                      <p:cBhvr>
                                        <p:cTn id="12" dur="1" fill="hold">
                                          <p:stCondLst>
                                            <p:cond delay="0"/>
                                          </p:stCondLst>
                                        </p:cTn>
                                        <p:tgtEl>
                                          <p:spTgt spid="140299"/>
                                        </p:tgtEl>
                                        <p:attrNameLst>
                                          <p:attrName>style.visibility</p:attrName>
                                        </p:attrNameLst>
                                      </p:cBhvr>
                                      <p:to>
                                        <p:strVal val="visible"/>
                                      </p:to>
                                    </p:set>
                                    <p:animEffect transition="in" filter="wipe(left)">
                                      <p:cBhvr>
                                        <p:cTn id="13" dur="500"/>
                                        <p:tgtEl>
                                          <p:spTgt spid="14029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40305"/>
                                        </p:tgtEl>
                                        <p:attrNameLst>
                                          <p:attrName>style.visibility</p:attrName>
                                        </p:attrNameLst>
                                      </p:cBhvr>
                                      <p:to>
                                        <p:strVal val="visible"/>
                                      </p:to>
                                    </p:set>
                                    <p:animEffect transition="in" filter="wipe(left)">
                                      <p:cBhvr>
                                        <p:cTn id="18" dur="500"/>
                                        <p:tgtEl>
                                          <p:spTgt spid="140305"/>
                                        </p:tgtEl>
                                      </p:cBhvr>
                                    </p:animEffect>
                                  </p:childTnLst>
                                </p:cTn>
                              </p:par>
                              <p:par>
                                <p:cTn id="19" presetID="22" presetClass="entr" presetSubtype="8" fill="hold" nodeType="withEffect">
                                  <p:stCondLst>
                                    <p:cond delay="0"/>
                                  </p:stCondLst>
                                  <p:childTnLst>
                                    <p:set>
                                      <p:cBhvr>
                                        <p:cTn id="20" dur="1" fill="hold">
                                          <p:stCondLst>
                                            <p:cond delay="0"/>
                                          </p:stCondLst>
                                        </p:cTn>
                                        <p:tgtEl>
                                          <p:spTgt spid="140301"/>
                                        </p:tgtEl>
                                        <p:attrNameLst>
                                          <p:attrName>style.visibility</p:attrName>
                                        </p:attrNameLst>
                                      </p:cBhvr>
                                      <p:to>
                                        <p:strVal val="visible"/>
                                      </p:to>
                                    </p:set>
                                    <p:animEffect transition="in" filter="wipe(left)">
                                      <p:cBhvr>
                                        <p:cTn id="21" dur="500"/>
                                        <p:tgtEl>
                                          <p:spTgt spid="14030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40302"/>
                                        </p:tgtEl>
                                        <p:attrNameLst>
                                          <p:attrName>style.visibility</p:attrName>
                                        </p:attrNameLst>
                                      </p:cBhvr>
                                      <p:to>
                                        <p:strVal val="visible"/>
                                      </p:to>
                                    </p:set>
                                    <p:animEffect transition="in" filter="wipe(up)">
                                      <p:cBhvr>
                                        <p:cTn id="26" dur="500"/>
                                        <p:tgtEl>
                                          <p:spTgt spid="140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8" grpId="0"/>
      <p:bldP spid="140302" grpId="0"/>
      <p:bldP spid="14030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533400" y="4664075"/>
            <a:ext cx="8305800" cy="1311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lnSpc>
                <a:spcPct val="110000"/>
              </a:lnSpc>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设总体</a:t>
            </a:r>
            <a:r>
              <a:rPr lang="en-US" altLang="zh-CN" i="1" dirty="0">
                <a:latin typeface="Times New Roman" panose="02020603050405020304" pitchFamily="18" charset="0"/>
                <a:cs typeface="Times New Roman" panose="02020603050405020304" pitchFamily="18" charset="0"/>
              </a:rPr>
              <a:t>X </a:t>
            </a:r>
            <a:r>
              <a:rPr lang="zh-CN" altLang="en-US" dirty="0">
                <a:latin typeface="Times New Roman" panose="02020603050405020304" pitchFamily="18" charset="0"/>
                <a:cs typeface="Times New Roman" panose="02020603050405020304" pitchFamily="18" charset="0"/>
              </a:rPr>
              <a:t>的分布函数的类型为已知，但是它的某些参数是未知的，</a:t>
            </a:r>
            <a:r>
              <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通过总体的一个样本来估计总体未知参数的值的问题称为</a:t>
            </a:r>
            <a:r>
              <a:rPr lang="zh-CN" altLang="en-US" u="sng"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参数的点估计问题</a:t>
            </a:r>
            <a:r>
              <a:rPr lang="zh-CN" altLang="en-US" dirty="0">
                <a:solidFill>
                  <a:schemeClr val="accent2"/>
                </a:solidFill>
                <a:latin typeface="Times New Roman" panose="02020603050405020304" pitchFamily="18" charset="0"/>
                <a:cs typeface="Times New Roman" panose="02020603050405020304" pitchFamily="18" charset="0"/>
              </a:rPr>
              <a:t>．</a:t>
            </a:r>
          </a:p>
        </p:txBody>
      </p:sp>
      <p:sp>
        <p:nvSpPr>
          <p:cNvPr id="106499" name="Rectangle 3"/>
          <p:cNvSpPr>
            <a:spLocks noChangeArrowheads="1"/>
          </p:cNvSpPr>
          <p:nvPr/>
        </p:nvSpPr>
        <p:spPr bwMode="auto">
          <a:xfrm>
            <a:off x="2339975" y="260350"/>
            <a:ext cx="4262438" cy="70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spcBef>
                <a:spcPct val="0"/>
              </a:spcBef>
            </a:pPr>
            <a:r>
              <a:rPr lang="zh-CN" altLang="en-US" sz="400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第七章  参数估计</a:t>
            </a:r>
          </a:p>
        </p:txBody>
      </p:sp>
      <p:sp>
        <p:nvSpPr>
          <p:cNvPr id="106500" name="Rectangle 4"/>
          <p:cNvSpPr>
            <a:spLocks noChangeArrowheads="1"/>
          </p:cNvSpPr>
          <p:nvPr/>
        </p:nvSpPr>
        <p:spPr bwMode="auto">
          <a:xfrm>
            <a:off x="2800350" y="4076700"/>
            <a:ext cx="263525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spcBef>
                <a:spcPct val="0"/>
              </a:spcBef>
            </a:pPr>
            <a:r>
              <a:rPr lang="en-US" altLang="zh-CN" sz="320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§7.1 </a:t>
            </a:r>
            <a:r>
              <a:rPr lang="zh-CN" altLang="en-US" sz="320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点估计</a:t>
            </a:r>
          </a:p>
        </p:txBody>
      </p:sp>
      <p:sp>
        <p:nvSpPr>
          <p:cNvPr id="106501" name="Rectangle 5"/>
          <p:cNvSpPr>
            <a:spLocks noChangeArrowheads="1"/>
          </p:cNvSpPr>
          <p:nvPr/>
        </p:nvSpPr>
        <p:spPr bwMode="auto">
          <a:xfrm>
            <a:off x="611188" y="1965325"/>
            <a:ext cx="82296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0"/>
              </a:spcBef>
              <a:buClr>
                <a:srgbClr val="FF0000"/>
              </a:buClr>
              <a:buFont typeface="Wingdings" panose="05000000000000000000" pitchFamily="2" charset="2"/>
              <a:buChar char="q"/>
            </a:pPr>
            <a:r>
              <a:rPr lang="zh-CN" altLang="en-US" u="sng">
                <a:solidFill>
                  <a:srgbClr val="CC0000"/>
                </a:solidFill>
                <a:latin typeface="黑体" panose="02010609060101010101" pitchFamily="49" charset="-122"/>
                <a:ea typeface="黑体" panose="02010609060101010101" pitchFamily="49" charset="-122"/>
              </a:rPr>
              <a:t>统计推断</a:t>
            </a:r>
            <a:r>
              <a:rPr lang="en-US" altLang="zh-CN">
                <a:solidFill>
                  <a:schemeClr val="accent2"/>
                </a:solidFill>
                <a:latin typeface="宋体" panose="02010600030101010101" pitchFamily="2" charset="-122"/>
              </a:rPr>
              <a:t>:</a:t>
            </a:r>
            <a:r>
              <a:rPr lang="zh-CN" altLang="en-US">
                <a:latin typeface="宋体" panose="02010600030101010101" pitchFamily="2" charset="-122"/>
              </a:rPr>
              <a:t>利用样本提供的信息对总体的某些统  </a:t>
            </a:r>
          </a:p>
          <a:p>
            <a:pPr>
              <a:lnSpc>
                <a:spcPct val="110000"/>
              </a:lnSpc>
              <a:spcBef>
                <a:spcPct val="0"/>
              </a:spcBef>
              <a:buClr>
                <a:srgbClr val="FF0000"/>
              </a:buClr>
              <a:buFont typeface="Wingdings" panose="05000000000000000000" pitchFamily="2" charset="2"/>
              <a:buNone/>
            </a:pPr>
            <a:r>
              <a:rPr lang="zh-CN" altLang="en-US">
                <a:latin typeface="宋体" panose="02010600030101010101" pitchFamily="2" charset="-122"/>
              </a:rPr>
              <a:t>  计特性进行估计或判断，从而认识总体。</a:t>
            </a:r>
            <a:endParaRPr lang="zh-CN" altLang="en-US">
              <a:solidFill>
                <a:schemeClr val="accent2"/>
              </a:solidFill>
              <a:latin typeface="宋体" panose="02010600030101010101" pitchFamily="2" charset="-122"/>
            </a:endParaRPr>
          </a:p>
        </p:txBody>
      </p:sp>
      <p:sp>
        <p:nvSpPr>
          <p:cNvPr id="106502" name="Rectangle 6"/>
          <p:cNvSpPr>
            <a:spLocks noChangeArrowheads="1"/>
          </p:cNvSpPr>
          <p:nvPr/>
        </p:nvSpPr>
        <p:spPr bwMode="auto">
          <a:xfrm>
            <a:off x="1116013" y="3429000"/>
            <a:ext cx="3759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a:solidFill>
                  <a:srgbClr val="0000FF"/>
                </a:solidFill>
                <a:latin typeface="黑体" panose="02010609060101010101" pitchFamily="49" charset="-122"/>
                <a:ea typeface="黑体" panose="02010609060101010101" pitchFamily="49" charset="-122"/>
              </a:rPr>
              <a:t>(1)</a:t>
            </a:r>
            <a:r>
              <a:rPr lang="zh-CN" altLang="en-US">
                <a:solidFill>
                  <a:srgbClr val="0000FF"/>
                </a:solidFill>
                <a:latin typeface="黑体" panose="02010609060101010101" pitchFamily="49" charset="-122"/>
                <a:ea typeface="黑体" panose="02010609060101010101" pitchFamily="49" charset="-122"/>
              </a:rPr>
              <a:t>参数估计</a:t>
            </a:r>
            <a:r>
              <a:rPr lang="en-US" altLang="zh-CN">
                <a:solidFill>
                  <a:srgbClr val="0000FF"/>
                </a:solidFill>
                <a:latin typeface="黑体" panose="02010609060101010101" pitchFamily="49" charset="-122"/>
                <a:ea typeface="黑体" panose="02010609060101010101" pitchFamily="49" charset="-122"/>
              </a:rPr>
              <a:t>(</a:t>
            </a:r>
            <a:r>
              <a:rPr lang="zh-CN" altLang="en-US">
                <a:solidFill>
                  <a:srgbClr val="0000FF"/>
                </a:solidFill>
                <a:latin typeface="黑体" panose="02010609060101010101" pitchFamily="49" charset="-122"/>
                <a:ea typeface="黑体" panose="02010609060101010101" pitchFamily="49" charset="-122"/>
              </a:rPr>
              <a:t>第七章）</a:t>
            </a:r>
          </a:p>
        </p:txBody>
      </p:sp>
      <p:sp>
        <p:nvSpPr>
          <p:cNvPr id="106503" name="Rectangle 7"/>
          <p:cNvSpPr>
            <a:spLocks noChangeArrowheads="1"/>
          </p:cNvSpPr>
          <p:nvPr/>
        </p:nvSpPr>
        <p:spPr bwMode="auto">
          <a:xfrm>
            <a:off x="4735513" y="3448050"/>
            <a:ext cx="358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a:solidFill>
                  <a:srgbClr val="0000FF"/>
                </a:solidFill>
                <a:latin typeface="黑体" panose="02010609060101010101" pitchFamily="49" charset="-122"/>
                <a:ea typeface="黑体" panose="02010609060101010101" pitchFamily="49" charset="-122"/>
              </a:rPr>
              <a:t>(2)</a:t>
            </a:r>
            <a:r>
              <a:rPr lang="zh-CN" altLang="en-US">
                <a:solidFill>
                  <a:srgbClr val="0000FF"/>
                </a:solidFill>
                <a:latin typeface="黑体" panose="02010609060101010101" pitchFamily="49" charset="-122"/>
                <a:ea typeface="黑体" panose="02010609060101010101" pitchFamily="49" charset="-122"/>
              </a:rPr>
              <a:t>假设检验</a:t>
            </a:r>
            <a:r>
              <a:rPr lang="en-US" altLang="zh-CN">
                <a:solidFill>
                  <a:srgbClr val="0000FF"/>
                </a:solidFill>
                <a:latin typeface="黑体" panose="02010609060101010101" pitchFamily="49" charset="-122"/>
                <a:ea typeface="黑体" panose="02010609060101010101" pitchFamily="49" charset="-122"/>
              </a:rPr>
              <a:t>(</a:t>
            </a:r>
            <a:r>
              <a:rPr lang="zh-CN" altLang="en-US">
                <a:solidFill>
                  <a:srgbClr val="0000FF"/>
                </a:solidFill>
                <a:latin typeface="黑体" panose="02010609060101010101" pitchFamily="49" charset="-122"/>
                <a:ea typeface="黑体" panose="02010609060101010101" pitchFamily="49" charset="-122"/>
              </a:rPr>
              <a:t>第八章</a:t>
            </a:r>
            <a:r>
              <a:rPr lang="en-US" altLang="zh-CN">
                <a:solidFill>
                  <a:srgbClr val="0000FF"/>
                </a:solidFill>
                <a:latin typeface="黑体" panose="02010609060101010101" pitchFamily="49" charset="-122"/>
                <a:ea typeface="黑体" panose="02010609060101010101" pitchFamily="49" charset="-122"/>
              </a:rPr>
              <a:t>)</a:t>
            </a:r>
          </a:p>
        </p:txBody>
      </p:sp>
      <p:sp>
        <p:nvSpPr>
          <p:cNvPr id="106504" name="Line 8"/>
          <p:cNvSpPr>
            <a:spLocks noChangeShapeType="1"/>
          </p:cNvSpPr>
          <p:nvPr/>
        </p:nvSpPr>
        <p:spPr bwMode="auto">
          <a:xfrm>
            <a:off x="539750" y="908050"/>
            <a:ext cx="8001000" cy="0"/>
          </a:xfrm>
          <a:prstGeom prst="line">
            <a:avLst/>
          </a:prstGeom>
          <a:noFill/>
          <a:ln w="38100">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05" name="Rectangle 9"/>
          <p:cNvSpPr>
            <a:spLocks noChangeArrowheads="1"/>
          </p:cNvSpPr>
          <p:nvPr/>
        </p:nvSpPr>
        <p:spPr bwMode="auto">
          <a:xfrm>
            <a:off x="609600" y="2924175"/>
            <a:ext cx="6616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
                <a:srgbClr val="FF0000"/>
              </a:buClr>
              <a:buFont typeface="Wingdings" panose="05000000000000000000" pitchFamily="2" charset="2"/>
              <a:buChar char="q"/>
            </a:pPr>
            <a:r>
              <a:rPr lang="zh-CN" altLang="en-US">
                <a:solidFill>
                  <a:srgbClr val="CC0000"/>
                </a:solidFill>
                <a:latin typeface="黑体" panose="02010609060101010101" pitchFamily="49" charset="-122"/>
                <a:ea typeface="黑体" panose="02010609060101010101" pitchFamily="49" charset="-122"/>
              </a:rPr>
              <a:t>统计推断分为两大类</a:t>
            </a:r>
            <a:r>
              <a:rPr lang="en-US" altLang="zh-CN">
                <a:solidFill>
                  <a:srgbClr val="CC0000"/>
                </a:solidFill>
                <a:latin typeface="宋体" panose="02010600030101010101" pitchFamily="2" charset="-122"/>
              </a:rPr>
              <a:t>:</a:t>
            </a:r>
            <a:endParaRPr lang="en-US" altLang="zh-CN">
              <a:latin typeface="宋体" panose="02010600030101010101" pitchFamily="2" charset="-122"/>
            </a:endParaRPr>
          </a:p>
        </p:txBody>
      </p:sp>
      <p:sp>
        <p:nvSpPr>
          <p:cNvPr id="106506" name="Rectangle 10"/>
          <p:cNvSpPr>
            <a:spLocks noChangeArrowheads="1"/>
          </p:cNvSpPr>
          <p:nvPr/>
        </p:nvSpPr>
        <p:spPr bwMode="auto">
          <a:xfrm>
            <a:off x="539750" y="908050"/>
            <a:ext cx="8229600"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0"/>
              </a:spcBef>
              <a:buClr>
                <a:srgbClr val="FF0000"/>
              </a:buClr>
              <a:buFont typeface="Wingdings" panose="05000000000000000000" pitchFamily="2" charset="2"/>
              <a:buNone/>
            </a:pPr>
            <a:r>
              <a:rPr lang="en-US" altLang="zh-CN" sz="3200">
                <a:solidFill>
                  <a:srgbClr val="CC0000"/>
                </a:solidFill>
                <a:latin typeface="华文行楷" panose="02010800040101010101" pitchFamily="2" charset="-122"/>
                <a:ea typeface="华文行楷" panose="02010800040101010101" pitchFamily="2" charset="-122"/>
              </a:rPr>
              <a:t>     </a:t>
            </a:r>
            <a:r>
              <a:rPr lang="zh-CN" altLang="en-US" sz="3200">
                <a:solidFill>
                  <a:srgbClr val="CC0000"/>
                </a:solidFill>
                <a:latin typeface="华文行楷" panose="02010800040101010101" pitchFamily="2" charset="-122"/>
                <a:ea typeface="华文行楷" panose="02010800040101010101" pitchFamily="2" charset="-122"/>
              </a:rPr>
              <a:t>从本章开始，讨论数理统计学的基本问题</a:t>
            </a:r>
            <a:r>
              <a:rPr lang="en-US" altLang="zh-CN" sz="3200">
                <a:solidFill>
                  <a:srgbClr val="CC0000"/>
                </a:solidFill>
                <a:latin typeface="华文行楷" panose="02010800040101010101" pitchFamily="2" charset="-122"/>
                <a:ea typeface="华文行楷" panose="02010800040101010101" pitchFamily="2" charset="-122"/>
              </a:rPr>
              <a:t>---</a:t>
            </a:r>
            <a:r>
              <a:rPr lang="zh-CN" altLang="en-US" sz="3200">
                <a:solidFill>
                  <a:srgbClr val="CC0000"/>
                </a:solidFill>
                <a:latin typeface="华文行楷" panose="02010800040101010101" pitchFamily="2" charset="-122"/>
                <a:ea typeface="华文行楷" panose="02010800040101010101" pitchFamily="2" charset="-122"/>
              </a:rPr>
              <a:t>统计推断。</a:t>
            </a:r>
            <a:endParaRPr lang="zh-CN" altLang="en-US" sz="3200">
              <a:solidFill>
                <a:schemeClr val="accent2"/>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6680498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506"/>
                                        </p:tgtEl>
                                        <p:attrNameLst>
                                          <p:attrName>style.visibility</p:attrName>
                                        </p:attrNameLst>
                                      </p:cBhvr>
                                      <p:to>
                                        <p:strVal val="visible"/>
                                      </p:to>
                                    </p:set>
                                    <p:animEffect transition="in" filter="wipe(left)">
                                      <p:cBhvr>
                                        <p:cTn id="7" dur="500"/>
                                        <p:tgtEl>
                                          <p:spTgt spid="1065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6501"/>
                                        </p:tgtEl>
                                        <p:attrNameLst>
                                          <p:attrName>style.visibility</p:attrName>
                                        </p:attrNameLst>
                                      </p:cBhvr>
                                      <p:to>
                                        <p:strVal val="visible"/>
                                      </p:to>
                                    </p:set>
                                    <p:animEffect transition="in" filter="wipe(left)">
                                      <p:cBhvr>
                                        <p:cTn id="12" dur="500"/>
                                        <p:tgtEl>
                                          <p:spTgt spid="1065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6505"/>
                                        </p:tgtEl>
                                        <p:attrNameLst>
                                          <p:attrName>style.visibility</p:attrName>
                                        </p:attrNameLst>
                                      </p:cBhvr>
                                      <p:to>
                                        <p:strVal val="visible"/>
                                      </p:to>
                                    </p:set>
                                    <p:animEffect transition="in" filter="wipe(left)">
                                      <p:cBhvr>
                                        <p:cTn id="17" dur="500"/>
                                        <p:tgtEl>
                                          <p:spTgt spid="1065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6502"/>
                                        </p:tgtEl>
                                        <p:attrNameLst>
                                          <p:attrName>style.visibility</p:attrName>
                                        </p:attrNameLst>
                                      </p:cBhvr>
                                      <p:to>
                                        <p:strVal val="visible"/>
                                      </p:to>
                                    </p:set>
                                    <p:animEffect transition="in" filter="wipe(left)">
                                      <p:cBhvr>
                                        <p:cTn id="22" dur="500"/>
                                        <p:tgtEl>
                                          <p:spTgt spid="1065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6503"/>
                                        </p:tgtEl>
                                        <p:attrNameLst>
                                          <p:attrName>style.visibility</p:attrName>
                                        </p:attrNameLst>
                                      </p:cBhvr>
                                      <p:to>
                                        <p:strVal val="visible"/>
                                      </p:to>
                                    </p:set>
                                    <p:animEffect transition="in" filter="wipe(left)">
                                      <p:cBhvr>
                                        <p:cTn id="27" dur="500"/>
                                        <p:tgtEl>
                                          <p:spTgt spid="10650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6500"/>
                                        </p:tgtEl>
                                        <p:attrNameLst>
                                          <p:attrName>style.visibility</p:attrName>
                                        </p:attrNameLst>
                                      </p:cBhvr>
                                      <p:to>
                                        <p:strVal val="visible"/>
                                      </p:to>
                                    </p:set>
                                    <p:animEffect transition="in" filter="wipe(left)">
                                      <p:cBhvr>
                                        <p:cTn id="32" dur="500"/>
                                        <p:tgtEl>
                                          <p:spTgt spid="10650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6498"/>
                                        </p:tgtEl>
                                        <p:attrNameLst>
                                          <p:attrName>style.visibility</p:attrName>
                                        </p:attrNameLst>
                                      </p:cBhvr>
                                      <p:to>
                                        <p:strVal val="visible"/>
                                      </p:to>
                                    </p:set>
                                    <p:animEffect transition="in" filter="wipe(left)">
                                      <p:cBhvr>
                                        <p:cTn id="37" dur="500"/>
                                        <p:tgtEl>
                                          <p:spTgt spid="106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autoUpdateAnimBg="0"/>
      <p:bldP spid="106500" grpId="0" autoUpdateAnimBg="0"/>
      <p:bldP spid="106501" grpId="0" autoUpdateAnimBg="0"/>
      <p:bldP spid="106502" grpId="0" autoUpdateAnimBg="0"/>
      <p:bldP spid="106503" grpId="0" autoUpdateAnimBg="0"/>
      <p:bldP spid="106505" grpId="0" autoUpdateAnimBg="0"/>
      <p:bldP spid="106506"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457200" y="908050"/>
            <a:ext cx="8507413"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b="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a:latin typeface="Times New Roman" panose="02020603050405020304" pitchFamily="18" charset="0"/>
                <a:ea typeface="华文楷体" panose="02010600040101010101" pitchFamily="2" charset="-122"/>
                <a:cs typeface="Times New Roman" panose="02020603050405020304" pitchFamily="18" charset="0"/>
              </a:rPr>
              <a:t>为了估计总体</a:t>
            </a:r>
            <a:r>
              <a:rPr lang="en-US" altLang="zh-CN" i="1">
                <a:latin typeface="Times New Roman" panose="02020603050405020304" pitchFamily="18" charset="0"/>
                <a:ea typeface="华文楷体" panose="02010600040101010101" pitchFamily="2" charset="-122"/>
                <a:cs typeface="Times New Roman" panose="02020603050405020304" pitchFamily="18" charset="0"/>
              </a:rPr>
              <a:t>X </a:t>
            </a:r>
            <a:r>
              <a:rPr lang="zh-CN" altLang="en-US">
                <a:latin typeface="Times New Roman" panose="02020603050405020304" pitchFamily="18" charset="0"/>
                <a:ea typeface="华文楷体" panose="02010600040101010101" pitchFamily="2" charset="-122"/>
                <a:cs typeface="Times New Roman" panose="02020603050405020304" pitchFamily="18" charset="0"/>
              </a:rPr>
              <a:t>的未知参数</a:t>
            </a:r>
            <a:r>
              <a:rPr lang="zh-CN" altLang="en-US" i="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lang="zh-CN" altLang="en-US">
                <a:latin typeface="Times New Roman" panose="02020603050405020304" pitchFamily="18" charset="0"/>
                <a:ea typeface="华文楷体" panose="02010600040101010101" pitchFamily="2" charset="-122"/>
                <a:cs typeface="Times New Roman" panose="02020603050405020304" pitchFamily="18" charset="0"/>
              </a:rPr>
              <a:t>，前面已经介绍了矩估计法和极大似然估计法．由于总体</a:t>
            </a:r>
            <a:r>
              <a:rPr lang="en-US" altLang="zh-CN" i="1">
                <a:latin typeface="Times New Roman" panose="02020603050405020304" pitchFamily="18" charset="0"/>
                <a:ea typeface="华文楷体" panose="02010600040101010101" pitchFamily="2" charset="-122"/>
                <a:cs typeface="Times New Roman" panose="02020603050405020304" pitchFamily="18" charset="0"/>
              </a:rPr>
              <a:t>X</a:t>
            </a:r>
            <a:r>
              <a:rPr lang="zh-CN" altLang="en-US">
                <a:latin typeface="Times New Roman" panose="02020603050405020304" pitchFamily="18" charset="0"/>
                <a:ea typeface="华文楷体" panose="02010600040101010101" pitchFamily="2" charset="-122"/>
                <a:cs typeface="Times New Roman" panose="02020603050405020304" pitchFamily="18" charset="0"/>
              </a:rPr>
              <a:t>的未知参数</a:t>
            </a:r>
            <a:r>
              <a:rPr lang="zh-CN" altLang="en-US" i="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zh-CN" altLang="en-US">
                <a:latin typeface="Times New Roman" panose="02020603050405020304" pitchFamily="18" charset="0"/>
                <a:ea typeface="华文楷体" panose="02010600040101010101" pitchFamily="2" charset="-122"/>
                <a:cs typeface="Times New Roman" panose="02020603050405020304" pitchFamily="18" charset="0"/>
              </a:rPr>
              <a:t> 的估计量   是随机变量，无论这个估计量的性质多么好，它只能是未知参数的近似值，但</a:t>
            </a:r>
            <a:r>
              <a:rPr lang="zh-CN" altLang="en-US">
                <a:solidFill>
                  <a:srgbClr val="CC0000"/>
                </a:solidFill>
                <a:latin typeface="Times New Roman" panose="02020603050405020304" pitchFamily="18" charset="0"/>
                <a:ea typeface="黑体" panose="02010609060101010101" pitchFamily="49" charset="-122"/>
                <a:cs typeface="Times New Roman" panose="02020603050405020304" pitchFamily="18" charset="0"/>
              </a:rPr>
              <a:t>近似程度如何</a:t>
            </a:r>
            <a:r>
              <a:rPr lang="zh-CN" altLang="en-US">
                <a:latin typeface="Times New Roman" panose="02020603050405020304" pitchFamily="18" charset="0"/>
                <a:ea typeface="华文楷体" panose="02010600040101010101" pitchFamily="2" charset="-122"/>
                <a:cs typeface="Times New Roman" panose="02020603050405020304" pitchFamily="18" charset="0"/>
              </a:rPr>
              <a:t>？</a:t>
            </a:r>
            <a:r>
              <a:rPr lang="zh-CN" altLang="en-US">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误差范围多大</a:t>
            </a:r>
            <a:r>
              <a:rPr lang="zh-CN" altLang="en-US">
                <a:latin typeface="Times New Roman" panose="02020603050405020304" pitchFamily="18" charset="0"/>
                <a:ea typeface="华文楷体" panose="02010600040101010101" pitchFamily="2" charset="-122"/>
                <a:cs typeface="Times New Roman" panose="02020603050405020304" pitchFamily="18" charset="0"/>
              </a:rPr>
              <a:t>？</a:t>
            </a:r>
            <a:r>
              <a:rPr lang="zh-CN" altLang="en-US">
                <a:solidFill>
                  <a:srgbClr val="006600"/>
                </a:solidFill>
                <a:latin typeface="Times New Roman" panose="02020603050405020304" pitchFamily="18" charset="0"/>
                <a:ea typeface="黑体" panose="02010609060101010101" pitchFamily="49" charset="-122"/>
                <a:cs typeface="Times New Roman" panose="02020603050405020304" pitchFamily="18" charset="0"/>
              </a:rPr>
              <a:t>可信程度又如何</a:t>
            </a:r>
            <a:r>
              <a:rPr lang="zh-CN" altLang="en-US">
                <a:latin typeface="Times New Roman" panose="02020603050405020304" pitchFamily="18" charset="0"/>
                <a:ea typeface="华文楷体" panose="02010600040101010101" pitchFamily="2" charset="-122"/>
                <a:cs typeface="Times New Roman" panose="02020603050405020304" pitchFamily="18" charset="0"/>
              </a:rPr>
              <a:t>？这些问题是点估计无法回答的。</a:t>
            </a:r>
          </a:p>
        </p:txBody>
      </p:sp>
      <p:graphicFrame>
        <p:nvGraphicFramePr>
          <p:cNvPr id="37892" name="Object 4"/>
          <p:cNvGraphicFramePr>
            <a:graphicFrameLocks noChangeAspect="1"/>
          </p:cNvGraphicFramePr>
          <p:nvPr>
            <p:extLst>
              <p:ext uri="{D42A27DB-BD31-4B8C-83A1-F6EECF244321}">
                <p14:modId xmlns:p14="http://schemas.microsoft.com/office/powerpoint/2010/main" val="1157747842"/>
              </p:ext>
            </p:extLst>
          </p:nvPr>
        </p:nvGraphicFramePr>
        <p:xfrm>
          <a:off x="7320682" y="1249511"/>
          <a:ext cx="347662" cy="595313"/>
        </p:xfrm>
        <a:graphic>
          <a:graphicData uri="http://schemas.openxmlformats.org/presentationml/2006/ole">
            <mc:AlternateContent xmlns:mc="http://schemas.openxmlformats.org/markup-compatibility/2006">
              <mc:Choice xmlns:v="urn:schemas-microsoft-com:vml" Requires="v">
                <p:oleObj spid="_x0000_s1036327" name="公式" r:id="rId4" imgW="126720" imgH="215640" progId="Equation.3">
                  <p:embed/>
                </p:oleObj>
              </mc:Choice>
              <mc:Fallback>
                <p:oleObj name="公式" r:id="rId4" imgW="1267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0682" y="1249511"/>
                        <a:ext cx="347662"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7" name="Rectangle 9"/>
          <p:cNvSpPr>
            <a:spLocks noChangeArrowheads="1"/>
          </p:cNvSpPr>
          <p:nvPr/>
        </p:nvSpPr>
        <p:spPr bwMode="auto">
          <a:xfrm>
            <a:off x="2051050" y="201613"/>
            <a:ext cx="386035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0"/>
              </a:spcBef>
            </a:pPr>
            <a:r>
              <a:rPr lang="en-US" altLang="zh-CN" sz="440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§7.4 </a:t>
            </a:r>
            <a:r>
              <a:rPr lang="zh-CN" altLang="en-US" sz="440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区间估计</a:t>
            </a:r>
          </a:p>
        </p:txBody>
      </p:sp>
      <p:sp>
        <p:nvSpPr>
          <p:cNvPr id="37898" name="Line 10"/>
          <p:cNvSpPr>
            <a:spLocks noChangeShapeType="1"/>
          </p:cNvSpPr>
          <p:nvPr/>
        </p:nvSpPr>
        <p:spPr bwMode="auto">
          <a:xfrm>
            <a:off x="457200" y="990600"/>
            <a:ext cx="8686800" cy="0"/>
          </a:xfrm>
          <a:prstGeom prst="line">
            <a:avLst/>
          </a:prstGeom>
          <a:noFill/>
          <a:ln w="57150" cmpd="thinThick">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latin typeface="Times New Roman" panose="02020603050405020304" pitchFamily="18" charset="0"/>
              <a:cs typeface="Times New Roman" panose="02020603050405020304" pitchFamily="18" charset="0"/>
            </a:endParaRPr>
          </a:p>
        </p:txBody>
      </p:sp>
      <p:sp>
        <p:nvSpPr>
          <p:cNvPr id="37899" name="Text Box 11"/>
          <p:cNvSpPr txBox="1">
            <a:spLocks noChangeArrowheads="1"/>
          </p:cNvSpPr>
          <p:nvPr/>
        </p:nvSpPr>
        <p:spPr bwMode="auto">
          <a:xfrm>
            <a:off x="468313" y="3725863"/>
            <a:ext cx="8507412"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a:latin typeface="Times New Roman" panose="02020603050405020304" pitchFamily="18" charset="0"/>
                <a:ea typeface="华文楷体" panose="02010600040101010101" pitchFamily="2" charset="-122"/>
                <a:cs typeface="Times New Roman" panose="02020603050405020304" pitchFamily="18" charset="0"/>
              </a:rPr>
              <a:t>    </a:t>
            </a:r>
            <a:r>
              <a:rPr lang="zh-CN" altLang="en-US">
                <a:latin typeface="Times New Roman" panose="02020603050405020304" pitchFamily="18" charset="0"/>
                <a:ea typeface="华文楷体" panose="02010600040101010101" pitchFamily="2" charset="-122"/>
                <a:cs typeface="Times New Roman" panose="02020603050405020304" pitchFamily="18" charset="0"/>
              </a:rPr>
              <a:t>那么</a:t>
            </a:r>
            <a:r>
              <a:rPr lang="zh-CN" altLang="en-US" i="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zh-CN" altLang="en-US">
                <a:latin typeface="Times New Roman" panose="02020603050405020304" pitchFamily="18" charset="0"/>
                <a:ea typeface="华文楷体" panose="02010600040101010101" pitchFamily="2" charset="-122"/>
                <a:cs typeface="Times New Roman" panose="02020603050405020304" pitchFamily="18" charset="0"/>
              </a:rPr>
              <a:t> 的真值在什么范围内呢？是否能通过样本寻求一个</a:t>
            </a:r>
            <a:r>
              <a:rPr lang="zh-CN" altLang="en-US">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区间</a:t>
            </a:r>
            <a:r>
              <a:rPr lang="zh-CN" altLang="en-US">
                <a:latin typeface="Times New Roman" panose="02020603050405020304" pitchFamily="18" charset="0"/>
                <a:ea typeface="华文楷体" panose="02010600040101010101" pitchFamily="2" charset="-122"/>
                <a:cs typeface="Times New Roman" panose="02020603050405020304" pitchFamily="18" charset="0"/>
              </a:rPr>
              <a:t>，并且给出此</a:t>
            </a:r>
            <a:r>
              <a:rPr lang="zh-CN" altLang="en-US">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区间包含参数</a:t>
            </a:r>
            <a:r>
              <a:rPr lang="zh-CN" altLang="en-US" i="1">
                <a:solidFill>
                  <a:srgbClr val="0000FF"/>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en-US">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真值的可信程度</a:t>
            </a:r>
            <a:r>
              <a:rPr lang="zh-CN" altLang="en-US">
                <a:latin typeface="Times New Roman" panose="02020603050405020304" pitchFamily="18" charset="0"/>
                <a:ea typeface="华文楷体" panose="02010600040101010101" pitchFamily="2" charset="-122"/>
                <a:cs typeface="Times New Roman" panose="02020603050405020304" pitchFamily="18" charset="0"/>
              </a:rPr>
              <a:t>．这就是总体未知参数的</a:t>
            </a:r>
            <a:r>
              <a:rPr lang="zh-CN" altLang="en-US" u="sng">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区间估计问题</a:t>
            </a:r>
            <a:r>
              <a:rPr lang="zh-CN" altLang="en-US">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7901" name="Text Box 13"/>
          <p:cNvSpPr txBox="1">
            <a:spLocks noChangeArrowheads="1"/>
          </p:cNvSpPr>
          <p:nvPr/>
        </p:nvSpPr>
        <p:spPr bwMode="auto">
          <a:xfrm>
            <a:off x="457200" y="5229225"/>
            <a:ext cx="8507413"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在区间估计理论中，被广泛接受的一种观点是</a:t>
            </a:r>
            <a:r>
              <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置信区间</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，它是</a:t>
            </a: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由</a:t>
            </a:r>
            <a:r>
              <a:rPr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Neymann</a:t>
            </a: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于</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1934</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年提出的。</a:t>
            </a:r>
          </a:p>
        </p:txBody>
      </p:sp>
    </p:spTree>
    <p:extLst>
      <p:ext uri="{BB962C8B-B14F-4D97-AF65-F5344CB8AC3E}">
        <p14:creationId xmlns:p14="http://schemas.microsoft.com/office/powerpoint/2010/main" val="28380196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468313" y="697855"/>
            <a:ext cx="8355012"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0"/>
              </a:spcBef>
            </a:pPr>
            <a:r>
              <a:rPr lang="zh-CN" altLang="en-US"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定义</a:t>
            </a:r>
            <a:r>
              <a:rPr lang="en-US" altLang="zh-CN"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1</a:t>
            </a:r>
            <a:r>
              <a:rPr lang="en-US" altLang="zh-CN" dirty="0">
                <a:solidFill>
                  <a:srgbClr val="FF0000"/>
                </a:solidFill>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设总体</a:t>
            </a: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的分布函数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zh-CN" altLang="en-US" i="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为</a:t>
            </a:r>
            <a:r>
              <a:rPr lang="zh-CN" altLang="en-US" dirty="0">
                <a:latin typeface="Times New Roman" panose="02020603050405020304" pitchFamily="18" charset="0"/>
                <a:cs typeface="Times New Roman" panose="02020603050405020304" pitchFamily="18" charset="0"/>
              </a:rPr>
              <a:t>未知参数， </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X</a:t>
            </a:r>
            <a:r>
              <a:rPr lang="en-US" altLang="zh-CN" i="1" baseline="-25000" dirty="0" err="1">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是取自总体的样本，对给定值</a:t>
            </a:r>
            <a:r>
              <a:rPr lang="zh-CN" altLang="en-US" i="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(0&lt;</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&lt;1)</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若存在</a:t>
            </a:r>
            <a:r>
              <a:rPr lang="zh-CN" altLang="en-US" dirty="0" smtClean="0">
                <a:latin typeface="Times New Roman" panose="02020603050405020304" pitchFamily="18" charset="0"/>
                <a:cs typeface="Times New Roman" panose="02020603050405020304" pitchFamily="18" charset="0"/>
              </a:rPr>
              <a:t>统计量                                       </a:t>
            </a:r>
            <a:r>
              <a:rPr lang="zh-CN" altLang="en-US" dirty="0" smtClean="0">
                <a:latin typeface="Times New Roman" panose="02020603050405020304" pitchFamily="18" charset="0"/>
                <a:cs typeface="Times New Roman" panose="02020603050405020304" pitchFamily="18" charset="0"/>
              </a:rPr>
              <a:t>和                                    满足</a:t>
            </a:r>
            <a:endParaRPr lang="zh-CN" altLang="en-US" dirty="0">
              <a:latin typeface="Times New Roman" panose="02020603050405020304" pitchFamily="18" charset="0"/>
              <a:cs typeface="Times New Roman" panose="02020603050405020304" pitchFamily="18" charset="0"/>
            </a:endParaRPr>
          </a:p>
        </p:txBody>
      </p:sp>
      <p:sp>
        <p:nvSpPr>
          <p:cNvPr id="39960" name="Rectangle 24"/>
          <p:cNvSpPr>
            <a:spLocks noChangeArrowheads="1"/>
          </p:cNvSpPr>
          <p:nvPr/>
        </p:nvSpPr>
        <p:spPr bwMode="auto">
          <a:xfrm>
            <a:off x="505043" y="2754913"/>
            <a:ext cx="767229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0"/>
              </a:spcBef>
            </a:pPr>
            <a:r>
              <a:rPr lang="zh-CN" altLang="en-US" dirty="0">
                <a:latin typeface="Times New Roman" panose="02020603050405020304" pitchFamily="18" charset="0"/>
                <a:cs typeface="Times New Roman" panose="02020603050405020304" pitchFamily="18" charset="0"/>
              </a:rPr>
              <a:t>则称随机区间      </a:t>
            </a:r>
            <a:r>
              <a:rPr lang="zh-CN" altLang="en-US" dirty="0" smtClean="0">
                <a:latin typeface="Times New Roman" panose="02020603050405020304" pitchFamily="18" charset="0"/>
                <a:cs typeface="Times New Roman" panose="02020603050405020304" pitchFamily="18" charset="0"/>
              </a:rPr>
              <a:t>       为</a:t>
            </a:r>
            <a:r>
              <a:rPr lang="zh-CN" altLang="en-US" i="1" dirty="0" smtClean="0">
                <a:solidFill>
                  <a:srgbClr val="CC0000"/>
                </a:solidFill>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smtClean="0">
                <a:latin typeface="Times New Roman" panose="02020603050405020304" pitchFamily="18" charset="0"/>
                <a:cs typeface="Times New Roman" panose="02020603050405020304" pitchFamily="18" charset="0"/>
              </a:rPr>
              <a:t>的</a:t>
            </a:r>
            <a:r>
              <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置信水平</a:t>
            </a:r>
            <a:r>
              <a:rPr lang="zh-CN" altLang="en-US" dirty="0">
                <a:latin typeface="Times New Roman" panose="02020603050405020304" pitchFamily="18" charset="0"/>
                <a:cs typeface="Times New Roman" panose="02020603050405020304" pitchFamily="18" charset="0"/>
              </a:rPr>
              <a:t>为</a:t>
            </a:r>
            <a:r>
              <a:rPr lang="en-US" altLang="zh-CN" dirty="0">
                <a:solidFill>
                  <a:srgbClr val="CC0000"/>
                </a:solidFill>
                <a:latin typeface="Times New Roman" panose="02020603050405020304" pitchFamily="18" charset="0"/>
                <a:cs typeface="Times New Roman" panose="02020603050405020304" pitchFamily="18" charset="0"/>
              </a:rPr>
              <a:t>1-</a:t>
            </a:r>
            <a:r>
              <a:rPr lang="en-US" altLang="zh-CN" i="1" dirty="0">
                <a:solidFill>
                  <a:srgbClr val="CC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rgbClr val="CC0000"/>
                </a:solidFill>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a:latin typeface="Times New Roman" panose="02020603050405020304" pitchFamily="18" charset="0"/>
                <a:cs typeface="Times New Roman" panose="02020603050405020304" pitchFamily="18" charset="0"/>
              </a:rPr>
              <a:t>的</a:t>
            </a:r>
            <a:r>
              <a:rPr lang="zh-CN" altLang="en-US" u="sng"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置信区间</a:t>
            </a:r>
            <a:r>
              <a:rPr lang="en-US" altLang="zh-CN" dirty="0">
                <a:latin typeface="Times New Roman" panose="02020603050405020304" pitchFamily="18" charset="0"/>
                <a:cs typeface="Times New Roman" panose="02020603050405020304" pitchFamily="18" charset="0"/>
              </a:rPr>
              <a:t>, </a:t>
            </a:r>
          </a:p>
        </p:txBody>
      </p:sp>
      <p:graphicFrame>
        <p:nvGraphicFramePr>
          <p:cNvPr id="39940" name="Object 4"/>
          <p:cNvGraphicFramePr>
            <a:graphicFrameLocks noChangeAspect="1"/>
          </p:cNvGraphicFramePr>
          <p:nvPr>
            <p:extLst>
              <p:ext uri="{D42A27DB-BD31-4B8C-83A1-F6EECF244321}">
                <p14:modId xmlns:p14="http://schemas.microsoft.com/office/powerpoint/2010/main" val="2747688525"/>
              </p:ext>
            </p:extLst>
          </p:nvPr>
        </p:nvGraphicFramePr>
        <p:xfrm>
          <a:off x="2377499" y="2642046"/>
          <a:ext cx="1152525" cy="642938"/>
        </p:xfrm>
        <a:graphic>
          <a:graphicData uri="http://schemas.openxmlformats.org/presentationml/2006/ole">
            <mc:AlternateContent xmlns:mc="http://schemas.openxmlformats.org/markup-compatibility/2006">
              <mc:Choice xmlns:v="urn:schemas-microsoft-com:vml" Requires="v">
                <p:oleObj spid="_x0000_s1037694" name="Equation" r:id="rId4" imgW="291960" imgH="164880" progId="Equation.DSMT4">
                  <p:embed/>
                </p:oleObj>
              </mc:Choice>
              <mc:Fallback>
                <p:oleObj name="Equation" r:id="rId4" imgW="291960" imgH="1648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7499" y="2642046"/>
                        <a:ext cx="1152525"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61" name="Rectangle 25"/>
          <p:cNvSpPr>
            <a:spLocks noChangeArrowheads="1"/>
          </p:cNvSpPr>
          <p:nvPr/>
        </p:nvSpPr>
        <p:spPr bwMode="auto">
          <a:xfrm>
            <a:off x="506412" y="3282950"/>
            <a:ext cx="8386068" cy="1052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nSpc>
                <a:spcPct val="130000"/>
              </a:lnSpc>
              <a:spcBef>
                <a:spcPct val="0"/>
              </a:spcBef>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和  </a:t>
            </a:r>
            <a:r>
              <a:rPr lang="zh-CN" altLang="en-US" dirty="0" smtClean="0">
                <a:latin typeface="Times New Roman" panose="02020603050405020304" pitchFamily="18" charset="0"/>
                <a:cs typeface="Times New Roman" panose="02020603050405020304" pitchFamily="18" charset="0"/>
              </a:rPr>
              <a:t> 分别</a:t>
            </a:r>
            <a:r>
              <a:rPr lang="zh-CN" altLang="en-US" dirty="0">
                <a:latin typeface="Times New Roman" panose="02020603050405020304" pitchFamily="18" charset="0"/>
                <a:cs typeface="Times New Roman" panose="02020603050405020304" pitchFamily="18" charset="0"/>
              </a:rPr>
              <a:t>称为置信度为       </a:t>
            </a:r>
            <a:r>
              <a:rPr lang="zh-CN" altLang="en-US" dirty="0" smtClean="0">
                <a:latin typeface="Times New Roman" panose="02020603050405020304" pitchFamily="18" charset="0"/>
                <a:cs typeface="Times New Roman" panose="02020603050405020304" pitchFamily="18" charset="0"/>
              </a:rPr>
              <a:t>        的</a:t>
            </a:r>
            <a:r>
              <a:rPr lang="zh-CN" altLang="en-US"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双侧置信下限</a:t>
            </a:r>
          </a:p>
          <a:p>
            <a:pPr>
              <a:lnSpc>
                <a:spcPct val="130000"/>
              </a:lnSpc>
              <a:spcBef>
                <a:spcPct val="0"/>
              </a:spcBef>
            </a:pPr>
            <a:r>
              <a:rPr lang="zh-CN" altLang="en-US" dirty="0">
                <a:solidFill>
                  <a:srgbClr val="0000FF"/>
                </a:solidFill>
                <a:latin typeface="Times New Roman" panose="02020603050405020304" pitchFamily="18" charset="0"/>
                <a:cs typeface="Times New Roman" panose="02020603050405020304" pitchFamily="18" charset="0"/>
              </a:rPr>
              <a:t>与</a:t>
            </a:r>
            <a:r>
              <a:rPr lang="zh-CN" altLang="en-US"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双侧置信上限</a:t>
            </a:r>
            <a:r>
              <a:rPr lang="zh-CN" altLang="en-US" dirty="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称为</a:t>
            </a:r>
            <a:r>
              <a:rPr lang="zh-CN" altLang="en-US" u="sng"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置信水平</a:t>
            </a:r>
            <a:r>
              <a:rPr lang="en-US" altLang="zh-CN" u="sng"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u="sng"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置信度</a:t>
            </a:r>
            <a:r>
              <a:rPr lang="en-US" altLang="zh-CN" u="sng"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solidFill>
                  <a:srgbClr val="0000FF"/>
                </a:solidFill>
                <a:latin typeface="Times New Roman" panose="02020603050405020304" pitchFamily="18" charset="0"/>
                <a:cs typeface="Times New Roman" panose="02020603050405020304" pitchFamily="18" charset="0"/>
              </a:rPr>
              <a:t>．</a:t>
            </a:r>
          </a:p>
        </p:txBody>
      </p:sp>
      <p:graphicFrame>
        <p:nvGraphicFramePr>
          <p:cNvPr id="39946" name="Object 10"/>
          <p:cNvGraphicFramePr>
            <a:graphicFrameLocks noChangeAspect="1"/>
          </p:cNvGraphicFramePr>
          <p:nvPr>
            <p:extLst>
              <p:ext uri="{D42A27DB-BD31-4B8C-83A1-F6EECF244321}">
                <p14:modId xmlns:p14="http://schemas.microsoft.com/office/powerpoint/2010/main" val="1463617193"/>
              </p:ext>
            </p:extLst>
          </p:nvPr>
        </p:nvGraphicFramePr>
        <p:xfrm>
          <a:off x="498971" y="3356992"/>
          <a:ext cx="328613" cy="469900"/>
        </p:xfrm>
        <a:graphic>
          <a:graphicData uri="http://schemas.openxmlformats.org/presentationml/2006/ole">
            <mc:AlternateContent xmlns:mc="http://schemas.openxmlformats.org/markup-compatibility/2006">
              <mc:Choice xmlns:v="urn:schemas-microsoft-com:vml" Requires="v">
                <p:oleObj spid="_x0000_s1037695" name="公式" r:id="rId6" imgW="164880" imgH="253800" progId="Equation.3">
                  <p:embed/>
                </p:oleObj>
              </mc:Choice>
              <mc:Fallback>
                <p:oleObj name="公式" r:id="rId6" imgW="164880" imgH="253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8971" y="3356992"/>
                        <a:ext cx="328613"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47" name="Object 11"/>
          <p:cNvGraphicFramePr>
            <a:graphicFrameLocks noChangeAspect="1"/>
          </p:cNvGraphicFramePr>
          <p:nvPr>
            <p:extLst>
              <p:ext uri="{D42A27DB-BD31-4B8C-83A1-F6EECF244321}">
                <p14:modId xmlns:p14="http://schemas.microsoft.com/office/powerpoint/2010/main" val="2851246509"/>
              </p:ext>
            </p:extLst>
          </p:nvPr>
        </p:nvGraphicFramePr>
        <p:xfrm>
          <a:off x="1043608" y="3356992"/>
          <a:ext cx="388938" cy="454025"/>
        </p:xfrm>
        <a:graphic>
          <a:graphicData uri="http://schemas.openxmlformats.org/presentationml/2006/ole">
            <mc:AlternateContent xmlns:mc="http://schemas.openxmlformats.org/markup-compatibility/2006">
              <mc:Choice xmlns:v="urn:schemas-microsoft-com:vml" Requires="v">
                <p:oleObj spid="_x0000_s1037696" name="公式" r:id="rId8" imgW="190440" imgH="241200" progId="Equation.3">
                  <p:embed/>
                </p:oleObj>
              </mc:Choice>
              <mc:Fallback>
                <p:oleObj name="公式" r:id="rId8" imgW="19044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3608" y="3356992"/>
                        <a:ext cx="3889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50" name="Object 14"/>
          <p:cNvGraphicFramePr>
            <a:graphicFrameLocks noChangeAspect="1"/>
          </p:cNvGraphicFramePr>
          <p:nvPr>
            <p:extLst>
              <p:ext uri="{D42A27DB-BD31-4B8C-83A1-F6EECF244321}">
                <p14:modId xmlns:p14="http://schemas.microsoft.com/office/powerpoint/2010/main" val="2450273073"/>
              </p:ext>
            </p:extLst>
          </p:nvPr>
        </p:nvGraphicFramePr>
        <p:xfrm>
          <a:off x="3708078" y="3356992"/>
          <a:ext cx="1223962" cy="500062"/>
        </p:xfrm>
        <a:graphic>
          <a:graphicData uri="http://schemas.openxmlformats.org/presentationml/2006/ole">
            <mc:AlternateContent xmlns:mc="http://schemas.openxmlformats.org/markup-compatibility/2006">
              <mc:Choice xmlns:v="urn:schemas-microsoft-com:vml" Requires="v">
                <p:oleObj spid="_x0000_s1037697" name="公式" r:id="rId10" imgW="457200" imgH="203040" progId="Equation.3">
                  <p:embed/>
                </p:oleObj>
              </mc:Choice>
              <mc:Fallback>
                <p:oleObj name="公式" r:id="rId10" imgW="457200" imgH="2030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08078" y="3356992"/>
                        <a:ext cx="1223962"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51" name="Object 15"/>
          <p:cNvGraphicFramePr>
            <a:graphicFrameLocks noChangeAspect="1"/>
          </p:cNvGraphicFramePr>
          <p:nvPr>
            <p:extLst>
              <p:ext uri="{D42A27DB-BD31-4B8C-83A1-F6EECF244321}">
                <p14:modId xmlns:p14="http://schemas.microsoft.com/office/powerpoint/2010/main" val="850490108"/>
              </p:ext>
            </p:extLst>
          </p:nvPr>
        </p:nvGraphicFramePr>
        <p:xfrm>
          <a:off x="2987824" y="3789040"/>
          <a:ext cx="1365250" cy="566738"/>
        </p:xfrm>
        <a:graphic>
          <a:graphicData uri="http://schemas.openxmlformats.org/presentationml/2006/ole">
            <mc:AlternateContent xmlns:mc="http://schemas.openxmlformats.org/markup-compatibility/2006">
              <mc:Choice xmlns:v="urn:schemas-microsoft-com:vml" Requires="v">
                <p:oleObj spid="_x0000_s1037698" name="Equation" r:id="rId12" imgW="393480" imgH="177480" progId="Equation.DSMT4">
                  <p:embed/>
                </p:oleObj>
              </mc:Choice>
              <mc:Fallback>
                <p:oleObj name="Equation" r:id="rId12" imgW="393480" imgH="17748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87824" y="3789040"/>
                        <a:ext cx="136525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54" name="Object 18"/>
          <p:cNvGraphicFramePr>
            <a:graphicFrameLocks noChangeAspect="1"/>
          </p:cNvGraphicFramePr>
          <p:nvPr>
            <p:extLst>
              <p:ext uri="{D42A27DB-BD31-4B8C-83A1-F6EECF244321}">
                <p14:modId xmlns:p14="http://schemas.microsoft.com/office/powerpoint/2010/main" val="2777299305"/>
              </p:ext>
            </p:extLst>
          </p:nvPr>
        </p:nvGraphicFramePr>
        <p:xfrm>
          <a:off x="859454" y="1593288"/>
          <a:ext cx="3024188" cy="515937"/>
        </p:xfrm>
        <a:graphic>
          <a:graphicData uri="http://schemas.openxmlformats.org/presentationml/2006/ole">
            <mc:AlternateContent xmlns:mc="http://schemas.openxmlformats.org/markup-compatibility/2006">
              <mc:Choice xmlns:v="urn:schemas-microsoft-com:vml" Requires="v">
                <p:oleObj spid="_x0000_s1037699" name="公式" r:id="rId14" imgW="1371600" imgH="228600" progId="Equation.3">
                  <p:embed/>
                </p:oleObj>
              </mc:Choice>
              <mc:Fallback>
                <p:oleObj name="公式" r:id="rId14" imgW="1371600" imgH="2286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9454" y="1593288"/>
                        <a:ext cx="3024188"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55" name="Object 19"/>
          <p:cNvGraphicFramePr>
            <a:graphicFrameLocks noChangeAspect="1"/>
          </p:cNvGraphicFramePr>
          <p:nvPr>
            <p:extLst>
              <p:ext uri="{D42A27DB-BD31-4B8C-83A1-F6EECF244321}">
                <p14:modId xmlns:p14="http://schemas.microsoft.com/office/powerpoint/2010/main" val="2638403830"/>
              </p:ext>
            </p:extLst>
          </p:nvPr>
        </p:nvGraphicFramePr>
        <p:xfrm>
          <a:off x="4139952" y="1593288"/>
          <a:ext cx="2774950" cy="558800"/>
        </p:xfrm>
        <a:graphic>
          <a:graphicData uri="http://schemas.openxmlformats.org/presentationml/2006/ole">
            <mc:AlternateContent xmlns:mc="http://schemas.openxmlformats.org/markup-compatibility/2006">
              <mc:Choice xmlns:v="urn:schemas-microsoft-com:vml" Requires="v">
                <p:oleObj spid="_x0000_s1037700" name="Equation" r:id="rId16" imgW="1193760" imgH="203040" progId="Equation.DSMT4">
                  <p:embed/>
                </p:oleObj>
              </mc:Choice>
              <mc:Fallback>
                <p:oleObj name="Equation" r:id="rId16" imgW="1193760" imgH="20304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39952" y="1593288"/>
                        <a:ext cx="277495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56" name="Object 20"/>
          <p:cNvGraphicFramePr>
            <a:graphicFrameLocks noChangeAspect="1"/>
          </p:cNvGraphicFramePr>
          <p:nvPr>
            <p:extLst>
              <p:ext uri="{D42A27DB-BD31-4B8C-83A1-F6EECF244321}">
                <p14:modId xmlns:p14="http://schemas.microsoft.com/office/powerpoint/2010/main" val="306916028"/>
              </p:ext>
            </p:extLst>
          </p:nvPr>
        </p:nvGraphicFramePr>
        <p:xfrm>
          <a:off x="2371548" y="2123333"/>
          <a:ext cx="3744912" cy="682625"/>
        </p:xfrm>
        <a:graphic>
          <a:graphicData uri="http://schemas.openxmlformats.org/presentationml/2006/ole">
            <mc:AlternateContent xmlns:mc="http://schemas.openxmlformats.org/markup-compatibility/2006">
              <mc:Choice xmlns:v="urn:schemas-microsoft-com:vml" Requires="v">
                <p:oleObj spid="_x0000_s1037701" name="Equation" r:id="rId18" imgW="1117440" imgH="203040" progId="Equation.DSMT4">
                  <p:embed/>
                </p:oleObj>
              </mc:Choice>
              <mc:Fallback>
                <p:oleObj name="Equation" r:id="rId18" imgW="1117440" imgH="20304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71548" y="2123333"/>
                        <a:ext cx="3744912" cy="682625"/>
                      </a:xfrm>
                      <a:prstGeom prst="rect">
                        <a:avLst/>
                      </a:prstGeom>
                      <a:noFill/>
                      <a:ln>
                        <a:noFill/>
                      </a:ln>
                      <a:effectLst/>
                      <a:extLst>
                        <a:ext uri="{909E8E84-426E-40DD-AFC4-6F175D3DCCD1}">
                          <a14:hiddenFill xmlns:a14="http://schemas.microsoft.com/office/drawing/2010/main">
                            <a:solidFill>
                              <a:srgbClr val="66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59" name="Rectangle 23"/>
          <p:cNvSpPr>
            <a:spLocks noChangeArrowheads="1"/>
          </p:cNvSpPr>
          <p:nvPr/>
        </p:nvSpPr>
        <p:spPr bwMode="auto">
          <a:xfrm>
            <a:off x="468313" y="262880"/>
            <a:ext cx="5254625" cy="5794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32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一、置信区间的概念</a:t>
            </a:r>
          </a:p>
        </p:txBody>
      </p:sp>
      <p:sp>
        <p:nvSpPr>
          <p:cNvPr id="39964" name="Rectangle 28"/>
          <p:cNvSpPr>
            <a:spLocks noChangeArrowheads="1"/>
          </p:cNvSpPr>
          <p:nvPr/>
        </p:nvSpPr>
        <p:spPr bwMode="auto">
          <a:xfrm>
            <a:off x="483259" y="4365104"/>
            <a:ext cx="4520789"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dirty="0">
                <a:latin typeface="Times New Roman" panose="02020603050405020304" pitchFamily="18" charset="0"/>
                <a:cs typeface="Times New Roman" panose="02020603050405020304" pitchFamily="18" charset="0"/>
              </a:rPr>
              <a:t>这种估计</a:t>
            </a:r>
            <a:r>
              <a:rPr lang="zh-CN" altLang="en-US" i="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a:latin typeface="Times New Roman" panose="02020603050405020304" pitchFamily="18" charset="0"/>
                <a:cs typeface="Times New Roman" panose="02020603050405020304" pitchFamily="18" charset="0"/>
              </a:rPr>
              <a:t>的方法叫做</a:t>
            </a:r>
            <a:r>
              <a:rPr lang="zh-CN" altLang="en-US" u="sng"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区间估计</a:t>
            </a:r>
            <a:r>
              <a:rPr lang="en-US" altLang="zh-CN" dirty="0">
                <a:solidFill>
                  <a:schemeClr val="accent2"/>
                </a:solidFill>
                <a:latin typeface="Times New Roman" panose="02020603050405020304" pitchFamily="18" charset="0"/>
                <a:cs typeface="Times New Roman" panose="02020603050405020304" pitchFamily="18" charset="0"/>
              </a:rPr>
              <a:t>.</a:t>
            </a:r>
          </a:p>
        </p:txBody>
      </p:sp>
      <p:sp>
        <p:nvSpPr>
          <p:cNvPr id="39965" name="Rectangle 29"/>
          <p:cNvSpPr>
            <a:spLocks noChangeArrowheads="1"/>
          </p:cNvSpPr>
          <p:nvPr/>
        </p:nvSpPr>
        <p:spPr bwMode="auto">
          <a:xfrm>
            <a:off x="250825" y="5051425"/>
            <a:ext cx="5762625" cy="31393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60000"/>
              </a:lnSpc>
              <a:buClr>
                <a:srgbClr val="0000FF"/>
              </a:buClr>
              <a:buSzPct val="125000"/>
              <a:buFont typeface="Wingdings" panose="05000000000000000000" pitchFamily="2" charset="2"/>
              <a:buChar char="Ø"/>
            </a:pPr>
            <a:r>
              <a:rPr lang="zh-CN" altLang="en-US">
                <a:solidFill>
                  <a:srgbClr val="CC0000"/>
                </a:solidFill>
                <a:latin typeface="Times New Roman" panose="02020603050405020304" pitchFamily="18" charset="0"/>
                <a:ea typeface="黑体" panose="02010609060101010101" pitchFamily="49" charset="-122"/>
                <a:cs typeface="Times New Roman" panose="02020603050405020304" pitchFamily="18" charset="0"/>
              </a:rPr>
              <a:t>评价置信区间好坏标准：</a:t>
            </a:r>
          </a:p>
        </p:txBody>
      </p:sp>
      <p:sp>
        <p:nvSpPr>
          <p:cNvPr id="39967" name="Rectangle 31"/>
          <p:cNvSpPr>
            <a:spLocks noChangeArrowheads="1"/>
          </p:cNvSpPr>
          <p:nvPr/>
        </p:nvSpPr>
        <p:spPr bwMode="auto">
          <a:xfrm>
            <a:off x="976313" y="5351463"/>
            <a:ext cx="386516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精度：</a:t>
            </a:r>
            <a:r>
              <a:rPr lang="zh-CN" altLang="en-US" dirty="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越小越好</a:t>
            </a:r>
            <a:r>
              <a:rPr lang="zh-CN" altLang="en-US" dirty="0">
                <a:latin typeface="Times New Roman" panose="02020603050405020304" pitchFamily="18" charset="0"/>
                <a:cs typeface="Times New Roman" panose="02020603050405020304" pitchFamily="18" charset="0"/>
              </a:rPr>
              <a:t>；</a:t>
            </a:r>
          </a:p>
        </p:txBody>
      </p:sp>
      <p:graphicFrame>
        <p:nvGraphicFramePr>
          <p:cNvPr id="39968" name="Object 32"/>
          <p:cNvGraphicFramePr>
            <a:graphicFrameLocks noChangeAspect="1"/>
          </p:cNvGraphicFramePr>
          <p:nvPr>
            <p:extLst>
              <p:ext uri="{D42A27DB-BD31-4B8C-83A1-F6EECF244321}">
                <p14:modId xmlns:p14="http://schemas.microsoft.com/office/powerpoint/2010/main" val="4053043805"/>
              </p:ext>
            </p:extLst>
          </p:nvPr>
        </p:nvGraphicFramePr>
        <p:xfrm>
          <a:off x="2267223" y="5310188"/>
          <a:ext cx="936625" cy="593725"/>
        </p:xfrm>
        <a:graphic>
          <a:graphicData uri="http://schemas.openxmlformats.org/presentationml/2006/ole">
            <mc:AlternateContent xmlns:mc="http://schemas.openxmlformats.org/markup-compatibility/2006">
              <mc:Choice xmlns:v="urn:schemas-microsoft-com:vml" Requires="v">
                <p:oleObj spid="_x0000_s1037702" name="Equation" r:id="rId20" imgW="317160" imgH="203040" progId="Equation.DSMT4">
                  <p:embed/>
                </p:oleObj>
              </mc:Choice>
              <mc:Fallback>
                <p:oleObj name="Equation" r:id="rId20" imgW="317160" imgH="203040"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67223" y="5310188"/>
                        <a:ext cx="936625"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66" name="Rectangle 30"/>
          <p:cNvSpPr>
            <a:spLocks noChangeArrowheads="1"/>
          </p:cNvSpPr>
          <p:nvPr/>
        </p:nvSpPr>
        <p:spPr bwMode="auto">
          <a:xfrm>
            <a:off x="976313" y="5832475"/>
            <a:ext cx="4865434"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置信度</a:t>
            </a:r>
            <a:r>
              <a:rPr lang="zh-CN" altLang="en-US" dirty="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越大越好</a:t>
            </a:r>
            <a:r>
              <a:rPr lang="en-US" altLang="zh-CN" dirty="0">
                <a:latin typeface="Times New Roman" panose="02020603050405020304" pitchFamily="18" charset="0"/>
                <a:cs typeface="Times New Roman" panose="02020603050405020304" pitchFamily="18" charset="0"/>
              </a:rPr>
              <a:t>.</a:t>
            </a:r>
            <a:endParaRPr lang="en-US" altLang="zh-CN" u="sng" dirty="0">
              <a:solidFill>
                <a:schemeClr val="accent2"/>
              </a:solidFill>
              <a:latin typeface="Times New Roman" panose="02020603050405020304" pitchFamily="18" charset="0"/>
              <a:cs typeface="Times New Roman" panose="02020603050405020304" pitchFamily="18" charset="0"/>
            </a:endParaRPr>
          </a:p>
        </p:txBody>
      </p:sp>
      <p:graphicFrame>
        <p:nvGraphicFramePr>
          <p:cNvPr id="39969" name="Object 33"/>
          <p:cNvGraphicFramePr>
            <a:graphicFrameLocks noChangeAspect="1"/>
          </p:cNvGraphicFramePr>
          <p:nvPr>
            <p:extLst>
              <p:ext uri="{D42A27DB-BD31-4B8C-83A1-F6EECF244321}">
                <p14:modId xmlns:p14="http://schemas.microsoft.com/office/powerpoint/2010/main" val="3692786628"/>
              </p:ext>
            </p:extLst>
          </p:nvPr>
        </p:nvGraphicFramePr>
        <p:xfrm>
          <a:off x="2411760" y="5754265"/>
          <a:ext cx="2014538" cy="627063"/>
        </p:xfrm>
        <a:graphic>
          <a:graphicData uri="http://schemas.openxmlformats.org/presentationml/2006/ole">
            <mc:AlternateContent xmlns:mc="http://schemas.openxmlformats.org/markup-compatibility/2006">
              <mc:Choice xmlns:v="urn:schemas-microsoft-com:vml" Requires="v">
                <p:oleObj spid="_x0000_s1037703" name="Equation" r:id="rId22" imgW="736560" imgH="203040" progId="Equation.DSMT4">
                  <p:embed/>
                </p:oleObj>
              </mc:Choice>
              <mc:Fallback>
                <p:oleObj name="Equation" r:id="rId22" imgW="736560" imgH="203040"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411760" y="5754265"/>
                        <a:ext cx="2014538" cy="6270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750282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59"/>
                                        </p:tgtEl>
                                        <p:attrNameLst>
                                          <p:attrName>style.visibility</p:attrName>
                                        </p:attrNameLst>
                                      </p:cBhvr>
                                      <p:to>
                                        <p:strVal val="visible"/>
                                      </p:to>
                                    </p:set>
                                    <p:animEffect transition="in" filter="wipe(left)">
                                      <p:cBhvr>
                                        <p:cTn id="7" dur="500"/>
                                        <p:tgtEl>
                                          <p:spTgt spid="399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38"/>
                                        </p:tgtEl>
                                        <p:attrNameLst>
                                          <p:attrName>style.visibility</p:attrName>
                                        </p:attrNameLst>
                                      </p:cBhvr>
                                      <p:to>
                                        <p:strVal val="visible"/>
                                      </p:to>
                                    </p:set>
                                    <p:animEffect transition="in" filter="wipe(left)">
                                      <p:cBhvr>
                                        <p:cTn id="12" dur="500"/>
                                        <p:tgtEl>
                                          <p:spTgt spid="399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9954"/>
                                        </p:tgtEl>
                                        <p:attrNameLst>
                                          <p:attrName>style.visibility</p:attrName>
                                        </p:attrNameLst>
                                      </p:cBhvr>
                                      <p:to>
                                        <p:strVal val="visible"/>
                                      </p:to>
                                    </p:set>
                                    <p:animEffect transition="in" filter="wipe(left)">
                                      <p:cBhvr>
                                        <p:cTn id="17" dur="500"/>
                                        <p:tgtEl>
                                          <p:spTgt spid="399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9955"/>
                                        </p:tgtEl>
                                        <p:attrNameLst>
                                          <p:attrName>style.visibility</p:attrName>
                                        </p:attrNameLst>
                                      </p:cBhvr>
                                      <p:to>
                                        <p:strVal val="visible"/>
                                      </p:to>
                                    </p:set>
                                    <p:animEffect transition="in" filter="wipe(left)">
                                      <p:cBhvr>
                                        <p:cTn id="22" dur="500"/>
                                        <p:tgtEl>
                                          <p:spTgt spid="399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9956"/>
                                        </p:tgtEl>
                                        <p:attrNameLst>
                                          <p:attrName>style.visibility</p:attrName>
                                        </p:attrNameLst>
                                      </p:cBhvr>
                                      <p:to>
                                        <p:strVal val="visible"/>
                                      </p:to>
                                    </p:set>
                                    <p:animEffect transition="in" filter="wipe(left)">
                                      <p:cBhvr>
                                        <p:cTn id="27" dur="500"/>
                                        <p:tgtEl>
                                          <p:spTgt spid="3995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9960"/>
                                        </p:tgtEl>
                                        <p:attrNameLst>
                                          <p:attrName>style.visibility</p:attrName>
                                        </p:attrNameLst>
                                      </p:cBhvr>
                                      <p:to>
                                        <p:strVal val="visible"/>
                                      </p:to>
                                    </p:set>
                                    <p:animEffect transition="in" filter="wipe(left)">
                                      <p:cBhvr>
                                        <p:cTn id="32" dur="500"/>
                                        <p:tgtEl>
                                          <p:spTgt spid="39960"/>
                                        </p:tgtEl>
                                      </p:cBhvr>
                                    </p:animEffect>
                                  </p:childTnLst>
                                </p:cTn>
                              </p:par>
                              <p:par>
                                <p:cTn id="33" presetID="22" presetClass="entr" presetSubtype="8" fill="hold" nodeType="withEffect">
                                  <p:stCondLst>
                                    <p:cond delay="0"/>
                                  </p:stCondLst>
                                  <p:childTnLst>
                                    <p:set>
                                      <p:cBhvr>
                                        <p:cTn id="34" dur="1" fill="hold">
                                          <p:stCondLst>
                                            <p:cond delay="0"/>
                                          </p:stCondLst>
                                        </p:cTn>
                                        <p:tgtEl>
                                          <p:spTgt spid="39940"/>
                                        </p:tgtEl>
                                        <p:attrNameLst>
                                          <p:attrName>style.visibility</p:attrName>
                                        </p:attrNameLst>
                                      </p:cBhvr>
                                      <p:to>
                                        <p:strVal val="visible"/>
                                      </p:to>
                                    </p:set>
                                    <p:animEffect transition="in" filter="wipe(left)">
                                      <p:cBhvr>
                                        <p:cTn id="35" dur="500"/>
                                        <p:tgtEl>
                                          <p:spTgt spid="3994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9961"/>
                                        </p:tgtEl>
                                        <p:attrNameLst>
                                          <p:attrName>style.visibility</p:attrName>
                                        </p:attrNameLst>
                                      </p:cBhvr>
                                      <p:to>
                                        <p:strVal val="visible"/>
                                      </p:to>
                                    </p:set>
                                    <p:animEffect transition="in" filter="wipe(left)">
                                      <p:cBhvr>
                                        <p:cTn id="40" dur="500"/>
                                        <p:tgtEl>
                                          <p:spTgt spid="39961"/>
                                        </p:tgtEl>
                                      </p:cBhvr>
                                    </p:animEffect>
                                  </p:childTnLst>
                                </p:cTn>
                              </p:par>
                              <p:par>
                                <p:cTn id="41" presetID="22" presetClass="entr" presetSubtype="8" fill="hold" nodeType="withEffect">
                                  <p:stCondLst>
                                    <p:cond delay="0"/>
                                  </p:stCondLst>
                                  <p:childTnLst>
                                    <p:set>
                                      <p:cBhvr>
                                        <p:cTn id="42" dur="1" fill="hold">
                                          <p:stCondLst>
                                            <p:cond delay="0"/>
                                          </p:stCondLst>
                                        </p:cTn>
                                        <p:tgtEl>
                                          <p:spTgt spid="39946"/>
                                        </p:tgtEl>
                                        <p:attrNameLst>
                                          <p:attrName>style.visibility</p:attrName>
                                        </p:attrNameLst>
                                      </p:cBhvr>
                                      <p:to>
                                        <p:strVal val="visible"/>
                                      </p:to>
                                    </p:set>
                                    <p:animEffect transition="in" filter="wipe(left)">
                                      <p:cBhvr>
                                        <p:cTn id="43" dur="500"/>
                                        <p:tgtEl>
                                          <p:spTgt spid="39946"/>
                                        </p:tgtEl>
                                      </p:cBhvr>
                                    </p:animEffect>
                                  </p:childTnLst>
                                </p:cTn>
                              </p:par>
                              <p:par>
                                <p:cTn id="44" presetID="22" presetClass="entr" presetSubtype="8" fill="hold" nodeType="withEffect">
                                  <p:stCondLst>
                                    <p:cond delay="0"/>
                                  </p:stCondLst>
                                  <p:childTnLst>
                                    <p:set>
                                      <p:cBhvr>
                                        <p:cTn id="45" dur="1" fill="hold">
                                          <p:stCondLst>
                                            <p:cond delay="0"/>
                                          </p:stCondLst>
                                        </p:cTn>
                                        <p:tgtEl>
                                          <p:spTgt spid="39947"/>
                                        </p:tgtEl>
                                        <p:attrNameLst>
                                          <p:attrName>style.visibility</p:attrName>
                                        </p:attrNameLst>
                                      </p:cBhvr>
                                      <p:to>
                                        <p:strVal val="visible"/>
                                      </p:to>
                                    </p:set>
                                    <p:animEffect transition="in" filter="wipe(left)">
                                      <p:cBhvr>
                                        <p:cTn id="46" dur="500"/>
                                        <p:tgtEl>
                                          <p:spTgt spid="39947"/>
                                        </p:tgtEl>
                                      </p:cBhvr>
                                    </p:animEffect>
                                  </p:childTnLst>
                                </p:cTn>
                              </p:par>
                              <p:par>
                                <p:cTn id="47" presetID="22" presetClass="entr" presetSubtype="8" fill="hold" nodeType="withEffect">
                                  <p:stCondLst>
                                    <p:cond delay="0"/>
                                  </p:stCondLst>
                                  <p:childTnLst>
                                    <p:set>
                                      <p:cBhvr>
                                        <p:cTn id="48" dur="1" fill="hold">
                                          <p:stCondLst>
                                            <p:cond delay="0"/>
                                          </p:stCondLst>
                                        </p:cTn>
                                        <p:tgtEl>
                                          <p:spTgt spid="39950"/>
                                        </p:tgtEl>
                                        <p:attrNameLst>
                                          <p:attrName>style.visibility</p:attrName>
                                        </p:attrNameLst>
                                      </p:cBhvr>
                                      <p:to>
                                        <p:strVal val="visible"/>
                                      </p:to>
                                    </p:set>
                                    <p:animEffect transition="in" filter="wipe(left)">
                                      <p:cBhvr>
                                        <p:cTn id="49" dur="500"/>
                                        <p:tgtEl>
                                          <p:spTgt spid="39950"/>
                                        </p:tgtEl>
                                      </p:cBhvr>
                                    </p:animEffect>
                                  </p:childTnLst>
                                </p:cTn>
                              </p:par>
                              <p:par>
                                <p:cTn id="50" presetID="22" presetClass="entr" presetSubtype="8" fill="hold" nodeType="withEffect">
                                  <p:stCondLst>
                                    <p:cond delay="0"/>
                                  </p:stCondLst>
                                  <p:childTnLst>
                                    <p:set>
                                      <p:cBhvr>
                                        <p:cTn id="51" dur="1" fill="hold">
                                          <p:stCondLst>
                                            <p:cond delay="0"/>
                                          </p:stCondLst>
                                        </p:cTn>
                                        <p:tgtEl>
                                          <p:spTgt spid="39951"/>
                                        </p:tgtEl>
                                        <p:attrNameLst>
                                          <p:attrName>style.visibility</p:attrName>
                                        </p:attrNameLst>
                                      </p:cBhvr>
                                      <p:to>
                                        <p:strVal val="visible"/>
                                      </p:to>
                                    </p:set>
                                    <p:animEffect transition="in" filter="wipe(left)">
                                      <p:cBhvr>
                                        <p:cTn id="52" dur="500"/>
                                        <p:tgtEl>
                                          <p:spTgt spid="3995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9964"/>
                                        </p:tgtEl>
                                        <p:attrNameLst>
                                          <p:attrName>style.visibility</p:attrName>
                                        </p:attrNameLst>
                                      </p:cBhvr>
                                      <p:to>
                                        <p:strVal val="visible"/>
                                      </p:to>
                                    </p:set>
                                    <p:animEffect transition="in" filter="wipe(left)">
                                      <p:cBhvr>
                                        <p:cTn id="57" dur="500"/>
                                        <p:tgtEl>
                                          <p:spTgt spid="3996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9965"/>
                                        </p:tgtEl>
                                        <p:attrNameLst>
                                          <p:attrName>style.visibility</p:attrName>
                                        </p:attrNameLst>
                                      </p:cBhvr>
                                      <p:to>
                                        <p:strVal val="visible"/>
                                      </p:to>
                                    </p:set>
                                    <p:animEffect transition="in" filter="wipe(left)">
                                      <p:cBhvr>
                                        <p:cTn id="62" dur="500"/>
                                        <p:tgtEl>
                                          <p:spTgt spid="3996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9967"/>
                                        </p:tgtEl>
                                        <p:attrNameLst>
                                          <p:attrName>style.visibility</p:attrName>
                                        </p:attrNameLst>
                                      </p:cBhvr>
                                      <p:to>
                                        <p:strVal val="visible"/>
                                      </p:to>
                                    </p:set>
                                    <p:animEffect transition="in" filter="wipe(left)">
                                      <p:cBhvr>
                                        <p:cTn id="67" dur="500"/>
                                        <p:tgtEl>
                                          <p:spTgt spid="39967"/>
                                        </p:tgtEl>
                                      </p:cBhvr>
                                    </p:animEffect>
                                  </p:childTnLst>
                                </p:cTn>
                              </p:par>
                              <p:par>
                                <p:cTn id="68" presetID="22" presetClass="entr" presetSubtype="8" fill="hold" nodeType="withEffect">
                                  <p:stCondLst>
                                    <p:cond delay="0"/>
                                  </p:stCondLst>
                                  <p:childTnLst>
                                    <p:set>
                                      <p:cBhvr>
                                        <p:cTn id="69" dur="1" fill="hold">
                                          <p:stCondLst>
                                            <p:cond delay="0"/>
                                          </p:stCondLst>
                                        </p:cTn>
                                        <p:tgtEl>
                                          <p:spTgt spid="39968"/>
                                        </p:tgtEl>
                                        <p:attrNameLst>
                                          <p:attrName>style.visibility</p:attrName>
                                        </p:attrNameLst>
                                      </p:cBhvr>
                                      <p:to>
                                        <p:strVal val="visible"/>
                                      </p:to>
                                    </p:set>
                                    <p:animEffect transition="in" filter="wipe(left)">
                                      <p:cBhvr>
                                        <p:cTn id="70" dur="500"/>
                                        <p:tgtEl>
                                          <p:spTgt spid="39968"/>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9966"/>
                                        </p:tgtEl>
                                        <p:attrNameLst>
                                          <p:attrName>style.visibility</p:attrName>
                                        </p:attrNameLst>
                                      </p:cBhvr>
                                      <p:to>
                                        <p:strVal val="visible"/>
                                      </p:to>
                                    </p:set>
                                    <p:animEffect transition="in" filter="wipe(left)">
                                      <p:cBhvr>
                                        <p:cTn id="75" dur="500"/>
                                        <p:tgtEl>
                                          <p:spTgt spid="39966"/>
                                        </p:tgtEl>
                                      </p:cBhvr>
                                    </p:animEffect>
                                  </p:childTnLst>
                                </p:cTn>
                              </p:par>
                              <p:par>
                                <p:cTn id="76" presetID="22" presetClass="entr" presetSubtype="8" fill="hold" nodeType="withEffect">
                                  <p:stCondLst>
                                    <p:cond delay="0"/>
                                  </p:stCondLst>
                                  <p:childTnLst>
                                    <p:set>
                                      <p:cBhvr>
                                        <p:cTn id="77" dur="1" fill="hold">
                                          <p:stCondLst>
                                            <p:cond delay="0"/>
                                          </p:stCondLst>
                                        </p:cTn>
                                        <p:tgtEl>
                                          <p:spTgt spid="39969"/>
                                        </p:tgtEl>
                                        <p:attrNameLst>
                                          <p:attrName>style.visibility</p:attrName>
                                        </p:attrNameLst>
                                      </p:cBhvr>
                                      <p:to>
                                        <p:strVal val="visible"/>
                                      </p:to>
                                    </p:set>
                                    <p:animEffect transition="in" filter="wipe(left)">
                                      <p:cBhvr>
                                        <p:cTn id="78" dur="500"/>
                                        <p:tgtEl>
                                          <p:spTgt spid="39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utoUpdateAnimBg="0"/>
      <p:bldP spid="39960" grpId="0"/>
      <p:bldP spid="39961" grpId="0"/>
      <p:bldP spid="39959" grpId="0"/>
      <p:bldP spid="39964" grpId="0" autoUpdateAnimBg="0"/>
      <p:bldP spid="39965" grpId="0"/>
      <p:bldP spid="39967" grpId="0"/>
      <p:bldP spid="3996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0" name="Rectangle 30"/>
          <p:cNvSpPr>
            <a:spLocks noChangeArrowheads="1"/>
          </p:cNvSpPr>
          <p:nvPr/>
        </p:nvSpPr>
        <p:spPr bwMode="auto">
          <a:xfrm>
            <a:off x="395288" y="4757738"/>
            <a:ext cx="8135937" cy="147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10000"/>
              </a:lnSpc>
              <a:buClr>
                <a:srgbClr val="CC0000"/>
              </a:buClr>
              <a:buFont typeface="Wingdings" panose="05000000000000000000" pitchFamily="2" charset="2"/>
              <a:buChar char="Ø"/>
            </a:pPr>
            <a:r>
              <a:rPr lang="zh-CN" altLang="en-US" sz="240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置信区间的估计精度</a:t>
            </a:r>
            <a:r>
              <a:rPr lang="zh-CN" altLang="en-US" sz="2400">
                <a:solidFill>
                  <a:srgbClr val="CC0000"/>
                </a:solidFill>
                <a:latin typeface="Times New Roman" panose="02020603050405020304" pitchFamily="18" charset="0"/>
                <a:cs typeface="Times New Roman" panose="02020603050405020304" pitchFamily="18" charset="0"/>
              </a:rPr>
              <a:t>：</a:t>
            </a:r>
            <a:r>
              <a:rPr lang="zh-CN" altLang="en-US"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置信区间的长度</a:t>
            </a:r>
            <a:r>
              <a:rPr lang="en-US" altLang="zh-CN" sz="2400">
                <a:solidFill>
                  <a:srgbClr val="CC0000"/>
                </a:solidFill>
                <a:latin typeface="Times New Roman" panose="02020603050405020304" pitchFamily="18" charset="0"/>
                <a:cs typeface="Times New Roman" panose="02020603050405020304" pitchFamily="18" charset="0"/>
              </a:rPr>
              <a:t>=              ;</a:t>
            </a:r>
          </a:p>
          <a:p>
            <a:pPr>
              <a:lnSpc>
                <a:spcPct val="110000"/>
              </a:lnSpc>
              <a:buClr>
                <a:srgbClr val="CC0000"/>
              </a:buClr>
              <a:buFont typeface="Wingdings" panose="05000000000000000000" pitchFamily="2" charset="2"/>
              <a:buChar char="Ø"/>
            </a:pPr>
            <a:r>
              <a:rPr lang="zh-CN" altLang="en-US" sz="240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置信度与估计精度是一对矛盾</a:t>
            </a:r>
            <a:r>
              <a:rPr lang="en-US" altLang="zh-CN" sz="240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一般准则：</a:t>
            </a:r>
            <a:r>
              <a:rPr lang="zh-CN" altLang="en-US" sz="2400">
                <a:latin typeface="Times New Roman" panose="02020603050405020304" pitchFamily="18" charset="0"/>
                <a:ea typeface="黑体" panose="02010609060101010101" pitchFamily="49" charset="-122"/>
                <a:cs typeface="Times New Roman" panose="02020603050405020304" pitchFamily="18" charset="0"/>
              </a:rPr>
              <a:t>在保证</a:t>
            </a:r>
            <a:r>
              <a:rPr lang="zh-CN" altLang="en-US" sz="2400">
                <a:latin typeface="Times New Roman" panose="02020603050405020304" pitchFamily="18" charset="0"/>
                <a:cs typeface="Times New Roman" panose="02020603050405020304" pitchFamily="18" charset="0"/>
              </a:rPr>
              <a:t>置信度的条件下尽可能提高精度</a:t>
            </a:r>
            <a:r>
              <a:rPr lang="en-US" altLang="zh-CN" sz="2400">
                <a:latin typeface="Times New Roman" panose="02020603050405020304" pitchFamily="18" charset="0"/>
                <a:cs typeface="Times New Roman" panose="02020603050405020304" pitchFamily="18" charset="0"/>
              </a:rPr>
              <a:t>.</a:t>
            </a:r>
          </a:p>
        </p:txBody>
      </p:sp>
      <p:graphicFrame>
        <p:nvGraphicFramePr>
          <p:cNvPr id="143382" name="Object 22"/>
          <p:cNvGraphicFramePr>
            <a:graphicFrameLocks noGrp="1" noChangeAspect="1"/>
          </p:cNvGraphicFramePr>
          <p:nvPr>
            <p:ph sz="quarter" idx="2"/>
            <p:extLst>
              <p:ext uri="{D42A27DB-BD31-4B8C-83A1-F6EECF244321}">
                <p14:modId xmlns:p14="http://schemas.microsoft.com/office/powerpoint/2010/main" val="2625021239"/>
              </p:ext>
            </p:extLst>
          </p:nvPr>
        </p:nvGraphicFramePr>
        <p:xfrm>
          <a:off x="6227763" y="4719638"/>
          <a:ext cx="936625" cy="582612"/>
        </p:xfrm>
        <a:graphic>
          <a:graphicData uri="http://schemas.openxmlformats.org/presentationml/2006/ole">
            <mc:AlternateContent xmlns:mc="http://schemas.openxmlformats.org/markup-compatibility/2006">
              <mc:Choice xmlns:v="urn:schemas-microsoft-com:vml" Requires="v">
                <p:oleObj spid="_x0000_s1038452" name="Equation" r:id="rId4" imgW="253800" imgH="190440" progId="Equation.DSMT4">
                  <p:embed/>
                </p:oleObj>
              </mc:Choice>
              <mc:Fallback>
                <p:oleObj name="Equation" r:id="rId4" imgW="253800" imgH="1904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7763" y="4719638"/>
                        <a:ext cx="93662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368" name="Rectangle 8"/>
          <p:cNvSpPr>
            <a:spLocks noChangeArrowheads="1"/>
          </p:cNvSpPr>
          <p:nvPr/>
        </p:nvSpPr>
        <p:spPr bwMode="auto">
          <a:xfrm>
            <a:off x="179388" y="188913"/>
            <a:ext cx="1439862" cy="57943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320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［注］</a:t>
            </a:r>
          </a:p>
        </p:txBody>
      </p:sp>
      <p:sp>
        <p:nvSpPr>
          <p:cNvPr id="143381" name="Rectangle 21"/>
          <p:cNvSpPr>
            <a:spLocks noChangeArrowheads="1"/>
          </p:cNvSpPr>
          <p:nvPr/>
        </p:nvSpPr>
        <p:spPr bwMode="auto">
          <a:xfrm>
            <a:off x="468313" y="1917700"/>
            <a:ext cx="8280400" cy="2751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20000"/>
              </a:lnSpc>
              <a:buClr>
                <a:srgbClr val="CC0000"/>
              </a:buClr>
              <a:buFont typeface="Wingdings" panose="05000000000000000000" pitchFamily="2" charset="2"/>
              <a:buChar char="Ø"/>
            </a:pPr>
            <a:r>
              <a:rPr lang="zh-CN" altLang="en-US"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置信度的</a:t>
            </a:r>
            <a:r>
              <a:rPr lang="en-US" altLang="zh-CN" sz="2400" dirty="0">
                <a:latin typeface="Times New Roman" panose="02020603050405020304" pitchFamily="18" charset="0"/>
                <a:cs typeface="Times New Roman" panose="02020603050405020304" pitchFamily="18" charset="0"/>
              </a:rPr>
              <a:t>(</a:t>
            </a:r>
            <a:r>
              <a:rPr lang="en-US" altLang="zh-CN" sz="2400" dirty="0">
                <a:solidFill>
                  <a:srgbClr val="0000FF"/>
                </a:solidFill>
                <a:latin typeface="Times New Roman" panose="02020603050405020304" pitchFamily="18" charset="0"/>
                <a:cs typeface="Times New Roman" panose="02020603050405020304" pitchFamily="18" charset="0"/>
              </a:rPr>
              <a:t>1-</a:t>
            </a:r>
            <a:r>
              <a:rPr lang="en-US" altLang="zh-CN" sz="240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含义</a:t>
            </a:r>
            <a:r>
              <a:rPr lang="zh-CN" altLang="en-US" sz="2400" dirty="0">
                <a:solidFill>
                  <a:srgbClr val="CC0000"/>
                </a:solidFill>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若重复多次抽样</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得到样本</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a:t>
            </a:r>
            <a:r>
              <a:rPr lang="en-US" altLang="zh-CN" sz="2400" i="1" dirty="0" err="1">
                <a:latin typeface="Times New Roman" panose="02020603050405020304" pitchFamily="18" charset="0"/>
                <a:cs typeface="Times New Roman" panose="02020603050405020304" pitchFamily="18" charset="0"/>
              </a:rPr>
              <a:t>X</a:t>
            </a:r>
            <a:r>
              <a:rPr lang="en-US" altLang="zh-CN" sz="2400" i="1" baseline="-25000" dirty="0" err="1">
                <a:latin typeface="Times New Roman" panose="02020603050405020304" pitchFamily="18" charset="0"/>
                <a:cs typeface="Times New Roman" panose="02020603050405020304" pitchFamily="18" charset="0"/>
              </a:rPr>
              <a:t>n</a:t>
            </a:r>
            <a:r>
              <a:rPr lang="zh-CN" altLang="en-US" sz="2400" dirty="0">
                <a:latin typeface="Times New Roman" panose="02020603050405020304" pitchFamily="18" charset="0"/>
                <a:cs typeface="Times New Roman" panose="02020603050405020304" pitchFamily="18" charset="0"/>
              </a:rPr>
              <a:t>的多个样本值</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 </a:t>
            </a:r>
            <a:r>
              <a:rPr lang="en-US" altLang="zh-CN" sz="2400" i="1" dirty="0" err="1">
                <a:latin typeface="Times New Roman" panose="02020603050405020304" pitchFamily="18" charset="0"/>
                <a:cs typeface="Times New Roman" panose="02020603050405020304" pitchFamily="18" charset="0"/>
              </a:rPr>
              <a:t>x</a:t>
            </a:r>
            <a:r>
              <a:rPr lang="en-US" altLang="zh-CN" sz="2400" i="1" baseline="-25000" dirty="0" err="1">
                <a:latin typeface="Times New Roman" panose="02020603050405020304" pitchFamily="18" charset="0"/>
                <a:cs typeface="Times New Roman" panose="02020603050405020304" pitchFamily="18" charset="0"/>
              </a:rPr>
              <a:t>n</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，对应每个样本值都确定了一个置信区间           ，每个这样的区间要么包含了的真值</a:t>
            </a:r>
            <a:r>
              <a:rPr lang="zh-CN" altLang="en-US" i="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，要么不包含真值</a:t>
            </a:r>
            <a:r>
              <a:rPr lang="zh-CN" altLang="en-US"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据</a:t>
            </a:r>
            <a:r>
              <a:rPr lang="en-US" altLang="zh-CN" dirty="0">
                <a:solidFill>
                  <a:srgbClr val="0033CC"/>
                </a:solidFill>
                <a:latin typeface="Times New Roman" panose="02020603050405020304" pitchFamily="18" charset="0"/>
                <a:cs typeface="Times New Roman" panose="02020603050405020304" pitchFamily="18" charset="0"/>
              </a:rPr>
              <a:t>Bernoulli</a:t>
            </a:r>
            <a:r>
              <a:rPr lang="zh-CN" altLang="en-US" sz="2400" dirty="0" smtClean="0">
                <a:latin typeface="Times New Roman" panose="02020603050405020304" pitchFamily="18" charset="0"/>
                <a:cs typeface="Times New Roman" panose="02020603050405020304" pitchFamily="18" charset="0"/>
              </a:rPr>
              <a:t>大数</a:t>
            </a:r>
            <a:r>
              <a:rPr lang="zh-CN" altLang="en-US" sz="2400" dirty="0">
                <a:latin typeface="Times New Roman" panose="02020603050405020304" pitchFamily="18" charset="0"/>
                <a:cs typeface="Times New Roman" panose="02020603050405020304" pitchFamily="18" charset="0"/>
              </a:rPr>
              <a:t>定律，当抽样次数充分大时，这些区间中包含真值的</a:t>
            </a:r>
            <a:r>
              <a:rPr lang="zh-CN" altLang="en-US" sz="2400" dirty="0" smtClean="0">
                <a:latin typeface="Times New Roman" panose="02020603050405020304" pitchFamily="18" charset="0"/>
                <a:cs typeface="Times New Roman" panose="02020603050405020304" pitchFamily="18" charset="0"/>
              </a:rPr>
              <a:t>区间大约大</a:t>
            </a:r>
            <a:r>
              <a:rPr lang="zh-CN" altLang="en-US" dirty="0" smtClean="0">
                <a:latin typeface="Times New Roman" panose="02020603050405020304" pitchFamily="18" charset="0"/>
                <a:cs typeface="Times New Roman" panose="02020603050405020304" pitchFamily="18" charset="0"/>
              </a:rPr>
              <a:t>于</a:t>
            </a:r>
            <a:r>
              <a:rPr lang="zh-CN" altLang="en-US"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100 (</a:t>
            </a:r>
            <a:r>
              <a:rPr lang="en-US" altLang="zh-CN" sz="2400" dirty="0">
                <a:solidFill>
                  <a:srgbClr val="0000FF"/>
                </a:solidFill>
                <a:latin typeface="Times New Roman" panose="02020603050405020304" pitchFamily="18" charset="0"/>
                <a:cs typeface="Times New Roman" panose="02020603050405020304" pitchFamily="18" charset="0"/>
              </a:rPr>
              <a:t>1-</a:t>
            </a:r>
            <a:r>
              <a:rPr lang="en-US" altLang="zh-CN" sz="240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个，不包含的区间</a:t>
            </a:r>
            <a:r>
              <a:rPr lang="zh-CN" altLang="en-US" sz="2400" dirty="0" smtClean="0">
                <a:latin typeface="Times New Roman" panose="02020603050405020304" pitchFamily="18" charset="0"/>
                <a:cs typeface="Times New Roman" panose="02020603050405020304" pitchFamily="18" charset="0"/>
              </a:rPr>
              <a:t>大约少于</a:t>
            </a:r>
            <a:r>
              <a:rPr lang="en-US" altLang="zh-CN" sz="2400" dirty="0" smtClean="0">
                <a:latin typeface="Times New Roman" panose="02020603050405020304" pitchFamily="18" charset="0"/>
                <a:cs typeface="Times New Roman" panose="02020603050405020304" pitchFamily="18" charset="0"/>
              </a:rPr>
              <a:t>100 </a:t>
            </a:r>
            <a:r>
              <a:rPr lang="en-US" altLang="zh-CN" sz="240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个</a:t>
            </a:r>
            <a:r>
              <a:rPr lang="en-US" altLang="zh-CN"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graphicFrame>
        <p:nvGraphicFramePr>
          <p:cNvPr id="143387" name="Object 27"/>
          <p:cNvGraphicFramePr>
            <a:graphicFrameLocks noGrp="1" noChangeAspect="1"/>
          </p:cNvGraphicFramePr>
          <p:nvPr>
            <p:ph sz="quarter" idx="3"/>
            <p:extLst>
              <p:ext uri="{D42A27DB-BD31-4B8C-83A1-F6EECF244321}">
                <p14:modId xmlns:p14="http://schemas.microsoft.com/office/powerpoint/2010/main" val="900487599"/>
              </p:ext>
            </p:extLst>
          </p:nvPr>
        </p:nvGraphicFramePr>
        <p:xfrm>
          <a:off x="1475656" y="2840484"/>
          <a:ext cx="790575" cy="444500"/>
        </p:xfrm>
        <a:graphic>
          <a:graphicData uri="http://schemas.openxmlformats.org/presentationml/2006/ole">
            <mc:AlternateContent xmlns:mc="http://schemas.openxmlformats.org/markup-compatibility/2006">
              <mc:Choice xmlns:v="urn:schemas-microsoft-com:vml" Requires="v">
                <p:oleObj spid="_x0000_s1038453" name="公式" r:id="rId6" imgW="406080" imgH="228600" progId="Equation.3">
                  <p:embed/>
                </p:oleObj>
              </mc:Choice>
              <mc:Fallback>
                <p:oleObj name="公式" r:id="rId6" imgW="40608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5656" y="2840484"/>
                        <a:ext cx="790575"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92" name="Object 32"/>
          <p:cNvGraphicFramePr>
            <a:graphicFrameLocks noGrp="1" noChangeAspect="1"/>
          </p:cNvGraphicFramePr>
          <p:nvPr>
            <p:ph sz="half" idx="1"/>
            <p:extLst>
              <p:ext uri="{D42A27DB-BD31-4B8C-83A1-F6EECF244321}">
                <p14:modId xmlns:p14="http://schemas.microsoft.com/office/powerpoint/2010/main" val="1349693800"/>
              </p:ext>
            </p:extLst>
          </p:nvPr>
        </p:nvGraphicFramePr>
        <p:xfrm>
          <a:off x="2701925" y="1330325"/>
          <a:ext cx="3382963" cy="585788"/>
        </p:xfrm>
        <a:graphic>
          <a:graphicData uri="http://schemas.openxmlformats.org/presentationml/2006/ole">
            <mc:AlternateContent xmlns:mc="http://schemas.openxmlformats.org/markup-compatibility/2006">
              <mc:Choice xmlns:v="urn:schemas-microsoft-com:vml" Requires="v">
                <p:oleObj spid="_x0000_s1038454" name="公式" r:id="rId8" imgW="1320480" imgH="228600" progId="Equation.3">
                  <p:embed/>
                </p:oleObj>
              </mc:Choice>
              <mc:Fallback>
                <p:oleObj name="公式" r:id="rId8" imgW="132048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1925" y="1330325"/>
                        <a:ext cx="3382963" cy="585788"/>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393" name="Text Box 33"/>
          <p:cNvSpPr txBox="1">
            <a:spLocks noChangeArrowheads="1"/>
          </p:cNvSpPr>
          <p:nvPr/>
        </p:nvSpPr>
        <p:spPr bwMode="auto">
          <a:xfrm>
            <a:off x="466725" y="754063"/>
            <a:ext cx="8569325" cy="572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buClr>
                <a:srgbClr val="CC0000"/>
              </a:buClr>
              <a:buFont typeface="Wingdings" panose="05000000000000000000" pitchFamily="2" charset="2"/>
              <a:buChar char="Ø"/>
            </a:pPr>
            <a:r>
              <a:rPr lang="zh-CN" altLang="en-US" sz="2400" dirty="0">
                <a:latin typeface="Times New Roman" panose="02020603050405020304" pitchFamily="18" charset="0"/>
                <a:cs typeface="Times New Roman" panose="02020603050405020304" pitchFamily="18" charset="0"/>
              </a:rPr>
              <a:t>当Ｘ是连续型随机变量时，对于给定的</a:t>
            </a:r>
            <a:r>
              <a:rPr lang="zh-CN" altLang="en-US" sz="2400" i="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cs typeface="Times New Roman" panose="02020603050405020304" pitchFamily="18" charset="0"/>
              </a:rPr>
              <a:t>，我们总是按要求</a:t>
            </a:r>
          </a:p>
        </p:txBody>
      </p:sp>
    </p:spTree>
    <p:extLst>
      <p:ext uri="{BB962C8B-B14F-4D97-AF65-F5344CB8AC3E}">
        <p14:creationId xmlns:p14="http://schemas.microsoft.com/office/powerpoint/2010/main" val="26400645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93"/>
                                        </p:tgtEl>
                                        <p:attrNameLst>
                                          <p:attrName>style.visibility</p:attrName>
                                        </p:attrNameLst>
                                      </p:cBhvr>
                                      <p:to>
                                        <p:strVal val="visible"/>
                                      </p:to>
                                    </p:set>
                                    <p:animEffect transition="in" filter="wipe(left)">
                                      <p:cBhvr>
                                        <p:cTn id="7" dur="500"/>
                                        <p:tgtEl>
                                          <p:spTgt spid="1433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3392"/>
                                        </p:tgtEl>
                                        <p:attrNameLst>
                                          <p:attrName>style.visibility</p:attrName>
                                        </p:attrNameLst>
                                      </p:cBhvr>
                                      <p:to>
                                        <p:strVal val="visible"/>
                                      </p:to>
                                    </p:set>
                                    <p:animEffect transition="in" filter="wipe(left)">
                                      <p:cBhvr>
                                        <p:cTn id="12" dur="500"/>
                                        <p:tgtEl>
                                          <p:spTgt spid="1433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3381"/>
                                        </p:tgtEl>
                                        <p:attrNameLst>
                                          <p:attrName>style.visibility</p:attrName>
                                        </p:attrNameLst>
                                      </p:cBhvr>
                                      <p:to>
                                        <p:strVal val="visible"/>
                                      </p:to>
                                    </p:set>
                                    <p:animEffect transition="in" filter="wipe(up)">
                                      <p:cBhvr>
                                        <p:cTn id="17" dur="500"/>
                                        <p:tgtEl>
                                          <p:spTgt spid="1433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3382"/>
                                        </p:tgtEl>
                                        <p:attrNameLst>
                                          <p:attrName>style.visibility</p:attrName>
                                        </p:attrNameLst>
                                      </p:cBhvr>
                                      <p:to>
                                        <p:strVal val="visible"/>
                                      </p:to>
                                    </p:set>
                                    <p:animEffect transition="in" filter="wipe(left)">
                                      <p:cBhvr>
                                        <p:cTn id="22" dur="500"/>
                                        <p:tgtEl>
                                          <p:spTgt spid="143382"/>
                                        </p:tgtEl>
                                      </p:cBhvr>
                                    </p:animEffect>
                                  </p:childTnLst>
                                </p:cTn>
                              </p:par>
                              <p:par>
                                <p:cTn id="23" presetID="22" presetClass="entr" presetSubtype="8" fill="hold" nodeType="withEffect">
                                  <p:stCondLst>
                                    <p:cond delay="0"/>
                                  </p:stCondLst>
                                  <p:childTnLst>
                                    <p:set>
                                      <p:cBhvr>
                                        <p:cTn id="24" dur="1" fill="hold">
                                          <p:stCondLst>
                                            <p:cond delay="0"/>
                                          </p:stCondLst>
                                        </p:cTn>
                                        <p:tgtEl>
                                          <p:spTgt spid="143387"/>
                                        </p:tgtEl>
                                        <p:attrNameLst>
                                          <p:attrName>style.visibility</p:attrName>
                                        </p:attrNameLst>
                                      </p:cBhvr>
                                      <p:to>
                                        <p:strVal val="visible"/>
                                      </p:to>
                                    </p:set>
                                    <p:animEffect transition="in" filter="wipe(left)">
                                      <p:cBhvr>
                                        <p:cTn id="25" dur="500"/>
                                        <p:tgtEl>
                                          <p:spTgt spid="14338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143390"/>
                                        </p:tgtEl>
                                        <p:attrNameLst>
                                          <p:attrName>style.visibility</p:attrName>
                                        </p:attrNameLst>
                                      </p:cBhvr>
                                      <p:to>
                                        <p:strVal val="visible"/>
                                      </p:to>
                                    </p:set>
                                    <p:animEffect transition="in" filter="wipe(up)">
                                      <p:cBhvr>
                                        <p:cTn id="30" dur="500"/>
                                        <p:tgtEl>
                                          <p:spTgt spid="143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1" grpId="0"/>
      <p:bldP spid="14339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75" name="Rectangle 19"/>
          <p:cNvSpPr>
            <a:spLocks noChangeArrowheads="1"/>
          </p:cNvSpPr>
          <p:nvPr/>
        </p:nvSpPr>
        <p:spPr bwMode="auto">
          <a:xfrm>
            <a:off x="647700" y="2708275"/>
            <a:ext cx="8425705" cy="5355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nSpc>
                <a:spcPct val="120000"/>
              </a:lnSpc>
              <a:buClr>
                <a:srgbClr val="CC0000"/>
              </a:buClr>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围绕      构造一个与待估</a:t>
            </a:r>
            <a:r>
              <a:rPr lang="zh-CN" altLang="en-US" sz="2400" dirty="0" smtClean="0">
                <a:latin typeface="Times New Roman" panose="02020603050405020304" pitchFamily="18" charset="0"/>
                <a:cs typeface="Times New Roman" panose="02020603050405020304" pitchFamily="18" charset="0"/>
              </a:rPr>
              <a:t>参数</a:t>
            </a:r>
            <a:r>
              <a:rPr lang="zh-CN" altLang="en-US" i="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dirty="0" smtClean="0">
                <a:latin typeface="Times New Roman" panose="02020603050405020304" pitchFamily="18" charset="0"/>
                <a:cs typeface="Times New Roman" panose="02020603050405020304" pitchFamily="18" charset="0"/>
              </a:rPr>
              <a:t>有关</a:t>
            </a:r>
            <a:r>
              <a:rPr lang="zh-CN" altLang="en-US" i="1" dirty="0" smtClean="0">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cs typeface="Times New Roman" panose="02020603050405020304" pitchFamily="18" charset="0"/>
              </a:rPr>
              <a:t>的函数</a:t>
            </a:r>
            <a:r>
              <a:rPr lang="en-US" altLang="zh-CN" sz="2400" i="1" dirty="0">
                <a:latin typeface="Times New Roman" panose="02020603050405020304" pitchFamily="18" charset="0"/>
                <a:cs typeface="Times New Roman" panose="02020603050405020304" pitchFamily="18" charset="0"/>
              </a:rPr>
              <a:t>U</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且分布已知；</a:t>
            </a:r>
          </a:p>
        </p:txBody>
      </p:sp>
      <p:sp>
        <p:nvSpPr>
          <p:cNvPr id="198674" name="Rectangle 18"/>
          <p:cNvSpPr>
            <a:spLocks noChangeArrowheads="1"/>
          </p:cNvSpPr>
          <p:nvPr/>
        </p:nvSpPr>
        <p:spPr bwMode="auto">
          <a:xfrm>
            <a:off x="647700" y="2247900"/>
            <a:ext cx="5960286" cy="5355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nSpc>
                <a:spcPct val="120000"/>
              </a:lnSpc>
              <a:buClr>
                <a:srgbClr val="CC0000"/>
              </a:buClr>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选取未知参数</a:t>
            </a:r>
            <a:r>
              <a:rPr lang="zh-CN" altLang="en-US" i="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cs typeface="Times New Roman" panose="02020603050405020304" pitchFamily="18" charset="0"/>
              </a:rPr>
              <a:t>的某个</a:t>
            </a:r>
            <a:r>
              <a:rPr lang="zh-CN" altLang="en-US" sz="2400" dirty="0">
                <a:solidFill>
                  <a:srgbClr val="0000FF"/>
                </a:solidFill>
                <a:latin typeface="Times New Roman" panose="02020603050405020304" pitchFamily="18" charset="0"/>
                <a:cs typeface="Times New Roman" panose="02020603050405020304" pitchFamily="18" charset="0"/>
              </a:rPr>
              <a:t>较优估计量</a:t>
            </a:r>
            <a:r>
              <a:rPr lang="zh-CN" altLang="en-US" sz="2400" dirty="0">
                <a:latin typeface="Times New Roman" panose="02020603050405020304" pitchFamily="18" charset="0"/>
                <a:cs typeface="Times New Roman" panose="02020603050405020304" pitchFamily="18" charset="0"/>
              </a:rPr>
              <a:t>       ，</a:t>
            </a:r>
          </a:p>
        </p:txBody>
      </p:sp>
      <p:sp>
        <p:nvSpPr>
          <p:cNvPr id="198658" name="Rectangle 2"/>
          <p:cNvSpPr>
            <a:spLocks noChangeArrowheads="1"/>
          </p:cNvSpPr>
          <p:nvPr/>
        </p:nvSpPr>
        <p:spPr bwMode="auto">
          <a:xfrm>
            <a:off x="468313" y="1844675"/>
            <a:ext cx="8532812" cy="5355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20000"/>
              </a:lnSpc>
              <a:buClr>
                <a:srgbClr val="CC0000"/>
              </a:buClr>
              <a:buFont typeface="Wingdings" panose="05000000000000000000" pitchFamily="2" charset="2"/>
              <a:buChar char="Ø"/>
            </a:pPr>
            <a:r>
              <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一般步骤：</a:t>
            </a:r>
          </a:p>
        </p:txBody>
      </p:sp>
      <p:graphicFrame>
        <p:nvGraphicFramePr>
          <p:cNvPr id="198659" name="Object 3"/>
          <p:cNvGraphicFramePr>
            <a:graphicFrameLocks noGrp="1" noChangeAspect="1"/>
          </p:cNvGraphicFramePr>
          <p:nvPr>
            <p:ph sz="quarter" idx="1"/>
            <p:extLst>
              <p:ext uri="{D42A27DB-BD31-4B8C-83A1-F6EECF244321}">
                <p14:modId xmlns:p14="http://schemas.microsoft.com/office/powerpoint/2010/main" val="975419454"/>
              </p:ext>
            </p:extLst>
          </p:nvPr>
        </p:nvGraphicFramePr>
        <p:xfrm>
          <a:off x="2555875" y="4221163"/>
          <a:ext cx="3168650" cy="534987"/>
        </p:xfrm>
        <a:graphic>
          <a:graphicData uri="http://schemas.openxmlformats.org/presentationml/2006/ole">
            <mc:AlternateContent xmlns:mc="http://schemas.openxmlformats.org/markup-compatibility/2006">
              <mc:Choice xmlns:v="urn:schemas-microsoft-com:vml" Requires="v">
                <p:oleObj spid="_x0000_s1039583" name="Equation" r:id="rId4" imgW="1231560" imgH="190440" progId="Equation.DSMT4">
                  <p:embed/>
                </p:oleObj>
              </mc:Choice>
              <mc:Fallback>
                <p:oleObj name="Equation" r:id="rId4" imgW="1231560" imgH="1904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4221163"/>
                        <a:ext cx="3168650" cy="53498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8667" name="Object 11"/>
          <p:cNvGraphicFramePr>
            <a:graphicFrameLocks noGrp="1" noChangeAspect="1"/>
          </p:cNvGraphicFramePr>
          <p:nvPr>
            <p:ph sz="quarter" idx="3"/>
            <p:extLst>
              <p:ext uri="{D42A27DB-BD31-4B8C-83A1-F6EECF244321}">
                <p14:modId xmlns:p14="http://schemas.microsoft.com/office/powerpoint/2010/main" val="3801805488"/>
              </p:ext>
            </p:extLst>
          </p:nvPr>
        </p:nvGraphicFramePr>
        <p:xfrm>
          <a:off x="1766888" y="2708920"/>
          <a:ext cx="357187" cy="534988"/>
        </p:xfrm>
        <a:graphic>
          <a:graphicData uri="http://schemas.openxmlformats.org/presentationml/2006/ole">
            <mc:AlternateContent xmlns:mc="http://schemas.openxmlformats.org/markup-compatibility/2006">
              <mc:Choice xmlns:v="urn:schemas-microsoft-com:vml" Requires="v">
                <p:oleObj spid="_x0000_s1039584" name="Equation" r:id="rId6" imgW="126720" imgH="190440" progId="Equation.DSMT4">
                  <p:embed/>
                </p:oleObj>
              </mc:Choice>
              <mc:Fallback>
                <p:oleObj name="Equation" r:id="rId6" imgW="126720" imgH="1904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6888" y="2708920"/>
                        <a:ext cx="357187"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8663" name="Rectangle 7"/>
          <p:cNvSpPr>
            <a:spLocks noChangeArrowheads="1"/>
          </p:cNvSpPr>
          <p:nvPr/>
        </p:nvSpPr>
        <p:spPr bwMode="auto">
          <a:xfrm>
            <a:off x="468313" y="654050"/>
            <a:ext cx="8135937" cy="14219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20000"/>
              </a:lnSpc>
              <a:buClr>
                <a:srgbClr val="CC0000"/>
              </a:buClr>
              <a:buFont typeface="Wingdings" panose="05000000000000000000" pitchFamily="2" charset="2"/>
              <a:buChar char="Ø"/>
            </a:pPr>
            <a:r>
              <a:rPr lang="zh-CN" altLang="en-US"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寻求置信区间的基本思想</a:t>
            </a:r>
            <a:r>
              <a:rPr lang="zh-CN" altLang="en-US" sz="2400" dirty="0">
                <a:solidFill>
                  <a:srgbClr val="CC0000"/>
                </a:solidFill>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在点估计的基础上，构造合适的含样本及待估参数的函数</a:t>
            </a:r>
            <a:r>
              <a:rPr lang="en-US" altLang="zh-CN" sz="2400" i="1" dirty="0">
                <a:latin typeface="Times New Roman" panose="02020603050405020304" pitchFamily="18" charset="0"/>
                <a:cs typeface="Times New Roman" panose="02020603050405020304" pitchFamily="18" charset="0"/>
              </a:rPr>
              <a:t>U</a:t>
            </a:r>
            <a:r>
              <a:rPr lang="zh-CN" altLang="en-US" sz="2400" dirty="0">
                <a:latin typeface="Times New Roman" panose="02020603050405020304" pitchFamily="18" charset="0"/>
                <a:cs typeface="Times New Roman" panose="02020603050405020304" pitchFamily="18" charset="0"/>
              </a:rPr>
              <a:t>，且已知 </a:t>
            </a:r>
            <a:r>
              <a:rPr lang="en-US" altLang="zh-CN" sz="2400" i="1" dirty="0">
                <a:latin typeface="Times New Roman" panose="02020603050405020304" pitchFamily="18" charset="0"/>
                <a:cs typeface="Times New Roman" panose="02020603050405020304" pitchFamily="18" charset="0"/>
              </a:rPr>
              <a:t>U </a:t>
            </a:r>
            <a:r>
              <a:rPr lang="zh-CN" altLang="en-US" sz="2400" dirty="0">
                <a:latin typeface="Times New Roman" panose="02020603050405020304" pitchFamily="18" charset="0"/>
                <a:cs typeface="Times New Roman" panose="02020603050405020304" pitchFamily="18" charset="0"/>
              </a:rPr>
              <a:t>的分布，再根据给定的置信度导出待估参数置信区间</a:t>
            </a:r>
            <a:r>
              <a:rPr lang="en-US" altLang="zh-CN" sz="2400" dirty="0">
                <a:latin typeface="Times New Roman" panose="02020603050405020304" pitchFamily="18" charset="0"/>
                <a:cs typeface="Times New Roman" panose="02020603050405020304" pitchFamily="18" charset="0"/>
              </a:rPr>
              <a:t>.</a:t>
            </a:r>
          </a:p>
        </p:txBody>
      </p:sp>
      <p:sp>
        <p:nvSpPr>
          <p:cNvPr id="198665" name="Rectangle 9"/>
          <p:cNvSpPr>
            <a:spLocks noChangeArrowheads="1"/>
          </p:cNvSpPr>
          <p:nvPr/>
        </p:nvSpPr>
        <p:spPr bwMode="auto">
          <a:xfrm>
            <a:off x="468313" y="188913"/>
            <a:ext cx="5254625" cy="5794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32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二、寻求置信区间的方法</a:t>
            </a:r>
          </a:p>
        </p:txBody>
      </p:sp>
      <p:graphicFrame>
        <p:nvGraphicFramePr>
          <p:cNvPr id="198671" name="Object 15"/>
          <p:cNvGraphicFramePr>
            <a:graphicFrameLocks noChangeAspect="1"/>
          </p:cNvGraphicFramePr>
          <p:nvPr>
            <p:extLst>
              <p:ext uri="{D42A27DB-BD31-4B8C-83A1-F6EECF244321}">
                <p14:modId xmlns:p14="http://schemas.microsoft.com/office/powerpoint/2010/main" val="2703572625"/>
              </p:ext>
            </p:extLst>
          </p:nvPr>
        </p:nvGraphicFramePr>
        <p:xfrm>
          <a:off x="5724128" y="2204864"/>
          <a:ext cx="384175" cy="576263"/>
        </p:xfrm>
        <a:graphic>
          <a:graphicData uri="http://schemas.openxmlformats.org/presentationml/2006/ole">
            <mc:AlternateContent xmlns:mc="http://schemas.openxmlformats.org/markup-compatibility/2006">
              <mc:Choice xmlns:v="urn:schemas-microsoft-com:vml" Requires="v">
                <p:oleObj spid="_x0000_s1039585" name="Equation" r:id="rId8" imgW="126720" imgH="190440" progId="Equation.DSMT4">
                  <p:embed/>
                </p:oleObj>
              </mc:Choice>
              <mc:Fallback>
                <p:oleObj name="Equation" r:id="rId8" imgW="126720" imgH="1904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4128" y="2204864"/>
                        <a:ext cx="384175"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8673" name="Rectangle 17"/>
          <p:cNvSpPr>
            <a:spLocks noChangeArrowheads="1"/>
          </p:cNvSpPr>
          <p:nvPr/>
        </p:nvSpPr>
        <p:spPr bwMode="auto">
          <a:xfrm>
            <a:off x="647700" y="4508500"/>
            <a:ext cx="8532813" cy="720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70000"/>
              </a:lnSpc>
              <a:buClr>
                <a:srgbClr val="CC0000"/>
              </a:buClr>
              <a:buFont typeface="Wingdings" panose="05000000000000000000" pitchFamily="2" charset="2"/>
              <a:buNone/>
            </a:pPr>
            <a:r>
              <a:rPr lang="en-US" altLang="zh-CN" sz="2400">
                <a:latin typeface="Times New Roman" panose="02020603050405020304" pitchFamily="18" charset="0"/>
                <a:cs typeface="Times New Roman" panose="02020603050405020304" pitchFamily="18" charset="0"/>
              </a:rPr>
              <a:t>(4)</a:t>
            </a:r>
            <a:r>
              <a:rPr lang="zh-CN" altLang="en-US" sz="2400">
                <a:latin typeface="Times New Roman" panose="02020603050405020304" pitchFamily="18" charset="0"/>
                <a:cs typeface="Times New Roman" panose="02020603050405020304" pitchFamily="18" charset="0"/>
              </a:rPr>
              <a:t>对上式作恒等变形，化为</a:t>
            </a:r>
          </a:p>
        </p:txBody>
      </p:sp>
      <p:sp>
        <p:nvSpPr>
          <p:cNvPr id="198676" name="Rectangle 20"/>
          <p:cNvSpPr>
            <a:spLocks noChangeArrowheads="1"/>
          </p:cNvSpPr>
          <p:nvPr/>
        </p:nvSpPr>
        <p:spPr bwMode="auto">
          <a:xfrm>
            <a:off x="647700" y="3644900"/>
            <a:ext cx="6021200" cy="5355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nSpc>
                <a:spcPct val="120000"/>
              </a:lnSpc>
              <a:buClr>
                <a:srgbClr val="CC0000"/>
              </a:buClr>
              <a:buFont typeface="Wingdings" panose="05000000000000000000" pitchFamily="2" charset="2"/>
              <a:buNone/>
            </a:pPr>
            <a:r>
              <a:rPr lang="en-US" altLang="zh-CN" sz="2400">
                <a:latin typeface="Times New Roman" panose="02020603050405020304" pitchFamily="18" charset="0"/>
                <a:cs typeface="Times New Roman" panose="02020603050405020304" pitchFamily="18" charset="0"/>
              </a:rPr>
              <a:t>(3)</a:t>
            </a:r>
            <a:r>
              <a:rPr lang="zh-CN" altLang="en-US" sz="2400">
                <a:latin typeface="Times New Roman" panose="02020603050405020304" pitchFamily="18" charset="0"/>
                <a:cs typeface="Times New Roman" panose="02020603050405020304" pitchFamily="18" charset="0"/>
              </a:rPr>
              <a:t>对给定的置信水平</a:t>
            </a:r>
            <a:r>
              <a:rPr lang="en-US" altLang="zh-CN" sz="2400">
                <a:latin typeface="Times New Roman" panose="02020603050405020304" pitchFamily="18" charset="0"/>
                <a:cs typeface="Times New Roman" panose="02020603050405020304" pitchFamily="18" charset="0"/>
              </a:rPr>
              <a:t>1-</a:t>
            </a:r>
            <a:r>
              <a:rPr lang="en-US" altLang="zh-CN" i="1">
                <a:latin typeface="Times New Roman" panose="02020603050405020304" pitchFamily="18" charset="0"/>
                <a:cs typeface="Times New Roman" panose="02020603050405020304" pitchFamily="18" charset="0"/>
                <a:sym typeface="Symbol" panose="05050102010706020507" pitchFamily="18" charset="2"/>
              </a:rPr>
              <a:t></a:t>
            </a:r>
            <a:r>
              <a:rPr lang="zh-CN" altLang="en-US" i="1">
                <a:latin typeface="Times New Roman" panose="02020603050405020304" pitchFamily="18" charset="0"/>
                <a:cs typeface="Times New Roman" panose="02020603050405020304" pitchFamily="18" charset="0"/>
                <a:sym typeface="Symbol" panose="05050102010706020507" pitchFamily="18" charset="2"/>
              </a:rPr>
              <a:t>，</a:t>
            </a:r>
            <a:r>
              <a:rPr lang="zh-CN" altLang="en-US" sz="2400">
                <a:latin typeface="Times New Roman" panose="02020603050405020304" pitchFamily="18" charset="0"/>
                <a:cs typeface="Times New Roman" panose="02020603050405020304" pitchFamily="18" charset="0"/>
              </a:rPr>
              <a:t>确定 </a:t>
            </a:r>
            <a:r>
              <a:rPr lang="zh-CN" altLang="en-US" sz="240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aseline="-25000">
                <a:latin typeface="Times New Roman" panose="02020603050405020304" pitchFamily="18" charset="0"/>
                <a:cs typeface="Times New Roman" panose="02020603050405020304" pitchFamily="18" charset="0"/>
                <a:sym typeface="Symbol" panose="05050102010706020507" pitchFamily="18" charset="2"/>
              </a:rPr>
              <a:t>1</a:t>
            </a:r>
            <a:r>
              <a:rPr lang="zh-CN" altLang="en-US" sz="2400">
                <a:latin typeface="Times New Roman" panose="02020603050405020304" pitchFamily="18" charset="0"/>
                <a:cs typeface="Times New Roman" panose="02020603050405020304" pitchFamily="18" charset="0"/>
                <a:sym typeface="Symbol" panose="05050102010706020507" pitchFamily="18" charset="2"/>
              </a:rPr>
              <a:t>与 </a:t>
            </a:r>
            <a:r>
              <a:rPr lang="en-US" altLang="zh-CN" sz="2400" baseline="-25000">
                <a:latin typeface="Times New Roman" panose="02020603050405020304" pitchFamily="18" charset="0"/>
                <a:cs typeface="Times New Roman" panose="02020603050405020304" pitchFamily="18" charset="0"/>
                <a:sym typeface="Symbol" panose="05050102010706020507" pitchFamily="18" charset="2"/>
              </a:rPr>
              <a:t>2</a:t>
            </a:r>
            <a:r>
              <a:rPr lang="zh-CN" altLang="en-US" sz="2400">
                <a:latin typeface="Times New Roman" panose="02020603050405020304" pitchFamily="18" charset="0"/>
                <a:cs typeface="Times New Roman" panose="02020603050405020304" pitchFamily="18" charset="0"/>
              </a:rPr>
              <a:t>，使</a:t>
            </a:r>
          </a:p>
        </p:txBody>
      </p:sp>
      <p:graphicFrame>
        <p:nvGraphicFramePr>
          <p:cNvPr id="198677" name="Object 21"/>
          <p:cNvGraphicFramePr>
            <a:graphicFrameLocks noChangeAspect="1"/>
          </p:cNvGraphicFramePr>
          <p:nvPr>
            <p:extLst>
              <p:ext uri="{D42A27DB-BD31-4B8C-83A1-F6EECF244321}">
                <p14:modId xmlns:p14="http://schemas.microsoft.com/office/powerpoint/2010/main" val="3687458124"/>
              </p:ext>
            </p:extLst>
          </p:nvPr>
        </p:nvGraphicFramePr>
        <p:xfrm>
          <a:off x="2555875" y="5084763"/>
          <a:ext cx="3168650" cy="641350"/>
        </p:xfrm>
        <a:graphic>
          <a:graphicData uri="http://schemas.openxmlformats.org/presentationml/2006/ole">
            <mc:AlternateContent xmlns:mc="http://schemas.openxmlformats.org/markup-compatibility/2006">
              <mc:Choice xmlns:v="urn:schemas-microsoft-com:vml" Requires="v">
                <p:oleObj spid="_x0000_s1039586" name="Equation" r:id="rId9" imgW="1117440" imgH="215640" progId="Equation.DSMT4">
                  <p:embed/>
                </p:oleObj>
              </mc:Choice>
              <mc:Fallback>
                <p:oleObj name="Equation" r:id="rId9" imgW="1117440" imgH="2156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5875" y="5084763"/>
                        <a:ext cx="3168650" cy="6413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198678" name="Rectangle 22"/>
              <p:cNvSpPr>
                <a:spLocks noChangeArrowheads="1"/>
              </p:cNvSpPr>
              <p:nvPr/>
            </p:nvSpPr>
            <p:spPr bwMode="auto">
              <a:xfrm>
                <a:off x="611188" y="5517115"/>
                <a:ext cx="8281292" cy="770917"/>
              </a:xfrm>
              <a:prstGeom prst="rect">
                <a:avLst/>
              </a:prstGeom>
              <a:noFill/>
              <a:ln>
                <a:noFill/>
              </a:ln>
              <a:effectLst/>
              <a:extLst>
                <a:ext uri="{909E8E84-426E-40DD-AFC4-6F175D3DCCD1}">
                  <a14:hiddenFill>
                    <a:solidFill>
                      <a:srgbClr val="FFFFFF"/>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square">
                <a:spAutoFit/>
              </a:bodyPr>
              <a:lstStyle/>
              <a:p>
                <a:pPr>
                  <a:lnSpc>
                    <a:spcPct val="170000"/>
                  </a:lnSpc>
                  <a:buClr>
                    <a:srgbClr val="CC0000"/>
                  </a:buClr>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则 </a:t>
                </a:r>
                <a14:m>
                  <m:oMath xmlns:m="http://schemas.openxmlformats.org/officeDocument/2006/math">
                    <m:r>
                      <a:rPr lang="en-US" altLang="zh-CN"/>
                      <m:t>(</m:t>
                    </m:r>
                    <m:bar>
                      <m:barPr>
                        <m:ctrlPr>
                          <a:rPr lang="zh-CN" altLang="zh-CN" i="1"/>
                        </m:ctrlPr>
                      </m:barPr>
                      <m:e>
                        <m:r>
                          <a:rPr lang="en-US" altLang="zh-CN" i="1"/>
                          <m:t>𝜃</m:t>
                        </m:r>
                      </m:e>
                    </m:bar>
                    <m:r>
                      <a:rPr lang="en-US" altLang="zh-CN"/>
                      <m:t>,</m:t>
                    </m:r>
                    <m:acc>
                      <m:accPr>
                        <m:chr m:val="̅"/>
                        <m:ctrlPr>
                          <a:rPr lang="zh-CN" altLang="zh-CN" i="1"/>
                        </m:ctrlPr>
                      </m:accPr>
                      <m:e>
                        <m:r>
                          <a:rPr lang="en-US" altLang="zh-CN" i="1"/>
                          <m:t>𝜃</m:t>
                        </m:r>
                      </m:e>
                    </m:acc>
                    <m:r>
                      <a:rPr lang="en-US" altLang="zh-CN" i="1"/>
                      <m:t>)</m:t>
                    </m:r>
                  </m:oMath>
                </a14:m>
                <a:r>
                  <a:rPr lang="zh-CN" altLang="en-US" sz="2400" dirty="0">
                    <a:latin typeface="Times New Roman" panose="02020603050405020304" pitchFamily="18" charset="0"/>
                    <a:cs typeface="Times New Roman" panose="02020603050405020304" pitchFamily="18" charset="0"/>
                  </a:rPr>
                  <a:t>就是</a:t>
                </a:r>
                <a:r>
                  <a:rPr lang="zh-CN" altLang="en-US" i="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cs typeface="Times New Roman" panose="02020603050405020304" pitchFamily="18" charset="0"/>
                  </a:rPr>
                  <a:t>的置信水平为 </a:t>
                </a:r>
                <a:r>
                  <a:rPr lang="en-US" altLang="zh-CN" sz="2400"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cs typeface="Times New Roman" panose="02020603050405020304" pitchFamily="18" charset="0"/>
                  </a:rPr>
                  <a:t>的双侧置信区间</a:t>
                </a:r>
                <a:r>
                  <a:rPr lang="en-US" altLang="zh-CN" sz="2400" dirty="0">
                    <a:latin typeface="Times New Roman" panose="02020603050405020304" pitchFamily="18" charset="0"/>
                    <a:cs typeface="Times New Roman" panose="02020603050405020304" pitchFamily="18" charset="0"/>
                  </a:rPr>
                  <a:t>.</a:t>
                </a:r>
              </a:p>
            </p:txBody>
          </p:sp>
        </mc:Choice>
        <mc:Fallback>
          <p:sp>
            <p:nvSpPr>
              <p:cNvPr id="198678" name="Rectangle 22"/>
              <p:cNvSpPr>
                <a:spLocks noRot="1" noChangeAspect="1" noMove="1" noResize="1" noEditPoints="1" noAdjustHandles="1" noChangeArrowheads="1" noChangeShapeType="1" noTextEdit="1"/>
              </p:cNvSpPr>
              <p:nvPr/>
            </p:nvSpPr>
            <p:spPr bwMode="auto">
              <a:xfrm>
                <a:off x="611188" y="5517115"/>
                <a:ext cx="8281292" cy="770917"/>
              </a:xfrm>
              <a:prstGeom prst="rect">
                <a:avLst/>
              </a:prstGeom>
              <a:blipFill rotWithShape="0">
                <a:blip r:embed="rId11"/>
                <a:stretch>
                  <a:fillRect l="-1104" b="-4724"/>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graphicFrame>
        <p:nvGraphicFramePr>
          <p:cNvPr id="198679" name="Object 23"/>
          <p:cNvGraphicFramePr>
            <a:graphicFrameLocks noGrp="1" noChangeAspect="1"/>
          </p:cNvGraphicFramePr>
          <p:nvPr>
            <p:ph sz="quarter" idx="4"/>
            <p:extLst>
              <p:ext uri="{D42A27DB-BD31-4B8C-83A1-F6EECF244321}">
                <p14:modId xmlns:p14="http://schemas.microsoft.com/office/powerpoint/2010/main" val="2579068660"/>
              </p:ext>
            </p:extLst>
          </p:nvPr>
        </p:nvGraphicFramePr>
        <p:xfrm>
          <a:off x="2484438" y="3284538"/>
          <a:ext cx="3600450" cy="512762"/>
        </p:xfrm>
        <a:graphic>
          <a:graphicData uri="http://schemas.openxmlformats.org/presentationml/2006/ole">
            <mc:AlternateContent xmlns:mc="http://schemas.openxmlformats.org/markup-compatibility/2006">
              <mc:Choice xmlns:v="urn:schemas-microsoft-com:vml" Requires="v">
                <p:oleObj spid="_x0000_s1039587" name="Equation" r:id="rId12" imgW="1333440" imgH="190440" progId="Equation.DSMT4">
                  <p:embed/>
                </p:oleObj>
              </mc:Choice>
              <mc:Fallback>
                <p:oleObj name="Equation" r:id="rId12" imgW="1333440" imgH="19044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84438" y="3284538"/>
                        <a:ext cx="3600450"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813807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8665"/>
                                        </p:tgtEl>
                                        <p:attrNameLst>
                                          <p:attrName>style.visibility</p:attrName>
                                        </p:attrNameLst>
                                      </p:cBhvr>
                                      <p:to>
                                        <p:strVal val="visible"/>
                                      </p:to>
                                    </p:set>
                                    <p:animEffect transition="in" filter="wipe(left)">
                                      <p:cBhvr>
                                        <p:cTn id="7" dur="500"/>
                                        <p:tgtEl>
                                          <p:spTgt spid="1986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8663"/>
                                        </p:tgtEl>
                                        <p:attrNameLst>
                                          <p:attrName>style.visibility</p:attrName>
                                        </p:attrNameLst>
                                      </p:cBhvr>
                                      <p:to>
                                        <p:strVal val="visible"/>
                                      </p:to>
                                    </p:set>
                                    <p:animEffect transition="in" filter="wipe(up)">
                                      <p:cBhvr>
                                        <p:cTn id="12" dur="500"/>
                                        <p:tgtEl>
                                          <p:spTgt spid="1986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8658"/>
                                        </p:tgtEl>
                                        <p:attrNameLst>
                                          <p:attrName>style.visibility</p:attrName>
                                        </p:attrNameLst>
                                      </p:cBhvr>
                                      <p:to>
                                        <p:strVal val="visible"/>
                                      </p:to>
                                    </p:set>
                                    <p:animEffect transition="in" filter="wipe(up)">
                                      <p:cBhvr>
                                        <p:cTn id="17" dur="500"/>
                                        <p:tgtEl>
                                          <p:spTgt spid="1986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8674"/>
                                        </p:tgtEl>
                                        <p:attrNameLst>
                                          <p:attrName>style.visibility</p:attrName>
                                        </p:attrNameLst>
                                      </p:cBhvr>
                                      <p:to>
                                        <p:strVal val="visible"/>
                                      </p:to>
                                    </p:set>
                                    <p:animEffect transition="in" filter="wipe(left)">
                                      <p:cBhvr>
                                        <p:cTn id="22" dur="500"/>
                                        <p:tgtEl>
                                          <p:spTgt spid="1986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98671"/>
                                        </p:tgtEl>
                                        <p:attrNameLst>
                                          <p:attrName>style.visibility</p:attrName>
                                        </p:attrNameLst>
                                      </p:cBhvr>
                                      <p:to>
                                        <p:strVal val="visible"/>
                                      </p:to>
                                    </p:set>
                                    <p:animEffect transition="in" filter="wipe(down)">
                                      <p:cBhvr>
                                        <p:cTn id="27" dur="500"/>
                                        <p:tgtEl>
                                          <p:spTgt spid="19867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8675"/>
                                        </p:tgtEl>
                                        <p:attrNameLst>
                                          <p:attrName>style.visibility</p:attrName>
                                        </p:attrNameLst>
                                      </p:cBhvr>
                                      <p:to>
                                        <p:strVal val="visible"/>
                                      </p:to>
                                    </p:set>
                                    <p:animEffect transition="in" filter="wipe(left)">
                                      <p:cBhvr>
                                        <p:cTn id="32" dur="500"/>
                                        <p:tgtEl>
                                          <p:spTgt spid="19867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98667"/>
                                        </p:tgtEl>
                                        <p:attrNameLst>
                                          <p:attrName>style.visibility</p:attrName>
                                        </p:attrNameLst>
                                      </p:cBhvr>
                                      <p:to>
                                        <p:strVal val="visible"/>
                                      </p:to>
                                    </p:set>
                                    <p:animEffect transition="in" filter="wipe(down)">
                                      <p:cBhvr>
                                        <p:cTn id="37" dur="500"/>
                                        <p:tgtEl>
                                          <p:spTgt spid="19866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198679"/>
                                        </p:tgtEl>
                                        <p:attrNameLst>
                                          <p:attrName>style.visibility</p:attrName>
                                        </p:attrNameLst>
                                      </p:cBhvr>
                                      <p:to>
                                        <p:strVal val="visible"/>
                                      </p:to>
                                    </p:set>
                                    <p:animEffect transition="in" filter="wipe(down)">
                                      <p:cBhvr>
                                        <p:cTn id="42" dur="500"/>
                                        <p:tgtEl>
                                          <p:spTgt spid="19867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98676"/>
                                        </p:tgtEl>
                                        <p:attrNameLst>
                                          <p:attrName>style.visibility</p:attrName>
                                        </p:attrNameLst>
                                      </p:cBhvr>
                                      <p:to>
                                        <p:strVal val="visible"/>
                                      </p:to>
                                    </p:set>
                                    <p:animEffect transition="in" filter="wipe(left)">
                                      <p:cBhvr>
                                        <p:cTn id="47" dur="500"/>
                                        <p:tgtEl>
                                          <p:spTgt spid="19867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98659"/>
                                        </p:tgtEl>
                                        <p:attrNameLst>
                                          <p:attrName>style.visibility</p:attrName>
                                        </p:attrNameLst>
                                      </p:cBhvr>
                                      <p:to>
                                        <p:strVal val="visible"/>
                                      </p:to>
                                    </p:set>
                                    <p:animEffect transition="in" filter="wipe(left)">
                                      <p:cBhvr>
                                        <p:cTn id="52" dur="500"/>
                                        <p:tgtEl>
                                          <p:spTgt spid="19865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98673"/>
                                        </p:tgtEl>
                                        <p:attrNameLst>
                                          <p:attrName>style.visibility</p:attrName>
                                        </p:attrNameLst>
                                      </p:cBhvr>
                                      <p:to>
                                        <p:strVal val="visible"/>
                                      </p:to>
                                    </p:set>
                                    <p:animEffect transition="in" filter="wipe(up)">
                                      <p:cBhvr>
                                        <p:cTn id="57" dur="500"/>
                                        <p:tgtEl>
                                          <p:spTgt spid="198673"/>
                                        </p:tgtEl>
                                      </p:cBhvr>
                                    </p:animEffect>
                                  </p:childTnLst>
                                </p:cTn>
                              </p:par>
                              <p:par>
                                <p:cTn id="58" presetID="22" presetClass="entr" presetSubtype="8" fill="hold" nodeType="withEffect">
                                  <p:stCondLst>
                                    <p:cond delay="0"/>
                                  </p:stCondLst>
                                  <p:childTnLst>
                                    <p:set>
                                      <p:cBhvr>
                                        <p:cTn id="59" dur="1" fill="hold">
                                          <p:stCondLst>
                                            <p:cond delay="0"/>
                                          </p:stCondLst>
                                        </p:cTn>
                                        <p:tgtEl>
                                          <p:spTgt spid="198677"/>
                                        </p:tgtEl>
                                        <p:attrNameLst>
                                          <p:attrName>style.visibility</p:attrName>
                                        </p:attrNameLst>
                                      </p:cBhvr>
                                      <p:to>
                                        <p:strVal val="visible"/>
                                      </p:to>
                                    </p:set>
                                    <p:animEffect transition="in" filter="wipe(left)">
                                      <p:cBhvr>
                                        <p:cTn id="60" dur="500"/>
                                        <p:tgtEl>
                                          <p:spTgt spid="19867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198678"/>
                                        </p:tgtEl>
                                        <p:attrNameLst>
                                          <p:attrName>style.visibility</p:attrName>
                                        </p:attrNameLst>
                                      </p:cBhvr>
                                      <p:to>
                                        <p:strVal val="visible"/>
                                      </p:to>
                                    </p:set>
                                    <p:animEffect transition="in" filter="wipe(up)">
                                      <p:cBhvr>
                                        <p:cTn id="65" dur="500"/>
                                        <p:tgtEl>
                                          <p:spTgt spid="198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75" grpId="0"/>
      <p:bldP spid="198674" grpId="0"/>
      <p:bldP spid="198658" grpId="0"/>
      <p:bldP spid="198663" grpId="0"/>
      <p:bldP spid="198665" grpId="0"/>
      <p:bldP spid="198673" grpId="0"/>
      <p:bldP spid="198676" grpId="0"/>
      <p:bldP spid="19867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00" name="Rectangle 16"/>
          <p:cNvSpPr>
            <a:spLocks noChangeArrowheads="1"/>
          </p:cNvSpPr>
          <p:nvPr/>
        </p:nvSpPr>
        <p:spPr bwMode="auto">
          <a:xfrm>
            <a:off x="504253" y="2895327"/>
            <a:ext cx="33682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400" dirty="0">
                <a:latin typeface="Times New Roman" panose="02020603050405020304" pitchFamily="18" charset="0"/>
                <a:cs typeface="Times New Roman" panose="02020603050405020304" pitchFamily="18" charset="0"/>
              </a:rPr>
              <a:t>对于给定的</a:t>
            </a:r>
            <a:r>
              <a:rPr lang="zh-CN" altLang="en-US" sz="2400"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(0&lt;</a:t>
            </a:r>
            <a:r>
              <a:rPr lang="en-US" altLang="zh-CN" sz="2400"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&lt;1</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令</a:t>
            </a:r>
          </a:p>
        </p:txBody>
      </p:sp>
      <p:graphicFrame>
        <p:nvGraphicFramePr>
          <p:cNvPr id="41996" name="Object 12"/>
          <p:cNvGraphicFramePr>
            <a:graphicFrameLocks noChangeAspect="1"/>
          </p:cNvGraphicFramePr>
          <p:nvPr>
            <p:extLst>
              <p:ext uri="{D42A27DB-BD31-4B8C-83A1-F6EECF244321}">
                <p14:modId xmlns:p14="http://schemas.microsoft.com/office/powerpoint/2010/main" val="3288098292"/>
              </p:ext>
            </p:extLst>
          </p:nvPr>
        </p:nvGraphicFramePr>
        <p:xfrm>
          <a:off x="550863" y="3284538"/>
          <a:ext cx="3373437" cy="1084262"/>
        </p:xfrm>
        <a:graphic>
          <a:graphicData uri="http://schemas.openxmlformats.org/presentationml/2006/ole">
            <mc:AlternateContent xmlns:mc="http://schemas.openxmlformats.org/markup-compatibility/2006">
              <mc:Choice xmlns:v="urn:schemas-microsoft-com:vml" Requires="v">
                <p:oleObj spid="_x0000_s1040645" name="公式" r:id="rId4" imgW="1650960" imgH="495000" progId="Equation.3">
                  <p:embed/>
                </p:oleObj>
              </mc:Choice>
              <mc:Fallback>
                <p:oleObj name="公式" r:id="rId4" imgW="1650960" imgH="495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63" y="3284538"/>
                        <a:ext cx="3373437" cy="108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86" name="Text Box 2"/>
          <p:cNvSpPr txBox="1">
            <a:spLocks noChangeArrowheads="1"/>
          </p:cNvSpPr>
          <p:nvPr/>
        </p:nvSpPr>
        <p:spPr bwMode="auto">
          <a:xfrm>
            <a:off x="468313" y="765175"/>
            <a:ext cx="8305800"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0"/>
              </a:spcBef>
            </a:pP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设总体</a:t>
            </a:r>
            <a:r>
              <a:rPr lang="en-US" altLang="zh-CN" sz="2400" i="1">
                <a:latin typeface="Times New Roman" panose="02020603050405020304" pitchFamily="18" charset="0"/>
                <a:cs typeface="Times New Roman" panose="02020603050405020304" pitchFamily="18" charset="0"/>
              </a:rPr>
              <a:t>X~N</a:t>
            </a:r>
            <a:r>
              <a:rPr lang="en-US" altLang="zh-CN" sz="2400">
                <a:latin typeface="Times New Roman" panose="02020603050405020304" pitchFamily="18" charset="0"/>
                <a:cs typeface="Times New Roman" panose="02020603050405020304" pitchFamily="18" charset="0"/>
              </a:rPr>
              <a:t>(</a:t>
            </a:r>
            <a:r>
              <a:rPr lang="en-US" altLang="zh-CN" sz="2400" i="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aseline="30000">
                <a:latin typeface="Times New Roman" panose="02020603050405020304" pitchFamily="18" charset="0"/>
                <a:cs typeface="Times New Roman" panose="02020603050405020304" pitchFamily="18" charset="0"/>
                <a:sym typeface="Symbol" panose="05050102010706020507" pitchFamily="18" charset="2"/>
              </a:rPr>
              <a:t>2</a:t>
            </a:r>
            <a:r>
              <a:rPr lang="en-US" altLang="zh-CN" sz="2400">
                <a:latin typeface="Times New Roman" panose="02020603050405020304" pitchFamily="18" charset="0"/>
                <a:cs typeface="Times New Roman" panose="02020603050405020304" pitchFamily="18" charset="0"/>
              </a:rPr>
              <a:t>),</a:t>
            </a:r>
            <a:r>
              <a:rPr lang="en-US" altLang="zh-CN" sz="2400" i="1">
                <a:latin typeface="Times New Roman" panose="02020603050405020304" pitchFamily="18" charset="0"/>
                <a:cs typeface="Times New Roman" panose="02020603050405020304" pitchFamily="18" charset="0"/>
              </a:rPr>
              <a:t>X</a:t>
            </a:r>
            <a:r>
              <a:rPr lang="en-US" altLang="zh-CN" sz="2400" baseline="-25000">
                <a:latin typeface="Times New Roman" panose="02020603050405020304" pitchFamily="18" charset="0"/>
                <a:cs typeface="Times New Roman" panose="02020603050405020304" pitchFamily="18" charset="0"/>
              </a:rPr>
              <a:t>1</a:t>
            </a:r>
            <a:r>
              <a:rPr lang="en-US" altLang="zh-CN" sz="2400">
                <a:latin typeface="Times New Roman" panose="02020603050405020304" pitchFamily="18" charset="0"/>
                <a:cs typeface="Times New Roman" panose="02020603050405020304" pitchFamily="18" charset="0"/>
              </a:rPr>
              <a:t>, </a:t>
            </a:r>
            <a:r>
              <a:rPr lang="en-US" altLang="zh-CN" sz="2400" i="1">
                <a:latin typeface="Times New Roman" panose="02020603050405020304" pitchFamily="18" charset="0"/>
                <a:cs typeface="Times New Roman" panose="02020603050405020304" pitchFamily="18" charset="0"/>
              </a:rPr>
              <a:t>X</a:t>
            </a:r>
            <a:r>
              <a:rPr lang="en-US" altLang="zh-CN" sz="2400" baseline="-25000">
                <a:latin typeface="Times New Roman" panose="02020603050405020304" pitchFamily="18" charset="0"/>
                <a:cs typeface="Times New Roman" panose="02020603050405020304" pitchFamily="18" charset="0"/>
              </a:rPr>
              <a:t>2</a:t>
            </a:r>
            <a:r>
              <a:rPr lang="en-US" altLang="zh-CN" sz="2400">
                <a:latin typeface="Times New Roman" panose="02020603050405020304" pitchFamily="18" charset="0"/>
                <a:cs typeface="Times New Roman" panose="02020603050405020304" pitchFamily="18" charset="0"/>
              </a:rPr>
              <a:t>, …,</a:t>
            </a:r>
            <a:r>
              <a:rPr lang="en-US" altLang="zh-CN" sz="2400" i="1">
                <a:latin typeface="Times New Roman" panose="02020603050405020304" pitchFamily="18" charset="0"/>
                <a:cs typeface="Times New Roman" panose="02020603050405020304" pitchFamily="18" charset="0"/>
              </a:rPr>
              <a:t>X</a:t>
            </a:r>
            <a:r>
              <a:rPr lang="en-US" altLang="zh-CN" sz="2400" baseline="-25000">
                <a:latin typeface="Times New Roman" panose="02020603050405020304" pitchFamily="18" charset="0"/>
                <a:cs typeface="Times New Roman" panose="02020603050405020304" pitchFamily="18" charset="0"/>
              </a:rPr>
              <a:t>n</a:t>
            </a:r>
            <a:r>
              <a:rPr lang="zh-CN" altLang="en-US" sz="2400">
                <a:latin typeface="Times New Roman" panose="02020603050405020304" pitchFamily="18" charset="0"/>
                <a:cs typeface="Times New Roman" panose="02020603050405020304" pitchFamily="18" charset="0"/>
              </a:rPr>
              <a:t>是总体</a:t>
            </a:r>
            <a:r>
              <a:rPr lang="en-US" altLang="zh-CN" sz="2400" i="1">
                <a:latin typeface="Times New Roman" panose="02020603050405020304" pitchFamily="18" charset="0"/>
                <a:cs typeface="Times New Roman" panose="02020603050405020304" pitchFamily="18" charset="0"/>
              </a:rPr>
              <a:t>X</a:t>
            </a:r>
            <a:r>
              <a:rPr lang="zh-CN" altLang="en-US" sz="2400">
                <a:latin typeface="Times New Roman" panose="02020603050405020304" pitchFamily="18" charset="0"/>
                <a:cs typeface="Times New Roman" panose="02020603050405020304" pitchFamily="18" charset="0"/>
              </a:rPr>
              <a:t>的样本，求</a:t>
            </a:r>
            <a:r>
              <a:rPr lang="zh-CN" altLang="en-US" sz="2400" i="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i="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aseline="30000">
                <a:latin typeface="Times New Roman" panose="02020603050405020304" pitchFamily="18" charset="0"/>
                <a:cs typeface="Times New Roman" panose="02020603050405020304" pitchFamily="18" charset="0"/>
                <a:sym typeface="Symbol" panose="05050102010706020507" pitchFamily="18" charset="2"/>
              </a:rPr>
              <a:t>2</a:t>
            </a: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的置信水平为</a:t>
            </a:r>
            <a:r>
              <a:rPr lang="en-US" altLang="zh-CN" sz="2400">
                <a:latin typeface="Times New Roman" panose="02020603050405020304" pitchFamily="18" charset="0"/>
                <a:cs typeface="Times New Roman" panose="02020603050405020304" pitchFamily="18" charset="0"/>
              </a:rPr>
              <a:t>(1</a:t>
            </a:r>
            <a:r>
              <a:rPr lang="en-US" altLang="zh-CN" sz="240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的置信区间</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　</a:t>
            </a:r>
          </a:p>
        </p:txBody>
      </p:sp>
      <p:graphicFrame>
        <p:nvGraphicFramePr>
          <p:cNvPr id="41994" name="Object 10"/>
          <p:cNvGraphicFramePr>
            <a:graphicFrameLocks noChangeAspect="1"/>
          </p:cNvGraphicFramePr>
          <p:nvPr>
            <p:extLst>
              <p:ext uri="{D42A27DB-BD31-4B8C-83A1-F6EECF244321}">
                <p14:modId xmlns:p14="http://schemas.microsoft.com/office/powerpoint/2010/main" val="2055831851"/>
              </p:ext>
            </p:extLst>
          </p:nvPr>
        </p:nvGraphicFramePr>
        <p:xfrm>
          <a:off x="6118301" y="2195835"/>
          <a:ext cx="2239962" cy="873125"/>
        </p:xfrm>
        <a:graphic>
          <a:graphicData uri="http://schemas.openxmlformats.org/presentationml/2006/ole">
            <mc:AlternateContent xmlns:mc="http://schemas.openxmlformats.org/markup-compatibility/2006">
              <mc:Choice xmlns:v="urn:schemas-microsoft-com:vml" Requires="v">
                <p:oleObj spid="_x0000_s1040646" name="公式" r:id="rId6" imgW="1054080" imgH="444240" progId="Equation.3">
                  <p:embed/>
                </p:oleObj>
              </mc:Choice>
              <mc:Fallback>
                <p:oleObj name="公式" r:id="rId6" imgW="1054080" imgH="4442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8301" y="2195835"/>
                        <a:ext cx="2239962"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005" name="Rectangle 21"/>
          <p:cNvSpPr>
            <a:spLocks noChangeArrowheads="1"/>
          </p:cNvSpPr>
          <p:nvPr/>
        </p:nvSpPr>
        <p:spPr bwMode="auto">
          <a:xfrm>
            <a:off x="381000" y="304800"/>
            <a:ext cx="3324949"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buClr>
                <a:srgbClr val="FF5050"/>
              </a:buClr>
              <a:buSzPct val="130000"/>
              <a:buFont typeface="Monotype Sorts" pitchFamily="2" charset="2"/>
              <a:buChar char="p"/>
            </a:pPr>
            <a:r>
              <a:rPr lang="zh-CN" altLang="en-US">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单个正态总体的情况</a:t>
            </a:r>
          </a:p>
        </p:txBody>
      </p:sp>
      <p:sp>
        <p:nvSpPr>
          <p:cNvPr id="42006" name="Line 22"/>
          <p:cNvSpPr>
            <a:spLocks noChangeShapeType="1"/>
          </p:cNvSpPr>
          <p:nvPr/>
        </p:nvSpPr>
        <p:spPr bwMode="auto">
          <a:xfrm>
            <a:off x="457200" y="838200"/>
            <a:ext cx="3505200" cy="0"/>
          </a:xfrm>
          <a:prstGeom prst="line">
            <a:avLst/>
          </a:prstGeom>
          <a:noFill/>
          <a:ln w="57150" cmpd="thinThick">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latin typeface="Times New Roman" panose="02020603050405020304" pitchFamily="18" charset="0"/>
              <a:cs typeface="Times New Roman" panose="02020603050405020304" pitchFamily="18" charset="0"/>
            </a:endParaRPr>
          </a:p>
        </p:txBody>
      </p:sp>
      <p:sp>
        <p:nvSpPr>
          <p:cNvPr id="42007" name="Rectangle 23"/>
          <p:cNvSpPr>
            <a:spLocks noChangeArrowheads="1"/>
          </p:cNvSpPr>
          <p:nvPr/>
        </p:nvSpPr>
        <p:spPr bwMode="auto">
          <a:xfrm>
            <a:off x="468313" y="1747838"/>
            <a:ext cx="29654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⑴ </a:t>
            </a:r>
            <a:r>
              <a:rPr lang="zh-CN" altLang="en-US"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均值</a:t>
            </a:r>
            <a:r>
              <a:rPr lang="zh-CN" altLang="en-US" sz="2400" i="1">
                <a:solidFill>
                  <a:srgbClr val="0000FF"/>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en-US"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的置信区间</a:t>
            </a:r>
          </a:p>
        </p:txBody>
      </p:sp>
      <p:sp>
        <p:nvSpPr>
          <p:cNvPr id="42008" name="Rectangle 24"/>
          <p:cNvSpPr>
            <a:spLocks noChangeArrowheads="1"/>
          </p:cNvSpPr>
          <p:nvPr/>
        </p:nvSpPr>
        <p:spPr bwMode="auto">
          <a:xfrm>
            <a:off x="467544" y="2390502"/>
            <a:ext cx="284244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2400" dirty="0">
                <a:solidFill>
                  <a:schemeClr val="tx2"/>
                </a:solidFill>
                <a:latin typeface="Times New Roman" panose="02020603050405020304" pitchFamily="18" charset="0"/>
                <a:cs typeface="Times New Roman" panose="02020603050405020304" pitchFamily="18" charset="0"/>
              </a:rPr>
              <a:t>(</a:t>
            </a:r>
            <a:r>
              <a:rPr lang="en-US" altLang="zh-CN" sz="2400" i="1" dirty="0">
                <a:solidFill>
                  <a:schemeClr val="tx2"/>
                </a:solidFill>
                <a:latin typeface="Times New Roman" panose="02020603050405020304" pitchFamily="18" charset="0"/>
                <a:cs typeface="Times New Roman" panose="02020603050405020304" pitchFamily="18" charset="0"/>
              </a:rPr>
              <a:t>a</a:t>
            </a:r>
            <a:r>
              <a:rPr lang="en-US" altLang="zh-CN" sz="2400" dirty="0">
                <a:solidFill>
                  <a:schemeClr val="tx2"/>
                </a:solidFill>
                <a:latin typeface="Times New Roman" panose="02020603050405020304" pitchFamily="18" charset="0"/>
                <a:cs typeface="Times New Roman" panose="02020603050405020304" pitchFamily="18" charset="0"/>
              </a:rPr>
              <a:t>)</a:t>
            </a:r>
            <a:r>
              <a:rPr lang="en-US" altLang="zh-CN" sz="2400" i="1" dirty="0">
                <a:solidFill>
                  <a:srgbClr val="CC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aseline="30000" dirty="0">
                <a:solidFill>
                  <a:srgbClr val="CC0000"/>
                </a:solidFill>
                <a:latin typeface="Times New Roman" panose="02020603050405020304" pitchFamily="18" charset="0"/>
                <a:cs typeface="Times New Roman" panose="02020603050405020304" pitchFamily="18" charset="0"/>
                <a:sym typeface="Symbol" panose="05050102010706020507" pitchFamily="18" charset="2"/>
              </a:rPr>
              <a:t>2</a:t>
            </a:r>
            <a:r>
              <a:rPr lang="zh-CN" altLang="en-US" sz="2400" dirty="0">
                <a:solidFill>
                  <a:srgbClr val="CC0000"/>
                </a:solidFill>
                <a:latin typeface="Times New Roman" panose="02020603050405020304" pitchFamily="18" charset="0"/>
                <a:cs typeface="Times New Roman" panose="02020603050405020304" pitchFamily="18" charset="0"/>
              </a:rPr>
              <a:t>为已知时</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因为</a:t>
            </a:r>
          </a:p>
        </p:txBody>
      </p:sp>
      <p:graphicFrame>
        <p:nvGraphicFramePr>
          <p:cNvPr id="42009" name="Object 25"/>
          <p:cNvGraphicFramePr>
            <a:graphicFrameLocks noChangeAspect="1"/>
          </p:cNvGraphicFramePr>
          <p:nvPr>
            <p:extLst>
              <p:ext uri="{D42A27DB-BD31-4B8C-83A1-F6EECF244321}">
                <p14:modId xmlns:p14="http://schemas.microsoft.com/office/powerpoint/2010/main" val="2697369036"/>
              </p:ext>
            </p:extLst>
          </p:nvPr>
        </p:nvGraphicFramePr>
        <p:xfrm>
          <a:off x="4573588" y="3355975"/>
          <a:ext cx="4319587" cy="1009650"/>
        </p:xfrm>
        <a:graphic>
          <a:graphicData uri="http://schemas.openxmlformats.org/presentationml/2006/ole">
            <mc:AlternateContent xmlns:mc="http://schemas.openxmlformats.org/markup-compatibility/2006">
              <mc:Choice xmlns:v="urn:schemas-microsoft-com:vml" Requires="v">
                <p:oleObj spid="_x0000_s1040647" name="公式" r:id="rId8" imgW="2717640" imgH="457200" progId="Equation.3">
                  <p:embed/>
                </p:oleObj>
              </mc:Choice>
              <mc:Fallback>
                <p:oleObj name="公式" r:id="rId8" imgW="2717640" imgH="457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3588" y="3355975"/>
                        <a:ext cx="4319587"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011" name="Text Box 27"/>
          <p:cNvSpPr txBox="1">
            <a:spLocks noChangeArrowheads="1"/>
          </p:cNvSpPr>
          <p:nvPr/>
        </p:nvSpPr>
        <p:spPr bwMode="auto">
          <a:xfrm>
            <a:off x="533400" y="44196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r>
              <a:rPr lang="zh-CN" altLang="en-US" sz="24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求得</a:t>
            </a:r>
            <a:r>
              <a:rPr lang="zh-CN" altLang="en-US" sz="2400" i="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en-US" sz="24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的置信度水平为</a:t>
            </a:r>
            <a:r>
              <a:rPr lang="en-US" altLang="zh-CN" sz="24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4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4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的置信区间</a:t>
            </a:r>
            <a:r>
              <a:rPr lang="en-US" altLang="zh-CN" sz="24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400" baseline="300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2</a:t>
            </a:r>
            <a:r>
              <a:rPr lang="zh-CN" altLang="en-US" sz="24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为已知</a:t>
            </a:r>
            <a:r>
              <a:rPr lang="en-US" altLang="zh-CN" sz="24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a:t>
            </a:r>
          </a:p>
        </p:txBody>
      </p:sp>
      <p:grpSp>
        <p:nvGrpSpPr>
          <p:cNvPr id="42056" name="Group 72"/>
          <p:cNvGrpSpPr>
            <a:grpSpLocks/>
          </p:cNvGrpSpPr>
          <p:nvPr/>
        </p:nvGrpSpPr>
        <p:grpSpPr bwMode="auto">
          <a:xfrm>
            <a:off x="5257800" y="0"/>
            <a:ext cx="3581400" cy="2205038"/>
            <a:chOff x="3024" y="432"/>
            <a:chExt cx="2544" cy="1488"/>
          </a:xfrm>
        </p:grpSpPr>
        <p:sp>
          <p:nvSpPr>
            <p:cNvPr id="42037" name="Rectangle 53"/>
            <p:cNvSpPr>
              <a:spLocks noChangeArrowheads="1"/>
            </p:cNvSpPr>
            <p:nvPr/>
          </p:nvSpPr>
          <p:spPr bwMode="auto">
            <a:xfrm>
              <a:off x="3024" y="432"/>
              <a:ext cx="2544" cy="1488"/>
            </a:xfrm>
            <a:prstGeom prst="rect">
              <a:avLst/>
            </a:prstGeom>
            <a:solidFill>
              <a:schemeClr val="accent4">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42038" name="Line 54"/>
            <p:cNvSpPr>
              <a:spLocks noChangeShapeType="1"/>
            </p:cNvSpPr>
            <p:nvPr/>
          </p:nvSpPr>
          <p:spPr bwMode="auto">
            <a:xfrm flipV="1">
              <a:off x="4272" y="624"/>
              <a:ext cx="0" cy="115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2039" name="Line 55"/>
            <p:cNvSpPr>
              <a:spLocks noChangeShapeType="1"/>
            </p:cNvSpPr>
            <p:nvPr/>
          </p:nvSpPr>
          <p:spPr bwMode="auto">
            <a:xfrm>
              <a:off x="3648" y="1440"/>
              <a:ext cx="0" cy="192"/>
            </a:xfrm>
            <a:prstGeom prst="line">
              <a:avLst/>
            </a:prstGeom>
            <a:noFill/>
            <a:ln w="3810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2040" name="Freeform 56" descr="宽上对角线"/>
            <p:cNvSpPr>
              <a:spLocks/>
            </p:cNvSpPr>
            <p:nvPr/>
          </p:nvSpPr>
          <p:spPr bwMode="auto">
            <a:xfrm>
              <a:off x="4906" y="1439"/>
              <a:ext cx="435" cy="217"/>
            </a:xfrm>
            <a:custGeom>
              <a:avLst/>
              <a:gdLst>
                <a:gd name="T0" fmla="*/ 416 w 435"/>
                <a:gd name="T1" fmla="*/ 158 h 217"/>
                <a:gd name="T2" fmla="*/ 233 w 435"/>
                <a:gd name="T3" fmla="*/ 102 h 217"/>
                <a:gd name="T4" fmla="*/ 32 w 435"/>
                <a:gd name="T5" fmla="*/ 14 h 217"/>
                <a:gd name="T6" fmla="*/ 41 w 435"/>
                <a:gd name="T7" fmla="*/ 188 h 217"/>
                <a:gd name="T8" fmla="*/ 161 w 435"/>
                <a:gd name="T9" fmla="*/ 188 h 217"/>
                <a:gd name="T10" fmla="*/ 435 w 435"/>
                <a:gd name="T11" fmla="*/ 209 h 217"/>
              </a:gdLst>
              <a:ahLst/>
              <a:cxnLst>
                <a:cxn ang="0">
                  <a:pos x="T0" y="T1"/>
                </a:cxn>
                <a:cxn ang="0">
                  <a:pos x="T2" y="T3"/>
                </a:cxn>
                <a:cxn ang="0">
                  <a:pos x="T4" y="T5"/>
                </a:cxn>
                <a:cxn ang="0">
                  <a:pos x="T6" y="T7"/>
                </a:cxn>
                <a:cxn ang="0">
                  <a:pos x="T8" y="T9"/>
                </a:cxn>
                <a:cxn ang="0">
                  <a:pos x="T10" y="T11"/>
                </a:cxn>
              </a:cxnLst>
              <a:rect l="0" t="0" r="r" b="b"/>
              <a:pathLst>
                <a:path w="435" h="217">
                  <a:moveTo>
                    <a:pt x="416" y="158"/>
                  </a:moveTo>
                  <a:cubicBezTo>
                    <a:pt x="386" y="149"/>
                    <a:pt x="297" y="126"/>
                    <a:pt x="233" y="102"/>
                  </a:cubicBezTo>
                  <a:cubicBezTo>
                    <a:pt x="169" y="78"/>
                    <a:pt x="64" y="0"/>
                    <a:pt x="32" y="14"/>
                  </a:cubicBezTo>
                  <a:cubicBezTo>
                    <a:pt x="0" y="28"/>
                    <a:pt x="20" y="159"/>
                    <a:pt x="41" y="188"/>
                  </a:cubicBezTo>
                  <a:cubicBezTo>
                    <a:pt x="62" y="217"/>
                    <a:pt x="95" y="185"/>
                    <a:pt x="161" y="188"/>
                  </a:cubicBezTo>
                  <a:cubicBezTo>
                    <a:pt x="227" y="191"/>
                    <a:pt x="378" y="205"/>
                    <a:pt x="435" y="209"/>
                  </a:cubicBezTo>
                </a:path>
              </a:pathLst>
            </a:custGeom>
            <a:pattFill prst="wdUpDiag">
              <a:fgClr>
                <a:srgbClr val="000000"/>
              </a:fgClr>
              <a:bgClr>
                <a:srgbClr val="FFFFFF"/>
              </a:bgClr>
            </a:pattFill>
            <a:ln>
              <a:noFill/>
            </a:ln>
            <a:effectLst/>
            <a:extLst>
              <a:ext uri="{91240B29-F687-4F45-9708-019B960494DF}">
                <a14:hiddenLine xmlns:a14="http://schemas.microsoft.com/office/drawing/2010/main" w="9525" cap="flat" cmpd="sng">
                  <a:solidFill>
                    <a:schemeClr val="accent2"/>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2041" name="Freeform 57" descr="宽上对角线"/>
            <p:cNvSpPr>
              <a:spLocks/>
            </p:cNvSpPr>
            <p:nvPr/>
          </p:nvSpPr>
          <p:spPr bwMode="auto">
            <a:xfrm>
              <a:off x="3219" y="1420"/>
              <a:ext cx="421" cy="247"/>
            </a:xfrm>
            <a:custGeom>
              <a:avLst/>
              <a:gdLst>
                <a:gd name="T0" fmla="*/ 19 w 421"/>
                <a:gd name="T1" fmla="*/ 164 h 247"/>
                <a:gd name="T2" fmla="*/ 280 w 421"/>
                <a:gd name="T3" fmla="*/ 95 h 247"/>
                <a:gd name="T4" fmla="*/ 403 w 421"/>
                <a:gd name="T5" fmla="*/ 20 h 247"/>
                <a:gd name="T6" fmla="*/ 387 w 421"/>
                <a:gd name="T7" fmla="*/ 215 h 247"/>
                <a:gd name="T8" fmla="*/ 307 w 421"/>
                <a:gd name="T9" fmla="*/ 215 h 247"/>
                <a:gd name="T10" fmla="*/ 0 w 421"/>
                <a:gd name="T11" fmla="*/ 215 h 247"/>
              </a:gdLst>
              <a:ahLst/>
              <a:cxnLst>
                <a:cxn ang="0">
                  <a:pos x="T0" y="T1"/>
                </a:cxn>
                <a:cxn ang="0">
                  <a:pos x="T2" y="T3"/>
                </a:cxn>
                <a:cxn ang="0">
                  <a:pos x="T4" y="T5"/>
                </a:cxn>
                <a:cxn ang="0">
                  <a:pos x="T6" y="T7"/>
                </a:cxn>
                <a:cxn ang="0">
                  <a:pos x="T8" y="T9"/>
                </a:cxn>
                <a:cxn ang="0">
                  <a:pos x="T10" y="T11"/>
                </a:cxn>
              </a:cxnLst>
              <a:rect l="0" t="0" r="r" b="b"/>
              <a:pathLst>
                <a:path w="421" h="247">
                  <a:moveTo>
                    <a:pt x="19" y="164"/>
                  </a:moveTo>
                  <a:cubicBezTo>
                    <a:pt x="62" y="153"/>
                    <a:pt x="216" y="119"/>
                    <a:pt x="280" y="95"/>
                  </a:cubicBezTo>
                  <a:cubicBezTo>
                    <a:pt x="344" y="71"/>
                    <a:pt x="385" y="0"/>
                    <a:pt x="403" y="20"/>
                  </a:cubicBezTo>
                  <a:cubicBezTo>
                    <a:pt x="421" y="40"/>
                    <a:pt x="403" y="183"/>
                    <a:pt x="387" y="215"/>
                  </a:cubicBezTo>
                  <a:cubicBezTo>
                    <a:pt x="371" y="247"/>
                    <a:pt x="371" y="215"/>
                    <a:pt x="307" y="215"/>
                  </a:cubicBezTo>
                  <a:cubicBezTo>
                    <a:pt x="243" y="215"/>
                    <a:pt x="64" y="215"/>
                    <a:pt x="0" y="215"/>
                  </a:cubicBezTo>
                </a:path>
              </a:pathLst>
            </a:custGeom>
            <a:pattFill prst="wdUpDiag">
              <a:fgClr>
                <a:srgbClr val="000000"/>
              </a:fgClr>
              <a:bgClr>
                <a:srgbClr val="FFFFFF"/>
              </a:bgClr>
            </a:pattFill>
            <a:ln>
              <a:noFill/>
            </a:ln>
            <a:effectLst/>
            <a:extLst>
              <a:ext uri="{91240B29-F687-4F45-9708-019B960494DF}">
                <a14:hiddenLine xmlns:a14="http://schemas.microsoft.com/office/drawing/2010/main" w="9525" cap="flat" cmpd="sng">
                  <a:solidFill>
                    <a:schemeClr val="accent2"/>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2042" name="Freeform 58"/>
            <p:cNvSpPr>
              <a:spLocks/>
            </p:cNvSpPr>
            <p:nvPr/>
          </p:nvSpPr>
          <p:spPr bwMode="auto">
            <a:xfrm>
              <a:off x="3259" y="905"/>
              <a:ext cx="2069" cy="679"/>
            </a:xfrm>
            <a:custGeom>
              <a:avLst/>
              <a:gdLst>
                <a:gd name="T0" fmla="*/ 0 w 2069"/>
                <a:gd name="T1" fmla="*/ 663 h 679"/>
                <a:gd name="T2" fmla="*/ 426 w 2069"/>
                <a:gd name="T3" fmla="*/ 516 h 679"/>
                <a:gd name="T4" fmla="*/ 720 w 2069"/>
                <a:gd name="T5" fmla="*/ 196 h 679"/>
                <a:gd name="T6" fmla="*/ 1013 w 2069"/>
                <a:gd name="T7" fmla="*/ 7 h 679"/>
                <a:gd name="T8" fmla="*/ 1333 w 2069"/>
                <a:gd name="T9" fmla="*/ 236 h 679"/>
                <a:gd name="T10" fmla="*/ 1640 w 2069"/>
                <a:gd name="T11" fmla="*/ 530 h 679"/>
                <a:gd name="T12" fmla="*/ 2069 w 2069"/>
                <a:gd name="T13" fmla="*/ 679 h 679"/>
              </a:gdLst>
              <a:ahLst/>
              <a:cxnLst>
                <a:cxn ang="0">
                  <a:pos x="T0" y="T1"/>
                </a:cxn>
                <a:cxn ang="0">
                  <a:pos x="T2" y="T3"/>
                </a:cxn>
                <a:cxn ang="0">
                  <a:pos x="T4" y="T5"/>
                </a:cxn>
                <a:cxn ang="0">
                  <a:pos x="T6" y="T7"/>
                </a:cxn>
                <a:cxn ang="0">
                  <a:pos x="T8" y="T9"/>
                </a:cxn>
                <a:cxn ang="0">
                  <a:pos x="T10" y="T11"/>
                </a:cxn>
                <a:cxn ang="0">
                  <a:pos x="T12" y="T13"/>
                </a:cxn>
              </a:cxnLst>
              <a:rect l="0" t="0" r="r" b="b"/>
              <a:pathLst>
                <a:path w="2069" h="679">
                  <a:moveTo>
                    <a:pt x="0" y="663"/>
                  </a:moveTo>
                  <a:cubicBezTo>
                    <a:pt x="73" y="639"/>
                    <a:pt x="306" y="594"/>
                    <a:pt x="426" y="516"/>
                  </a:cubicBezTo>
                  <a:cubicBezTo>
                    <a:pt x="546" y="438"/>
                    <a:pt x="622" y="281"/>
                    <a:pt x="720" y="196"/>
                  </a:cubicBezTo>
                  <a:cubicBezTo>
                    <a:pt x="818" y="111"/>
                    <a:pt x="911" y="0"/>
                    <a:pt x="1013" y="7"/>
                  </a:cubicBezTo>
                  <a:cubicBezTo>
                    <a:pt x="1115" y="14"/>
                    <a:pt x="1228" y="149"/>
                    <a:pt x="1333" y="236"/>
                  </a:cubicBezTo>
                  <a:cubicBezTo>
                    <a:pt x="1438" y="323"/>
                    <a:pt x="1517" y="456"/>
                    <a:pt x="1640" y="530"/>
                  </a:cubicBezTo>
                  <a:cubicBezTo>
                    <a:pt x="1763" y="604"/>
                    <a:pt x="1980" y="648"/>
                    <a:pt x="2069" y="679"/>
                  </a:cubicBezTo>
                </a:path>
              </a:pathLst>
            </a:custGeom>
            <a:noFill/>
            <a:ln w="38100" cap="flat" cmpd="sng">
              <a:solidFill>
                <a:schemeClr val="accent2"/>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2043" name="Line 59"/>
            <p:cNvSpPr>
              <a:spLocks noChangeShapeType="1"/>
            </p:cNvSpPr>
            <p:nvPr/>
          </p:nvSpPr>
          <p:spPr bwMode="auto">
            <a:xfrm>
              <a:off x="3168" y="1632"/>
              <a:ext cx="22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42044" name="Line 60"/>
            <p:cNvSpPr>
              <a:spLocks noChangeShapeType="1"/>
            </p:cNvSpPr>
            <p:nvPr/>
          </p:nvSpPr>
          <p:spPr bwMode="auto">
            <a:xfrm>
              <a:off x="4896" y="1440"/>
              <a:ext cx="0" cy="192"/>
            </a:xfrm>
            <a:prstGeom prst="line">
              <a:avLst/>
            </a:prstGeom>
            <a:noFill/>
            <a:ln w="3810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2045" name="Rectangle 61"/>
            <p:cNvSpPr>
              <a:spLocks noChangeArrowheads="1"/>
            </p:cNvSpPr>
            <p:nvPr/>
          </p:nvSpPr>
          <p:spPr bwMode="auto">
            <a:xfrm>
              <a:off x="3072" y="1152"/>
              <a:ext cx="487"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2400">
                  <a:latin typeface="宋体" panose="02010600030101010101" pitchFamily="2" charset="-122"/>
                  <a:sym typeface="Symbol" panose="05050102010706020507" pitchFamily="18" charset="2"/>
                </a:rPr>
                <a:t>/2</a:t>
              </a:r>
            </a:p>
          </p:txBody>
        </p:sp>
        <p:sp>
          <p:nvSpPr>
            <p:cNvPr id="42046" name="Rectangle 62"/>
            <p:cNvSpPr>
              <a:spLocks noChangeArrowheads="1"/>
            </p:cNvSpPr>
            <p:nvPr/>
          </p:nvSpPr>
          <p:spPr bwMode="auto">
            <a:xfrm>
              <a:off x="5040" y="1152"/>
              <a:ext cx="486"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2400">
                  <a:latin typeface="宋体" panose="02010600030101010101" pitchFamily="2" charset="-122"/>
                  <a:sym typeface="Symbol" panose="05050102010706020507" pitchFamily="18" charset="2"/>
                </a:rPr>
                <a:t>/2</a:t>
              </a:r>
            </a:p>
          </p:txBody>
        </p:sp>
        <p:sp>
          <p:nvSpPr>
            <p:cNvPr id="42047" name="Line 63"/>
            <p:cNvSpPr>
              <a:spLocks noChangeShapeType="1"/>
            </p:cNvSpPr>
            <p:nvPr/>
          </p:nvSpPr>
          <p:spPr bwMode="auto">
            <a:xfrm>
              <a:off x="3312" y="1392"/>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2048" name="Line 64"/>
            <p:cNvSpPr>
              <a:spLocks noChangeShapeType="1"/>
            </p:cNvSpPr>
            <p:nvPr/>
          </p:nvSpPr>
          <p:spPr bwMode="auto">
            <a:xfrm flipH="1">
              <a:off x="5040" y="1392"/>
              <a:ext cx="14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aphicFrame>
          <p:nvGraphicFramePr>
            <p:cNvPr id="42049" name="Object 65"/>
            <p:cNvGraphicFramePr>
              <a:graphicFrameLocks noChangeAspect="1"/>
            </p:cNvGraphicFramePr>
            <p:nvPr/>
          </p:nvGraphicFramePr>
          <p:xfrm>
            <a:off x="4800" y="1584"/>
            <a:ext cx="345" cy="314"/>
          </p:xfrm>
          <a:graphic>
            <a:graphicData uri="http://schemas.openxmlformats.org/presentationml/2006/ole">
              <mc:AlternateContent xmlns:mc="http://schemas.openxmlformats.org/markup-compatibility/2006">
                <mc:Choice xmlns:v="urn:schemas-microsoft-com:vml" Requires="v">
                  <p:oleObj spid="_x0000_s1040648" name="公式" r:id="rId10" imgW="279360" imgH="190440" progId="Equation.3">
                    <p:embed/>
                  </p:oleObj>
                </mc:Choice>
                <mc:Fallback>
                  <p:oleObj name="公式" r:id="rId10" imgW="279360" imgH="1904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00" y="1584"/>
                          <a:ext cx="345"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50" name="Object 66"/>
            <p:cNvGraphicFramePr>
              <a:graphicFrameLocks noChangeAspect="1"/>
            </p:cNvGraphicFramePr>
            <p:nvPr/>
          </p:nvGraphicFramePr>
          <p:xfrm>
            <a:off x="3400" y="1584"/>
            <a:ext cx="445" cy="296"/>
          </p:xfrm>
          <a:graphic>
            <a:graphicData uri="http://schemas.openxmlformats.org/presentationml/2006/ole">
              <mc:AlternateContent xmlns:mc="http://schemas.openxmlformats.org/markup-compatibility/2006">
                <mc:Choice xmlns:v="urn:schemas-microsoft-com:vml" Requires="v">
                  <p:oleObj spid="_x0000_s1040649" name="公式" r:id="rId12" imgW="355320" imgH="190440" progId="Equation.3">
                    <p:embed/>
                  </p:oleObj>
                </mc:Choice>
                <mc:Fallback>
                  <p:oleObj name="公式" r:id="rId12" imgW="355320" imgH="1904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00" y="1584"/>
                          <a:ext cx="445"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2052" name="AutoShape 68"/>
          <p:cNvSpPr>
            <a:spLocks noChangeArrowheads="1"/>
          </p:cNvSpPr>
          <p:nvPr/>
        </p:nvSpPr>
        <p:spPr bwMode="auto">
          <a:xfrm>
            <a:off x="4005263" y="3399086"/>
            <a:ext cx="495300" cy="917079"/>
          </a:xfrm>
          <a:prstGeom prst="rightArrow">
            <a:avLst>
              <a:gd name="adj1" fmla="val 50000"/>
              <a:gd name="adj2" fmla="val 8125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latin typeface="Times New Roman" panose="02020603050405020304" pitchFamily="18" charset="0"/>
              <a:cs typeface="Times New Roman" panose="02020603050405020304" pitchFamily="18" charset="0"/>
            </a:endParaRPr>
          </a:p>
        </p:txBody>
      </p:sp>
      <p:graphicFrame>
        <p:nvGraphicFramePr>
          <p:cNvPr id="42053" name="Object 69"/>
          <p:cNvGraphicFramePr>
            <a:graphicFrameLocks noChangeAspect="1"/>
          </p:cNvGraphicFramePr>
          <p:nvPr>
            <p:extLst>
              <p:ext uri="{D42A27DB-BD31-4B8C-83A1-F6EECF244321}">
                <p14:modId xmlns:p14="http://schemas.microsoft.com/office/powerpoint/2010/main" val="1847849389"/>
              </p:ext>
            </p:extLst>
          </p:nvPr>
        </p:nvGraphicFramePr>
        <p:xfrm>
          <a:off x="5795963" y="5046663"/>
          <a:ext cx="2735262" cy="1133475"/>
        </p:xfrm>
        <a:graphic>
          <a:graphicData uri="http://schemas.openxmlformats.org/presentationml/2006/ole">
            <mc:AlternateContent xmlns:mc="http://schemas.openxmlformats.org/markup-compatibility/2006">
              <mc:Choice xmlns:v="urn:schemas-microsoft-com:vml" Requires="v">
                <p:oleObj spid="_x0000_s1040650" name="公式" r:id="rId14" imgW="939600" imgH="457200" progId="Equation.3">
                  <p:embed/>
                </p:oleObj>
              </mc:Choice>
              <mc:Fallback>
                <p:oleObj name="公式" r:id="rId14" imgW="939600" imgH="4572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95963" y="5046663"/>
                        <a:ext cx="2735262" cy="1133475"/>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54" name="Object 70"/>
          <p:cNvGraphicFramePr>
            <a:graphicFrameLocks noChangeAspect="1"/>
          </p:cNvGraphicFramePr>
          <p:nvPr>
            <p:extLst>
              <p:ext uri="{D42A27DB-BD31-4B8C-83A1-F6EECF244321}">
                <p14:modId xmlns:p14="http://schemas.microsoft.com/office/powerpoint/2010/main" val="1557430173"/>
              </p:ext>
            </p:extLst>
          </p:nvPr>
        </p:nvGraphicFramePr>
        <p:xfrm>
          <a:off x="755650" y="5013325"/>
          <a:ext cx="4160838" cy="1163638"/>
        </p:xfrm>
        <a:graphic>
          <a:graphicData uri="http://schemas.openxmlformats.org/presentationml/2006/ole">
            <mc:AlternateContent xmlns:mc="http://schemas.openxmlformats.org/markup-compatibility/2006">
              <mc:Choice xmlns:v="urn:schemas-microsoft-com:vml" Requires="v">
                <p:oleObj spid="_x0000_s1040651" name="公式" r:id="rId16" imgW="1777680" imgH="457200" progId="Equation.3">
                  <p:embed/>
                </p:oleObj>
              </mc:Choice>
              <mc:Fallback>
                <p:oleObj name="公式" r:id="rId16" imgW="1777680" imgH="4572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55650" y="5013325"/>
                        <a:ext cx="4160838" cy="1163638"/>
                      </a:xfrm>
                      <a:prstGeom prst="rect">
                        <a:avLst/>
                      </a:prstGeom>
                      <a:solidFill>
                        <a:schemeClr val="tx2">
                          <a:lumMod val="40000"/>
                          <a:lumOff val="60000"/>
                        </a:schemeClr>
                      </a:solidFill>
                      <a:ln>
                        <a:noFill/>
                      </a:ln>
                      <a:effectLst/>
                    </p:spPr>
                  </p:pic>
                </p:oleObj>
              </mc:Fallback>
            </mc:AlternateContent>
          </a:graphicData>
        </a:graphic>
      </p:graphicFrame>
      <p:sp>
        <p:nvSpPr>
          <p:cNvPr id="42055" name="Rectangle 71"/>
          <p:cNvSpPr>
            <a:spLocks noChangeArrowheads="1"/>
          </p:cNvSpPr>
          <p:nvPr/>
        </p:nvSpPr>
        <p:spPr bwMode="auto">
          <a:xfrm>
            <a:off x="5181600" y="5410200"/>
            <a:ext cx="4921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400" dirty="0">
                <a:solidFill>
                  <a:schemeClr val="accent2"/>
                </a:solidFill>
                <a:latin typeface="Times New Roman" panose="02020603050405020304" pitchFamily="18" charset="0"/>
                <a:cs typeface="Times New Roman" panose="02020603050405020304" pitchFamily="18" charset="0"/>
              </a:rPr>
              <a:t>或</a:t>
            </a:r>
          </a:p>
        </p:txBody>
      </p:sp>
      <p:grpSp>
        <p:nvGrpSpPr>
          <p:cNvPr id="42060" name="Group 76"/>
          <p:cNvGrpSpPr>
            <a:grpSpLocks/>
          </p:cNvGrpSpPr>
          <p:nvPr/>
        </p:nvGrpSpPr>
        <p:grpSpPr bwMode="auto">
          <a:xfrm>
            <a:off x="3310485" y="2390502"/>
            <a:ext cx="2938463" cy="457200"/>
            <a:chOff x="4214" y="1538"/>
            <a:chExt cx="1851" cy="288"/>
          </a:xfrm>
        </p:grpSpPr>
        <p:sp>
          <p:nvSpPr>
            <p:cNvPr id="42058" name="Rectangle 74"/>
            <p:cNvSpPr>
              <a:spLocks noChangeArrowheads="1"/>
            </p:cNvSpPr>
            <p:nvPr/>
          </p:nvSpPr>
          <p:spPr bwMode="auto">
            <a:xfrm>
              <a:off x="4214" y="1538"/>
              <a:ext cx="185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是</a:t>
              </a:r>
              <a:r>
                <a:rPr lang="zh-CN" altLang="en-US" sz="2400"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cs typeface="Times New Roman" panose="02020603050405020304" pitchFamily="18" charset="0"/>
                </a:rPr>
                <a:t>的无偏估计</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且</a:t>
              </a:r>
            </a:p>
          </p:txBody>
        </p:sp>
        <p:sp>
          <p:nvSpPr>
            <p:cNvPr id="42059" name="Line 75"/>
            <p:cNvSpPr>
              <a:spLocks noChangeShapeType="1"/>
            </p:cNvSpPr>
            <p:nvPr/>
          </p:nvSpPr>
          <p:spPr bwMode="auto">
            <a:xfrm flipV="1">
              <a:off x="4272" y="1584"/>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349691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005"/>
                                        </p:tgtEl>
                                        <p:attrNameLst>
                                          <p:attrName>style.visibility</p:attrName>
                                        </p:attrNameLst>
                                      </p:cBhvr>
                                      <p:to>
                                        <p:strVal val="visible"/>
                                      </p:to>
                                    </p:set>
                                    <p:animEffect transition="in" filter="wipe(left)">
                                      <p:cBhvr>
                                        <p:cTn id="7" dur="500"/>
                                        <p:tgtEl>
                                          <p:spTgt spid="420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86"/>
                                        </p:tgtEl>
                                        <p:attrNameLst>
                                          <p:attrName>style.visibility</p:attrName>
                                        </p:attrNameLst>
                                      </p:cBhvr>
                                      <p:to>
                                        <p:strVal val="visible"/>
                                      </p:to>
                                    </p:set>
                                    <p:animEffect transition="in" filter="wipe(left)">
                                      <p:cBhvr>
                                        <p:cTn id="12" dur="500"/>
                                        <p:tgtEl>
                                          <p:spTgt spid="419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007"/>
                                        </p:tgtEl>
                                        <p:attrNameLst>
                                          <p:attrName>style.visibility</p:attrName>
                                        </p:attrNameLst>
                                      </p:cBhvr>
                                      <p:to>
                                        <p:strVal val="visible"/>
                                      </p:to>
                                    </p:set>
                                    <p:animEffect transition="in" filter="wipe(left)">
                                      <p:cBhvr>
                                        <p:cTn id="17" dur="500"/>
                                        <p:tgtEl>
                                          <p:spTgt spid="420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2008"/>
                                        </p:tgtEl>
                                        <p:attrNameLst>
                                          <p:attrName>style.visibility</p:attrName>
                                        </p:attrNameLst>
                                      </p:cBhvr>
                                      <p:to>
                                        <p:strVal val="visible"/>
                                      </p:to>
                                    </p:set>
                                    <p:animEffect transition="in" filter="wipe(left)">
                                      <p:cBhvr>
                                        <p:cTn id="22" dur="500"/>
                                        <p:tgtEl>
                                          <p:spTgt spid="420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2060"/>
                                        </p:tgtEl>
                                        <p:attrNameLst>
                                          <p:attrName>style.visibility</p:attrName>
                                        </p:attrNameLst>
                                      </p:cBhvr>
                                      <p:to>
                                        <p:strVal val="visible"/>
                                      </p:to>
                                    </p:set>
                                    <p:animEffect transition="in" filter="wipe(left)">
                                      <p:cBhvr>
                                        <p:cTn id="27" dur="500"/>
                                        <p:tgtEl>
                                          <p:spTgt spid="4206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1994"/>
                                        </p:tgtEl>
                                        <p:attrNameLst>
                                          <p:attrName>style.visibility</p:attrName>
                                        </p:attrNameLst>
                                      </p:cBhvr>
                                      <p:to>
                                        <p:strVal val="visible"/>
                                      </p:to>
                                    </p:set>
                                    <p:animEffect transition="in" filter="wipe(left)">
                                      <p:cBhvr>
                                        <p:cTn id="32" dur="500"/>
                                        <p:tgtEl>
                                          <p:spTgt spid="4199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2000"/>
                                        </p:tgtEl>
                                        <p:attrNameLst>
                                          <p:attrName>style.visibility</p:attrName>
                                        </p:attrNameLst>
                                      </p:cBhvr>
                                      <p:to>
                                        <p:strVal val="visible"/>
                                      </p:to>
                                    </p:set>
                                    <p:animEffect transition="in" filter="wipe(left)">
                                      <p:cBhvr>
                                        <p:cTn id="37" dur="500"/>
                                        <p:tgtEl>
                                          <p:spTgt spid="4200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2056"/>
                                        </p:tgtEl>
                                        <p:attrNameLst>
                                          <p:attrName>style.visibility</p:attrName>
                                        </p:attrNameLst>
                                      </p:cBhvr>
                                      <p:to>
                                        <p:strVal val="visible"/>
                                      </p:to>
                                    </p:set>
                                    <p:animEffect transition="in" filter="wipe(left)">
                                      <p:cBhvr>
                                        <p:cTn id="42" dur="500"/>
                                        <p:tgtEl>
                                          <p:spTgt spid="4205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1996"/>
                                        </p:tgtEl>
                                        <p:attrNameLst>
                                          <p:attrName>style.visibility</p:attrName>
                                        </p:attrNameLst>
                                      </p:cBhvr>
                                      <p:to>
                                        <p:strVal val="visible"/>
                                      </p:to>
                                    </p:set>
                                    <p:animEffect transition="in" filter="wipe(left)">
                                      <p:cBhvr>
                                        <p:cTn id="47" dur="500"/>
                                        <p:tgtEl>
                                          <p:spTgt spid="4199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2052"/>
                                        </p:tgtEl>
                                        <p:attrNameLst>
                                          <p:attrName>style.visibility</p:attrName>
                                        </p:attrNameLst>
                                      </p:cBhvr>
                                      <p:to>
                                        <p:strVal val="visible"/>
                                      </p:to>
                                    </p:set>
                                    <p:animEffect transition="in" filter="wipe(left)">
                                      <p:cBhvr>
                                        <p:cTn id="52" dur="500"/>
                                        <p:tgtEl>
                                          <p:spTgt spid="4205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2009"/>
                                        </p:tgtEl>
                                        <p:attrNameLst>
                                          <p:attrName>style.visibility</p:attrName>
                                        </p:attrNameLst>
                                      </p:cBhvr>
                                      <p:to>
                                        <p:strVal val="visible"/>
                                      </p:to>
                                    </p:set>
                                    <p:animEffect transition="in" filter="wipe(left)">
                                      <p:cBhvr>
                                        <p:cTn id="57" dur="500"/>
                                        <p:tgtEl>
                                          <p:spTgt spid="4200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2011"/>
                                        </p:tgtEl>
                                        <p:attrNameLst>
                                          <p:attrName>style.visibility</p:attrName>
                                        </p:attrNameLst>
                                      </p:cBhvr>
                                      <p:to>
                                        <p:strVal val="visible"/>
                                      </p:to>
                                    </p:set>
                                    <p:animEffect transition="in" filter="wipe(left)">
                                      <p:cBhvr>
                                        <p:cTn id="62" dur="500"/>
                                        <p:tgtEl>
                                          <p:spTgt spid="4201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42054"/>
                                        </p:tgtEl>
                                        <p:attrNameLst>
                                          <p:attrName>style.visibility</p:attrName>
                                        </p:attrNameLst>
                                      </p:cBhvr>
                                      <p:to>
                                        <p:strVal val="visible"/>
                                      </p:to>
                                    </p:set>
                                    <p:animEffect transition="in" filter="wipe(left)">
                                      <p:cBhvr>
                                        <p:cTn id="67" dur="500"/>
                                        <p:tgtEl>
                                          <p:spTgt spid="4205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2055"/>
                                        </p:tgtEl>
                                        <p:attrNameLst>
                                          <p:attrName>style.visibility</p:attrName>
                                        </p:attrNameLst>
                                      </p:cBhvr>
                                      <p:to>
                                        <p:strVal val="visible"/>
                                      </p:to>
                                    </p:set>
                                    <p:animEffect transition="in" filter="wipe(left)">
                                      <p:cBhvr>
                                        <p:cTn id="72" dur="500"/>
                                        <p:tgtEl>
                                          <p:spTgt spid="4205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42053"/>
                                        </p:tgtEl>
                                        <p:attrNameLst>
                                          <p:attrName>style.visibility</p:attrName>
                                        </p:attrNameLst>
                                      </p:cBhvr>
                                      <p:to>
                                        <p:strVal val="visible"/>
                                      </p:to>
                                    </p:set>
                                    <p:animEffect transition="in" filter="wipe(left)">
                                      <p:cBhvr>
                                        <p:cTn id="77" dur="500"/>
                                        <p:tgtEl>
                                          <p:spTgt spid="4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00" grpId="0" autoUpdateAnimBg="0"/>
      <p:bldP spid="41986" grpId="0" autoUpdateAnimBg="0"/>
      <p:bldP spid="42005" grpId="0" autoUpdateAnimBg="0"/>
      <p:bldP spid="42007" grpId="0" autoUpdateAnimBg="0"/>
      <p:bldP spid="42008" grpId="0" autoUpdateAnimBg="0"/>
      <p:bldP spid="42011" grpId="0" autoUpdateAnimBg="0"/>
      <p:bldP spid="42052" grpId="0" animBg="1"/>
      <p:bldP spid="42055"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95" name="Rectangle 11"/>
          <p:cNvSpPr>
            <a:spLocks noChangeArrowheads="1"/>
          </p:cNvSpPr>
          <p:nvPr/>
        </p:nvSpPr>
        <p:spPr bwMode="auto">
          <a:xfrm>
            <a:off x="611188" y="685800"/>
            <a:ext cx="8128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(b)</a:t>
            </a:r>
            <a:r>
              <a:rPr lang="en-US" altLang="zh-CN" sz="2400"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sz="2400" baseline="30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2</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为未知时</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因为</a:t>
            </a:r>
            <a:r>
              <a:rPr lang="en-US" altLang="zh-CN" sz="2400" i="1" dirty="0">
                <a:latin typeface="Times New Roman" panose="02020603050405020304" pitchFamily="18" charset="0"/>
                <a:cs typeface="Times New Roman" panose="02020603050405020304" pitchFamily="18" charset="0"/>
              </a:rPr>
              <a:t>S </a:t>
            </a:r>
            <a:r>
              <a:rPr lang="en-US" altLang="zh-CN" sz="2400" baseline="300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是</a:t>
            </a:r>
            <a:r>
              <a:rPr lang="zh-CN" altLang="en-US" sz="2400" i="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aseline="30000" dirty="0">
                <a:latin typeface="Times New Roman" panose="02020603050405020304" pitchFamily="18" charset="0"/>
                <a:cs typeface="Times New Roman" panose="02020603050405020304" pitchFamily="18" charset="0"/>
                <a:sym typeface="Symbol" panose="05050102010706020507" pitchFamily="18" charset="2"/>
              </a:rPr>
              <a:t>2</a:t>
            </a:r>
            <a:r>
              <a:rPr lang="zh-CN" altLang="en-US" sz="2400" dirty="0">
                <a:latin typeface="Times New Roman" panose="02020603050405020304" pitchFamily="18" charset="0"/>
                <a:cs typeface="Times New Roman" panose="02020603050405020304" pitchFamily="18" charset="0"/>
              </a:rPr>
              <a:t>的无偏估计量</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所以用</a:t>
            </a:r>
            <a:r>
              <a:rPr lang="en-US" altLang="zh-CN" sz="2400" i="1" dirty="0">
                <a:latin typeface="Times New Roman" panose="02020603050405020304" pitchFamily="18" charset="0"/>
                <a:cs typeface="Times New Roman" panose="02020603050405020304" pitchFamily="18" charset="0"/>
              </a:rPr>
              <a:t>S</a:t>
            </a:r>
            <a:r>
              <a:rPr lang="zh-CN" altLang="en-US" sz="2400" dirty="0">
                <a:latin typeface="Times New Roman" panose="02020603050405020304" pitchFamily="18" charset="0"/>
                <a:cs typeface="Times New Roman" panose="02020603050405020304" pitchFamily="18" charset="0"/>
              </a:rPr>
              <a:t>替换</a:t>
            </a:r>
            <a:r>
              <a:rPr lang="zh-CN" altLang="en-US" sz="2400" i="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i="1" dirty="0">
                <a:latin typeface="Times New Roman" panose="02020603050405020304" pitchFamily="18" charset="0"/>
                <a:cs typeface="Times New Roman" panose="02020603050405020304" pitchFamily="18" charset="0"/>
                <a:sym typeface="Symbol" panose="05050102010706020507" pitchFamily="18" charset="2"/>
              </a:rPr>
              <a:t>,</a:t>
            </a:r>
          </a:p>
        </p:txBody>
      </p:sp>
      <p:graphicFrame>
        <p:nvGraphicFramePr>
          <p:cNvPr id="93196" name="Object 12"/>
          <p:cNvGraphicFramePr>
            <a:graphicFrameLocks noChangeAspect="1"/>
          </p:cNvGraphicFramePr>
          <p:nvPr/>
        </p:nvGraphicFramePr>
        <p:xfrm>
          <a:off x="1925638" y="1231900"/>
          <a:ext cx="2465387" cy="1093788"/>
        </p:xfrm>
        <a:graphic>
          <a:graphicData uri="http://schemas.openxmlformats.org/presentationml/2006/ole">
            <mc:AlternateContent xmlns:mc="http://schemas.openxmlformats.org/markup-compatibility/2006">
              <mc:Choice xmlns:v="urn:schemas-microsoft-com:vml" Requires="v">
                <p:oleObj spid="_x0000_s1041632" name="Equation" r:id="rId4" imgW="888840" imgH="393480" progId="Equation.DSMT4">
                  <p:embed/>
                </p:oleObj>
              </mc:Choice>
              <mc:Fallback>
                <p:oleObj name="Equation" r:id="rId4" imgW="888840" imgH="393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5638" y="1231900"/>
                        <a:ext cx="2465387" cy="1093788"/>
                      </a:xfrm>
                      <a:prstGeom prst="rect">
                        <a:avLst/>
                      </a:prstGeom>
                      <a:noFill/>
                      <a:ln>
                        <a:noFill/>
                      </a:ln>
                      <a:effectLst/>
                      <a:extLst>
                        <a:ext uri="{909E8E84-426E-40DD-AFC4-6F175D3DCCD1}">
                          <a14:hiddenFill xmlns:a14="http://schemas.microsoft.com/office/drawing/2010/main">
                            <a:solidFill>
                              <a:srgbClr val="FF99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7" name="Object 13"/>
          <p:cNvGraphicFramePr>
            <a:graphicFrameLocks noChangeAspect="1"/>
          </p:cNvGraphicFramePr>
          <p:nvPr/>
        </p:nvGraphicFramePr>
        <p:xfrm>
          <a:off x="611188" y="2420938"/>
          <a:ext cx="4767262" cy="1016000"/>
        </p:xfrm>
        <a:graphic>
          <a:graphicData uri="http://schemas.openxmlformats.org/presentationml/2006/ole">
            <mc:AlternateContent xmlns:mc="http://schemas.openxmlformats.org/markup-compatibility/2006">
              <mc:Choice xmlns:v="urn:schemas-microsoft-com:vml" Requires="v">
                <p:oleObj spid="_x0000_s1041633" name="公式" r:id="rId6" imgW="2806560" imgH="495000" progId="Equation.3">
                  <p:embed/>
                </p:oleObj>
              </mc:Choice>
              <mc:Fallback>
                <p:oleObj name="公式" r:id="rId6" imgW="2806560" imgH="495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88" y="2420938"/>
                        <a:ext cx="4767262"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8" name="Object 14"/>
          <p:cNvGraphicFramePr>
            <a:graphicFrameLocks noChangeAspect="1"/>
          </p:cNvGraphicFramePr>
          <p:nvPr/>
        </p:nvGraphicFramePr>
        <p:xfrm>
          <a:off x="587375" y="3505200"/>
          <a:ext cx="5681663" cy="911225"/>
        </p:xfrm>
        <a:graphic>
          <a:graphicData uri="http://schemas.openxmlformats.org/presentationml/2006/ole">
            <mc:AlternateContent xmlns:mc="http://schemas.openxmlformats.org/markup-compatibility/2006">
              <mc:Choice xmlns:v="urn:schemas-microsoft-com:vml" Requires="v">
                <p:oleObj spid="_x0000_s1041634" name="公式" r:id="rId8" imgW="3429000" imgH="457200" progId="Equation.3">
                  <p:embed/>
                </p:oleObj>
              </mc:Choice>
              <mc:Fallback>
                <p:oleObj name="公式" r:id="rId8" imgW="3429000" imgH="457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7375" y="3505200"/>
                        <a:ext cx="5681663"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9" name="Object 15"/>
          <p:cNvGraphicFramePr>
            <a:graphicFrameLocks noChangeAspect="1"/>
          </p:cNvGraphicFramePr>
          <p:nvPr/>
        </p:nvGraphicFramePr>
        <p:xfrm>
          <a:off x="2771775" y="5157788"/>
          <a:ext cx="3616325" cy="1250950"/>
        </p:xfrm>
        <a:graphic>
          <a:graphicData uri="http://schemas.openxmlformats.org/presentationml/2006/ole">
            <mc:AlternateContent xmlns:mc="http://schemas.openxmlformats.org/markup-compatibility/2006">
              <mc:Choice xmlns:v="urn:schemas-microsoft-com:vml" Requires="v">
                <p:oleObj spid="_x0000_s1041635" name="公式" r:id="rId10" imgW="1320480" imgH="457200" progId="Equation.3">
                  <p:embed/>
                </p:oleObj>
              </mc:Choice>
              <mc:Fallback>
                <p:oleObj name="公式" r:id="rId10" imgW="1320480" imgH="457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71775" y="5157788"/>
                        <a:ext cx="3616325" cy="1250950"/>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204" name="Text Box 20"/>
          <p:cNvSpPr txBox="1">
            <a:spLocks noChangeArrowheads="1"/>
          </p:cNvSpPr>
          <p:nvPr/>
        </p:nvSpPr>
        <p:spPr bwMode="auto">
          <a:xfrm>
            <a:off x="684213" y="45085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r>
              <a:rPr lang="zh-CN" altLang="en-US" sz="24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求得 </a:t>
            </a:r>
            <a:r>
              <a:rPr lang="zh-CN" altLang="en-US" sz="2400" i="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zh-CN" altLang="en-US" sz="24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的置信水平为</a:t>
            </a:r>
            <a:r>
              <a:rPr lang="en-US" altLang="zh-CN" sz="24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4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4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的置信区间</a:t>
            </a:r>
            <a:r>
              <a:rPr lang="en-US" altLang="zh-CN" sz="24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sz="2400" baseline="300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2</a:t>
            </a:r>
            <a:r>
              <a:rPr lang="zh-CN" altLang="en-US" sz="24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未知</a:t>
            </a:r>
            <a:r>
              <a:rPr lang="en-US" altLang="zh-CN" sz="24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a:t>
            </a:r>
          </a:p>
        </p:txBody>
      </p:sp>
      <p:grpSp>
        <p:nvGrpSpPr>
          <p:cNvPr id="93205" name="Group 21"/>
          <p:cNvGrpSpPr>
            <a:grpSpLocks/>
          </p:cNvGrpSpPr>
          <p:nvPr/>
        </p:nvGrpSpPr>
        <p:grpSpPr bwMode="auto">
          <a:xfrm>
            <a:off x="5476875" y="1143000"/>
            <a:ext cx="3590925" cy="2438400"/>
            <a:chOff x="3216" y="432"/>
            <a:chExt cx="2606" cy="1776"/>
          </a:xfrm>
        </p:grpSpPr>
        <p:sp>
          <p:nvSpPr>
            <p:cNvPr id="93206" name="Rectangle 22"/>
            <p:cNvSpPr>
              <a:spLocks noChangeArrowheads="1"/>
            </p:cNvSpPr>
            <p:nvPr/>
          </p:nvSpPr>
          <p:spPr bwMode="auto">
            <a:xfrm>
              <a:off x="3216" y="432"/>
              <a:ext cx="2544" cy="1776"/>
            </a:xfrm>
            <a:prstGeom prst="rect">
              <a:avLst/>
            </a:prstGeom>
            <a:solidFill>
              <a:schemeClr val="accent4">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93207" name="Line 23"/>
            <p:cNvSpPr>
              <a:spLocks noChangeShapeType="1"/>
            </p:cNvSpPr>
            <p:nvPr/>
          </p:nvSpPr>
          <p:spPr bwMode="auto">
            <a:xfrm flipV="1">
              <a:off x="4560" y="816"/>
              <a:ext cx="0" cy="115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3208" name="Line 24"/>
            <p:cNvSpPr>
              <a:spLocks noChangeShapeType="1"/>
            </p:cNvSpPr>
            <p:nvPr/>
          </p:nvSpPr>
          <p:spPr bwMode="auto">
            <a:xfrm>
              <a:off x="3936" y="1632"/>
              <a:ext cx="0" cy="192"/>
            </a:xfrm>
            <a:prstGeom prst="line">
              <a:avLst/>
            </a:prstGeom>
            <a:noFill/>
            <a:ln w="3810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3209" name="Freeform 25" descr="宽上对角线"/>
            <p:cNvSpPr>
              <a:spLocks/>
            </p:cNvSpPr>
            <p:nvPr/>
          </p:nvSpPr>
          <p:spPr bwMode="auto">
            <a:xfrm>
              <a:off x="5195" y="1627"/>
              <a:ext cx="434" cy="245"/>
            </a:xfrm>
            <a:custGeom>
              <a:avLst/>
              <a:gdLst>
                <a:gd name="T0" fmla="*/ 415 w 434"/>
                <a:gd name="T1" fmla="*/ 162 h 245"/>
                <a:gd name="T2" fmla="*/ 232 w 434"/>
                <a:gd name="T3" fmla="*/ 106 h 245"/>
                <a:gd name="T4" fmla="*/ 31 w 434"/>
                <a:gd name="T5" fmla="*/ 18 h 245"/>
                <a:gd name="T6" fmla="*/ 47 w 434"/>
                <a:gd name="T7" fmla="*/ 213 h 245"/>
                <a:gd name="T8" fmla="*/ 127 w 434"/>
                <a:gd name="T9" fmla="*/ 213 h 245"/>
                <a:gd name="T10" fmla="*/ 434 w 434"/>
                <a:gd name="T11" fmla="*/ 213 h 245"/>
              </a:gdLst>
              <a:ahLst/>
              <a:cxnLst>
                <a:cxn ang="0">
                  <a:pos x="T0" y="T1"/>
                </a:cxn>
                <a:cxn ang="0">
                  <a:pos x="T2" y="T3"/>
                </a:cxn>
                <a:cxn ang="0">
                  <a:pos x="T4" y="T5"/>
                </a:cxn>
                <a:cxn ang="0">
                  <a:pos x="T6" y="T7"/>
                </a:cxn>
                <a:cxn ang="0">
                  <a:pos x="T8" y="T9"/>
                </a:cxn>
                <a:cxn ang="0">
                  <a:pos x="T10" y="T11"/>
                </a:cxn>
              </a:cxnLst>
              <a:rect l="0" t="0" r="r" b="b"/>
              <a:pathLst>
                <a:path w="434" h="245">
                  <a:moveTo>
                    <a:pt x="415" y="162"/>
                  </a:moveTo>
                  <a:cubicBezTo>
                    <a:pt x="385" y="153"/>
                    <a:pt x="296" y="130"/>
                    <a:pt x="232" y="106"/>
                  </a:cubicBezTo>
                  <a:cubicBezTo>
                    <a:pt x="168" y="82"/>
                    <a:pt x="62" y="0"/>
                    <a:pt x="31" y="18"/>
                  </a:cubicBezTo>
                  <a:cubicBezTo>
                    <a:pt x="0" y="36"/>
                    <a:pt x="31" y="181"/>
                    <a:pt x="47" y="213"/>
                  </a:cubicBezTo>
                  <a:cubicBezTo>
                    <a:pt x="63" y="245"/>
                    <a:pt x="63" y="213"/>
                    <a:pt x="127" y="213"/>
                  </a:cubicBezTo>
                  <a:cubicBezTo>
                    <a:pt x="191" y="213"/>
                    <a:pt x="370" y="213"/>
                    <a:pt x="434" y="213"/>
                  </a:cubicBezTo>
                </a:path>
              </a:pathLst>
            </a:custGeom>
            <a:pattFill prst="wdUpDiag">
              <a:fgClr>
                <a:srgbClr val="000000"/>
              </a:fgClr>
              <a:bgClr>
                <a:srgbClr val="FFFFFF"/>
              </a:bgClr>
            </a:pattFill>
            <a:ln>
              <a:noFill/>
            </a:ln>
            <a:effectLst/>
            <a:extLst>
              <a:ext uri="{91240B29-F687-4F45-9708-019B960494DF}">
                <a14:hiddenLine xmlns:a14="http://schemas.microsoft.com/office/drawing/2010/main" w="9525" cap="flat" cmpd="sng">
                  <a:solidFill>
                    <a:schemeClr val="accent2"/>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3210" name="Freeform 26" descr="宽上对角线"/>
            <p:cNvSpPr>
              <a:spLocks/>
            </p:cNvSpPr>
            <p:nvPr/>
          </p:nvSpPr>
          <p:spPr bwMode="auto">
            <a:xfrm>
              <a:off x="3507" y="1612"/>
              <a:ext cx="421" cy="247"/>
            </a:xfrm>
            <a:custGeom>
              <a:avLst/>
              <a:gdLst>
                <a:gd name="T0" fmla="*/ 19 w 421"/>
                <a:gd name="T1" fmla="*/ 164 h 247"/>
                <a:gd name="T2" fmla="*/ 280 w 421"/>
                <a:gd name="T3" fmla="*/ 95 h 247"/>
                <a:gd name="T4" fmla="*/ 403 w 421"/>
                <a:gd name="T5" fmla="*/ 20 h 247"/>
                <a:gd name="T6" fmla="*/ 387 w 421"/>
                <a:gd name="T7" fmla="*/ 215 h 247"/>
                <a:gd name="T8" fmla="*/ 307 w 421"/>
                <a:gd name="T9" fmla="*/ 215 h 247"/>
                <a:gd name="T10" fmla="*/ 0 w 421"/>
                <a:gd name="T11" fmla="*/ 215 h 247"/>
              </a:gdLst>
              <a:ahLst/>
              <a:cxnLst>
                <a:cxn ang="0">
                  <a:pos x="T0" y="T1"/>
                </a:cxn>
                <a:cxn ang="0">
                  <a:pos x="T2" y="T3"/>
                </a:cxn>
                <a:cxn ang="0">
                  <a:pos x="T4" y="T5"/>
                </a:cxn>
                <a:cxn ang="0">
                  <a:pos x="T6" y="T7"/>
                </a:cxn>
                <a:cxn ang="0">
                  <a:pos x="T8" y="T9"/>
                </a:cxn>
                <a:cxn ang="0">
                  <a:pos x="T10" y="T11"/>
                </a:cxn>
              </a:cxnLst>
              <a:rect l="0" t="0" r="r" b="b"/>
              <a:pathLst>
                <a:path w="421" h="247">
                  <a:moveTo>
                    <a:pt x="19" y="164"/>
                  </a:moveTo>
                  <a:cubicBezTo>
                    <a:pt x="62" y="153"/>
                    <a:pt x="216" y="119"/>
                    <a:pt x="280" y="95"/>
                  </a:cubicBezTo>
                  <a:cubicBezTo>
                    <a:pt x="344" y="71"/>
                    <a:pt x="385" y="0"/>
                    <a:pt x="403" y="20"/>
                  </a:cubicBezTo>
                  <a:cubicBezTo>
                    <a:pt x="421" y="40"/>
                    <a:pt x="403" y="183"/>
                    <a:pt x="387" y="215"/>
                  </a:cubicBezTo>
                  <a:cubicBezTo>
                    <a:pt x="371" y="247"/>
                    <a:pt x="371" y="215"/>
                    <a:pt x="307" y="215"/>
                  </a:cubicBezTo>
                  <a:cubicBezTo>
                    <a:pt x="243" y="215"/>
                    <a:pt x="64" y="215"/>
                    <a:pt x="0" y="215"/>
                  </a:cubicBezTo>
                </a:path>
              </a:pathLst>
            </a:custGeom>
            <a:pattFill prst="wdUpDiag">
              <a:fgClr>
                <a:srgbClr val="000000"/>
              </a:fgClr>
              <a:bgClr>
                <a:srgbClr val="FFFFFF"/>
              </a:bgClr>
            </a:pattFill>
            <a:ln>
              <a:noFill/>
            </a:ln>
            <a:effectLst/>
            <a:extLst>
              <a:ext uri="{91240B29-F687-4F45-9708-019B960494DF}">
                <a14:hiddenLine xmlns:a14="http://schemas.microsoft.com/office/drawing/2010/main" w="9525" cap="flat" cmpd="sng">
                  <a:solidFill>
                    <a:schemeClr val="accent2"/>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3211" name="Freeform 27"/>
            <p:cNvSpPr>
              <a:spLocks/>
            </p:cNvSpPr>
            <p:nvPr/>
          </p:nvSpPr>
          <p:spPr bwMode="auto">
            <a:xfrm>
              <a:off x="3547" y="1097"/>
              <a:ext cx="2069" cy="679"/>
            </a:xfrm>
            <a:custGeom>
              <a:avLst/>
              <a:gdLst>
                <a:gd name="T0" fmla="*/ 0 w 2069"/>
                <a:gd name="T1" fmla="*/ 663 h 679"/>
                <a:gd name="T2" fmla="*/ 426 w 2069"/>
                <a:gd name="T3" fmla="*/ 516 h 679"/>
                <a:gd name="T4" fmla="*/ 720 w 2069"/>
                <a:gd name="T5" fmla="*/ 196 h 679"/>
                <a:gd name="T6" fmla="*/ 1013 w 2069"/>
                <a:gd name="T7" fmla="*/ 7 h 679"/>
                <a:gd name="T8" fmla="*/ 1333 w 2069"/>
                <a:gd name="T9" fmla="*/ 236 h 679"/>
                <a:gd name="T10" fmla="*/ 1640 w 2069"/>
                <a:gd name="T11" fmla="*/ 530 h 679"/>
                <a:gd name="T12" fmla="*/ 2069 w 2069"/>
                <a:gd name="T13" fmla="*/ 679 h 679"/>
              </a:gdLst>
              <a:ahLst/>
              <a:cxnLst>
                <a:cxn ang="0">
                  <a:pos x="T0" y="T1"/>
                </a:cxn>
                <a:cxn ang="0">
                  <a:pos x="T2" y="T3"/>
                </a:cxn>
                <a:cxn ang="0">
                  <a:pos x="T4" y="T5"/>
                </a:cxn>
                <a:cxn ang="0">
                  <a:pos x="T6" y="T7"/>
                </a:cxn>
                <a:cxn ang="0">
                  <a:pos x="T8" y="T9"/>
                </a:cxn>
                <a:cxn ang="0">
                  <a:pos x="T10" y="T11"/>
                </a:cxn>
                <a:cxn ang="0">
                  <a:pos x="T12" y="T13"/>
                </a:cxn>
              </a:cxnLst>
              <a:rect l="0" t="0" r="r" b="b"/>
              <a:pathLst>
                <a:path w="2069" h="679">
                  <a:moveTo>
                    <a:pt x="0" y="663"/>
                  </a:moveTo>
                  <a:cubicBezTo>
                    <a:pt x="73" y="639"/>
                    <a:pt x="306" y="594"/>
                    <a:pt x="426" y="516"/>
                  </a:cubicBezTo>
                  <a:cubicBezTo>
                    <a:pt x="546" y="438"/>
                    <a:pt x="622" y="281"/>
                    <a:pt x="720" y="196"/>
                  </a:cubicBezTo>
                  <a:cubicBezTo>
                    <a:pt x="818" y="111"/>
                    <a:pt x="911" y="0"/>
                    <a:pt x="1013" y="7"/>
                  </a:cubicBezTo>
                  <a:cubicBezTo>
                    <a:pt x="1115" y="14"/>
                    <a:pt x="1228" y="149"/>
                    <a:pt x="1333" y="236"/>
                  </a:cubicBezTo>
                  <a:cubicBezTo>
                    <a:pt x="1438" y="323"/>
                    <a:pt x="1517" y="456"/>
                    <a:pt x="1640" y="530"/>
                  </a:cubicBezTo>
                  <a:cubicBezTo>
                    <a:pt x="1763" y="604"/>
                    <a:pt x="1980" y="648"/>
                    <a:pt x="2069" y="679"/>
                  </a:cubicBezTo>
                </a:path>
              </a:pathLst>
            </a:custGeom>
            <a:noFill/>
            <a:ln w="38100" cap="flat" cmpd="sng">
              <a:solidFill>
                <a:schemeClr val="accent2"/>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3212" name="Line 28"/>
            <p:cNvSpPr>
              <a:spLocks noChangeShapeType="1"/>
            </p:cNvSpPr>
            <p:nvPr/>
          </p:nvSpPr>
          <p:spPr bwMode="auto">
            <a:xfrm>
              <a:off x="3456" y="1824"/>
              <a:ext cx="22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93213" name="Line 29"/>
            <p:cNvSpPr>
              <a:spLocks noChangeShapeType="1"/>
            </p:cNvSpPr>
            <p:nvPr/>
          </p:nvSpPr>
          <p:spPr bwMode="auto">
            <a:xfrm>
              <a:off x="5184" y="1632"/>
              <a:ext cx="0" cy="192"/>
            </a:xfrm>
            <a:prstGeom prst="line">
              <a:avLst/>
            </a:prstGeom>
            <a:noFill/>
            <a:ln w="3810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3214" name="Rectangle 30"/>
            <p:cNvSpPr>
              <a:spLocks noChangeArrowheads="1"/>
            </p:cNvSpPr>
            <p:nvPr/>
          </p:nvSpPr>
          <p:spPr bwMode="auto">
            <a:xfrm>
              <a:off x="3360" y="1344"/>
              <a:ext cx="494"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2400">
                  <a:latin typeface="宋体" panose="02010600030101010101" pitchFamily="2" charset="-122"/>
                  <a:sym typeface="Symbol" panose="05050102010706020507" pitchFamily="18" charset="2"/>
                </a:rPr>
                <a:t>/2</a:t>
              </a:r>
            </a:p>
          </p:txBody>
        </p:sp>
        <p:sp>
          <p:nvSpPr>
            <p:cNvPr id="93215" name="Rectangle 31"/>
            <p:cNvSpPr>
              <a:spLocks noChangeArrowheads="1"/>
            </p:cNvSpPr>
            <p:nvPr/>
          </p:nvSpPr>
          <p:spPr bwMode="auto">
            <a:xfrm>
              <a:off x="5328" y="1344"/>
              <a:ext cx="494"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2400">
                  <a:latin typeface="宋体" panose="02010600030101010101" pitchFamily="2" charset="-122"/>
                  <a:sym typeface="Symbol" panose="05050102010706020507" pitchFamily="18" charset="2"/>
                </a:rPr>
                <a:t>/2</a:t>
              </a:r>
            </a:p>
          </p:txBody>
        </p:sp>
        <p:sp>
          <p:nvSpPr>
            <p:cNvPr id="93216" name="Line 32"/>
            <p:cNvSpPr>
              <a:spLocks noChangeShapeType="1"/>
            </p:cNvSpPr>
            <p:nvPr/>
          </p:nvSpPr>
          <p:spPr bwMode="auto">
            <a:xfrm>
              <a:off x="3600" y="1584"/>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3217" name="Line 33"/>
            <p:cNvSpPr>
              <a:spLocks noChangeShapeType="1"/>
            </p:cNvSpPr>
            <p:nvPr/>
          </p:nvSpPr>
          <p:spPr bwMode="auto">
            <a:xfrm flipH="1">
              <a:off x="5328" y="1584"/>
              <a:ext cx="14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aphicFrame>
          <p:nvGraphicFramePr>
            <p:cNvPr id="93218" name="Object 34"/>
            <p:cNvGraphicFramePr>
              <a:graphicFrameLocks noChangeAspect="1"/>
            </p:cNvGraphicFramePr>
            <p:nvPr/>
          </p:nvGraphicFramePr>
          <p:xfrm>
            <a:off x="4992" y="1824"/>
            <a:ext cx="720" cy="314"/>
          </p:xfrm>
          <a:graphic>
            <a:graphicData uri="http://schemas.openxmlformats.org/presentationml/2006/ole">
              <mc:AlternateContent xmlns:mc="http://schemas.openxmlformats.org/markup-compatibility/2006">
                <mc:Choice xmlns:v="urn:schemas-microsoft-com:vml" Requires="v">
                  <p:oleObj spid="_x0000_s1041636" name="公式" r:id="rId12" imgW="583920" imgH="190440" progId="Equation.3">
                    <p:embed/>
                  </p:oleObj>
                </mc:Choice>
                <mc:Fallback>
                  <p:oleObj name="公式" r:id="rId12" imgW="583920" imgH="1904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92" y="1824"/>
                          <a:ext cx="720"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19" name="Object 35"/>
            <p:cNvGraphicFramePr>
              <a:graphicFrameLocks noChangeAspect="1"/>
            </p:cNvGraphicFramePr>
            <p:nvPr/>
          </p:nvGraphicFramePr>
          <p:xfrm>
            <a:off x="3504" y="1824"/>
            <a:ext cx="814" cy="296"/>
          </p:xfrm>
          <a:graphic>
            <a:graphicData uri="http://schemas.openxmlformats.org/presentationml/2006/ole">
              <mc:AlternateContent xmlns:mc="http://schemas.openxmlformats.org/markup-compatibility/2006">
                <mc:Choice xmlns:v="urn:schemas-microsoft-com:vml" Requires="v">
                  <p:oleObj spid="_x0000_s1041637" name="公式" r:id="rId14" imgW="647640" imgH="190440" progId="Equation.3">
                    <p:embed/>
                  </p:oleObj>
                </mc:Choice>
                <mc:Fallback>
                  <p:oleObj name="公式" r:id="rId14" imgW="647640" imgH="1904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04" y="1824"/>
                          <a:ext cx="814"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1202961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195"/>
                                        </p:tgtEl>
                                        <p:attrNameLst>
                                          <p:attrName>style.visibility</p:attrName>
                                        </p:attrNameLst>
                                      </p:cBhvr>
                                      <p:to>
                                        <p:strVal val="visible"/>
                                      </p:to>
                                    </p:set>
                                    <p:animEffect transition="in" filter="wipe(left)">
                                      <p:cBhvr>
                                        <p:cTn id="7" dur="500"/>
                                        <p:tgtEl>
                                          <p:spTgt spid="931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3196"/>
                                        </p:tgtEl>
                                        <p:attrNameLst>
                                          <p:attrName>style.visibility</p:attrName>
                                        </p:attrNameLst>
                                      </p:cBhvr>
                                      <p:to>
                                        <p:strVal val="visible"/>
                                      </p:to>
                                    </p:set>
                                    <p:animEffect transition="in" filter="wipe(left)">
                                      <p:cBhvr>
                                        <p:cTn id="12" dur="500"/>
                                        <p:tgtEl>
                                          <p:spTgt spid="931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3205"/>
                                        </p:tgtEl>
                                        <p:attrNameLst>
                                          <p:attrName>style.visibility</p:attrName>
                                        </p:attrNameLst>
                                      </p:cBhvr>
                                      <p:to>
                                        <p:strVal val="visible"/>
                                      </p:to>
                                    </p:set>
                                    <p:animEffect transition="in" filter="wipe(left)">
                                      <p:cBhvr>
                                        <p:cTn id="17" dur="500"/>
                                        <p:tgtEl>
                                          <p:spTgt spid="932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3197"/>
                                        </p:tgtEl>
                                        <p:attrNameLst>
                                          <p:attrName>style.visibility</p:attrName>
                                        </p:attrNameLst>
                                      </p:cBhvr>
                                      <p:to>
                                        <p:strVal val="visible"/>
                                      </p:to>
                                    </p:set>
                                    <p:animEffect transition="in" filter="wipe(left)">
                                      <p:cBhvr>
                                        <p:cTn id="22" dur="500"/>
                                        <p:tgtEl>
                                          <p:spTgt spid="931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3198"/>
                                        </p:tgtEl>
                                        <p:attrNameLst>
                                          <p:attrName>style.visibility</p:attrName>
                                        </p:attrNameLst>
                                      </p:cBhvr>
                                      <p:to>
                                        <p:strVal val="visible"/>
                                      </p:to>
                                    </p:set>
                                    <p:animEffect transition="in" filter="wipe(left)">
                                      <p:cBhvr>
                                        <p:cTn id="27" dur="500"/>
                                        <p:tgtEl>
                                          <p:spTgt spid="931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3204"/>
                                        </p:tgtEl>
                                        <p:attrNameLst>
                                          <p:attrName>style.visibility</p:attrName>
                                        </p:attrNameLst>
                                      </p:cBhvr>
                                      <p:to>
                                        <p:strVal val="visible"/>
                                      </p:to>
                                    </p:set>
                                    <p:animEffect transition="in" filter="wipe(left)">
                                      <p:cBhvr>
                                        <p:cTn id="32" dur="500"/>
                                        <p:tgtEl>
                                          <p:spTgt spid="9320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3199"/>
                                        </p:tgtEl>
                                        <p:attrNameLst>
                                          <p:attrName>style.visibility</p:attrName>
                                        </p:attrNameLst>
                                      </p:cBhvr>
                                      <p:to>
                                        <p:strVal val="visible"/>
                                      </p:to>
                                    </p:set>
                                    <p:animEffect transition="in" filter="wipe(left)">
                                      <p:cBhvr>
                                        <p:cTn id="37" dur="500"/>
                                        <p:tgtEl>
                                          <p:spTgt spid="93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5" grpId="0" autoUpdateAnimBg="0"/>
      <p:bldP spid="93204"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457200" y="647700"/>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latin typeface="Times New Roman" panose="02020603050405020304" pitchFamily="18" charset="0"/>
                <a:cs typeface="Times New Roman" panose="02020603050405020304" pitchFamily="18" charset="0"/>
              </a:rPr>
              <a:t>1) </a:t>
            </a:r>
            <a:r>
              <a:rPr lang="zh-CN" altLang="en-US" sz="2400">
                <a:latin typeface="Times New Roman" panose="02020603050405020304" pitchFamily="18" charset="0"/>
                <a:cs typeface="Times New Roman" panose="02020603050405020304" pitchFamily="18" charset="0"/>
              </a:rPr>
              <a:t>例如当</a:t>
            </a:r>
            <a:r>
              <a:rPr lang="zh-CN" altLang="en-US" sz="240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=0.05</a:t>
            </a: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时</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即</a:t>
            </a:r>
            <a:r>
              <a:rPr lang="en-US" altLang="zh-CN" sz="2400">
                <a:solidFill>
                  <a:schemeClr val="accent2"/>
                </a:solidFill>
                <a:latin typeface="Times New Roman" panose="02020603050405020304" pitchFamily="18" charset="0"/>
                <a:cs typeface="Times New Roman" panose="02020603050405020304" pitchFamily="18" charset="0"/>
              </a:rPr>
              <a:t>1-</a:t>
            </a:r>
            <a:r>
              <a:rPr lang="en-US" altLang="zh-CN" sz="240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=0.95</a:t>
            </a:r>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sym typeface="Symbol" panose="05050102010706020507" pitchFamily="18" charset="2"/>
            </a:endParaRPr>
          </a:p>
        </p:txBody>
      </p:sp>
      <p:graphicFrame>
        <p:nvGraphicFramePr>
          <p:cNvPr id="43013" name="Object 5"/>
          <p:cNvGraphicFramePr>
            <a:graphicFrameLocks noChangeAspect="1"/>
          </p:cNvGraphicFramePr>
          <p:nvPr>
            <p:extLst>
              <p:ext uri="{D42A27DB-BD31-4B8C-83A1-F6EECF244321}">
                <p14:modId xmlns:p14="http://schemas.microsoft.com/office/powerpoint/2010/main" val="1296461785"/>
              </p:ext>
            </p:extLst>
          </p:nvPr>
        </p:nvGraphicFramePr>
        <p:xfrm>
          <a:off x="4267200" y="1143000"/>
          <a:ext cx="2667000" cy="677863"/>
        </p:xfrm>
        <a:graphic>
          <a:graphicData uri="http://schemas.openxmlformats.org/presentationml/2006/ole">
            <mc:AlternateContent xmlns:mc="http://schemas.openxmlformats.org/markup-compatibility/2006">
              <mc:Choice xmlns:v="urn:schemas-microsoft-com:vml" Requires="v">
                <p:oleObj spid="_x0000_s1042730" name="公式" r:id="rId4" imgW="1269720" imgH="330120" progId="Equation.3">
                  <p:embed/>
                </p:oleObj>
              </mc:Choice>
              <mc:Fallback>
                <p:oleObj name="公式" r:id="rId4" imgW="1269720" imgH="3301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1143000"/>
                        <a:ext cx="2667000"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20" name="Object 12"/>
          <p:cNvGraphicFramePr>
            <a:graphicFrameLocks noChangeAspect="1"/>
          </p:cNvGraphicFramePr>
          <p:nvPr>
            <p:extLst>
              <p:ext uri="{D42A27DB-BD31-4B8C-83A1-F6EECF244321}">
                <p14:modId xmlns:p14="http://schemas.microsoft.com/office/powerpoint/2010/main" val="4243659195"/>
              </p:ext>
            </p:extLst>
          </p:nvPr>
        </p:nvGraphicFramePr>
        <p:xfrm>
          <a:off x="1692275" y="2276475"/>
          <a:ext cx="3687763" cy="839788"/>
        </p:xfrm>
        <a:graphic>
          <a:graphicData uri="http://schemas.openxmlformats.org/presentationml/2006/ole">
            <mc:AlternateContent xmlns:mc="http://schemas.openxmlformats.org/markup-compatibility/2006">
              <mc:Choice xmlns:v="urn:schemas-microsoft-com:vml" Requires="v">
                <p:oleObj spid="_x0000_s1042731" name="公式" r:id="rId6" imgW="1841400" imgH="419040" progId="Equation.3">
                  <p:embed/>
                </p:oleObj>
              </mc:Choice>
              <mc:Fallback>
                <p:oleObj name="公式" r:id="rId6" imgW="1841400" imgH="419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2275" y="2276475"/>
                        <a:ext cx="3687763" cy="83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24" name="Rectangle 16"/>
          <p:cNvSpPr>
            <a:spLocks noChangeArrowheads="1"/>
          </p:cNvSpPr>
          <p:nvPr/>
        </p:nvSpPr>
        <p:spPr bwMode="auto">
          <a:xfrm>
            <a:off x="3194860" y="1219200"/>
            <a:ext cx="111280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just">
              <a:spcBef>
                <a:spcPct val="0"/>
              </a:spcBef>
            </a:pPr>
            <a:r>
              <a:rPr lang="zh-CN" altLang="en-US" sz="2400">
                <a:latin typeface="Times New Roman" panose="02020603050405020304" pitchFamily="18" charset="0"/>
                <a:cs typeface="Times New Roman" panose="02020603050405020304" pitchFamily="18" charset="0"/>
              </a:rPr>
              <a:t>查表得</a:t>
            </a:r>
          </a:p>
        </p:txBody>
      </p:sp>
      <p:sp>
        <p:nvSpPr>
          <p:cNvPr id="43026" name="Text Box 18"/>
          <p:cNvSpPr txBox="1">
            <a:spLocks noChangeArrowheads="1"/>
          </p:cNvSpPr>
          <p:nvPr/>
        </p:nvSpPr>
        <p:spPr bwMode="auto">
          <a:xfrm>
            <a:off x="914400" y="1828800"/>
            <a:ext cx="7696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lang="zh-CN" altLang="en-US" sz="2400">
                <a:latin typeface="Times New Roman" panose="02020603050405020304" pitchFamily="18" charset="0"/>
                <a:cs typeface="Times New Roman" panose="02020603050405020304" pitchFamily="18" charset="0"/>
              </a:rPr>
              <a:t>于是得到</a:t>
            </a:r>
            <a:r>
              <a:rPr lang="zh-CN" altLang="en-US" sz="2400" i="1">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400">
                <a:solidFill>
                  <a:schemeClr val="accent2"/>
                </a:solidFill>
                <a:latin typeface="Times New Roman" panose="02020603050405020304" pitchFamily="18" charset="0"/>
                <a:cs typeface="Times New Roman" panose="02020603050405020304" pitchFamily="18" charset="0"/>
              </a:rPr>
              <a:t> 的置信水平为</a:t>
            </a:r>
            <a:r>
              <a:rPr lang="en-US" altLang="zh-CN" sz="2400">
                <a:solidFill>
                  <a:schemeClr val="accent2"/>
                </a:solidFill>
                <a:latin typeface="Times New Roman" panose="02020603050405020304" pitchFamily="18" charset="0"/>
                <a:cs typeface="Times New Roman" panose="02020603050405020304" pitchFamily="18" charset="0"/>
              </a:rPr>
              <a:t>0.95 </a:t>
            </a:r>
            <a:r>
              <a:rPr lang="zh-CN" altLang="en-US" sz="2400">
                <a:latin typeface="Times New Roman" panose="02020603050405020304" pitchFamily="18" charset="0"/>
                <a:cs typeface="Times New Roman" panose="02020603050405020304" pitchFamily="18" charset="0"/>
              </a:rPr>
              <a:t>的置信区间</a:t>
            </a:r>
            <a:r>
              <a:rPr lang="en-US" altLang="zh-CN" sz="2400">
                <a:latin typeface="Times New Roman" panose="02020603050405020304" pitchFamily="18" charset="0"/>
                <a:cs typeface="Times New Roman" panose="02020603050405020304" pitchFamily="18" charset="0"/>
              </a:rPr>
              <a:t>:</a:t>
            </a:r>
          </a:p>
        </p:txBody>
      </p:sp>
      <p:sp>
        <p:nvSpPr>
          <p:cNvPr id="43027" name="Text Box 19"/>
          <p:cNvSpPr txBox="1">
            <a:spLocks noChangeArrowheads="1"/>
          </p:cNvSpPr>
          <p:nvPr/>
        </p:nvSpPr>
        <p:spPr bwMode="auto">
          <a:xfrm>
            <a:off x="5435600" y="2420938"/>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lang="zh-CN" altLang="en-US" sz="2400">
                <a:latin typeface="Times New Roman" panose="02020603050405020304" pitchFamily="18" charset="0"/>
                <a:cs typeface="Times New Roman" panose="02020603050405020304" pitchFamily="18" charset="0"/>
              </a:rPr>
              <a:t>即</a:t>
            </a:r>
          </a:p>
        </p:txBody>
      </p:sp>
      <p:graphicFrame>
        <p:nvGraphicFramePr>
          <p:cNvPr id="43028" name="Object 20"/>
          <p:cNvGraphicFramePr>
            <a:graphicFrameLocks noChangeAspect="1"/>
          </p:cNvGraphicFramePr>
          <p:nvPr>
            <p:extLst>
              <p:ext uri="{D42A27DB-BD31-4B8C-83A1-F6EECF244321}">
                <p14:modId xmlns:p14="http://schemas.microsoft.com/office/powerpoint/2010/main" val="3686432462"/>
              </p:ext>
            </p:extLst>
          </p:nvPr>
        </p:nvGraphicFramePr>
        <p:xfrm>
          <a:off x="5891213" y="2420938"/>
          <a:ext cx="1633537" cy="544512"/>
        </p:xfrm>
        <a:graphic>
          <a:graphicData uri="http://schemas.openxmlformats.org/presentationml/2006/ole">
            <mc:AlternateContent xmlns:mc="http://schemas.openxmlformats.org/markup-compatibility/2006">
              <mc:Choice xmlns:v="urn:schemas-microsoft-com:vml" Requires="v">
                <p:oleObj spid="_x0000_s1042732" name="公式" r:id="rId8" imgW="571320" imgH="190440" progId="Equation.3">
                  <p:embed/>
                </p:oleObj>
              </mc:Choice>
              <mc:Fallback>
                <p:oleObj name="公式" r:id="rId8" imgW="571320" imgH="1904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91213" y="2420938"/>
                        <a:ext cx="1633537" cy="54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32" name="Rectangle 24"/>
          <p:cNvSpPr>
            <a:spLocks noChangeArrowheads="1"/>
          </p:cNvSpPr>
          <p:nvPr/>
        </p:nvSpPr>
        <p:spPr bwMode="auto">
          <a:xfrm>
            <a:off x="1017478" y="3657600"/>
            <a:ext cx="72122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just">
              <a:spcBef>
                <a:spcPct val="0"/>
              </a:spcBef>
            </a:pPr>
            <a:r>
              <a:rPr lang="zh-CN" altLang="en-US" sz="2400">
                <a:latin typeface="Times New Roman" panose="02020603050405020304" pitchFamily="18" charset="0"/>
                <a:cs typeface="Times New Roman" panose="02020603050405020304" pitchFamily="18" charset="0"/>
              </a:rPr>
              <a:t>即</a:t>
            </a:r>
            <a:r>
              <a:rPr lang="en-US" altLang="zh-CN" sz="2400">
                <a:latin typeface="Times New Roman" panose="02020603050405020304" pitchFamily="18" charset="0"/>
                <a:cs typeface="Times New Roman" panose="02020603050405020304" pitchFamily="18" charset="0"/>
              </a:rPr>
              <a:t>(4.71,5.69)</a:t>
            </a:r>
            <a:r>
              <a:rPr lang="zh-CN" altLang="en-US" sz="2400">
                <a:latin typeface="Times New Roman" panose="02020603050405020304" pitchFamily="18" charset="0"/>
                <a:cs typeface="Times New Roman" panose="02020603050405020304" pitchFamily="18" charset="0"/>
              </a:rPr>
              <a:t>这时已不是随机区间</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说明 </a:t>
            </a:r>
            <a:r>
              <a:rPr lang="zh-CN" altLang="en-US" sz="2400" i="1">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400">
                <a:latin typeface="Times New Roman" panose="02020603050405020304" pitchFamily="18" charset="0"/>
                <a:cs typeface="Times New Roman" panose="02020603050405020304" pitchFamily="18" charset="0"/>
              </a:rPr>
              <a:t> 的真值含在</a:t>
            </a:r>
          </a:p>
        </p:txBody>
      </p:sp>
      <p:sp>
        <p:nvSpPr>
          <p:cNvPr id="43033" name="Rectangle 25"/>
          <p:cNvSpPr>
            <a:spLocks noChangeArrowheads="1"/>
          </p:cNvSpPr>
          <p:nvPr/>
        </p:nvSpPr>
        <p:spPr bwMode="auto">
          <a:xfrm>
            <a:off x="838200" y="4191000"/>
            <a:ext cx="6858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spcBef>
                <a:spcPct val="0"/>
              </a:spcBef>
            </a:pPr>
            <a:r>
              <a:rPr lang="en-US" altLang="zh-CN" sz="2400">
                <a:solidFill>
                  <a:schemeClr val="accent2"/>
                </a:solidFill>
                <a:latin typeface="Times New Roman" panose="02020603050405020304" pitchFamily="18" charset="0"/>
                <a:cs typeface="Times New Roman" panose="02020603050405020304" pitchFamily="18" charset="0"/>
              </a:rPr>
              <a:t>(4.71,5.69)</a:t>
            </a:r>
            <a:r>
              <a:rPr lang="zh-CN" altLang="en-US" sz="2400">
                <a:latin typeface="Times New Roman" panose="02020603050405020304" pitchFamily="18" charset="0"/>
                <a:cs typeface="Times New Roman" panose="02020603050405020304" pitchFamily="18" charset="0"/>
              </a:rPr>
              <a:t>的可信程度为</a:t>
            </a:r>
            <a:r>
              <a:rPr lang="en-US" altLang="zh-CN" sz="2400">
                <a:latin typeface="Times New Roman" panose="02020603050405020304" pitchFamily="18" charset="0"/>
                <a:cs typeface="Times New Roman" panose="02020603050405020304" pitchFamily="18" charset="0"/>
              </a:rPr>
              <a:t>95%.</a:t>
            </a:r>
          </a:p>
        </p:txBody>
      </p:sp>
      <p:grpSp>
        <p:nvGrpSpPr>
          <p:cNvPr id="43039" name="Group 31"/>
          <p:cNvGrpSpPr>
            <a:grpSpLocks/>
          </p:cNvGrpSpPr>
          <p:nvPr/>
        </p:nvGrpSpPr>
        <p:grpSpPr bwMode="auto">
          <a:xfrm>
            <a:off x="533400" y="3200400"/>
            <a:ext cx="6934200" cy="457200"/>
            <a:chOff x="96" y="2256"/>
            <a:chExt cx="4368" cy="288"/>
          </a:xfrm>
        </p:grpSpPr>
        <p:sp>
          <p:nvSpPr>
            <p:cNvPr id="43029" name="Text Box 21"/>
            <p:cNvSpPr txBox="1">
              <a:spLocks noChangeArrowheads="1"/>
            </p:cNvSpPr>
            <p:nvPr/>
          </p:nvSpPr>
          <p:spPr bwMode="auto">
            <a:xfrm>
              <a:off x="96" y="2256"/>
              <a:ext cx="436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若样本值为        </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则</a:t>
              </a:r>
              <a:r>
                <a:rPr lang="zh-CN" altLang="en-US" sz="2400" dirty="0">
                  <a:latin typeface="Times New Roman" panose="02020603050405020304" pitchFamily="18" charset="0"/>
                  <a:cs typeface="Times New Roman" panose="02020603050405020304" pitchFamily="18" charset="0"/>
                </a:rPr>
                <a:t>得到一个置信区间</a:t>
              </a:r>
            </a:p>
          </p:txBody>
        </p:sp>
        <p:graphicFrame>
          <p:nvGraphicFramePr>
            <p:cNvPr id="43034" name="Object 26"/>
            <p:cNvGraphicFramePr>
              <a:graphicFrameLocks noChangeAspect="1"/>
            </p:cNvGraphicFramePr>
            <p:nvPr/>
          </p:nvGraphicFramePr>
          <p:xfrm>
            <a:off x="1344" y="2280"/>
            <a:ext cx="816" cy="233"/>
          </p:xfrm>
          <a:graphic>
            <a:graphicData uri="http://schemas.openxmlformats.org/presentationml/2006/ole">
              <mc:AlternateContent xmlns:mc="http://schemas.openxmlformats.org/markup-compatibility/2006">
                <mc:Choice xmlns:v="urn:schemas-microsoft-com:vml" Requires="v">
                  <p:oleObj spid="_x0000_s1042733" name="公式" r:id="rId10" imgW="749160" imgH="215640" progId="Equation.3">
                    <p:embed/>
                  </p:oleObj>
                </mc:Choice>
                <mc:Fallback>
                  <p:oleObj name="公式" r:id="rId10" imgW="749160" imgH="215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44" y="2280"/>
                          <a:ext cx="816"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3035" name="Object 27"/>
          <p:cNvGraphicFramePr>
            <a:graphicFrameLocks noChangeAspect="1"/>
          </p:cNvGraphicFramePr>
          <p:nvPr>
            <p:extLst>
              <p:ext uri="{D42A27DB-BD31-4B8C-83A1-F6EECF244321}">
                <p14:modId xmlns:p14="http://schemas.microsoft.com/office/powerpoint/2010/main" val="1065788297"/>
              </p:ext>
            </p:extLst>
          </p:nvPr>
        </p:nvGraphicFramePr>
        <p:xfrm>
          <a:off x="6659563" y="3200400"/>
          <a:ext cx="1727200" cy="458788"/>
        </p:xfrm>
        <a:graphic>
          <a:graphicData uri="http://schemas.openxmlformats.org/presentationml/2006/ole">
            <mc:AlternateContent xmlns:mc="http://schemas.openxmlformats.org/markup-compatibility/2006">
              <mc:Choice xmlns:v="urn:schemas-microsoft-com:vml" Requires="v">
                <p:oleObj spid="_x0000_s1042734" name="Equation" r:id="rId12" imgW="571320" imgH="152280" progId="Equation.DSMT4">
                  <p:embed/>
                </p:oleObj>
              </mc:Choice>
              <mc:Fallback>
                <p:oleObj name="Equation" r:id="rId12" imgW="571320" imgH="15228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59563" y="3200400"/>
                        <a:ext cx="172720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37" name="Text Box 29"/>
          <p:cNvSpPr txBox="1">
            <a:spLocks noChangeArrowheads="1"/>
          </p:cNvSpPr>
          <p:nvPr/>
        </p:nvSpPr>
        <p:spPr bwMode="auto">
          <a:xfrm>
            <a:off x="609600" y="4724400"/>
            <a:ext cx="8153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lang="en-US" altLang="zh-CN" sz="2400">
                <a:latin typeface="Times New Roman" panose="02020603050405020304" pitchFamily="18" charset="0"/>
                <a:cs typeface="Times New Roman" panose="02020603050405020304" pitchFamily="18" charset="0"/>
              </a:rPr>
              <a:t>3)</a:t>
            </a:r>
            <a:r>
              <a:rPr lang="zh-CN" altLang="en-US" sz="240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置信水平为</a:t>
            </a:r>
            <a:r>
              <a:rPr lang="en-US" altLang="zh-CN" sz="240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400">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40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的置信区间不唯一</a:t>
            </a:r>
            <a:r>
              <a:rPr lang="en-US" altLang="zh-CN" sz="2400">
                <a:solidFill>
                  <a:schemeClr val="accent2"/>
                </a:solidFill>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如上例</a:t>
            </a:r>
            <a:r>
              <a:rPr lang="zh-CN" altLang="en-US" sz="240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=0.05</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可证</a:t>
            </a:r>
          </a:p>
        </p:txBody>
      </p:sp>
      <p:graphicFrame>
        <p:nvGraphicFramePr>
          <p:cNvPr id="43040" name="Object 32"/>
          <p:cNvGraphicFramePr>
            <a:graphicFrameLocks noChangeAspect="1"/>
          </p:cNvGraphicFramePr>
          <p:nvPr>
            <p:extLst>
              <p:ext uri="{D42A27DB-BD31-4B8C-83A1-F6EECF244321}">
                <p14:modId xmlns:p14="http://schemas.microsoft.com/office/powerpoint/2010/main" val="2409621767"/>
              </p:ext>
            </p:extLst>
          </p:nvPr>
        </p:nvGraphicFramePr>
        <p:xfrm>
          <a:off x="827088" y="5176838"/>
          <a:ext cx="3889375" cy="1049337"/>
        </p:xfrm>
        <a:graphic>
          <a:graphicData uri="http://schemas.openxmlformats.org/presentationml/2006/ole">
            <mc:AlternateContent xmlns:mc="http://schemas.openxmlformats.org/markup-compatibility/2006">
              <mc:Choice xmlns:v="urn:schemas-microsoft-com:vml" Requires="v">
                <p:oleObj spid="_x0000_s1042735" name="Equation" r:id="rId14" imgW="1434960" imgH="330120" progId="Equation.DSMT4">
                  <p:embed/>
                </p:oleObj>
              </mc:Choice>
              <mc:Fallback>
                <p:oleObj name="Equation" r:id="rId14" imgW="1434960" imgH="33012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27088" y="5176838"/>
                        <a:ext cx="3889375" cy="104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41" name="Object 33"/>
          <p:cNvGraphicFramePr>
            <a:graphicFrameLocks noChangeAspect="1"/>
          </p:cNvGraphicFramePr>
          <p:nvPr>
            <p:extLst>
              <p:ext uri="{D42A27DB-BD31-4B8C-83A1-F6EECF244321}">
                <p14:modId xmlns:p14="http://schemas.microsoft.com/office/powerpoint/2010/main" val="2157977986"/>
              </p:ext>
            </p:extLst>
          </p:nvPr>
        </p:nvGraphicFramePr>
        <p:xfrm>
          <a:off x="5364163" y="5157788"/>
          <a:ext cx="3322637" cy="1020762"/>
        </p:xfrm>
        <a:graphic>
          <a:graphicData uri="http://schemas.openxmlformats.org/presentationml/2006/ole">
            <mc:AlternateContent xmlns:mc="http://schemas.openxmlformats.org/markup-compatibility/2006">
              <mc:Choice xmlns:v="urn:schemas-microsoft-com:vml" Requires="v">
                <p:oleObj spid="_x0000_s1042736" name="公式" r:id="rId16" imgW="1600200" imgH="419040" progId="Equation.3">
                  <p:embed/>
                </p:oleObj>
              </mc:Choice>
              <mc:Fallback>
                <p:oleObj name="公式" r:id="rId16" imgW="1600200" imgH="4190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64163" y="5157788"/>
                        <a:ext cx="3322637" cy="102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42" name="AutoShape 34"/>
          <p:cNvSpPr>
            <a:spLocks noChangeArrowheads="1"/>
          </p:cNvSpPr>
          <p:nvPr/>
        </p:nvSpPr>
        <p:spPr bwMode="auto">
          <a:xfrm>
            <a:off x="4830763" y="5218361"/>
            <a:ext cx="259766" cy="917079"/>
          </a:xfrm>
          <a:prstGeom prst="rightArrow">
            <a:avLst>
              <a:gd name="adj1" fmla="val 50000"/>
              <a:gd name="adj2" fmla="val 58333"/>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latin typeface="Times New Roman" panose="02020603050405020304" pitchFamily="18" charset="0"/>
              <a:cs typeface="Times New Roman" panose="02020603050405020304" pitchFamily="18" charset="0"/>
            </a:endParaRPr>
          </a:p>
        </p:txBody>
      </p:sp>
      <p:sp>
        <p:nvSpPr>
          <p:cNvPr id="43043" name="Rectangle 35"/>
          <p:cNvSpPr>
            <a:spLocks noChangeArrowheads="1"/>
          </p:cNvSpPr>
          <p:nvPr/>
        </p:nvSpPr>
        <p:spPr bwMode="auto">
          <a:xfrm>
            <a:off x="944563" y="1219200"/>
            <a:ext cx="21859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400">
                <a:latin typeface="Times New Roman" panose="02020603050405020304" pitchFamily="18" charset="0"/>
                <a:cs typeface="Times New Roman" panose="02020603050405020304" pitchFamily="18" charset="0"/>
              </a:rPr>
              <a:t>又若</a:t>
            </a:r>
            <a:r>
              <a:rPr lang="zh-CN" altLang="en-US" sz="2400" i="1">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i="1">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1</a:t>
            </a:r>
            <a:r>
              <a:rPr lang="en-US" altLang="zh-CN" sz="2400" i="1">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16,</a:t>
            </a:r>
          </a:p>
        </p:txBody>
      </p:sp>
      <p:graphicFrame>
        <p:nvGraphicFramePr>
          <p:cNvPr id="43044" name="Object 36"/>
          <p:cNvGraphicFramePr>
            <a:graphicFrameLocks noChangeAspect="1"/>
          </p:cNvGraphicFramePr>
          <p:nvPr>
            <p:extLst>
              <p:ext uri="{D42A27DB-BD31-4B8C-83A1-F6EECF244321}">
                <p14:modId xmlns:p14="http://schemas.microsoft.com/office/powerpoint/2010/main" val="3733912893"/>
              </p:ext>
            </p:extLst>
          </p:nvPr>
        </p:nvGraphicFramePr>
        <p:xfrm>
          <a:off x="5410200" y="457200"/>
          <a:ext cx="3238500" cy="942975"/>
        </p:xfrm>
        <a:graphic>
          <a:graphicData uri="http://schemas.openxmlformats.org/presentationml/2006/ole">
            <mc:AlternateContent xmlns:mc="http://schemas.openxmlformats.org/markup-compatibility/2006">
              <mc:Choice xmlns:v="urn:schemas-microsoft-com:vml" Requires="v">
                <p:oleObj spid="_x0000_s1042737" name="公式" r:id="rId18" imgW="1688760" imgH="419040" progId="Equation.3">
                  <p:embed/>
                </p:oleObj>
              </mc:Choice>
              <mc:Fallback>
                <p:oleObj name="公式" r:id="rId18" imgW="1688760" imgH="41904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410200" y="457200"/>
                        <a:ext cx="32385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45" name="Text Box 37"/>
          <p:cNvSpPr txBox="1">
            <a:spLocks noChangeArrowheads="1"/>
          </p:cNvSpPr>
          <p:nvPr/>
        </p:nvSpPr>
        <p:spPr bwMode="auto">
          <a:xfrm>
            <a:off x="755650" y="6092825"/>
            <a:ext cx="8153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40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置信区间长度越短表示估计的精度越高</a:t>
            </a:r>
            <a:r>
              <a:rPr lang="en-US" altLang="zh-CN" sz="240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39708486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72" name="Rectangle 12"/>
          <p:cNvSpPr>
            <a:spLocks noChangeArrowheads="1"/>
          </p:cNvSpPr>
          <p:nvPr/>
        </p:nvSpPr>
        <p:spPr bwMode="auto">
          <a:xfrm>
            <a:off x="558800" y="504825"/>
            <a:ext cx="8280400" cy="1569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40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例</a:t>
            </a:r>
            <a:r>
              <a:rPr lang="en-US" altLang="zh-CN" sz="240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1</a:t>
            </a: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有一大批糖果，现从中随机地取</a:t>
            </a:r>
            <a:r>
              <a:rPr lang="en-US" altLang="zh-CN" sz="2400">
                <a:latin typeface="Times New Roman" panose="02020603050405020304" pitchFamily="18" charset="0"/>
                <a:cs typeface="Times New Roman" panose="02020603050405020304" pitchFamily="18" charset="0"/>
              </a:rPr>
              <a:t>16</a:t>
            </a:r>
            <a:r>
              <a:rPr lang="zh-CN" altLang="en-US" sz="2400">
                <a:latin typeface="Times New Roman" panose="02020603050405020304" pitchFamily="18" charset="0"/>
                <a:cs typeface="Times New Roman" panose="02020603050405020304" pitchFamily="18" charset="0"/>
              </a:rPr>
              <a:t>袋，称得重量（以克计）如下：</a:t>
            </a:r>
            <a:r>
              <a:rPr lang="en-US" altLang="zh-CN" sz="2400">
                <a:latin typeface="Times New Roman" panose="02020603050405020304" pitchFamily="18" charset="0"/>
                <a:cs typeface="Times New Roman" panose="02020603050405020304" pitchFamily="18" charset="0"/>
              </a:rPr>
              <a:t>506  508  499  503  504  510  497  512  514  505  493  496 506  502  509  496  </a:t>
            </a:r>
            <a:r>
              <a:rPr lang="zh-CN" altLang="en-US" sz="2400">
                <a:latin typeface="Times New Roman" panose="02020603050405020304" pitchFamily="18" charset="0"/>
                <a:cs typeface="Times New Roman" panose="02020603050405020304" pitchFamily="18" charset="0"/>
              </a:rPr>
              <a:t>，设袋装糖果的重量近似地服从正态分布，试求总体均值</a:t>
            </a:r>
            <a:r>
              <a:rPr lang="zh-CN" altLang="en-US" sz="240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a:latin typeface="Times New Roman" panose="02020603050405020304" pitchFamily="18" charset="0"/>
                <a:cs typeface="Times New Roman" panose="02020603050405020304" pitchFamily="18" charset="0"/>
              </a:rPr>
              <a:t>的置信度为</a:t>
            </a:r>
            <a:r>
              <a:rPr lang="en-US" altLang="zh-CN" sz="2400">
                <a:latin typeface="Times New Roman" panose="02020603050405020304" pitchFamily="18" charset="0"/>
                <a:cs typeface="Times New Roman" panose="02020603050405020304" pitchFamily="18" charset="0"/>
              </a:rPr>
              <a:t>0.95</a:t>
            </a:r>
            <a:r>
              <a:rPr lang="zh-CN" altLang="en-US" sz="2400">
                <a:latin typeface="Times New Roman" panose="02020603050405020304" pitchFamily="18" charset="0"/>
                <a:cs typeface="Times New Roman" panose="02020603050405020304" pitchFamily="18" charset="0"/>
              </a:rPr>
              <a:t>的置信区间。</a:t>
            </a:r>
            <a:endParaRPr lang="zh-CN" altLang="en-US" sz="2400" b="0">
              <a:latin typeface="Times New Roman" panose="02020603050405020304" pitchFamily="18" charset="0"/>
              <a:cs typeface="Times New Roman" panose="02020603050405020304" pitchFamily="18" charset="0"/>
            </a:endParaRPr>
          </a:p>
        </p:txBody>
      </p:sp>
      <p:sp>
        <p:nvSpPr>
          <p:cNvPr id="66565" name="Text Box 5"/>
          <p:cNvSpPr txBox="1">
            <a:spLocks noChangeArrowheads="1"/>
          </p:cNvSpPr>
          <p:nvPr/>
        </p:nvSpPr>
        <p:spPr bwMode="auto">
          <a:xfrm>
            <a:off x="533400" y="21336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sz="2400">
                <a:solidFill>
                  <a:schemeClr val="accent2"/>
                </a:solidFill>
                <a:latin typeface="Times New Roman" panose="02020603050405020304" pitchFamily="18" charset="0"/>
                <a:cs typeface="Times New Roman" panose="02020603050405020304" pitchFamily="18" charset="0"/>
              </a:rPr>
              <a:t>解：</a:t>
            </a:r>
            <a:r>
              <a:rPr lang="zh-CN" altLang="en-US" sz="2400" i="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aseline="30000">
                <a:latin typeface="Times New Roman" panose="02020603050405020304" pitchFamily="18" charset="0"/>
                <a:cs typeface="Times New Roman" panose="02020603050405020304" pitchFamily="18" charset="0"/>
                <a:sym typeface="Symbol" panose="05050102010706020507" pitchFamily="18" charset="2"/>
              </a:rPr>
              <a:t>2</a:t>
            </a:r>
            <a:r>
              <a:rPr lang="zh-CN" altLang="en-US" sz="2400">
                <a:latin typeface="Times New Roman" panose="02020603050405020304" pitchFamily="18" charset="0"/>
                <a:cs typeface="Times New Roman" panose="02020603050405020304" pitchFamily="18" charset="0"/>
              </a:rPr>
              <a:t>未知</a:t>
            </a:r>
            <a:r>
              <a:rPr lang="en-US" altLang="zh-CN" sz="2400">
                <a:latin typeface="Times New Roman" panose="02020603050405020304" pitchFamily="18" charset="0"/>
                <a:cs typeface="Times New Roman" panose="02020603050405020304" pitchFamily="18" charset="0"/>
              </a:rPr>
              <a:t>, </a:t>
            </a:r>
            <a:r>
              <a:rPr lang="en-US" altLang="zh-CN" sz="2400">
                <a:solidFill>
                  <a:schemeClr val="accent2"/>
                </a:solidFill>
                <a:latin typeface="Times New Roman" panose="02020603050405020304" pitchFamily="18" charset="0"/>
                <a:cs typeface="Times New Roman" panose="02020603050405020304" pitchFamily="18" charset="0"/>
              </a:rPr>
              <a:t>1-</a:t>
            </a:r>
            <a:r>
              <a:rPr lang="en-US" altLang="zh-CN" sz="240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=0.95</a:t>
            </a:r>
            <a:r>
              <a:rPr lang="en-US" altLang="zh-CN" sz="2400">
                <a:latin typeface="Times New Roman" panose="02020603050405020304" pitchFamily="18" charset="0"/>
                <a:cs typeface="Times New Roman" panose="02020603050405020304" pitchFamily="18" charset="0"/>
              </a:rPr>
              <a:t>, </a:t>
            </a:r>
            <a:r>
              <a:rPr lang="en-US" altLang="zh-CN" sz="240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/2=0.025,</a:t>
            </a:r>
            <a:r>
              <a:rPr lang="en-US" altLang="zh-CN" sz="2400" i="1">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-1=15,</a:t>
            </a:r>
            <a:r>
              <a:rPr lang="en-US" altLang="zh-CN" sz="2400">
                <a:latin typeface="Times New Roman" panose="02020603050405020304" pitchFamily="18" charset="0"/>
                <a:cs typeface="Times New Roman" panose="02020603050405020304" pitchFamily="18" charset="0"/>
              </a:rPr>
              <a:t>                                                </a:t>
            </a:r>
          </a:p>
        </p:txBody>
      </p:sp>
      <p:graphicFrame>
        <p:nvGraphicFramePr>
          <p:cNvPr id="66567" name="Object 7"/>
          <p:cNvGraphicFramePr>
            <a:graphicFrameLocks noChangeAspect="1"/>
          </p:cNvGraphicFramePr>
          <p:nvPr>
            <p:extLst>
              <p:ext uri="{D42A27DB-BD31-4B8C-83A1-F6EECF244321}">
                <p14:modId xmlns:p14="http://schemas.microsoft.com/office/powerpoint/2010/main" val="2078813126"/>
              </p:ext>
            </p:extLst>
          </p:nvPr>
        </p:nvGraphicFramePr>
        <p:xfrm>
          <a:off x="6477000" y="2174875"/>
          <a:ext cx="2214563" cy="415925"/>
        </p:xfrm>
        <a:graphic>
          <a:graphicData uri="http://schemas.openxmlformats.org/presentationml/2006/ole">
            <mc:AlternateContent xmlns:mc="http://schemas.openxmlformats.org/markup-compatibility/2006">
              <mc:Choice xmlns:v="urn:schemas-microsoft-com:vml" Requires="v">
                <p:oleObj spid="_x0000_s1043606" name="公式" r:id="rId4" imgW="1015920" imgH="190440" progId="Equation.3">
                  <p:embed/>
                </p:oleObj>
              </mc:Choice>
              <mc:Fallback>
                <p:oleObj name="公式" r:id="rId4" imgW="1015920" imgH="190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2174875"/>
                        <a:ext cx="2214563"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8" name="Object 8"/>
          <p:cNvGraphicFramePr>
            <a:graphicFrameLocks noChangeAspect="1"/>
          </p:cNvGraphicFramePr>
          <p:nvPr>
            <p:extLst>
              <p:ext uri="{D42A27DB-BD31-4B8C-83A1-F6EECF244321}">
                <p14:modId xmlns:p14="http://schemas.microsoft.com/office/powerpoint/2010/main" val="2848056800"/>
              </p:ext>
            </p:extLst>
          </p:nvPr>
        </p:nvGraphicFramePr>
        <p:xfrm>
          <a:off x="3581400" y="2590800"/>
          <a:ext cx="3352800" cy="576263"/>
        </p:xfrm>
        <a:graphic>
          <a:graphicData uri="http://schemas.openxmlformats.org/presentationml/2006/ole">
            <mc:AlternateContent xmlns:mc="http://schemas.openxmlformats.org/markup-compatibility/2006">
              <mc:Choice xmlns:v="urn:schemas-microsoft-com:vml" Requires="v">
                <p:oleObj spid="_x0000_s1043607" name="公式" r:id="rId6" imgW="1396800" imgH="241200" progId="Equation.3">
                  <p:embed/>
                </p:oleObj>
              </mc:Choice>
              <mc:Fallback>
                <p:oleObj name="公式" r:id="rId6" imgW="1396800" imgH="24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2590800"/>
                        <a:ext cx="33528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9" name="Object 9"/>
          <p:cNvGraphicFramePr>
            <a:graphicFrameLocks noChangeAspect="1"/>
          </p:cNvGraphicFramePr>
          <p:nvPr>
            <p:extLst>
              <p:ext uri="{D42A27DB-BD31-4B8C-83A1-F6EECF244321}">
                <p14:modId xmlns:p14="http://schemas.microsoft.com/office/powerpoint/2010/main" val="1621625243"/>
              </p:ext>
            </p:extLst>
          </p:nvPr>
        </p:nvGraphicFramePr>
        <p:xfrm>
          <a:off x="900113" y="3573463"/>
          <a:ext cx="3671887" cy="976312"/>
        </p:xfrm>
        <a:graphic>
          <a:graphicData uri="http://schemas.openxmlformats.org/presentationml/2006/ole">
            <mc:AlternateContent xmlns:mc="http://schemas.openxmlformats.org/markup-compatibility/2006">
              <mc:Choice xmlns:v="urn:schemas-microsoft-com:vml" Requires="v">
                <p:oleObj spid="_x0000_s1043608" name="Equation" r:id="rId8" imgW="1244520" imgH="330120" progId="Equation.DSMT4">
                  <p:embed/>
                </p:oleObj>
              </mc:Choice>
              <mc:Fallback>
                <p:oleObj name="Equation" r:id="rId8" imgW="1244520" imgH="33012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0113" y="3573463"/>
                        <a:ext cx="3671887" cy="976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73" name="Rectangle 13"/>
          <p:cNvSpPr>
            <a:spLocks noChangeArrowheads="1"/>
          </p:cNvSpPr>
          <p:nvPr/>
        </p:nvSpPr>
        <p:spPr bwMode="auto">
          <a:xfrm>
            <a:off x="914400" y="3124200"/>
            <a:ext cx="67833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zh-CN" altLang="en-US" sz="2400">
                <a:latin typeface="Times New Roman" panose="02020603050405020304" pitchFamily="18" charset="0"/>
                <a:cs typeface="Times New Roman" panose="02020603050405020304" pitchFamily="18" charset="0"/>
              </a:rPr>
              <a:t>由公式</a:t>
            </a:r>
            <a:r>
              <a:rPr lang="en-US" altLang="zh-CN" sz="2400">
                <a:latin typeface="Times New Roman" panose="02020603050405020304" pitchFamily="18" charset="0"/>
                <a:cs typeface="Times New Roman" panose="02020603050405020304" pitchFamily="18" charset="0"/>
              </a:rPr>
              <a:t>(2)</a:t>
            </a:r>
            <a:r>
              <a:rPr lang="zh-CN" altLang="en-US" sz="2400">
                <a:latin typeface="Times New Roman" panose="02020603050405020304" pitchFamily="18" charset="0"/>
                <a:cs typeface="Times New Roman" panose="02020603050405020304" pitchFamily="18" charset="0"/>
              </a:rPr>
              <a:t>得均值</a:t>
            </a:r>
            <a:r>
              <a:rPr lang="zh-CN" altLang="en-US" sz="240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a:latin typeface="Times New Roman" panose="02020603050405020304" pitchFamily="18" charset="0"/>
                <a:cs typeface="Times New Roman" panose="02020603050405020304" pitchFamily="18" charset="0"/>
              </a:rPr>
              <a:t>的置信度为</a:t>
            </a:r>
            <a:r>
              <a:rPr lang="en-US" altLang="zh-CN" sz="2400">
                <a:latin typeface="Times New Roman" panose="02020603050405020304" pitchFamily="18" charset="0"/>
                <a:cs typeface="Times New Roman" panose="02020603050405020304" pitchFamily="18" charset="0"/>
              </a:rPr>
              <a:t>0.95</a:t>
            </a:r>
            <a:r>
              <a:rPr lang="zh-CN" altLang="en-US" sz="2400">
                <a:latin typeface="Times New Roman" panose="02020603050405020304" pitchFamily="18" charset="0"/>
                <a:cs typeface="Times New Roman" panose="02020603050405020304" pitchFamily="18" charset="0"/>
              </a:rPr>
              <a:t>的置信区间为    </a:t>
            </a:r>
          </a:p>
        </p:txBody>
      </p:sp>
      <p:sp>
        <p:nvSpPr>
          <p:cNvPr id="66574" name="Rectangle 14"/>
          <p:cNvSpPr>
            <a:spLocks noChangeArrowheads="1"/>
          </p:cNvSpPr>
          <p:nvPr/>
        </p:nvSpPr>
        <p:spPr bwMode="auto">
          <a:xfrm>
            <a:off x="4572000" y="3810000"/>
            <a:ext cx="27082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zh-CN" altLang="en-US" sz="2400">
                <a:latin typeface="Times New Roman" panose="02020603050405020304" pitchFamily="18" charset="0"/>
                <a:cs typeface="Times New Roman" panose="02020603050405020304" pitchFamily="18" charset="0"/>
              </a:rPr>
              <a:t>即（</a:t>
            </a:r>
            <a:r>
              <a:rPr lang="en-US" altLang="zh-CN" sz="2400">
                <a:latin typeface="Times New Roman" panose="02020603050405020304" pitchFamily="18" charset="0"/>
                <a:cs typeface="Times New Roman" panose="02020603050405020304" pitchFamily="18" charset="0"/>
              </a:rPr>
              <a:t>500.4,  507.1</a:t>
            </a:r>
            <a:r>
              <a:rPr lang="zh-CN" altLang="en-US" sz="2400">
                <a:latin typeface="Times New Roman" panose="02020603050405020304" pitchFamily="18" charset="0"/>
                <a:cs typeface="Times New Roman" panose="02020603050405020304" pitchFamily="18" charset="0"/>
              </a:rPr>
              <a:t>）</a:t>
            </a:r>
          </a:p>
        </p:txBody>
      </p:sp>
      <p:sp>
        <p:nvSpPr>
          <p:cNvPr id="66576" name="Rectangle 16"/>
          <p:cNvSpPr>
            <a:spLocks noChangeArrowheads="1"/>
          </p:cNvSpPr>
          <p:nvPr/>
        </p:nvSpPr>
        <p:spPr bwMode="auto">
          <a:xfrm>
            <a:off x="609600" y="4391025"/>
            <a:ext cx="8229600" cy="20128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lnSpc>
                <a:spcPct val="130000"/>
              </a:lnSpc>
            </a:pPr>
            <a:r>
              <a:rPr lang="en-US" altLang="zh-CN" sz="2400"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rPr>
              <a:t>这就是说估计袋装糖果重量的均值在</a:t>
            </a:r>
            <a:r>
              <a:rPr lang="en-US" altLang="zh-CN" sz="2400"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rPr>
              <a:t>500.4</a:t>
            </a:r>
            <a:r>
              <a:rPr lang="zh-CN" altLang="en-US" sz="2400"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rPr>
              <a:t>与</a:t>
            </a:r>
            <a:r>
              <a:rPr lang="en-US" altLang="zh-CN" sz="2400"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rPr>
              <a:t>507.1</a:t>
            </a:r>
            <a:r>
              <a:rPr lang="zh-CN" altLang="en-US" sz="2400"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rPr>
              <a:t>之间，这个估计的可信程度为</a:t>
            </a:r>
            <a:r>
              <a:rPr lang="en-US" altLang="zh-CN" sz="2400"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rPr>
              <a:t>95%</a:t>
            </a:r>
            <a:r>
              <a:rPr lang="zh-CN" altLang="en-US" sz="2400"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rPr>
              <a:t>。若以此区间内任一值作为</a:t>
            </a:r>
            <a:r>
              <a:rPr lang="zh-CN" altLang="en-US" sz="2400"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zh-CN" altLang="en-US" sz="2400"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rPr>
              <a:t>的近似值，其误差不大于                        </a:t>
            </a:r>
            <a:r>
              <a:rPr lang="zh-CN" altLang="en-US" sz="2400" dirty="0" smtClean="0">
                <a:solidFill>
                  <a:srgbClr val="990099"/>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rPr>
              <a:t>克），这个误差估计的可信程度为</a:t>
            </a:r>
            <a:r>
              <a:rPr lang="en-US" altLang="zh-CN" sz="2400"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rPr>
              <a:t>95%</a:t>
            </a:r>
            <a:r>
              <a:rPr lang="zh-CN" altLang="en-US" sz="2400"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b="0"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66577" name="Object 17"/>
          <p:cNvGraphicFramePr>
            <a:graphicFrameLocks noChangeAspect="1"/>
          </p:cNvGraphicFramePr>
          <p:nvPr>
            <p:extLst>
              <p:ext uri="{D42A27DB-BD31-4B8C-83A1-F6EECF244321}">
                <p14:modId xmlns:p14="http://schemas.microsoft.com/office/powerpoint/2010/main" val="679456293"/>
              </p:ext>
            </p:extLst>
          </p:nvPr>
        </p:nvGraphicFramePr>
        <p:xfrm>
          <a:off x="3419128" y="5229200"/>
          <a:ext cx="3313112" cy="806450"/>
        </p:xfrm>
        <a:graphic>
          <a:graphicData uri="http://schemas.openxmlformats.org/presentationml/2006/ole">
            <mc:AlternateContent xmlns:mc="http://schemas.openxmlformats.org/markup-compatibility/2006">
              <mc:Choice xmlns:v="urn:schemas-microsoft-com:vml" Requires="v">
                <p:oleObj spid="_x0000_s1043609" name="Equation" r:id="rId10" imgW="1180800" imgH="304560" progId="Equation.DSMT4">
                  <p:embed/>
                </p:oleObj>
              </mc:Choice>
              <mc:Fallback>
                <p:oleObj name="Equation" r:id="rId10" imgW="1180800" imgH="30456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19128" y="5229200"/>
                        <a:ext cx="3313112"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84" name="Rectangle 24"/>
          <p:cNvSpPr>
            <a:spLocks noChangeArrowheads="1"/>
          </p:cNvSpPr>
          <p:nvPr/>
        </p:nvSpPr>
        <p:spPr bwMode="auto">
          <a:xfrm>
            <a:off x="914400" y="2667000"/>
            <a:ext cx="2641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400">
                <a:latin typeface="Times New Roman" panose="02020603050405020304" pitchFamily="18" charset="0"/>
                <a:cs typeface="Times New Roman" panose="02020603050405020304" pitchFamily="18" charset="0"/>
              </a:rPr>
              <a:t>由已知的数据算得</a:t>
            </a:r>
          </a:p>
        </p:txBody>
      </p:sp>
    </p:spTree>
    <p:extLst>
      <p:ext uri="{BB962C8B-B14F-4D97-AF65-F5344CB8AC3E}">
        <p14:creationId xmlns:p14="http://schemas.microsoft.com/office/powerpoint/2010/main" val="349602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565"/>
                                        </p:tgtEl>
                                        <p:attrNameLst>
                                          <p:attrName>style.visibility</p:attrName>
                                        </p:attrNameLst>
                                      </p:cBhvr>
                                      <p:to>
                                        <p:strVal val="visible"/>
                                      </p:to>
                                    </p:set>
                                    <p:animEffect transition="in" filter="wipe(left)">
                                      <p:cBhvr>
                                        <p:cTn id="7" dur="500"/>
                                        <p:tgtEl>
                                          <p:spTgt spid="665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6567"/>
                                        </p:tgtEl>
                                        <p:attrNameLst>
                                          <p:attrName>style.visibility</p:attrName>
                                        </p:attrNameLst>
                                      </p:cBhvr>
                                      <p:to>
                                        <p:strVal val="visible"/>
                                      </p:to>
                                    </p:set>
                                    <p:animEffect transition="in" filter="wipe(left)">
                                      <p:cBhvr>
                                        <p:cTn id="12" dur="500"/>
                                        <p:tgtEl>
                                          <p:spTgt spid="665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584"/>
                                        </p:tgtEl>
                                        <p:attrNameLst>
                                          <p:attrName>style.visibility</p:attrName>
                                        </p:attrNameLst>
                                      </p:cBhvr>
                                      <p:to>
                                        <p:strVal val="visible"/>
                                      </p:to>
                                    </p:set>
                                    <p:animEffect transition="in" filter="wipe(left)">
                                      <p:cBhvr>
                                        <p:cTn id="17" dur="500"/>
                                        <p:tgtEl>
                                          <p:spTgt spid="665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6568"/>
                                        </p:tgtEl>
                                        <p:attrNameLst>
                                          <p:attrName>style.visibility</p:attrName>
                                        </p:attrNameLst>
                                      </p:cBhvr>
                                      <p:to>
                                        <p:strVal val="visible"/>
                                      </p:to>
                                    </p:set>
                                    <p:animEffect transition="in" filter="wipe(left)">
                                      <p:cBhvr>
                                        <p:cTn id="22" dur="500"/>
                                        <p:tgtEl>
                                          <p:spTgt spid="665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6573"/>
                                        </p:tgtEl>
                                        <p:attrNameLst>
                                          <p:attrName>style.visibility</p:attrName>
                                        </p:attrNameLst>
                                      </p:cBhvr>
                                      <p:to>
                                        <p:strVal val="visible"/>
                                      </p:to>
                                    </p:set>
                                    <p:animEffect transition="in" filter="wipe(left)">
                                      <p:cBhvr>
                                        <p:cTn id="27" dur="500"/>
                                        <p:tgtEl>
                                          <p:spTgt spid="6657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6569"/>
                                        </p:tgtEl>
                                        <p:attrNameLst>
                                          <p:attrName>style.visibility</p:attrName>
                                        </p:attrNameLst>
                                      </p:cBhvr>
                                      <p:to>
                                        <p:strVal val="visible"/>
                                      </p:to>
                                    </p:set>
                                    <p:animEffect transition="in" filter="wipe(left)">
                                      <p:cBhvr>
                                        <p:cTn id="32" dur="500"/>
                                        <p:tgtEl>
                                          <p:spTgt spid="665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6574"/>
                                        </p:tgtEl>
                                        <p:attrNameLst>
                                          <p:attrName>style.visibility</p:attrName>
                                        </p:attrNameLst>
                                      </p:cBhvr>
                                      <p:to>
                                        <p:strVal val="visible"/>
                                      </p:to>
                                    </p:set>
                                    <p:animEffect transition="in" filter="wipe(left)">
                                      <p:cBhvr>
                                        <p:cTn id="37" dur="500"/>
                                        <p:tgtEl>
                                          <p:spTgt spid="6657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6576"/>
                                        </p:tgtEl>
                                        <p:attrNameLst>
                                          <p:attrName>style.visibility</p:attrName>
                                        </p:attrNameLst>
                                      </p:cBhvr>
                                      <p:to>
                                        <p:strVal val="visible"/>
                                      </p:to>
                                    </p:set>
                                    <p:animEffect transition="in" filter="wipe(left)">
                                      <p:cBhvr>
                                        <p:cTn id="42" dur="500"/>
                                        <p:tgtEl>
                                          <p:spTgt spid="6657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66577"/>
                                        </p:tgtEl>
                                        <p:attrNameLst>
                                          <p:attrName>style.visibility</p:attrName>
                                        </p:attrNameLst>
                                      </p:cBhvr>
                                      <p:to>
                                        <p:strVal val="visible"/>
                                      </p:to>
                                    </p:set>
                                    <p:animEffect transition="in" filter="wipe(left)">
                                      <p:cBhvr>
                                        <p:cTn id="47" dur="500"/>
                                        <p:tgtEl>
                                          <p:spTgt spid="66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autoUpdateAnimBg="0"/>
      <p:bldP spid="66573" grpId="0" autoUpdateAnimBg="0"/>
      <p:bldP spid="66574" grpId="0" autoUpdateAnimBg="0"/>
      <p:bldP spid="66576" grpId="0" autoUpdateAnimBg="0"/>
      <p:bldP spid="66584"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762000" y="1189038"/>
            <a:ext cx="3810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en-US" altLang="zh-CN" sz="2400" dirty="0">
                <a:latin typeface="Times New Roman" panose="02020603050405020304" pitchFamily="18" charset="0"/>
                <a:cs typeface="Times New Roman" panose="02020603050405020304" pitchFamily="18" charset="0"/>
              </a:rPr>
              <a:t> </a:t>
            </a:r>
            <a:r>
              <a:rPr lang="en-US" altLang="zh-CN" sz="2400"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aseline="30000"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2</a:t>
            </a:r>
            <a:r>
              <a:rPr lang="zh-CN" altLang="en-US" sz="2400" dirty="0">
                <a:latin typeface="Times New Roman" panose="02020603050405020304" pitchFamily="18" charset="0"/>
                <a:cs typeface="Times New Roman" panose="02020603050405020304" pitchFamily="18" charset="0"/>
              </a:rPr>
              <a:t>的无偏估计量为</a:t>
            </a:r>
            <a:r>
              <a:rPr lang="en-US" altLang="zh-CN" sz="2400"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S</a:t>
            </a:r>
            <a:r>
              <a:rPr lang="en-US" altLang="zh-CN" sz="2400" baseline="30000"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2</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a:t>
            </a:r>
          </a:p>
        </p:txBody>
      </p:sp>
      <p:graphicFrame>
        <p:nvGraphicFramePr>
          <p:cNvPr id="67592" name="Object 8"/>
          <p:cNvGraphicFramePr>
            <a:graphicFrameLocks noChangeAspect="1"/>
          </p:cNvGraphicFramePr>
          <p:nvPr/>
        </p:nvGraphicFramePr>
        <p:xfrm>
          <a:off x="1524000" y="1722438"/>
          <a:ext cx="2884488" cy="911225"/>
        </p:xfrm>
        <a:graphic>
          <a:graphicData uri="http://schemas.openxmlformats.org/presentationml/2006/ole">
            <mc:AlternateContent xmlns:mc="http://schemas.openxmlformats.org/markup-compatibility/2006">
              <mc:Choice xmlns:v="urn:schemas-microsoft-com:vml" Requires="v">
                <p:oleObj spid="_x0000_s1044741" name="公式" r:id="rId4" imgW="1206360" imgH="380880" progId="Equation.3">
                  <p:embed/>
                </p:oleObj>
              </mc:Choice>
              <mc:Fallback>
                <p:oleObj name="公式" r:id="rId4" imgW="1206360" imgH="3808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722438"/>
                        <a:ext cx="2884488" cy="911225"/>
                      </a:xfrm>
                      <a:prstGeom prst="rect">
                        <a:avLst/>
                      </a:prstGeom>
                      <a:solidFill>
                        <a:srgbClr val="FF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5" name="Rectangle 11"/>
          <p:cNvSpPr>
            <a:spLocks noChangeArrowheads="1"/>
          </p:cNvSpPr>
          <p:nvPr/>
        </p:nvSpPr>
        <p:spPr bwMode="auto">
          <a:xfrm>
            <a:off x="4038600" y="549275"/>
            <a:ext cx="30908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只介绍</a:t>
            </a:r>
            <a:r>
              <a:rPr lang="zh-CN" altLang="en-US" sz="2400">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a:latin typeface="Times New Roman" panose="02020603050405020304" pitchFamily="18" charset="0"/>
                <a:cs typeface="Times New Roman" panose="02020603050405020304" pitchFamily="18" charset="0"/>
              </a:rPr>
              <a:t>未知的情况</a:t>
            </a:r>
            <a:r>
              <a:rPr lang="en-US" altLang="zh-CN" sz="2400">
                <a:latin typeface="Times New Roman" panose="02020603050405020304" pitchFamily="18" charset="0"/>
                <a:cs typeface="Times New Roman" panose="02020603050405020304" pitchFamily="18" charset="0"/>
              </a:rPr>
              <a:t>)</a:t>
            </a:r>
          </a:p>
        </p:txBody>
      </p:sp>
      <p:graphicFrame>
        <p:nvGraphicFramePr>
          <p:cNvPr id="67596" name="Object 12"/>
          <p:cNvGraphicFramePr>
            <a:graphicFrameLocks noChangeAspect="1"/>
          </p:cNvGraphicFramePr>
          <p:nvPr/>
        </p:nvGraphicFramePr>
        <p:xfrm>
          <a:off x="1331913" y="2636838"/>
          <a:ext cx="5832475" cy="954087"/>
        </p:xfrm>
        <a:graphic>
          <a:graphicData uri="http://schemas.openxmlformats.org/presentationml/2006/ole">
            <mc:AlternateContent xmlns:mc="http://schemas.openxmlformats.org/markup-compatibility/2006">
              <mc:Choice xmlns:v="urn:schemas-microsoft-com:vml" Requires="v">
                <p:oleObj spid="_x0000_s1044742" name="公式" r:id="rId6" imgW="3073320" imgH="482400" progId="Equation.3">
                  <p:embed/>
                </p:oleObj>
              </mc:Choice>
              <mc:Fallback>
                <p:oleObj name="公式" r:id="rId6" imgW="3073320" imgH="482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2636838"/>
                        <a:ext cx="5832475" cy="95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7" name="Object 13"/>
          <p:cNvGraphicFramePr>
            <a:graphicFrameLocks noChangeAspect="1"/>
          </p:cNvGraphicFramePr>
          <p:nvPr/>
        </p:nvGraphicFramePr>
        <p:xfrm>
          <a:off x="1314450" y="3500438"/>
          <a:ext cx="5994400" cy="1030287"/>
        </p:xfrm>
        <a:graphic>
          <a:graphicData uri="http://schemas.openxmlformats.org/presentationml/2006/ole">
            <mc:AlternateContent xmlns:mc="http://schemas.openxmlformats.org/markup-compatibility/2006">
              <mc:Choice xmlns:v="urn:schemas-microsoft-com:vml" Requires="v">
                <p:oleObj spid="_x0000_s1044743" name="公式" r:id="rId8" imgW="2869920" imgH="520560" progId="Equation.3">
                  <p:embed/>
                </p:oleObj>
              </mc:Choice>
              <mc:Fallback>
                <p:oleObj name="公式" r:id="rId8" imgW="2869920" imgH="52056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14450" y="3500438"/>
                        <a:ext cx="5994400" cy="1030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8" name="Text Box 14"/>
          <p:cNvSpPr txBox="1">
            <a:spLocks noChangeArrowheads="1"/>
          </p:cNvSpPr>
          <p:nvPr/>
        </p:nvSpPr>
        <p:spPr bwMode="auto">
          <a:xfrm>
            <a:off x="3886200" y="1189038"/>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400" dirty="0">
                <a:latin typeface="Times New Roman" panose="02020603050405020304" pitchFamily="18" charset="0"/>
                <a:cs typeface="Times New Roman" panose="02020603050405020304" pitchFamily="18" charset="0"/>
              </a:rPr>
              <a:t>当</a:t>
            </a:r>
            <a:r>
              <a:rPr lang="en-US" altLang="zh-CN" sz="2400" dirty="0">
                <a:solidFill>
                  <a:schemeClr val="accent2"/>
                </a:solidFill>
                <a:latin typeface="Times New Roman" panose="02020603050405020304" pitchFamily="18" charset="0"/>
                <a:cs typeface="Times New Roman" panose="02020603050405020304" pitchFamily="18" charset="0"/>
              </a:rPr>
              <a:t>1-</a:t>
            </a:r>
            <a:r>
              <a:rPr lang="en-US" altLang="zh-CN" sz="2400"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cs typeface="Times New Roman" panose="02020603050405020304" pitchFamily="18" charset="0"/>
              </a:rPr>
              <a:t>给定后</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因为</a:t>
            </a:r>
          </a:p>
        </p:txBody>
      </p:sp>
      <p:sp>
        <p:nvSpPr>
          <p:cNvPr id="67599" name="Rectangle 15"/>
          <p:cNvSpPr>
            <a:spLocks noChangeArrowheads="1"/>
          </p:cNvSpPr>
          <p:nvPr/>
        </p:nvSpPr>
        <p:spPr bwMode="auto">
          <a:xfrm>
            <a:off x="539750" y="3798888"/>
            <a:ext cx="4921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400"/>
              <a:t>即</a:t>
            </a:r>
            <a:endParaRPr lang="zh-CN" altLang="en-US" sz="2400" b="0"/>
          </a:p>
        </p:txBody>
      </p:sp>
      <p:sp>
        <p:nvSpPr>
          <p:cNvPr id="67600" name="Rectangle 16"/>
          <p:cNvSpPr>
            <a:spLocks noChangeArrowheads="1"/>
          </p:cNvSpPr>
          <p:nvPr/>
        </p:nvSpPr>
        <p:spPr bwMode="auto">
          <a:xfrm>
            <a:off x="468313" y="4484688"/>
            <a:ext cx="62785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zh-CN" altLang="en-US" sz="2400" dirty="0">
                <a:latin typeface="Times New Roman" panose="02020603050405020304" pitchFamily="18" charset="0"/>
                <a:cs typeface="Times New Roman" panose="02020603050405020304" pitchFamily="18" charset="0"/>
              </a:rPr>
              <a:t>得到方差 </a:t>
            </a:r>
            <a:r>
              <a:rPr lang="zh-CN" altLang="en-US" sz="2400"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aseline="30000"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2</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的一个置信度为</a:t>
            </a:r>
            <a:r>
              <a:rPr lang="en-US" altLang="zh-CN" sz="2400" dirty="0">
                <a:solidFill>
                  <a:schemeClr val="accent2"/>
                </a:solidFill>
                <a:latin typeface="Times New Roman" panose="02020603050405020304" pitchFamily="18" charset="0"/>
                <a:cs typeface="Times New Roman" panose="02020603050405020304" pitchFamily="18" charset="0"/>
              </a:rPr>
              <a:t>1-</a:t>
            </a:r>
            <a:r>
              <a:rPr lang="en-US" altLang="zh-CN" sz="2400"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的置信区间</a:t>
            </a:r>
            <a:r>
              <a:rPr lang="en-US" altLang="zh-CN" sz="2400" dirty="0">
                <a:latin typeface="Times New Roman" panose="02020603050405020304" pitchFamily="18" charset="0"/>
                <a:cs typeface="Times New Roman" panose="02020603050405020304" pitchFamily="18" charset="0"/>
              </a:rPr>
              <a:t>:</a:t>
            </a:r>
          </a:p>
        </p:txBody>
      </p:sp>
      <p:graphicFrame>
        <p:nvGraphicFramePr>
          <p:cNvPr id="67603" name="Object 19"/>
          <p:cNvGraphicFramePr>
            <a:graphicFrameLocks noChangeAspect="1"/>
          </p:cNvGraphicFramePr>
          <p:nvPr/>
        </p:nvGraphicFramePr>
        <p:xfrm>
          <a:off x="827088" y="4999038"/>
          <a:ext cx="3827462" cy="1162050"/>
        </p:xfrm>
        <a:graphic>
          <a:graphicData uri="http://schemas.openxmlformats.org/presentationml/2006/ole">
            <mc:AlternateContent xmlns:mc="http://schemas.openxmlformats.org/markup-compatibility/2006">
              <mc:Choice xmlns:v="urn:schemas-microsoft-com:vml" Requires="v">
                <p:oleObj spid="_x0000_s1044744" name="公式" r:id="rId10" imgW="1714320" imgH="520560" progId="Equation.3">
                  <p:embed/>
                </p:oleObj>
              </mc:Choice>
              <mc:Fallback>
                <p:oleObj name="公式" r:id="rId10" imgW="1714320" imgH="52056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7088" y="4999038"/>
                        <a:ext cx="3827462" cy="116205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604" name="Rectangle 20"/>
          <p:cNvSpPr>
            <a:spLocks noChangeArrowheads="1"/>
          </p:cNvSpPr>
          <p:nvPr/>
        </p:nvSpPr>
        <p:spPr bwMode="auto">
          <a:xfrm>
            <a:off x="393700" y="549275"/>
            <a:ext cx="31518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方差</a:t>
            </a:r>
            <a:r>
              <a:rPr lang="zh-CN" altLang="en-US" sz="2400" i="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sz="2400" baseline="300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2</a:t>
            </a:r>
            <a:r>
              <a:rPr lang="en-US" altLang="zh-CN" sz="2400" i="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zh-CN" altLang="en-US"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的置信区间</a:t>
            </a:r>
          </a:p>
        </p:txBody>
      </p:sp>
      <p:sp>
        <p:nvSpPr>
          <p:cNvPr id="67607" name="Line 23"/>
          <p:cNvSpPr>
            <a:spLocks noChangeShapeType="1"/>
          </p:cNvSpPr>
          <p:nvPr/>
        </p:nvSpPr>
        <p:spPr bwMode="auto">
          <a:xfrm>
            <a:off x="755650" y="1066800"/>
            <a:ext cx="3048000" cy="0"/>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67608" name="AutoShape 24"/>
          <p:cNvSpPr>
            <a:spLocks noChangeArrowheads="1"/>
          </p:cNvSpPr>
          <p:nvPr/>
        </p:nvSpPr>
        <p:spPr bwMode="auto">
          <a:xfrm>
            <a:off x="468313" y="3068638"/>
            <a:ext cx="762000" cy="152400"/>
          </a:xfrm>
          <a:prstGeom prst="rightArrow">
            <a:avLst>
              <a:gd name="adj1" fmla="val 50000"/>
              <a:gd name="adj2" fmla="val 12500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graphicFrame>
        <p:nvGraphicFramePr>
          <p:cNvPr id="67609" name="Object 25"/>
          <p:cNvGraphicFramePr>
            <a:graphicFrameLocks noChangeAspect="1"/>
          </p:cNvGraphicFramePr>
          <p:nvPr/>
        </p:nvGraphicFramePr>
        <p:xfrm>
          <a:off x="4967288" y="5013325"/>
          <a:ext cx="3708400" cy="1138238"/>
        </p:xfrm>
        <a:graphic>
          <a:graphicData uri="http://schemas.openxmlformats.org/presentationml/2006/ole">
            <mc:AlternateContent xmlns:mc="http://schemas.openxmlformats.org/markup-compatibility/2006">
              <mc:Choice xmlns:v="urn:schemas-microsoft-com:vml" Requires="v">
                <p:oleObj spid="_x0000_s1044745" name="公式" r:id="rId12" imgW="1981080" imgH="609480" progId="Equation.3">
                  <p:embed/>
                </p:oleObj>
              </mc:Choice>
              <mc:Fallback>
                <p:oleObj name="公式" r:id="rId12" imgW="1981080" imgH="6094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67288" y="5013325"/>
                        <a:ext cx="3708400" cy="113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611" name="Rectangle 27"/>
          <p:cNvSpPr>
            <a:spLocks noChangeArrowheads="1"/>
          </p:cNvSpPr>
          <p:nvPr/>
        </p:nvSpPr>
        <p:spPr bwMode="auto">
          <a:xfrm>
            <a:off x="2897188" y="6172200"/>
            <a:ext cx="5692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标准差</a:t>
            </a:r>
            <a:r>
              <a:rPr lang="zh-CN" altLang="en-US" sz="2400" i="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en-US" sz="2400"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cs typeface="Times New Roman" panose="02020603050405020304" pitchFamily="18" charset="0"/>
              </a:rPr>
              <a:t> 的一个置信度为</a:t>
            </a:r>
            <a:r>
              <a:rPr lang="en-US" altLang="zh-CN" sz="2400" dirty="0">
                <a:solidFill>
                  <a:schemeClr val="accent2"/>
                </a:solidFill>
                <a:latin typeface="Times New Roman" panose="02020603050405020304" pitchFamily="18" charset="0"/>
                <a:cs typeface="Times New Roman" panose="02020603050405020304" pitchFamily="18" charset="0"/>
              </a:rPr>
              <a:t>1-</a:t>
            </a:r>
            <a:r>
              <a:rPr lang="en-US" altLang="zh-CN" sz="2400"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的置信区间</a:t>
            </a:r>
          </a:p>
        </p:txBody>
      </p:sp>
      <p:sp>
        <p:nvSpPr>
          <p:cNvPr id="67614" name="Freeform 30"/>
          <p:cNvSpPr>
            <a:spLocks/>
          </p:cNvSpPr>
          <p:nvPr/>
        </p:nvSpPr>
        <p:spPr bwMode="auto">
          <a:xfrm>
            <a:off x="8431213" y="5638800"/>
            <a:ext cx="749300" cy="787400"/>
          </a:xfrm>
          <a:custGeom>
            <a:avLst/>
            <a:gdLst>
              <a:gd name="T0" fmla="*/ 0 w 424"/>
              <a:gd name="T1" fmla="*/ 480 h 496"/>
              <a:gd name="T2" fmla="*/ 336 w 424"/>
              <a:gd name="T3" fmla="*/ 432 h 496"/>
              <a:gd name="T4" fmla="*/ 384 w 424"/>
              <a:gd name="T5" fmla="*/ 96 h 496"/>
              <a:gd name="T6" fmla="*/ 96 w 424"/>
              <a:gd name="T7" fmla="*/ 0 h 496"/>
            </a:gdLst>
            <a:ahLst/>
            <a:cxnLst>
              <a:cxn ang="0">
                <a:pos x="T0" y="T1"/>
              </a:cxn>
              <a:cxn ang="0">
                <a:pos x="T2" y="T3"/>
              </a:cxn>
              <a:cxn ang="0">
                <a:pos x="T4" y="T5"/>
              </a:cxn>
              <a:cxn ang="0">
                <a:pos x="T6" y="T7"/>
              </a:cxn>
            </a:cxnLst>
            <a:rect l="0" t="0" r="r" b="b"/>
            <a:pathLst>
              <a:path w="424" h="496">
                <a:moveTo>
                  <a:pt x="0" y="480"/>
                </a:moveTo>
                <a:cubicBezTo>
                  <a:pt x="136" y="488"/>
                  <a:pt x="272" y="496"/>
                  <a:pt x="336" y="432"/>
                </a:cubicBezTo>
                <a:cubicBezTo>
                  <a:pt x="400" y="368"/>
                  <a:pt x="424" y="168"/>
                  <a:pt x="384" y="96"/>
                </a:cubicBezTo>
                <a:cubicBezTo>
                  <a:pt x="344" y="24"/>
                  <a:pt x="144" y="16"/>
                  <a:pt x="96" y="0"/>
                </a:cubicBezTo>
              </a:path>
            </a:pathLst>
          </a:custGeom>
          <a:noFill/>
          <a:ln w="38100" cap="flat" cmpd="sng">
            <a:solidFill>
              <a:srgbClr val="FF6600"/>
            </a:solidFill>
            <a:prstDash val="solid"/>
            <a:round/>
            <a:headEnd type="none" w="med" len="med"/>
            <a:tailEnd type="arrow"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grpSp>
        <p:nvGrpSpPr>
          <p:cNvPr id="67632" name="Group 48"/>
          <p:cNvGrpSpPr>
            <a:grpSpLocks/>
          </p:cNvGrpSpPr>
          <p:nvPr/>
        </p:nvGrpSpPr>
        <p:grpSpPr bwMode="auto">
          <a:xfrm>
            <a:off x="5410200" y="304800"/>
            <a:ext cx="3657600" cy="2438400"/>
            <a:chOff x="3456" y="720"/>
            <a:chExt cx="2304" cy="1536"/>
          </a:xfrm>
        </p:grpSpPr>
        <p:sp>
          <p:nvSpPr>
            <p:cNvPr id="67633" name="Rectangle 49"/>
            <p:cNvSpPr>
              <a:spLocks noChangeArrowheads="1"/>
            </p:cNvSpPr>
            <p:nvPr/>
          </p:nvSpPr>
          <p:spPr bwMode="auto">
            <a:xfrm>
              <a:off x="3456" y="720"/>
              <a:ext cx="2304" cy="1536"/>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67634" name="Line 50"/>
            <p:cNvSpPr>
              <a:spLocks noChangeShapeType="1"/>
            </p:cNvSpPr>
            <p:nvPr/>
          </p:nvSpPr>
          <p:spPr bwMode="auto">
            <a:xfrm flipV="1">
              <a:off x="3648" y="912"/>
              <a:ext cx="0" cy="9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67635" name="Freeform 51" descr="宽上对角线"/>
            <p:cNvSpPr>
              <a:spLocks/>
            </p:cNvSpPr>
            <p:nvPr/>
          </p:nvSpPr>
          <p:spPr bwMode="auto">
            <a:xfrm>
              <a:off x="4992" y="1789"/>
              <a:ext cx="635" cy="131"/>
            </a:xfrm>
            <a:custGeom>
              <a:avLst/>
              <a:gdLst>
                <a:gd name="T0" fmla="*/ 479 w 613"/>
                <a:gd name="T1" fmla="*/ 91 h 144"/>
                <a:gd name="T2" fmla="*/ 269 w 613"/>
                <a:gd name="T3" fmla="*/ 62 h 144"/>
                <a:gd name="T4" fmla="*/ 36 w 613"/>
                <a:gd name="T5" fmla="*/ 11 h 144"/>
                <a:gd name="T6" fmla="*/ 55 w 613"/>
                <a:gd name="T7" fmla="*/ 125 h 144"/>
                <a:gd name="T8" fmla="*/ 147 w 613"/>
                <a:gd name="T9" fmla="*/ 125 h 144"/>
                <a:gd name="T10" fmla="*/ 373 w 613"/>
                <a:gd name="T11" fmla="*/ 131 h 144"/>
                <a:gd name="T12" fmla="*/ 613 w 613"/>
                <a:gd name="T13" fmla="*/ 104 h 144"/>
              </a:gdLst>
              <a:ahLst/>
              <a:cxnLst>
                <a:cxn ang="0">
                  <a:pos x="T0" y="T1"/>
                </a:cxn>
                <a:cxn ang="0">
                  <a:pos x="T2" y="T3"/>
                </a:cxn>
                <a:cxn ang="0">
                  <a:pos x="T4" y="T5"/>
                </a:cxn>
                <a:cxn ang="0">
                  <a:pos x="T6" y="T7"/>
                </a:cxn>
                <a:cxn ang="0">
                  <a:pos x="T8" y="T9"/>
                </a:cxn>
                <a:cxn ang="0">
                  <a:pos x="T10" y="T11"/>
                </a:cxn>
                <a:cxn ang="0">
                  <a:pos x="T12" y="T13"/>
                </a:cxn>
              </a:cxnLst>
              <a:rect l="0" t="0" r="r" b="b"/>
              <a:pathLst>
                <a:path w="613" h="144">
                  <a:moveTo>
                    <a:pt x="479" y="91"/>
                  </a:moveTo>
                  <a:cubicBezTo>
                    <a:pt x="444" y="84"/>
                    <a:pt x="343" y="75"/>
                    <a:pt x="269" y="62"/>
                  </a:cubicBezTo>
                  <a:cubicBezTo>
                    <a:pt x="195" y="49"/>
                    <a:pt x="72" y="0"/>
                    <a:pt x="36" y="11"/>
                  </a:cubicBezTo>
                  <a:cubicBezTo>
                    <a:pt x="0" y="21"/>
                    <a:pt x="36" y="106"/>
                    <a:pt x="55" y="125"/>
                  </a:cubicBezTo>
                  <a:cubicBezTo>
                    <a:pt x="73" y="144"/>
                    <a:pt x="94" y="124"/>
                    <a:pt x="147" y="125"/>
                  </a:cubicBezTo>
                  <a:cubicBezTo>
                    <a:pt x="200" y="126"/>
                    <a:pt x="295" y="135"/>
                    <a:pt x="373" y="131"/>
                  </a:cubicBezTo>
                  <a:cubicBezTo>
                    <a:pt x="451" y="127"/>
                    <a:pt x="563" y="110"/>
                    <a:pt x="613" y="104"/>
                  </a:cubicBezTo>
                </a:path>
              </a:pathLst>
            </a:custGeom>
            <a:pattFill prst="wdUpDiag">
              <a:fgClr>
                <a:srgbClr val="000000"/>
              </a:fgClr>
              <a:bgClr>
                <a:srgbClr val="FFFFFF"/>
              </a:bgClr>
            </a:pattFill>
            <a:ln>
              <a:noFill/>
            </a:ln>
            <a:effectLst/>
            <a:extLst>
              <a:ext uri="{91240B29-F687-4F45-9708-019B960494DF}">
                <a14:hiddenLine xmlns:a14="http://schemas.microsoft.com/office/drawing/2010/main" w="9525" cap="flat" cmpd="sng">
                  <a:solidFill>
                    <a:schemeClr val="accent2"/>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67636" name="Freeform 52" descr="宽上对角线"/>
            <p:cNvSpPr>
              <a:spLocks/>
            </p:cNvSpPr>
            <p:nvPr/>
          </p:nvSpPr>
          <p:spPr bwMode="auto">
            <a:xfrm>
              <a:off x="3664" y="1566"/>
              <a:ext cx="238" cy="414"/>
            </a:xfrm>
            <a:custGeom>
              <a:avLst/>
              <a:gdLst>
                <a:gd name="T0" fmla="*/ 57 w 238"/>
                <a:gd name="T1" fmla="*/ 274 h 414"/>
                <a:gd name="T2" fmla="*/ 123 w 238"/>
                <a:gd name="T3" fmla="*/ 180 h 414"/>
                <a:gd name="T4" fmla="*/ 223 w 238"/>
                <a:gd name="T5" fmla="*/ 30 h 414"/>
                <a:gd name="T6" fmla="*/ 214 w 238"/>
                <a:gd name="T7" fmla="*/ 360 h 414"/>
                <a:gd name="T8" fmla="*/ 170 w 238"/>
                <a:gd name="T9" fmla="*/ 360 h 414"/>
                <a:gd name="T10" fmla="*/ 0 w 238"/>
                <a:gd name="T11" fmla="*/ 360 h 414"/>
              </a:gdLst>
              <a:ahLst/>
              <a:cxnLst>
                <a:cxn ang="0">
                  <a:pos x="T0" y="T1"/>
                </a:cxn>
                <a:cxn ang="0">
                  <a:pos x="T2" y="T3"/>
                </a:cxn>
                <a:cxn ang="0">
                  <a:pos x="T4" y="T5"/>
                </a:cxn>
                <a:cxn ang="0">
                  <a:pos x="T6" y="T7"/>
                </a:cxn>
                <a:cxn ang="0">
                  <a:pos x="T8" y="T9"/>
                </a:cxn>
                <a:cxn ang="0">
                  <a:pos x="T10" y="T11"/>
                </a:cxn>
              </a:cxnLst>
              <a:rect l="0" t="0" r="r" b="b"/>
              <a:pathLst>
                <a:path w="238" h="414">
                  <a:moveTo>
                    <a:pt x="57" y="274"/>
                  </a:moveTo>
                  <a:cubicBezTo>
                    <a:pt x="66" y="258"/>
                    <a:pt x="95" y="221"/>
                    <a:pt x="123" y="180"/>
                  </a:cubicBezTo>
                  <a:cubicBezTo>
                    <a:pt x="151" y="139"/>
                    <a:pt x="208" y="0"/>
                    <a:pt x="223" y="30"/>
                  </a:cubicBezTo>
                  <a:cubicBezTo>
                    <a:pt x="238" y="60"/>
                    <a:pt x="223" y="306"/>
                    <a:pt x="214" y="360"/>
                  </a:cubicBezTo>
                  <a:cubicBezTo>
                    <a:pt x="205" y="414"/>
                    <a:pt x="205" y="360"/>
                    <a:pt x="170" y="360"/>
                  </a:cubicBezTo>
                  <a:cubicBezTo>
                    <a:pt x="134" y="360"/>
                    <a:pt x="35" y="360"/>
                    <a:pt x="0" y="360"/>
                  </a:cubicBezTo>
                </a:path>
              </a:pathLst>
            </a:custGeom>
            <a:pattFill prst="wdUpDiag">
              <a:fgClr>
                <a:srgbClr val="000000"/>
              </a:fgClr>
              <a:bgClr>
                <a:srgbClr val="FFFFFF"/>
              </a:bgClr>
            </a:pattFill>
            <a:ln>
              <a:noFill/>
            </a:ln>
            <a:effectLst/>
            <a:extLst>
              <a:ext uri="{91240B29-F687-4F45-9708-019B960494DF}">
                <a14:hiddenLine xmlns:a14="http://schemas.microsoft.com/office/drawing/2010/main" w="9525" cap="flat" cmpd="sng">
                  <a:solidFill>
                    <a:schemeClr val="accent2"/>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67637" name="Freeform 53"/>
            <p:cNvSpPr>
              <a:spLocks/>
            </p:cNvSpPr>
            <p:nvPr/>
          </p:nvSpPr>
          <p:spPr bwMode="auto">
            <a:xfrm>
              <a:off x="3648" y="1389"/>
              <a:ext cx="1939" cy="519"/>
            </a:xfrm>
            <a:custGeom>
              <a:avLst/>
              <a:gdLst>
                <a:gd name="T0" fmla="*/ 0 w 1939"/>
                <a:gd name="T1" fmla="*/ 519 h 519"/>
                <a:gd name="T2" fmla="*/ 143 w 1939"/>
                <a:gd name="T3" fmla="*/ 323 h 519"/>
                <a:gd name="T4" fmla="*/ 263 w 1939"/>
                <a:gd name="T5" fmla="*/ 129 h 519"/>
                <a:gd name="T6" fmla="*/ 476 w 1939"/>
                <a:gd name="T7" fmla="*/ 14 h 519"/>
                <a:gd name="T8" fmla="*/ 872 w 1939"/>
                <a:gd name="T9" fmla="*/ 211 h 519"/>
                <a:gd name="T10" fmla="*/ 1192 w 1939"/>
                <a:gd name="T11" fmla="*/ 358 h 519"/>
                <a:gd name="T12" fmla="*/ 1565 w 1939"/>
                <a:gd name="T13" fmla="*/ 438 h 519"/>
                <a:gd name="T14" fmla="*/ 1939 w 1939"/>
                <a:gd name="T15" fmla="*/ 491 h 5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9" h="519">
                  <a:moveTo>
                    <a:pt x="0" y="519"/>
                  </a:moveTo>
                  <a:cubicBezTo>
                    <a:pt x="24" y="486"/>
                    <a:pt x="99" y="389"/>
                    <a:pt x="143" y="323"/>
                  </a:cubicBezTo>
                  <a:cubicBezTo>
                    <a:pt x="187" y="258"/>
                    <a:pt x="207" y="180"/>
                    <a:pt x="263" y="129"/>
                  </a:cubicBezTo>
                  <a:cubicBezTo>
                    <a:pt x="319" y="77"/>
                    <a:pt x="375" y="0"/>
                    <a:pt x="476" y="14"/>
                  </a:cubicBezTo>
                  <a:cubicBezTo>
                    <a:pt x="577" y="28"/>
                    <a:pt x="753" y="154"/>
                    <a:pt x="872" y="211"/>
                  </a:cubicBezTo>
                  <a:cubicBezTo>
                    <a:pt x="991" y="268"/>
                    <a:pt x="1077" y="320"/>
                    <a:pt x="1192" y="358"/>
                  </a:cubicBezTo>
                  <a:cubicBezTo>
                    <a:pt x="1307" y="396"/>
                    <a:pt x="1440" y="416"/>
                    <a:pt x="1565" y="438"/>
                  </a:cubicBezTo>
                  <a:cubicBezTo>
                    <a:pt x="1690" y="460"/>
                    <a:pt x="1861" y="480"/>
                    <a:pt x="1939" y="491"/>
                  </a:cubicBezTo>
                </a:path>
              </a:pathLst>
            </a:custGeom>
            <a:noFill/>
            <a:ln w="38100" cap="flat" cmpd="sng">
              <a:solidFill>
                <a:schemeClr val="accent2"/>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67638" name="Line 54"/>
            <p:cNvSpPr>
              <a:spLocks noChangeShapeType="1"/>
            </p:cNvSpPr>
            <p:nvPr/>
          </p:nvSpPr>
          <p:spPr bwMode="auto">
            <a:xfrm>
              <a:off x="3658" y="1924"/>
              <a:ext cx="195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67639" name="Line 55"/>
            <p:cNvSpPr>
              <a:spLocks noChangeShapeType="1"/>
            </p:cNvSpPr>
            <p:nvPr/>
          </p:nvSpPr>
          <p:spPr bwMode="auto">
            <a:xfrm>
              <a:off x="5001" y="1789"/>
              <a:ext cx="0" cy="148"/>
            </a:xfrm>
            <a:prstGeom prst="line">
              <a:avLst/>
            </a:prstGeom>
            <a:noFill/>
            <a:ln w="3810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67640" name="Rectangle 56"/>
            <p:cNvSpPr>
              <a:spLocks noChangeArrowheads="1"/>
            </p:cNvSpPr>
            <p:nvPr/>
          </p:nvSpPr>
          <p:spPr bwMode="auto">
            <a:xfrm>
              <a:off x="3647" y="1056"/>
              <a:ext cx="43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2400">
                  <a:latin typeface="宋体" panose="02010600030101010101" pitchFamily="2" charset="-122"/>
                  <a:sym typeface="Symbol" panose="05050102010706020507" pitchFamily="18" charset="2"/>
                </a:rPr>
                <a:t>/2</a:t>
              </a:r>
            </a:p>
          </p:txBody>
        </p:sp>
        <p:sp>
          <p:nvSpPr>
            <p:cNvPr id="67641" name="Rectangle 57"/>
            <p:cNvSpPr>
              <a:spLocks noChangeArrowheads="1"/>
            </p:cNvSpPr>
            <p:nvPr/>
          </p:nvSpPr>
          <p:spPr bwMode="auto">
            <a:xfrm>
              <a:off x="5087" y="1440"/>
              <a:ext cx="43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2400">
                  <a:latin typeface="宋体" panose="02010600030101010101" pitchFamily="2" charset="-122"/>
                  <a:sym typeface="Symbol" panose="05050102010706020507" pitchFamily="18" charset="2"/>
                </a:rPr>
                <a:t>/2</a:t>
              </a:r>
            </a:p>
          </p:txBody>
        </p:sp>
        <p:sp>
          <p:nvSpPr>
            <p:cNvPr id="67642" name="Line 58"/>
            <p:cNvSpPr>
              <a:spLocks noChangeShapeType="1"/>
            </p:cNvSpPr>
            <p:nvPr/>
          </p:nvSpPr>
          <p:spPr bwMode="auto">
            <a:xfrm>
              <a:off x="3783" y="1344"/>
              <a:ext cx="57"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67643" name="Line 59"/>
            <p:cNvSpPr>
              <a:spLocks noChangeShapeType="1"/>
            </p:cNvSpPr>
            <p:nvPr/>
          </p:nvSpPr>
          <p:spPr bwMode="auto">
            <a:xfrm flipH="1">
              <a:off x="5155" y="1716"/>
              <a:ext cx="125" cy="1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aphicFrame>
          <p:nvGraphicFramePr>
            <p:cNvPr id="67644" name="Object 60"/>
            <p:cNvGraphicFramePr>
              <a:graphicFrameLocks noChangeAspect="1"/>
            </p:cNvGraphicFramePr>
            <p:nvPr/>
          </p:nvGraphicFramePr>
          <p:xfrm>
            <a:off x="4917" y="1908"/>
            <a:ext cx="775" cy="304"/>
          </p:xfrm>
          <a:graphic>
            <a:graphicData uri="http://schemas.openxmlformats.org/presentationml/2006/ole">
              <mc:AlternateContent xmlns:mc="http://schemas.openxmlformats.org/markup-compatibility/2006">
                <mc:Choice xmlns:v="urn:schemas-microsoft-com:vml" Requires="v">
                  <p:oleObj spid="_x0000_s1044746" name="公式" r:id="rId14" imgW="723600" imgH="215640" progId="Equation.3">
                    <p:embed/>
                  </p:oleObj>
                </mc:Choice>
                <mc:Fallback>
                  <p:oleObj name="公式" r:id="rId14" imgW="723600" imgH="2156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17" y="1908"/>
                          <a:ext cx="775"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645" name="Object 61"/>
            <p:cNvGraphicFramePr>
              <a:graphicFrameLocks noChangeAspect="1"/>
            </p:cNvGraphicFramePr>
            <p:nvPr/>
          </p:nvGraphicFramePr>
          <p:xfrm>
            <a:off x="3648" y="1908"/>
            <a:ext cx="760" cy="288"/>
          </p:xfrm>
          <a:graphic>
            <a:graphicData uri="http://schemas.openxmlformats.org/presentationml/2006/ole">
              <mc:AlternateContent xmlns:mc="http://schemas.openxmlformats.org/markup-compatibility/2006">
                <mc:Choice xmlns:v="urn:schemas-microsoft-com:vml" Requires="v">
                  <p:oleObj spid="_x0000_s1044747" name="公式" r:id="rId16" imgW="825480" imgH="215640" progId="Equation.3">
                    <p:embed/>
                  </p:oleObj>
                </mc:Choice>
                <mc:Fallback>
                  <p:oleObj name="公式" r:id="rId16" imgW="825480" imgH="2156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48" y="1908"/>
                          <a:ext cx="76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646" name="Line 62"/>
            <p:cNvSpPr>
              <a:spLocks noChangeShapeType="1"/>
            </p:cNvSpPr>
            <p:nvPr/>
          </p:nvSpPr>
          <p:spPr bwMode="auto">
            <a:xfrm flipH="1">
              <a:off x="3901" y="1536"/>
              <a:ext cx="5" cy="388"/>
            </a:xfrm>
            <a:prstGeom prst="line">
              <a:avLst/>
            </a:prstGeom>
            <a:noFill/>
            <a:ln w="3810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grpSp>
    </p:spTree>
    <p:extLst>
      <p:ext uri="{BB962C8B-B14F-4D97-AF65-F5344CB8AC3E}">
        <p14:creationId xmlns:p14="http://schemas.microsoft.com/office/powerpoint/2010/main" val="195182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95"/>
                                        </p:tgtEl>
                                        <p:attrNameLst>
                                          <p:attrName>style.visibility</p:attrName>
                                        </p:attrNameLst>
                                      </p:cBhvr>
                                      <p:to>
                                        <p:strVal val="visible"/>
                                      </p:to>
                                    </p:set>
                                    <p:animEffect transition="in" filter="wipe(left)">
                                      <p:cBhvr>
                                        <p:cTn id="7" dur="500"/>
                                        <p:tgtEl>
                                          <p:spTgt spid="675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586"/>
                                        </p:tgtEl>
                                        <p:attrNameLst>
                                          <p:attrName>style.visibility</p:attrName>
                                        </p:attrNameLst>
                                      </p:cBhvr>
                                      <p:to>
                                        <p:strVal val="visible"/>
                                      </p:to>
                                    </p:set>
                                    <p:animEffect transition="in" filter="wipe(left)">
                                      <p:cBhvr>
                                        <p:cTn id="12" dur="500"/>
                                        <p:tgtEl>
                                          <p:spTgt spid="675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598"/>
                                        </p:tgtEl>
                                        <p:attrNameLst>
                                          <p:attrName>style.visibility</p:attrName>
                                        </p:attrNameLst>
                                      </p:cBhvr>
                                      <p:to>
                                        <p:strVal val="visible"/>
                                      </p:to>
                                    </p:set>
                                    <p:animEffect transition="in" filter="wipe(left)">
                                      <p:cBhvr>
                                        <p:cTn id="17" dur="500"/>
                                        <p:tgtEl>
                                          <p:spTgt spid="675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7592"/>
                                        </p:tgtEl>
                                        <p:attrNameLst>
                                          <p:attrName>style.visibility</p:attrName>
                                        </p:attrNameLst>
                                      </p:cBhvr>
                                      <p:to>
                                        <p:strVal val="visible"/>
                                      </p:to>
                                    </p:set>
                                    <p:animEffect transition="in" filter="wipe(left)">
                                      <p:cBhvr>
                                        <p:cTn id="22" dur="500"/>
                                        <p:tgtEl>
                                          <p:spTgt spid="675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7632"/>
                                        </p:tgtEl>
                                        <p:attrNameLst>
                                          <p:attrName>style.visibility</p:attrName>
                                        </p:attrNameLst>
                                      </p:cBhvr>
                                      <p:to>
                                        <p:strVal val="visible"/>
                                      </p:to>
                                    </p:set>
                                    <p:animEffect transition="in" filter="wipe(left)">
                                      <p:cBhvr>
                                        <p:cTn id="27" dur="500"/>
                                        <p:tgtEl>
                                          <p:spTgt spid="676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7608"/>
                                        </p:tgtEl>
                                        <p:attrNameLst>
                                          <p:attrName>style.visibility</p:attrName>
                                        </p:attrNameLst>
                                      </p:cBhvr>
                                      <p:to>
                                        <p:strVal val="visible"/>
                                      </p:to>
                                    </p:set>
                                    <p:animEffect transition="in" filter="wipe(left)">
                                      <p:cBhvr>
                                        <p:cTn id="32" dur="500"/>
                                        <p:tgtEl>
                                          <p:spTgt spid="6760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7596"/>
                                        </p:tgtEl>
                                        <p:attrNameLst>
                                          <p:attrName>style.visibility</p:attrName>
                                        </p:attrNameLst>
                                      </p:cBhvr>
                                      <p:to>
                                        <p:strVal val="visible"/>
                                      </p:to>
                                    </p:set>
                                    <p:animEffect transition="in" filter="wipe(left)">
                                      <p:cBhvr>
                                        <p:cTn id="37" dur="500"/>
                                        <p:tgtEl>
                                          <p:spTgt spid="6759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7599"/>
                                        </p:tgtEl>
                                        <p:attrNameLst>
                                          <p:attrName>style.visibility</p:attrName>
                                        </p:attrNameLst>
                                      </p:cBhvr>
                                      <p:to>
                                        <p:strVal val="visible"/>
                                      </p:to>
                                    </p:set>
                                    <p:animEffect transition="in" filter="wipe(left)">
                                      <p:cBhvr>
                                        <p:cTn id="42" dur="500"/>
                                        <p:tgtEl>
                                          <p:spTgt spid="6759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67597"/>
                                        </p:tgtEl>
                                        <p:attrNameLst>
                                          <p:attrName>style.visibility</p:attrName>
                                        </p:attrNameLst>
                                      </p:cBhvr>
                                      <p:to>
                                        <p:strVal val="visible"/>
                                      </p:to>
                                    </p:set>
                                    <p:animEffect transition="in" filter="wipe(left)">
                                      <p:cBhvr>
                                        <p:cTn id="47" dur="500"/>
                                        <p:tgtEl>
                                          <p:spTgt spid="6759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7600"/>
                                        </p:tgtEl>
                                        <p:attrNameLst>
                                          <p:attrName>style.visibility</p:attrName>
                                        </p:attrNameLst>
                                      </p:cBhvr>
                                      <p:to>
                                        <p:strVal val="visible"/>
                                      </p:to>
                                    </p:set>
                                    <p:animEffect transition="in" filter="wipe(left)">
                                      <p:cBhvr>
                                        <p:cTn id="52" dur="500"/>
                                        <p:tgtEl>
                                          <p:spTgt spid="6760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67603"/>
                                        </p:tgtEl>
                                        <p:attrNameLst>
                                          <p:attrName>style.visibility</p:attrName>
                                        </p:attrNameLst>
                                      </p:cBhvr>
                                      <p:to>
                                        <p:strVal val="visible"/>
                                      </p:to>
                                    </p:set>
                                    <p:animEffect transition="in" filter="wipe(left)">
                                      <p:cBhvr>
                                        <p:cTn id="57" dur="500"/>
                                        <p:tgtEl>
                                          <p:spTgt spid="6760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67609"/>
                                        </p:tgtEl>
                                        <p:attrNameLst>
                                          <p:attrName>style.visibility</p:attrName>
                                        </p:attrNameLst>
                                      </p:cBhvr>
                                      <p:to>
                                        <p:strVal val="visible"/>
                                      </p:to>
                                    </p:set>
                                    <p:animEffect transition="in" filter="wipe(left)">
                                      <p:cBhvr>
                                        <p:cTn id="62" dur="500"/>
                                        <p:tgtEl>
                                          <p:spTgt spid="6760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67614"/>
                                        </p:tgtEl>
                                        <p:attrNameLst>
                                          <p:attrName>style.visibility</p:attrName>
                                        </p:attrNameLst>
                                      </p:cBhvr>
                                      <p:to>
                                        <p:strVal val="visible"/>
                                      </p:to>
                                    </p:set>
                                    <p:animEffect transition="in" filter="wipe(left)">
                                      <p:cBhvr>
                                        <p:cTn id="67" dur="500"/>
                                        <p:tgtEl>
                                          <p:spTgt spid="6761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67611"/>
                                        </p:tgtEl>
                                        <p:attrNameLst>
                                          <p:attrName>style.visibility</p:attrName>
                                        </p:attrNameLst>
                                      </p:cBhvr>
                                      <p:to>
                                        <p:strVal val="visible"/>
                                      </p:to>
                                    </p:set>
                                    <p:animEffect transition="in" filter="wipe(left)">
                                      <p:cBhvr>
                                        <p:cTn id="72" dur="500"/>
                                        <p:tgtEl>
                                          <p:spTgt spid="67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autoUpdateAnimBg="0"/>
      <p:bldP spid="67595" grpId="0" autoUpdateAnimBg="0"/>
      <p:bldP spid="67598" grpId="0" autoUpdateAnimBg="0"/>
      <p:bldP spid="67599" grpId="0" autoUpdateAnimBg="0"/>
      <p:bldP spid="67600" grpId="0" autoUpdateAnimBg="0"/>
      <p:bldP spid="67608" grpId="0" animBg="1"/>
      <p:bldP spid="67611" grpId="0" autoUpdateAnimBg="0"/>
      <p:bldP spid="67614"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41" name="Rectangle 9"/>
          <p:cNvSpPr>
            <a:spLocks noChangeArrowheads="1"/>
          </p:cNvSpPr>
          <p:nvPr/>
        </p:nvSpPr>
        <p:spPr bwMode="auto">
          <a:xfrm>
            <a:off x="609600" y="668338"/>
            <a:ext cx="8534400" cy="184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40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例</a:t>
            </a:r>
            <a:r>
              <a:rPr lang="en-US" altLang="zh-CN" sz="240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2</a:t>
            </a: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有一大批糖果</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现从中随机地取</a:t>
            </a:r>
            <a:r>
              <a:rPr lang="en-US" altLang="zh-CN" sz="2400">
                <a:latin typeface="Times New Roman" panose="02020603050405020304" pitchFamily="18" charset="0"/>
                <a:cs typeface="Times New Roman" panose="02020603050405020304" pitchFamily="18" charset="0"/>
              </a:rPr>
              <a:t>16</a:t>
            </a:r>
            <a:r>
              <a:rPr lang="zh-CN" altLang="en-US" sz="2400">
                <a:latin typeface="Times New Roman" panose="02020603050405020304" pitchFamily="18" charset="0"/>
                <a:cs typeface="Times New Roman" panose="02020603050405020304" pitchFamily="18" charset="0"/>
              </a:rPr>
              <a:t>袋</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称得重量（以克计）</a:t>
            </a:r>
          </a:p>
          <a:p>
            <a:pPr>
              <a:lnSpc>
                <a:spcPct val="70000"/>
              </a:lnSpc>
            </a:pPr>
            <a:r>
              <a:rPr lang="zh-CN" altLang="en-US" sz="2400">
                <a:latin typeface="Times New Roman" panose="02020603050405020304" pitchFamily="18" charset="0"/>
                <a:cs typeface="Times New Roman" panose="02020603050405020304" pitchFamily="18" charset="0"/>
              </a:rPr>
              <a:t>如下：</a:t>
            </a:r>
            <a:r>
              <a:rPr lang="en-US" altLang="zh-CN" sz="2400">
                <a:latin typeface="Times New Roman" panose="02020603050405020304" pitchFamily="18" charset="0"/>
                <a:cs typeface="Times New Roman" panose="02020603050405020304" pitchFamily="18" charset="0"/>
              </a:rPr>
              <a:t>506  508  499  503  504  510  497  512  514  505  493  496</a:t>
            </a:r>
          </a:p>
          <a:p>
            <a:pPr>
              <a:lnSpc>
                <a:spcPct val="70000"/>
              </a:lnSpc>
            </a:pPr>
            <a:r>
              <a:rPr lang="en-US" altLang="zh-CN" sz="2400">
                <a:latin typeface="Times New Roman" panose="02020603050405020304" pitchFamily="18" charset="0"/>
                <a:cs typeface="Times New Roman" panose="02020603050405020304" pitchFamily="18" charset="0"/>
              </a:rPr>
              <a:t>  506  502  509  496 ,</a:t>
            </a:r>
            <a:r>
              <a:rPr lang="zh-CN" altLang="en-US" sz="2400">
                <a:latin typeface="Times New Roman" panose="02020603050405020304" pitchFamily="18" charset="0"/>
                <a:cs typeface="Times New Roman" panose="02020603050405020304" pitchFamily="18" charset="0"/>
              </a:rPr>
              <a:t>设袋装糖果的重量近似地服从正态分布，</a:t>
            </a:r>
          </a:p>
          <a:p>
            <a:pPr>
              <a:lnSpc>
                <a:spcPct val="70000"/>
              </a:lnSpc>
            </a:pPr>
            <a:r>
              <a:rPr lang="zh-CN" altLang="en-US" sz="2400">
                <a:latin typeface="Times New Roman" panose="02020603050405020304" pitchFamily="18" charset="0"/>
                <a:cs typeface="Times New Roman" panose="02020603050405020304" pitchFamily="18" charset="0"/>
              </a:rPr>
              <a:t>试求总体</a:t>
            </a:r>
            <a:r>
              <a:rPr lang="zh-CN" altLang="zh-CN" sz="2400">
                <a:latin typeface="Times New Roman" panose="02020603050405020304" pitchFamily="18" charset="0"/>
                <a:cs typeface="Times New Roman" panose="02020603050405020304" pitchFamily="18" charset="0"/>
              </a:rPr>
              <a:t>标准差 </a:t>
            </a:r>
            <a:r>
              <a:rPr lang="zh-CN" altLang="en-US">
                <a:latin typeface="Times New Roman" panose="02020603050405020304" pitchFamily="18" charset="0"/>
                <a:cs typeface="Times New Roman" panose="02020603050405020304" pitchFamily="18" charset="0"/>
                <a:sym typeface="Symbol" panose="05050102010706020507" pitchFamily="18" charset="2"/>
              </a:rPr>
              <a:t></a:t>
            </a:r>
            <a:r>
              <a:rPr lang="zh-CN" altLang="en-US" sz="2400">
                <a:latin typeface="Times New Roman" panose="02020603050405020304" pitchFamily="18" charset="0"/>
                <a:cs typeface="Times New Roman" panose="02020603050405020304" pitchFamily="18" charset="0"/>
              </a:rPr>
              <a:t>的置信度为</a:t>
            </a:r>
            <a:r>
              <a:rPr lang="en-US" altLang="zh-CN" sz="2400">
                <a:latin typeface="Times New Roman" panose="02020603050405020304" pitchFamily="18" charset="0"/>
                <a:cs typeface="Times New Roman" panose="02020603050405020304" pitchFamily="18" charset="0"/>
              </a:rPr>
              <a:t>0.95</a:t>
            </a:r>
            <a:r>
              <a:rPr lang="zh-CN" altLang="en-US" sz="2400">
                <a:latin typeface="Times New Roman" panose="02020603050405020304" pitchFamily="18" charset="0"/>
                <a:cs typeface="Times New Roman" panose="02020603050405020304" pitchFamily="18" charset="0"/>
              </a:rPr>
              <a:t>的置信区间。</a:t>
            </a:r>
          </a:p>
        </p:txBody>
      </p:sp>
      <p:sp>
        <p:nvSpPr>
          <p:cNvPr id="69640" name="Rectangle 8"/>
          <p:cNvSpPr>
            <a:spLocks noChangeArrowheads="1"/>
          </p:cNvSpPr>
          <p:nvPr/>
        </p:nvSpPr>
        <p:spPr bwMode="auto">
          <a:xfrm>
            <a:off x="685800" y="2667000"/>
            <a:ext cx="3098925" cy="1569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zh-CN" altLang="en-US"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解</a:t>
            </a:r>
            <a:r>
              <a:rPr lang="zh-CN" altLang="en-US" sz="2400">
                <a:solidFill>
                  <a:schemeClr val="accent2"/>
                </a:solidFill>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现在</a:t>
            </a:r>
          </a:p>
          <a:p>
            <a:pPr eaLnBrk="1" hangingPunct="1"/>
            <a:r>
              <a:rPr lang="zh-CN" altLang="en-US" sz="2400">
                <a:latin typeface="Times New Roman" panose="02020603050405020304" pitchFamily="18" charset="0"/>
                <a:cs typeface="Times New Roman" panose="02020603050405020304" pitchFamily="18" charset="0"/>
              </a:rPr>
              <a:t>查表得</a:t>
            </a:r>
          </a:p>
          <a:p>
            <a:pPr eaLnBrk="1" hangingPunct="1"/>
            <a:r>
              <a:rPr lang="zh-CN" altLang="en-US" sz="2400">
                <a:latin typeface="Times New Roman" panose="02020603050405020304" pitchFamily="18" charset="0"/>
                <a:cs typeface="Times New Roman" panose="02020603050405020304" pitchFamily="18" charset="0"/>
              </a:rPr>
              <a:t>又 </a:t>
            </a:r>
            <a:r>
              <a:rPr lang="en-US" altLang="zh-CN" sz="2400" i="1">
                <a:latin typeface="Times New Roman" panose="02020603050405020304" pitchFamily="18" charset="0"/>
                <a:cs typeface="Times New Roman" panose="02020603050405020304" pitchFamily="18" charset="0"/>
              </a:rPr>
              <a:t>s</a:t>
            </a:r>
            <a:r>
              <a:rPr lang="en-US" altLang="zh-CN" sz="2400">
                <a:latin typeface="Times New Roman" panose="02020603050405020304" pitchFamily="18" charset="0"/>
                <a:cs typeface="Times New Roman" panose="02020603050405020304" pitchFamily="18" charset="0"/>
              </a:rPr>
              <a:t> =6.2022 </a:t>
            </a:r>
            <a:r>
              <a:rPr lang="zh-CN" altLang="en-US" sz="2400">
                <a:latin typeface="Times New Roman" panose="02020603050405020304" pitchFamily="18" charset="0"/>
                <a:cs typeface="Times New Roman" panose="02020603050405020304" pitchFamily="18" charset="0"/>
              </a:rPr>
              <a:t>，            </a:t>
            </a:r>
          </a:p>
        </p:txBody>
      </p:sp>
      <p:graphicFrame>
        <p:nvGraphicFramePr>
          <p:cNvPr id="69637" name="Object 5"/>
          <p:cNvGraphicFramePr>
            <a:graphicFrameLocks noChangeAspect="1"/>
          </p:cNvGraphicFramePr>
          <p:nvPr>
            <p:extLst>
              <p:ext uri="{D42A27DB-BD31-4B8C-83A1-F6EECF244321}">
                <p14:modId xmlns:p14="http://schemas.microsoft.com/office/powerpoint/2010/main" val="3231082640"/>
              </p:ext>
            </p:extLst>
          </p:nvPr>
        </p:nvGraphicFramePr>
        <p:xfrm>
          <a:off x="2124075" y="2686050"/>
          <a:ext cx="4895850" cy="455613"/>
        </p:xfrm>
        <a:graphic>
          <a:graphicData uri="http://schemas.openxmlformats.org/presentationml/2006/ole">
            <mc:AlternateContent xmlns:mc="http://schemas.openxmlformats.org/markup-compatibility/2006">
              <mc:Choice xmlns:v="urn:schemas-microsoft-com:vml" Requires="v">
                <p:oleObj spid="_x0000_s1045617" name="Equation" r:id="rId4" imgW="2031840" imgH="190440" progId="Equation.DSMT4">
                  <p:embed/>
                </p:oleObj>
              </mc:Choice>
              <mc:Fallback>
                <p:oleObj name="Equation" r:id="rId4" imgW="2031840" imgH="1904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2686050"/>
                        <a:ext cx="489585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38" name="Object 6"/>
          <p:cNvGraphicFramePr>
            <a:graphicFrameLocks noChangeAspect="1"/>
          </p:cNvGraphicFramePr>
          <p:nvPr>
            <p:extLst>
              <p:ext uri="{D42A27DB-BD31-4B8C-83A1-F6EECF244321}">
                <p14:modId xmlns:p14="http://schemas.microsoft.com/office/powerpoint/2010/main" val="1990984250"/>
              </p:ext>
            </p:extLst>
          </p:nvPr>
        </p:nvGraphicFramePr>
        <p:xfrm>
          <a:off x="1908175" y="3179763"/>
          <a:ext cx="5318125" cy="547687"/>
        </p:xfrm>
        <a:graphic>
          <a:graphicData uri="http://schemas.openxmlformats.org/presentationml/2006/ole">
            <mc:AlternateContent xmlns:mc="http://schemas.openxmlformats.org/markup-compatibility/2006">
              <mc:Choice xmlns:v="urn:schemas-microsoft-com:vml" Requires="v">
                <p:oleObj spid="_x0000_s1045618" name="Equation" r:id="rId6" imgW="1968480" imgH="203040" progId="Equation.DSMT4">
                  <p:embed/>
                </p:oleObj>
              </mc:Choice>
              <mc:Fallback>
                <p:oleObj name="Equation" r:id="rId6" imgW="1968480" imgH="2030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8175" y="3179763"/>
                        <a:ext cx="5318125" cy="54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42" name="Rectangle 10"/>
          <p:cNvSpPr>
            <a:spLocks noChangeArrowheads="1"/>
          </p:cNvSpPr>
          <p:nvPr/>
        </p:nvSpPr>
        <p:spPr bwMode="auto">
          <a:xfrm>
            <a:off x="5257800" y="5661025"/>
            <a:ext cx="1682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en-US" altLang="zh-CN" sz="2400">
                <a:latin typeface="Times New Roman" panose="02020603050405020304" pitchFamily="18" charset="0"/>
                <a:cs typeface="Times New Roman" panose="02020603050405020304" pitchFamily="18" charset="0"/>
              </a:rPr>
              <a:t>(4.58,  9.60)</a:t>
            </a:r>
          </a:p>
        </p:txBody>
      </p:sp>
      <p:sp>
        <p:nvSpPr>
          <p:cNvPr id="69643" name="Rectangle 11"/>
          <p:cNvSpPr>
            <a:spLocks noChangeArrowheads="1"/>
          </p:cNvSpPr>
          <p:nvPr/>
        </p:nvSpPr>
        <p:spPr bwMode="auto">
          <a:xfrm>
            <a:off x="838200" y="5661025"/>
            <a:ext cx="43513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400">
                <a:latin typeface="Times New Roman" panose="02020603050405020304" pitchFamily="18" charset="0"/>
                <a:cs typeface="Times New Roman" panose="02020603050405020304" pitchFamily="18" charset="0"/>
              </a:rPr>
              <a:t>得所求的标准差</a:t>
            </a:r>
            <a:r>
              <a:rPr lang="zh-CN" altLang="en-US" sz="240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a:latin typeface="Times New Roman" panose="02020603050405020304" pitchFamily="18" charset="0"/>
                <a:cs typeface="Times New Roman" panose="02020603050405020304" pitchFamily="18" charset="0"/>
              </a:rPr>
              <a:t>的置信区间为</a:t>
            </a:r>
          </a:p>
        </p:txBody>
      </p:sp>
      <p:graphicFrame>
        <p:nvGraphicFramePr>
          <p:cNvPr id="69644" name="Object 12"/>
          <p:cNvGraphicFramePr>
            <a:graphicFrameLocks noChangeAspect="1"/>
          </p:cNvGraphicFramePr>
          <p:nvPr>
            <p:extLst>
              <p:ext uri="{D42A27DB-BD31-4B8C-83A1-F6EECF244321}">
                <p14:modId xmlns:p14="http://schemas.microsoft.com/office/powerpoint/2010/main" val="868125317"/>
              </p:ext>
            </p:extLst>
          </p:nvPr>
        </p:nvGraphicFramePr>
        <p:xfrm>
          <a:off x="2339975" y="4221163"/>
          <a:ext cx="4024313" cy="1208087"/>
        </p:xfrm>
        <a:graphic>
          <a:graphicData uri="http://schemas.openxmlformats.org/presentationml/2006/ole">
            <mc:AlternateContent xmlns:mc="http://schemas.openxmlformats.org/markup-compatibility/2006">
              <mc:Choice xmlns:v="urn:schemas-microsoft-com:vml" Requires="v">
                <p:oleObj spid="_x0000_s1045619" name="Equation" r:id="rId8" imgW="1726920" imgH="520560" progId="Equation.DSMT4">
                  <p:embed/>
                </p:oleObj>
              </mc:Choice>
              <mc:Fallback>
                <p:oleObj name="Equation" r:id="rId8" imgW="1726920" imgH="52056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39975" y="4221163"/>
                        <a:ext cx="4024313" cy="1208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45" name="Rectangle 13"/>
          <p:cNvSpPr>
            <a:spLocks noChangeArrowheads="1"/>
          </p:cNvSpPr>
          <p:nvPr/>
        </p:nvSpPr>
        <p:spPr bwMode="auto">
          <a:xfrm>
            <a:off x="2987675" y="3716338"/>
            <a:ext cx="11525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zh-CN" altLang="en-US" sz="2400">
                <a:latin typeface="Times New Roman" panose="02020603050405020304" pitchFamily="18" charset="0"/>
                <a:cs typeface="Times New Roman" panose="02020603050405020304" pitchFamily="18" charset="0"/>
              </a:rPr>
              <a:t>由</a:t>
            </a:r>
            <a:r>
              <a:rPr lang="en-US" altLang="zh-CN" sz="2400">
                <a:latin typeface="Times New Roman" panose="02020603050405020304" pitchFamily="18" charset="0"/>
                <a:cs typeface="Times New Roman" panose="02020603050405020304" pitchFamily="18" charset="0"/>
              </a:rPr>
              <a:t>(4)</a:t>
            </a:r>
            <a:r>
              <a:rPr lang="zh-CN" altLang="en-US" sz="2400">
                <a:latin typeface="Times New Roman" panose="02020603050405020304" pitchFamily="18" charset="0"/>
                <a:cs typeface="Times New Roman" panose="02020603050405020304" pitchFamily="18" charset="0"/>
              </a:rPr>
              <a:t>式</a:t>
            </a:r>
          </a:p>
        </p:txBody>
      </p:sp>
    </p:spTree>
    <p:extLst>
      <p:ext uri="{BB962C8B-B14F-4D97-AF65-F5344CB8AC3E}">
        <p14:creationId xmlns:p14="http://schemas.microsoft.com/office/powerpoint/2010/main" val="248142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41"/>
                                        </p:tgtEl>
                                        <p:attrNameLst>
                                          <p:attrName>style.visibility</p:attrName>
                                        </p:attrNameLst>
                                      </p:cBhvr>
                                      <p:to>
                                        <p:strVal val="visible"/>
                                      </p:to>
                                    </p:set>
                                    <p:anim calcmode="lin" valueType="num">
                                      <p:cBhvr additive="base">
                                        <p:cTn id="7" dur="500" fill="hold"/>
                                        <p:tgtEl>
                                          <p:spTgt spid="69641"/>
                                        </p:tgtEl>
                                        <p:attrNameLst>
                                          <p:attrName>ppt_x</p:attrName>
                                        </p:attrNameLst>
                                      </p:cBhvr>
                                      <p:tavLst>
                                        <p:tav tm="0">
                                          <p:val>
                                            <p:strVal val="0-#ppt_w/2"/>
                                          </p:val>
                                        </p:tav>
                                        <p:tav tm="100000">
                                          <p:val>
                                            <p:strVal val="#ppt_x"/>
                                          </p:val>
                                        </p:tav>
                                      </p:tavLst>
                                    </p:anim>
                                    <p:anim calcmode="lin" valueType="num">
                                      <p:cBhvr additive="base">
                                        <p:cTn id="8" dur="500" fill="hold"/>
                                        <p:tgtEl>
                                          <p:spTgt spid="696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9640"/>
                                        </p:tgtEl>
                                        <p:attrNameLst>
                                          <p:attrName>style.visibility</p:attrName>
                                        </p:attrNameLst>
                                      </p:cBhvr>
                                      <p:to>
                                        <p:strVal val="visible"/>
                                      </p:to>
                                    </p:set>
                                    <p:animEffect transition="in" filter="blinds(horizontal)">
                                      <p:cBhvr>
                                        <p:cTn id="13" dur="500"/>
                                        <p:tgtEl>
                                          <p:spTgt spid="69640"/>
                                        </p:tgtEl>
                                      </p:cBhvr>
                                    </p:animEffect>
                                  </p:childTnLst>
                                </p:cTn>
                              </p:par>
                              <p:par>
                                <p:cTn id="14" presetID="3" presetClass="entr" presetSubtype="10" fill="hold" nodeType="withEffect">
                                  <p:stCondLst>
                                    <p:cond delay="0"/>
                                  </p:stCondLst>
                                  <p:childTnLst>
                                    <p:set>
                                      <p:cBhvr>
                                        <p:cTn id="15" dur="1" fill="hold">
                                          <p:stCondLst>
                                            <p:cond delay="0"/>
                                          </p:stCondLst>
                                        </p:cTn>
                                        <p:tgtEl>
                                          <p:spTgt spid="69637"/>
                                        </p:tgtEl>
                                        <p:attrNameLst>
                                          <p:attrName>style.visibility</p:attrName>
                                        </p:attrNameLst>
                                      </p:cBhvr>
                                      <p:to>
                                        <p:strVal val="visible"/>
                                      </p:to>
                                    </p:set>
                                    <p:animEffect transition="in" filter="blinds(horizontal)">
                                      <p:cBhvr>
                                        <p:cTn id="16" dur="500"/>
                                        <p:tgtEl>
                                          <p:spTgt spid="69637"/>
                                        </p:tgtEl>
                                      </p:cBhvr>
                                    </p:animEffect>
                                  </p:childTnLst>
                                </p:cTn>
                              </p:par>
                              <p:par>
                                <p:cTn id="17" presetID="3" presetClass="entr" presetSubtype="10" fill="hold" nodeType="withEffect">
                                  <p:stCondLst>
                                    <p:cond delay="0"/>
                                  </p:stCondLst>
                                  <p:childTnLst>
                                    <p:set>
                                      <p:cBhvr>
                                        <p:cTn id="18" dur="1" fill="hold">
                                          <p:stCondLst>
                                            <p:cond delay="0"/>
                                          </p:stCondLst>
                                        </p:cTn>
                                        <p:tgtEl>
                                          <p:spTgt spid="69638"/>
                                        </p:tgtEl>
                                        <p:attrNameLst>
                                          <p:attrName>style.visibility</p:attrName>
                                        </p:attrNameLst>
                                      </p:cBhvr>
                                      <p:to>
                                        <p:strVal val="visible"/>
                                      </p:to>
                                    </p:set>
                                    <p:animEffect transition="in" filter="blinds(horizontal)">
                                      <p:cBhvr>
                                        <p:cTn id="19" dur="500"/>
                                        <p:tgtEl>
                                          <p:spTgt spid="69638"/>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69642"/>
                                        </p:tgtEl>
                                        <p:attrNameLst>
                                          <p:attrName>style.visibility</p:attrName>
                                        </p:attrNameLst>
                                      </p:cBhvr>
                                      <p:to>
                                        <p:strVal val="visible"/>
                                      </p:to>
                                    </p:set>
                                    <p:animEffect transition="in" filter="blinds(horizontal)">
                                      <p:cBhvr>
                                        <p:cTn id="22" dur="500"/>
                                        <p:tgtEl>
                                          <p:spTgt spid="6964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9643"/>
                                        </p:tgtEl>
                                        <p:attrNameLst>
                                          <p:attrName>style.visibility</p:attrName>
                                        </p:attrNameLst>
                                      </p:cBhvr>
                                      <p:to>
                                        <p:strVal val="visible"/>
                                      </p:to>
                                    </p:set>
                                    <p:animEffect transition="in" filter="blinds(horizontal)">
                                      <p:cBhvr>
                                        <p:cTn id="25" dur="500"/>
                                        <p:tgtEl>
                                          <p:spTgt spid="69643"/>
                                        </p:tgtEl>
                                      </p:cBhvr>
                                    </p:animEffect>
                                  </p:childTnLst>
                                </p:cTn>
                              </p:par>
                              <p:par>
                                <p:cTn id="26" presetID="3" presetClass="entr" presetSubtype="10" fill="hold" nodeType="withEffect">
                                  <p:stCondLst>
                                    <p:cond delay="0"/>
                                  </p:stCondLst>
                                  <p:childTnLst>
                                    <p:set>
                                      <p:cBhvr>
                                        <p:cTn id="27" dur="1" fill="hold">
                                          <p:stCondLst>
                                            <p:cond delay="0"/>
                                          </p:stCondLst>
                                        </p:cTn>
                                        <p:tgtEl>
                                          <p:spTgt spid="69644"/>
                                        </p:tgtEl>
                                        <p:attrNameLst>
                                          <p:attrName>style.visibility</p:attrName>
                                        </p:attrNameLst>
                                      </p:cBhvr>
                                      <p:to>
                                        <p:strVal val="visible"/>
                                      </p:to>
                                    </p:set>
                                    <p:animEffect transition="in" filter="blinds(horizontal)">
                                      <p:cBhvr>
                                        <p:cTn id="28" dur="500"/>
                                        <p:tgtEl>
                                          <p:spTgt spid="6964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9645"/>
                                        </p:tgtEl>
                                        <p:attrNameLst>
                                          <p:attrName>style.visibility</p:attrName>
                                        </p:attrNameLst>
                                      </p:cBhvr>
                                      <p:to>
                                        <p:strVal val="visible"/>
                                      </p:to>
                                    </p:set>
                                    <p:animEffect transition="in" filter="blinds(horizontal)">
                                      <p:cBhvr>
                                        <p:cTn id="31" dur="500"/>
                                        <p:tgtEl>
                                          <p:spTgt spid="69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1" grpId="0" autoUpdateAnimBg="0"/>
      <p:bldP spid="69640" grpId="0"/>
      <p:bldP spid="69642" grpId="0"/>
      <p:bldP spid="69643" grpId="0"/>
      <p:bldP spid="696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611188" y="731838"/>
            <a:ext cx="8229600" cy="978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lnSpc>
                <a:spcPct val="120000"/>
              </a:lnSpc>
            </a:pP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设总体</a:t>
            </a:r>
            <a:r>
              <a:rPr lang="en-US" altLang="zh-CN" sz="2400" i="1">
                <a:latin typeface="Times New Roman" panose="02020603050405020304" pitchFamily="18" charset="0"/>
                <a:cs typeface="Times New Roman" panose="02020603050405020304" pitchFamily="18" charset="0"/>
              </a:rPr>
              <a:t>X</a:t>
            </a:r>
            <a:r>
              <a:rPr lang="zh-CN" altLang="en-US" sz="2400">
                <a:latin typeface="Times New Roman" panose="02020603050405020304" pitchFamily="18" charset="0"/>
                <a:cs typeface="Times New Roman" panose="02020603050405020304" pitchFamily="18" charset="0"/>
              </a:rPr>
              <a:t>的分布函数为</a:t>
            </a:r>
            <a:r>
              <a:rPr lang="en-US" altLang="zh-CN" sz="2400" i="1">
                <a:latin typeface="Times New Roman" panose="02020603050405020304" pitchFamily="18" charset="0"/>
                <a:cs typeface="Times New Roman" panose="02020603050405020304" pitchFamily="18" charset="0"/>
              </a:rPr>
              <a:t>F</a:t>
            </a:r>
            <a:r>
              <a:rPr lang="en-US" altLang="zh-CN" sz="2400">
                <a:latin typeface="Times New Roman" panose="02020603050405020304" pitchFamily="18" charset="0"/>
                <a:cs typeface="Times New Roman" panose="02020603050405020304" pitchFamily="18" charset="0"/>
              </a:rPr>
              <a:t>(</a:t>
            </a:r>
            <a:r>
              <a:rPr lang="en-US" altLang="zh-CN" sz="2400" i="1">
                <a:latin typeface="Times New Roman" panose="02020603050405020304" pitchFamily="18" charset="0"/>
                <a:cs typeface="Times New Roman" panose="02020603050405020304" pitchFamily="18" charset="0"/>
              </a:rPr>
              <a:t>x</a:t>
            </a:r>
            <a:r>
              <a:rPr lang="en-US" altLang="zh-CN" sz="2400">
                <a:latin typeface="Times New Roman" panose="02020603050405020304" pitchFamily="18" charset="0"/>
                <a:cs typeface="Times New Roman" panose="02020603050405020304" pitchFamily="18" charset="0"/>
              </a:rPr>
              <a:t>, </a:t>
            </a:r>
            <a:r>
              <a:rPr lang="en-US" altLang="zh-CN" sz="2400" i="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其中</a:t>
            </a:r>
            <a:r>
              <a:rPr lang="zh-CN" altLang="en-US" sz="2400" i="1">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a:latin typeface="Times New Roman" panose="02020603050405020304" pitchFamily="18" charset="0"/>
                <a:cs typeface="Times New Roman" panose="02020603050405020304" pitchFamily="18" charset="0"/>
              </a:rPr>
              <a:t>为待估计的参数</a:t>
            </a:r>
            <a:r>
              <a:rPr lang="en-US" altLang="zh-CN" sz="2400">
                <a:latin typeface="Times New Roman" panose="02020603050405020304" pitchFamily="18" charset="0"/>
                <a:cs typeface="Times New Roman" panose="02020603050405020304" pitchFamily="18" charset="0"/>
              </a:rPr>
              <a:t>. </a:t>
            </a:r>
            <a:r>
              <a:rPr lang="en-US" altLang="zh-CN" sz="2400" i="1">
                <a:latin typeface="Times New Roman" panose="02020603050405020304" pitchFamily="18" charset="0"/>
                <a:cs typeface="Times New Roman" panose="02020603050405020304" pitchFamily="18" charset="0"/>
              </a:rPr>
              <a:t>X</a:t>
            </a:r>
            <a:r>
              <a:rPr lang="en-US" altLang="zh-CN" sz="2400" baseline="-25000">
                <a:latin typeface="Times New Roman" panose="02020603050405020304" pitchFamily="18" charset="0"/>
                <a:cs typeface="Times New Roman" panose="02020603050405020304" pitchFamily="18" charset="0"/>
              </a:rPr>
              <a:t>1</a:t>
            </a:r>
            <a:r>
              <a:rPr lang="en-US" altLang="zh-CN" sz="2400">
                <a:latin typeface="Times New Roman" panose="02020603050405020304" pitchFamily="18" charset="0"/>
                <a:cs typeface="Times New Roman" panose="02020603050405020304" pitchFamily="18" charset="0"/>
              </a:rPr>
              <a:t>, </a:t>
            </a:r>
            <a:r>
              <a:rPr lang="en-US" altLang="zh-CN" sz="2400" i="1">
                <a:latin typeface="Times New Roman" panose="02020603050405020304" pitchFamily="18" charset="0"/>
                <a:cs typeface="Times New Roman" panose="02020603050405020304" pitchFamily="18" charset="0"/>
              </a:rPr>
              <a:t>X</a:t>
            </a:r>
            <a:r>
              <a:rPr lang="en-US" altLang="zh-CN" sz="2400" baseline="-25000">
                <a:latin typeface="Times New Roman" panose="02020603050405020304" pitchFamily="18" charset="0"/>
                <a:cs typeface="Times New Roman" panose="02020603050405020304" pitchFamily="18" charset="0"/>
              </a:rPr>
              <a:t>2 </a:t>
            </a:r>
            <a:r>
              <a:rPr lang="en-US" altLang="zh-CN" sz="2400">
                <a:latin typeface="Times New Roman" panose="02020603050405020304" pitchFamily="18" charset="0"/>
                <a:cs typeface="Times New Roman" panose="02020603050405020304" pitchFamily="18" charset="0"/>
              </a:rPr>
              <a:t>,..,</a:t>
            </a:r>
            <a:r>
              <a:rPr lang="en-US" altLang="zh-CN" sz="2400" i="1">
                <a:latin typeface="Times New Roman" panose="02020603050405020304" pitchFamily="18" charset="0"/>
                <a:cs typeface="Times New Roman" panose="02020603050405020304" pitchFamily="18" charset="0"/>
              </a:rPr>
              <a:t>X</a:t>
            </a:r>
            <a:r>
              <a:rPr lang="en-US" altLang="zh-CN" sz="2400" i="1" baseline="-25000">
                <a:latin typeface="Times New Roman" panose="02020603050405020304" pitchFamily="18" charset="0"/>
                <a:cs typeface="Times New Roman" panose="02020603050405020304" pitchFamily="18" charset="0"/>
              </a:rPr>
              <a:t>n</a:t>
            </a:r>
            <a:r>
              <a:rPr lang="zh-CN" altLang="en-US" sz="2400">
                <a:latin typeface="Times New Roman" panose="02020603050405020304" pitchFamily="18" charset="0"/>
                <a:cs typeface="Times New Roman" panose="02020603050405020304" pitchFamily="18" charset="0"/>
              </a:rPr>
              <a:t>是</a:t>
            </a:r>
            <a:r>
              <a:rPr lang="en-US" altLang="zh-CN" sz="2400" i="1">
                <a:latin typeface="Times New Roman" panose="02020603050405020304" pitchFamily="18" charset="0"/>
                <a:cs typeface="Times New Roman" panose="02020603050405020304" pitchFamily="18" charset="0"/>
              </a:rPr>
              <a:t>X</a:t>
            </a:r>
            <a:r>
              <a:rPr lang="zh-CN" altLang="en-US" sz="2400">
                <a:latin typeface="Times New Roman" panose="02020603050405020304" pitchFamily="18" charset="0"/>
                <a:cs typeface="Times New Roman" panose="02020603050405020304" pitchFamily="18" charset="0"/>
              </a:rPr>
              <a:t>的一个样本</a:t>
            </a:r>
            <a:r>
              <a:rPr lang="en-US" altLang="zh-CN" sz="2400">
                <a:latin typeface="Times New Roman" panose="02020603050405020304" pitchFamily="18" charset="0"/>
                <a:cs typeface="Times New Roman" panose="02020603050405020304" pitchFamily="18" charset="0"/>
              </a:rPr>
              <a:t>,</a:t>
            </a:r>
            <a:r>
              <a:rPr lang="en-US" altLang="zh-CN" sz="2400" i="1">
                <a:latin typeface="Times New Roman" panose="02020603050405020304" pitchFamily="18" charset="0"/>
                <a:cs typeface="Times New Roman" panose="02020603050405020304" pitchFamily="18" charset="0"/>
              </a:rPr>
              <a:t>x</a:t>
            </a:r>
            <a:r>
              <a:rPr lang="en-US" altLang="zh-CN" sz="2400" baseline="-25000">
                <a:latin typeface="Times New Roman" panose="02020603050405020304" pitchFamily="18" charset="0"/>
                <a:cs typeface="Times New Roman" panose="02020603050405020304" pitchFamily="18" charset="0"/>
              </a:rPr>
              <a:t>1</a:t>
            </a:r>
            <a:r>
              <a:rPr lang="en-US" altLang="zh-CN" sz="2400">
                <a:latin typeface="Times New Roman" panose="02020603050405020304" pitchFamily="18" charset="0"/>
                <a:cs typeface="Times New Roman" panose="02020603050405020304" pitchFamily="18" charset="0"/>
              </a:rPr>
              <a:t>, </a:t>
            </a:r>
            <a:r>
              <a:rPr lang="en-US" altLang="zh-CN" sz="2400" i="1">
                <a:latin typeface="Times New Roman" panose="02020603050405020304" pitchFamily="18" charset="0"/>
                <a:cs typeface="Times New Roman" panose="02020603050405020304" pitchFamily="18" charset="0"/>
              </a:rPr>
              <a:t>x</a:t>
            </a:r>
            <a:r>
              <a:rPr lang="en-US" altLang="zh-CN" sz="2400" baseline="-25000">
                <a:latin typeface="Times New Roman" panose="02020603050405020304" pitchFamily="18" charset="0"/>
                <a:cs typeface="Times New Roman" panose="02020603050405020304" pitchFamily="18" charset="0"/>
              </a:rPr>
              <a:t>2</a:t>
            </a:r>
            <a:r>
              <a:rPr lang="en-US" altLang="zh-CN" sz="2400">
                <a:latin typeface="Times New Roman" panose="02020603050405020304" pitchFamily="18" charset="0"/>
                <a:cs typeface="Times New Roman" panose="02020603050405020304" pitchFamily="18" charset="0"/>
              </a:rPr>
              <a:t>, …,</a:t>
            </a:r>
            <a:r>
              <a:rPr lang="en-US" altLang="zh-CN" sz="2400" i="1">
                <a:latin typeface="Times New Roman" panose="02020603050405020304" pitchFamily="18" charset="0"/>
                <a:cs typeface="Times New Roman" panose="02020603050405020304" pitchFamily="18" charset="0"/>
              </a:rPr>
              <a:t>x</a:t>
            </a:r>
            <a:r>
              <a:rPr lang="en-US" altLang="zh-CN" sz="2400" i="1" baseline="-25000">
                <a:latin typeface="Times New Roman" panose="02020603050405020304" pitchFamily="18" charset="0"/>
                <a:cs typeface="Times New Roman" panose="02020603050405020304" pitchFamily="18" charset="0"/>
              </a:rPr>
              <a:t>n</a:t>
            </a:r>
            <a:r>
              <a:rPr lang="zh-CN" altLang="en-US" sz="2400">
                <a:latin typeface="Times New Roman" panose="02020603050405020304" pitchFamily="18" charset="0"/>
                <a:cs typeface="Times New Roman" panose="02020603050405020304" pitchFamily="18" charset="0"/>
              </a:rPr>
              <a:t>是相应的样本值</a:t>
            </a:r>
            <a:r>
              <a:rPr lang="en-US" altLang="zh-CN" sz="2400">
                <a:latin typeface="Times New Roman" panose="02020603050405020304" pitchFamily="18" charset="0"/>
                <a:cs typeface="Times New Roman" panose="02020603050405020304" pitchFamily="18" charset="0"/>
              </a:rPr>
              <a:t>.</a:t>
            </a:r>
          </a:p>
        </p:txBody>
      </p:sp>
      <p:sp>
        <p:nvSpPr>
          <p:cNvPr id="107523" name="Rectangle 3"/>
          <p:cNvSpPr>
            <a:spLocks noChangeArrowheads="1"/>
          </p:cNvSpPr>
          <p:nvPr/>
        </p:nvSpPr>
        <p:spPr bwMode="auto">
          <a:xfrm>
            <a:off x="457200" y="333375"/>
            <a:ext cx="36744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
                <a:srgbClr val="FF0000"/>
              </a:buClr>
              <a:buSzPct val="120000"/>
              <a:buFont typeface="Wingdings" panose="05000000000000000000" pitchFamily="2" charset="2"/>
              <a:buChar char="Ø"/>
            </a:pPr>
            <a:r>
              <a:rPr lang="zh-CN" altLang="en-US">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点估计问题的一般提法</a:t>
            </a:r>
            <a:r>
              <a:rPr lang="en-US" altLang="zh-CN">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7525" name="Text Box 5"/>
          <p:cNvSpPr txBox="1">
            <a:spLocks noChangeArrowheads="1"/>
          </p:cNvSpPr>
          <p:nvPr/>
        </p:nvSpPr>
        <p:spPr bwMode="auto">
          <a:xfrm>
            <a:off x="611188" y="1651000"/>
            <a:ext cx="8077200" cy="2308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20000"/>
              </a:lnSpc>
              <a:spcBef>
                <a:spcPct val="0"/>
              </a:spcBef>
            </a:pPr>
            <a:r>
              <a:rPr lang="en-US" altLang="zh-CN" sz="2400" dirty="0">
                <a:latin typeface="Times New Roman" panose="02020603050405020304" pitchFamily="18" charset="0"/>
                <a:cs typeface="Times New Roman" panose="02020603050405020304" pitchFamily="18" charset="0"/>
              </a:rPr>
              <a:t>   </a:t>
            </a:r>
            <a:r>
              <a:rPr lang="zh-CN" altLang="en-US"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点估计</a:t>
            </a:r>
            <a:r>
              <a:rPr lang="en-US" altLang="zh-CN"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用样本</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2 </a:t>
            </a:r>
            <a:r>
              <a:rPr lang="en-US" altLang="zh-CN" sz="2400" dirty="0">
                <a:latin typeface="Times New Roman" panose="02020603050405020304" pitchFamily="18" charset="0"/>
                <a:cs typeface="Times New Roman" panose="02020603050405020304" pitchFamily="18" charset="0"/>
              </a:rPr>
              <a:t>, …,</a:t>
            </a:r>
            <a:r>
              <a:rPr lang="en-US" altLang="zh-CN" sz="2400" i="1" dirty="0" err="1">
                <a:latin typeface="Times New Roman" panose="02020603050405020304" pitchFamily="18" charset="0"/>
                <a:cs typeface="Times New Roman" panose="02020603050405020304" pitchFamily="18" charset="0"/>
              </a:rPr>
              <a:t>X</a:t>
            </a:r>
            <a:r>
              <a:rPr lang="en-US" altLang="zh-CN" sz="2400" i="1" baseline="-25000" dirty="0" err="1">
                <a:latin typeface="Times New Roman" panose="02020603050405020304" pitchFamily="18" charset="0"/>
                <a:cs typeface="Times New Roman" panose="02020603050405020304" pitchFamily="18" charset="0"/>
              </a:rPr>
              <a:t>n</a:t>
            </a:r>
            <a:r>
              <a:rPr lang="zh-CN" altLang="en-US" sz="2400" dirty="0">
                <a:latin typeface="Times New Roman" panose="02020603050405020304" pitchFamily="18" charset="0"/>
                <a:cs typeface="Times New Roman" panose="02020603050405020304" pitchFamily="18" charset="0"/>
              </a:rPr>
              <a:t>构造一个</a:t>
            </a:r>
            <a:r>
              <a:rPr lang="zh-CN" altLang="en-US"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适当</a:t>
            </a:r>
            <a:r>
              <a:rPr lang="zh-CN" altLang="en-US" sz="2400" dirty="0">
                <a:latin typeface="Times New Roman" panose="02020603050405020304" pitchFamily="18" charset="0"/>
                <a:cs typeface="Times New Roman" panose="02020603050405020304" pitchFamily="18" charset="0"/>
              </a:rPr>
              <a:t>的统计量</a:t>
            </a:r>
          </a:p>
          <a:p>
            <a:pPr>
              <a:lnSpc>
                <a:spcPct val="120000"/>
              </a:lnSpc>
              <a:spcBef>
                <a:spcPct val="0"/>
              </a:spcBef>
            </a:pPr>
            <a:endParaRPr lang="zh-CN" altLang="en-US" sz="2400" dirty="0">
              <a:latin typeface="Times New Roman" panose="02020603050405020304" pitchFamily="18" charset="0"/>
              <a:cs typeface="Times New Roman" panose="02020603050405020304" pitchFamily="18" charset="0"/>
            </a:endParaRPr>
          </a:p>
          <a:p>
            <a:pPr>
              <a:lnSpc>
                <a:spcPct val="120000"/>
              </a:lnSpc>
              <a:spcBef>
                <a:spcPct val="0"/>
              </a:spcBef>
            </a:pPr>
            <a:r>
              <a:rPr lang="zh-CN" altLang="en-US" sz="2400" dirty="0" smtClean="0">
                <a:latin typeface="Times New Roman" panose="02020603050405020304" pitchFamily="18" charset="0"/>
                <a:cs typeface="Times New Roman" panose="02020603050405020304" pitchFamily="18" charset="0"/>
              </a:rPr>
              <a:t>用</a:t>
            </a:r>
            <a:r>
              <a:rPr lang="zh-CN" altLang="en-US" sz="2400" dirty="0">
                <a:latin typeface="Times New Roman" panose="02020603050405020304" pitchFamily="18" charset="0"/>
                <a:cs typeface="Times New Roman" panose="02020603050405020304" pitchFamily="18" charset="0"/>
              </a:rPr>
              <a:t>它的观察值 </a:t>
            </a:r>
          </a:p>
          <a:p>
            <a:pPr>
              <a:lnSpc>
                <a:spcPct val="120000"/>
              </a:lnSpc>
              <a:spcBef>
                <a:spcPct val="0"/>
              </a:spcBef>
            </a:pPr>
            <a:endParaRPr lang="zh-CN" altLang="en-US" sz="2400" dirty="0">
              <a:latin typeface="Times New Roman" panose="02020603050405020304" pitchFamily="18" charset="0"/>
              <a:cs typeface="Times New Roman" panose="02020603050405020304" pitchFamily="18" charset="0"/>
            </a:endParaRPr>
          </a:p>
          <a:p>
            <a:pPr>
              <a:lnSpc>
                <a:spcPct val="120000"/>
              </a:lnSpc>
              <a:spcBef>
                <a:spcPct val="0"/>
              </a:spcBef>
            </a:pPr>
            <a:r>
              <a:rPr lang="zh-CN" altLang="en-US" sz="2400" dirty="0">
                <a:latin typeface="Times New Roman" panose="02020603050405020304" pitchFamily="18" charset="0"/>
                <a:cs typeface="Times New Roman" panose="02020603050405020304" pitchFamily="18" charset="0"/>
              </a:rPr>
              <a:t>作为未知参数</a:t>
            </a:r>
            <a:r>
              <a:rPr lang="zh-CN" altLang="en-US" sz="2400" i="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cs typeface="Times New Roman" panose="02020603050405020304" pitchFamily="18" charset="0"/>
              </a:rPr>
              <a:t>的近似值</a:t>
            </a:r>
            <a:r>
              <a:rPr lang="en-US" altLang="zh-CN" sz="2400" dirty="0">
                <a:latin typeface="Times New Roman" panose="02020603050405020304" pitchFamily="18" charset="0"/>
                <a:cs typeface="Times New Roman" panose="02020603050405020304" pitchFamily="18" charset="0"/>
              </a:rPr>
              <a:t>. </a:t>
            </a:r>
          </a:p>
        </p:txBody>
      </p:sp>
      <p:grpSp>
        <p:nvGrpSpPr>
          <p:cNvPr id="107526" name="Group 6"/>
          <p:cNvGrpSpPr>
            <a:grpSpLocks/>
          </p:cNvGrpSpPr>
          <p:nvPr/>
        </p:nvGrpSpPr>
        <p:grpSpPr bwMode="auto">
          <a:xfrm>
            <a:off x="2987675" y="1989138"/>
            <a:ext cx="411163" cy="681037"/>
            <a:chOff x="3048" y="-45"/>
            <a:chExt cx="259" cy="429"/>
          </a:xfrm>
        </p:grpSpPr>
        <p:sp>
          <p:nvSpPr>
            <p:cNvPr id="107527" name="Rectangle 7"/>
            <p:cNvSpPr>
              <a:spLocks noChangeArrowheads="1"/>
            </p:cNvSpPr>
            <p:nvPr/>
          </p:nvSpPr>
          <p:spPr bwMode="auto">
            <a:xfrm>
              <a:off x="3048" y="96"/>
              <a:ext cx="2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i="1">
                  <a:latin typeface="Times New Roman" panose="02020603050405020304" pitchFamily="18" charset="0"/>
                  <a:cs typeface="Times New Roman" panose="02020603050405020304" pitchFamily="18" charset="0"/>
                  <a:sym typeface="Symbol" panose="05050102010706020507" pitchFamily="18" charset="2"/>
                </a:rPr>
                <a:t></a:t>
              </a:r>
            </a:p>
          </p:txBody>
        </p:sp>
        <p:sp>
          <p:nvSpPr>
            <p:cNvPr id="107528" name="Rectangle 8"/>
            <p:cNvSpPr>
              <a:spLocks noChangeArrowheads="1"/>
            </p:cNvSpPr>
            <p:nvPr/>
          </p:nvSpPr>
          <p:spPr bwMode="auto">
            <a:xfrm>
              <a:off x="3075" y="-45"/>
              <a:ext cx="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p>
          </p:txBody>
        </p:sp>
      </p:grpSp>
      <p:sp>
        <p:nvSpPr>
          <p:cNvPr id="107529" name="Rectangle 9"/>
          <p:cNvSpPr>
            <a:spLocks noChangeArrowheads="1"/>
          </p:cNvSpPr>
          <p:nvPr/>
        </p:nvSpPr>
        <p:spPr bwMode="auto">
          <a:xfrm>
            <a:off x="611188" y="4010522"/>
            <a:ext cx="494046"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0"/>
              </a:spcBef>
            </a:pPr>
            <a:r>
              <a:rPr lang="zh-CN" altLang="en-US" sz="2400" dirty="0">
                <a:latin typeface="Times New Roman" panose="02020603050405020304" pitchFamily="18" charset="0"/>
                <a:cs typeface="Times New Roman" panose="02020603050405020304" pitchFamily="18" charset="0"/>
              </a:rPr>
              <a:t>称</a:t>
            </a:r>
          </a:p>
        </p:txBody>
      </p:sp>
      <p:grpSp>
        <p:nvGrpSpPr>
          <p:cNvPr id="107530" name="Group 10"/>
          <p:cNvGrpSpPr>
            <a:grpSpLocks/>
          </p:cNvGrpSpPr>
          <p:nvPr/>
        </p:nvGrpSpPr>
        <p:grpSpPr bwMode="auto">
          <a:xfrm>
            <a:off x="4500563" y="3212976"/>
            <a:ext cx="2279650" cy="690563"/>
            <a:chOff x="0" y="2112"/>
            <a:chExt cx="1436" cy="435"/>
          </a:xfrm>
        </p:grpSpPr>
        <p:grpSp>
          <p:nvGrpSpPr>
            <p:cNvPr id="107531" name="Group 11"/>
            <p:cNvGrpSpPr>
              <a:grpSpLocks/>
            </p:cNvGrpSpPr>
            <p:nvPr/>
          </p:nvGrpSpPr>
          <p:grpSpPr bwMode="auto">
            <a:xfrm>
              <a:off x="0" y="2112"/>
              <a:ext cx="259" cy="429"/>
              <a:chOff x="3048" y="-45"/>
              <a:chExt cx="259" cy="429"/>
            </a:xfrm>
          </p:grpSpPr>
          <p:sp>
            <p:nvSpPr>
              <p:cNvPr id="107532" name="Rectangle 12"/>
              <p:cNvSpPr>
                <a:spLocks noChangeArrowheads="1"/>
              </p:cNvSpPr>
              <p:nvPr/>
            </p:nvSpPr>
            <p:spPr bwMode="auto">
              <a:xfrm>
                <a:off x="3048" y="96"/>
                <a:ext cx="2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i="1">
                    <a:latin typeface="Times New Roman" panose="02020603050405020304" pitchFamily="18" charset="0"/>
                    <a:cs typeface="Times New Roman" panose="02020603050405020304" pitchFamily="18" charset="0"/>
                    <a:sym typeface="Symbol" panose="05050102010706020507" pitchFamily="18" charset="2"/>
                  </a:rPr>
                  <a:t></a:t>
                </a:r>
              </a:p>
            </p:txBody>
          </p:sp>
          <p:sp>
            <p:nvSpPr>
              <p:cNvPr id="107533" name="Rectangle 13"/>
              <p:cNvSpPr>
                <a:spLocks noChangeArrowheads="1"/>
              </p:cNvSpPr>
              <p:nvPr/>
            </p:nvSpPr>
            <p:spPr bwMode="auto">
              <a:xfrm>
                <a:off x="3075" y="-45"/>
                <a:ext cx="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a:latin typeface="Times New Roman" panose="02020603050405020304" pitchFamily="18" charset="0"/>
                    <a:cs typeface="Times New Roman" panose="02020603050405020304" pitchFamily="18" charset="0"/>
                    <a:sym typeface="Symbol" panose="05050102010706020507" pitchFamily="18" charset="2"/>
                  </a:rPr>
                  <a:t></a:t>
                </a:r>
              </a:p>
            </p:txBody>
          </p:sp>
        </p:grpSp>
        <p:sp>
          <p:nvSpPr>
            <p:cNvPr id="107534" name="Rectangle 14"/>
            <p:cNvSpPr>
              <a:spLocks noChangeArrowheads="1"/>
            </p:cNvSpPr>
            <p:nvPr/>
          </p:nvSpPr>
          <p:spPr bwMode="auto">
            <a:xfrm>
              <a:off x="133" y="2256"/>
              <a:ext cx="130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2 </a:t>
              </a:r>
              <a:r>
                <a:rPr lang="en-US" altLang="zh-CN" sz="2400" dirty="0">
                  <a:latin typeface="Times New Roman" panose="02020603050405020304" pitchFamily="18" charset="0"/>
                  <a:cs typeface="Times New Roman" panose="02020603050405020304" pitchFamily="18" charset="0"/>
                </a:rPr>
                <a:t>, …,</a:t>
              </a:r>
              <a:r>
                <a:rPr lang="en-US" altLang="zh-CN" sz="2400" i="1" dirty="0" err="1">
                  <a:latin typeface="Times New Roman" panose="02020603050405020304" pitchFamily="18" charset="0"/>
                  <a:cs typeface="Times New Roman" panose="02020603050405020304" pitchFamily="18" charset="0"/>
                </a:rPr>
                <a:t>X</a:t>
              </a:r>
              <a:r>
                <a:rPr lang="en-US" altLang="zh-CN" sz="2400" i="1" baseline="-25000" dirty="0" err="1">
                  <a:latin typeface="Times New Roman" panose="02020603050405020304" pitchFamily="18" charset="0"/>
                  <a:cs typeface="Times New Roman" panose="02020603050405020304" pitchFamily="18" charset="0"/>
                </a:rPr>
                <a:t>n</a:t>
              </a:r>
              <a:r>
                <a:rPr lang="en-US" altLang="zh-CN" sz="2400" dirty="0">
                  <a:latin typeface="Times New Roman" panose="02020603050405020304" pitchFamily="18" charset="0"/>
                  <a:cs typeface="Times New Roman" panose="02020603050405020304" pitchFamily="18" charset="0"/>
                </a:rPr>
                <a:t>)</a:t>
              </a:r>
            </a:p>
          </p:txBody>
        </p:sp>
      </p:grpSp>
      <p:sp>
        <p:nvSpPr>
          <p:cNvPr id="107535" name="Rectangle 15"/>
          <p:cNvSpPr>
            <a:spLocks noChangeArrowheads="1"/>
          </p:cNvSpPr>
          <p:nvPr/>
        </p:nvSpPr>
        <p:spPr bwMode="auto">
          <a:xfrm>
            <a:off x="6588125" y="3435996"/>
            <a:ext cx="2045753"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0"/>
              </a:spcBef>
            </a:pPr>
            <a:r>
              <a:rPr lang="zh-CN" altLang="en-US" sz="2400">
                <a:latin typeface="Times New Roman" panose="02020603050405020304" pitchFamily="18" charset="0"/>
                <a:cs typeface="Times New Roman" panose="02020603050405020304" pitchFamily="18" charset="0"/>
              </a:rPr>
              <a:t>为</a:t>
            </a:r>
            <a:r>
              <a:rPr lang="zh-CN" altLang="en-US" sz="2400" i="1">
                <a:latin typeface="Times New Roman" panose="02020603050405020304" pitchFamily="18" charset="0"/>
                <a:cs typeface="Times New Roman" panose="02020603050405020304" pitchFamily="18" charset="0"/>
                <a:sym typeface="Symbol" panose="05050102010706020507" pitchFamily="18" charset="2"/>
              </a:rPr>
              <a:t></a:t>
            </a:r>
            <a:r>
              <a:rPr lang="zh-CN" altLang="en-US" sz="2400">
                <a:latin typeface="Times New Roman" panose="02020603050405020304" pitchFamily="18" charset="0"/>
                <a:cs typeface="Times New Roman" panose="02020603050405020304" pitchFamily="18" charset="0"/>
              </a:rPr>
              <a:t> 的</a:t>
            </a:r>
            <a:r>
              <a:rPr lang="zh-CN" altLang="en-US" sz="2400" u="sng">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估计量</a:t>
            </a:r>
            <a:r>
              <a:rPr lang="en-US" altLang="zh-CN" sz="2400">
                <a:solidFill>
                  <a:srgbClr val="FF6600"/>
                </a:solidFill>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grpSp>
        <p:nvGrpSpPr>
          <p:cNvPr id="107539" name="Group 19"/>
          <p:cNvGrpSpPr>
            <a:grpSpLocks/>
          </p:cNvGrpSpPr>
          <p:nvPr/>
        </p:nvGrpSpPr>
        <p:grpSpPr bwMode="auto">
          <a:xfrm>
            <a:off x="1042990" y="3789363"/>
            <a:ext cx="2081213" cy="681037"/>
            <a:chOff x="1997" y="2256"/>
            <a:chExt cx="1311" cy="429"/>
          </a:xfrm>
        </p:grpSpPr>
        <p:sp>
          <p:nvSpPr>
            <p:cNvPr id="107540" name="Rectangle 20"/>
            <p:cNvSpPr>
              <a:spLocks noChangeArrowheads="1"/>
            </p:cNvSpPr>
            <p:nvPr/>
          </p:nvSpPr>
          <p:spPr bwMode="auto">
            <a:xfrm>
              <a:off x="2134" y="2382"/>
              <a:ext cx="117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 …,</a:t>
              </a:r>
              <a:r>
                <a:rPr lang="en-US" altLang="zh-CN" sz="2400" i="1" dirty="0" err="1">
                  <a:latin typeface="Times New Roman" panose="02020603050405020304" pitchFamily="18" charset="0"/>
                  <a:cs typeface="Times New Roman" panose="02020603050405020304" pitchFamily="18" charset="0"/>
                </a:rPr>
                <a:t>x</a:t>
              </a:r>
              <a:r>
                <a:rPr lang="en-US" altLang="zh-CN" sz="2400" i="1" baseline="-25000" dirty="0" err="1">
                  <a:latin typeface="Times New Roman" panose="02020603050405020304" pitchFamily="18" charset="0"/>
                  <a:cs typeface="Times New Roman" panose="02020603050405020304" pitchFamily="18" charset="0"/>
                </a:rPr>
                <a:t>n</a:t>
              </a:r>
              <a:r>
                <a:rPr lang="en-US" altLang="zh-CN" sz="2400" dirty="0">
                  <a:latin typeface="Times New Roman" panose="02020603050405020304" pitchFamily="18" charset="0"/>
                  <a:cs typeface="Times New Roman" panose="02020603050405020304" pitchFamily="18" charset="0"/>
                </a:rPr>
                <a:t>)</a:t>
              </a:r>
            </a:p>
          </p:txBody>
        </p:sp>
        <p:grpSp>
          <p:nvGrpSpPr>
            <p:cNvPr id="107541" name="Group 21"/>
            <p:cNvGrpSpPr>
              <a:grpSpLocks/>
            </p:cNvGrpSpPr>
            <p:nvPr/>
          </p:nvGrpSpPr>
          <p:grpSpPr bwMode="auto">
            <a:xfrm>
              <a:off x="1997" y="2256"/>
              <a:ext cx="259" cy="429"/>
              <a:chOff x="3048" y="-45"/>
              <a:chExt cx="259" cy="429"/>
            </a:xfrm>
          </p:grpSpPr>
          <p:sp>
            <p:nvSpPr>
              <p:cNvPr id="107542" name="Rectangle 22"/>
              <p:cNvSpPr>
                <a:spLocks noChangeArrowheads="1"/>
              </p:cNvSpPr>
              <p:nvPr/>
            </p:nvSpPr>
            <p:spPr bwMode="auto">
              <a:xfrm>
                <a:off x="3048" y="96"/>
                <a:ext cx="2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i="1" dirty="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107543" name="Rectangle 23"/>
              <p:cNvSpPr>
                <a:spLocks noChangeArrowheads="1"/>
              </p:cNvSpPr>
              <p:nvPr/>
            </p:nvSpPr>
            <p:spPr bwMode="auto">
              <a:xfrm>
                <a:off x="3075" y="-45"/>
                <a:ext cx="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a:latin typeface="Times New Roman" panose="02020603050405020304" pitchFamily="18" charset="0"/>
                    <a:cs typeface="Times New Roman" panose="02020603050405020304" pitchFamily="18" charset="0"/>
                    <a:sym typeface="Symbol" panose="05050102010706020507" pitchFamily="18" charset="2"/>
                  </a:rPr>
                  <a:t></a:t>
                </a:r>
              </a:p>
            </p:txBody>
          </p:sp>
        </p:grpSp>
      </p:grpSp>
      <p:sp>
        <p:nvSpPr>
          <p:cNvPr id="107544" name="Rectangle 24"/>
          <p:cNvSpPr>
            <a:spLocks noChangeArrowheads="1"/>
          </p:cNvSpPr>
          <p:nvPr/>
        </p:nvSpPr>
        <p:spPr bwMode="auto">
          <a:xfrm>
            <a:off x="4139952" y="3446339"/>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400" dirty="0">
                <a:latin typeface="Times New Roman" panose="02020603050405020304" pitchFamily="18" charset="0"/>
                <a:cs typeface="Times New Roman" panose="02020603050405020304" pitchFamily="18" charset="0"/>
              </a:rPr>
              <a:t>称</a:t>
            </a:r>
          </a:p>
        </p:txBody>
      </p:sp>
      <p:sp>
        <p:nvSpPr>
          <p:cNvPr id="107545" name="Rectangle 25"/>
          <p:cNvSpPr>
            <a:spLocks noChangeArrowheads="1"/>
          </p:cNvSpPr>
          <p:nvPr/>
        </p:nvSpPr>
        <p:spPr bwMode="auto">
          <a:xfrm>
            <a:off x="2987675" y="4005263"/>
            <a:ext cx="20457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400">
                <a:latin typeface="Times New Roman" panose="02020603050405020304" pitchFamily="18" charset="0"/>
                <a:cs typeface="Times New Roman" panose="02020603050405020304" pitchFamily="18" charset="0"/>
              </a:rPr>
              <a:t>为的</a:t>
            </a:r>
            <a:r>
              <a:rPr lang="zh-CN" altLang="en-US" sz="2400" i="1">
                <a:latin typeface="Times New Roman" panose="02020603050405020304" pitchFamily="18" charset="0"/>
                <a:cs typeface="Times New Roman" panose="02020603050405020304" pitchFamily="18" charset="0"/>
                <a:sym typeface="Symbol" panose="05050102010706020507" pitchFamily="18" charset="2"/>
              </a:rPr>
              <a:t></a:t>
            </a:r>
            <a:r>
              <a:rPr lang="zh-CN" altLang="en-US" sz="2400">
                <a:latin typeface="Times New Roman" panose="02020603050405020304" pitchFamily="18" charset="0"/>
                <a:cs typeface="Times New Roman" panose="02020603050405020304" pitchFamily="18" charset="0"/>
              </a:rPr>
              <a:t> </a:t>
            </a:r>
            <a:r>
              <a:rPr lang="zh-CN" altLang="en-US" sz="2400" u="sng">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估计值</a:t>
            </a:r>
            <a:r>
              <a:rPr lang="en-US" altLang="zh-CN" sz="2400">
                <a:latin typeface="Times New Roman" panose="02020603050405020304" pitchFamily="18" charset="0"/>
                <a:cs typeface="Times New Roman" panose="02020603050405020304" pitchFamily="18" charset="0"/>
              </a:rPr>
              <a:t>.</a:t>
            </a:r>
          </a:p>
        </p:txBody>
      </p:sp>
      <p:sp>
        <p:nvSpPr>
          <p:cNvPr id="107546" name="Rectangle 26"/>
          <p:cNvSpPr>
            <a:spLocks noChangeArrowheads="1"/>
          </p:cNvSpPr>
          <p:nvPr/>
        </p:nvSpPr>
        <p:spPr bwMode="auto">
          <a:xfrm>
            <a:off x="971550" y="4508500"/>
            <a:ext cx="4283545"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0"/>
              </a:spcBef>
            </a:pPr>
            <a:r>
              <a:rPr lang="zh-CN" altLang="en-US" sz="2400">
                <a:latin typeface="Times New Roman" panose="02020603050405020304" pitchFamily="18" charset="0"/>
                <a:cs typeface="Times New Roman" panose="02020603050405020304" pitchFamily="18" charset="0"/>
              </a:rPr>
              <a:t>估计量和估计值统称估为</a:t>
            </a:r>
            <a:r>
              <a:rPr lang="zh-CN" altLang="en-US" sz="2400" u="sng">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估计</a:t>
            </a:r>
            <a:r>
              <a:rPr lang="en-US" altLang="zh-CN" sz="2400">
                <a:latin typeface="Times New Roman" panose="02020603050405020304" pitchFamily="18" charset="0"/>
                <a:cs typeface="Times New Roman" panose="02020603050405020304" pitchFamily="18" charset="0"/>
              </a:rPr>
              <a:t>,</a:t>
            </a:r>
          </a:p>
        </p:txBody>
      </p:sp>
      <p:grpSp>
        <p:nvGrpSpPr>
          <p:cNvPr id="107547" name="Group 27"/>
          <p:cNvGrpSpPr>
            <a:grpSpLocks/>
          </p:cNvGrpSpPr>
          <p:nvPr/>
        </p:nvGrpSpPr>
        <p:grpSpPr bwMode="auto">
          <a:xfrm>
            <a:off x="5148064" y="4365622"/>
            <a:ext cx="2039938" cy="647700"/>
            <a:chOff x="573" y="2931"/>
            <a:chExt cx="1285" cy="408"/>
          </a:xfrm>
        </p:grpSpPr>
        <p:grpSp>
          <p:nvGrpSpPr>
            <p:cNvPr id="107548" name="Group 28"/>
            <p:cNvGrpSpPr>
              <a:grpSpLocks/>
            </p:cNvGrpSpPr>
            <p:nvPr/>
          </p:nvGrpSpPr>
          <p:grpSpPr bwMode="auto">
            <a:xfrm>
              <a:off x="1541" y="2931"/>
              <a:ext cx="257" cy="408"/>
              <a:chOff x="3024" y="-45"/>
              <a:chExt cx="257" cy="408"/>
            </a:xfrm>
          </p:grpSpPr>
          <p:sp>
            <p:nvSpPr>
              <p:cNvPr id="107549" name="Rectangle 29"/>
              <p:cNvSpPr>
                <a:spLocks noChangeArrowheads="1"/>
              </p:cNvSpPr>
              <p:nvPr/>
            </p:nvSpPr>
            <p:spPr bwMode="auto">
              <a:xfrm>
                <a:off x="3024" y="75"/>
                <a:ext cx="2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i="1" dirty="0">
                    <a:solidFill>
                      <a:srgbClr val="CC0000"/>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107550" name="Rectangle 30"/>
              <p:cNvSpPr>
                <a:spLocks noChangeArrowheads="1"/>
              </p:cNvSpPr>
              <p:nvPr/>
            </p:nvSpPr>
            <p:spPr bwMode="auto">
              <a:xfrm>
                <a:off x="3049" y="-45"/>
                <a:ext cx="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i="1" dirty="0">
                    <a:solidFill>
                      <a:srgbClr val="FF6600"/>
                    </a:solidFill>
                    <a:latin typeface="Times New Roman" panose="02020603050405020304" pitchFamily="18" charset="0"/>
                    <a:cs typeface="Times New Roman" panose="02020603050405020304" pitchFamily="18" charset="0"/>
                    <a:sym typeface="Symbol" panose="05050102010706020507" pitchFamily="18" charset="2"/>
                  </a:rPr>
                  <a:t></a:t>
                </a:r>
              </a:p>
            </p:txBody>
          </p:sp>
        </p:grpSp>
        <p:sp>
          <p:nvSpPr>
            <p:cNvPr id="107551" name="Rectangle 31"/>
            <p:cNvSpPr>
              <a:spLocks noChangeArrowheads="1"/>
            </p:cNvSpPr>
            <p:nvPr/>
          </p:nvSpPr>
          <p:spPr bwMode="auto">
            <a:xfrm>
              <a:off x="573" y="3024"/>
              <a:ext cx="128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400" dirty="0">
                  <a:latin typeface="Times New Roman" panose="02020603050405020304" pitchFamily="18" charset="0"/>
                  <a:cs typeface="Times New Roman" panose="02020603050405020304" pitchFamily="18" charset="0"/>
                </a:rPr>
                <a:t>并都简记为   </a:t>
              </a:r>
              <a:r>
                <a:rPr lang="en-US" altLang="zh-CN" sz="2400" dirty="0">
                  <a:latin typeface="Times New Roman" panose="02020603050405020304" pitchFamily="18" charset="0"/>
                  <a:cs typeface="Times New Roman" panose="02020603050405020304" pitchFamily="18" charset="0"/>
                </a:rPr>
                <a:t>.</a:t>
              </a:r>
            </a:p>
          </p:txBody>
        </p:sp>
      </p:grpSp>
      <p:sp>
        <p:nvSpPr>
          <p:cNvPr id="107552" name="Rectangle 32"/>
          <p:cNvSpPr>
            <a:spLocks noChangeArrowheads="1"/>
          </p:cNvSpPr>
          <p:nvPr/>
        </p:nvSpPr>
        <p:spPr bwMode="auto">
          <a:xfrm>
            <a:off x="395288" y="5589588"/>
            <a:ext cx="64828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
                <a:srgbClr val="FF0000"/>
              </a:buClr>
              <a:buSzPct val="120000"/>
              <a:buFont typeface="Wingdings" panose="05000000000000000000" pitchFamily="2" charset="2"/>
              <a:buChar char="Ø"/>
            </a:pPr>
            <a:r>
              <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点估计常用方法</a:t>
            </a:r>
            <a:r>
              <a:rPr lang="en-US" altLang="zh-CN"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矩估计法</a:t>
            </a:r>
            <a:r>
              <a:rPr lang="en-US" altLang="zh-CN"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最</a:t>
            </a:r>
            <a:r>
              <a:rPr lang="zh-CN" altLang="en-US"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大</a:t>
            </a:r>
            <a:r>
              <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似然估计法</a:t>
            </a:r>
            <a:r>
              <a:rPr lang="en-US" altLang="zh-CN"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7553" name="Rectangle 33"/>
          <p:cNvSpPr>
            <a:spLocks noChangeArrowheads="1"/>
          </p:cNvSpPr>
          <p:nvPr/>
        </p:nvSpPr>
        <p:spPr bwMode="auto">
          <a:xfrm>
            <a:off x="468313" y="5084763"/>
            <a:ext cx="64556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注</a:t>
            </a:r>
            <a:r>
              <a:rPr lang="en-US" altLang="zh-CN"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参数</a:t>
            </a:r>
            <a:r>
              <a:rPr lang="zh-CN" altLang="en-US" sz="2400" i="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cs typeface="Times New Roman" panose="02020603050405020304" pitchFamily="18" charset="0"/>
              </a:rPr>
              <a:t>的估计量   是样本</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2 </a:t>
            </a:r>
            <a:r>
              <a:rPr lang="en-US" altLang="zh-CN" sz="2400" dirty="0">
                <a:latin typeface="Times New Roman" panose="02020603050405020304" pitchFamily="18" charset="0"/>
                <a:cs typeface="Times New Roman" panose="02020603050405020304" pitchFamily="18" charset="0"/>
              </a:rPr>
              <a:t>,..,</a:t>
            </a:r>
            <a:r>
              <a:rPr lang="en-US" altLang="zh-CN" sz="2400" i="1" dirty="0" err="1">
                <a:latin typeface="Times New Roman" panose="02020603050405020304" pitchFamily="18" charset="0"/>
                <a:cs typeface="Times New Roman" panose="02020603050405020304" pitchFamily="18" charset="0"/>
              </a:rPr>
              <a:t>X</a:t>
            </a:r>
            <a:r>
              <a:rPr lang="en-US" altLang="zh-CN" sz="2400" baseline="-25000" dirty="0" err="1">
                <a:latin typeface="Times New Roman" panose="02020603050405020304" pitchFamily="18" charset="0"/>
                <a:cs typeface="Times New Roman" panose="02020603050405020304" pitchFamily="18" charset="0"/>
              </a:rPr>
              <a:t>n</a:t>
            </a:r>
            <a:r>
              <a:rPr lang="en-US" altLang="zh-CN" sz="2400" baseline="-250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的函数</a:t>
            </a:r>
            <a:r>
              <a:rPr lang="en-US" altLang="zh-CN" sz="2400" dirty="0">
                <a:latin typeface="Times New Roman" panose="02020603050405020304" pitchFamily="18" charset="0"/>
                <a:cs typeface="Times New Roman" panose="02020603050405020304" pitchFamily="18" charset="0"/>
              </a:rPr>
              <a:t>.</a:t>
            </a:r>
          </a:p>
        </p:txBody>
      </p:sp>
      <p:grpSp>
        <p:nvGrpSpPr>
          <p:cNvPr id="107554" name="Group 34"/>
          <p:cNvGrpSpPr>
            <a:grpSpLocks/>
          </p:cNvGrpSpPr>
          <p:nvPr/>
        </p:nvGrpSpPr>
        <p:grpSpPr bwMode="auto">
          <a:xfrm>
            <a:off x="3059832" y="4868863"/>
            <a:ext cx="411162" cy="681037"/>
            <a:chOff x="3048" y="-45"/>
            <a:chExt cx="259" cy="429"/>
          </a:xfrm>
        </p:grpSpPr>
        <p:sp>
          <p:nvSpPr>
            <p:cNvPr id="107555" name="Rectangle 35"/>
            <p:cNvSpPr>
              <a:spLocks noChangeArrowheads="1"/>
            </p:cNvSpPr>
            <p:nvPr/>
          </p:nvSpPr>
          <p:spPr bwMode="auto">
            <a:xfrm>
              <a:off x="3048" y="96"/>
              <a:ext cx="2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i="1" dirty="0">
                  <a:solidFill>
                    <a:srgbClr val="CC0000"/>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107556" name="Rectangle 36"/>
            <p:cNvSpPr>
              <a:spLocks noChangeArrowheads="1"/>
            </p:cNvSpPr>
            <p:nvPr/>
          </p:nvSpPr>
          <p:spPr bwMode="auto">
            <a:xfrm>
              <a:off x="3075" y="-45"/>
              <a:ext cx="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p>
          </p:txBody>
        </p:sp>
      </p:grpSp>
      <p:sp>
        <p:nvSpPr>
          <p:cNvPr id="107557" name="Rectangle 37"/>
          <p:cNvSpPr>
            <a:spLocks noChangeArrowheads="1"/>
          </p:cNvSpPr>
          <p:nvPr/>
        </p:nvSpPr>
        <p:spPr bwMode="auto">
          <a:xfrm>
            <a:off x="3218949" y="2175247"/>
            <a:ext cx="2145139"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2 </a:t>
            </a:r>
            <a:r>
              <a:rPr lang="en-US" altLang="zh-CN" sz="2400" dirty="0">
                <a:latin typeface="Times New Roman" panose="02020603050405020304" pitchFamily="18" charset="0"/>
                <a:cs typeface="Times New Roman" panose="02020603050405020304" pitchFamily="18" charset="0"/>
              </a:rPr>
              <a:t>, …,</a:t>
            </a:r>
            <a:r>
              <a:rPr lang="en-US" altLang="zh-CN" sz="2400" i="1" dirty="0" err="1">
                <a:latin typeface="Times New Roman" panose="02020603050405020304" pitchFamily="18" charset="0"/>
                <a:cs typeface="Times New Roman" panose="02020603050405020304" pitchFamily="18" charset="0"/>
              </a:rPr>
              <a:t>X</a:t>
            </a:r>
            <a:r>
              <a:rPr lang="en-US" altLang="zh-CN" sz="2400" i="1" baseline="-25000" dirty="0" err="1">
                <a:latin typeface="Times New Roman" panose="02020603050405020304" pitchFamily="18" charset="0"/>
                <a:cs typeface="Times New Roman" panose="02020603050405020304" pitchFamily="18" charset="0"/>
              </a:rPr>
              <a:t>n</a:t>
            </a:r>
            <a:r>
              <a:rPr lang="en-US" altLang="zh-CN" sz="2400" dirty="0">
                <a:latin typeface="Times New Roman" panose="02020603050405020304" pitchFamily="18" charset="0"/>
                <a:cs typeface="Times New Roman" panose="02020603050405020304" pitchFamily="18" charset="0"/>
              </a:rPr>
              <a:t>),</a:t>
            </a:r>
          </a:p>
        </p:txBody>
      </p:sp>
      <p:grpSp>
        <p:nvGrpSpPr>
          <p:cNvPr id="107558" name="Group 38"/>
          <p:cNvGrpSpPr>
            <a:grpSpLocks/>
          </p:cNvGrpSpPr>
          <p:nvPr/>
        </p:nvGrpSpPr>
        <p:grpSpPr bwMode="auto">
          <a:xfrm>
            <a:off x="2987675" y="2492375"/>
            <a:ext cx="411163" cy="681038"/>
            <a:chOff x="3048" y="-45"/>
            <a:chExt cx="259" cy="429"/>
          </a:xfrm>
        </p:grpSpPr>
        <p:sp>
          <p:nvSpPr>
            <p:cNvPr id="107559" name="Rectangle 39"/>
            <p:cNvSpPr>
              <a:spLocks noChangeArrowheads="1"/>
            </p:cNvSpPr>
            <p:nvPr/>
          </p:nvSpPr>
          <p:spPr bwMode="auto">
            <a:xfrm>
              <a:off x="3048" y="96"/>
              <a:ext cx="2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i="1" dirty="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107560" name="Rectangle 40"/>
            <p:cNvSpPr>
              <a:spLocks noChangeArrowheads="1"/>
            </p:cNvSpPr>
            <p:nvPr/>
          </p:nvSpPr>
          <p:spPr bwMode="auto">
            <a:xfrm>
              <a:off x="3075" y="-45"/>
              <a:ext cx="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a:latin typeface="Times New Roman" panose="02020603050405020304" pitchFamily="18" charset="0"/>
                  <a:cs typeface="Times New Roman" panose="02020603050405020304" pitchFamily="18" charset="0"/>
                  <a:sym typeface="Symbol" panose="05050102010706020507" pitchFamily="18" charset="2"/>
                </a:rPr>
                <a:t></a:t>
              </a:r>
            </a:p>
          </p:txBody>
        </p:sp>
      </p:grpSp>
      <p:sp>
        <p:nvSpPr>
          <p:cNvPr id="107561" name="Rectangle 41"/>
          <p:cNvSpPr>
            <a:spLocks noChangeArrowheads="1"/>
          </p:cNvSpPr>
          <p:nvPr/>
        </p:nvSpPr>
        <p:spPr bwMode="auto">
          <a:xfrm>
            <a:off x="3203575" y="2636838"/>
            <a:ext cx="1863011" cy="5355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nSpc>
                <a:spcPct val="120000"/>
              </a:lnSpc>
              <a:spcBef>
                <a:spcPct val="0"/>
              </a:spcBef>
            </a:pP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 …,</a:t>
            </a:r>
            <a:r>
              <a:rPr lang="en-US" altLang="zh-CN" sz="2400" i="1" dirty="0" err="1">
                <a:latin typeface="Times New Roman" panose="02020603050405020304" pitchFamily="18" charset="0"/>
                <a:cs typeface="Times New Roman" panose="02020603050405020304" pitchFamily="18" charset="0"/>
              </a:rPr>
              <a:t>x</a:t>
            </a:r>
            <a:r>
              <a:rPr lang="en-US" altLang="zh-CN" sz="2400" i="1" baseline="-25000" dirty="0" err="1">
                <a:latin typeface="Times New Roman" panose="02020603050405020304" pitchFamily="18" charset="0"/>
                <a:cs typeface="Times New Roman" panose="02020603050405020304" pitchFamily="18" charset="0"/>
              </a:rPr>
              <a:t>n</a:t>
            </a:r>
            <a:r>
              <a:rPr lang="en-US" altLang="zh-C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455984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7523"/>
                                        </p:tgtEl>
                                        <p:attrNameLst>
                                          <p:attrName>style.visibility</p:attrName>
                                        </p:attrNameLst>
                                      </p:cBhvr>
                                      <p:to>
                                        <p:strVal val="visible"/>
                                      </p:to>
                                    </p:set>
                                    <p:animEffect transition="in" filter="wipe(left)">
                                      <p:cBhvr>
                                        <p:cTn id="7" dur="500"/>
                                        <p:tgtEl>
                                          <p:spTgt spid="1075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7522"/>
                                        </p:tgtEl>
                                        <p:attrNameLst>
                                          <p:attrName>style.visibility</p:attrName>
                                        </p:attrNameLst>
                                      </p:cBhvr>
                                      <p:to>
                                        <p:strVal val="visible"/>
                                      </p:to>
                                    </p:set>
                                    <p:animEffect transition="in" filter="wipe(left)">
                                      <p:cBhvr>
                                        <p:cTn id="12" dur="500"/>
                                        <p:tgtEl>
                                          <p:spTgt spid="1075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7525"/>
                                        </p:tgtEl>
                                        <p:attrNameLst>
                                          <p:attrName>style.visibility</p:attrName>
                                        </p:attrNameLst>
                                      </p:cBhvr>
                                      <p:to>
                                        <p:strVal val="visible"/>
                                      </p:to>
                                    </p:set>
                                    <p:animEffect transition="in" filter="wipe(up)">
                                      <p:cBhvr>
                                        <p:cTn id="17" dur="500"/>
                                        <p:tgtEl>
                                          <p:spTgt spid="107525"/>
                                        </p:tgtEl>
                                      </p:cBhvr>
                                    </p:animEffect>
                                  </p:childTnLst>
                                </p:cTn>
                              </p:par>
                              <p:par>
                                <p:cTn id="18" presetID="22" presetClass="entr" presetSubtype="1" fill="hold" nodeType="withEffect">
                                  <p:stCondLst>
                                    <p:cond delay="0"/>
                                  </p:stCondLst>
                                  <p:childTnLst>
                                    <p:set>
                                      <p:cBhvr>
                                        <p:cTn id="19" dur="1" fill="hold">
                                          <p:stCondLst>
                                            <p:cond delay="0"/>
                                          </p:stCondLst>
                                        </p:cTn>
                                        <p:tgtEl>
                                          <p:spTgt spid="107526"/>
                                        </p:tgtEl>
                                        <p:attrNameLst>
                                          <p:attrName>style.visibility</p:attrName>
                                        </p:attrNameLst>
                                      </p:cBhvr>
                                      <p:to>
                                        <p:strVal val="visible"/>
                                      </p:to>
                                    </p:set>
                                    <p:animEffect transition="in" filter="wipe(up)">
                                      <p:cBhvr>
                                        <p:cTn id="20" dur="500"/>
                                        <p:tgtEl>
                                          <p:spTgt spid="107526"/>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07557"/>
                                        </p:tgtEl>
                                        <p:attrNameLst>
                                          <p:attrName>style.visibility</p:attrName>
                                        </p:attrNameLst>
                                      </p:cBhvr>
                                      <p:to>
                                        <p:strVal val="visible"/>
                                      </p:to>
                                    </p:set>
                                    <p:animEffect transition="in" filter="wipe(up)">
                                      <p:cBhvr>
                                        <p:cTn id="23" dur="500"/>
                                        <p:tgtEl>
                                          <p:spTgt spid="107557"/>
                                        </p:tgtEl>
                                      </p:cBhvr>
                                    </p:animEffect>
                                  </p:childTnLst>
                                </p:cTn>
                              </p:par>
                              <p:par>
                                <p:cTn id="24" presetID="22" presetClass="entr" presetSubtype="1" fill="hold" nodeType="withEffect">
                                  <p:stCondLst>
                                    <p:cond delay="0"/>
                                  </p:stCondLst>
                                  <p:childTnLst>
                                    <p:set>
                                      <p:cBhvr>
                                        <p:cTn id="25" dur="1" fill="hold">
                                          <p:stCondLst>
                                            <p:cond delay="0"/>
                                          </p:stCondLst>
                                        </p:cTn>
                                        <p:tgtEl>
                                          <p:spTgt spid="107558"/>
                                        </p:tgtEl>
                                        <p:attrNameLst>
                                          <p:attrName>style.visibility</p:attrName>
                                        </p:attrNameLst>
                                      </p:cBhvr>
                                      <p:to>
                                        <p:strVal val="visible"/>
                                      </p:to>
                                    </p:set>
                                    <p:animEffect transition="in" filter="wipe(up)">
                                      <p:cBhvr>
                                        <p:cTn id="26" dur="500"/>
                                        <p:tgtEl>
                                          <p:spTgt spid="107558"/>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07561"/>
                                        </p:tgtEl>
                                        <p:attrNameLst>
                                          <p:attrName>style.visibility</p:attrName>
                                        </p:attrNameLst>
                                      </p:cBhvr>
                                      <p:to>
                                        <p:strVal val="visible"/>
                                      </p:to>
                                    </p:set>
                                    <p:animEffect transition="in" filter="wipe(up)">
                                      <p:cBhvr>
                                        <p:cTn id="29" dur="500"/>
                                        <p:tgtEl>
                                          <p:spTgt spid="10756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07544"/>
                                        </p:tgtEl>
                                        <p:attrNameLst>
                                          <p:attrName>style.visibility</p:attrName>
                                        </p:attrNameLst>
                                      </p:cBhvr>
                                      <p:to>
                                        <p:strVal val="visible"/>
                                      </p:to>
                                    </p:set>
                                    <p:animEffect transition="in" filter="wipe(left)">
                                      <p:cBhvr>
                                        <p:cTn id="34" dur="500"/>
                                        <p:tgtEl>
                                          <p:spTgt spid="10754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107530"/>
                                        </p:tgtEl>
                                        <p:attrNameLst>
                                          <p:attrName>style.visibility</p:attrName>
                                        </p:attrNameLst>
                                      </p:cBhvr>
                                      <p:to>
                                        <p:strVal val="visible"/>
                                      </p:to>
                                    </p:set>
                                    <p:animEffect transition="in" filter="wipe(left)">
                                      <p:cBhvr>
                                        <p:cTn id="39" dur="500"/>
                                        <p:tgtEl>
                                          <p:spTgt spid="10753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07535"/>
                                        </p:tgtEl>
                                        <p:attrNameLst>
                                          <p:attrName>style.visibility</p:attrName>
                                        </p:attrNameLst>
                                      </p:cBhvr>
                                      <p:to>
                                        <p:strVal val="visible"/>
                                      </p:to>
                                    </p:set>
                                    <p:animEffect transition="in" filter="wipe(left)">
                                      <p:cBhvr>
                                        <p:cTn id="44" dur="500"/>
                                        <p:tgtEl>
                                          <p:spTgt spid="10753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07529"/>
                                        </p:tgtEl>
                                        <p:attrNameLst>
                                          <p:attrName>style.visibility</p:attrName>
                                        </p:attrNameLst>
                                      </p:cBhvr>
                                      <p:to>
                                        <p:strVal val="visible"/>
                                      </p:to>
                                    </p:set>
                                    <p:animEffect transition="in" filter="wipe(left)">
                                      <p:cBhvr>
                                        <p:cTn id="49" dur="500"/>
                                        <p:tgtEl>
                                          <p:spTgt spid="10752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107539"/>
                                        </p:tgtEl>
                                        <p:attrNameLst>
                                          <p:attrName>style.visibility</p:attrName>
                                        </p:attrNameLst>
                                      </p:cBhvr>
                                      <p:to>
                                        <p:strVal val="visible"/>
                                      </p:to>
                                    </p:set>
                                    <p:animEffect transition="in" filter="wipe(left)">
                                      <p:cBhvr>
                                        <p:cTn id="54" dur="500"/>
                                        <p:tgtEl>
                                          <p:spTgt spid="10753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07545"/>
                                        </p:tgtEl>
                                        <p:attrNameLst>
                                          <p:attrName>style.visibility</p:attrName>
                                        </p:attrNameLst>
                                      </p:cBhvr>
                                      <p:to>
                                        <p:strVal val="visible"/>
                                      </p:to>
                                    </p:set>
                                    <p:animEffect transition="in" filter="wipe(left)">
                                      <p:cBhvr>
                                        <p:cTn id="59" dur="500"/>
                                        <p:tgtEl>
                                          <p:spTgt spid="10754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07546"/>
                                        </p:tgtEl>
                                        <p:attrNameLst>
                                          <p:attrName>style.visibility</p:attrName>
                                        </p:attrNameLst>
                                      </p:cBhvr>
                                      <p:to>
                                        <p:strVal val="visible"/>
                                      </p:to>
                                    </p:set>
                                    <p:animEffect transition="in" filter="wipe(left)">
                                      <p:cBhvr>
                                        <p:cTn id="64" dur="500"/>
                                        <p:tgtEl>
                                          <p:spTgt spid="10754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107547"/>
                                        </p:tgtEl>
                                        <p:attrNameLst>
                                          <p:attrName>style.visibility</p:attrName>
                                        </p:attrNameLst>
                                      </p:cBhvr>
                                      <p:to>
                                        <p:strVal val="visible"/>
                                      </p:to>
                                    </p:set>
                                    <p:animEffect transition="in" filter="wipe(left)">
                                      <p:cBhvr>
                                        <p:cTn id="69" dur="500"/>
                                        <p:tgtEl>
                                          <p:spTgt spid="107547"/>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107554"/>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07553"/>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07552"/>
                                        </p:tgtEl>
                                        <p:attrNameLst>
                                          <p:attrName>style.visibility</p:attrName>
                                        </p:attrNameLst>
                                      </p:cBhvr>
                                      <p:to>
                                        <p:strVal val="visible"/>
                                      </p:to>
                                    </p:set>
                                    <p:animEffect transition="in" filter="wipe(left)">
                                      <p:cBhvr>
                                        <p:cTn id="80" dur="500"/>
                                        <p:tgtEl>
                                          <p:spTgt spid="107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autoUpdateAnimBg="0"/>
      <p:bldP spid="107523" grpId="0" autoUpdateAnimBg="0"/>
      <p:bldP spid="107525" grpId="0"/>
      <p:bldP spid="107529" grpId="0"/>
      <p:bldP spid="107535" grpId="0"/>
      <p:bldP spid="107544" grpId="0"/>
      <p:bldP spid="107545" grpId="0"/>
      <p:bldP spid="107546" grpId="0"/>
      <p:bldP spid="107552" grpId="0"/>
      <p:bldP spid="107553" grpId="0"/>
      <p:bldP spid="107557" grpId="0"/>
      <p:bldP spid="10756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76672"/>
            <a:ext cx="8229600" cy="5400600"/>
          </a:xfrm>
        </p:spPr>
        <p:txBody>
          <a:bodyPr/>
          <a:lstStyle/>
          <a:p>
            <a:pPr algn="ctr">
              <a:buNone/>
            </a:pPr>
            <a:r>
              <a:rPr lang="zh-CN" altLang="en-US" b="1" dirty="0" smtClean="0">
                <a:solidFill>
                  <a:srgbClr val="FF0000"/>
                </a:solidFill>
              </a:rPr>
              <a:t>作业</a:t>
            </a:r>
            <a:endParaRPr lang="en-US" altLang="zh-CN" b="1"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611188" y="136525"/>
            <a:ext cx="2632075"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spcBef>
                <a:spcPct val="0"/>
              </a:spcBef>
            </a:pPr>
            <a:r>
              <a:rPr lang="zh-CN" altLang="en-US" sz="3200">
                <a:solidFill>
                  <a:srgbClr val="CC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一、矩估计法</a:t>
            </a:r>
          </a:p>
        </p:txBody>
      </p:sp>
      <p:sp>
        <p:nvSpPr>
          <p:cNvPr id="108547" name="Rectangle 3"/>
          <p:cNvSpPr>
            <a:spLocks noChangeArrowheads="1"/>
          </p:cNvSpPr>
          <p:nvPr/>
        </p:nvSpPr>
        <p:spPr bwMode="auto">
          <a:xfrm>
            <a:off x="395288" y="692150"/>
            <a:ext cx="8569325"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0"/>
              </a:spcBef>
            </a:pPr>
            <a:r>
              <a:rPr lang="en-US" altLang="zh-CN"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矩估计法的</a:t>
            </a:r>
            <a:r>
              <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基本思想</a:t>
            </a:r>
            <a:r>
              <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是用</a:t>
            </a:r>
            <a:r>
              <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样本矩估计总体矩</a:t>
            </a:r>
            <a:r>
              <a:rPr lang="en-US" altLang="zh-CN" dirty="0">
                <a:solidFill>
                  <a:srgbClr val="0000FF"/>
                </a:solidFill>
                <a:latin typeface="Times New Roman" panose="02020603050405020304" pitchFamily="18" charset="0"/>
                <a:cs typeface="Times New Roman" panose="02020603050405020304" pitchFamily="18" charset="0"/>
              </a:rPr>
              <a:t>. </a:t>
            </a:r>
            <a:r>
              <a:rPr lang="zh-CN" altLang="en-US" sz="2400" dirty="0">
                <a:solidFill>
                  <a:srgbClr val="0000FF"/>
                </a:solidFill>
                <a:latin typeface="Times New Roman" panose="02020603050405020304" pitchFamily="18" charset="0"/>
                <a:cs typeface="Times New Roman" panose="02020603050405020304" pitchFamily="18" charset="0"/>
              </a:rPr>
              <a:t>因为由大数定律知</a:t>
            </a:r>
            <a:r>
              <a:rPr lang="en-US" altLang="zh-CN" sz="2400" dirty="0">
                <a:solidFill>
                  <a:srgbClr val="0000FF"/>
                </a:solidFill>
                <a:latin typeface="Times New Roman" panose="02020603050405020304" pitchFamily="18" charset="0"/>
                <a:cs typeface="Times New Roman" panose="02020603050405020304" pitchFamily="18" charset="0"/>
              </a:rPr>
              <a:t>, </a:t>
            </a:r>
            <a:r>
              <a:rPr lang="zh-CN" altLang="en-US" sz="2400" dirty="0">
                <a:solidFill>
                  <a:srgbClr val="0000FF"/>
                </a:solidFill>
                <a:latin typeface="Times New Roman" panose="02020603050405020304" pitchFamily="18" charset="0"/>
                <a:cs typeface="Times New Roman" panose="02020603050405020304" pitchFamily="18" charset="0"/>
              </a:rPr>
              <a:t>样本的</a:t>
            </a:r>
            <a:r>
              <a:rPr lang="en-US" altLang="zh-CN" sz="2400" i="1" dirty="0">
                <a:solidFill>
                  <a:srgbClr val="0000FF"/>
                </a:solidFill>
                <a:latin typeface="Times New Roman" panose="02020603050405020304" pitchFamily="18" charset="0"/>
                <a:cs typeface="Times New Roman" panose="02020603050405020304" pitchFamily="18" charset="0"/>
              </a:rPr>
              <a:t>k</a:t>
            </a:r>
            <a:r>
              <a:rPr lang="zh-CN" altLang="en-US" sz="2400" dirty="0">
                <a:solidFill>
                  <a:srgbClr val="0000FF"/>
                </a:solidFill>
                <a:latin typeface="Times New Roman" panose="02020603050405020304" pitchFamily="18" charset="0"/>
                <a:cs typeface="Times New Roman" panose="02020603050405020304" pitchFamily="18" charset="0"/>
              </a:rPr>
              <a:t>阶矩</a:t>
            </a:r>
            <a:r>
              <a:rPr lang="zh-CN" altLang="en-US" sz="2400" dirty="0" smtClean="0">
                <a:solidFill>
                  <a:srgbClr val="0000FF"/>
                </a:solidFill>
                <a:latin typeface="Times New Roman" panose="02020603050405020304" pitchFamily="18" charset="0"/>
                <a:cs typeface="Times New Roman" panose="02020603050405020304" pitchFamily="18" charset="0"/>
              </a:rPr>
              <a:t>依概率收敛</a:t>
            </a:r>
            <a:r>
              <a:rPr lang="zh-CN" altLang="en-US" dirty="0">
                <a:solidFill>
                  <a:srgbClr val="0000FF"/>
                </a:solidFill>
                <a:latin typeface="Times New Roman" panose="02020603050405020304" pitchFamily="18" charset="0"/>
                <a:cs typeface="Times New Roman" panose="02020603050405020304" pitchFamily="18" charset="0"/>
              </a:rPr>
              <a:t>于</a:t>
            </a:r>
            <a:r>
              <a:rPr lang="zh-CN" altLang="en-US" sz="2400" dirty="0" smtClean="0">
                <a:solidFill>
                  <a:srgbClr val="0000FF"/>
                </a:solidFill>
                <a:latin typeface="Times New Roman" panose="02020603050405020304" pitchFamily="18" charset="0"/>
                <a:cs typeface="Times New Roman" panose="02020603050405020304" pitchFamily="18" charset="0"/>
              </a:rPr>
              <a:t>总体</a:t>
            </a:r>
            <a:r>
              <a:rPr lang="zh-CN" altLang="en-US" sz="2400" dirty="0">
                <a:solidFill>
                  <a:srgbClr val="0000FF"/>
                </a:solidFill>
                <a:latin typeface="Times New Roman" panose="02020603050405020304" pitchFamily="18" charset="0"/>
                <a:cs typeface="Times New Roman" panose="02020603050405020304" pitchFamily="18" charset="0"/>
              </a:rPr>
              <a:t>的</a:t>
            </a:r>
            <a:r>
              <a:rPr lang="en-US" altLang="zh-CN" sz="2400" i="1" dirty="0">
                <a:solidFill>
                  <a:srgbClr val="0000FF"/>
                </a:solidFill>
                <a:latin typeface="Times New Roman" panose="02020603050405020304" pitchFamily="18" charset="0"/>
                <a:cs typeface="Times New Roman" panose="02020603050405020304" pitchFamily="18" charset="0"/>
              </a:rPr>
              <a:t>k</a:t>
            </a:r>
            <a:r>
              <a:rPr lang="zh-CN" altLang="en-US" sz="2400" dirty="0">
                <a:solidFill>
                  <a:srgbClr val="0000FF"/>
                </a:solidFill>
                <a:latin typeface="Times New Roman" panose="02020603050405020304" pitchFamily="18" charset="0"/>
                <a:cs typeface="Times New Roman" panose="02020603050405020304" pitchFamily="18" charset="0"/>
              </a:rPr>
              <a:t>阶矩</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这种用</a:t>
            </a:r>
            <a:r>
              <a:rPr lang="zh-CN" altLang="en-US"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样本</a:t>
            </a:r>
            <a:r>
              <a:rPr lang="en-US" altLang="zh-CN"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原点</a:t>
            </a:r>
            <a:r>
              <a:rPr lang="en-US" altLang="zh-CN"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矩作为总体</a:t>
            </a:r>
            <a:r>
              <a:rPr lang="en-US" altLang="zh-CN"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原点</a:t>
            </a:r>
            <a:r>
              <a:rPr lang="en-US" altLang="zh-CN"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矩的估计量的方法</a:t>
            </a:r>
            <a:r>
              <a:rPr lang="zh-CN" altLang="en-US" sz="2400" dirty="0">
                <a:latin typeface="Times New Roman" panose="02020603050405020304" pitchFamily="18" charset="0"/>
                <a:cs typeface="Times New Roman" panose="02020603050405020304" pitchFamily="18" charset="0"/>
              </a:rPr>
              <a:t>称为</a:t>
            </a:r>
            <a:r>
              <a:rPr lang="zh-CN" altLang="en-US" sz="2400" dirty="0">
                <a:solidFill>
                  <a:srgbClr val="CC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矩估计法</a:t>
            </a:r>
            <a:r>
              <a:rPr lang="zh-CN" altLang="en-US" sz="2400" dirty="0">
                <a:latin typeface="Times New Roman" panose="02020603050405020304" pitchFamily="18" charset="0"/>
                <a:cs typeface="Times New Roman" panose="02020603050405020304" pitchFamily="18" charset="0"/>
              </a:rPr>
              <a:t>．</a:t>
            </a:r>
          </a:p>
        </p:txBody>
      </p:sp>
      <p:sp>
        <p:nvSpPr>
          <p:cNvPr id="108548" name="Line 4"/>
          <p:cNvSpPr>
            <a:spLocks noChangeShapeType="1"/>
          </p:cNvSpPr>
          <p:nvPr/>
        </p:nvSpPr>
        <p:spPr bwMode="auto">
          <a:xfrm>
            <a:off x="611188" y="692150"/>
            <a:ext cx="2362200" cy="0"/>
          </a:xfrm>
          <a:prstGeom prst="line">
            <a:avLst/>
          </a:prstGeom>
          <a:noFill/>
          <a:ln w="38100">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8549" name="Rectangle 5"/>
          <p:cNvSpPr>
            <a:spLocks noChangeArrowheads="1"/>
          </p:cNvSpPr>
          <p:nvPr/>
        </p:nvSpPr>
        <p:spPr bwMode="auto">
          <a:xfrm>
            <a:off x="539750" y="1989138"/>
            <a:ext cx="8299450" cy="186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0"/>
              </a:spcBef>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设总体</a:t>
            </a:r>
            <a:r>
              <a:rPr lang="en-US" altLang="zh-CN"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的分布函数为</a:t>
            </a:r>
            <a:r>
              <a:rPr lang="en-US" altLang="zh-CN" sz="2400" i="1" dirty="0">
                <a:latin typeface="Times New Roman" panose="02020603050405020304" pitchFamily="18" charset="0"/>
                <a:cs typeface="Times New Roman" panose="02020603050405020304" pitchFamily="18" charset="0"/>
              </a:rPr>
              <a:t>F</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i="1" baseline="-25000" dirty="0">
                <a:latin typeface="Times New Roman" panose="02020603050405020304" pitchFamily="18" charset="0"/>
                <a:cs typeface="Times New Roman" panose="02020603050405020304" pitchFamily="18" charset="0"/>
              </a:rPr>
              <a:t>k</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其中</a:t>
            </a:r>
            <a:r>
              <a:rPr lang="zh-CN" altLang="en-US" sz="2400"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 ... ,</a:t>
            </a:r>
            <a:r>
              <a:rPr lang="en-US" altLang="zh-CN" sz="2400" i="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i="1" baseline="-25000" dirty="0">
                <a:latin typeface="Times New Roman" panose="02020603050405020304" pitchFamily="18" charset="0"/>
                <a:cs typeface="Times New Roman" panose="02020603050405020304" pitchFamily="18" charset="0"/>
              </a:rPr>
              <a:t>k</a:t>
            </a:r>
            <a:r>
              <a:rPr lang="zh-CN" altLang="en-US" sz="2400" dirty="0">
                <a:latin typeface="Times New Roman" panose="02020603050405020304" pitchFamily="18" charset="0"/>
                <a:cs typeface="Times New Roman" panose="02020603050405020304" pitchFamily="18" charset="0"/>
              </a:rPr>
              <a:t>为待估参数</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如果 </a:t>
            </a:r>
            <a:r>
              <a:rPr lang="zh-CN" altLang="en-US" sz="240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i="1" baseline="-25000" dirty="0" err="1">
                <a:solidFill>
                  <a:srgbClr val="0000FF"/>
                </a:solidFill>
                <a:latin typeface="Times New Roman" panose="02020603050405020304" pitchFamily="18" charset="0"/>
                <a:cs typeface="Times New Roman" panose="02020603050405020304" pitchFamily="18" charset="0"/>
              </a:rPr>
              <a:t>i</a:t>
            </a:r>
            <a:r>
              <a:rPr lang="en-US" altLang="zh-CN" sz="2400" i="1" dirty="0">
                <a:solidFill>
                  <a:srgbClr val="0000FF"/>
                </a:solidFill>
                <a:latin typeface="Times New Roman" panose="02020603050405020304" pitchFamily="18" charset="0"/>
                <a:cs typeface="Times New Roman" panose="02020603050405020304" pitchFamily="18" charset="0"/>
              </a:rPr>
              <a:t>=E</a:t>
            </a:r>
            <a:r>
              <a:rPr lang="en-US" altLang="zh-CN" sz="2400" dirty="0">
                <a:solidFill>
                  <a:srgbClr val="0000FF"/>
                </a:solidFill>
                <a:latin typeface="Times New Roman" panose="02020603050405020304" pitchFamily="18" charset="0"/>
                <a:cs typeface="Times New Roman" panose="02020603050405020304" pitchFamily="18" charset="0"/>
              </a:rPr>
              <a:t>(</a:t>
            </a:r>
            <a:r>
              <a:rPr lang="en-US" altLang="zh-CN" sz="2400" i="1" dirty="0">
                <a:solidFill>
                  <a:srgbClr val="0000FF"/>
                </a:solidFill>
                <a:latin typeface="Times New Roman" panose="02020603050405020304" pitchFamily="18" charset="0"/>
                <a:cs typeface="Times New Roman" panose="02020603050405020304" pitchFamily="18" charset="0"/>
              </a:rPr>
              <a:t>X </a:t>
            </a:r>
            <a:r>
              <a:rPr lang="en-US" altLang="zh-CN" sz="2400" i="1" baseline="30000" dirty="0" err="1">
                <a:solidFill>
                  <a:srgbClr val="0000FF"/>
                </a:solidFill>
                <a:latin typeface="Times New Roman" panose="02020603050405020304" pitchFamily="18" charset="0"/>
                <a:cs typeface="Times New Roman" panose="02020603050405020304" pitchFamily="18" charset="0"/>
              </a:rPr>
              <a:t>i</a:t>
            </a:r>
            <a:r>
              <a:rPr lang="en-US" altLang="zh-CN" sz="2400" dirty="0">
                <a:solidFill>
                  <a:srgbClr val="0000FF"/>
                </a:solidFill>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t>
            </a:r>
            <a:r>
              <a:rPr lang="en-US" altLang="zh-CN" sz="2400" i="1"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=1,2,</a:t>
            </a:r>
            <a:r>
              <a:rPr lang="en-US" altLang="zh-CN" sz="2400" i="1" dirty="0">
                <a:latin typeface="Times New Roman" panose="02020603050405020304" pitchFamily="18" charset="0"/>
                <a:cs typeface="Times New Roman" panose="02020603050405020304" pitchFamily="18" charset="0"/>
              </a:rPr>
              <a:t>..,k</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存在</a:t>
            </a:r>
            <a:r>
              <a:rPr lang="en-US" altLang="zh-CN"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i="1" baseline="-25000" dirty="0" err="1">
                <a:latin typeface="Times New Roman" panose="02020603050405020304" pitchFamily="18" charset="0"/>
                <a:cs typeface="Times New Roman" panose="02020603050405020304" pitchFamily="18" charset="0"/>
              </a:rPr>
              <a:t>i</a:t>
            </a:r>
            <a:r>
              <a:rPr lang="zh-CN" altLang="en-US" sz="2400" dirty="0">
                <a:latin typeface="Times New Roman" panose="02020603050405020304" pitchFamily="18" charset="0"/>
                <a:cs typeface="Times New Roman" panose="02020603050405020304" pitchFamily="18" charset="0"/>
              </a:rPr>
              <a:t>为</a:t>
            </a:r>
            <a:r>
              <a:rPr lang="zh-CN" altLang="en-US" sz="2400"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aseline="-25000" dirty="0">
                <a:latin typeface="Times New Roman" panose="02020603050405020304" pitchFamily="18" charset="0"/>
                <a:cs typeface="Times New Roman" panose="02020603050405020304" pitchFamily="18" charset="0"/>
              </a:rPr>
              <a:t>2 </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i="1" baseline="-25000" dirty="0">
                <a:latin typeface="Times New Roman" panose="02020603050405020304" pitchFamily="18" charset="0"/>
                <a:cs typeface="Times New Roman" panose="02020603050405020304" pitchFamily="18" charset="0"/>
              </a:rPr>
              <a:t>k</a:t>
            </a:r>
            <a:r>
              <a:rPr lang="zh-CN" altLang="en-US" sz="2400" dirty="0">
                <a:latin typeface="Times New Roman" panose="02020603050405020304" pitchFamily="18" charset="0"/>
                <a:cs typeface="Times New Roman" panose="02020603050405020304" pitchFamily="18" charset="0"/>
              </a:rPr>
              <a:t>的函数</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记</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i="1" baseline="-25000" dirty="0" err="1">
                <a:latin typeface="Times New Roman" panose="02020603050405020304" pitchFamily="18" charset="0"/>
                <a:cs typeface="Times New Roman" panose="02020603050405020304" pitchFamily="18" charset="0"/>
              </a:rPr>
              <a:t>i</a:t>
            </a:r>
            <a:r>
              <a:rPr lang="en-US" altLang="zh-CN" sz="2400" i="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i="1" baseline="-250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aseline="-25000" dirty="0">
                <a:latin typeface="Times New Roman" panose="02020603050405020304" pitchFamily="18" charset="0"/>
                <a:cs typeface="Times New Roman" panose="02020603050405020304" pitchFamily="18" charset="0"/>
              </a:rPr>
              <a:t>2 </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i="1" baseline="-25000" dirty="0">
                <a:latin typeface="Times New Roman" panose="02020603050405020304" pitchFamily="18" charset="0"/>
                <a:cs typeface="Times New Roman" panose="02020603050405020304" pitchFamily="18" charset="0"/>
              </a:rPr>
              <a:t>k</a:t>
            </a:r>
            <a:r>
              <a:rPr lang="en-US" altLang="zh-CN" sz="2400" dirty="0">
                <a:latin typeface="Times New Roman" panose="02020603050405020304" pitchFamily="18" charset="0"/>
                <a:cs typeface="Times New Roman" panose="02020603050405020304" pitchFamily="18" charset="0"/>
              </a:rPr>
              <a:t>) (</a:t>
            </a:r>
            <a:r>
              <a:rPr lang="en-US" altLang="zh-CN" sz="2400" i="1"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=1,2,</a:t>
            </a:r>
            <a:r>
              <a:rPr lang="en-US" altLang="zh-CN" sz="2400" i="1" dirty="0">
                <a:latin typeface="Times New Roman" panose="02020603050405020304" pitchFamily="18" charset="0"/>
                <a:cs typeface="Times New Roman" panose="02020603050405020304" pitchFamily="18" charset="0"/>
              </a:rPr>
              <a:t>..,k</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2 </a:t>
            </a:r>
            <a:r>
              <a:rPr lang="en-US" altLang="zh-CN" sz="2400" dirty="0">
                <a:latin typeface="Times New Roman" panose="02020603050405020304" pitchFamily="18" charset="0"/>
                <a:cs typeface="Times New Roman" panose="02020603050405020304" pitchFamily="18" charset="0"/>
              </a:rPr>
              <a:t>, …,</a:t>
            </a:r>
            <a:r>
              <a:rPr lang="en-US" altLang="zh-CN" sz="2400" i="1" dirty="0" err="1">
                <a:latin typeface="Times New Roman" panose="02020603050405020304" pitchFamily="18" charset="0"/>
                <a:cs typeface="Times New Roman" panose="02020603050405020304" pitchFamily="18" charset="0"/>
              </a:rPr>
              <a:t>X</a:t>
            </a:r>
            <a:r>
              <a:rPr lang="en-US" altLang="zh-CN" sz="2400" i="1" baseline="-25000" dirty="0" err="1">
                <a:latin typeface="Times New Roman" panose="02020603050405020304" pitchFamily="18" charset="0"/>
                <a:cs typeface="Times New Roman" panose="02020603050405020304" pitchFamily="18" charset="0"/>
              </a:rPr>
              <a:t>n</a:t>
            </a:r>
            <a:r>
              <a:rPr lang="zh-CN" altLang="en-US" sz="2400" dirty="0">
                <a:latin typeface="Times New Roman" panose="02020603050405020304" pitchFamily="18" charset="0"/>
                <a:cs typeface="Times New Roman" panose="02020603050405020304" pitchFamily="18" charset="0"/>
              </a:rPr>
              <a:t>为总体</a:t>
            </a:r>
            <a:r>
              <a:rPr lang="en-US" altLang="zh-CN"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的样本</a:t>
            </a:r>
            <a:r>
              <a:rPr lang="en-US" altLang="zh-CN" sz="2400" dirty="0">
                <a:latin typeface="Times New Roman" panose="02020603050405020304" pitchFamily="18" charset="0"/>
                <a:cs typeface="Times New Roman" panose="02020603050405020304" pitchFamily="18" charset="0"/>
              </a:rPr>
              <a:t>,</a:t>
            </a:r>
            <a:r>
              <a:rPr lang="zh-CN" altLang="en-US"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用</a:t>
            </a:r>
            <a:r>
              <a:rPr lang="en-US" altLang="zh-CN" sz="2400" i="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2400" i="1" baseline="-250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i </a:t>
            </a:r>
            <a:r>
              <a:rPr lang="zh-CN" altLang="en-US"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来估计</a:t>
            </a:r>
            <a:r>
              <a:rPr lang="en-US" altLang="zh-CN" sz="2400" i="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E</a:t>
            </a:r>
            <a:r>
              <a:rPr lang="en-US" altLang="zh-CN"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i="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X </a:t>
            </a:r>
            <a:r>
              <a:rPr lang="en-US" altLang="zh-CN" sz="2400" i="1" baseline="30000" dirty="0" err="1">
                <a:solidFill>
                  <a:srgbClr val="0000FF"/>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建立 </a:t>
            </a:r>
            <a:r>
              <a:rPr lang="en-US" altLang="zh-CN" sz="2400" i="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k </a:t>
            </a:r>
            <a:r>
              <a:rPr lang="zh-CN" altLang="en-US"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个方程</a:t>
            </a:r>
            <a:r>
              <a:rPr lang="en-US" altLang="zh-CN" sz="2400" dirty="0">
                <a:latin typeface="Times New Roman" panose="02020603050405020304" pitchFamily="18" charset="0"/>
                <a:cs typeface="Times New Roman" panose="02020603050405020304" pitchFamily="18" charset="0"/>
              </a:rPr>
              <a:t>:</a:t>
            </a:r>
          </a:p>
        </p:txBody>
      </p:sp>
      <p:grpSp>
        <p:nvGrpSpPr>
          <p:cNvPr id="108550" name="Group 6"/>
          <p:cNvGrpSpPr>
            <a:grpSpLocks/>
          </p:cNvGrpSpPr>
          <p:nvPr/>
        </p:nvGrpSpPr>
        <p:grpSpPr bwMode="auto">
          <a:xfrm>
            <a:off x="900113" y="3860799"/>
            <a:ext cx="3384550" cy="1954928"/>
            <a:chOff x="624" y="2736"/>
            <a:chExt cx="1971" cy="1005"/>
          </a:xfrm>
        </p:grpSpPr>
        <p:sp>
          <p:nvSpPr>
            <p:cNvPr id="108551" name="Rectangle 7"/>
            <p:cNvSpPr>
              <a:spLocks noChangeArrowheads="1"/>
            </p:cNvSpPr>
            <p:nvPr/>
          </p:nvSpPr>
          <p:spPr bwMode="auto">
            <a:xfrm>
              <a:off x="672" y="2736"/>
              <a:ext cx="178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i="1">
                  <a:latin typeface="Times New Roman" panose="02020603050405020304" pitchFamily="18" charset="0"/>
                  <a:cs typeface="Times New Roman" panose="02020603050405020304" pitchFamily="18" charset="0"/>
                </a:rPr>
                <a:t> A</a:t>
              </a:r>
              <a:r>
                <a:rPr lang="en-US" altLang="zh-CN" sz="2400" baseline="-25000">
                  <a:latin typeface="Times New Roman" panose="02020603050405020304" pitchFamily="18" charset="0"/>
                  <a:cs typeface="Times New Roman" panose="02020603050405020304" pitchFamily="18" charset="0"/>
                </a:rPr>
                <a:t>1</a:t>
              </a:r>
              <a:r>
                <a:rPr lang="en-US" altLang="zh-CN" sz="2400" i="1">
                  <a:latin typeface="Times New Roman" panose="02020603050405020304" pitchFamily="18"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aseline="-25000">
                  <a:latin typeface="Times New Roman" panose="02020603050405020304" pitchFamily="18" charset="0"/>
                  <a:cs typeface="Times New Roman" panose="02020603050405020304" pitchFamily="18" charset="0"/>
                </a:rPr>
                <a:t>1</a:t>
              </a:r>
              <a:r>
                <a:rPr lang="en-US" altLang="zh-CN" sz="2400">
                  <a:latin typeface="Times New Roman" panose="02020603050405020304" pitchFamily="18" charset="0"/>
                  <a:cs typeface="Times New Roman" panose="02020603050405020304" pitchFamily="18" charset="0"/>
                </a:rPr>
                <a:t>(</a:t>
              </a:r>
              <a:r>
                <a:rPr lang="en-US" altLang="zh-CN" sz="2400" i="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aseline="-25000">
                  <a:latin typeface="Times New Roman" panose="02020603050405020304" pitchFamily="18" charset="0"/>
                  <a:cs typeface="Times New Roman" panose="02020603050405020304" pitchFamily="18" charset="0"/>
                </a:rPr>
                <a:t>1</a:t>
              </a:r>
              <a:r>
                <a:rPr lang="en-US" altLang="zh-CN" sz="2400">
                  <a:latin typeface="Times New Roman" panose="02020603050405020304" pitchFamily="18" charset="0"/>
                  <a:cs typeface="Times New Roman" panose="02020603050405020304" pitchFamily="18" charset="0"/>
                </a:rPr>
                <a:t>, </a:t>
              </a:r>
              <a:r>
                <a:rPr lang="en-US" altLang="zh-CN" sz="2400" i="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aseline="-25000">
                  <a:latin typeface="Times New Roman" panose="02020603050405020304" pitchFamily="18" charset="0"/>
                  <a:cs typeface="Times New Roman" panose="02020603050405020304" pitchFamily="18" charset="0"/>
                </a:rPr>
                <a:t>2 </a:t>
              </a:r>
              <a:r>
                <a:rPr lang="en-US" altLang="zh-CN" sz="2400">
                  <a:latin typeface="Times New Roman" panose="02020603050405020304" pitchFamily="18" charset="0"/>
                  <a:cs typeface="Times New Roman" panose="02020603050405020304" pitchFamily="18" charset="0"/>
                </a:rPr>
                <a:t>, …,</a:t>
              </a:r>
              <a:r>
                <a:rPr lang="en-US" altLang="zh-CN" sz="2400" i="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aseline="-25000">
                  <a:latin typeface="Times New Roman" panose="02020603050405020304" pitchFamily="18" charset="0"/>
                  <a:cs typeface="Times New Roman" panose="02020603050405020304" pitchFamily="18" charset="0"/>
                </a:rPr>
                <a:t>k</a:t>
              </a:r>
              <a:r>
                <a:rPr lang="en-US" altLang="zh-CN" sz="2400">
                  <a:latin typeface="Times New Roman" panose="02020603050405020304" pitchFamily="18" charset="0"/>
                  <a:cs typeface="Times New Roman" panose="02020603050405020304" pitchFamily="18" charset="0"/>
                </a:rPr>
                <a:t>)</a:t>
              </a:r>
            </a:p>
          </p:txBody>
        </p:sp>
        <p:sp>
          <p:nvSpPr>
            <p:cNvPr id="108552" name="Rectangle 8"/>
            <p:cNvSpPr>
              <a:spLocks noChangeArrowheads="1"/>
            </p:cNvSpPr>
            <p:nvPr/>
          </p:nvSpPr>
          <p:spPr bwMode="auto">
            <a:xfrm>
              <a:off x="672" y="3029"/>
              <a:ext cx="1923"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sz="2400" i="1">
                  <a:latin typeface="Times New Roman" panose="02020603050405020304" pitchFamily="18" charset="0"/>
                  <a:cs typeface="Times New Roman" panose="02020603050405020304" pitchFamily="18" charset="0"/>
                </a:rPr>
                <a:t> A</a:t>
              </a:r>
              <a:r>
                <a:rPr lang="en-US" altLang="zh-CN" sz="2400" baseline="-25000">
                  <a:latin typeface="Times New Roman" panose="02020603050405020304" pitchFamily="18" charset="0"/>
                  <a:cs typeface="Times New Roman" panose="02020603050405020304" pitchFamily="18" charset="0"/>
                </a:rPr>
                <a:t>2</a:t>
              </a:r>
              <a:r>
                <a:rPr lang="en-US" altLang="zh-CN" sz="2400" i="1">
                  <a:latin typeface="Times New Roman" panose="02020603050405020304" pitchFamily="18"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aseline="-25000">
                  <a:latin typeface="Times New Roman" panose="02020603050405020304" pitchFamily="18" charset="0"/>
                  <a:cs typeface="Times New Roman" panose="02020603050405020304" pitchFamily="18" charset="0"/>
                  <a:sym typeface="Symbol" panose="05050102010706020507" pitchFamily="18" charset="2"/>
                </a:rPr>
                <a:t>2</a:t>
              </a:r>
              <a:r>
                <a:rPr lang="en-US" altLang="zh-CN" sz="2400">
                  <a:latin typeface="Times New Roman" panose="02020603050405020304" pitchFamily="18" charset="0"/>
                  <a:cs typeface="Times New Roman" panose="02020603050405020304" pitchFamily="18" charset="0"/>
                </a:rPr>
                <a:t>(</a:t>
              </a:r>
              <a:r>
                <a:rPr lang="en-US" altLang="zh-CN" sz="2400" i="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aseline="-25000">
                  <a:latin typeface="Times New Roman" panose="02020603050405020304" pitchFamily="18" charset="0"/>
                  <a:cs typeface="Times New Roman" panose="02020603050405020304" pitchFamily="18" charset="0"/>
                </a:rPr>
                <a:t>1</a:t>
              </a:r>
              <a:r>
                <a:rPr lang="en-US" altLang="zh-CN" sz="2400">
                  <a:latin typeface="Times New Roman" panose="02020603050405020304" pitchFamily="18" charset="0"/>
                  <a:cs typeface="Times New Roman" panose="02020603050405020304" pitchFamily="18" charset="0"/>
                </a:rPr>
                <a:t>, </a:t>
              </a:r>
              <a:r>
                <a:rPr lang="en-US" altLang="zh-CN" sz="2400" i="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aseline="-25000">
                  <a:latin typeface="Times New Roman" panose="02020603050405020304" pitchFamily="18" charset="0"/>
                  <a:cs typeface="Times New Roman" panose="02020603050405020304" pitchFamily="18" charset="0"/>
                </a:rPr>
                <a:t>2 </a:t>
              </a:r>
              <a:r>
                <a:rPr lang="en-US" altLang="zh-CN" sz="2400">
                  <a:latin typeface="Times New Roman" panose="02020603050405020304" pitchFamily="18" charset="0"/>
                  <a:cs typeface="Times New Roman" panose="02020603050405020304" pitchFamily="18" charset="0"/>
                </a:rPr>
                <a:t>, …,</a:t>
              </a:r>
              <a:r>
                <a:rPr lang="en-US" altLang="zh-CN" sz="2400" i="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aseline="-25000">
                  <a:latin typeface="Times New Roman" panose="02020603050405020304" pitchFamily="18" charset="0"/>
                  <a:cs typeface="Times New Roman" panose="02020603050405020304" pitchFamily="18" charset="0"/>
                </a:rPr>
                <a:t>k</a:t>
              </a:r>
              <a:r>
                <a:rPr lang="en-US" altLang="zh-CN" sz="2400">
                  <a:latin typeface="Times New Roman" panose="02020603050405020304" pitchFamily="18" charset="0"/>
                  <a:cs typeface="Times New Roman" panose="02020603050405020304" pitchFamily="18" charset="0"/>
                </a:rPr>
                <a:t>)</a:t>
              </a:r>
            </a:p>
            <a:p>
              <a:pPr>
                <a:spcBef>
                  <a:spcPct val="0"/>
                </a:spcBef>
              </a:pPr>
              <a:r>
                <a:rPr lang="en-US" altLang="zh-CN" sz="2400">
                  <a:latin typeface="Times New Roman" panose="02020603050405020304" pitchFamily="18" charset="0"/>
                  <a:cs typeface="Times New Roman" panose="02020603050405020304" pitchFamily="18" charset="0"/>
                </a:rPr>
                <a:t>    …………….</a:t>
              </a:r>
            </a:p>
          </p:txBody>
        </p:sp>
        <p:sp>
          <p:nvSpPr>
            <p:cNvPr id="108553" name="Rectangle 9"/>
            <p:cNvSpPr>
              <a:spLocks noChangeArrowheads="1"/>
            </p:cNvSpPr>
            <p:nvPr/>
          </p:nvSpPr>
          <p:spPr bwMode="auto">
            <a:xfrm>
              <a:off x="672" y="3504"/>
              <a:ext cx="178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i="1">
                  <a:latin typeface="Times New Roman" panose="02020603050405020304" pitchFamily="18" charset="0"/>
                  <a:cs typeface="Times New Roman" panose="02020603050405020304" pitchFamily="18" charset="0"/>
                </a:rPr>
                <a:t> A</a:t>
              </a:r>
              <a:r>
                <a:rPr lang="en-US" altLang="zh-CN" sz="2400" i="1" baseline="-25000">
                  <a:latin typeface="Times New Roman" panose="02020603050405020304" pitchFamily="18" charset="0"/>
                  <a:cs typeface="Times New Roman" panose="02020603050405020304" pitchFamily="18" charset="0"/>
                </a:rPr>
                <a:t>k</a:t>
              </a:r>
              <a:r>
                <a:rPr lang="en-US" altLang="zh-CN" sz="2400" i="1">
                  <a:latin typeface="Times New Roman" panose="02020603050405020304" pitchFamily="18"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i="1" baseline="-25000">
                  <a:latin typeface="Times New Roman" panose="02020603050405020304" pitchFamily="18" charset="0"/>
                  <a:cs typeface="Times New Roman" panose="02020603050405020304" pitchFamily="18" charset="0"/>
                </a:rPr>
                <a:t>k</a:t>
              </a:r>
              <a:r>
                <a:rPr lang="en-US" altLang="zh-CN" sz="2400">
                  <a:latin typeface="Times New Roman" panose="02020603050405020304" pitchFamily="18" charset="0"/>
                  <a:cs typeface="Times New Roman" panose="02020603050405020304" pitchFamily="18" charset="0"/>
                </a:rPr>
                <a:t>(</a:t>
              </a:r>
              <a:r>
                <a:rPr lang="en-US" altLang="zh-CN" sz="2400" i="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aseline="-25000">
                  <a:latin typeface="Times New Roman" panose="02020603050405020304" pitchFamily="18" charset="0"/>
                  <a:cs typeface="Times New Roman" panose="02020603050405020304" pitchFamily="18" charset="0"/>
                </a:rPr>
                <a:t>1</a:t>
              </a:r>
              <a:r>
                <a:rPr lang="en-US" altLang="zh-CN" sz="2400">
                  <a:latin typeface="Times New Roman" panose="02020603050405020304" pitchFamily="18" charset="0"/>
                  <a:cs typeface="Times New Roman" panose="02020603050405020304" pitchFamily="18" charset="0"/>
                </a:rPr>
                <a:t>, </a:t>
              </a:r>
              <a:r>
                <a:rPr lang="en-US" altLang="zh-CN" sz="2400" i="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aseline="-25000">
                  <a:latin typeface="Times New Roman" panose="02020603050405020304" pitchFamily="18" charset="0"/>
                  <a:cs typeface="Times New Roman" panose="02020603050405020304" pitchFamily="18" charset="0"/>
                </a:rPr>
                <a:t>2 </a:t>
              </a:r>
              <a:r>
                <a:rPr lang="en-US" altLang="zh-CN" sz="2400">
                  <a:latin typeface="Times New Roman" panose="02020603050405020304" pitchFamily="18" charset="0"/>
                  <a:cs typeface="Times New Roman" panose="02020603050405020304" pitchFamily="18" charset="0"/>
                </a:rPr>
                <a:t>, …,</a:t>
              </a:r>
              <a:r>
                <a:rPr lang="en-US" altLang="zh-CN" sz="2400" i="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aseline="-25000">
                  <a:latin typeface="Times New Roman" panose="02020603050405020304" pitchFamily="18" charset="0"/>
                  <a:cs typeface="Times New Roman" panose="02020603050405020304" pitchFamily="18" charset="0"/>
                </a:rPr>
                <a:t>k</a:t>
              </a:r>
              <a:r>
                <a:rPr lang="en-US" altLang="zh-CN" sz="2400">
                  <a:latin typeface="Times New Roman" panose="02020603050405020304" pitchFamily="18" charset="0"/>
                  <a:cs typeface="Times New Roman" panose="02020603050405020304" pitchFamily="18" charset="0"/>
                </a:rPr>
                <a:t>)</a:t>
              </a:r>
            </a:p>
          </p:txBody>
        </p:sp>
        <p:sp>
          <p:nvSpPr>
            <p:cNvPr id="108554" name="AutoShape 10"/>
            <p:cNvSpPr>
              <a:spLocks/>
            </p:cNvSpPr>
            <p:nvPr/>
          </p:nvSpPr>
          <p:spPr bwMode="auto">
            <a:xfrm>
              <a:off x="624" y="2832"/>
              <a:ext cx="144" cy="864"/>
            </a:xfrm>
            <a:prstGeom prst="lef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grpSp>
        <p:nvGrpSpPr>
          <p:cNvPr id="108555" name="Group 11"/>
          <p:cNvGrpSpPr>
            <a:grpSpLocks/>
          </p:cNvGrpSpPr>
          <p:nvPr/>
        </p:nvGrpSpPr>
        <p:grpSpPr bwMode="auto">
          <a:xfrm>
            <a:off x="4859338" y="3716338"/>
            <a:ext cx="3509962" cy="2114550"/>
            <a:chOff x="2928" y="2640"/>
            <a:chExt cx="2163" cy="1225"/>
          </a:xfrm>
        </p:grpSpPr>
        <p:grpSp>
          <p:nvGrpSpPr>
            <p:cNvPr id="108556" name="Group 12"/>
            <p:cNvGrpSpPr>
              <a:grpSpLocks/>
            </p:cNvGrpSpPr>
            <p:nvPr/>
          </p:nvGrpSpPr>
          <p:grpSpPr bwMode="auto">
            <a:xfrm>
              <a:off x="3072" y="2640"/>
              <a:ext cx="2012" cy="409"/>
              <a:chOff x="1296" y="3360"/>
              <a:chExt cx="2012" cy="409"/>
            </a:xfrm>
          </p:grpSpPr>
          <p:sp>
            <p:nvSpPr>
              <p:cNvPr id="108557" name="Rectangle 13"/>
              <p:cNvSpPr>
                <a:spLocks noChangeArrowheads="1"/>
              </p:cNvSpPr>
              <p:nvPr/>
            </p:nvSpPr>
            <p:spPr bwMode="auto">
              <a:xfrm>
                <a:off x="1488" y="3504"/>
                <a:ext cx="182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sz="2400" baseline="-25000">
                    <a:latin typeface="Times New Roman" panose="02020603050405020304" pitchFamily="18" charset="0"/>
                    <a:cs typeface="Times New Roman" panose="02020603050405020304" pitchFamily="18" charset="0"/>
                    <a:sym typeface="Symbol" panose="05050102010706020507" pitchFamily="18" charset="2"/>
                  </a:rPr>
                  <a:t>1</a:t>
                </a:r>
                <a:r>
                  <a:rPr lang="en-US" altLang="zh-CN" sz="2400" i="1">
                    <a:latin typeface="Times New Roman" panose="02020603050405020304" pitchFamily="18" charset="0"/>
                    <a:cs typeface="Times New Roman" panose="02020603050405020304" pitchFamily="18" charset="0"/>
                  </a:rPr>
                  <a:t>= </a:t>
                </a:r>
                <a:r>
                  <a:rPr lang="en-US" altLang="zh-CN" sz="2400" i="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aseline="-25000">
                    <a:latin typeface="Times New Roman" panose="02020603050405020304" pitchFamily="18" charset="0"/>
                    <a:cs typeface="Times New Roman" panose="02020603050405020304" pitchFamily="18" charset="0"/>
                    <a:sym typeface="Symbol" panose="05050102010706020507" pitchFamily="18" charset="2"/>
                  </a:rPr>
                  <a:t>1</a:t>
                </a:r>
                <a:r>
                  <a:rPr lang="en-US" altLang="zh-CN" sz="2400">
                    <a:latin typeface="Times New Roman" panose="02020603050405020304" pitchFamily="18" charset="0"/>
                    <a:cs typeface="Times New Roman" panose="02020603050405020304" pitchFamily="18" charset="0"/>
                  </a:rPr>
                  <a:t>(</a:t>
                </a:r>
                <a:r>
                  <a:rPr lang="en-US" altLang="zh-CN" sz="2400" i="1">
                    <a:latin typeface="Times New Roman" panose="02020603050405020304" pitchFamily="18" charset="0"/>
                    <a:cs typeface="Times New Roman" panose="02020603050405020304" pitchFamily="18" charset="0"/>
                  </a:rPr>
                  <a:t>A</a:t>
                </a:r>
                <a:r>
                  <a:rPr lang="en-US" altLang="zh-CN" sz="2400" baseline="-25000">
                    <a:latin typeface="Times New Roman" panose="02020603050405020304" pitchFamily="18" charset="0"/>
                    <a:cs typeface="Times New Roman" panose="02020603050405020304" pitchFamily="18" charset="0"/>
                  </a:rPr>
                  <a:t>1</a:t>
                </a:r>
                <a:r>
                  <a:rPr lang="en-US" altLang="zh-CN" sz="2400">
                    <a:latin typeface="Times New Roman" panose="02020603050405020304" pitchFamily="18" charset="0"/>
                    <a:cs typeface="Times New Roman" panose="02020603050405020304" pitchFamily="18" charset="0"/>
                  </a:rPr>
                  <a:t>, </a:t>
                </a:r>
                <a:r>
                  <a:rPr lang="en-US" altLang="zh-CN" sz="2400" i="1">
                    <a:latin typeface="Times New Roman" panose="02020603050405020304" pitchFamily="18" charset="0"/>
                    <a:cs typeface="Times New Roman" panose="02020603050405020304" pitchFamily="18" charset="0"/>
                  </a:rPr>
                  <a:t>A</a:t>
                </a:r>
                <a:r>
                  <a:rPr lang="en-US" altLang="zh-CN" sz="2400" baseline="-25000">
                    <a:latin typeface="Times New Roman" panose="02020603050405020304" pitchFamily="18" charset="0"/>
                    <a:cs typeface="Times New Roman" panose="02020603050405020304" pitchFamily="18" charset="0"/>
                  </a:rPr>
                  <a:t>2 </a:t>
                </a:r>
                <a:r>
                  <a:rPr lang="en-US" altLang="zh-CN" sz="2400">
                    <a:latin typeface="Times New Roman" panose="02020603050405020304" pitchFamily="18" charset="0"/>
                    <a:cs typeface="Times New Roman" panose="02020603050405020304" pitchFamily="18" charset="0"/>
                  </a:rPr>
                  <a:t>, …, </a:t>
                </a:r>
                <a:r>
                  <a:rPr lang="en-US" altLang="zh-CN" sz="2400" i="1">
                    <a:latin typeface="Times New Roman" panose="02020603050405020304" pitchFamily="18" charset="0"/>
                    <a:cs typeface="Times New Roman" panose="02020603050405020304" pitchFamily="18" charset="0"/>
                  </a:rPr>
                  <a:t>A</a:t>
                </a:r>
                <a:r>
                  <a:rPr lang="en-US" altLang="zh-CN" sz="2400">
                    <a:latin typeface="Times New Roman" panose="02020603050405020304" pitchFamily="18" charset="0"/>
                    <a:cs typeface="Times New Roman" panose="02020603050405020304" pitchFamily="18" charset="0"/>
                  </a:rPr>
                  <a:t> </a:t>
                </a:r>
                <a:r>
                  <a:rPr lang="en-US" altLang="zh-CN" sz="2400" baseline="-25000">
                    <a:latin typeface="Times New Roman" panose="02020603050405020304" pitchFamily="18" charset="0"/>
                    <a:cs typeface="Times New Roman" panose="02020603050405020304" pitchFamily="18" charset="0"/>
                  </a:rPr>
                  <a:t>k</a:t>
                </a:r>
                <a:r>
                  <a:rPr lang="en-US" altLang="zh-CN" sz="2400">
                    <a:latin typeface="Times New Roman" panose="02020603050405020304" pitchFamily="18" charset="0"/>
                    <a:cs typeface="Times New Roman" panose="02020603050405020304" pitchFamily="18" charset="0"/>
                  </a:rPr>
                  <a:t>)</a:t>
                </a:r>
              </a:p>
            </p:txBody>
          </p:sp>
          <p:grpSp>
            <p:nvGrpSpPr>
              <p:cNvPr id="108558" name="Group 14"/>
              <p:cNvGrpSpPr>
                <a:grpSpLocks/>
              </p:cNvGrpSpPr>
              <p:nvPr/>
            </p:nvGrpSpPr>
            <p:grpSpPr bwMode="auto">
              <a:xfrm>
                <a:off x="1296" y="3360"/>
                <a:ext cx="254" cy="406"/>
                <a:chOff x="3048" y="-45"/>
                <a:chExt cx="254" cy="406"/>
              </a:xfrm>
            </p:grpSpPr>
            <p:sp>
              <p:nvSpPr>
                <p:cNvPr id="108559" name="Rectangle 15"/>
                <p:cNvSpPr>
                  <a:spLocks noChangeArrowheads="1"/>
                </p:cNvSpPr>
                <p:nvPr/>
              </p:nvSpPr>
              <p:spPr bwMode="auto">
                <a:xfrm>
                  <a:off x="3048" y="96"/>
                  <a:ext cx="211"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i="1">
                      <a:latin typeface="Times New Roman" panose="02020603050405020304" pitchFamily="18" charset="0"/>
                      <a:cs typeface="Times New Roman" panose="02020603050405020304" pitchFamily="18" charset="0"/>
                      <a:sym typeface="Symbol" panose="05050102010706020507" pitchFamily="18" charset="2"/>
                    </a:rPr>
                    <a:t></a:t>
                  </a:r>
                </a:p>
              </p:txBody>
            </p:sp>
            <p:sp>
              <p:nvSpPr>
                <p:cNvPr id="108560" name="Rectangle 16"/>
                <p:cNvSpPr>
                  <a:spLocks noChangeArrowheads="1"/>
                </p:cNvSpPr>
                <p:nvPr/>
              </p:nvSpPr>
              <p:spPr bwMode="auto">
                <a:xfrm>
                  <a:off x="3075" y="-45"/>
                  <a:ext cx="227"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a:latin typeface="Times New Roman" panose="02020603050405020304" pitchFamily="18" charset="0"/>
                      <a:cs typeface="Times New Roman" panose="02020603050405020304" pitchFamily="18" charset="0"/>
                      <a:sym typeface="Symbol" panose="05050102010706020507" pitchFamily="18" charset="2"/>
                    </a:rPr>
                    <a:t></a:t>
                  </a:r>
                </a:p>
              </p:txBody>
            </p:sp>
          </p:grpSp>
        </p:grpSp>
        <p:grpSp>
          <p:nvGrpSpPr>
            <p:cNvPr id="108561" name="Group 17"/>
            <p:cNvGrpSpPr>
              <a:grpSpLocks/>
            </p:cNvGrpSpPr>
            <p:nvPr/>
          </p:nvGrpSpPr>
          <p:grpSpPr bwMode="auto">
            <a:xfrm>
              <a:off x="3072" y="2938"/>
              <a:ext cx="1972" cy="621"/>
              <a:chOff x="1296" y="3360"/>
              <a:chExt cx="1972" cy="621"/>
            </a:xfrm>
          </p:grpSpPr>
          <p:sp>
            <p:nvSpPr>
              <p:cNvPr id="108562" name="Rectangle 18"/>
              <p:cNvSpPr>
                <a:spLocks noChangeArrowheads="1"/>
              </p:cNvSpPr>
              <p:nvPr/>
            </p:nvSpPr>
            <p:spPr bwMode="auto">
              <a:xfrm>
                <a:off x="1488" y="3504"/>
                <a:ext cx="1780" cy="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baseline="-25000">
                    <a:latin typeface="Times New Roman" panose="02020603050405020304" pitchFamily="18" charset="0"/>
                    <a:cs typeface="Times New Roman" panose="02020603050405020304" pitchFamily="18" charset="0"/>
                    <a:sym typeface="Symbol" panose="05050102010706020507" pitchFamily="18" charset="2"/>
                  </a:rPr>
                  <a:t>2</a:t>
                </a:r>
                <a:r>
                  <a:rPr lang="en-US" altLang="zh-CN" sz="2400" i="1">
                    <a:latin typeface="Times New Roman" panose="02020603050405020304" pitchFamily="18" charset="0"/>
                    <a:cs typeface="Times New Roman" panose="02020603050405020304" pitchFamily="18" charset="0"/>
                  </a:rPr>
                  <a:t>= </a:t>
                </a:r>
                <a:r>
                  <a:rPr lang="en-US" altLang="zh-CN" sz="2400" i="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aseline="-25000">
                    <a:latin typeface="Times New Roman" panose="02020603050405020304" pitchFamily="18" charset="0"/>
                    <a:cs typeface="Times New Roman" panose="02020603050405020304" pitchFamily="18" charset="0"/>
                    <a:sym typeface="Symbol" panose="05050102010706020507" pitchFamily="18" charset="2"/>
                  </a:rPr>
                  <a:t>2</a:t>
                </a:r>
                <a:r>
                  <a:rPr lang="en-US" altLang="zh-CN" sz="2400">
                    <a:latin typeface="Times New Roman" panose="02020603050405020304" pitchFamily="18" charset="0"/>
                    <a:cs typeface="Times New Roman" panose="02020603050405020304" pitchFamily="18" charset="0"/>
                  </a:rPr>
                  <a:t>(</a:t>
                </a:r>
                <a:r>
                  <a:rPr lang="en-US" altLang="zh-CN" sz="2400" i="1">
                    <a:latin typeface="Times New Roman" panose="02020603050405020304" pitchFamily="18" charset="0"/>
                    <a:cs typeface="Times New Roman" panose="02020603050405020304" pitchFamily="18" charset="0"/>
                  </a:rPr>
                  <a:t>A</a:t>
                </a:r>
                <a:r>
                  <a:rPr lang="en-US" altLang="zh-CN" sz="2400" baseline="-25000">
                    <a:latin typeface="Times New Roman" panose="02020603050405020304" pitchFamily="18" charset="0"/>
                    <a:cs typeface="Times New Roman" panose="02020603050405020304" pitchFamily="18" charset="0"/>
                  </a:rPr>
                  <a:t>1</a:t>
                </a:r>
                <a:r>
                  <a:rPr lang="en-US" altLang="zh-CN" sz="2400">
                    <a:latin typeface="Times New Roman" panose="02020603050405020304" pitchFamily="18" charset="0"/>
                    <a:cs typeface="Times New Roman" panose="02020603050405020304" pitchFamily="18" charset="0"/>
                  </a:rPr>
                  <a:t>, </a:t>
                </a:r>
                <a:r>
                  <a:rPr lang="en-US" altLang="zh-CN" sz="2400" i="1">
                    <a:latin typeface="Times New Roman" panose="02020603050405020304" pitchFamily="18" charset="0"/>
                    <a:cs typeface="Times New Roman" panose="02020603050405020304" pitchFamily="18" charset="0"/>
                  </a:rPr>
                  <a:t>A</a:t>
                </a:r>
                <a:r>
                  <a:rPr lang="en-US" altLang="zh-CN" sz="2400" baseline="-25000">
                    <a:latin typeface="Times New Roman" panose="02020603050405020304" pitchFamily="18" charset="0"/>
                    <a:cs typeface="Times New Roman" panose="02020603050405020304" pitchFamily="18" charset="0"/>
                  </a:rPr>
                  <a:t>2 </a:t>
                </a:r>
                <a:r>
                  <a:rPr lang="en-US" altLang="zh-CN" sz="2400">
                    <a:latin typeface="Times New Roman" panose="02020603050405020304" pitchFamily="18" charset="0"/>
                    <a:cs typeface="Times New Roman" panose="02020603050405020304" pitchFamily="18" charset="0"/>
                  </a:rPr>
                  <a:t>, …, </a:t>
                </a:r>
                <a:r>
                  <a:rPr lang="en-US" altLang="zh-CN" sz="2400" i="1">
                    <a:latin typeface="Times New Roman" panose="02020603050405020304" pitchFamily="18" charset="0"/>
                    <a:cs typeface="Times New Roman" panose="02020603050405020304" pitchFamily="18" charset="0"/>
                  </a:rPr>
                  <a:t>A</a:t>
                </a:r>
                <a:r>
                  <a:rPr lang="en-US" altLang="zh-CN" sz="2400">
                    <a:latin typeface="Times New Roman" panose="02020603050405020304" pitchFamily="18" charset="0"/>
                    <a:cs typeface="Times New Roman" panose="02020603050405020304" pitchFamily="18" charset="0"/>
                  </a:rPr>
                  <a:t> </a:t>
                </a:r>
                <a:r>
                  <a:rPr lang="en-US" altLang="zh-CN" sz="2400" baseline="-25000">
                    <a:latin typeface="Times New Roman" panose="02020603050405020304" pitchFamily="18" charset="0"/>
                    <a:cs typeface="Times New Roman" panose="02020603050405020304" pitchFamily="18" charset="0"/>
                  </a:rPr>
                  <a:t>k</a:t>
                </a:r>
                <a:r>
                  <a:rPr lang="en-US" altLang="zh-CN" sz="2400">
                    <a:latin typeface="Times New Roman" panose="02020603050405020304" pitchFamily="18" charset="0"/>
                    <a:cs typeface="Times New Roman" panose="02020603050405020304" pitchFamily="18" charset="0"/>
                  </a:rPr>
                  <a:t>)</a:t>
                </a:r>
              </a:p>
              <a:p>
                <a:pPr>
                  <a:spcBef>
                    <a:spcPct val="0"/>
                  </a:spcBef>
                </a:pPr>
                <a:r>
                  <a:rPr lang="en-US" altLang="zh-CN" sz="2400">
                    <a:latin typeface="Times New Roman" panose="02020603050405020304" pitchFamily="18" charset="0"/>
                    <a:cs typeface="Times New Roman" panose="02020603050405020304" pitchFamily="18" charset="0"/>
                  </a:rPr>
                  <a:t>…………….</a:t>
                </a:r>
              </a:p>
            </p:txBody>
          </p:sp>
          <p:grpSp>
            <p:nvGrpSpPr>
              <p:cNvPr id="108563" name="Group 19"/>
              <p:cNvGrpSpPr>
                <a:grpSpLocks/>
              </p:cNvGrpSpPr>
              <p:nvPr/>
            </p:nvGrpSpPr>
            <p:grpSpPr bwMode="auto">
              <a:xfrm>
                <a:off x="1296" y="3360"/>
                <a:ext cx="254" cy="408"/>
                <a:chOff x="3048" y="-45"/>
                <a:chExt cx="254" cy="408"/>
              </a:xfrm>
            </p:grpSpPr>
            <p:sp>
              <p:nvSpPr>
                <p:cNvPr id="108564" name="Rectangle 20"/>
                <p:cNvSpPr>
                  <a:spLocks noChangeArrowheads="1"/>
                </p:cNvSpPr>
                <p:nvPr/>
              </p:nvSpPr>
              <p:spPr bwMode="auto">
                <a:xfrm>
                  <a:off x="3048" y="96"/>
                  <a:ext cx="21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i="1">
                      <a:latin typeface="Times New Roman" panose="02020603050405020304" pitchFamily="18" charset="0"/>
                      <a:cs typeface="Times New Roman" panose="02020603050405020304" pitchFamily="18" charset="0"/>
                      <a:sym typeface="Symbol" panose="05050102010706020507" pitchFamily="18" charset="2"/>
                    </a:rPr>
                    <a:t></a:t>
                  </a:r>
                </a:p>
              </p:txBody>
            </p:sp>
            <p:sp>
              <p:nvSpPr>
                <p:cNvPr id="108565" name="Rectangle 21"/>
                <p:cNvSpPr>
                  <a:spLocks noChangeArrowheads="1"/>
                </p:cNvSpPr>
                <p:nvPr/>
              </p:nvSpPr>
              <p:spPr bwMode="auto">
                <a:xfrm>
                  <a:off x="3075" y="-45"/>
                  <a:ext cx="227"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a:latin typeface="Times New Roman" panose="02020603050405020304" pitchFamily="18" charset="0"/>
                      <a:cs typeface="Times New Roman" panose="02020603050405020304" pitchFamily="18" charset="0"/>
                      <a:sym typeface="Symbol" panose="05050102010706020507" pitchFamily="18" charset="2"/>
                    </a:rPr>
                    <a:t></a:t>
                  </a:r>
                </a:p>
              </p:txBody>
            </p:sp>
          </p:grpSp>
        </p:grpSp>
        <p:grpSp>
          <p:nvGrpSpPr>
            <p:cNvPr id="108566" name="Group 22"/>
            <p:cNvGrpSpPr>
              <a:grpSpLocks/>
            </p:cNvGrpSpPr>
            <p:nvPr/>
          </p:nvGrpSpPr>
          <p:grpSpPr bwMode="auto">
            <a:xfrm>
              <a:off x="3072" y="3456"/>
              <a:ext cx="2019" cy="409"/>
              <a:chOff x="1296" y="3360"/>
              <a:chExt cx="2019" cy="409"/>
            </a:xfrm>
          </p:grpSpPr>
          <p:sp>
            <p:nvSpPr>
              <p:cNvPr id="108567" name="Rectangle 23"/>
              <p:cNvSpPr>
                <a:spLocks noChangeArrowheads="1"/>
              </p:cNvSpPr>
              <p:nvPr/>
            </p:nvSpPr>
            <p:spPr bwMode="auto">
              <a:xfrm>
                <a:off x="1488" y="3504"/>
                <a:ext cx="1827"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i="1" baseline="-25000">
                    <a:latin typeface="Times New Roman" panose="02020603050405020304" pitchFamily="18" charset="0"/>
                    <a:cs typeface="Times New Roman" panose="02020603050405020304" pitchFamily="18" charset="0"/>
                    <a:sym typeface="Symbol" panose="05050102010706020507" pitchFamily="18" charset="2"/>
                  </a:rPr>
                  <a:t>k</a:t>
                </a:r>
                <a:r>
                  <a:rPr lang="en-US" altLang="zh-CN" sz="2400" i="1">
                    <a:latin typeface="Times New Roman" panose="02020603050405020304" pitchFamily="18" charset="0"/>
                    <a:cs typeface="Times New Roman" panose="02020603050405020304" pitchFamily="18" charset="0"/>
                  </a:rPr>
                  <a:t> = </a:t>
                </a:r>
                <a:r>
                  <a:rPr lang="en-US" altLang="zh-CN" sz="2400" i="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i="1" baseline="-25000">
                    <a:latin typeface="Times New Roman" panose="02020603050405020304" pitchFamily="18" charset="0"/>
                    <a:cs typeface="Times New Roman" panose="02020603050405020304" pitchFamily="18" charset="0"/>
                    <a:sym typeface="Symbol" panose="05050102010706020507" pitchFamily="18" charset="2"/>
                  </a:rPr>
                  <a:t>k</a:t>
                </a:r>
                <a:r>
                  <a:rPr lang="en-US" altLang="zh-CN" sz="2400">
                    <a:latin typeface="Times New Roman" panose="02020603050405020304" pitchFamily="18" charset="0"/>
                    <a:cs typeface="Times New Roman" panose="02020603050405020304" pitchFamily="18" charset="0"/>
                  </a:rPr>
                  <a:t>(</a:t>
                </a:r>
                <a:r>
                  <a:rPr lang="en-US" altLang="zh-CN" sz="2400" i="1">
                    <a:latin typeface="Times New Roman" panose="02020603050405020304" pitchFamily="18" charset="0"/>
                    <a:cs typeface="Times New Roman" panose="02020603050405020304" pitchFamily="18" charset="0"/>
                  </a:rPr>
                  <a:t>A</a:t>
                </a:r>
                <a:r>
                  <a:rPr lang="en-US" altLang="zh-CN" sz="2400" baseline="-25000">
                    <a:latin typeface="Times New Roman" panose="02020603050405020304" pitchFamily="18" charset="0"/>
                    <a:cs typeface="Times New Roman" panose="02020603050405020304" pitchFamily="18" charset="0"/>
                  </a:rPr>
                  <a:t>1</a:t>
                </a:r>
                <a:r>
                  <a:rPr lang="en-US" altLang="zh-CN" sz="2400">
                    <a:latin typeface="Times New Roman" panose="02020603050405020304" pitchFamily="18" charset="0"/>
                    <a:cs typeface="Times New Roman" panose="02020603050405020304" pitchFamily="18" charset="0"/>
                  </a:rPr>
                  <a:t>, </a:t>
                </a:r>
                <a:r>
                  <a:rPr lang="en-US" altLang="zh-CN" sz="2400" i="1">
                    <a:latin typeface="Times New Roman" panose="02020603050405020304" pitchFamily="18" charset="0"/>
                    <a:cs typeface="Times New Roman" panose="02020603050405020304" pitchFamily="18" charset="0"/>
                  </a:rPr>
                  <a:t>A</a:t>
                </a:r>
                <a:r>
                  <a:rPr lang="en-US" altLang="zh-CN" sz="2400" baseline="-25000">
                    <a:latin typeface="Times New Roman" panose="02020603050405020304" pitchFamily="18" charset="0"/>
                    <a:cs typeface="Times New Roman" panose="02020603050405020304" pitchFamily="18" charset="0"/>
                  </a:rPr>
                  <a:t>2 </a:t>
                </a:r>
                <a:r>
                  <a:rPr lang="en-US" altLang="zh-CN" sz="2400">
                    <a:latin typeface="Times New Roman" panose="02020603050405020304" pitchFamily="18" charset="0"/>
                    <a:cs typeface="Times New Roman" panose="02020603050405020304" pitchFamily="18" charset="0"/>
                  </a:rPr>
                  <a:t>, …, </a:t>
                </a:r>
                <a:r>
                  <a:rPr lang="en-US" altLang="zh-CN" sz="2400" i="1">
                    <a:latin typeface="Times New Roman" panose="02020603050405020304" pitchFamily="18" charset="0"/>
                    <a:cs typeface="Times New Roman" panose="02020603050405020304" pitchFamily="18" charset="0"/>
                  </a:rPr>
                  <a:t>A</a:t>
                </a:r>
                <a:r>
                  <a:rPr lang="en-US" altLang="zh-CN" sz="2400">
                    <a:latin typeface="Times New Roman" panose="02020603050405020304" pitchFamily="18" charset="0"/>
                    <a:cs typeface="Times New Roman" panose="02020603050405020304" pitchFamily="18" charset="0"/>
                  </a:rPr>
                  <a:t> </a:t>
                </a:r>
                <a:r>
                  <a:rPr lang="en-US" altLang="zh-CN" sz="2400" baseline="-25000">
                    <a:latin typeface="Times New Roman" panose="02020603050405020304" pitchFamily="18" charset="0"/>
                    <a:cs typeface="Times New Roman" panose="02020603050405020304" pitchFamily="18" charset="0"/>
                  </a:rPr>
                  <a:t>k</a:t>
                </a:r>
                <a:r>
                  <a:rPr lang="en-US" altLang="zh-CN" sz="2400">
                    <a:latin typeface="Times New Roman" panose="02020603050405020304" pitchFamily="18" charset="0"/>
                    <a:cs typeface="Times New Roman" panose="02020603050405020304" pitchFamily="18" charset="0"/>
                  </a:rPr>
                  <a:t>)</a:t>
                </a:r>
              </a:p>
            </p:txBody>
          </p:sp>
          <p:grpSp>
            <p:nvGrpSpPr>
              <p:cNvPr id="108568" name="Group 24"/>
              <p:cNvGrpSpPr>
                <a:grpSpLocks/>
              </p:cNvGrpSpPr>
              <p:nvPr/>
            </p:nvGrpSpPr>
            <p:grpSpPr bwMode="auto">
              <a:xfrm>
                <a:off x="1296" y="3360"/>
                <a:ext cx="254" cy="408"/>
                <a:chOff x="3048" y="-45"/>
                <a:chExt cx="254" cy="408"/>
              </a:xfrm>
            </p:grpSpPr>
            <p:sp>
              <p:nvSpPr>
                <p:cNvPr id="108569" name="Rectangle 25"/>
                <p:cNvSpPr>
                  <a:spLocks noChangeArrowheads="1"/>
                </p:cNvSpPr>
                <p:nvPr/>
              </p:nvSpPr>
              <p:spPr bwMode="auto">
                <a:xfrm>
                  <a:off x="3048" y="96"/>
                  <a:ext cx="21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i="1">
                      <a:latin typeface="Times New Roman" panose="02020603050405020304" pitchFamily="18" charset="0"/>
                      <a:cs typeface="Times New Roman" panose="02020603050405020304" pitchFamily="18" charset="0"/>
                      <a:sym typeface="Symbol" panose="05050102010706020507" pitchFamily="18" charset="2"/>
                    </a:rPr>
                    <a:t></a:t>
                  </a:r>
                </a:p>
              </p:txBody>
            </p:sp>
            <p:sp>
              <p:nvSpPr>
                <p:cNvPr id="108570" name="Rectangle 26"/>
                <p:cNvSpPr>
                  <a:spLocks noChangeArrowheads="1"/>
                </p:cNvSpPr>
                <p:nvPr/>
              </p:nvSpPr>
              <p:spPr bwMode="auto">
                <a:xfrm>
                  <a:off x="3075" y="-45"/>
                  <a:ext cx="227"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a:latin typeface="Times New Roman" panose="02020603050405020304" pitchFamily="18" charset="0"/>
                      <a:cs typeface="Times New Roman" panose="02020603050405020304" pitchFamily="18" charset="0"/>
                      <a:sym typeface="Symbol" panose="05050102010706020507" pitchFamily="18" charset="2"/>
                    </a:rPr>
                    <a:t></a:t>
                  </a:r>
                </a:p>
              </p:txBody>
            </p:sp>
          </p:grpSp>
        </p:grpSp>
        <p:sp>
          <p:nvSpPr>
            <p:cNvPr id="108571" name="AutoShape 27"/>
            <p:cNvSpPr>
              <a:spLocks/>
            </p:cNvSpPr>
            <p:nvPr/>
          </p:nvSpPr>
          <p:spPr bwMode="auto">
            <a:xfrm>
              <a:off x="2928" y="2928"/>
              <a:ext cx="192" cy="816"/>
            </a:xfrm>
            <a:prstGeom prst="leftBrace">
              <a:avLst>
                <a:gd name="adj1" fmla="val 3541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sp>
        <p:nvSpPr>
          <p:cNvPr id="108572" name="AutoShape 28"/>
          <p:cNvSpPr>
            <a:spLocks noChangeArrowheads="1"/>
          </p:cNvSpPr>
          <p:nvPr/>
        </p:nvSpPr>
        <p:spPr bwMode="auto">
          <a:xfrm>
            <a:off x="4067175" y="4732338"/>
            <a:ext cx="809625" cy="207962"/>
          </a:xfrm>
          <a:prstGeom prst="rightArrow">
            <a:avLst>
              <a:gd name="adj1" fmla="val 50000"/>
              <a:gd name="adj2" fmla="val 97328"/>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zh-CN" altLang="zh-CN" sz="2400" b="0">
              <a:solidFill>
                <a:srgbClr val="FF0000"/>
              </a:solidFill>
              <a:latin typeface="Times New Roman" panose="02020603050405020304" pitchFamily="18" charset="0"/>
              <a:cs typeface="Times New Roman" panose="02020603050405020304" pitchFamily="18" charset="0"/>
            </a:endParaRPr>
          </a:p>
        </p:txBody>
      </p:sp>
      <p:sp>
        <p:nvSpPr>
          <p:cNvPr id="108574" name="Rectangle 30"/>
          <p:cNvSpPr>
            <a:spLocks noChangeArrowheads="1"/>
          </p:cNvSpPr>
          <p:nvPr/>
        </p:nvSpPr>
        <p:spPr bwMode="auto">
          <a:xfrm>
            <a:off x="819150" y="5922963"/>
            <a:ext cx="4760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400">
                <a:latin typeface="Times New Roman" panose="02020603050405020304" pitchFamily="18" charset="0"/>
                <a:ea typeface="黑体" panose="02010609060101010101" pitchFamily="49" charset="-122"/>
                <a:cs typeface="Times New Roman" panose="02020603050405020304" pitchFamily="18" charset="0"/>
              </a:rPr>
              <a:t>用    作为</a:t>
            </a:r>
            <a:r>
              <a:rPr lang="zh-CN" altLang="en-US" sz="2400" i="1">
                <a:solidFill>
                  <a:srgbClr val="0000FF"/>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400" i="1" baseline="-250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i</a:t>
            </a:r>
            <a:r>
              <a:rPr lang="zh-CN" altLang="en-US" sz="2400">
                <a:latin typeface="Times New Roman" panose="02020603050405020304" pitchFamily="18" charset="0"/>
                <a:ea typeface="黑体" panose="02010609060101010101" pitchFamily="49" charset="-122"/>
                <a:cs typeface="Times New Roman" panose="02020603050405020304" pitchFamily="18" charset="0"/>
              </a:rPr>
              <a:t>的估计量</a:t>
            </a:r>
            <a:r>
              <a:rPr lang="en-US" altLang="zh-CN"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u="sng">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矩估计量</a:t>
            </a:r>
            <a:r>
              <a:rPr lang="en-US" altLang="zh-CN" sz="2400">
                <a:latin typeface="Times New Roman" panose="02020603050405020304" pitchFamily="18" charset="0"/>
                <a:ea typeface="黑体" panose="02010609060101010101" pitchFamily="49" charset="-122"/>
                <a:cs typeface="Times New Roman" panose="02020603050405020304" pitchFamily="18" charset="0"/>
              </a:rPr>
              <a:t>.</a:t>
            </a:r>
          </a:p>
        </p:txBody>
      </p:sp>
      <p:grpSp>
        <p:nvGrpSpPr>
          <p:cNvPr id="108575" name="Group 31"/>
          <p:cNvGrpSpPr>
            <a:grpSpLocks/>
          </p:cNvGrpSpPr>
          <p:nvPr/>
        </p:nvGrpSpPr>
        <p:grpSpPr bwMode="auto">
          <a:xfrm>
            <a:off x="1131888" y="5732463"/>
            <a:ext cx="476250" cy="681037"/>
            <a:chOff x="3048" y="-45"/>
            <a:chExt cx="300" cy="429"/>
          </a:xfrm>
        </p:grpSpPr>
        <p:sp>
          <p:nvSpPr>
            <p:cNvPr id="108576" name="Rectangle 32"/>
            <p:cNvSpPr>
              <a:spLocks noChangeArrowheads="1"/>
            </p:cNvSpPr>
            <p:nvPr/>
          </p:nvSpPr>
          <p:spPr bwMode="auto">
            <a:xfrm>
              <a:off x="3048" y="96"/>
              <a:ext cx="3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i="1">
                  <a:solidFill>
                    <a:srgbClr val="0000FF"/>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i="1" baseline="-250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i</a:t>
              </a:r>
              <a:endParaRPr lang="en-US" altLang="zh-CN" sz="2400" i="1">
                <a:solidFill>
                  <a:srgbClr val="0000FF"/>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108577" name="Rectangle 33"/>
            <p:cNvSpPr>
              <a:spLocks noChangeArrowheads="1"/>
            </p:cNvSpPr>
            <p:nvPr/>
          </p:nvSpPr>
          <p:spPr bwMode="auto">
            <a:xfrm>
              <a:off x="3075" y="-45"/>
              <a:ext cx="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p>
          </p:txBody>
        </p:sp>
      </p:grpSp>
      <p:graphicFrame>
        <p:nvGraphicFramePr>
          <p:cNvPr id="108578" name="Object 34"/>
          <p:cNvGraphicFramePr>
            <a:graphicFrameLocks noChangeAspect="1"/>
          </p:cNvGraphicFramePr>
          <p:nvPr>
            <p:extLst>
              <p:ext uri="{D42A27DB-BD31-4B8C-83A1-F6EECF244321}">
                <p14:modId xmlns:p14="http://schemas.microsoft.com/office/powerpoint/2010/main" val="1001553354"/>
              </p:ext>
            </p:extLst>
          </p:nvPr>
        </p:nvGraphicFramePr>
        <p:xfrm>
          <a:off x="6443663" y="0"/>
          <a:ext cx="2093912" cy="863600"/>
        </p:xfrm>
        <a:graphic>
          <a:graphicData uri="http://schemas.openxmlformats.org/presentationml/2006/ole">
            <mc:AlternateContent xmlns:mc="http://schemas.openxmlformats.org/markup-compatibility/2006">
              <mc:Choice xmlns:v="urn:schemas-microsoft-com:vml" Requires="v">
                <p:oleObj spid="_x0000_s1012110" name="公式" r:id="rId4" imgW="850680" imgH="444240" progId="Equation.3">
                  <p:embed/>
                </p:oleObj>
              </mc:Choice>
              <mc:Fallback>
                <p:oleObj name="公式" r:id="rId4" imgW="85068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3663" y="0"/>
                        <a:ext cx="2093912" cy="863600"/>
                      </a:xfrm>
                      <a:prstGeom prst="rect">
                        <a:avLst/>
                      </a:prstGeom>
                      <a:solidFill>
                        <a:srgbClr val="66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79" name="Rectangle 35"/>
          <p:cNvSpPr>
            <a:spLocks noChangeArrowheads="1"/>
          </p:cNvSpPr>
          <p:nvPr/>
        </p:nvSpPr>
        <p:spPr bwMode="auto">
          <a:xfrm>
            <a:off x="4787900" y="260350"/>
            <a:ext cx="1860550" cy="457200"/>
          </a:xfrm>
          <a:prstGeom prst="rect">
            <a:avLst/>
          </a:prstGeom>
          <a:noFill/>
          <a:ln>
            <a:noFill/>
          </a:ln>
          <a:effectLst/>
          <a:extLst>
            <a:ext uri="{909E8E84-426E-40DD-AFC4-6F175D3DCCD1}">
              <a14:hiddenFill xmlns:a14="http://schemas.microsoft.com/office/drawing/2010/main">
                <a:solidFill>
                  <a:srgbClr val="66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sz="2400" i="1">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k</a:t>
            </a:r>
            <a:r>
              <a:rPr lang="zh-CN" altLang="en-US" sz="240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阶样本矩</a:t>
            </a:r>
          </a:p>
        </p:txBody>
      </p:sp>
      <p:graphicFrame>
        <p:nvGraphicFramePr>
          <p:cNvPr id="108580" name="Object 36"/>
          <p:cNvGraphicFramePr>
            <a:graphicFrameLocks noChangeAspect="1"/>
          </p:cNvGraphicFramePr>
          <p:nvPr>
            <p:extLst>
              <p:ext uri="{D42A27DB-BD31-4B8C-83A1-F6EECF244321}">
                <p14:modId xmlns:p14="http://schemas.microsoft.com/office/powerpoint/2010/main" val="2679945200"/>
              </p:ext>
            </p:extLst>
          </p:nvPr>
        </p:nvGraphicFramePr>
        <p:xfrm>
          <a:off x="1116013" y="3860800"/>
          <a:ext cx="398462" cy="1871663"/>
        </p:xfrm>
        <a:graphic>
          <a:graphicData uri="http://schemas.openxmlformats.org/presentationml/2006/ole">
            <mc:AlternateContent xmlns:mc="http://schemas.openxmlformats.org/markup-compatibility/2006">
              <mc:Choice xmlns:v="urn:schemas-microsoft-com:vml" Requires="v">
                <p:oleObj spid="_x0000_s1012111" name="公式" r:id="rId6" imgW="203040" imgH="914400" progId="Equation.3">
                  <p:embed/>
                </p:oleObj>
              </mc:Choice>
              <mc:Fallback>
                <p:oleObj name="公式" r:id="rId6" imgW="203040" imgH="914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013" y="3860800"/>
                        <a:ext cx="398462" cy="18716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81" name="Object 37"/>
          <p:cNvGraphicFramePr>
            <a:graphicFrameLocks noChangeAspect="1"/>
          </p:cNvGraphicFramePr>
          <p:nvPr>
            <p:extLst>
              <p:ext uri="{D42A27DB-BD31-4B8C-83A1-F6EECF244321}">
                <p14:modId xmlns:p14="http://schemas.microsoft.com/office/powerpoint/2010/main" val="3668840167"/>
              </p:ext>
            </p:extLst>
          </p:nvPr>
        </p:nvGraphicFramePr>
        <p:xfrm>
          <a:off x="1042988" y="3933825"/>
          <a:ext cx="450850" cy="1871663"/>
        </p:xfrm>
        <a:graphic>
          <a:graphicData uri="http://schemas.openxmlformats.org/presentationml/2006/ole">
            <mc:AlternateContent xmlns:mc="http://schemas.openxmlformats.org/markup-compatibility/2006">
              <mc:Choice xmlns:v="urn:schemas-microsoft-com:vml" Requires="v">
                <p:oleObj spid="_x0000_s1012112" name="公式" r:id="rId8" imgW="215640" imgH="914400" progId="Equation.3">
                  <p:embed/>
                </p:oleObj>
              </mc:Choice>
              <mc:Fallback>
                <p:oleObj name="公式" r:id="rId8" imgW="215640" imgH="914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2988" y="3933825"/>
                        <a:ext cx="450850" cy="18716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47922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8547"/>
                                        </p:tgtEl>
                                        <p:attrNameLst>
                                          <p:attrName>style.visibility</p:attrName>
                                        </p:attrNameLst>
                                      </p:cBhvr>
                                      <p:to>
                                        <p:strVal val="visible"/>
                                      </p:to>
                                    </p:set>
                                    <p:animEffect transition="in" filter="wipe(left)">
                                      <p:cBhvr>
                                        <p:cTn id="7" dur="500"/>
                                        <p:tgtEl>
                                          <p:spTgt spid="1085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8579"/>
                                        </p:tgtEl>
                                        <p:attrNameLst>
                                          <p:attrName>style.visibility</p:attrName>
                                        </p:attrNameLst>
                                      </p:cBhvr>
                                      <p:to>
                                        <p:strVal val="visible"/>
                                      </p:to>
                                    </p:set>
                                    <p:animEffect transition="in" filter="wipe(left)">
                                      <p:cBhvr>
                                        <p:cTn id="12" dur="500"/>
                                        <p:tgtEl>
                                          <p:spTgt spid="1085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8578"/>
                                        </p:tgtEl>
                                        <p:attrNameLst>
                                          <p:attrName>style.visibility</p:attrName>
                                        </p:attrNameLst>
                                      </p:cBhvr>
                                      <p:to>
                                        <p:strVal val="visible"/>
                                      </p:to>
                                    </p:set>
                                    <p:animEffect transition="in" filter="wipe(left)">
                                      <p:cBhvr>
                                        <p:cTn id="17" dur="500"/>
                                        <p:tgtEl>
                                          <p:spTgt spid="1085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8549"/>
                                        </p:tgtEl>
                                        <p:attrNameLst>
                                          <p:attrName>style.visibility</p:attrName>
                                        </p:attrNameLst>
                                      </p:cBhvr>
                                      <p:to>
                                        <p:strVal val="visible"/>
                                      </p:to>
                                    </p:set>
                                    <p:animEffect transition="in" filter="wipe(left)">
                                      <p:cBhvr>
                                        <p:cTn id="22" dur="500"/>
                                        <p:tgtEl>
                                          <p:spTgt spid="1085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858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08550"/>
                                        </p:tgtEl>
                                        <p:attrNameLst>
                                          <p:attrName>style.visibility</p:attrName>
                                        </p:attrNameLst>
                                      </p:cBhvr>
                                      <p:to>
                                        <p:strVal val="visible"/>
                                      </p:to>
                                    </p:set>
                                    <p:animEffect transition="in" filter="wipe(left)">
                                      <p:cBhvr>
                                        <p:cTn id="31" dur="500"/>
                                        <p:tgtEl>
                                          <p:spTgt spid="10855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108581"/>
                                        </p:tgtEl>
                                        <p:attrNameLst>
                                          <p:attrName>style.visibility</p:attrName>
                                        </p:attrNameLst>
                                      </p:cBhvr>
                                      <p:to>
                                        <p:strVal val="visible"/>
                                      </p:to>
                                    </p:set>
                                    <p:animEffect transition="in" filter="wipe(up)">
                                      <p:cBhvr>
                                        <p:cTn id="36" dur="500"/>
                                        <p:tgtEl>
                                          <p:spTgt spid="10858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8572"/>
                                        </p:tgtEl>
                                        <p:attrNameLst>
                                          <p:attrName>style.visibility</p:attrName>
                                        </p:attrNameLst>
                                      </p:cBhvr>
                                      <p:to>
                                        <p:strVal val="visible"/>
                                      </p:to>
                                    </p:set>
                                    <p:animEffect transition="in" filter="wipe(left)">
                                      <p:cBhvr>
                                        <p:cTn id="41" dur="500"/>
                                        <p:tgtEl>
                                          <p:spTgt spid="10857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08555"/>
                                        </p:tgtEl>
                                        <p:attrNameLst>
                                          <p:attrName>style.visibility</p:attrName>
                                        </p:attrNameLst>
                                      </p:cBhvr>
                                      <p:to>
                                        <p:strVal val="visible"/>
                                      </p:to>
                                    </p:set>
                                    <p:animEffect transition="in" filter="wipe(left)">
                                      <p:cBhvr>
                                        <p:cTn id="46" dur="500"/>
                                        <p:tgtEl>
                                          <p:spTgt spid="10855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08574"/>
                                        </p:tgtEl>
                                        <p:attrNameLst>
                                          <p:attrName>style.visibility</p:attrName>
                                        </p:attrNameLst>
                                      </p:cBhvr>
                                      <p:to>
                                        <p:strVal val="visible"/>
                                      </p:to>
                                    </p:set>
                                    <p:animEffect transition="in" filter="wipe(down)">
                                      <p:cBhvr>
                                        <p:cTn id="51" dur="500"/>
                                        <p:tgtEl>
                                          <p:spTgt spid="108574"/>
                                        </p:tgtEl>
                                      </p:cBhvr>
                                    </p:animEffect>
                                  </p:childTnLst>
                                </p:cTn>
                              </p:par>
                              <p:par>
                                <p:cTn id="52" presetID="22" presetClass="entr" presetSubtype="4" fill="hold" nodeType="withEffect">
                                  <p:stCondLst>
                                    <p:cond delay="0"/>
                                  </p:stCondLst>
                                  <p:childTnLst>
                                    <p:set>
                                      <p:cBhvr>
                                        <p:cTn id="53" dur="1" fill="hold">
                                          <p:stCondLst>
                                            <p:cond delay="0"/>
                                          </p:stCondLst>
                                        </p:cTn>
                                        <p:tgtEl>
                                          <p:spTgt spid="108575"/>
                                        </p:tgtEl>
                                        <p:attrNameLst>
                                          <p:attrName>style.visibility</p:attrName>
                                        </p:attrNameLst>
                                      </p:cBhvr>
                                      <p:to>
                                        <p:strVal val="visible"/>
                                      </p:to>
                                    </p:set>
                                    <p:animEffect transition="in" filter="wipe(down)">
                                      <p:cBhvr>
                                        <p:cTn id="54" dur="500"/>
                                        <p:tgtEl>
                                          <p:spTgt spid="108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autoUpdateAnimBg="0"/>
      <p:bldP spid="108549" grpId="0" autoUpdateAnimBg="0"/>
      <p:bldP spid="108572" grpId="0" animBg="1" autoUpdateAnimBg="0"/>
      <p:bldP spid="108574" grpId="0"/>
      <p:bldP spid="10857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ChangeArrowheads="1"/>
          </p:cNvSpPr>
          <p:nvPr/>
        </p:nvSpPr>
        <p:spPr bwMode="auto">
          <a:xfrm>
            <a:off x="250825" y="193675"/>
            <a:ext cx="3554178"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spcBef>
                <a:spcPct val="0"/>
              </a:spcBef>
              <a:buClr>
                <a:srgbClr val="FF0000"/>
              </a:buClr>
              <a:buSzPct val="120000"/>
              <a:buFont typeface="Wingdings" panose="05000000000000000000" pitchFamily="2" charset="2"/>
              <a:buChar char="u"/>
            </a:pPr>
            <a:r>
              <a:rPr lang="zh-CN" altLang="en-US" sz="3200">
                <a:solidFill>
                  <a:srgbClr val="CC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求矩估计的方法</a:t>
            </a:r>
          </a:p>
        </p:txBody>
      </p:sp>
      <p:sp>
        <p:nvSpPr>
          <p:cNvPr id="201732" name="Line 4"/>
          <p:cNvSpPr>
            <a:spLocks noChangeShapeType="1"/>
          </p:cNvSpPr>
          <p:nvPr/>
        </p:nvSpPr>
        <p:spPr bwMode="auto">
          <a:xfrm>
            <a:off x="841375" y="765175"/>
            <a:ext cx="2794000" cy="0"/>
          </a:xfrm>
          <a:prstGeom prst="line">
            <a:avLst/>
          </a:prstGeom>
          <a:noFill/>
          <a:ln w="38100">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01733" name="Rectangle 5"/>
          <p:cNvSpPr>
            <a:spLocks noChangeArrowheads="1"/>
          </p:cNvSpPr>
          <p:nvPr/>
        </p:nvSpPr>
        <p:spPr bwMode="auto">
          <a:xfrm>
            <a:off x="809625" y="898525"/>
            <a:ext cx="82994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设总体</a:t>
            </a:r>
            <a:r>
              <a:rPr lang="en-US" altLang="zh-CN" i="1">
                <a:latin typeface="Times New Roman" panose="02020603050405020304" pitchFamily="18" charset="0"/>
                <a:cs typeface="Times New Roman" panose="02020603050405020304" pitchFamily="18" charset="0"/>
              </a:rPr>
              <a:t>X</a:t>
            </a:r>
            <a:r>
              <a:rPr lang="zh-CN" altLang="en-US">
                <a:latin typeface="Times New Roman" panose="02020603050405020304" pitchFamily="18" charset="0"/>
                <a:cs typeface="Times New Roman" panose="02020603050405020304" pitchFamily="18" charset="0"/>
              </a:rPr>
              <a:t>的分布函数为</a:t>
            </a:r>
            <a:r>
              <a:rPr lang="en-US" altLang="zh-CN" i="1">
                <a:latin typeface="Times New Roman" panose="02020603050405020304" pitchFamily="18" charset="0"/>
                <a:cs typeface="Times New Roman" panose="02020603050405020304" pitchFamily="18" charset="0"/>
              </a:rPr>
              <a:t>F</a:t>
            </a:r>
            <a:r>
              <a:rPr lang="en-US" altLang="zh-CN">
                <a:latin typeface="Times New Roman" panose="02020603050405020304" pitchFamily="18" charset="0"/>
                <a:cs typeface="Times New Roman" panose="02020603050405020304" pitchFamily="18" charset="0"/>
              </a:rPr>
              <a:t>(</a:t>
            </a:r>
            <a:r>
              <a:rPr lang="en-US" altLang="zh-CN" i="1">
                <a:latin typeface="Times New Roman" panose="02020603050405020304" pitchFamily="18" charset="0"/>
                <a:cs typeface="Times New Roman" panose="02020603050405020304" pitchFamily="18" charset="0"/>
              </a:rPr>
              <a:t>x</a:t>
            </a:r>
            <a:r>
              <a:rPr lang="en-US" altLang="zh-CN">
                <a:latin typeface="Times New Roman" panose="02020603050405020304" pitchFamily="18" charset="0"/>
                <a:cs typeface="Times New Roman" panose="02020603050405020304" pitchFamily="18" charset="0"/>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 </a:t>
            </a:r>
            <a:r>
              <a:rPr lang="en-US" altLang="zh-CN" baseline="-25000">
                <a:latin typeface="Times New Roman" panose="02020603050405020304" pitchFamily="18" charset="0"/>
                <a:cs typeface="Times New Roman" panose="02020603050405020304" pitchFamily="18" charset="0"/>
              </a:rPr>
              <a:t>1</a:t>
            </a:r>
            <a:r>
              <a:rPr lang="en-US" altLang="zh-CN">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sym typeface="Symbol" panose="05050102010706020507" pitchFamily="18" charset="2"/>
              </a:rPr>
              <a:t> </a:t>
            </a:r>
            <a:r>
              <a:rPr lang="en-US" altLang="zh-CN" baseline="-25000">
                <a:latin typeface="Times New Roman" panose="02020603050405020304" pitchFamily="18" charset="0"/>
                <a:cs typeface="Times New Roman" panose="02020603050405020304" pitchFamily="18" charset="0"/>
              </a:rPr>
              <a:t>2</a:t>
            </a:r>
            <a:r>
              <a:rPr lang="en-US" altLang="zh-CN">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sym typeface="Symbol" panose="05050102010706020507" pitchFamily="18" charset="2"/>
              </a:rPr>
              <a:t> </a:t>
            </a:r>
            <a:r>
              <a:rPr lang="en-US" altLang="zh-CN" i="1" baseline="-25000">
                <a:latin typeface="Times New Roman" panose="02020603050405020304" pitchFamily="18" charset="0"/>
                <a:cs typeface="Times New Roman" panose="02020603050405020304" pitchFamily="18" charset="0"/>
              </a:rPr>
              <a:t>k</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其中</a:t>
            </a:r>
            <a:r>
              <a:rPr lang="zh-CN" altLang="en-US" i="1">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25000">
                <a:latin typeface="Times New Roman" panose="02020603050405020304" pitchFamily="18" charset="0"/>
                <a:cs typeface="Times New Roman" panose="02020603050405020304" pitchFamily="18" charset="0"/>
              </a:rPr>
              <a:t>1</a:t>
            </a:r>
            <a:r>
              <a:rPr lang="en-US" altLang="zh-CN">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25000">
                <a:latin typeface="Times New Roman" panose="02020603050405020304" pitchFamily="18" charset="0"/>
                <a:cs typeface="Times New Roman" panose="02020603050405020304" pitchFamily="18" charset="0"/>
              </a:rPr>
              <a:t>2</a:t>
            </a:r>
            <a:r>
              <a:rPr lang="en-US" altLang="zh-CN">
                <a:latin typeface="Times New Roman" panose="02020603050405020304" pitchFamily="18" charset="0"/>
                <a:cs typeface="Times New Roman" panose="02020603050405020304" pitchFamily="18" charset="0"/>
              </a:rPr>
              <a:t>, ... ,</a:t>
            </a:r>
            <a:r>
              <a:rPr lang="en-US" altLang="zh-CN" i="1">
                <a:latin typeface="Times New Roman" panose="02020603050405020304" pitchFamily="18" charset="0"/>
                <a:cs typeface="Times New Roman" panose="02020603050405020304" pitchFamily="18" charset="0"/>
                <a:sym typeface="Symbol" panose="05050102010706020507" pitchFamily="18" charset="2"/>
              </a:rPr>
              <a:t> </a:t>
            </a:r>
            <a:r>
              <a:rPr lang="en-US" altLang="zh-CN" i="1" baseline="-25000">
                <a:latin typeface="Times New Roman" panose="02020603050405020304" pitchFamily="18" charset="0"/>
                <a:cs typeface="Times New Roman" panose="02020603050405020304" pitchFamily="18" charset="0"/>
              </a:rPr>
              <a:t>k</a:t>
            </a:r>
            <a:r>
              <a:rPr lang="zh-CN" altLang="en-US">
                <a:latin typeface="Times New Roman" panose="02020603050405020304" pitchFamily="18" charset="0"/>
                <a:cs typeface="Times New Roman" panose="02020603050405020304" pitchFamily="18" charset="0"/>
              </a:rPr>
              <a:t>为待估参数</a:t>
            </a:r>
            <a:r>
              <a:rPr lang="en-US" altLang="zh-CN">
                <a:latin typeface="Times New Roman" panose="02020603050405020304" pitchFamily="18" charset="0"/>
                <a:cs typeface="Times New Roman" panose="02020603050405020304" pitchFamily="18" charset="0"/>
              </a:rPr>
              <a:t>,</a:t>
            </a:r>
          </a:p>
        </p:txBody>
      </p:sp>
      <p:sp>
        <p:nvSpPr>
          <p:cNvPr id="201757" name="Rectangle 29"/>
          <p:cNvSpPr>
            <a:spLocks noChangeArrowheads="1"/>
          </p:cNvSpPr>
          <p:nvPr/>
        </p:nvSpPr>
        <p:spPr bwMode="auto">
          <a:xfrm>
            <a:off x="395288" y="5348288"/>
            <a:ext cx="32848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a:latin typeface="Times New Roman" panose="02020603050405020304" pitchFamily="18" charset="0"/>
                <a:ea typeface="黑体" panose="02010609060101010101" pitchFamily="49" charset="-122"/>
                <a:cs typeface="Times New Roman" panose="02020603050405020304" pitchFamily="18" charset="0"/>
              </a:rPr>
              <a:t>          </a:t>
            </a:r>
            <a:r>
              <a:rPr lang="zh-CN" altLang="en-US">
                <a:latin typeface="Times New Roman" panose="02020603050405020304" pitchFamily="18" charset="0"/>
                <a:ea typeface="黑体" panose="02010609060101010101" pitchFamily="49" charset="-122"/>
                <a:cs typeface="Times New Roman" panose="02020603050405020304" pitchFamily="18" charset="0"/>
              </a:rPr>
              <a:t>为</a:t>
            </a:r>
            <a:r>
              <a:rPr lang="zh-CN" altLang="en-US" i="1">
                <a:solidFill>
                  <a:srgbClr val="0000FF"/>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i="1" baseline="-250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i  </a:t>
            </a:r>
            <a:r>
              <a:rPr lang="zh-CN" altLang="en-US">
                <a:latin typeface="Times New Roman" panose="02020603050405020304" pitchFamily="18" charset="0"/>
                <a:ea typeface="黑体" panose="02010609060101010101" pitchFamily="49" charset="-122"/>
                <a:cs typeface="Times New Roman" panose="02020603050405020304" pitchFamily="18" charset="0"/>
              </a:rPr>
              <a:t>的 </a:t>
            </a:r>
            <a:r>
              <a:rPr lang="zh-CN" altLang="en-US" u="sng">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矩估计量</a:t>
            </a:r>
            <a:r>
              <a:rPr lang="en-US" altLang="zh-CN">
                <a:latin typeface="Times New Roman" panose="02020603050405020304" pitchFamily="18" charset="0"/>
                <a:ea typeface="黑体" panose="02010609060101010101" pitchFamily="49" charset="-122"/>
                <a:cs typeface="Times New Roman" panose="02020603050405020304" pitchFamily="18" charset="0"/>
              </a:rPr>
              <a:t>.</a:t>
            </a:r>
          </a:p>
        </p:txBody>
      </p:sp>
      <p:grpSp>
        <p:nvGrpSpPr>
          <p:cNvPr id="201758" name="Group 30"/>
          <p:cNvGrpSpPr>
            <a:grpSpLocks/>
          </p:cNvGrpSpPr>
          <p:nvPr/>
        </p:nvGrpSpPr>
        <p:grpSpPr bwMode="auto">
          <a:xfrm>
            <a:off x="708020" y="5157788"/>
            <a:ext cx="479425" cy="685800"/>
            <a:chOff x="3048" y="-77"/>
            <a:chExt cx="302" cy="432"/>
          </a:xfrm>
        </p:grpSpPr>
        <p:sp>
          <p:nvSpPr>
            <p:cNvPr id="201759" name="Rectangle 31"/>
            <p:cNvSpPr>
              <a:spLocks noChangeArrowheads="1"/>
            </p:cNvSpPr>
            <p:nvPr/>
          </p:nvSpPr>
          <p:spPr bwMode="auto">
            <a:xfrm>
              <a:off x="3048" y="64"/>
              <a:ext cx="30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i="1">
                  <a:solidFill>
                    <a:srgbClr val="0000FF"/>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i="1" baseline="-250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i</a:t>
              </a:r>
              <a:endParaRPr lang="en-US" altLang="zh-CN" i="1">
                <a:solidFill>
                  <a:srgbClr val="0000FF"/>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201760" name="Rectangle 32"/>
            <p:cNvSpPr>
              <a:spLocks noChangeArrowheads="1"/>
            </p:cNvSpPr>
            <p:nvPr/>
          </p:nvSpPr>
          <p:spPr bwMode="auto">
            <a:xfrm>
              <a:off x="3075" y="-77"/>
              <a:ext cx="23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p>
          </p:txBody>
        </p:sp>
      </p:grpSp>
      <p:graphicFrame>
        <p:nvGraphicFramePr>
          <p:cNvPr id="201761" name="Object 33"/>
          <p:cNvGraphicFramePr>
            <a:graphicFrameLocks noChangeAspect="1"/>
          </p:cNvGraphicFramePr>
          <p:nvPr>
            <p:extLst>
              <p:ext uri="{D42A27DB-BD31-4B8C-83A1-F6EECF244321}">
                <p14:modId xmlns:p14="http://schemas.microsoft.com/office/powerpoint/2010/main" val="1446880290"/>
              </p:ext>
            </p:extLst>
          </p:nvPr>
        </p:nvGraphicFramePr>
        <p:xfrm>
          <a:off x="6372225" y="142875"/>
          <a:ext cx="2219325" cy="838200"/>
        </p:xfrm>
        <a:graphic>
          <a:graphicData uri="http://schemas.openxmlformats.org/presentationml/2006/ole">
            <mc:AlternateContent xmlns:mc="http://schemas.openxmlformats.org/markup-compatibility/2006">
              <mc:Choice xmlns:v="urn:schemas-microsoft-com:vml" Requires="v">
                <p:oleObj spid="_x0000_s1012871" name="公式" r:id="rId4" imgW="901440" imgH="431640" progId="Equation.3">
                  <p:embed/>
                </p:oleObj>
              </mc:Choice>
              <mc:Fallback>
                <p:oleObj name="公式" r:id="rId4" imgW="90144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2225" y="142875"/>
                        <a:ext cx="2219325" cy="838200"/>
                      </a:xfrm>
                      <a:prstGeom prst="rect">
                        <a:avLst/>
                      </a:prstGeom>
                      <a:solidFill>
                        <a:srgbClr val="66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1762" name="Rectangle 34"/>
          <p:cNvSpPr>
            <a:spLocks noChangeArrowheads="1"/>
          </p:cNvSpPr>
          <p:nvPr/>
        </p:nvSpPr>
        <p:spPr bwMode="auto">
          <a:xfrm>
            <a:off x="4787900" y="381000"/>
            <a:ext cx="1860550" cy="457200"/>
          </a:xfrm>
          <a:prstGeom prst="rect">
            <a:avLst/>
          </a:prstGeom>
          <a:noFill/>
          <a:ln>
            <a:noFill/>
          </a:ln>
          <a:effectLst/>
          <a:extLst>
            <a:ext uri="{909E8E84-426E-40DD-AFC4-6F175D3DCCD1}">
              <a14:hiddenFill xmlns:a14="http://schemas.microsoft.com/office/drawing/2010/main">
                <a:solidFill>
                  <a:srgbClr val="66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sz="2400" i="1">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k</a:t>
            </a:r>
            <a:r>
              <a:rPr lang="zh-CN" altLang="en-US" sz="240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价样本矩</a:t>
            </a:r>
          </a:p>
        </p:txBody>
      </p:sp>
      <p:sp>
        <p:nvSpPr>
          <p:cNvPr id="201765" name="Rectangle 37"/>
          <p:cNvSpPr>
            <a:spLocks noChangeArrowheads="1"/>
          </p:cNvSpPr>
          <p:nvPr/>
        </p:nvSpPr>
        <p:spPr bwMode="auto">
          <a:xfrm>
            <a:off x="611188" y="1916113"/>
            <a:ext cx="8299450"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0"/>
              </a:spcBef>
            </a:pP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求总体</a:t>
            </a: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的前 </a:t>
            </a:r>
            <a:r>
              <a:rPr lang="en-US" altLang="zh-CN" i="1" dirty="0">
                <a:latin typeface="Times New Roman" panose="02020603050405020304" pitchFamily="18" charset="0"/>
                <a:cs typeface="Times New Roman" panose="02020603050405020304" pitchFamily="18" charset="0"/>
              </a:rPr>
              <a:t>k </a:t>
            </a:r>
            <a:r>
              <a:rPr lang="zh-CN" altLang="en-US" dirty="0">
                <a:latin typeface="Times New Roman" panose="02020603050405020304" pitchFamily="18" charset="0"/>
                <a:cs typeface="Times New Roman" panose="02020603050405020304" pitchFamily="18" charset="0"/>
              </a:rPr>
              <a:t>阶矩 </a:t>
            </a:r>
          </a:p>
          <a:p>
            <a:pPr>
              <a:lnSpc>
                <a:spcPct val="120000"/>
              </a:lnSpc>
              <a:spcBef>
                <a:spcPct val="0"/>
              </a:spcBef>
            </a:pPr>
            <a:r>
              <a:rPr lang="zh-CN" altLang="en-US" dirty="0">
                <a:latin typeface="Times New Roman" panose="02020603050405020304" pitchFamily="18" charset="0"/>
                <a:cs typeface="Times New Roman" panose="02020603050405020304" pitchFamily="18" charset="0"/>
              </a:rPr>
              <a:t>          </a:t>
            </a:r>
            <a:r>
              <a:rPr lang="zh-CN" altLang="en-US"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baseline="-25000" dirty="0" err="1">
                <a:solidFill>
                  <a:srgbClr val="0000FF"/>
                </a:solidFill>
                <a:latin typeface="Times New Roman" panose="02020603050405020304" pitchFamily="18" charset="0"/>
                <a:cs typeface="Times New Roman" panose="02020603050405020304" pitchFamily="18" charset="0"/>
              </a:rPr>
              <a:t>i</a:t>
            </a:r>
            <a:r>
              <a:rPr lang="en-US" altLang="zh-CN" i="1" dirty="0">
                <a:solidFill>
                  <a:srgbClr val="0000FF"/>
                </a:solidFill>
                <a:latin typeface="Times New Roman" panose="02020603050405020304" pitchFamily="18" charset="0"/>
                <a:cs typeface="Times New Roman" panose="02020603050405020304" pitchFamily="18" charset="0"/>
              </a:rPr>
              <a:t>=E</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i="1" dirty="0">
                <a:solidFill>
                  <a:srgbClr val="0000FF"/>
                </a:solidFill>
                <a:latin typeface="Times New Roman" panose="02020603050405020304" pitchFamily="18" charset="0"/>
                <a:cs typeface="Times New Roman" panose="02020603050405020304" pitchFamily="18" charset="0"/>
              </a:rPr>
              <a:t>X </a:t>
            </a:r>
            <a:r>
              <a:rPr lang="en-US" altLang="zh-CN" i="1" baseline="30000" dirty="0" err="1">
                <a:solidFill>
                  <a:srgbClr val="0000FF"/>
                </a:solidFill>
                <a:latin typeface="Times New Roman" panose="02020603050405020304" pitchFamily="18" charset="0"/>
                <a:cs typeface="Times New Roman" panose="02020603050405020304" pitchFamily="18" charset="0"/>
              </a:rPr>
              <a:t>i</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baseline="-25000" dirty="0" err="1">
                <a:solidFill>
                  <a:srgbClr val="0000FF"/>
                </a:solidFill>
                <a:latin typeface="Times New Roman" panose="02020603050405020304" pitchFamily="18" charset="0"/>
                <a:cs typeface="Times New Roman" panose="02020603050405020304" pitchFamily="18" charset="0"/>
              </a:rPr>
              <a:t>i</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25000" dirty="0">
                <a:solidFill>
                  <a:srgbClr val="0000FF"/>
                </a:solidFill>
                <a:latin typeface="Times New Roman" panose="02020603050405020304" pitchFamily="18" charset="0"/>
                <a:cs typeface="Times New Roman" panose="02020603050405020304" pitchFamily="18" charset="0"/>
              </a:rPr>
              <a:t>1</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25000" dirty="0">
                <a:solidFill>
                  <a:srgbClr val="0000FF"/>
                </a:solidFill>
                <a:latin typeface="Times New Roman" panose="02020603050405020304" pitchFamily="18" charset="0"/>
                <a:cs typeface="Times New Roman" panose="02020603050405020304" pitchFamily="18" charset="0"/>
              </a:rPr>
              <a:t>2 </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i="1" baseline="-25000" dirty="0">
                <a:solidFill>
                  <a:srgbClr val="0000FF"/>
                </a:solidFill>
                <a:latin typeface="Times New Roman" panose="02020603050405020304" pitchFamily="18" charset="0"/>
                <a:cs typeface="Times New Roman" panose="02020603050405020304" pitchFamily="18" charset="0"/>
              </a:rPr>
              <a:t>k</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   </a:t>
            </a:r>
            <a:r>
              <a:rPr lang="en-US" altLang="zh-CN" i="1"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=1,2, </a:t>
            </a:r>
            <a:r>
              <a:rPr lang="en-US" altLang="zh-CN" i="1" dirty="0">
                <a:latin typeface="Times New Roman" panose="02020603050405020304" pitchFamily="18" charset="0"/>
                <a:cs typeface="Times New Roman" panose="02020603050405020304" pitchFamily="18" charset="0"/>
              </a:rPr>
              <a:t>.. ,k</a:t>
            </a:r>
          </a:p>
          <a:p>
            <a:pPr>
              <a:lnSpc>
                <a:spcPct val="120000"/>
              </a:lnSpc>
              <a:spcBef>
                <a:spcPct val="0"/>
              </a:spcBef>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令</a:t>
            </a:r>
          </a:p>
          <a:p>
            <a:pPr>
              <a:lnSpc>
                <a:spcPct val="120000"/>
              </a:lnSpc>
              <a:spcBef>
                <a:spcPct val="0"/>
              </a:spcBef>
            </a:pPr>
            <a:r>
              <a:rPr lang="zh-CN" altLang="en-US" dirty="0">
                <a:latin typeface="Times New Roman" panose="02020603050405020304" pitchFamily="18" charset="0"/>
                <a:cs typeface="Times New Roman" panose="02020603050405020304" pitchFamily="18" charset="0"/>
              </a:rPr>
              <a:t>          </a:t>
            </a:r>
            <a:r>
              <a:rPr lang="en-US" altLang="zh-CN" i="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i="1" baseline="-250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i </a:t>
            </a:r>
            <a:r>
              <a:rPr lang="en-US" altLang="zh-CN" i="1" dirty="0">
                <a:solidFill>
                  <a:srgbClr val="0000FF"/>
                </a:solidFill>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baseline="-25000" dirty="0" err="1">
                <a:solidFill>
                  <a:srgbClr val="0000FF"/>
                </a:solidFill>
                <a:latin typeface="Times New Roman" panose="02020603050405020304" pitchFamily="18" charset="0"/>
                <a:cs typeface="Times New Roman" panose="02020603050405020304" pitchFamily="18" charset="0"/>
              </a:rPr>
              <a:t>i</a:t>
            </a:r>
            <a:r>
              <a:rPr lang="en-US" altLang="zh-CN" i="1" baseline="-25000" dirty="0">
                <a:solidFill>
                  <a:srgbClr val="0000FF"/>
                </a:solidFill>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25000" dirty="0">
                <a:solidFill>
                  <a:srgbClr val="0000FF"/>
                </a:solidFill>
                <a:latin typeface="Times New Roman" panose="02020603050405020304" pitchFamily="18" charset="0"/>
                <a:cs typeface="Times New Roman" panose="02020603050405020304" pitchFamily="18" charset="0"/>
              </a:rPr>
              <a:t>1</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25000" dirty="0">
                <a:solidFill>
                  <a:srgbClr val="0000FF"/>
                </a:solidFill>
                <a:latin typeface="Times New Roman" panose="02020603050405020304" pitchFamily="18" charset="0"/>
                <a:cs typeface="Times New Roman" panose="02020603050405020304" pitchFamily="18" charset="0"/>
              </a:rPr>
              <a:t>2 </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i="1" baseline="-25000" dirty="0">
                <a:solidFill>
                  <a:srgbClr val="0000FF"/>
                </a:solidFill>
                <a:latin typeface="Times New Roman" panose="02020603050405020304" pitchFamily="18" charset="0"/>
                <a:cs typeface="Times New Roman" panose="02020603050405020304" pitchFamily="18" charset="0"/>
              </a:rPr>
              <a:t>k</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          </a:t>
            </a:r>
            <a:r>
              <a:rPr lang="en-US" altLang="zh-CN" i="1"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=1,2, </a:t>
            </a:r>
            <a:r>
              <a:rPr lang="en-US" altLang="zh-CN" i="1" dirty="0">
                <a:latin typeface="Times New Roman" panose="02020603050405020304" pitchFamily="18" charset="0"/>
                <a:cs typeface="Times New Roman" panose="02020603050405020304" pitchFamily="18" charset="0"/>
              </a:rPr>
              <a:t>.. ,k</a:t>
            </a:r>
            <a:endParaRPr lang="en-US" altLang="zh-CN" i="1" baseline="-25000" dirty="0">
              <a:solidFill>
                <a:srgbClr val="0000FF"/>
              </a:solidFill>
              <a:latin typeface="Times New Roman" panose="02020603050405020304" pitchFamily="18" charset="0"/>
              <a:cs typeface="Times New Roman" panose="02020603050405020304" pitchFamily="18" charset="0"/>
            </a:endParaRPr>
          </a:p>
          <a:p>
            <a:pPr>
              <a:lnSpc>
                <a:spcPct val="120000"/>
              </a:lnSpc>
              <a:spcBef>
                <a:spcPct val="0"/>
              </a:spcBef>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解出</a:t>
            </a:r>
          </a:p>
          <a:p>
            <a:pPr>
              <a:lnSpc>
                <a:spcPct val="120000"/>
              </a:lnSpc>
              <a:spcBef>
                <a:spcPct val="0"/>
              </a:spcBef>
            </a:pPr>
            <a:r>
              <a:rPr lang="en-US" altLang="zh-CN" i="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i="1" baseline="-25000" dirty="0" err="1"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i="1" dirty="0" smtClean="0">
                <a:solidFill>
                  <a:srgbClr val="0000FF"/>
                </a:solidFill>
                <a:latin typeface="Times New Roman" panose="02020603050405020304" pitchFamily="18" charset="0"/>
                <a:cs typeface="Times New Roman" panose="02020603050405020304" pitchFamily="18" charset="0"/>
              </a:rPr>
              <a:t> </a:t>
            </a:r>
            <a:r>
              <a:rPr lang="en-US" altLang="zh-CN" i="1" dirty="0">
                <a:solidFill>
                  <a:srgbClr val="0000FF"/>
                </a:solidFill>
                <a:latin typeface="Times New Roman" panose="02020603050405020304" pitchFamily="18" charset="0"/>
                <a:cs typeface="Times New Roman" panose="02020603050405020304" pitchFamily="18" charset="0"/>
              </a:rPr>
              <a:t>= </a:t>
            </a:r>
            <a:r>
              <a:rPr lang="en-US" altLang="zh-CN"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i="1" baseline="-25000" dirty="0" err="1">
                <a:solidFill>
                  <a:srgbClr val="0000FF"/>
                </a:solidFill>
                <a:latin typeface="Times New Roman" panose="02020603050405020304" pitchFamily="18" charset="0"/>
                <a:cs typeface="Times New Roman" panose="02020603050405020304" pitchFamily="18" charset="0"/>
              </a:rPr>
              <a:t>i</a:t>
            </a:r>
            <a:r>
              <a:rPr lang="en-US" altLang="zh-CN" i="1" baseline="-25000" dirty="0">
                <a:solidFill>
                  <a:srgbClr val="0000FF"/>
                </a:solidFill>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i="1" dirty="0">
                <a:solidFill>
                  <a:srgbClr val="0000FF"/>
                </a:solidFill>
                <a:latin typeface="Times New Roman" panose="02020603050405020304" pitchFamily="18" charset="0"/>
                <a:cs typeface="Times New Roman" panose="02020603050405020304" pitchFamily="18" charset="0"/>
              </a:rPr>
              <a:t>A</a:t>
            </a:r>
            <a:r>
              <a:rPr lang="en-US" altLang="zh-CN" baseline="-25000" dirty="0">
                <a:solidFill>
                  <a:srgbClr val="0000FF"/>
                </a:solidFill>
                <a:latin typeface="Times New Roman" panose="02020603050405020304" pitchFamily="18" charset="0"/>
                <a:cs typeface="Times New Roman" panose="02020603050405020304" pitchFamily="18" charset="0"/>
              </a:rPr>
              <a:t>1</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i="1" dirty="0">
                <a:solidFill>
                  <a:srgbClr val="0000FF"/>
                </a:solidFill>
                <a:latin typeface="Times New Roman" panose="02020603050405020304" pitchFamily="18" charset="0"/>
                <a:cs typeface="Times New Roman" panose="02020603050405020304" pitchFamily="18" charset="0"/>
              </a:rPr>
              <a:t>A</a:t>
            </a:r>
            <a:r>
              <a:rPr lang="en-US" altLang="zh-CN" baseline="-25000" dirty="0">
                <a:solidFill>
                  <a:srgbClr val="0000FF"/>
                </a:solidFill>
                <a:latin typeface="Times New Roman" panose="02020603050405020304" pitchFamily="18" charset="0"/>
                <a:cs typeface="Times New Roman" panose="02020603050405020304" pitchFamily="18" charset="0"/>
              </a:rPr>
              <a:t>2 </a:t>
            </a:r>
            <a:r>
              <a:rPr lang="en-US" altLang="zh-CN" dirty="0">
                <a:solidFill>
                  <a:srgbClr val="0000FF"/>
                </a:solidFill>
                <a:latin typeface="Times New Roman" panose="02020603050405020304" pitchFamily="18" charset="0"/>
                <a:cs typeface="Times New Roman" panose="02020603050405020304" pitchFamily="18" charset="0"/>
              </a:rPr>
              <a:t>, …, </a:t>
            </a:r>
            <a:r>
              <a:rPr lang="en-US" altLang="zh-CN" i="1" dirty="0">
                <a:solidFill>
                  <a:srgbClr val="0000FF"/>
                </a:solidFill>
                <a:latin typeface="Times New Roman" panose="02020603050405020304" pitchFamily="18" charset="0"/>
                <a:cs typeface="Times New Roman" panose="02020603050405020304" pitchFamily="18" charset="0"/>
              </a:rPr>
              <a:t>A</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i="1" baseline="-25000" dirty="0">
                <a:solidFill>
                  <a:srgbClr val="0000FF"/>
                </a:solidFill>
                <a:latin typeface="Times New Roman" panose="02020603050405020304" pitchFamily="18" charset="0"/>
                <a:cs typeface="Times New Roman" panose="02020603050405020304" pitchFamily="18" charset="0"/>
              </a:rPr>
              <a:t>k </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=1,2, </a:t>
            </a:r>
            <a:r>
              <a:rPr lang="en-US" altLang="zh-CN" i="1" dirty="0">
                <a:latin typeface="Times New Roman" panose="02020603050405020304" pitchFamily="18" charset="0"/>
                <a:cs typeface="Times New Roman" panose="02020603050405020304" pitchFamily="18" charset="0"/>
              </a:rPr>
              <a:t>.. ,k</a:t>
            </a:r>
            <a:endParaRPr lang="en-US" altLang="zh-CN" dirty="0">
              <a:solidFill>
                <a:srgbClr val="0000FF"/>
              </a:solidFill>
              <a:latin typeface="Times New Roman" panose="02020603050405020304" pitchFamily="18" charset="0"/>
              <a:cs typeface="Times New Roman" panose="02020603050405020304" pitchFamily="18" charset="0"/>
            </a:endParaRPr>
          </a:p>
        </p:txBody>
      </p:sp>
      <p:grpSp>
        <p:nvGrpSpPr>
          <p:cNvPr id="201766" name="Group 38"/>
          <p:cNvGrpSpPr>
            <a:grpSpLocks/>
          </p:cNvGrpSpPr>
          <p:nvPr/>
        </p:nvGrpSpPr>
        <p:grpSpPr bwMode="auto">
          <a:xfrm>
            <a:off x="1264263" y="3861048"/>
            <a:ext cx="427417" cy="731398"/>
            <a:chOff x="3048" y="-71"/>
            <a:chExt cx="205" cy="381"/>
          </a:xfrm>
        </p:grpSpPr>
        <p:sp>
          <p:nvSpPr>
            <p:cNvPr id="201767" name="Rectangle 39"/>
            <p:cNvSpPr>
              <a:spLocks noChangeArrowheads="1"/>
            </p:cNvSpPr>
            <p:nvPr/>
          </p:nvSpPr>
          <p:spPr bwMode="auto">
            <a:xfrm>
              <a:off x="3048" y="70"/>
              <a:ext cx="16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201768" name="Rectangle 40"/>
            <p:cNvSpPr>
              <a:spLocks noChangeArrowheads="1"/>
            </p:cNvSpPr>
            <p:nvPr/>
          </p:nvSpPr>
          <p:spPr bwMode="auto">
            <a:xfrm>
              <a:off x="3075" y="-71"/>
              <a:ext cx="17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p>
          </p:txBody>
        </p:sp>
      </p:grpSp>
    </p:spTree>
    <p:extLst>
      <p:ext uri="{BB962C8B-B14F-4D97-AF65-F5344CB8AC3E}">
        <p14:creationId xmlns:p14="http://schemas.microsoft.com/office/powerpoint/2010/main" val="4119256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1762"/>
                                        </p:tgtEl>
                                        <p:attrNameLst>
                                          <p:attrName>style.visibility</p:attrName>
                                        </p:attrNameLst>
                                      </p:cBhvr>
                                      <p:to>
                                        <p:strVal val="visible"/>
                                      </p:to>
                                    </p:set>
                                    <p:animEffect transition="in" filter="wipe(left)">
                                      <p:cBhvr>
                                        <p:cTn id="7" dur="500"/>
                                        <p:tgtEl>
                                          <p:spTgt spid="201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1761"/>
                                        </p:tgtEl>
                                        <p:attrNameLst>
                                          <p:attrName>style.visibility</p:attrName>
                                        </p:attrNameLst>
                                      </p:cBhvr>
                                      <p:to>
                                        <p:strVal val="visible"/>
                                      </p:to>
                                    </p:set>
                                    <p:animEffect transition="in" filter="wipe(left)">
                                      <p:cBhvr>
                                        <p:cTn id="12" dur="500"/>
                                        <p:tgtEl>
                                          <p:spTgt spid="2017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1733"/>
                                        </p:tgtEl>
                                        <p:attrNameLst>
                                          <p:attrName>style.visibility</p:attrName>
                                        </p:attrNameLst>
                                      </p:cBhvr>
                                      <p:to>
                                        <p:strVal val="visible"/>
                                      </p:to>
                                    </p:set>
                                    <p:animEffect transition="in" filter="wipe(left)">
                                      <p:cBhvr>
                                        <p:cTn id="17" dur="500"/>
                                        <p:tgtEl>
                                          <p:spTgt spid="2017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1765"/>
                                        </p:tgtEl>
                                        <p:attrNameLst>
                                          <p:attrName>style.visibility</p:attrName>
                                        </p:attrNameLst>
                                      </p:cBhvr>
                                      <p:to>
                                        <p:strVal val="visible"/>
                                      </p:to>
                                    </p:set>
                                    <p:animEffect transition="in" filter="wipe(left)">
                                      <p:cBhvr>
                                        <p:cTn id="22" dur="500"/>
                                        <p:tgtEl>
                                          <p:spTgt spid="201765"/>
                                        </p:tgtEl>
                                      </p:cBhvr>
                                    </p:animEffect>
                                  </p:childTnLst>
                                </p:cTn>
                              </p:par>
                              <p:par>
                                <p:cTn id="23" presetID="22" presetClass="entr" presetSubtype="1" fill="hold" nodeType="withEffect">
                                  <p:stCondLst>
                                    <p:cond delay="0"/>
                                  </p:stCondLst>
                                  <p:childTnLst>
                                    <p:set>
                                      <p:cBhvr>
                                        <p:cTn id="24" dur="1" fill="hold">
                                          <p:stCondLst>
                                            <p:cond delay="0"/>
                                          </p:stCondLst>
                                        </p:cTn>
                                        <p:tgtEl>
                                          <p:spTgt spid="201766"/>
                                        </p:tgtEl>
                                        <p:attrNameLst>
                                          <p:attrName>style.visibility</p:attrName>
                                        </p:attrNameLst>
                                      </p:cBhvr>
                                      <p:to>
                                        <p:strVal val="visible"/>
                                      </p:to>
                                    </p:set>
                                    <p:animEffect transition="in" filter="wipe(up)">
                                      <p:cBhvr>
                                        <p:cTn id="25" dur="500"/>
                                        <p:tgtEl>
                                          <p:spTgt spid="20176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01758"/>
                                        </p:tgtEl>
                                        <p:attrNameLst>
                                          <p:attrName>style.visibility</p:attrName>
                                        </p:attrNameLst>
                                      </p:cBhvr>
                                      <p:to>
                                        <p:strVal val="visible"/>
                                      </p:to>
                                    </p:set>
                                    <p:animEffect transition="in" filter="wipe(left)">
                                      <p:cBhvr>
                                        <p:cTn id="30" dur="500"/>
                                        <p:tgtEl>
                                          <p:spTgt spid="201758"/>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201757"/>
                                        </p:tgtEl>
                                        <p:attrNameLst>
                                          <p:attrName>style.visibility</p:attrName>
                                        </p:attrNameLst>
                                      </p:cBhvr>
                                      <p:to>
                                        <p:strVal val="visible"/>
                                      </p:to>
                                    </p:set>
                                    <p:animEffect transition="in" filter="wipe(left)">
                                      <p:cBhvr>
                                        <p:cTn id="34" dur="500"/>
                                        <p:tgtEl>
                                          <p:spTgt spid="201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3" grpId="0" autoUpdateAnimBg="0"/>
      <p:bldP spid="201757" grpId="0"/>
      <p:bldP spid="201762" grpId="0" autoUpdateAnimBg="0"/>
      <p:bldP spid="20176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533400" y="404813"/>
            <a:ext cx="8610600" cy="1532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spcBef>
                <a:spcPct val="0"/>
              </a:spcBef>
            </a:pPr>
            <a:r>
              <a:rPr lang="zh-CN" altLang="en-US"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例</a:t>
            </a:r>
            <a:r>
              <a:rPr lang="en-US" altLang="zh-CN"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设总体</a:t>
            </a:r>
            <a:r>
              <a:rPr lang="en-US" altLang="zh-CN" i="1" dirty="0">
                <a:latin typeface="Times New Roman" panose="02020603050405020304" pitchFamily="18" charset="0"/>
                <a:cs typeface="Times New Roman" panose="02020603050405020304" pitchFamily="18" charset="0"/>
              </a:rPr>
              <a:t>X</a:t>
            </a:r>
            <a:r>
              <a:rPr lang="zh-CN" altLang="en-US" dirty="0" smtClean="0">
                <a:latin typeface="Times New Roman" panose="02020603050405020304" pitchFamily="18" charset="0"/>
                <a:cs typeface="Times New Roman" panose="02020603050405020304" pitchFamily="18" charset="0"/>
              </a:rPr>
              <a:t>服从</a:t>
            </a:r>
            <a:r>
              <a:rPr lang="en-US" altLang="zh-CN" dirty="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b</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上</a:t>
            </a:r>
            <a:r>
              <a:rPr lang="zh-CN" altLang="en-US" dirty="0">
                <a:latin typeface="Times New Roman" panose="02020603050405020304" pitchFamily="18" charset="0"/>
                <a:cs typeface="Times New Roman" panose="02020603050405020304" pitchFamily="18" charset="0"/>
              </a:rPr>
              <a:t>的均匀分布，</a:t>
            </a:r>
            <a:r>
              <a:rPr lang="en-US" altLang="zh-CN" i="1"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未知，    </a:t>
            </a:r>
          </a:p>
          <a:p>
            <a:pPr>
              <a:lnSpc>
                <a:spcPct val="130000"/>
              </a:lnSpc>
              <a:spcBef>
                <a:spcPct val="0"/>
              </a:spcBef>
            </a:pP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为来自总体</a:t>
            </a: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的样本</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试求</a:t>
            </a:r>
            <a:r>
              <a:rPr lang="en-US" altLang="zh-CN" i="1"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的 </a:t>
            </a:r>
          </a:p>
          <a:p>
            <a:pPr>
              <a:lnSpc>
                <a:spcPct val="130000"/>
              </a:lnSpc>
              <a:spcBef>
                <a:spcPct val="0"/>
              </a:spcBef>
            </a:pPr>
            <a:r>
              <a:rPr lang="zh-CN" altLang="en-US" dirty="0">
                <a:latin typeface="Times New Roman" panose="02020603050405020304" pitchFamily="18" charset="0"/>
                <a:cs typeface="Times New Roman" panose="02020603050405020304" pitchFamily="18" charset="0"/>
              </a:rPr>
              <a:t>    矩估计量．</a:t>
            </a:r>
          </a:p>
        </p:txBody>
      </p:sp>
      <p:graphicFrame>
        <p:nvGraphicFramePr>
          <p:cNvPr id="109571" name="Object 3"/>
          <p:cNvGraphicFramePr>
            <a:graphicFrameLocks noChangeAspect="1"/>
          </p:cNvGraphicFramePr>
          <p:nvPr/>
        </p:nvGraphicFramePr>
        <p:xfrm>
          <a:off x="1331913" y="2133600"/>
          <a:ext cx="7154862" cy="1817688"/>
        </p:xfrm>
        <a:graphic>
          <a:graphicData uri="http://schemas.openxmlformats.org/presentationml/2006/ole">
            <mc:AlternateContent xmlns:mc="http://schemas.openxmlformats.org/markup-compatibility/2006">
              <mc:Choice xmlns:v="urn:schemas-microsoft-com:vml" Requires="v">
                <p:oleObj spid="_x0000_s1014290" name="公式" r:id="rId4" imgW="3073320" imgH="672840" progId="Equation.3">
                  <p:embed/>
                </p:oleObj>
              </mc:Choice>
              <mc:Fallback>
                <p:oleObj name="公式" r:id="rId4" imgW="3073320" imgH="6728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2133600"/>
                        <a:ext cx="7154862" cy="181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572" name="Rectangle 4"/>
          <p:cNvSpPr>
            <a:spLocks noChangeArrowheads="1"/>
          </p:cNvSpPr>
          <p:nvPr/>
        </p:nvSpPr>
        <p:spPr bwMode="auto">
          <a:xfrm>
            <a:off x="611188" y="2205038"/>
            <a:ext cx="542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0"/>
              </a:spcBef>
            </a:pPr>
            <a:r>
              <a:rPr lang="zh-CN" altLang="en-US">
                <a:solidFill>
                  <a:schemeClr val="accent2"/>
                </a:solidFill>
                <a:latin typeface="黑体" panose="02010609060101010101" pitchFamily="49" charset="-122"/>
                <a:ea typeface="黑体" panose="02010609060101010101" pitchFamily="49" charset="-122"/>
              </a:rPr>
              <a:t>解</a:t>
            </a:r>
            <a:endParaRPr lang="zh-CN" altLang="en-US">
              <a:latin typeface="黑体" panose="02010609060101010101" pitchFamily="49" charset="-122"/>
              <a:ea typeface="黑体" panose="02010609060101010101" pitchFamily="49" charset="-122"/>
            </a:endParaRPr>
          </a:p>
        </p:txBody>
      </p:sp>
      <p:sp>
        <p:nvSpPr>
          <p:cNvPr id="109573" name="Rectangle 5"/>
          <p:cNvSpPr>
            <a:spLocks noChangeArrowheads="1"/>
          </p:cNvSpPr>
          <p:nvPr/>
        </p:nvSpPr>
        <p:spPr bwMode="auto">
          <a:xfrm>
            <a:off x="827088" y="3917950"/>
            <a:ext cx="289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0"/>
              </a:spcBef>
            </a:pPr>
            <a:r>
              <a:rPr lang="zh-CN" altLang="en-US">
                <a:latin typeface="宋体" panose="02010600030101010101" pitchFamily="2" charset="-122"/>
              </a:rPr>
              <a:t>由矩估计法</a:t>
            </a:r>
            <a:r>
              <a:rPr lang="en-US" altLang="zh-CN">
                <a:latin typeface="宋体" panose="02010600030101010101" pitchFamily="2" charset="-122"/>
              </a:rPr>
              <a:t>,</a:t>
            </a:r>
            <a:r>
              <a:rPr lang="zh-CN" altLang="en-US">
                <a:latin typeface="宋体" panose="02010600030101010101" pitchFamily="2" charset="-122"/>
              </a:rPr>
              <a:t>令</a:t>
            </a:r>
          </a:p>
        </p:txBody>
      </p:sp>
      <p:graphicFrame>
        <p:nvGraphicFramePr>
          <p:cNvPr id="109574" name="Object 6"/>
          <p:cNvGraphicFramePr>
            <a:graphicFrameLocks noChangeAspect="1"/>
          </p:cNvGraphicFramePr>
          <p:nvPr/>
        </p:nvGraphicFramePr>
        <p:xfrm>
          <a:off x="1219200" y="4495800"/>
          <a:ext cx="3640138" cy="1920875"/>
        </p:xfrm>
        <a:graphic>
          <a:graphicData uri="http://schemas.openxmlformats.org/presentationml/2006/ole">
            <mc:AlternateContent xmlns:mc="http://schemas.openxmlformats.org/markup-compatibility/2006">
              <mc:Choice xmlns:v="urn:schemas-microsoft-com:vml" Requires="v">
                <p:oleObj spid="_x0000_s1014291" name="公式" r:id="rId6" imgW="1409400" imgH="711000" progId="Equation.3">
                  <p:embed/>
                </p:oleObj>
              </mc:Choice>
              <mc:Fallback>
                <p:oleObj name="公式" r:id="rId6" imgW="1409400" imgH="711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4495800"/>
                        <a:ext cx="3640138"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575" name="Object 7"/>
          <p:cNvGraphicFramePr>
            <a:graphicFrameLocks noChangeAspect="1"/>
          </p:cNvGraphicFramePr>
          <p:nvPr/>
        </p:nvGraphicFramePr>
        <p:xfrm>
          <a:off x="5048250" y="4645025"/>
          <a:ext cx="3467100" cy="1470025"/>
        </p:xfrm>
        <a:graphic>
          <a:graphicData uri="http://schemas.openxmlformats.org/presentationml/2006/ole">
            <mc:AlternateContent xmlns:mc="http://schemas.openxmlformats.org/markup-compatibility/2006">
              <mc:Choice xmlns:v="urn:schemas-microsoft-com:vml" Requires="v">
                <p:oleObj spid="_x0000_s1014292" name="公式" r:id="rId8" imgW="1282680" imgH="545760" progId="Equation.3">
                  <p:embed/>
                </p:oleObj>
              </mc:Choice>
              <mc:Fallback>
                <p:oleObj name="公式" r:id="rId8" imgW="1282680" imgH="54576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48250" y="4645025"/>
                        <a:ext cx="34671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576" name="Object 8"/>
          <p:cNvGraphicFramePr>
            <a:graphicFrameLocks noChangeAspect="1"/>
          </p:cNvGraphicFramePr>
          <p:nvPr/>
        </p:nvGraphicFramePr>
        <p:xfrm>
          <a:off x="5076825" y="4076700"/>
          <a:ext cx="3849688" cy="2233613"/>
        </p:xfrm>
        <a:graphic>
          <a:graphicData uri="http://schemas.openxmlformats.org/presentationml/2006/ole">
            <mc:AlternateContent xmlns:mc="http://schemas.openxmlformats.org/markup-compatibility/2006">
              <mc:Choice xmlns:v="urn:schemas-microsoft-com:vml" Requires="v">
                <p:oleObj spid="_x0000_s1014293" name="公式" r:id="rId10" imgW="1650960" imgH="977760" progId="Equation.3">
                  <p:embed/>
                </p:oleObj>
              </mc:Choice>
              <mc:Fallback>
                <p:oleObj name="公式" r:id="rId10" imgW="1650960" imgH="97776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76825" y="4076700"/>
                        <a:ext cx="3849688" cy="2233613"/>
                      </a:xfrm>
                      <a:prstGeom prst="rect">
                        <a:avLst/>
                      </a:prstGeom>
                      <a:solidFill>
                        <a:srgbClr val="66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064762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9572"/>
                                        </p:tgtEl>
                                        <p:attrNameLst>
                                          <p:attrName>style.visibility</p:attrName>
                                        </p:attrNameLst>
                                      </p:cBhvr>
                                      <p:to>
                                        <p:strVal val="visible"/>
                                      </p:to>
                                    </p:set>
                                    <p:animEffect transition="in" filter="wipe(left)">
                                      <p:cBhvr>
                                        <p:cTn id="7" dur="500"/>
                                        <p:tgtEl>
                                          <p:spTgt spid="1095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9571"/>
                                        </p:tgtEl>
                                        <p:attrNameLst>
                                          <p:attrName>style.visibility</p:attrName>
                                        </p:attrNameLst>
                                      </p:cBhvr>
                                      <p:to>
                                        <p:strVal val="visible"/>
                                      </p:to>
                                    </p:set>
                                    <p:animEffect transition="in" filter="wipe(left)">
                                      <p:cBhvr>
                                        <p:cTn id="12" dur="500"/>
                                        <p:tgtEl>
                                          <p:spTgt spid="1095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9573"/>
                                        </p:tgtEl>
                                        <p:attrNameLst>
                                          <p:attrName>style.visibility</p:attrName>
                                        </p:attrNameLst>
                                      </p:cBhvr>
                                      <p:to>
                                        <p:strVal val="visible"/>
                                      </p:to>
                                    </p:set>
                                    <p:animEffect transition="in" filter="wipe(left)">
                                      <p:cBhvr>
                                        <p:cTn id="17" dur="500"/>
                                        <p:tgtEl>
                                          <p:spTgt spid="1095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9574"/>
                                        </p:tgtEl>
                                        <p:attrNameLst>
                                          <p:attrName>style.visibility</p:attrName>
                                        </p:attrNameLst>
                                      </p:cBhvr>
                                      <p:to>
                                        <p:strVal val="visible"/>
                                      </p:to>
                                    </p:set>
                                    <p:animEffect transition="in" filter="wipe(left)">
                                      <p:cBhvr>
                                        <p:cTn id="22" dur="500"/>
                                        <p:tgtEl>
                                          <p:spTgt spid="1095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9575"/>
                                        </p:tgtEl>
                                        <p:attrNameLst>
                                          <p:attrName>style.visibility</p:attrName>
                                        </p:attrNameLst>
                                      </p:cBhvr>
                                      <p:to>
                                        <p:strVal val="visible"/>
                                      </p:to>
                                    </p:set>
                                    <p:animEffect transition="in" filter="wipe(left)">
                                      <p:cBhvr>
                                        <p:cTn id="27" dur="500"/>
                                        <p:tgtEl>
                                          <p:spTgt spid="1095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9576"/>
                                        </p:tgtEl>
                                        <p:attrNameLst>
                                          <p:attrName>style.visibility</p:attrName>
                                        </p:attrNameLst>
                                      </p:cBhvr>
                                      <p:to>
                                        <p:strVal val="visible"/>
                                      </p:to>
                                    </p:set>
                                    <p:animEffect transition="in" filter="wipe(left)">
                                      <p:cBhvr>
                                        <p:cTn id="32" dur="500"/>
                                        <p:tgtEl>
                                          <p:spTgt spid="109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autoUpdateAnimBg="0"/>
      <p:bldP spid="109573"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0594" name="Object 2"/>
          <p:cNvGraphicFramePr>
            <a:graphicFrameLocks noChangeAspect="1"/>
          </p:cNvGraphicFramePr>
          <p:nvPr/>
        </p:nvGraphicFramePr>
        <p:xfrm>
          <a:off x="2373313" y="2163763"/>
          <a:ext cx="2249487" cy="569912"/>
        </p:xfrm>
        <a:graphic>
          <a:graphicData uri="http://schemas.openxmlformats.org/presentationml/2006/ole">
            <mc:AlternateContent xmlns:mc="http://schemas.openxmlformats.org/markup-compatibility/2006">
              <mc:Choice xmlns:v="urn:schemas-microsoft-com:vml" Requires="v">
                <p:oleObj spid="_x0000_s1015314" name="公式" r:id="rId4" imgW="876240" imgH="190440" progId="Equation.3">
                  <p:embed/>
                </p:oleObj>
              </mc:Choice>
              <mc:Fallback>
                <p:oleObj name="公式" r:id="rId4" imgW="876240" imgH="190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3313" y="2163763"/>
                        <a:ext cx="2249487"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595" name="Rectangle 3"/>
          <p:cNvSpPr>
            <a:spLocks noChangeArrowheads="1"/>
          </p:cNvSpPr>
          <p:nvPr/>
        </p:nvSpPr>
        <p:spPr bwMode="auto">
          <a:xfrm>
            <a:off x="611188" y="2087563"/>
            <a:ext cx="542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0"/>
              </a:spcBef>
            </a:pPr>
            <a:r>
              <a:rPr lang="zh-CN" altLang="en-US">
                <a:solidFill>
                  <a:schemeClr val="accent2"/>
                </a:solidFill>
                <a:latin typeface="黑体" panose="02010609060101010101" pitchFamily="49" charset="-122"/>
                <a:ea typeface="黑体" panose="02010609060101010101" pitchFamily="49" charset="-122"/>
              </a:rPr>
              <a:t>解</a:t>
            </a:r>
            <a:endParaRPr lang="zh-CN" altLang="en-US">
              <a:latin typeface="黑体" panose="02010609060101010101" pitchFamily="49" charset="-122"/>
              <a:ea typeface="黑体" panose="02010609060101010101" pitchFamily="49" charset="-122"/>
            </a:endParaRPr>
          </a:p>
        </p:txBody>
      </p:sp>
      <p:sp>
        <p:nvSpPr>
          <p:cNvPr id="110596" name="Rectangle 4"/>
          <p:cNvSpPr>
            <a:spLocks noChangeArrowheads="1"/>
          </p:cNvSpPr>
          <p:nvPr/>
        </p:nvSpPr>
        <p:spPr bwMode="auto">
          <a:xfrm>
            <a:off x="1458913" y="2163763"/>
            <a:ext cx="898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0"/>
              </a:spcBef>
            </a:pPr>
            <a:r>
              <a:rPr lang="zh-CN" altLang="en-US">
                <a:latin typeface="宋体" panose="02010600030101010101" pitchFamily="2" charset="-122"/>
              </a:rPr>
              <a:t>因为</a:t>
            </a:r>
          </a:p>
        </p:txBody>
      </p:sp>
      <p:sp>
        <p:nvSpPr>
          <p:cNvPr id="110597" name="Rectangle 5"/>
          <p:cNvSpPr>
            <a:spLocks noChangeArrowheads="1"/>
          </p:cNvSpPr>
          <p:nvPr/>
        </p:nvSpPr>
        <p:spPr bwMode="auto">
          <a:xfrm>
            <a:off x="1230313" y="2849563"/>
            <a:ext cx="30019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0"/>
              </a:spcBef>
            </a:pPr>
            <a:r>
              <a:rPr lang="zh-CN" altLang="en-US" dirty="0">
                <a:latin typeface="宋体" panose="02010600030101010101" pitchFamily="2" charset="-122"/>
              </a:rPr>
              <a:t>由矩估计法</a:t>
            </a:r>
            <a:r>
              <a:rPr lang="en-US" altLang="zh-CN" dirty="0">
                <a:latin typeface="宋体" panose="02010600030101010101" pitchFamily="2" charset="-122"/>
              </a:rPr>
              <a:t>,</a:t>
            </a:r>
            <a:r>
              <a:rPr lang="zh-CN" altLang="en-US" dirty="0">
                <a:latin typeface="宋体" panose="02010600030101010101" pitchFamily="2" charset="-122"/>
              </a:rPr>
              <a:t>令</a:t>
            </a:r>
          </a:p>
        </p:txBody>
      </p:sp>
      <p:graphicFrame>
        <p:nvGraphicFramePr>
          <p:cNvPr id="110598" name="Object 6"/>
          <p:cNvGraphicFramePr>
            <a:graphicFrameLocks noChangeAspect="1"/>
          </p:cNvGraphicFramePr>
          <p:nvPr/>
        </p:nvGraphicFramePr>
        <p:xfrm>
          <a:off x="3887788" y="2708275"/>
          <a:ext cx="2447925" cy="674688"/>
        </p:xfrm>
        <a:graphic>
          <a:graphicData uri="http://schemas.openxmlformats.org/presentationml/2006/ole">
            <mc:AlternateContent xmlns:mc="http://schemas.openxmlformats.org/markup-compatibility/2006">
              <mc:Choice xmlns:v="urn:schemas-microsoft-com:vml" Requires="v">
                <p:oleObj spid="_x0000_s1015315" name="公式" r:id="rId6" imgW="723600" imgH="228600" progId="Equation.3">
                  <p:embed/>
                </p:oleObj>
              </mc:Choice>
              <mc:Fallback>
                <p:oleObj name="公式" r:id="rId6" imgW="7236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7788" y="2708275"/>
                        <a:ext cx="2447925" cy="6746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599" name="Rectangle 7"/>
          <p:cNvSpPr>
            <a:spLocks noChangeArrowheads="1"/>
          </p:cNvSpPr>
          <p:nvPr/>
        </p:nvSpPr>
        <p:spPr bwMode="auto">
          <a:xfrm>
            <a:off x="1230313" y="3687763"/>
            <a:ext cx="50292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0"/>
              </a:spcBef>
            </a:pPr>
            <a:r>
              <a:rPr lang="zh-CN" altLang="en-US" dirty="0">
                <a:latin typeface="宋体" panose="02010600030101010101" pitchFamily="2" charset="-122"/>
              </a:rPr>
              <a:t>所以</a:t>
            </a:r>
            <a:r>
              <a:rPr lang="zh-CN" altLang="en-US" i="1" dirty="0">
                <a:sym typeface="Symbol" panose="05050102010706020507" pitchFamily="18" charset="2"/>
              </a:rPr>
              <a:t></a:t>
            </a:r>
            <a:r>
              <a:rPr lang="zh-CN" altLang="en-US" dirty="0">
                <a:latin typeface="宋体" panose="02010600030101010101" pitchFamily="2" charset="-122"/>
              </a:rPr>
              <a:t> 矩估计量为</a:t>
            </a:r>
          </a:p>
        </p:txBody>
      </p:sp>
      <p:graphicFrame>
        <p:nvGraphicFramePr>
          <p:cNvPr id="110600" name="Object 8"/>
          <p:cNvGraphicFramePr>
            <a:graphicFrameLocks noChangeAspect="1"/>
          </p:cNvGraphicFramePr>
          <p:nvPr/>
        </p:nvGraphicFramePr>
        <p:xfrm>
          <a:off x="4430713" y="3611563"/>
          <a:ext cx="1295400" cy="631825"/>
        </p:xfrm>
        <a:graphic>
          <a:graphicData uri="http://schemas.openxmlformats.org/presentationml/2006/ole">
            <mc:AlternateContent xmlns:mc="http://schemas.openxmlformats.org/markup-compatibility/2006">
              <mc:Choice xmlns:v="urn:schemas-microsoft-com:vml" Requires="v">
                <p:oleObj spid="_x0000_s1015316" name="公式" r:id="rId8" imgW="571320" imgH="279360" progId="Equation.3">
                  <p:embed/>
                </p:oleObj>
              </mc:Choice>
              <mc:Fallback>
                <p:oleObj name="公式" r:id="rId8" imgW="571320" imgH="27936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30713" y="3611563"/>
                        <a:ext cx="1295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601" name="Rectangle 9"/>
          <p:cNvSpPr>
            <a:spLocks noChangeArrowheads="1"/>
          </p:cNvSpPr>
          <p:nvPr/>
        </p:nvSpPr>
        <p:spPr bwMode="auto">
          <a:xfrm>
            <a:off x="1230313" y="4525963"/>
            <a:ext cx="50292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0"/>
              </a:spcBef>
            </a:pPr>
            <a:r>
              <a:rPr lang="zh-CN" altLang="en-US" dirty="0">
                <a:latin typeface="宋体" panose="02010600030101010101" pitchFamily="2" charset="-122"/>
              </a:rPr>
              <a:t>故</a:t>
            </a:r>
            <a:r>
              <a:rPr lang="zh-CN" altLang="en-US" i="1" dirty="0">
                <a:sym typeface="Symbol" panose="05050102010706020507" pitchFamily="18" charset="2"/>
              </a:rPr>
              <a:t></a:t>
            </a:r>
            <a:r>
              <a:rPr lang="zh-CN" altLang="en-US" dirty="0">
                <a:latin typeface="宋体" panose="02010600030101010101" pitchFamily="2" charset="-122"/>
              </a:rPr>
              <a:t> 的矩估计值为</a:t>
            </a:r>
          </a:p>
        </p:txBody>
      </p:sp>
      <p:graphicFrame>
        <p:nvGraphicFramePr>
          <p:cNvPr id="110602" name="Object 10"/>
          <p:cNvGraphicFramePr>
            <a:graphicFrameLocks noChangeAspect="1"/>
          </p:cNvGraphicFramePr>
          <p:nvPr/>
        </p:nvGraphicFramePr>
        <p:xfrm>
          <a:off x="4354513" y="4373563"/>
          <a:ext cx="1295400" cy="711200"/>
        </p:xfrm>
        <a:graphic>
          <a:graphicData uri="http://schemas.openxmlformats.org/presentationml/2006/ole">
            <mc:AlternateContent xmlns:mc="http://schemas.openxmlformats.org/markup-compatibility/2006">
              <mc:Choice xmlns:v="urn:schemas-microsoft-com:vml" Requires="v">
                <p:oleObj spid="_x0000_s1015317" name="公式" r:id="rId10" imgW="507960" imgH="279360" progId="Equation.3">
                  <p:embed/>
                </p:oleObj>
              </mc:Choice>
              <mc:Fallback>
                <p:oleObj name="公式" r:id="rId10" imgW="507960" imgH="27936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54513" y="4373563"/>
                        <a:ext cx="12954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603" name="Text Box 11"/>
          <p:cNvSpPr txBox="1">
            <a:spLocks noChangeArrowheads="1"/>
          </p:cNvSpPr>
          <p:nvPr/>
        </p:nvSpPr>
        <p:spPr bwMode="auto">
          <a:xfrm>
            <a:off x="107950" y="549275"/>
            <a:ext cx="8820150" cy="120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190500">
              <a:spcBef>
                <a:spcPct val="0"/>
              </a:spcBef>
              <a:defRPr kumimoji="1" sz="2400">
                <a:solidFill>
                  <a:schemeClr val="tx1"/>
                </a:solidFill>
                <a:latin typeface="Times New Roman" panose="02020603050405020304" pitchFamily="18" charset="0"/>
                <a:ea typeface="宋体" panose="02010600030101010101" pitchFamily="2" charset="-122"/>
              </a:defRPr>
            </a:lvl2pPr>
            <a:lvl3pPr marL="381000">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a:lnSpc>
                <a:spcPct val="130000"/>
              </a:lnSpc>
            </a:pPr>
            <a:r>
              <a:rPr lang="zh-CN" altLang="en-US" sz="2800" dirty="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例</a:t>
            </a:r>
            <a:r>
              <a:rPr lang="en-US" altLang="zh-CN" sz="2800" dirty="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2</a:t>
            </a:r>
            <a:r>
              <a:rPr lang="en-US" altLang="zh-CN" sz="2800" dirty="0">
                <a:latin typeface="黑体" panose="02010609060101010101" pitchFamily="49" charset="-122"/>
                <a:ea typeface="黑体" panose="02010609060101010101" pitchFamily="49" charset="-122"/>
              </a:rPr>
              <a:t> </a:t>
            </a:r>
            <a:r>
              <a:rPr lang="zh-CN" altLang="en-US" sz="2800" dirty="0">
                <a:latin typeface="宋体" panose="02010600030101010101" pitchFamily="2" charset="-122"/>
              </a:rPr>
              <a:t>设总体</a:t>
            </a:r>
            <a:r>
              <a:rPr lang="en-US" altLang="zh-CN" sz="2800" i="1" dirty="0"/>
              <a:t>X</a:t>
            </a:r>
            <a:r>
              <a:rPr lang="zh-CN" altLang="en-US" sz="2800" dirty="0"/>
              <a:t>服从参数为 </a:t>
            </a:r>
            <a:r>
              <a:rPr lang="zh-CN" altLang="en-US" sz="2800" i="1" dirty="0">
                <a:sym typeface="Symbol" panose="05050102010706020507" pitchFamily="18" charset="2"/>
              </a:rPr>
              <a:t> </a:t>
            </a:r>
            <a:r>
              <a:rPr lang="zh-CN" altLang="en-US" sz="2800" dirty="0"/>
              <a:t>的指数分布</a:t>
            </a:r>
            <a:r>
              <a:rPr lang="en-US" altLang="zh-CN" sz="2800" dirty="0"/>
              <a:t>, </a:t>
            </a:r>
            <a:r>
              <a:rPr lang="en-US" altLang="zh-CN" sz="2800" i="1" dirty="0"/>
              <a:t>X</a:t>
            </a:r>
            <a:r>
              <a:rPr lang="en-US" altLang="zh-CN" sz="2800" baseline="-25000" dirty="0"/>
              <a:t>1</a:t>
            </a:r>
            <a:r>
              <a:rPr lang="en-US" altLang="zh-CN" sz="2800" dirty="0"/>
              <a:t>, </a:t>
            </a:r>
            <a:r>
              <a:rPr lang="en-US" altLang="zh-CN" sz="2800" i="1" dirty="0"/>
              <a:t>X</a:t>
            </a:r>
            <a:r>
              <a:rPr lang="en-US" altLang="zh-CN" sz="2800" baseline="-25000" dirty="0"/>
              <a:t>2 </a:t>
            </a:r>
            <a:r>
              <a:rPr lang="en-US" altLang="zh-CN" sz="2800" dirty="0"/>
              <a:t>, …,</a:t>
            </a:r>
            <a:r>
              <a:rPr lang="en-US" altLang="zh-CN" sz="2800" i="1" dirty="0" err="1"/>
              <a:t>X</a:t>
            </a:r>
            <a:r>
              <a:rPr lang="en-US" altLang="zh-CN" sz="2800" i="1" baseline="-25000" dirty="0" err="1"/>
              <a:t>n</a:t>
            </a:r>
            <a:r>
              <a:rPr lang="zh-CN" altLang="en-US" sz="2800" dirty="0">
                <a:latin typeface="宋体" panose="02010600030101010101" pitchFamily="2" charset="-122"/>
              </a:rPr>
              <a:t>为来自总体</a:t>
            </a:r>
            <a:r>
              <a:rPr lang="en-US" altLang="zh-CN" sz="2800" i="1" dirty="0"/>
              <a:t>X</a:t>
            </a:r>
            <a:r>
              <a:rPr lang="zh-CN" altLang="en-US" sz="2800" dirty="0">
                <a:latin typeface="宋体" panose="02010600030101010101" pitchFamily="2" charset="-122"/>
              </a:rPr>
              <a:t>的样本，试用矩估计法求</a:t>
            </a:r>
            <a:r>
              <a:rPr lang="zh-CN" altLang="en-US" sz="2800" i="1" dirty="0">
                <a:sym typeface="Symbol" panose="05050102010706020507" pitchFamily="18" charset="2"/>
              </a:rPr>
              <a:t> </a:t>
            </a:r>
            <a:r>
              <a:rPr lang="zh-CN" altLang="en-US" sz="2800" dirty="0">
                <a:latin typeface="宋体" panose="02010600030101010101" pitchFamily="2" charset="-122"/>
              </a:rPr>
              <a:t>的估计值</a:t>
            </a:r>
            <a:r>
              <a:rPr lang="en-US" altLang="zh-CN" sz="2800" dirty="0">
                <a:latin typeface="宋体" panose="02010600030101010101" pitchFamily="2" charset="-122"/>
              </a:rPr>
              <a:t>.</a:t>
            </a:r>
          </a:p>
        </p:txBody>
      </p:sp>
    </p:spTree>
    <p:extLst>
      <p:ext uri="{BB962C8B-B14F-4D97-AF65-F5344CB8AC3E}">
        <p14:creationId xmlns:p14="http://schemas.microsoft.com/office/powerpoint/2010/main" val="32407772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595"/>
                                        </p:tgtEl>
                                        <p:attrNameLst>
                                          <p:attrName>style.visibility</p:attrName>
                                        </p:attrNameLst>
                                      </p:cBhvr>
                                      <p:to>
                                        <p:strVal val="visible"/>
                                      </p:to>
                                    </p:set>
                                    <p:animEffect transition="in" filter="wipe(left)">
                                      <p:cBhvr>
                                        <p:cTn id="7" dur="500"/>
                                        <p:tgtEl>
                                          <p:spTgt spid="1105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0596"/>
                                        </p:tgtEl>
                                        <p:attrNameLst>
                                          <p:attrName>style.visibility</p:attrName>
                                        </p:attrNameLst>
                                      </p:cBhvr>
                                      <p:to>
                                        <p:strVal val="visible"/>
                                      </p:to>
                                    </p:set>
                                    <p:animEffect transition="in" filter="wipe(left)">
                                      <p:cBhvr>
                                        <p:cTn id="12" dur="500"/>
                                        <p:tgtEl>
                                          <p:spTgt spid="1105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0594"/>
                                        </p:tgtEl>
                                        <p:attrNameLst>
                                          <p:attrName>style.visibility</p:attrName>
                                        </p:attrNameLst>
                                      </p:cBhvr>
                                      <p:to>
                                        <p:strVal val="visible"/>
                                      </p:to>
                                    </p:set>
                                    <p:animEffect transition="in" filter="wipe(left)">
                                      <p:cBhvr>
                                        <p:cTn id="17" dur="500"/>
                                        <p:tgtEl>
                                          <p:spTgt spid="1105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0597"/>
                                        </p:tgtEl>
                                        <p:attrNameLst>
                                          <p:attrName>style.visibility</p:attrName>
                                        </p:attrNameLst>
                                      </p:cBhvr>
                                      <p:to>
                                        <p:strVal val="visible"/>
                                      </p:to>
                                    </p:set>
                                    <p:animEffect transition="in" filter="wipe(left)">
                                      <p:cBhvr>
                                        <p:cTn id="22" dur="500"/>
                                        <p:tgtEl>
                                          <p:spTgt spid="1105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110598"/>
                                        </p:tgtEl>
                                        <p:attrNameLst>
                                          <p:attrName>style.visibility</p:attrName>
                                        </p:attrNameLst>
                                      </p:cBhvr>
                                      <p:to>
                                        <p:strVal val="visible"/>
                                      </p:to>
                                    </p:set>
                                    <p:anim calcmode="lin" valueType="num">
                                      <p:cBhvr additive="base">
                                        <p:cTn id="27" dur="500" fill="hold"/>
                                        <p:tgtEl>
                                          <p:spTgt spid="110598"/>
                                        </p:tgtEl>
                                        <p:attrNameLst>
                                          <p:attrName>ppt_x</p:attrName>
                                        </p:attrNameLst>
                                      </p:cBhvr>
                                      <p:tavLst>
                                        <p:tav tm="0">
                                          <p:val>
                                            <p:strVal val="0-#ppt_w/2"/>
                                          </p:val>
                                        </p:tav>
                                        <p:tav tm="100000">
                                          <p:val>
                                            <p:strVal val="#ppt_x"/>
                                          </p:val>
                                        </p:tav>
                                      </p:tavLst>
                                    </p:anim>
                                    <p:anim calcmode="lin" valueType="num">
                                      <p:cBhvr additive="base">
                                        <p:cTn id="28" dur="500" fill="hold"/>
                                        <p:tgtEl>
                                          <p:spTgt spid="110598"/>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0599"/>
                                        </p:tgtEl>
                                        <p:attrNameLst>
                                          <p:attrName>style.visibility</p:attrName>
                                        </p:attrNameLst>
                                      </p:cBhvr>
                                      <p:to>
                                        <p:strVal val="visible"/>
                                      </p:to>
                                    </p:set>
                                    <p:animEffect transition="in" filter="wipe(left)">
                                      <p:cBhvr>
                                        <p:cTn id="33" dur="500"/>
                                        <p:tgtEl>
                                          <p:spTgt spid="11059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10600"/>
                                        </p:tgtEl>
                                        <p:attrNameLst>
                                          <p:attrName>style.visibility</p:attrName>
                                        </p:attrNameLst>
                                      </p:cBhvr>
                                      <p:to>
                                        <p:strVal val="visible"/>
                                      </p:to>
                                    </p:set>
                                    <p:animEffect transition="in" filter="wipe(left)">
                                      <p:cBhvr>
                                        <p:cTn id="38" dur="500"/>
                                        <p:tgtEl>
                                          <p:spTgt spid="11060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10601"/>
                                        </p:tgtEl>
                                        <p:attrNameLst>
                                          <p:attrName>style.visibility</p:attrName>
                                        </p:attrNameLst>
                                      </p:cBhvr>
                                      <p:to>
                                        <p:strVal val="visible"/>
                                      </p:to>
                                    </p:set>
                                    <p:animEffect transition="in" filter="wipe(left)">
                                      <p:cBhvr>
                                        <p:cTn id="43" dur="500"/>
                                        <p:tgtEl>
                                          <p:spTgt spid="11060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10602"/>
                                        </p:tgtEl>
                                        <p:attrNameLst>
                                          <p:attrName>style.visibility</p:attrName>
                                        </p:attrNameLst>
                                      </p:cBhvr>
                                      <p:to>
                                        <p:strVal val="visible"/>
                                      </p:to>
                                    </p:set>
                                    <p:animEffect transition="in" filter="wipe(left)">
                                      <p:cBhvr>
                                        <p:cTn id="48" dur="500"/>
                                        <p:tgtEl>
                                          <p:spTgt spid="110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autoUpdateAnimBg="0"/>
      <p:bldP spid="110596" grpId="0" autoUpdateAnimBg="0"/>
      <p:bldP spid="110597" grpId="0" autoUpdateAnimBg="0"/>
      <p:bldP spid="110599" grpId="0" autoUpdateAnimBg="0"/>
      <p:bldP spid="11060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618" name="Object 2"/>
          <p:cNvGraphicFramePr>
            <a:graphicFrameLocks noChangeAspect="1"/>
          </p:cNvGraphicFramePr>
          <p:nvPr/>
        </p:nvGraphicFramePr>
        <p:xfrm>
          <a:off x="1187450" y="2060575"/>
          <a:ext cx="6156325" cy="1068388"/>
        </p:xfrm>
        <a:graphic>
          <a:graphicData uri="http://schemas.openxmlformats.org/presentationml/2006/ole">
            <mc:AlternateContent xmlns:mc="http://schemas.openxmlformats.org/markup-compatibility/2006">
              <mc:Choice xmlns:v="urn:schemas-microsoft-com:vml" Requires="v">
                <p:oleObj spid="_x0000_s1016470" name="公式" r:id="rId4" imgW="2450880" imgH="406080" progId="Equation.3">
                  <p:embed/>
                </p:oleObj>
              </mc:Choice>
              <mc:Fallback>
                <p:oleObj name="公式" r:id="rId4" imgW="2450880" imgH="406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2060575"/>
                        <a:ext cx="6156325" cy="106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1619" name="Rectangle 3"/>
          <p:cNvSpPr>
            <a:spLocks noChangeArrowheads="1"/>
          </p:cNvSpPr>
          <p:nvPr/>
        </p:nvSpPr>
        <p:spPr bwMode="auto">
          <a:xfrm>
            <a:off x="468313" y="2081213"/>
            <a:ext cx="542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0"/>
              </a:spcBef>
            </a:pPr>
            <a:r>
              <a:rPr lang="zh-CN" altLang="en-US">
                <a:solidFill>
                  <a:schemeClr val="accent2"/>
                </a:solidFill>
                <a:latin typeface="黑体" panose="02010609060101010101" pitchFamily="49" charset="-122"/>
                <a:ea typeface="黑体" panose="02010609060101010101" pitchFamily="49" charset="-122"/>
              </a:rPr>
              <a:t>解</a:t>
            </a:r>
            <a:endParaRPr lang="zh-CN" altLang="en-US">
              <a:latin typeface="黑体" panose="02010609060101010101" pitchFamily="49" charset="-122"/>
              <a:ea typeface="黑体" panose="02010609060101010101" pitchFamily="49" charset="-122"/>
            </a:endParaRPr>
          </a:p>
        </p:txBody>
      </p:sp>
      <p:graphicFrame>
        <p:nvGraphicFramePr>
          <p:cNvPr id="111620" name="Object 4"/>
          <p:cNvGraphicFramePr>
            <a:graphicFrameLocks noChangeAspect="1"/>
          </p:cNvGraphicFramePr>
          <p:nvPr/>
        </p:nvGraphicFramePr>
        <p:xfrm>
          <a:off x="2819400" y="3038475"/>
          <a:ext cx="2400300" cy="1079500"/>
        </p:xfrm>
        <a:graphic>
          <a:graphicData uri="http://schemas.openxmlformats.org/presentationml/2006/ole">
            <mc:AlternateContent xmlns:mc="http://schemas.openxmlformats.org/markup-compatibility/2006">
              <mc:Choice xmlns:v="urn:schemas-microsoft-com:vml" Requires="v">
                <p:oleObj spid="_x0000_s1016471" name="公式" r:id="rId6" imgW="876240" imgH="406080" progId="Equation.3">
                  <p:embed/>
                </p:oleObj>
              </mc:Choice>
              <mc:Fallback>
                <p:oleObj name="公式" r:id="rId6" imgW="876240" imgH="4060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3038475"/>
                        <a:ext cx="24003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1621" name="Rectangle 5"/>
          <p:cNvSpPr>
            <a:spLocks noChangeArrowheads="1"/>
          </p:cNvSpPr>
          <p:nvPr/>
        </p:nvSpPr>
        <p:spPr bwMode="auto">
          <a:xfrm>
            <a:off x="685800" y="32766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0"/>
              </a:spcBef>
            </a:pPr>
            <a:r>
              <a:rPr lang="zh-CN" altLang="en-US" sz="2400">
                <a:latin typeface="宋体" panose="02010600030101010101" pitchFamily="2" charset="-122"/>
              </a:rPr>
              <a:t>由矩估计法</a:t>
            </a:r>
            <a:r>
              <a:rPr lang="en-US" altLang="zh-CN" sz="2400">
                <a:latin typeface="宋体" panose="02010600030101010101" pitchFamily="2" charset="-122"/>
              </a:rPr>
              <a:t>,</a:t>
            </a:r>
            <a:r>
              <a:rPr lang="zh-CN" altLang="en-US" sz="2400">
                <a:latin typeface="宋体" panose="02010600030101010101" pitchFamily="2" charset="-122"/>
              </a:rPr>
              <a:t>令</a:t>
            </a:r>
          </a:p>
        </p:txBody>
      </p:sp>
      <p:sp>
        <p:nvSpPr>
          <p:cNvPr id="111622" name="Rectangle 6"/>
          <p:cNvSpPr>
            <a:spLocks noChangeArrowheads="1"/>
          </p:cNvSpPr>
          <p:nvPr/>
        </p:nvSpPr>
        <p:spPr bwMode="auto">
          <a:xfrm>
            <a:off x="685800" y="5454650"/>
            <a:ext cx="7866063"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nSpc>
                <a:spcPct val="120000"/>
              </a:lnSpc>
              <a:spcBef>
                <a:spcPct val="0"/>
              </a:spcBef>
            </a:pPr>
            <a:r>
              <a:rPr lang="en-US" altLang="zh-CN">
                <a:solidFill>
                  <a:srgbClr val="0000FF"/>
                </a:solidFill>
                <a:latin typeface="黑体" panose="02010609060101010101" pitchFamily="49" charset="-122"/>
                <a:ea typeface="黑体" panose="02010609060101010101" pitchFamily="49" charset="-122"/>
              </a:rPr>
              <a:t>   </a:t>
            </a:r>
            <a:r>
              <a:rPr lang="zh-CN" altLang="en-US">
                <a:solidFill>
                  <a:srgbClr val="0000FF"/>
                </a:solidFill>
                <a:latin typeface="黑体" panose="02010609060101010101" pitchFamily="49" charset="-122"/>
                <a:ea typeface="黑体" panose="02010609060101010101" pitchFamily="49" charset="-122"/>
              </a:rPr>
              <a:t>上述结果表明，总体均值与方差的矩估计量的</a:t>
            </a:r>
          </a:p>
          <a:p>
            <a:pPr>
              <a:lnSpc>
                <a:spcPct val="120000"/>
              </a:lnSpc>
              <a:spcBef>
                <a:spcPct val="0"/>
              </a:spcBef>
            </a:pPr>
            <a:r>
              <a:rPr lang="zh-CN" altLang="en-US">
                <a:solidFill>
                  <a:srgbClr val="0000FF"/>
                </a:solidFill>
                <a:latin typeface="黑体" panose="02010609060101010101" pitchFamily="49" charset="-122"/>
                <a:ea typeface="黑体" panose="02010609060101010101" pitchFamily="49" charset="-122"/>
              </a:rPr>
              <a:t>表达式不因不同的总体分布而不同．</a:t>
            </a:r>
          </a:p>
        </p:txBody>
      </p:sp>
      <p:grpSp>
        <p:nvGrpSpPr>
          <p:cNvPr id="111623" name="Group 7"/>
          <p:cNvGrpSpPr>
            <a:grpSpLocks/>
          </p:cNvGrpSpPr>
          <p:nvPr/>
        </p:nvGrpSpPr>
        <p:grpSpPr bwMode="auto">
          <a:xfrm>
            <a:off x="1692275" y="4221163"/>
            <a:ext cx="2016125" cy="1208087"/>
            <a:chOff x="1152" y="2644"/>
            <a:chExt cx="1248" cy="716"/>
          </a:xfrm>
        </p:grpSpPr>
        <p:graphicFrame>
          <p:nvGraphicFramePr>
            <p:cNvPr id="111624" name="Object 8"/>
            <p:cNvGraphicFramePr>
              <a:graphicFrameLocks noChangeAspect="1"/>
            </p:cNvGraphicFramePr>
            <p:nvPr/>
          </p:nvGraphicFramePr>
          <p:xfrm>
            <a:off x="1248" y="2644"/>
            <a:ext cx="1057" cy="346"/>
          </p:xfrm>
          <a:graphic>
            <a:graphicData uri="http://schemas.openxmlformats.org/presentationml/2006/ole">
              <mc:AlternateContent xmlns:mc="http://schemas.openxmlformats.org/markup-compatibility/2006">
                <mc:Choice xmlns:v="urn:schemas-microsoft-com:vml" Requires="v">
                  <p:oleObj spid="_x0000_s1016472" name="公式" r:id="rId8" imgW="672840" imgH="203040" progId="Equation.3">
                    <p:embed/>
                  </p:oleObj>
                </mc:Choice>
                <mc:Fallback>
                  <p:oleObj name="公式" r:id="rId8" imgW="672840" imgH="203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8" y="2644"/>
                          <a:ext cx="105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625" name="Object 9"/>
            <p:cNvGraphicFramePr>
              <a:graphicFrameLocks noChangeAspect="1"/>
            </p:cNvGraphicFramePr>
            <p:nvPr/>
          </p:nvGraphicFramePr>
          <p:xfrm>
            <a:off x="1248" y="2990"/>
            <a:ext cx="1152" cy="370"/>
          </p:xfrm>
          <a:graphic>
            <a:graphicData uri="http://schemas.openxmlformats.org/presentationml/2006/ole">
              <mc:AlternateContent xmlns:mc="http://schemas.openxmlformats.org/markup-compatibility/2006">
                <mc:Choice xmlns:v="urn:schemas-microsoft-com:vml" Requires="v">
                  <p:oleObj spid="_x0000_s1016473" name="公式" r:id="rId10" imgW="787320" imgH="215640" progId="Equation.3">
                    <p:embed/>
                  </p:oleObj>
                </mc:Choice>
                <mc:Fallback>
                  <p:oleObj name="公式" r:id="rId10" imgW="787320" imgH="215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48" y="2990"/>
                          <a:ext cx="1152"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1626" name="AutoShape 10"/>
            <p:cNvSpPr>
              <a:spLocks/>
            </p:cNvSpPr>
            <p:nvPr/>
          </p:nvSpPr>
          <p:spPr bwMode="auto">
            <a:xfrm>
              <a:off x="1152" y="2784"/>
              <a:ext cx="144" cy="432"/>
            </a:xfrm>
            <a:prstGeom prst="leftBrace">
              <a:avLst>
                <a:gd name="adj1" fmla="val 25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1627" name="AutoShape 11"/>
          <p:cNvSpPr>
            <a:spLocks noChangeArrowheads="1"/>
          </p:cNvSpPr>
          <p:nvPr/>
        </p:nvSpPr>
        <p:spPr bwMode="auto">
          <a:xfrm>
            <a:off x="827088" y="4713288"/>
            <a:ext cx="838200" cy="228600"/>
          </a:xfrm>
          <a:prstGeom prst="rightArrow">
            <a:avLst>
              <a:gd name="adj1" fmla="val 50000"/>
              <a:gd name="adj2" fmla="val 91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28" name="Text Box 12"/>
          <p:cNvSpPr txBox="1">
            <a:spLocks noChangeArrowheads="1"/>
          </p:cNvSpPr>
          <p:nvPr/>
        </p:nvSpPr>
        <p:spPr bwMode="auto">
          <a:xfrm>
            <a:off x="457200" y="427038"/>
            <a:ext cx="8686800" cy="1421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20000"/>
              </a:lnSpc>
              <a:spcBef>
                <a:spcPct val="0"/>
              </a:spcBef>
            </a:pPr>
            <a:r>
              <a:rPr lang="zh-CN" altLang="en-US"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例</a:t>
            </a:r>
            <a:r>
              <a:rPr lang="en-US" altLang="zh-CN"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3</a:t>
            </a:r>
            <a:r>
              <a:rPr lang="en-US" altLang="zh-CN" dirty="0">
                <a:solidFill>
                  <a:srgbClr val="CC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设总体</a:t>
            </a:r>
            <a:r>
              <a:rPr lang="en-US" altLang="zh-CN" i="1" dirty="0">
                <a:latin typeface="Times New Roman" panose="02020603050405020304" pitchFamily="18" charset="0"/>
                <a:cs typeface="Times New Roman" panose="02020603050405020304" pitchFamily="18" charset="0"/>
              </a:rPr>
              <a:t>X</a:t>
            </a:r>
            <a:r>
              <a:rPr lang="zh-CN" altLang="en-US" dirty="0" smtClean="0">
                <a:latin typeface="Times New Roman" panose="02020603050405020304" pitchFamily="18" charset="0"/>
                <a:cs typeface="Times New Roman" panose="02020603050405020304" pitchFamily="18" charset="0"/>
              </a:rPr>
              <a:t>的</a:t>
            </a:r>
            <a:r>
              <a:rPr lang="zh-CN" altLang="en-US" dirty="0">
                <a:latin typeface="Times New Roman" panose="02020603050405020304" pitchFamily="18" charset="0"/>
                <a:cs typeface="Times New Roman" panose="02020603050405020304" pitchFamily="18" charset="0"/>
              </a:rPr>
              <a:t>期望</a:t>
            </a:r>
            <a:r>
              <a:rPr lang="en-US" altLang="zh-CN" i="1" dirty="0" smtClean="0">
                <a:latin typeface="Times New Roman" panose="02020603050405020304" pitchFamily="18" charset="0"/>
                <a:cs typeface="Times New Roman" panose="02020603050405020304" pitchFamily="18" charset="0"/>
              </a:rPr>
              <a:t>E</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a:latin typeface="Times New Roman" panose="02020603050405020304" pitchFamily="18" charset="0"/>
                <a:cs typeface="Times New Roman" panose="02020603050405020304" pitchFamily="18" charset="0"/>
              </a:rPr>
              <a:t>方差</a:t>
            </a: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30000" dirty="0">
                <a:latin typeface="Times New Roman" panose="02020603050405020304" pitchFamily="18" charset="0"/>
                <a:cs typeface="Times New Roman" panose="02020603050405020304" pitchFamily="18" charset="0"/>
                <a:sym typeface="Symbol" panose="05050102010706020507" pitchFamily="18" charset="2"/>
              </a:rPr>
              <a:t>2 </a:t>
            </a:r>
            <a:r>
              <a:rPr lang="zh-CN" altLang="en-US" dirty="0">
                <a:latin typeface="Times New Roman" panose="02020603050405020304" pitchFamily="18" charset="0"/>
                <a:cs typeface="Times New Roman" panose="02020603050405020304" pitchFamily="18" charset="0"/>
              </a:rPr>
              <a:t>都存在</a:t>
            </a:r>
            <a:r>
              <a:rPr lang="en-US" altLang="zh-CN" dirty="0">
                <a:latin typeface="Times New Roman" panose="02020603050405020304" pitchFamily="18" charset="0"/>
                <a:cs typeface="Times New Roman" panose="02020603050405020304" pitchFamily="18" charset="0"/>
              </a:rPr>
              <a:t>,</a:t>
            </a:r>
          </a:p>
          <a:p>
            <a:pPr>
              <a:lnSpc>
                <a:spcPct val="120000"/>
              </a:lnSpc>
              <a:spcBef>
                <a:spcPct val="0"/>
              </a:spcBef>
            </a:pPr>
            <a:r>
              <a:rPr lang="zh-CN" altLang="en-US" dirty="0">
                <a:latin typeface="Times New Roman" panose="02020603050405020304" pitchFamily="18" charset="0"/>
                <a:cs typeface="Times New Roman" panose="02020603050405020304" pitchFamily="18" charset="0"/>
              </a:rPr>
              <a:t>且</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30000" dirty="0">
                <a:latin typeface="Times New Roman" panose="02020603050405020304" pitchFamily="18" charset="0"/>
                <a:cs typeface="Times New Roman" panose="02020603050405020304" pitchFamily="18" charset="0"/>
                <a:sym typeface="Symbol" panose="05050102010706020507" pitchFamily="18" charset="2"/>
              </a:rPr>
              <a:t>2 </a:t>
            </a:r>
            <a:r>
              <a:rPr lang="en-US" altLang="zh-CN" dirty="0">
                <a:latin typeface="Times New Roman" panose="02020603050405020304" pitchFamily="18" charset="0"/>
                <a:cs typeface="Times New Roman" panose="02020603050405020304" pitchFamily="18" charset="0"/>
                <a:sym typeface="Symbol" panose="05050102010706020507" pitchFamily="18" charset="2"/>
              </a:rPr>
              <a:t>&gt;0</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但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30000" dirty="0">
                <a:latin typeface="Times New Roman" panose="02020603050405020304" pitchFamily="18" charset="0"/>
                <a:cs typeface="Times New Roman" panose="02020603050405020304" pitchFamily="18" charset="0"/>
                <a:sym typeface="Symbol" panose="05050102010706020507" pitchFamily="18" charset="2"/>
              </a:rPr>
              <a:t>2 </a:t>
            </a:r>
            <a:r>
              <a:rPr lang="zh-CN" altLang="en-US" dirty="0">
                <a:latin typeface="Times New Roman" panose="02020603050405020304" pitchFamily="18" charset="0"/>
                <a:cs typeface="Times New Roman" panose="02020603050405020304" pitchFamily="18" charset="0"/>
              </a:rPr>
              <a:t>均为未知</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为来自总体</a:t>
            </a:r>
          </a:p>
          <a:p>
            <a:pPr>
              <a:lnSpc>
                <a:spcPct val="120000"/>
              </a:lnSpc>
              <a:spcBef>
                <a:spcPct val="0"/>
              </a:spcBef>
            </a:pP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的样本</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求</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30000" dirty="0">
                <a:latin typeface="Times New Roman" panose="02020603050405020304" pitchFamily="18" charset="0"/>
                <a:cs typeface="Times New Roman" panose="02020603050405020304" pitchFamily="18" charset="0"/>
                <a:sym typeface="Symbol" panose="05050102010706020507" pitchFamily="18" charset="2"/>
              </a:rPr>
              <a:t>2 </a:t>
            </a:r>
            <a:r>
              <a:rPr lang="zh-CN" altLang="en-US" dirty="0">
                <a:latin typeface="Times New Roman" panose="02020603050405020304" pitchFamily="18" charset="0"/>
                <a:cs typeface="Times New Roman" panose="02020603050405020304" pitchFamily="18" charset="0"/>
              </a:rPr>
              <a:t>的矩估计量</a:t>
            </a:r>
            <a:r>
              <a:rPr lang="en-US" altLang="zh-CN" dirty="0">
                <a:latin typeface="Times New Roman" panose="02020603050405020304" pitchFamily="18" charset="0"/>
                <a:cs typeface="Times New Roman" panose="02020603050405020304" pitchFamily="18" charset="0"/>
              </a:rPr>
              <a:t>.</a:t>
            </a:r>
          </a:p>
        </p:txBody>
      </p:sp>
      <p:graphicFrame>
        <p:nvGraphicFramePr>
          <p:cNvPr id="111629" name="Object 13"/>
          <p:cNvGraphicFramePr>
            <a:graphicFrameLocks noChangeAspect="1"/>
          </p:cNvGraphicFramePr>
          <p:nvPr/>
        </p:nvGraphicFramePr>
        <p:xfrm>
          <a:off x="5181600" y="3860800"/>
          <a:ext cx="3351213" cy="1755775"/>
        </p:xfrm>
        <a:graphic>
          <a:graphicData uri="http://schemas.openxmlformats.org/presentationml/2006/ole">
            <mc:AlternateContent xmlns:mc="http://schemas.openxmlformats.org/markup-compatibility/2006">
              <mc:Choice xmlns:v="urn:schemas-microsoft-com:vml" Requires="v">
                <p:oleObj spid="_x0000_s1016474" name="公式" r:id="rId12" imgW="1282680" imgH="672840" progId="Equation.3">
                  <p:embed/>
                </p:oleObj>
              </mc:Choice>
              <mc:Fallback>
                <p:oleObj name="公式" r:id="rId12" imgW="1282680" imgH="6728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81600" y="3860800"/>
                        <a:ext cx="3351213" cy="1755775"/>
                      </a:xfrm>
                      <a:prstGeom prst="rect">
                        <a:avLst/>
                      </a:prstGeom>
                      <a:solidFill>
                        <a:srgbClr val="CCFF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1630" name="AutoShape 14"/>
          <p:cNvSpPr>
            <a:spLocks noChangeArrowheads="1"/>
          </p:cNvSpPr>
          <p:nvPr/>
        </p:nvSpPr>
        <p:spPr bwMode="auto">
          <a:xfrm>
            <a:off x="4038600" y="4572000"/>
            <a:ext cx="838200" cy="228600"/>
          </a:xfrm>
          <a:prstGeom prst="rightArrow">
            <a:avLst>
              <a:gd name="adj1" fmla="val 50000"/>
              <a:gd name="adj2" fmla="val 91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6078521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619"/>
                                        </p:tgtEl>
                                        <p:attrNameLst>
                                          <p:attrName>style.visibility</p:attrName>
                                        </p:attrNameLst>
                                      </p:cBhvr>
                                      <p:to>
                                        <p:strVal val="visible"/>
                                      </p:to>
                                    </p:set>
                                    <p:animEffect transition="in" filter="wipe(left)">
                                      <p:cBhvr>
                                        <p:cTn id="7" dur="500"/>
                                        <p:tgtEl>
                                          <p:spTgt spid="1116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1618"/>
                                        </p:tgtEl>
                                        <p:attrNameLst>
                                          <p:attrName>style.visibility</p:attrName>
                                        </p:attrNameLst>
                                      </p:cBhvr>
                                      <p:to>
                                        <p:strVal val="visible"/>
                                      </p:to>
                                    </p:set>
                                    <p:animEffect transition="in" filter="wipe(left)">
                                      <p:cBhvr>
                                        <p:cTn id="12" dur="500"/>
                                        <p:tgtEl>
                                          <p:spTgt spid="1116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1621"/>
                                        </p:tgtEl>
                                        <p:attrNameLst>
                                          <p:attrName>style.visibility</p:attrName>
                                        </p:attrNameLst>
                                      </p:cBhvr>
                                      <p:to>
                                        <p:strVal val="visible"/>
                                      </p:to>
                                    </p:set>
                                    <p:animEffect transition="in" filter="wipe(left)">
                                      <p:cBhvr>
                                        <p:cTn id="17" dur="500"/>
                                        <p:tgtEl>
                                          <p:spTgt spid="1116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1620"/>
                                        </p:tgtEl>
                                        <p:attrNameLst>
                                          <p:attrName>style.visibility</p:attrName>
                                        </p:attrNameLst>
                                      </p:cBhvr>
                                      <p:to>
                                        <p:strVal val="visible"/>
                                      </p:to>
                                    </p:set>
                                    <p:animEffect transition="in" filter="wipe(left)">
                                      <p:cBhvr>
                                        <p:cTn id="22" dur="500"/>
                                        <p:tgtEl>
                                          <p:spTgt spid="1116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1627"/>
                                        </p:tgtEl>
                                        <p:attrNameLst>
                                          <p:attrName>style.visibility</p:attrName>
                                        </p:attrNameLst>
                                      </p:cBhvr>
                                      <p:to>
                                        <p:strVal val="visible"/>
                                      </p:to>
                                    </p:set>
                                    <p:animEffect transition="in" filter="wipe(left)">
                                      <p:cBhvr>
                                        <p:cTn id="27" dur="500"/>
                                        <p:tgtEl>
                                          <p:spTgt spid="11162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11623"/>
                                        </p:tgtEl>
                                        <p:attrNameLst>
                                          <p:attrName>style.visibility</p:attrName>
                                        </p:attrNameLst>
                                      </p:cBhvr>
                                      <p:to>
                                        <p:strVal val="visible"/>
                                      </p:to>
                                    </p:set>
                                    <p:animEffect transition="in" filter="wipe(left)">
                                      <p:cBhvr>
                                        <p:cTn id="32" dur="500"/>
                                        <p:tgtEl>
                                          <p:spTgt spid="1116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1630"/>
                                        </p:tgtEl>
                                        <p:attrNameLst>
                                          <p:attrName>style.visibility</p:attrName>
                                        </p:attrNameLst>
                                      </p:cBhvr>
                                      <p:to>
                                        <p:strVal val="visible"/>
                                      </p:to>
                                    </p:set>
                                    <p:animEffect transition="in" filter="wipe(left)">
                                      <p:cBhvr>
                                        <p:cTn id="37" dur="500"/>
                                        <p:tgtEl>
                                          <p:spTgt spid="11163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11629"/>
                                        </p:tgtEl>
                                        <p:attrNameLst>
                                          <p:attrName>style.visibility</p:attrName>
                                        </p:attrNameLst>
                                      </p:cBhvr>
                                      <p:to>
                                        <p:strVal val="visible"/>
                                      </p:to>
                                    </p:set>
                                    <p:animEffect transition="in" filter="wipe(left)">
                                      <p:cBhvr>
                                        <p:cTn id="42" dur="500"/>
                                        <p:tgtEl>
                                          <p:spTgt spid="1116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1622"/>
                                        </p:tgtEl>
                                        <p:attrNameLst>
                                          <p:attrName>style.visibility</p:attrName>
                                        </p:attrNameLst>
                                      </p:cBhvr>
                                      <p:to>
                                        <p:strVal val="visible"/>
                                      </p:to>
                                    </p:set>
                                    <p:animEffect transition="in" filter="wipe(left)">
                                      <p:cBhvr>
                                        <p:cTn id="47" dur="500"/>
                                        <p:tgtEl>
                                          <p:spTgt spid="111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autoUpdateAnimBg="0"/>
      <p:bldP spid="111621" grpId="0" autoUpdateAnimBg="0"/>
      <p:bldP spid="111622" grpId="0" autoUpdateAnimBg="0"/>
      <p:bldP spid="111627" grpId="0" animBg="1"/>
      <p:bldP spid="111630"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19018</TotalTime>
  <Words>3734</Words>
  <Application>Microsoft Office PowerPoint</Application>
  <PresentationFormat>全屏显示(4:3)</PresentationFormat>
  <Paragraphs>347</Paragraphs>
  <Slides>40</Slides>
  <Notes>35</Notes>
  <HiddenSlides>6</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40</vt:i4>
      </vt:variant>
    </vt:vector>
  </HeadingPairs>
  <TitlesOfParts>
    <vt:vector size="58" baseType="lpstr">
      <vt:lpstr>Monotype Sorts</vt:lpstr>
      <vt:lpstr>MS Sans Serif</vt:lpstr>
      <vt:lpstr>黑体</vt:lpstr>
      <vt:lpstr>华文行楷</vt:lpstr>
      <vt:lpstr>华文楷体</vt:lpstr>
      <vt:lpstr>华文新魏</vt:lpstr>
      <vt:lpstr>楷体_GB2312</vt:lpstr>
      <vt:lpstr>宋体</vt:lpstr>
      <vt:lpstr>Arial</vt:lpstr>
      <vt:lpstr>Calibri</vt:lpstr>
      <vt:lpstr>Cambria Math</vt:lpstr>
      <vt:lpstr>Symbol</vt:lpstr>
      <vt:lpstr>Times New Roman</vt:lpstr>
      <vt:lpstr>Wingdings</vt:lpstr>
      <vt:lpstr>Office 主题</vt:lpstr>
      <vt:lpstr>公式</vt:lpstr>
      <vt:lpstr>Equation</vt:lpstr>
      <vt:lpstr>MathType 6.0 Equation</vt:lpstr>
      <vt:lpstr>概率论与数理统计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概率论的基本</dc:title>
  <dc:creator>zheng</dc:creator>
  <cp:lastModifiedBy>wangyinglong_cool@163.com</cp:lastModifiedBy>
  <cp:revision>1476</cp:revision>
  <dcterms:created xsi:type="dcterms:W3CDTF">2001-06-30T07:43:55Z</dcterms:created>
  <dcterms:modified xsi:type="dcterms:W3CDTF">2020-05-30T08:18:03Z</dcterms:modified>
</cp:coreProperties>
</file>