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828" r:id="rId2"/>
    <p:sldId id="1023" r:id="rId3"/>
    <p:sldId id="1084" r:id="rId4"/>
    <p:sldId id="1085" r:id="rId5"/>
    <p:sldId id="1086" r:id="rId6"/>
    <p:sldId id="1087" r:id="rId7"/>
    <p:sldId id="1088" r:id="rId8"/>
    <p:sldId id="1089" r:id="rId9"/>
    <p:sldId id="1090" r:id="rId10"/>
    <p:sldId id="1091" r:id="rId11"/>
    <p:sldId id="1092" r:id="rId12"/>
    <p:sldId id="1093" r:id="rId13"/>
    <p:sldId id="1094" r:id="rId14"/>
    <p:sldId id="1095" r:id="rId15"/>
    <p:sldId id="1096" r:id="rId16"/>
    <p:sldId id="1097" r:id="rId17"/>
    <p:sldId id="1098" r:id="rId18"/>
    <p:sldId id="1099" r:id="rId19"/>
    <p:sldId id="1100" r:id="rId20"/>
    <p:sldId id="1101" r:id="rId21"/>
    <p:sldId id="1102" r:id="rId22"/>
    <p:sldId id="1103" r:id="rId23"/>
    <p:sldId id="1104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84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0033CC"/>
    <a:srgbClr val="EAEDCB"/>
    <a:srgbClr val="FF0000"/>
    <a:srgbClr val="008000"/>
    <a:srgbClr val="FFFFFF"/>
    <a:srgbClr val="A50021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7774" autoAdjust="0"/>
  </p:normalViewPr>
  <p:slideViewPr>
    <p:cSldViewPr>
      <p:cViewPr varScale="1">
        <p:scale>
          <a:sx n="79" d="100"/>
          <a:sy n="79" d="100"/>
        </p:scale>
        <p:origin x="108" y="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72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5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E0F37DA1-AC86-40B6-8AFF-AE550B148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77ED-D363-43AB-8034-5E198441280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92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06E04-3643-4321-B130-08EFD909D26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6024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9D0E8-82AF-492C-B915-8CFB930B577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124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2EBC8-8709-4E3A-A2EB-185D3D944F4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878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ABB4-F910-4D4C-AA68-4E78D74E7E9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5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1AF8C-C5C6-4D08-BD75-AB7A7E0320B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258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7D513-581D-43CB-BDB0-9A2687ECC39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1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75F5D-F6ED-48E8-93E2-14A432E4485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249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4DA3-CE78-4D3B-9B0C-CE61186D1B1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117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18107-01A1-4F26-A89A-208C2983E35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0760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D3DC6-546B-4CA0-99E6-5CB7173953C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498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36B32-4F3B-4F41-BDA7-5E96FEDD15C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0454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DEA78-D843-4A87-BE2E-3CA1BFA6B79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1162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54F15-8FF4-404A-B63B-243CA708CCB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7109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B3313-D071-4C3E-9648-498F377BDE8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9988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A8C58-C1AD-4802-B0B8-DA3D7839BA8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035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F5A59-5A7C-4E1F-A9E5-538BC0F94BC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9195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72A1C-76F8-4BE4-B54F-F095BB418E4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9739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B270A-6767-49E8-85C3-BB5559C9064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3071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02E9A-3F85-4F7F-88A4-0CC02B320AF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2362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6B033-0F82-4EDE-AA09-D3E9FA21226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21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C50CA-DF83-4900-A65D-A1454E26BD5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600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5325E-A4B5-4FFB-9EB5-3B1A70551F1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745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52A3D-8821-4973-B547-F5A5628730F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637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60E3A-281C-4C91-B68A-2CC667C5F1F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082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4D2ED-2A5E-4858-8BED-14E3F6E31FB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569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81443-D3A9-4217-9C70-E93F28E81E0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547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27A1-0570-435D-A813-3ADCC62CF39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045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\Desktop\PPT改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6363E-C5A5-4EDE-BEC5-71C1C24F9F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1C68-908B-4981-991A-CADDF7D4855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7825-4F0F-4F34-BFBA-7881C3F36BC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3E415-85CB-44D8-A3D5-7E72C1BCA28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F74B-2059-4A9A-9B20-ABED1EE7B6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560F-6435-49CB-898F-DD429DAED73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2A286-51AA-432F-B674-F3938B4ED4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95087-029E-4411-A96B-9F90891BBC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039B2-F93D-4C42-B6D5-8A00BC8D7B7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5D38-CE72-4383-89AF-5AA7FD81517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45D795-5D6B-499B-8CB6-D2037079A0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2849AA-1CD2-40C2-970C-9E70A98007AB}" type="datetime1">
              <a:rPr lang="zh-CN" altLang="en-US"/>
              <a:pPr/>
              <a:t>2020/6/9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BFF07D-34E5-4C0C-B2AA-236272415A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04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CB57-408C-4F8B-A744-7C5BDEFC1C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8141-C4DE-416D-9189-46D7C2C07DA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DA2E-EE59-4B8A-9211-1BC8F01C2D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21BC-5978-4DDA-9E7E-9C311D2754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E1C73-A4C3-435D-81E7-7630AB4045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0332A-327B-4B93-9622-A4D6AFE330F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DD1F-C955-41D9-9215-CAF4B4743C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7D52-6B0F-4D0E-BD92-2BE8B7ADE73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2D593-8A12-4F8D-BF2F-1F81B4C32E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BCF-9B8A-4667-B9E7-3B4CC230DE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9DC4-63CB-4A54-BE97-89C0B700DC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BC92-DC32-425D-A133-F377B48D2F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921-31FA-4155-A1E2-9116128E06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A87AF-4B73-41CD-8069-D223EA8F9CB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40E-AF27-4C67-A5CF-2BA1C22F9C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58F1-9DE0-4F48-9D13-32DD81303F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Administrator\Desktop\最后了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2020/6/9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39975" y="6350"/>
            <a:ext cx="68040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5400" y="22225"/>
            <a:ext cx="18097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6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17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3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5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2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7.wmf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7.bin"/><Relationship Id="rId11" Type="http://schemas.openxmlformats.org/officeDocument/2006/relationships/oleObject" Target="../embeddings/oleObject140.bin"/><Relationship Id="rId5" Type="http://schemas.openxmlformats.org/officeDocument/2006/relationships/image" Target="../media/image136.wmf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4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2.emf"/><Relationship Id="rId7" Type="http://schemas.openxmlformats.org/officeDocument/2006/relationships/image" Target="../media/image6.w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3089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概率论与数理统计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83768" y="3471664"/>
            <a:ext cx="4248472" cy="605408"/>
          </a:xfrm>
          <a:prstGeom prst="rect">
            <a:avLst/>
          </a:prstGeom>
        </p:spPr>
        <p:txBody>
          <a:bodyPr vert="horz" rtlCol="0" anchor="b">
            <a:normAutofit fontScale="90000" lnSpcReduction="20000"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4400" dirty="0" smtClean="0">
                <a:solidFill>
                  <a:srgbClr val="1F497D"/>
                </a:solidFill>
                <a:latin typeface="Calibri"/>
                <a:ea typeface="宋体"/>
              </a:rPr>
              <a:t>第</a:t>
            </a:r>
            <a:r>
              <a:rPr kumimoji="0" lang="zh-CN" altLang="en-US" sz="4400" dirty="0">
                <a:solidFill>
                  <a:srgbClr val="1F497D"/>
                </a:solidFill>
                <a:latin typeface="Calibri"/>
                <a:ea typeface="宋体"/>
              </a:rPr>
              <a:t>八</a:t>
            </a:r>
            <a:r>
              <a:rPr kumimoji="0" lang="zh-CN" altLang="en-US" sz="4400" dirty="0" smtClean="0">
                <a:solidFill>
                  <a:srgbClr val="1F497D"/>
                </a:solidFill>
                <a:latin typeface="Calibri"/>
                <a:ea typeface="宋体"/>
              </a:rPr>
              <a:t>章 假设检验</a:t>
            </a:r>
            <a:endParaRPr kumimoji="0" lang="zh-CN" altLang="en-US" sz="4400" dirty="0">
              <a:solidFill>
                <a:srgbClr val="1F497D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838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根据实际问题的要求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提出原假设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及备择假设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检验统计量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并在原假设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成立的前提下导出统计量的分布；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给定显著水平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根据统计量的分布求出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将样本值代入统计量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若统计量的值落入拒   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则拒绝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否则接受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457200" y="338138"/>
            <a:ext cx="646271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Clr>
                <a:schemeClr val="accent2"/>
              </a:buClr>
              <a:buFont typeface="Monotype Sorts" pitchFamily="2" charset="2"/>
              <a:buChar char="r"/>
            </a:pPr>
            <a:r>
              <a:rPr lang="zh-CN" altLang="en-US" sz="32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参数的假设检验问题的基本步骤</a:t>
            </a:r>
            <a:r>
              <a:rPr lang="en-US" altLang="zh-CN" sz="32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944563" y="1214438"/>
            <a:ext cx="5715000" cy="0"/>
          </a:xfrm>
          <a:prstGeom prst="line">
            <a:avLst/>
          </a:prstGeom>
          <a:noFill/>
          <a:ln w="57150" cmpd="thinThick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190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endParaRPr lang="zh-CN" altLang="en-US" sz="3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74813" y="333375"/>
            <a:ext cx="3857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关于检验标准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显著水平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5328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(1)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一般说来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我们给定的假设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是经过周密调查和考虑的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所以否定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要谨慎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这就要求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取得要小些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反过来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也表明小概率取的越小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一旦否定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就越有说服力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9750" y="2997200"/>
            <a:ext cx="83534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(2)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检验标准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可以取值不同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就决定着不同的否定域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因此对于同一组样本值 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来说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可以得到相反的决策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8013" y="4694238"/>
            <a:ext cx="8356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只对犯第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类错误的概率加以控制，而不考虑犯第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类错误的检验问题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显著性检验问题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9926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2" grpId="0" autoUpdateAnimBg="0"/>
      <p:bldP spid="686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95288" y="422275"/>
            <a:ext cx="86106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某车间用自动包装机装糖，生产中额定标准：每袋重量为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0.5kg.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由长期经验知每袋重量服从正态分布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0.015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某日开工后，为检查包装机的工作状况，从包装好的糖中随机抽取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袋，称得净重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:kg)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0.497   0.506   0.518   0.524   0.498   0.511   0.520   0.515   0.512  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试问该包装机工作是否正常？</a:t>
            </a:r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58515"/>
              </p:ext>
            </p:extLst>
          </p:nvPr>
        </p:nvGraphicFramePr>
        <p:xfrm>
          <a:off x="2843213" y="4797425"/>
          <a:ext cx="2873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58" name="公式" r:id="rId4" imgW="1079280" imgH="469800" progId="Equation.3">
                  <p:embed/>
                </p:oleObj>
              </mc:Choice>
              <mc:Fallback>
                <p:oleObj name="公式" r:id="rId4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28733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7" name="Text Box 13"/>
          <p:cNvSpPr txBox="1">
            <a:spLocks noChangeArrowheads="1"/>
          </p:cNvSpPr>
          <p:nvPr/>
        </p:nvSpPr>
        <p:spPr bwMode="auto">
          <a:xfrm rot="10800000" flipV="1">
            <a:off x="1019175" y="6010424"/>
            <a:ext cx="7945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故应拒绝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，即认为包装机工作不正常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971550" y="5157192"/>
            <a:ext cx="1471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计算得</a:t>
            </a:r>
          </a:p>
        </p:txBody>
      </p:sp>
      <p:graphicFrame>
        <p:nvGraphicFramePr>
          <p:cNvPr id="129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29713"/>
              </p:ext>
            </p:extLst>
          </p:nvPr>
        </p:nvGraphicFramePr>
        <p:xfrm>
          <a:off x="2843808" y="2861482"/>
          <a:ext cx="41259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59" name="公式" r:id="rId6" imgW="1777680" imgH="203040" progId="Equation.3">
                  <p:embed/>
                </p:oleObj>
              </mc:Choice>
              <mc:Fallback>
                <p:oleObj name="公式" r:id="rId6" imgW="1777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61482"/>
                        <a:ext cx="4125912" cy="4714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6754135" y="4335487"/>
            <a:ext cx="1922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976313" y="4335487"/>
            <a:ext cx="1883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拒绝域为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539750" y="2852738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建立假设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972319" y="3645024"/>
            <a:ext cx="3095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取检验统计量</a:t>
            </a:r>
          </a:p>
        </p:txBody>
      </p:sp>
      <p:graphicFrame>
        <p:nvGraphicFramePr>
          <p:cNvPr id="1290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50804"/>
              </p:ext>
            </p:extLst>
          </p:nvPr>
        </p:nvGraphicFramePr>
        <p:xfrm>
          <a:off x="3421063" y="3417888"/>
          <a:ext cx="28797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60" name="公式" r:id="rId8" imgW="1218960" imgH="431640" progId="Equation.3">
                  <p:embed/>
                </p:oleObj>
              </mc:Choice>
              <mc:Fallback>
                <p:oleObj name="公式" r:id="rId8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417888"/>
                        <a:ext cx="28797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61809"/>
              </p:ext>
            </p:extLst>
          </p:nvPr>
        </p:nvGraphicFramePr>
        <p:xfrm>
          <a:off x="2916238" y="4292600"/>
          <a:ext cx="37449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61" name="公式" r:id="rId10" imgW="1447560" imgH="228600" progId="Equation.3">
                  <p:embed/>
                </p:oleObj>
              </mc:Choice>
              <mc:Fallback>
                <p:oleObj name="公式" r:id="rId10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92600"/>
                        <a:ext cx="37449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4427538" y="2357438"/>
            <a:ext cx="3365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设显著水平为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0.05)</a:t>
            </a:r>
          </a:p>
        </p:txBody>
      </p:sp>
      <p:graphicFrame>
        <p:nvGraphicFramePr>
          <p:cNvPr id="129047" name="Object 2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75028352"/>
              </p:ext>
            </p:extLst>
          </p:nvPr>
        </p:nvGraphicFramePr>
        <p:xfrm>
          <a:off x="5787417" y="5093730"/>
          <a:ext cx="1223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62" name="公式" r:id="rId12" imgW="393480" imgH="164880" progId="Equation.3">
                  <p:embed/>
                </p:oleObj>
              </mc:Choice>
              <mc:Fallback>
                <p:oleObj name="公式" r:id="rId12" imgW="393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417" y="5093730"/>
                        <a:ext cx="1223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3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utoUpdateAnimBg="0"/>
      <p:bldP spid="129037" grpId="0" autoUpdateAnimBg="0"/>
      <p:bldP spid="129038" grpId="0" autoUpdateAnimBg="0"/>
      <p:bldP spid="129040" grpId="0" autoUpdateAnimBg="0"/>
      <p:bldP spid="129041" grpId="0" autoUpdateAnimBg="0"/>
      <p:bldP spid="129042" grpId="0" autoUpdateAnimBg="0"/>
      <p:bldP spid="129043" grpId="0" autoUpdateAnimBg="0"/>
      <p:bldP spid="1290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5364163" y="5445125"/>
            <a:ext cx="2808287" cy="1079500"/>
          </a:xfrm>
          <a:prstGeom prst="rect">
            <a:avLst/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57618"/>
              </p:ext>
            </p:extLst>
          </p:nvPr>
        </p:nvGraphicFramePr>
        <p:xfrm>
          <a:off x="3348384" y="377478"/>
          <a:ext cx="3671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86" name="公式" r:id="rId4" imgW="1511280" imgH="228600" progId="Equation.3">
                  <p:embed/>
                </p:oleObj>
              </mc:Choice>
              <mc:Fallback>
                <p:oleObj name="公式" r:id="rId4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84" y="377478"/>
                        <a:ext cx="36718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4213" y="404813"/>
            <a:ext cx="3616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双边假设检验：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58845"/>
              </p:ext>
            </p:extLst>
          </p:nvPr>
        </p:nvGraphicFramePr>
        <p:xfrm>
          <a:off x="3347864" y="955130"/>
          <a:ext cx="3702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87" name="公式" r:id="rId6" imgW="1511280" imgH="228600" progId="Equation.3">
                  <p:embed/>
                </p:oleObj>
              </mc:Choice>
              <mc:Fallback>
                <p:oleObj name="公式" r:id="rId6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955130"/>
                        <a:ext cx="37020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181850" y="1052513"/>
            <a:ext cx="1998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右边检验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086326"/>
              </p:ext>
            </p:extLst>
          </p:nvPr>
        </p:nvGraphicFramePr>
        <p:xfrm>
          <a:off x="3275856" y="1484784"/>
          <a:ext cx="39179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88" name="公式" r:id="rId8" imgW="1511280" imgH="228600" progId="Equation.3">
                  <p:embed/>
                </p:oleObj>
              </mc:Choice>
              <mc:Fallback>
                <p:oleObj name="公式" r:id="rId8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9179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236396" y="1557338"/>
            <a:ext cx="180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左边检验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84213" y="908050"/>
            <a:ext cx="2859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单边假设检验：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68313" y="2031231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下面讨论单边检验的拒绝域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68313" y="2493963"/>
            <a:ext cx="83820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设总体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, 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为已知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是来自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6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给定显著性水平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求下面检验问题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右边检验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的拒绝域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73468"/>
              </p:ext>
            </p:extLst>
          </p:nvPr>
        </p:nvGraphicFramePr>
        <p:xfrm>
          <a:off x="2124075" y="3284984"/>
          <a:ext cx="36718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89" name="公式" r:id="rId10" imgW="1511280" imgH="228600" progId="Equation.3">
                  <p:embed/>
                </p:oleObj>
              </mc:Choice>
              <mc:Fallback>
                <p:oleObj name="公式" r:id="rId10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984"/>
                        <a:ext cx="36718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68313" y="3789363"/>
            <a:ext cx="8675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为真时，观察值    往往偏大，故拒绝域的形式为：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395288" y="4284663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下面来确定常数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91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30330"/>
              </p:ext>
            </p:extLst>
          </p:nvPr>
        </p:nvGraphicFramePr>
        <p:xfrm>
          <a:off x="3322400" y="3823224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0" name="公式" r:id="rId12" imgW="139680" imgH="164880" progId="Equation.3">
                  <p:embed/>
                </p:oleObj>
              </mc:Choice>
              <mc:Fallback>
                <p:oleObj name="公式" r:id="rId12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400" y="3823224"/>
                        <a:ext cx="365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93376"/>
              </p:ext>
            </p:extLst>
          </p:nvPr>
        </p:nvGraphicFramePr>
        <p:xfrm>
          <a:off x="7720013" y="3823224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1" name="公式" r:id="rId14" imgW="393480" imgH="164880" progId="Equation.3">
                  <p:embed/>
                </p:oleObj>
              </mc:Choice>
              <mc:Fallback>
                <p:oleObj name="公式" r:id="rId14" imgW="393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3823224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16155"/>
              </p:ext>
            </p:extLst>
          </p:nvPr>
        </p:nvGraphicFramePr>
        <p:xfrm>
          <a:off x="755650" y="4810125"/>
          <a:ext cx="4537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2" name="公式" r:id="rId16" imgW="1955520" imgH="241200" progId="Equation.3">
                  <p:embed/>
                </p:oleObj>
              </mc:Choice>
              <mc:Fallback>
                <p:oleObj name="公式" r:id="rId16" imgW="1955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10125"/>
                        <a:ext cx="4537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94702"/>
              </p:ext>
            </p:extLst>
          </p:nvPr>
        </p:nvGraphicFramePr>
        <p:xfrm>
          <a:off x="5219700" y="4581525"/>
          <a:ext cx="34559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3" name="公式" r:id="rId18" imgW="1562040" imgH="406080" progId="Equation.3">
                  <p:embed/>
                </p:oleObj>
              </mc:Choice>
              <mc:Fallback>
                <p:oleObj name="公式" r:id="rId18" imgW="1562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81525"/>
                        <a:ext cx="34559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021338"/>
              </p:ext>
            </p:extLst>
          </p:nvPr>
        </p:nvGraphicFramePr>
        <p:xfrm>
          <a:off x="468313" y="5358370"/>
          <a:ext cx="34290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4" name="公式" r:id="rId20" imgW="1549080" imgH="431640" progId="Equation.3">
                  <p:embed/>
                </p:oleObj>
              </mc:Choice>
              <mc:Fallback>
                <p:oleObj name="公式" r:id="rId20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58370"/>
                        <a:ext cx="34290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805535"/>
              </p:ext>
            </p:extLst>
          </p:nvPr>
        </p:nvGraphicFramePr>
        <p:xfrm>
          <a:off x="3924300" y="5358370"/>
          <a:ext cx="11636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5" name="公式" r:id="rId22" imgW="241200" imgH="279360" progId="Equation.3">
                  <p:embed/>
                </p:oleObj>
              </mc:Choice>
              <mc:Fallback>
                <p:oleObj name="公式" r:id="rId22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58370"/>
                        <a:ext cx="11636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877558" y="5387102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4919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96864"/>
              </p:ext>
            </p:extLst>
          </p:nvPr>
        </p:nvGraphicFramePr>
        <p:xfrm>
          <a:off x="4859338" y="5382234"/>
          <a:ext cx="30257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96" name="公式" r:id="rId24" imgW="1091880" imgH="393480" progId="Equation.3">
                  <p:embed/>
                </p:oleObj>
              </mc:Choice>
              <mc:Fallback>
                <p:oleObj name="公式" r:id="rId24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82234"/>
                        <a:ext cx="302577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6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2" grpId="0" animBg="1"/>
      <p:bldP spid="49155" grpId="0"/>
      <p:bldP spid="49158" grpId="0"/>
      <p:bldP spid="49160" grpId="0"/>
      <p:bldP spid="49159" grpId="0"/>
      <p:bldP spid="49162" grpId="0"/>
      <p:bldP spid="49163" grpId="0"/>
      <p:bldP spid="49170" grpId="0"/>
      <p:bldP spid="49171" grpId="0"/>
      <p:bldP spid="491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23850" y="476250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同样的方法可得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90784"/>
              </p:ext>
            </p:extLst>
          </p:nvPr>
        </p:nvGraphicFramePr>
        <p:xfrm>
          <a:off x="2987675" y="2133600"/>
          <a:ext cx="34559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06" name="公式" r:id="rId4" imgW="1511280" imgH="228600" progId="Equation.3">
                  <p:embed/>
                </p:oleObj>
              </mc:Choice>
              <mc:Fallback>
                <p:oleObj name="公式" r:id="rId4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33600"/>
                        <a:ext cx="34559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630238" y="2967335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拒绝域为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769710"/>
              </p:ext>
            </p:extLst>
          </p:nvPr>
        </p:nvGraphicFramePr>
        <p:xfrm>
          <a:off x="2411413" y="2847975"/>
          <a:ext cx="14398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07" name="公式" r:id="rId6" imgW="495000" imgH="228600" progId="Equation.3">
                  <p:embed/>
                </p:oleObj>
              </mc:Choice>
              <mc:Fallback>
                <p:oleObj name="公式" r:id="rId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47975"/>
                        <a:ext cx="1439862" cy="666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67544" y="1125538"/>
            <a:ext cx="8568506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设总体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为已知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</a:t>
            </a:r>
          </a:p>
          <a:p>
            <a:pPr>
              <a:lnSpc>
                <a:spcPct val="6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给定显著性水平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求检验问题（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左边检验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4988"/>
              </p:ext>
            </p:extLst>
          </p:nvPr>
        </p:nvGraphicFramePr>
        <p:xfrm>
          <a:off x="1549103" y="1097358"/>
          <a:ext cx="15827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08" name="Equation" r:id="rId8" imgW="2070000" imgH="495000" progId="Equation.DSMT4">
                  <p:embed/>
                </p:oleObj>
              </mc:Choice>
              <mc:Fallback>
                <p:oleObj name="Equation" r:id="rId8" imgW="2070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03" y="1097358"/>
                        <a:ext cx="15827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86287"/>
              </p:ext>
            </p:extLst>
          </p:nvPr>
        </p:nvGraphicFramePr>
        <p:xfrm>
          <a:off x="3491880" y="1268760"/>
          <a:ext cx="3048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09" name="公式" r:id="rId10" imgW="190440" imgH="164880" progId="Equation.3">
                  <p:embed/>
                </p:oleObj>
              </mc:Choice>
              <mc:Fallback>
                <p:oleObj name="公式" r:id="rId10" imgW="1904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268760"/>
                        <a:ext cx="3048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69195"/>
              </p:ext>
            </p:extLst>
          </p:nvPr>
        </p:nvGraphicFramePr>
        <p:xfrm>
          <a:off x="5076056" y="1052736"/>
          <a:ext cx="1981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10" name="公式" r:id="rId12" imgW="965160" imgH="279360" progId="Equation.3">
                  <p:embed/>
                </p:oleObj>
              </mc:Choice>
              <mc:Fallback>
                <p:oleObj name="公式" r:id="rId12" imgW="965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052736"/>
                        <a:ext cx="1981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9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 autoUpdateAnimBg="0"/>
      <p:bldP spid="50189" grpId="0"/>
      <p:bldP spid="501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640762" cy="256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某工厂生产的固体燃料推进器的燃烧率服从正态分布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现在用新方法生产了一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批推进器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从中随机取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测得燃烧率的样本均值为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设在新方法下总体均方差仍为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问这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批推进器的燃烧率是否较以往生产的推进器的燃烧率有显著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的提高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取显著性水平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0.05.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56967"/>
              </p:ext>
            </p:extLst>
          </p:nvPr>
        </p:nvGraphicFramePr>
        <p:xfrm>
          <a:off x="612775" y="495300"/>
          <a:ext cx="47513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0" name="Equation" r:id="rId4" imgW="4927320" imgH="495000" progId="Equation.DSMT4">
                  <p:embed/>
                </p:oleObj>
              </mc:Choice>
              <mc:Fallback>
                <p:oleObj name="Equation" r:id="rId4" imgW="4927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95300"/>
                        <a:ext cx="47513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279"/>
              </p:ext>
            </p:extLst>
          </p:nvPr>
        </p:nvGraphicFramePr>
        <p:xfrm>
          <a:off x="611188" y="1474788"/>
          <a:ext cx="20685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1" name="Equation" r:id="rId6" imgW="2209680" imgH="419040" progId="Equation.DSMT4">
                  <p:embed/>
                </p:oleObj>
              </mc:Choice>
              <mc:Fallback>
                <p:oleObj name="Equation" r:id="rId6" imgW="2209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74788"/>
                        <a:ext cx="20685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74824"/>
              </p:ext>
            </p:extLst>
          </p:nvPr>
        </p:nvGraphicFramePr>
        <p:xfrm>
          <a:off x="6916738" y="1431925"/>
          <a:ext cx="10398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2" name="Equation" r:id="rId8" imgW="965160" imgH="419040" progId="Equation.DSMT4">
                  <p:embed/>
                </p:oleObj>
              </mc:Choice>
              <mc:Fallback>
                <p:oleObj name="Equation" r:id="rId8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1431925"/>
                        <a:ext cx="10398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04813" y="4806950"/>
            <a:ext cx="6904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这是一个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右边检验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其拒绝域为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43555"/>
              </p:ext>
            </p:extLst>
          </p:nvPr>
        </p:nvGraphicFramePr>
        <p:xfrm>
          <a:off x="5724128" y="4822790"/>
          <a:ext cx="2449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3" name="Equation" r:id="rId10" imgW="2323800" imgH="431640" progId="Equation.DSMT4">
                  <p:embed/>
                </p:oleObj>
              </mc:Choice>
              <mc:Fallback>
                <p:oleObj name="Equation" r:id="rId10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822790"/>
                        <a:ext cx="2449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3189288" y="6021388"/>
            <a:ext cx="5919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认为这批推进器的燃烧率有显著的提高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68313" y="2573338"/>
            <a:ext cx="8785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(1)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按题意需检验假设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46927"/>
              </p:ext>
            </p:extLst>
          </p:nvPr>
        </p:nvGraphicFramePr>
        <p:xfrm>
          <a:off x="2051050" y="3041650"/>
          <a:ext cx="23764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4" name="公式" r:id="rId12" imgW="1066680" imgH="228600" progId="Equation.3">
                  <p:embed/>
                </p:oleObj>
              </mc:Choice>
              <mc:Fallback>
                <p:oleObj name="公式" r:id="rId12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41650"/>
                        <a:ext cx="23764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66531"/>
              </p:ext>
            </p:extLst>
          </p:nvPr>
        </p:nvGraphicFramePr>
        <p:xfrm>
          <a:off x="2051050" y="3509963"/>
          <a:ext cx="17113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5" name="公式" r:id="rId14" imgW="736560" imgH="228600" progId="Equation.3">
                  <p:embed/>
                </p:oleObj>
              </mc:Choice>
              <mc:Fallback>
                <p:oleObj name="公式" r:id="rId14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9963"/>
                        <a:ext cx="17113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689475" y="3509963"/>
            <a:ext cx="4706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假设新方法提高了燃烧率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4716463" y="3006725"/>
            <a:ext cx="4706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假设新方法没有提高燃烧率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468313" y="6043314"/>
            <a:ext cx="2886074" cy="493712"/>
            <a:chOff x="576" y="3600"/>
            <a:chExt cx="1818" cy="311"/>
          </a:xfrm>
        </p:grpSpPr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576" y="3600"/>
              <a:ext cx="18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故拒绝       接受   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303806"/>
                </p:ext>
              </p:extLst>
            </p:nvPr>
          </p:nvGraphicFramePr>
          <p:xfrm>
            <a:off x="1256" y="3631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56" name="公式" r:id="rId16" imgW="279360" imgH="279360" progId="Equation.3">
                    <p:embed/>
                  </p:oleObj>
                </mc:Choice>
                <mc:Fallback>
                  <p:oleObj name="公式" r:id="rId16" imgW="2793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3631"/>
                          <a:ext cx="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7556292"/>
                </p:ext>
              </p:extLst>
            </p:nvPr>
          </p:nvGraphicFramePr>
          <p:xfrm>
            <a:off x="1946" y="3631"/>
            <a:ext cx="25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57" name="公式" r:id="rId18" imgW="253800" imgH="279360" progId="Equation.3">
                    <p:embed/>
                  </p:oleObj>
                </mc:Choice>
                <mc:Fallback>
                  <p:oleObj name="公式" r:id="rId18" imgW="2538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3631"/>
                          <a:ext cx="25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68313" y="5445125"/>
            <a:ext cx="3789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经计算</a:t>
            </a:r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70979"/>
              </p:ext>
            </p:extLst>
          </p:nvPr>
        </p:nvGraphicFramePr>
        <p:xfrm>
          <a:off x="2124075" y="5300663"/>
          <a:ext cx="3384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8" name="公式" r:id="rId20" imgW="1765080" imgH="419040" progId="Equation.3">
                  <p:embed/>
                </p:oleObj>
              </mc:Choice>
              <mc:Fallback>
                <p:oleObj name="公式" r:id="rId20" imgW="1765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0663"/>
                        <a:ext cx="33845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4500563" y="4221163"/>
            <a:ext cx="1712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=2)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2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300443"/>
              </p:ext>
            </p:extLst>
          </p:nvPr>
        </p:nvGraphicFramePr>
        <p:xfrm>
          <a:off x="2708300" y="4011613"/>
          <a:ext cx="13890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9" name="Equation" r:id="rId22" imgW="1625400" imgH="927000" progId="Equation.DSMT4">
                  <p:embed/>
                </p:oleObj>
              </mc:Choice>
              <mc:Fallback>
                <p:oleObj name="Equation" r:id="rId22" imgW="16254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300" y="4011613"/>
                        <a:ext cx="13890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476276" y="4191471"/>
            <a:ext cx="4024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检验统计量：</a:t>
            </a:r>
          </a:p>
        </p:txBody>
      </p:sp>
    </p:spTree>
    <p:extLst>
      <p:ext uri="{BB962C8B-B14F-4D97-AF65-F5344CB8AC3E}">
        <p14:creationId xmlns:p14="http://schemas.microsoft.com/office/powerpoint/2010/main" val="11369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/>
      <p:bldP spid="51214" grpId="0" autoUpdateAnimBg="0"/>
      <p:bldP spid="51215" grpId="0"/>
      <p:bldP spid="51216" grpId="0"/>
      <p:bldP spid="51211" grpId="0"/>
      <p:bldP spid="51227" grpId="0"/>
      <p:bldP spid="512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27088" y="188913"/>
            <a:ext cx="7345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§8.2  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正态总体均值、方差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的假设检验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68313" y="965200"/>
            <a:ext cx="6789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单个总体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均值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的检验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39750" y="1527175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</a:t>
            </a:r>
            <a:r>
              <a:rPr lang="en-US" altLang="zh-CN" u="sng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u="sng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检验法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823913" y="4149725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685800" y="836613"/>
            <a:ext cx="79248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2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04546"/>
              </p:ext>
            </p:extLst>
          </p:nvPr>
        </p:nvGraphicFramePr>
        <p:xfrm>
          <a:off x="6418025" y="1222390"/>
          <a:ext cx="21018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74" name="公式" r:id="rId4" imgW="723600" imgH="406080" progId="Equation.3">
                  <p:embed/>
                </p:oleObj>
              </mc:Choice>
              <mc:Fallback>
                <p:oleObj name="公式" r:id="rId4" imgW="723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025" y="1222390"/>
                        <a:ext cx="2101850" cy="1182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4711700" y="1557338"/>
            <a:ext cx="1524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取统计量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33407"/>
              </p:ext>
            </p:extLst>
          </p:nvPr>
        </p:nvGraphicFramePr>
        <p:xfrm>
          <a:off x="6516688" y="2276475"/>
          <a:ext cx="15081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75" name="公式" r:id="rId6" imgW="558720" imgH="241200" progId="Equation.3">
                  <p:embed/>
                </p:oleObj>
              </mc:Choice>
              <mc:Fallback>
                <p:oleObj name="公式" r:id="rId6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76475"/>
                        <a:ext cx="15081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827087" y="2349500"/>
            <a:ext cx="55850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       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39720"/>
              </p:ext>
            </p:extLst>
          </p:nvPr>
        </p:nvGraphicFramePr>
        <p:xfrm>
          <a:off x="6516688" y="2924175"/>
          <a:ext cx="1171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76" name="公式" r:id="rId8" imgW="406080" imgH="228600" progId="Equation.3">
                  <p:embed/>
                </p:oleObj>
              </mc:Choice>
              <mc:Fallback>
                <p:oleObj name="公式" r:id="rId8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924175"/>
                        <a:ext cx="1171575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4940779" y="2965477"/>
            <a:ext cx="12153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211431"/>
              </p:ext>
            </p:extLst>
          </p:nvPr>
        </p:nvGraphicFramePr>
        <p:xfrm>
          <a:off x="6551315" y="3573016"/>
          <a:ext cx="11890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77" name="公式" r:id="rId10" imgW="495000" imgH="228600" progId="Equation.3">
                  <p:embed/>
                </p:oleObj>
              </mc:Choice>
              <mc:Fallback>
                <p:oleObj name="公式" r:id="rId10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315" y="3573016"/>
                        <a:ext cx="1189037" cy="704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827088" y="3573463"/>
            <a:ext cx="40100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c)  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4997450" y="3644900"/>
            <a:ext cx="12153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827088" y="4724400"/>
            <a:ext cx="77724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拒绝域相同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900113" y="5445125"/>
            <a:ext cx="77724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&lt;</a:t>
            </a:r>
            <a:r>
              <a:rPr lang="en-US" altLang="zh-CN" sz="2400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&lt;</a:t>
            </a:r>
            <a:r>
              <a:rPr lang="en-US" altLang="zh-CN" sz="2400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拒绝域相同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827088" y="2349500"/>
            <a:ext cx="54864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827088" y="2924175"/>
            <a:ext cx="45132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51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6" grpId="0" autoUpdateAnimBg="0"/>
      <p:bldP spid="53264" grpId="0" autoUpdateAnimBg="0"/>
      <p:bldP spid="53282" grpId="0" autoUpdateAnimBg="0"/>
      <p:bldP spid="53283" grpId="0"/>
      <p:bldP spid="53286" grpId="0"/>
      <p:bldP spid="53285" grpId="0"/>
      <p:bldP spid="53287" grpId="0"/>
      <p:bldP spid="53288" grpId="0" autoUpdateAnimBg="0"/>
      <p:bldP spid="53290" grpId="0" autoUpdateAnimBg="0"/>
      <p:bldP spid="53295" grpId="0"/>
      <p:bldP spid="532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945063" y="1239143"/>
            <a:ext cx="1715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取统计量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97889"/>
              </p:ext>
            </p:extLst>
          </p:nvPr>
        </p:nvGraphicFramePr>
        <p:xfrm>
          <a:off x="6732588" y="908050"/>
          <a:ext cx="19240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83" name="Equation" r:id="rId4" imgW="1600200" imgH="977760" progId="Equation.DSMT4">
                  <p:embed/>
                </p:oleObj>
              </mc:Choice>
              <mc:Fallback>
                <p:oleObj name="Equation" r:id="rId4" imgW="160020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908050"/>
                        <a:ext cx="1924050" cy="1122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39750" y="1123950"/>
            <a:ext cx="2519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为真时，</a:t>
            </a:r>
          </a:p>
        </p:txBody>
      </p:sp>
      <p:graphicFrame>
        <p:nvGraphicFramePr>
          <p:cNvPr id="542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54739"/>
              </p:ext>
            </p:extLst>
          </p:nvPr>
        </p:nvGraphicFramePr>
        <p:xfrm>
          <a:off x="2698750" y="979488"/>
          <a:ext cx="23050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84" name="Equation" r:id="rId6" imgW="2527200" imgH="977760" progId="Equation.DSMT4">
                  <p:embed/>
                </p:oleObj>
              </mc:Choice>
              <mc:Fallback>
                <p:oleObj name="Equation" r:id="rId6" imgW="252720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979488"/>
                        <a:ext cx="23050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395288" y="404813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未知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en-US" altLang="zh-CN" u="sng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u="sng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检验法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543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83594"/>
              </p:ext>
            </p:extLst>
          </p:nvPr>
        </p:nvGraphicFramePr>
        <p:xfrm>
          <a:off x="6310313" y="2060575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85" name="公式" r:id="rId8" imgW="876240" imgH="228600" progId="Equation.3">
                  <p:embed/>
                </p:oleObj>
              </mc:Choice>
              <mc:Fallback>
                <p:oleObj name="公式" r:id="rId8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060575"/>
                        <a:ext cx="222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684213" y="2101381"/>
            <a:ext cx="54864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 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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        </a:t>
            </a:r>
            <a:r>
              <a:rPr lang="en-US" altLang="zh-CN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684213" y="2781300"/>
            <a:ext cx="523398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 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4932363" y="2852738"/>
            <a:ext cx="12153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684213" y="3573463"/>
            <a:ext cx="501808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 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 smtClean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≥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4932040" y="3644900"/>
            <a:ext cx="12153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43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71034"/>
              </p:ext>
            </p:extLst>
          </p:nvPr>
        </p:nvGraphicFramePr>
        <p:xfrm>
          <a:off x="6372225" y="2813050"/>
          <a:ext cx="1955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86" name="公式" r:id="rId10" imgW="723600" imgH="203040" progId="Equation.3">
                  <p:embed/>
                </p:oleObj>
              </mc:Choice>
              <mc:Fallback>
                <p:oleObj name="公式" r:id="rId10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13050"/>
                        <a:ext cx="1955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11111"/>
              </p:ext>
            </p:extLst>
          </p:nvPr>
        </p:nvGraphicFramePr>
        <p:xfrm>
          <a:off x="6372225" y="3573463"/>
          <a:ext cx="20780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87" name="公式" r:id="rId12" imgW="812520" imgH="203040" progId="Equation.3">
                  <p:embed/>
                </p:oleObj>
              </mc:Choice>
              <mc:Fallback>
                <p:oleObj name="公式" r:id="rId12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573463"/>
                        <a:ext cx="20780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395288" y="4149725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54324" name="Rectangle 52"/>
          <p:cNvSpPr>
            <a:spLocks noChangeArrowheads="1"/>
          </p:cNvSpPr>
          <p:nvPr/>
        </p:nvSpPr>
        <p:spPr bwMode="auto">
          <a:xfrm>
            <a:off x="468313" y="4724400"/>
            <a:ext cx="92884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拒绝域相同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>
            <a:off x="431800" y="5445125"/>
            <a:ext cx="88931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&gt;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拒绝域相同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84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utoUpdateAnimBg="0"/>
      <p:bldP spid="54295" grpId="0"/>
      <p:bldP spid="54308" grpId="0" autoUpdateAnimBg="0"/>
      <p:bldP spid="54311" grpId="0"/>
      <p:bldP spid="54314" grpId="0"/>
      <p:bldP spid="54315" grpId="0"/>
      <p:bldP spid="54318" grpId="0"/>
      <p:bldP spid="54319" grpId="0"/>
      <p:bldP spid="54323" grpId="0" autoUpdateAnimBg="0"/>
      <p:bldP spid="54324" grpId="0" autoUpdateAnimBg="0"/>
      <p:bldP spid="543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528638" y="549275"/>
            <a:ext cx="8394699" cy="1422400"/>
            <a:chOff x="192" y="96"/>
            <a:chExt cx="5288" cy="896"/>
          </a:xfrm>
        </p:grpSpPr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92" y="96"/>
              <a:ext cx="5288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在某年级学生中抽测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名跳远成绩，得样本均值  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4.38  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设跳远成绩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服从正态分布，且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＝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，问是否可以认为该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年级学生跳远平均成绩为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=4.40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米．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=0.10)</a:t>
              </a:r>
              <a:endPara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4560" y="144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86"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4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4187825"/>
            <a:ext cx="86868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219200" y="3573016"/>
            <a:ext cx="536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拒绝域为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30934"/>
              </p:ext>
            </p:extLst>
          </p:nvPr>
        </p:nvGraphicFramePr>
        <p:xfrm>
          <a:off x="2195513" y="2422525"/>
          <a:ext cx="3413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87" name="公式" r:id="rId6" imgW="1600200" imgH="203040" progId="Equation.3">
                  <p:embed/>
                </p:oleObj>
              </mc:Choice>
              <mc:Fallback>
                <p:oleObj name="公式" r:id="rId6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22525"/>
                        <a:ext cx="3413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09600" y="1844675"/>
            <a:ext cx="673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258888" y="1844675"/>
            <a:ext cx="384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根据题意提出假设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219200" y="2895327"/>
            <a:ext cx="5153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Z-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检验，统计量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31827"/>
              </p:ext>
            </p:extLst>
          </p:nvPr>
        </p:nvGraphicFramePr>
        <p:xfrm>
          <a:off x="4500563" y="3500438"/>
          <a:ext cx="36163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88" name="公式" r:id="rId8" imgW="1282680" imgH="228600" progId="Equation.3">
                  <p:embed/>
                </p:oleObj>
              </mc:Choice>
              <mc:Fallback>
                <p:oleObj name="公式" r:id="rId8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00438"/>
                        <a:ext cx="36163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72184"/>
              </p:ext>
            </p:extLst>
          </p:nvPr>
        </p:nvGraphicFramePr>
        <p:xfrm>
          <a:off x="4859338" y="2636838"/>
          <a:ext cx="17922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89" name="公式" r:id="rId10" imgW="723600" imgH="431640" progId="Equation.3">
                  <p:embed/>
                </p:oleObj>
              </mc:Choice>
              <mc:Fallback>
                <p:oleObj name="公式" r:id="rId10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36838"/>
                        <a:ext cx="179228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187450" y="4331770"/>
            <a:ext cx="147187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计算得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955675" y="5084763"/>
            <a:ext cx="8153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所以接受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=4.40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米，即可以认为该年级学生跳远平均成绩为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米．</a:t>
            </a:r>
          </a:p>
        </p:txBody>
      </p:sp>
      <p:graphicFrame>
        <p:nvGraphicFramePr>
          <p:cNvPr id="153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4807"/>
              </p:ext>
            </p:extLst>
          </p:nvPr>
        </p:nvGraphicFramePr>
        <p:xfrm>
          <a:off x="2700338" y="4076700"/>
          <a:ext cx="4654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90" name="公式" r:id="rId12" imgW="1879560" imgH="469800" progId="Equation.3">
                  <p:embed/>
                </p:oleObj>
              </mc:Choice>
              <mc:Fallback>
                <p:oleObj name="公式" r:id="rId12" imgW="1879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76700"/>
                        <a:ext cx="46545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39608"/>
              </p:ext>
            </p:extLst>
          </p:nvPr>
        </p:nvGraphicFramePr>
        <p:xfrm>
          <a:off x="7308850" y="4365625"/>
          <a:ext cx="11334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91" name="公式" r:id="rId14" imgW="393480" imgH="164880" progId="Equation.3">
                  <p:embed/>
                </p:oleObj>
              </mc:Choice>
              <mc:Fallback>
                <p:oleObj name="公式" r:id="rId14" imgW="393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365625"/>
                        <a:ext cx="11334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4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82" grpId="0"/>
      <p:bldP spid="15376" grpId="0"/>
      <p:bldP spid="15377" grpId="0"/>
      <p:bldP spid="15378" grpId="0"/>
      <p:bldP spid="15392" grpId="0"/>
      <p:bldP spid="153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74650" y="260350"/>
            <a:ext cx="86901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对一批新的某种液体存贮罐进行耐裂试验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个，得爆破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压力数据为（单位：斤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寸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545 , 550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545.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经验，爆压可认为是服从正态分布的，且过去该种液体存贮罐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的平均爆压为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寸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，问这批新罐的平均爆压与过去有无显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著差别（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18454" name="Group 22"/>
          <p:cNvGrpSpPr>
            <a:grpSpLocks/>
          </p:cNvGrpSpPr>
          <p:nvPr/>
        </p:nvGrpSpPr>
        <p:grpSpPr bwMode="auto">
          <a:xfrm>
            <a:off x="539750" y="6102350"/>
            <a:ext cx="7764463" cy="495300"/>
            <a:chOff x="192" y="3840"/>
            <a:chExt cx="4891" cy="312"/>
          </a:xfrm>
        </p:grpSpPr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1056" y="3888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62" name="公式" r:id="rId4" imgW="215640" imgH="228600" progId="Equation.3">
                    <p:embed/>
                  </p:oleObj>
                </mc:Choice>
                <mc:Fallback>
                  <p:oleObj name="公式" r:id="rId4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888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92" y="3840"/>
              <a:ext cx="4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所以接受      ，认为新罐的平均爆压与旧罐的无显著差异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288" y="2205038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提出假设：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7303"/>
              </p:ext>
            </p:extLst>
          </p:nvPr>
        </p:nvGraphicFramePr>
        <p:xfrm>
          <a:off x="5130800" y="2205038"/>
          <a:ext cx="18176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3" name="Equation" r:id="rId6" imgW="1091880" imgH="279360" progId="Equation.DSMT4">
                  <p:embed/>
                </p:oleObj>
              </mc:Choice>
              <mc:Fallback>
                <p:oleObj name="Equation" r:id="rId6" imgW="1091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205038"/>
                        <a:ext cx="18176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952154"/>
              </p:ext>
            </p:extLst>
          </p:nvPr>
        </p:nvGraphicFramePr>
        <p:xfrm>
          <a:off x="1908175" y="3806825"/>
          <a:ext cx="2305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4" name="Equation" r:id="rId8" imgW="1231560" imgH="317160" progId="Equation.DSMT4">
                  <p:embed/>
                </p:oleObj>
              </mc:Choice>
              <mc:Fallback>
                <p:oleObj name="Equation" r:id="rId8" imgW="1231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06825"/>
                        <a:ext cx="23050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48704"/>
              </p:ext>
            </p:extLst>
          </p:nvPr>
        </p:nvGraphicFramePr>
        <p:xfrm>
          <a:off x="2452688" y="2249488"/>
          <a:ext cx="24907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5" name="Equation" r:id="rId10" imgW="1574640" imgH="279360" progId="Equation.DSMT4">
                  <p:embed/>
                </p:oleObj>
              </mc:Choice>
              <mc:Fallback>
                <p:oleObj name="Equation" r:id="rId10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249488"/>
                        <a:ext cx="24907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52427"/>
              </p:ext>
            </p:extLst>
          </p:nvPr>
        </p:nvGraphicFramePr>
        <p:xfrm>
          <a:off x="4440238" y="3860800"/>
          <a:ext cx="25225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6" name="Equation" r:id="rId12" imgW="1523880" imgH="279360" progId="Equation.DSMT4">
                  <p:embed/>
                </p:oleObj>
              </mc:Choice>
              <mc:Fallback>
                <p:oleObj name="Equation" r:id="rId12" imgW="1523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860800"/>
                        <a:ext cx="25225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17858"/>
              </p:ext>
            </p:extLst>
          </p:nvPr>
        </p:nvGraphicFramePr>
        <p:xfrm>
          <a:off x="2455863" y="4411663"/>
          <a:ext cx="3052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7" name="Equation" r:id="rId14" imgW="1726920" imgH="304560" progId="Equation.DSMT4">
                  <p:embed/>
                </p:oleObj>
              </mc:Choice>
              <mc:Fallback>
                <p:oleObj name="Equation" r:id="rId14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411663"/>
                        <a:ext cx="30527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58611"/>
              </p:ext>
            </p:extLst>
          </p:nvPr>
        </p:nvGraphicFramePr>
        <p:xfrm>
          <a:off x="1376363" y="4743450"/>
          <a:ext cx="441483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8" name="Equation" r:id="rId16" imgW="2781000" imgH="1002960" progId="Equation.DSMT4">
                  <p:embed/>
                </p:oleObj>
              </mc:Choice>
              <mc:Fallback>
                <p:oleObj name="Equation" r:id="rId16" imgW="27810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743450"/>
                        <a:ext cx="4414837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79909"/>
              </p:ext>
            </p:extLst>
          </p:nvPr>
        </p:nvGraphicFramePr>
        <p:xfrm>
          <a:off x="5795963" y="5232400"/>
          <a:ext cx="129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9" name="Equation" r:id="rId18" imgW="660240" imgH="203040" progId="Equation.DSMT4">
                  <p:embed/>
                </p:oleObj>
              </mc:Choice>
              <mc:Fallback>
                <p:oleObj name="Equation" r:id="rId18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232400"/>
                        <a:ext cx="129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68313" y="4375150"/>
            <a:ext cx="2374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由样本算得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68313" y="2967335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未知， 故检验统计量为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98475" y="372586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拒绝域为</a:t>
            </a:r>
          </a:p>
        </p:txBody>
      </p:sp>
      <p:graphicFrame>
        <p:nvGraphicFramePr>
          <p:cNvPr id="18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58515"/>
              </p:ext>
            </p:extLst>
          </p:nvPr>
        </p:nvGraphicFramePr>
        <p:xfrm>
          <a:off x="4138613" y="2708275"/>
          <a:ext cx="16573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70" name="Equation" r:id="rId20" imgW="952200" imgH="647640" progId="Equation.DSMT4">
                  <p:embed/>
                </p:oleObj>
              </mc:Choice>
              <mc:Fallback>
                <p:oleObj name="Equation" r:id="rId20" imgW="9522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2708275"/>
                        <a:ext cx="16573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utoUpdateAnimBg="0"/>
      <p:bldP spid="18434" grpId="0"/>
      <p:bldP spid="18445" grpId="0"/>
      <p:bldP spid="18455" grpId="0"/>
      <p:bldP spid="184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183C-60DE-4D8B-96EE-AAC81DEAB13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60450" y="1052513"/>
            <a:ext cx="75438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6AB94"/>
                    </a:gs>
                    <a:gs pos="8500">
                      <a:srgbClr val="D4DEFF"/>
                    </a:gs>
                    <a:gs pos="23500">
                      <a:srgbClr val="D4DEFF"/>
                    </a:gs>
                    <a:gs pos="50000">
                      <a:srgbClr val="8488C4"/>
                    </a:gs>
                    <a:gs pos="76500">
                      <a:srgbClr val="D4DEFF"/>
                    </a:gs>
                    <a:gs pos="91500">
                      <a:srgbClr val="D4DEFF"/>
                    </a:gs>
                    <a:gs pos="100000">
                      <a:srgbClr val="96AB94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4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第八章   </a:t>
            </a:r>
            <a:endParaRPr lang="zh-CN" altLang="en-US" sz="4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假设检验</a:t>
            </a:r>
            <a:endParaRPr lang="zh-CN" altLang="en-US" sz="4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195513" y="3148013"/>
            <a:ext cx="3430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4B6B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§8.1 </a:t>
            </a:r>
            <a:r>
              <a:rPr lang="zh-CN" altLang="en-US" sz="36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假设检验</a:t>
            </a:r>
            <a:endParaRPr lang="zh-CN" altLang="en-US" sz="36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195513" y="4083050"/>
            <a:ext cx="57470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4B6B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36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36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正太总体的假设检验</a:t>
            </a:r>
            <a:endParaRPr lang="zh-CN" altLang="en-US" sz="36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0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04800" y="304800"/>
            <a:ext cx="85827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已知精料养鸡时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经若干天鸡的平均重量为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斤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今对一批鸡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改用粗料饲养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同时改善饲养方法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经同样长的饲养期，随机抽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得重量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斤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数据如下：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3.7, 3.8,4.1, 3.9, 4.6, 4.7, 5.0, 4.5,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4.3, 3.8.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经验表明，同一批鸡的重量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服从正态分布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试推断这一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批鸡的平均重量是否显著提高（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87338" y="2276475"/>
            <a:ext cx="89194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饲养方法改善，这批鸡的平均重量应该有提高．但由于精料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换成粗料，也担心使鸡的平均重量降低．如果能否定“             ”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的假设，那么可认为鸡的平均重量提高了．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80175"/>
              </p:ext>
            </p:extLst>
          </p:nvPr>
        </p:nvGraphicFramePr>
        <p:xfrm>
          <a:off x="7667625" y="2676525"/>
          <a:ext cx="8429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2" name="Equation" r:id="rId4" imgW="812520" imgH="380880" progId="Equation.DSMT4">
                  <p:embed/>
                </p:oleObj>
              </mc:Choice>
              <mc:Fallback>
                <p:oleObj name="Equation" r:id="rId4" imgW="812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76525"/>
                        <a:ext cx="8429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81868"/>
              </p:ext>
            </p:extLst>
          </p:nvPr>
        </p:nvGraphicFramePr>
        <p:xfrm>
          <a:off x="2195513" y="2308225"/>
          <a:ext cx="2914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3" name="Equation" r:id="rId6" imgW="3098520" imgH="431640" progId="Equation.DSMT4">
                  <p:embed/>
                </p:oleObj>
              </mc:Choice>
              <mc:Fallback>
                <p:oleObj name="Equation" r:id="rId6" imgW="309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08225"/>
                        <a:ext cx="29146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572000" y="358903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查表得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10914"/>
              </p:ext>
            </p:extLst>
          </p:nvPr>
        </p:nvGraphicFramePr>
        <p:xfrm>
          <a:off x="5795963" y="3836590"/>
          <a:ext cx="2159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4" name="Equation" r:id="rId8" imgW="2184120" imgH="431640" progId="Equation.DSMT4">
                  <p:embed/>
                </p:oleObj>
              </mc:Choice>
              <mc:Fallback>
                <p:oleObj name="Equation" r:id="rId8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836590"/>
                        <a:ext cx="2159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3850" y="4695527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经计算得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18917"/>
              </p:ext>
            </p:extLst>
          </p:nvPr>
        </p:nvGraphicFramePr>
        <p:xfrm>
          <a:off x="5292725" y="4556125"/>
          <a:ext cx="22971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5" name="Equation" r:id="rId10" imgW="2489040" imgH="1041120" progId="Equation.DSMT4">
                  <p:embed/>
                </p:oleObj>
              </mc:Choice>
              <mc:Fallback>
                <p:oleObj name="Equation" r:id="rId10" imgW="248904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556125"/>
                        <a:ext cx="22971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346072"/>
              </p:ext>
            </p:extLst>
          </p:nvPr>
        </p:nvGraphicFramePr>
        <p:xfrm>
          <a:off x="7670800" y="4770438"/>
          <a:ext cx="10048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6" name="Equation" r:id="rId12" imgW="647640" imgH="203040" progId="Equation.DSMT4">
                  <p:embed/>
                </p:oleObj>
              </mc:Choice>
              <mc:Fallback>
                <p:oleObj name="Equation" r:id="rId12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4770438"/>
                        <a:ext cx="10048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66713" y="5373688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所以拒绝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，接受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，即在显著水平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下，认为这批鸡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的平均重量显著提高．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946844"/>
              </p:ext>
            </p:extLst>
          </p:nvPr>
        </p:nvGraphicFramePr>
        <p:xfrm>
          <a:off x="1957388" y="3619103"/>
          <a:ext cx="2543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7" name="Equation" r:id="rId14" imgW="1536480" imgH="583920" progId="Equation.DSMT4">
                  <p:embed/>
                </p:oleObj>
              </mc:Choice>
              <mc:Fallback>
                <p:oleObj name="Equation" r:id="rId14" imgW="15364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619103"/>
                        <a:ext cx="25431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23528" y="3834680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故拒绝域为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98450" y="2187575"/>
            <a:ext cx="1808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检验假设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468313" y="282331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未知， 故检验统计量为</a:t>
            </a: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19585"/>
              </p:ext>
            </p:extLst>
          </p:nvPr>
        </p:nvGraphicFramePr>
        <p:xfrm>
          <a:off x="4067944" y="2564904"/>
          <a:ext cx="16573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8" name="Equation" r:id="rId16" imgW="952200" imgH="647640" progId="Equation.DSMT4">
                  <p:embed/>
                </p:oleObj>
              </mc:Choice>
              <mc:Fallback>
                <p:oleObj name="Equation" r:id="rId16" imgW="9522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564904"/>
                        <a:ext cx="16573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4500563" y="4050903"/>
            <a:ext cx="1223962" cy="71437"/>
            <a:chOff x="2835" y="2523"/>
            <a:chExt cx="771" cy="45"/>
          </a:xfrm>
        </p:grpSpPr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>
              <a:off x="2835" y="252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835" y="256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73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09020"/>
              </p:ext>
            </p:extLst>
          </p:nvPr>
        </p:nvGraphicFramePr>
        <p:xfrm>
          <a:off x="1835150" y="4652963"/>
          <a:ext cx="3387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09" name="Equation" r:id="rId18" imgW="2019240" imgH="291960" progId="Equation.DSMT4">
                  <p:embed/>
                </p:oleObj>
              </mc:Choice>
              <mc:Fallback>
                <p:oleObj name="Equation" r:id="rId18" imgW="2019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52963"/>
                        <a:ext cx="3387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/>
      <p:bldP spid="57347" grpId="1"/>
      <p:bldP spid="57350" grpId="0"/>
      <p:bldP spid="57352" grpId="0"/>
      <p:bldP spid="57356" grpId="0"/>
      <p:bldP spid="57359" grpId="0"/>
      <p:bldP spid="57361" grpId="0"/>
      <p:bldP spid="573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95288" y="765175"/>
            <a:ext cx="856932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设总体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是来自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给定显著性水平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求检验问题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46736"/>
              </p:ext>
            </p:extLst>
          </p:nvPr>
        </p:nvGraphicFramePr>
        <p:xfrm>
          <a:off x="2195513" y="1700808"/>
          <a:ext cx="43926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2" name="Equation" r:id="rId4" imgW="2400120" imgH="317160" progId="Equation.DSMT4">
                  <p:embed/>
                </p:oleObj>
              </mc:Choice>
              <mc:Fallback>
                <p:oleObj name="Equation" r:id="rId4" imgW="2400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00808"/>
                        <a:ext cx="43926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395288" y="2276475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的无偏估计，自然想到将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作比较．比值一般来说应在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附近摆动，而不应过分大于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或过分小于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468313" y="3284984"/>
            <a:ext cx="356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6·2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为真时</a:t>
            </a:r>
          </a:p>
        </p:txBody>
      </p:sp>
      <p:graphicFrame>
        <p:nvGraphicFramePr>
          <p:cNvPr id="124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00614"/>
              </p:ext>
            </p:extLst>
          </p:nvPr>
        </p:nvGraphicFramePr>
        <p:xfrm>
          <a:off x="4140200" y="3068638"/>
          <a:ext cx="33226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3" name="Equation" r:id="rId6" imgW="2273040" imgH="634680" progId="Equation.DSMT4">
                  <p:embed/>
                </p:oleObj>
              </mc:Choice>
              <mc:Fallback>
                <p:oleObj name="Equation" r:id="rId6" imgW="22730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68638"/>
                        <a:ext cx="33226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23850" y="260350"/>
            <a:ext cx="678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单总体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方差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的检验</a:t>
            </a:r>
          </a:p>
        </p:txBody>
      </p:sp>
      <p:graphicFrame>
        <p:nvGraphicFramePr>
          <p:cNvPr id="1249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82289"/>
              </p:ext>
            </p:extLst>
          </p:nvPr>
        </p:nvGraphicFramePr>
        <p:xfrm>
          <a:off x="468313" y="4176713"/>
          <a:ext cx="23034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4" name="Equation" r:id="rId8" imgW="1333440" imgH="317160" progId="Equation.DSMT4">
                  <p:embed/>
                </p:oleObj>
              </mc:Choice>
              <mc:Fallback>
                <p:oleObj name="Equation" r:id="rId8" imgW="1333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76713"/>
                        <a:ext cx="23034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06193"/>
              </p:ext>
            </p:extLst>
          </p:nvPr>
        </p:nvGraphicFramePr>
        <p:xfrm>
          <a:off x="2771775" y="3933825"/>
          <a:ext cx="58324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5" name="Equation" r:id="rId10" imgW="3974760" imgH="698400" progId="Equation.DSMT4">
                  <p:embed/>
                </p:oleObj>
              </mc:Choice>
              <mc:Fallback>
                <p:oleObj name="Equation" r:id="rId10" imgW="3974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58324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2941"/>
              </p:ext>
            </p:extLst>
          </p:nvPr>
        </p:nvGraphicFramePr>
        <p:xfrm>
          <a:off x="4572000" y="5013325"/>
          <a:ext cx="27733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6" name="Equation" r:id="rId12" imgW="1384200" imgH="317160" progId="Equation.DSMT4">
                  <p:embed/>
                </p:oleObj>
              </mc:Choice>
              <mc:Fallback>
                <p:oleObj name="Equation" r:id="rId12" imgW="1384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3325"/>
                        <a:ext cx="27733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26016"/>
              </p:ext>
            </p:extLst>
          </p:nvPr>
        </p:nvGraphicFramePr>
        <p:xfrm>
          <a:off x="2205038" y="5637213"/>
          <a:ext cx="66881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7" name="Equation" r:id="rId14" imgW="4203360" imgH="634680" progId="Equation.DSMT4">
                  <p:embed/>
                </p:oleObj>
              </mc:Choice>
              <mc:Fallback>
                <p:oleObj name="Equation" r:id="rId14" imgW="42033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637213"/>
                        <a:ext cx="6688137" cy="10080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81546"/>
              </p:ext>
            </p:extLst>
          </p:nvPr>
        </p:nvGraphicFramePr>
        <p:xfrm>
          <a:off x="1403350" y="5013325"/>
          <a:ext cx="2878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48" name="Equation" r:id="rId16" imgW="1574640" imgH="317160" progId="Equation.DSMT4">
                  <p:embed/>
                </p:oleObj>
              </mc:Choice>
              <mc:Fallback>
                <p:oleObj name="Equation" r:id="rId16" imgW="1574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2878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468313" y="5085184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故得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468313" y="5847655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得拒绝域为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42" grpId="0"/>
      <p:bldP spid="124946" grpId="0"/>
      <p:bldP spid="124950" grpId="0" autoUpdateAnimBg="0"/>
      <p:bldP spid="124958" grpId="0"/>
      <p:bldP spid="1249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69920"/>
              </p:ext>
            </p:extLst>
          </p:nvPr>
        </p:nvGraphicFramePr>
        <p:xfrm>
          <a:off x="971550" y="2614613"/>
          <a:ext cx="3671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0" name="Equation" r:id="rId4" imgW="2400120" imgH="317160" progId="Equation.DSMT4">
                  <p:embed/>
                </p:oleObj>
              </mc:Choice>
              <mc:Fallback>
                <p:oleObj name="Equation" r:id="rId4" imgW="2400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14613"/>
                        <a:ext cx="3671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625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的检验问题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检验法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600575" y="2679303"/>
            <a:ext cx="12153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683125" y="4047455"/>
            <a:ext cx="12153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54563" y="5415607"/>
            <a:ext cx="12153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35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25022"/>
              </p:ext>
            </p:extLst>
          </p:nvPr>
        </p:nvGraphicFramePr>
        <p:xfrm>
          <a:off x="5940425" y="2190750"/>
          <a:ext cx="266382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1" name="Equation" r:id="rId6" imgW="1485720" imgH="1066680" progId="Equation.DSMT4">
                  <p:embed/>
                </p:oleObj>
              </mc:Choice>
              <mc:Fallback>
                <p:oleObj name="Equation" r:id="rId6" imgW="148572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190750"/>
                        <a:ext cx="2663825" cy="1598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396124"/>
              </p:ext>
            </p:extLst>
          </p:nvPr>
        </p:nvGraphicFramePr>
        <p:xfrm>
          <a:off x="909638" y="4005263"/>
          <a:ext cx="37163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2" name="Equation" r:id="rId8" imgW="2387520" imgH="317160" progId="Equation.DSMT4">
                  <p:embed/>
                </p:oleObj>
              </mc:Choice>
              <mc:Fallback>
                <p:oleObj name="Equation" r:id="rId8" imgW="2387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005263"/>
                        <a:ext cx="37163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63526"/>
              </p:ext>
            </p:extLst>
          </p:nvPr>
        </p:nvGraphicFramePr>
        <p:xfrm>
          <a:off x="981075" y="5373688"/>
          <a:ext cx="36528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3" name="Equation" r:id="rId10" imgW="2387520" imgH="317160" progId="Equation.DSMT4">
                  <p:embed/>
                </p:oleObj>
              </mc:Choice>
              <mc:Fallback>
                <p:oleObj name="Equation" r:id="rId10" imgW="2387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373688"/>
                        <a:ext cx="36528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37384"/>
              </p:ext>
            </p:extLst>
          </p:nvPr>
        </p:nvGraphicFramePr>
        <p:xfrm>
          <a:off x="6011863" y="4005064"/>
          <a:ext cx="2305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4" name="Equation" r:id="rId12" imgW="1269720" imgH="317160" progId="Equation.DSMT4">
                  <p:embed/>
                </p:oleObj>
              </mc:Choice>
              <mc:Fallback>
                <p:oleObj name="Equation" r:id="rId12" imgW="12697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05064"/>
                        <a:ext cx="2305050" cy="574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13598"/>
              </p:ext>
            </p:extLst>
          </p:nvPr>
        </p:nvGraphicFramePr>
        <p:xfrm>
          <a:off x="6011863" y="5342855"/>
          <a:ext cx="27368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5" name="Equation" r:id="rId14" imgW="1422360" imgH="317160" progId="Equation.DSMT4">
                  <p:embed/>
                </p:oleObj>
              </mc:Choice>
              <mc:Fallback>
                <p:oleObj name="Equation" r:id="rId14" imgW="1422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342855"/>
                        <a:ext cx="2736850" cy="6064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68313" y="1916113"/>
            <a:ext cx="1883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双边检验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68313" y="3294063"/>
            <a:ext cx="230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右边检验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68313" y="4652963"/>
            <a:ext cx="1883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左边检验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35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520478"/>
              </p:ext>
            </p:extLst>
          </p:nvPr>
        </p:nvGraphicFramePr>
        <p:xfrm>
          <a:off x="2916238" y="1052513"/>
          <a:ext cx="22320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86" name="Equation" r:id="rId16" imgW="1295280" imgH="634680" progId="Equation.DSMT4">
                  <p:embed/>
                </p:oleObj>
              </mc:Choice>
              <mc:Fallback>
                <p:oleObj name="Equation" r:id="rId16" imgW="1295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052513"/>
                        <a:ext cx="22320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684213" y="1268413"/>
            <a:ext cx="2143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取检验统计量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77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97" name="Group 29"/>
          <p:cNvGrpSpPr>
            <a:grpSpLocks/>
          </p:cNvGrpSpPr>
          <p:nvPr/>
        </p:nvGrpSpPr>
        <p:grpSpPr bwMode="auto">
          <a:xfrm>
            <a:off x="250825" y="358775"/>
            <a:ext cx="8999538" cy="1938338"/>
            <a:chOff x="158" y="226"/>
            <a:chExt cx="5669" cy="1221"/>
          </a:xfrm>
        </p:grpSpPr>
        <p:sp>
          <p:nvSpPr>
            <p:cNvPr id="58370" name="Text Box 2"/>
            <p:cNvSpPr txBox="1">
              <a:spLocks noChangeArrowheads="1"/>
            </p:cNvSpPr>
            <p:nvPr/>
          </p:nvSpPr>
          <p:spPr bwMode="auto">
            <a:xfrm>
              <a:off x="158" y="226"/>
              <a:ext cx="5669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某厂生产的某种型号的电池，其寿命长期以来服从方差为                                         </a:t>
              </a:r>
            </a:p>
            <a:p>
              <a:pPr>
                <a:lnSpc>
                  <a:spcPct val="6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小时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的正态分布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现有一批这种电池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从它的生</a:t>
              </a:r>
            </a:p>
            <a:p>
              <a:pPr>
                <a:lnSpc>
                  <a:spcPct val="6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产情况来看寿命的波动性有所改变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现随机取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只电池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测出寿命</a:t>
              </a:r>
            </a:p>
            <a:p>
              <a:pPr>
                <a:lnSpc>
                  <a:spcPct val="6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的样本方差　　　　　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小时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．问根据这一数据能否推断这批</a:t>
              </a:r>
            </a:p>
            <a:p>
              <a:pPr>
                <a:lnSpc>
                  <a:spcPct val="6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电池的寿命的波动性较以往的有显著的变化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 (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取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=0.02)</a:t>
              </a:r>
            </a:p>
          </p:txBody>
        </p:sp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249" y="391"/>
            <a:ext cx="91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74" name="Equation" r:id="rId4" imgW="901440" imgH="266400" progId="Equation.DSMT4">
                    <p:embed/>
                  </p:oleObj>
                </mc:Choice>
                <mc:Fallback>
                  <p:oleObj name="Equation" r:id="rId4" imgW="9014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91"/>
                          <a:ext cx="91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Object 5"/>
            <p:cNvGraphicFramePr>
              <a:graphicFrameLocks noChangeAspect="1"/>
            </p:cNvGraphicFramePr>
            <p:nvPr/>
          </p:nvGraphicFramePr>
          <p:xfrm>
            <a:off x="1247" y="906"/>
            <a:ext cx="86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75" name="Equation" r:id="rId6" imgW="850680" imgH="266400" progId="Equation.DSMT4">
                    <p:embed/>
                  </p:oleObj>
                </mc:Choice>
                <mc:Fallback>
                  <p:oleObj name="Equation" r:id="rId6" imgW="8506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906"/>
                          <a:ext cx="86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52438" y="2247255"/>
            <a:ext cx="673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042988" y="2247255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根据题意提出假设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11425"/>
              </p:ext>
            </p:extLst>
          </p:nvPr>
        </p:nvGraphicFramePr>
        <p:xfrm>
          <a:off x="3707904" y="2234258"/>
          <a:ext cx="45370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76" name="Equation" r:id="rId8" imgW="3009600" imgH="317160" progId="Equation.DSMT4">
                  <p:embed/>
                </p:oleObj>
              </mc:Choice>
              <mc:Fallback>
                <p:oleObj name="Equation" r:id="rId8" imgW="3009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234258"/>
                        <a:ext cx="45370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68313" y="3615407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拒绝域为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1534"/>
              </p:ext>
            </p:extLst>
          </p:nvPr>
        </p:nvGraphicFramePr>
        <p:xfrm>
          <a:off x="1900238" y="3573463"/>
          <a:ext cx="49037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77" name="Equation" r:id="rId10" imgW="3149280" imgH="317160" progId="Equation.DSMT4">
                  <p:embed/>
                </p:oleObj>
              </mc:Choice>
              <mc:Fallback>
                <p:oleObj name="Equation" r:id="rId10" imgW="3149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573463"/>
                        <a:ext cx="49037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11962"/>
              </p:ext>
            </p:extLst>
          </p:nvPr>
        </p:nvGraphicFramePr>
        <p:xfrm>
          <a:off x="830263" y="4292600"/>
          <a:ext cx="71262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78" name="Equation" r:id="rId12" imgW="5460840" imgH="507960" progId="Equation.DSMT4">
                  <p:embed/>
                </p:oleObj>
              </mc:Choice>
              <mc:Fallback>
                <p:oleObj name="Equation" r:id="rId12" imgW="5460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292600"/>
                        <a:ext cx="71262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468313" y="5162550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由样本观察值算得 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32507"/>
              </p:ext>
            </p:extLst>
          </p:nvPr>
        </p:nvGraphicFramePr>
        <p:xfrm>
          <a:off x="5364163" y="2924175"/>
          <a:ext cx="24177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79" name="Equation" r:id="rId14" imgW="1562040" imgH="317160" progId="Equation.DSMT4">
                  <p:embed/>
                </p:oleObj>
              </mc:Choice>
              <mc:Fallback>
                <p:oleObj name="Equation" r:id="rId14" imgW="1562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24175"/>
                        <a:ext cx="24177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495512"/>
              </p:ext>
            </p:extLst>
          </p:nvPr>
        </p:nvGraphicFramePr>
        <p:xfrm>
          <a:off x="3276600" y="4914900"/>
          <a:ext cx="37433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80" name="Equation" r:id="rId16" imgW="2412720" imgH="634680" progId="Equation.DSMT4">
                  <p:embed/>
                </p:oleObj>
              </mc:Choice>
              <mc:Fallback>
                <p:oleObj name="Equation" r:id="rId16" imgW="2412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14900"/>
                        <a:ext cx="37433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468313" y="5715000"/>
            <a:ext cx="842486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所以拒绝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，在显著水平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下，可以认为这批电池的寿命的波动性较以往的有显著的变化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6876256" y="3615407"/>
            <a:ext cx="12153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查表得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02744"/>
              </p:ext>
            </p:extLst>
          </p:nvPr>
        </p:nvGraphicFramePr>
        <p:xfrm>
          <a:off x="2339975" y="2657475"/>
          <a:ext cx="20161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81" name="Equation" r:id="rId18" imgW="1295280" imgH="634680" progId="Equation.DSMT4">
                  <p:embed/>
                </p:oleObj>
              </mc:Choice>
              <mc:Fallback>
                <p:oleObj name="Equation" r:id="rId18" imgW="1295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57475"/>
                        <a:ext cx="20161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468313" y="289532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检验统计量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168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/>
      <p:bldP spid="58377" grpId="0"/>
      <p:bldP spid="58380" grpId="0"/>
      <p:bldP spid="58382" grpId="0"/>
      <p:bldP spid="58394" grpId="0"/>
      <p:bldP spid="583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04800" y="304800"/>
            <a:ext cx="8515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某厂生产的钢丝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质量一向比较稳定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今从产品中随机地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抽出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根检查折断力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所得数据分别为（单位：吨）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1.3405,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1.4059, 1.3836, 1.3857, 1.3804, 1.4053, 1.3760, 1.3789, 1.3424,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1.4021,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问是否可相信该厂的钢丝的折断力的方差为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0.025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250825" y="2174875"/>
            <a:ext cx="8177213" cy="4419600"/>
            <a:chOff x="192" y="1395"/>
            <a:chExt cx="5151" cy="2784"/>
          </a:xfrm>
        </p:grpSpPr>
        <p:graphicFrame>
          <p:nvGraphicFramePr>
            <p:cNvPr id="33805" name="Object 13"/>
            <p:cNvGraphicFramePr>
              <a:graphicFrameLocks noChangeAspect="1"/>
            </p:cNvGraphicFramePr>
            <p:nvPr/>
          </p:nvGraphicFramePr>
          <p:xfrm>
            <a:off x="576" y="2295"/>
            <a:ext cx="4704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46" name="公式" r:id="rId4" imgW="4076640" imgH="393480" progId="Equation.3">
                    <p:embed/>
                  </p:oleObj>
                </mc:Choice>
                <mc:Fallback>
                  <p:oleObj name="公式" r:id="rId4" imgW="4076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95"/>
                          <a:ext cx="4704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336" y="2880"/>
              <a:ext cx="1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由样本观察值算得 </a:t>
              </a:r>
            </a:p>
          </p:txBody>
        </p:sp>
        <p:graphicFrame>
          <p:nvGraphicFramePr>
            <p:cNvPr id="33807" name="Object 15"/>
            <p:cNvGraphicFramePr>
              <a:graphicFrameLocks noChangeAspect="1"/>
            </p:cNvGraphicFramePr>
            <p:nvPr/>
          </p:nvGraphicFramePr>
          <p:xfrm>
            <a:off x="2112" y="2736"/>
            <a:ext cx="2111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47" name="公式" r:id="rId6" imgW="2006280" imgH="583920" progId="Equation.3">
                    <p:embed/>
                  </p:oleObj>
                </mc:Choice>
                <mc:Fallback>
                  <p:oleObj name="公式" r:id="rId6" imgW="200628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36"/>
                          <a:ext cx="2111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88" y="3679"/>
              <a:ext cx="5055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所以接受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，在显著水平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＝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下，可以认为钢丝折断力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的方差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0.025</a:t>
              </a:r>
              <a:r>
                <a:rPr lang="en-US" altLang="zh-CN" sz="2400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362" y="3243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因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192" y="1395"/>
              <a:ext cx="28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：提出假设： </a:t>
              </a:r>
            </a:p>
          </p:txBody>
        </p:sp>
        <p:graphicFrame>
          <p:nvGraphicFramePr>
            <p:cNvPr id="33811" name="Object 19"/>
            <p:cNvGraphicFramePr>
              <a:graphicFrameLocks noChangeAspect="1"/>
            </p:cNvGraphicFramePr>
            <p:nvPr/>
          </p:nvGraphicFramePr>
          <p:xfrm>
            <a:off x="1534" y="1436"/>
            <a:ext cx="278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48" name="公式" r:id="rId8" imgW="2844720" imgH="279360" progId="Equation.3">
                    <p:embed/>
                  </p:oleObj>
                </mc:Choice>
                <mc:Fallback>
                  <p:oleObj name="公式" r:id="rId8" imgW="28447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436"/>
                          <a:ext cx="278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576" y="1849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拒绝域为</a:t>
              </a:r>
            </a:p>
          </p:txBody>
        </p:sp>
        <p:graphicFrame>
          <p:nvGraphicFramePr>
            <p:cNvPr id="33813" name="Object 21"/>
            <p:cNvGraphicFramePr>
              <a:graphicFrameLocks noChangeAspect="1"/>
            </p:cNvGraphicFramePr>
            <p:nvPr/>
          </p:nvGraphicFramePr>
          <p:xfrm>
            <a:off x="1488" y="1728"/>
            <a:ext cx="366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49" name="公式" r:id="rId10" imgW="3733560" imgH="583920" progId="Equation.3">
                    <p:embed/>
                  </p:oleObj>
                </mc:Choice>
                <mc:Fallback>
                  <p:oleObj name="公式" r:id="rId10" imgW="373356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28"/>
                          <a:ext cx="3662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22"/>
            <p:cNvGraphicFramePr>
              <a:graphicFrameLocks noChangeAspect="1"/>
            </p:cNvGraphicFramePr>
            <p:nvPr/>
          </p:nvGraphicFramePr>
          <p:xfrm>
            <a:off x="768" y="3360"/>
            <a:ext cx="19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50" name="公式" r:id="rId12" imgW="2108160" imgH="215640" progId="Equation.3">
                    <p:embed/>
                  </p:oleObj>
                </mc:Choice>
                <mc:Fallback>
                  <p:oleObj name="公式" r:id="rId12" imgW="2108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0"/>
                          <a:ext cx="19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54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/>
          <p:cNvGrpSpPr>
            <a:grpSpLocks/>
          </p:cNvGrpSpPr>
          <p:nvPr/>
        </p:nvGrpSpPr>
        <p:grpSpPr bwMode="auto">
          <a:xfrm>
            <a:off x="228600" y="339725"/>
            <a:ext cx="8478838" cy="2479675"/>
            <a:chOff x="144" y="-39"/>
            <a:chExt cx="5341" cy="1562"/>
          </a:xfrm>
        </p:grpSpPr>
        <p:sp>
          <p:nvSpPr>
            <p:cNvPr id="133123" name="Rectangle 3"/>
            <p:cNvSpPr>
              <a:spLocks noChangeArrowheads="1"/>
            </p:cNvSpPr>
            <p:nvPr/>
          </p:nvSpPr>
          <p:spPr bwMode="auto">
            <a:xfrm>
              <a:off x="144" y="-39"/>
              <a:ext cx="5341" cy="1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某厂生产的钢丝，质量一向比较稳定，今从产品中随机地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抽出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根检查折断力，所得数据分别为（单位：吨）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1.3405, 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1.4059, 1.3836, 1.3857, 1.3804, 1.4053, 1.3760, 1.3789, 1.3424, 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1.4021,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就所给条件与数据，检验假设</a:t>
              </a:r>
            </a:p>
            <a:p>
              <a:pPr>
                <a:lnSpc>
                  <a:spcPct val="16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   （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＝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33124" name="Object 4"/>
            <p:cNvGraphicFramePr>
              <a:graphicFrameLocks noChangeAspect="1"/>
            </p:cNvGraphicFramePr>
            <p:nvPr/>
          </p:nvGraphicFramePr>
          <p:xfrm>
            <a:off x="288" y="1200"/>
            <a:ext cx="283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54" name="公式" r:id="rId3" imgW="2209680" imgH="253800" progId="Equation.3">
                    <p:embed/>
                  </p:oleObj>
                </mc:Choice>
                <mc:Fallback>
                  <p:oleObj name="公式" r:id="rId3" imgW="22096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00"/>
                          <a:ext cx="283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304800" y="2898775"/>
            <a:ext cx="7924800" cy="3506788"/>
            <a:chOff x="192" y="1682"/>
            <a:chExt cx="4992" cy="2209"/>
          </a:xfrm>
        </p:grpSpPr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576" y="2354"/>
              <a:ext cx="13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查      分布表得</a:t>
              </a:r>
            </a:p>
          </p:txBody>
        </p:sp>
        <p:graphicFrame>
          <p:nvGraphicFramePr>
            <p:cNvPr id="133127" name="Object 7"/>
            <p:cNvGraphicFramePr>
              <a:graphicFrameLocks noChangeAspect="1"/>
            </p:cNvGraphicFramePr>
            <p:nvPr/>
          </p:nvGraphicFramePr>
          <p:xfrm>
            <a:off x="864" y="2402"/>
            <a:ext cx="28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55" name="公式" r:id="rId5" imgW="215640" imgH="241200" progId="Equation.3">
                    <p:embed/>
                  </p:oleObj>
                </mc:Choice>
                <mc:Fallback>
                  <p:oleObj name="公式" r:id="rId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02"/>
                          <a:ext cx="28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680452"/>
                </p:ext>
              </p:extLst>
            </p:nvPr>
          </p:nvGraphicFramePr>
          <p:xfrm>
            <a:off x="1963" y="2298"/>
            <a:ext cx="240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56" name="公式" r:id="rId7" imgW="1815840" imgH="253800" progId="Equation.3">
                    <p:embed/>
                  </p:oleObj>
                </mc:Choice>
                <mc:Fallback>
                  <p:oleObj name="公式" r:id="rId7" imgW="18158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2298"/>
                          <a:ext cx="240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9" name="Object 9"/>
            <p:cNvGraphicFramePr>
              <a:graphicFrameLocks noChangeAspect="1"/>
            </p:cNvGraphicFramePr>
            <p:nvPr/>
          </p:nvGraphicFramePr>
          <p:xfrm>
            <a:off x="1152" y="2642"/>
            <a:ext cx="2496" cy="9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57" name="公式" r:id="rId9" imgW="1828800" imgH="660240" progId="Equation.3">
                    <p:embed/>
                  </p:oleObj>
                </mc:Choice>
                <mc:Fallback>
                  <p:oleObj name="公式" r:id="rId9" imgW="182880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2"/>
                          <a:ext cx="2496" cy="9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0" name="Object 10"/>
            <p:cNvGraphicFramePr>
              <a:graphicFrameLocks noChangeAspect="1"/>
            </p:cNvGraphicFramePr>
            <p:nvPr/>
          </p:nvGraphicFramePr>
          <p:xfrm>
            <a:off x="3638" y="3116"/>
            <a:ext cx="154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58" name="公式" r:id="rId11" imgW="1574640" imgH="279360" progId="Equation.3">
                    <p:embed/>
                  </p:oleObj>
                </mc:Choice>
                <mc:Fallback>
                  <p:oleObj name="公式" r:id="rId11" imgW="1574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3116"/>
                          <a:ext cx="154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521" y="3554"/>
              <a:ext cx="111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所以接受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192" y="1730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133" name="Object 13"/>
            <p:cNvGraphicFramePr>
              <a:graphicFrameLocks noChangeAspect="1"/>
            </p:cNvGraphicFramePr>
            <p:nvPr/>
          </p:nvGraphicFramePr>
          <p:xfrm>
            <a:off x="1824" y="1682"/>
            <a:ext cx="1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159" name="公式" r:id="rId13" imgW="1726920" imgH="583920" progId="Equation.3">
                    <p:embed/>
                  </p:oleObj>
                </mc:Choice>
                <mc:Fallback>
                  <p:oleObj name="公式" r:id="rId13" imgW="172692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82"/>
                          <a:ext cx="182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34" name="Rectangle 14"/>
            <p:cNvSpPr>
              <a:spLocks noChangeArrowheads="1"/>
            </p:cNvSpPr>
            <p:nvPr/>
          </p:nvSpPr>
          <p:spPr bwMode="auto">
            <a:xfrm>
              <a:off x="576" y="173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拒绝域为</a:t>
              </a:r>
            </a:p>
          </p:txBody>
        </p:sp>
        <p:sp>
          <p:nvSpPr>
            <p:cNvPr id="133135" name="Rectangle 15"/>
            <p:cNvSpPr>
              <a:spLocks noChangeArrowheads="1"/>
            </p:cNvSpPr>
            <p:nvPr/>
          </p:nvSpPr>
          <p:spPr bwMode="auto">
            <a:xfrm>
              <a:off x="576" y="3131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算得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7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39750" y="404813"/>
            <a:ext cx="8604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双总体均值差的检验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---T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检验（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=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未知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266378"/>
              </p:ext>
            </p:extLst>
          </p:nvPr>
        </p:nvGraphicFramePr>
        <p:xfrm>
          <a:off x="2484438" y="4437063"/>
          <a:ext cx="30241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94" name="公式" r:id="rId4" imgW="1130040" imgH="215640" progId="Equation.3">
                  <p:embed/>
                </p:oleObj>
              </mc:Choice>
              <mc:Fallback>
                <p:oleObj name="公式" r:id="rId4" imgW="1130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30241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31800" y="1052513"/>
            <a:ext cx="853281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检验假设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=,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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双边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11188" y="4408488"/>
            <a:ext cx="16843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75933"/>
              </p:ext>
            </p:extLst>
          </p:nvPr>
        </p:nvGraphicFramePr>
        <p:xfrm>
          <a:off x="3132138" y="2852738"/>
          <a:ext cx="19875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95" name="公式" r:id="rId6" imgW="952200" imgH="596880" progId="Equation.3">
                  <p:embed/>
                </p:oleObj>
              </mc:Choice>
              <mc:Fallback>
                <p:oleObj name="公式" r:id="rId6" imgW="9522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52738"/>
                        <a:ext cx="198755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11188" y="2997200"/>
            <a:ext cx="273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取检验统计量</a:t>
            </a: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98588"/>
              </p:ext>
            </p:extLst>
          </p:nvPr>
        </p:nvGraphicFramePr>
        <p:xfrm>
          <a:off x="5148263" y="3062288"/>
          <a:ext cx="28082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96" name="公式" r:id="rId8" imgW="901440" imgH="215640" progId="Equation.3">
                  <p:embed/>
                </p:oleObj>
              </mc:Choice>
              <mc:Fallback>
                <p:oleObj name="公式" r:id="rId8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62288"/>
                        <a:ext cx="28082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411413" y="1628775"/>
            <a:ext cx="68405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,    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&gt;  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右边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411413" y="2205038"/>
            <a:ext cx="68405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,    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&lt; 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左边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26032"/>
              </p:ext>
            </p:extLst>
          </p:nvPr>
        </p:nvGraphicFramePr>
        <p:xfrm>
          <a:off x="2555875" y="5084763"/>
          <a:ext cx="28797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97" name="公式" r:id="rId10" imgW="1130040" imgH="228600" progId="Equation.3">
                  <p:embed/>
                </p:oleObj>
              </mc:Choice>
              <mc:Fallback>
                <p:oleObj name="公式" r:id="rId10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28797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780481"/>
              </p:ext>
            </p:extLst>
          </p:nvPr>
        </p:nvGraphicFramePr>
        <p:xfrm>
          <a:off x="2590800" y="5754688"/>
          <a:ext cx="28448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98" name="公式" r:id="rId12" imgW="1218960" imgH="228600" progId="Equation.3">
                  <p:embed/>
                </p:oleObj>
              </mc:Choice>
              <mc:Fallback>
                <p:oleObj name="公式" r:id="rId12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54688"/>
                        <a:ext cx="2844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5508897" y="4479503"/>
            <a:ext cx="2303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双边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5508625" y="5157192"/>
            <a:ext cx="215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右边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5508625" y="5847655"/>
            <a:ext cx="223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663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3" grpId="0"/>
      <p:bldP spid="75784" grpId="0"/>
      <p:bldP spid="75786" grpId="0"/>
      <p:bldP spid="75788" grpId="0"/>
      <p:bldP spid="75789" grpId="0"/>
      <p:bldP spid="75793" grpId="0"/>
      <p:bldP spid="75794" grpId="0"/>
      <p:bldP spid="757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8459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某地某年高考后随机抽得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名男生、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名女生的物理考试成绩如下：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68313" y="3068638"/>
            <a:ext cx="84597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设男、女生的物理考试成绩分别近似服从正态分布：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01242"/>
              </p:ext>
            </p:extLst>
          </p:nvPr>
        </p:nvGraphicFramePr>
        <p:xfrm>
          <a:off x="2051050" y="3644900"/>
          <a:ext cx="4033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18" name="公式" r:id="rId4" imgW="1942920" imgH="253800" progId="Equation.3">
                  <p:embed/>
                </p:oleObj>
              </mc:Choice>
              <mc:Fallback>
                <p:oleObj name="公式" r:id="rId4" imgW="1942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44900"/>
                        <a:ext cx="40338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900113" y="4005263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03848"/>
              </p:ext>
            </p:extLst>
          </p:nvPr>
        </p:nvGraphicFramePr>
        <p:xfrm>
          <a:off x="1835150" y="4149725"/>
          <a:ext cx="3744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19" name="公式" r:id="rId6" imgW="1625400" imgH="228600" progId="Equation.3">
                  <p:embed/>
                </p:oleObj>
              </mc:Choice>
              <mc:Fallback>
                <p:oleObj name="公式" r:id="rId6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3744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900113" y="46529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算得：</a:t>
            </a: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81767"/>
              </p:ext>
            </p:extLst>
          </p:nvPr>
        </p:nvGraphicFramePr>
        <p:xfrm>
          <a:off x="1835150" y="4737100"/>
          <a:ext cx="69437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20" name="公式" r:id="rId8" imgW="3225600" imgH="228600" progId="Equation.3">
                  <p:embed/>
                </p:oleObj>
              </mc:Choice>
              <mc:Fallback>
                <p:oleObj name="公式" r:id="rId8" imgW="32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37100"/>
                        <a:ext cx="69437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899592" y="1196975"/>
            <a:ext cx="810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男生：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49  48  47  53  51  43  39  57  56  46  42  44  55  44  40</a:t>
            </a: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900113" y="1628775"/>
            <a:ext cx="8101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女生：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46  40  47  51  43  36  43  38  48  54  48  34 </a:t>
            </a:r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468313" y="2060575"/>
            <a:ext cx="81010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名学生的成绩能说明这个地区男、女生的物理考试成绩不相上下吗？（显著水平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2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86517"/>
              </p:ext>
            </p:extLst>
          </p:nvPr>
        </p:nvGraphicFramePr>
        <p:xfrm>
          <a:off x="6156325" y="4221163"/>
          <a:ext cx="2189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21" name="公式" r:id="rId10" imgW="1066680" imgH="228600" progId="Equation.3">
                  <p:embed/>
                </p:oleObj>
              </mc:Choice>
              <mc:Fallback>
                <p:oleObj name="公式" r:id="rId10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21163"/>
                        <a:ext cx="2189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6550"/>
              </p:ext>
            </p:extLst>
          </p:nvPr>
        </p:nvGraphicFramePr>
        <p:xfrm>
          <a:off x="1979613" y="5300663"/>
          <a:ext cx="2994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22" name="公式" r:id="rId12" imgW="1320480" imgH="241200" progId="Equation.3">
                  <p:embed/>
                </p:oleObj>
              </mc:Choice>
              <mc:Fallback>
                <p:oleObj name="公式" r:id="rId12" imgW="1320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2994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514350" y="5734050"/>
            <a:ext cx="8459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接受原假设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认为这个地区男、女生的物理考试成绩不相上下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1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7" grpId="0"/>
      <p:bldP spid="122889" grpId="0"/>
      <p:bldP spid="1228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39750" y="1023938"/>
            <a:ext cx="136683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764315" y="3901581"/>
            <a:ext cx="12153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224671"/>
              </p:ext>
            </p:extLst>
          </p:nvPr>
        </p:nvGraphicFramePr>
        <p:xfrm>
          <a:off x="3249613" y="2884488"/>
          <a:ext cx="40592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4" name="公式" r:id="rId4" imgW="1879560" imgH="228600" progId="Equation.3">
                  <p:embed/>
                </p:oleObj>
              </mc:Choice>
              <mc:Fallback>
                <p:oleObj name="公式" r:id="rId4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2884488"/>
                        <a:ext cx="40592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684213" y="278130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取检验统计量</a:t>
            </a:r>
          </a:p>
        </p:txBody>
      </p:sp>
      <p:graphicFrame>
        <p:nvGraphicFramePr>
          <p:cNvPr id="77833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00571849"/>
              </p:ext>
            </p:extLst>
          </p:nvPr>
        </p:nvGraphicFramePr>
        <p:xfrm>
          <a:off x="1908175" y="1614488"/>
          <a:ext cx="4511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5" name="公式" r:id="rId6" imgW="1815840" imgH="241200" progId="Equation.3">
                  <p:embed/>
                </p:oleObj>
              </mc:Choice>
              <mc:Fallback>
                <p:oleObj name="公式" r:id="rId6" imgW="1815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14488"/>
                        <a:ext cx="45116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590550" y="533400"/>
            <a:ext cx="6789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双总体方差的检验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 F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</a:t>
            </a:r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412433"/>
              </p:ext>
            </p:extLst>
          </p:nvPr>
        </p:nvGraphicFramePr>
        <p:xfrm>
          <a:off x="1908175" y="1090613"/>
          <a:ext cx="4608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6" name="公式" r:id="rId8" imgW="1815840" imgH="241200" progId="Equation.3">
                  <p:embed/>
                </p:oleObj>
              </mc:Choice>
              <mc:Fallback>
                <p:oleObj name="公式" r:id="rId8" imgW="1815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90613"/>
                        <a:ext cx="46085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78984"/>
              </p:ext>
            </p:extLst>
          </p:nvPr>
        </p:nvGraphicFramePr>
        <p:xfrm>
          <a:off x="1908175" y="2098675"/>
          <a:ext cx="4464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7" name="公式" r:id="rId10" imgW="1815840" imgH="241200" progId="Equation.3">
                  <p:embed/>
                </p:oleObj>
              </mc:Choice>
              <mc:Fallback>
                <p:oleObj name="公式" r:id="rId10" imgW="1815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98675"/>
                        <a:ext cx="44640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6817"/>
              </p:ext>
            </p:extLst>
          </p:nvPr>
        </p:nvGraphicFramePr>
        <p:xfrm>
          <a:off x="2268538" y="5373688"/>
          <a:ext cx="35734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8" name="公式" r:id="rId12" imgW="1447560" imgH="228600" progId="Equation.3">
                  <p:embed/>
                </p:oleObj>
              </mc:Choice>
              <mc:Fallback>
                <p:oleObj name="公式" r:id="rId12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73688"/>
                        <a:ext cx="35734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87996"/>
              </p:ext>
            </p:extLst>
          </p:nvPr>
        </p:nvGraphicFramePr>
        <p:xfrm>
          <a:off x="2268538" y="4652963"/>
          <a:ext cx="3324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9" name="公式" r:id="rId14" imgW="1346040" imgH="228600" progId="Equation.3">
                  <p:embed/>
                </p:oleObj>
              </mc:Choice>
              <mc:Fallback>
                <p:oleObj name="公式" r:id="rId14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3324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51186"/>
              </p:ext>
            </p:extLst>
          </p:nvPr>
        </p:nvGraphicFramePr>
        <p:xfrm>
          <a:off x="5651500" y="3948113"/>
          <a:ext cx="28082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00" name="公式" r:id="rId16" imgW="1536480" imgH="228600" progId="Equation.3">
                  <p:embed/>
                </p:oleObj>
              </mc:Choice>
              <mc:Fallback>
                <p:oleObj name="公式" r:id="rId16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948113"/>
                        <a:ext cx="28082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3780"/>
              </p:ext>
            </p:extLst>
          </p:nvPr>
        </p:nvGraphicFramePr>
        <p:xfrm>
          <a:off x="2339975" y="3933825"/>
          <a:ext cx="2565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01" name="公式" r:id="rId18" imgW="1447560" imgH="228600" progId="Equation.3">
                  <p:embed/>
                </p:oleObj>
              </mc:Choice>
              <mc:Fallback>
                <p:oleObj name="公式" r:id="rId18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33825"/>
                        <a:ext cx="2565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086066" y="3975447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6415088" y="1167135"/>
            <a:ext cx="2117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双边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6415088" y="1694805"/>
            <a:ext cx="2117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右边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6415088" y="2247255"/>
            <a:ext cx="2549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左边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084168" y="4725144"/>
            <a:ext cx="2117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右边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6084169" y="5372844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左边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83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9" grpId="0"/>
      <p:bldP spid="77831" grpId="0"/>
      <p:bldP spid="77837" grpId="0" autoUpdateAnimBg="0"/>
      <p:bldP spid="77845" grpId="0"/>
      <p:bldP spid="77846" grpId="0"/>
      <p:bldP spid="77847" grpId="0"/>
      <p:bldP spid="77848" grpId="0"/>
      <p:bldP spid="77849" grpId="0"/>
      <p:bldP spid="778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95288" y="476250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395288" y="1196975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116013" y="476250"/>
            <a:ext cx="0" cy="638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411413" y="476250"/>
            <a:ext cx="0" cy="638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211638" y="476250"/>
            <a:ext cx="0" cy="638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6877050" y="476250"/>
            <a:ext cx="0" cy="638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03213" y="47625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176338" y="476250"/>
            <a:ext cx="130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假设Ｈ</a:t>
            </a:r>
            <a:r>
              <a:rPr lang="zh-CN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０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687638" y="476250"/>
            <a:ext cx="130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统计量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859338" y="476250"/>
            <a:ext cx="130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拒绝域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134938" y="2790825"/>
            <a:ext cx="989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1331913" y="1341438"/>
            <a:ext cx="963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=  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1331913" y="2790825"/>
            <a:ext cx="965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  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1331913" y="4157663"/>
            <a:ext cx="965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  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graphicFrame>
        <p:nvGraphicFramePr>
          <p:cNvPr id="72724" name="Object 2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5772993"/>
              </p:ext>
            </p:extLst>
          </p:nvPr>
        </p:nvGraphicFramePr>
        <p:xfrm>
          <a:off x="2484438" y="2573338"/>
          <a:ext cx="17287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66" name="公式" r:id="rId4" imgW="609480" imgH="380880" progId="Equation.3">
                  <p:embed/>
                </p:oleObj>
              </mc:Choice>
              <mc:Fallback>
                <p:oleObj name="公式" r:id="rId4" imgW="6094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73338"/>
                        <a:ext cx="172878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38" name="Group 34"/>
          <p:cNvGrpSpPr>
            <a:grpSpLocks/>
          </p:cNvGrpSpPr>
          <p:nvPr/>
        </p:nvGrpSpPr>
        <p:grpSpPr bwMode="auto">
          <a:xfrm>
            <a:off x="4643438" y="1196975"/>
            <a:ext cx="2125662" cy="1081088"/>
            <a:chOff x="2925" y="799"/>
            <a:chExt cx="1339" cy="817"/>
          </a:xfrm>
        </p:grpSpPr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926" y="1388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 flipV="1">
              <a:off x="3541" y="799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8" name="Freeform 24"/>
            <p:cNvSpPr>
              <a:spLocks/>
            </p:cNvSpPr>
            <p:nvPr/>
          </p:nvSpPr>
          <p:spPr bwMode="auto">
            <a:xfrm>
              <a:off x="2925" y="944"/>
              <a:ext cx="1339" cy="416"/>
            </a:xfrm>
            <a:custGeom>
              <a:avLst/>
              <a:gdLst>
                <a:gd name="T0" fmla="*/ 0 w 1339"/>
                <a:gd name="T1" fmla="*/ 413 h 416"/>
                <a:gd name="T2" fmla="*/ 358 w 1339"/>
                <a:gd name="T3" fmla="*/ 285 h 416"/>
                <a:gd name="T4" fmla="*/ 512 w 1339"/>
                <a:gd name="T5" fmla="*/ 68 h 416"/>
                <a:gd name="T6" fmla="*/ 640 w 1339"/>
                <a:gd name="T7" fmla="*/ 4 h 416"/>
                <a:gd name="T8" fmla="*/ 742 w 1339"/>
                <a:gd name="T9" fmla="*/ 93 h 416"/>
                <a:gd name="T10" fmla="*/ 883 w 1339"/>
                <a:gd name="T11" fmla="*/ 298 h 416"/>
                <a:gd name="T12" fmla="*/ 1271 w 1339"/>
                <a:gd name="T13" fmla="*/ 399 h 416"/>
                <a:gd name="T14" fmla="*/ 1292 w 1339"/>
                <a:gd name="T15" fmla="*/ 40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416">
                  <a:moveTo>
                    <a:pt x="0" y="413"/>
                  </a:moveTo>
                  <a:cubicBezTo>
                    <a:pt x="60" y="392"/>
                    <a:pt x="273" y="342"/>
                    <a:pt x="358" y="285"/>
                  </a:cubicBezTo>
                  <a:cubicBezTo>
                    <a:pt x="443" y="228"/>
                    <a:pt x="465" y="115"/>
                    <a:pt x="512" y="68"/>
                  </a:cubicBezTo>
                  <a:cubicBezTo>
                    <a:pt x="559" y="21"/>
                    <a:pt x="602" y="0"/>
                    <a:pt x="640" y="4"/>
                  </a:cubicBezTo>
                  <a:cubicBezTo>
                    <a:pt x="678" y="8"/>
                    <a:pt x="702" y="44"/>
                    <a:pt x="742" y="93"/>
                  </a:cubicBezTo>
                  <a:cubicBezTo>
                    <a:pt x="782" y="142"/>
                    <a:pt x="795" y="247"/>
                    <a:pt x="883" y="298"/>
                  </a:cubicBezTo>
                  <a:cubicBezTo>
                    <a:pt x="971" y="349"/>
                    <a:pt x="1203" y="382"/>
                    <a:pt x="1271" y="399"/>
                  </a:cubicBezTo>
                  <a:cubicBezTo>
                    <a:pt x="1339" y="416"/>
                    <a:pt x="1288" y="400"/>
                    <a:pt x="1292" y="40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3924" y="1297"/>
              <a:ext cx="0" cy="9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53" y="1297"/>
              <a:ext cx="0" cy="9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 flipV="1">
              <a:off x="3970" y="1342"/>
              <a:ext cx="90" cy="4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 flipV="1">
              <a:off x="3924" y="1310"/>
              <a:ext cx="90" cy="4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3" name="Line 29"/>
            <p:cNvSpPr>
              <a:spLocks noChangeShapeType="1"/>
            </p:cNvSpPr>
            <p:nvPr/>
          </p:nvSpPr>
          <p:spPr bwMode="auto">
            <a:xfrm flipV="1">
              <a:off x="4060" y="1343"/>
              <a:ext cx="90" cy="4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5" name="Line 31"/>
            <p:cNvSpPr>
              <a:spLocks noChangeShapeType="1"/>
            </p:cNvSpPr>
            <p:nvPr/>
          </p:nvSpPr>
          <p:spPr bwMode="auto">
            <a:xfrm flipV="1">
              <a:off x="3017" y="1323"/>
              <a:ext cx="90" cy="4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 flipV="1">
              <a:off x="2927" y="1336"/>
              <a:ext cx="90" cy="4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 flipV="1">
              <a:off x="3063" y="1343"/>
              <a:ext cx="90" cy="4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51" name="Group 47"/>
          <p:cNvGrpSpPr>
            <a:grpSpLocks/>
          </p:cNvGrpSpPr>
          <p:nvPr/>
        </p:nvGrpSpPr>
        <p:grpSpPr bwMode="auto">
          <a:xfrm>
            <a:off x="4606925" y="2563813"/>
            <a:ext cx="2125663" cy="1081087"/>
            <a:chOff x="2902" y="1615"/>
            <a:chExt cx="1339" cy="681"/>
          </a:xfrm>
        </p:grpSpPr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>
              <a:off x="2903" y="210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 flipV="1">
              <a:off x="3518" y="1615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42" name="Freeform 38"/>
            <p:cNvSpPr>
              <a:spLocks/>
            </p:cNvSpPr>
            <p:nvPr/>
          </p:nvSpPr>
          <p:spPr bwMode="auto">
            <a:xfrm>
              <a:off x="2902" y="1736"/>
              <a:ext cx="1339" cy="347"/>
            </a:xfrm>
            <a:custGeom>
              <a:avLst/>
              <a:gdLst>
                <a:gd name="T0" fmla="*/ 0 w 1339"/>
                <a:gd name="T1" fmla="*/ 413 h 416"/>
                <a:gd name="T2" fmla="*/ 358 w 1339"/>
                <a:gd name="T3" fmla="*/ 285 h 416"/>
                <a:gd name="T4" fmla="*/ 512 w 1339"/>
                <a:gd name="T5" fmla="*/ 68 h 416"/>
                <a:gd name="T6" fmla="*/ 640 w 1339"/>
                <a:gd name="T7" fmla="*/ 4 h 416"/>
                <a:gd name="T8" fmla="*/ 742 w 1339"/>
                <a:gd name="T9" fmla="*/ 93 h 416"/>
                <a:gd name="T10" fmla="*/ 883 w 1339"/>
                <a:gd name="T11" fmla="*/ 298 h 416"/>
                <a:gd name="T12" fmla="*/ 1271 w 1339"/>
                <a:gd name="T13" fmla="*/ 399 h 416"/>
                <a:gd name="T14" fmla="*/ 1292 w 1339"/>
                <a:gd name="T15" fmla="*/ 40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416">
                  <a:moveTo>
                    <a:pt x="0" y="413"/>
                  </a:moveTo>
                  <a:cubicBezTo>
                    <a:pt x="60" y="392"/>
                    <a:pt x="273" y="342"/>
                    <a:pt x="358" y="285"/>
                  </a:cubicBezTo>
                  <a:cubicBezTo>
                    <a:pt x="443" y="228"/>
                    <a:pt x="465" y="115"/>
                    <a:pt x="512" y="68"/>
                  </a:cubicBezTo>
                  <a:cubicBezTo>
                    <a:pt x="559" y="21"/>
                    <a:pt x="602" y="0"/>
                    <a:pt x="640" y="4"/>
                  </a:cubicBezTo>
                  <a:cubicBezTo>
                    <a:pt x="678" y="8"/>
                    <a:pt x="702" y="44"/>
                    <a:pt x="742" y="93"/>
                  </a:cubicBezTo>
                  <a:cubicBezTo>
                    <a:pt x="782" y="142"/>
                    <a:pt x="795" y="247"/>
                    <a:pt x="883" y="298"/>
                  </a:cubicBezTo>
                  <a:cubicBezTo>
                    <a:pt x="971" y="349"/>
                    <a:pt x="1203" y="382"/>
                    <a:pt x="1271" y="399"/>
                  </a:cubicBezTo>
                  <a:cubicBezTo>
                    <a:pt x="1339" y="416"/>
                    <a:pt x="1288" y="400"/>
                    <a:pt x="1292" y="40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>
              <a:off x="3901" y="2030"/>
              <a:ext cx="0" cy="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45" name="Line 41"/>
            <p:cNvSpPr>
              <a:spLocks noChangeShapeType="1"/>
            </p:cNvSpPr>
            <p:nvPr/>
          </p:nvSpPr>
          <p:spPr bwMode="auto">
            <a:xfrm flipV="1">
              <a:off x="3947" y="2068"/>
              <a:ext cx="90" cy="3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46" name="Line 42"/>
            <p:cNvSpPr>
              <a:spLocks noChangeShapeType="1"/>
            </p:cNvSpPr>
            <p:nvPr/>
          </p:nvSpPr>
          <p:spPr bwMode="auto">
            <a:xfrm flipV="1">
              <a:off x="3901" y="2041"/>
              <a:ext cx="90" cy="3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 flipV="1">
              <a:off x="4037" y="2068"/>
              <a:ext cx="90" cy="3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64" name="Group 60"/>
          <p:cNvGrpSpPr>
            <a:grpSpLocks/>
          </p:cNvGrpSpPr>
          <p:nvPr/>
        </p:nvGrpSpPr>
        <p:grpSpPr bwMode="auto">
          <a:xfrm>
            <a:off x="4572000" y="3932238"/>
            <a:ext cx="2125663" cy="1296987"/>
            <a:chOff x="2925" y="2432"/>
            <a:chExt cx="1339" cy="817"/>
          </a:xfrm>
        </p:grpSpPr>
        <p:sp>
          <p:nvSpPr>
            <p:cNvPr id="72753" name="Line 49"/>
            <p:cNvSpPr>
              <a:spLocks noChangeShapeType="1"/>
            </p:cNvSpPr>
            <p:nvPr/>
          </p:nvSpPr>
          <p:spPr bwMode="auto">
            <a:xfrm>
              <a:off x="2926" y="3021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54" name="Line 50"/>
            <p:cNvSpPr>
              <a:spLocks noChangeShapeType="1"/>
            </p:cNvSpPr>
            <p:nvPr/>
          </p:nvSpPr>
          <p:spPr bwMode="auto">
            <a:xfrm flipV="1">
              <a:off x="3541" y="243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55" name="Freeform 51"/>
            <p:cNvSpPr>
              <a:spLocks/>
            </p:cNvSpPr>
            <p:nvPr/>
          </p:nvSpPr>
          <p:spPr bwMode="auto">
            <a:xfrm>
              <a:off x="2925" y="2577"/>
              <a:ext cx="1339" cy="416"/>
            </a:xfrm>
            <a:custGeom>
              <a:avLst/>
              <a:gdLst>
                <a:gd name="T0" fmla="*/ 0 w 1339"/>
                <a:gd name="T1" fmla="*/ 413 h 416"/>
                <a:gd name="T2" fmla="*/ 358 w 1339"/>
                <a:gd name="T3" fmla="*/ 285 h 416"/>
                <a:gd name="T4" fmla="*/ 512 w 1339"/>
                <a:gd name="T5" fmla="*/ 68 h 416"/>
                <a:gd name="T6" fmla="*/ 640 w 1339"/>
                <a:gd name="T7" fmla="*/ 4 h 416"/>
                <a:gd name="T8" fmla="*/ 742 w 1339"/>
                <a:gd name="T9" fmla="*/ 93 h 416"/>
                <a:gd name="T10" fmla="*/ 883 w 1339"/>
                <a:gd name="T11" fmla="*/ 298 h 416"/>
                <a:gd name="T12" fmla="*/ 1271 w 1339"/>
                <a:gd name="T13" fmla="*/ 399 h 416"/>
                <a:gd name="T14" fmla="*/ 1292 w 1339"/>
                <a:gd name="T15" fmla="*/ 40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9" h="416">
                  <a:moveTo>
                    <a:pt x="0" y="413"/>
                  </a:moveTo>
                  <a:cubicBezTo>
                    <a:pt x="60" y="392"/>
                    <a:pt x="273" y="342"/>
                    <a:pt x="358" y="285"/>
                  </a:cubicBezTo>
                  <a:cubicBezTo>
                    <a:pt x="443" y="228"/>
                    <a:pt x="465" y="115"/>
                    <a:pt x="512" y="68"/>
                  </a:cubicBezTo>
                  <a:cubicBezTo>
                    <a:pt x="559" y="21"/>
                    <a:pt x="602" y="0"/>
                    <a:pt x="640" y="4"/>
                  </a:cubicBezTo>
                  <a:cubicBezTo>
                    <a:pt x="678" y="8"/>
                    <a:pt x="702" y="44"/>
                    <a:pt x="742" y="93"/>
                  </a:cubicBezTo>
                  <a:cubicBezTo>
                    <a:pt x="782" y="142"/>
                    <a:pt x="795" y="247"/>
                    <a:pt x="883" y="298"/>
                  </a:cubicBezTo>
                  <a:cubicBezTo>
                    <a:pt x="971" y="349"/>
                    <a:pt x="1203" y="382"/>
                    <a:pt x="1271" y="399"/>
                  </a:cubicBezTo>
                  <a:cubicBezTo>
                    <a:pt x="1339" y="416"/>
                    <a:pt x="1288" y="400"/>
                    <a:pt x="1292" y="40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57" name="Line 53"/>
            <p:cNvSpPr>
              <a:spLocks noChangeShapeType="1"/>
            </p:cNvSpPr>
            <p:nvPr/>
          </p:nvSpPr>
          <p:spPr bwMode="auto">
            <a:xfrm>
              <a:off x="3153" y="2930"/>
              <a:ext cx="0" cy="9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61" name="Line 57"/>
            <p:cNvSpPr>
              <a:spLocks noChangeShapeType="1"/>
            </p:cNvSpPr>
            <p:nvPr/>
          </p:nvSpPr>
          <p:spPr bwMode="auto">
            <a:xfrm flipV="1">
              <a:off x="3017" y="2956"/>
              <a:ext cx="90" cy="4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62" name="Line 58"/>
            <p:cNvSpPr>
              <a:spLocks noChangeShapeType="1"/>
            </p:cNvSpPr>
            <p:nvPr/>
          </p:nvSpPr>
          <p:spPr bwMode="auto">
            <a:xfrm flipV="1">
              <a:off x="2927" y="2969"/>
              <a:ext cx="90" cy="4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63" name="Line 59"/>
            <p:cNvSpPr>
              <a:spLocks noChangeShapeType="1"/>
            </p:cNvSpPr>
            <p:nvPr/>
          </p:nvSpPr>
          <p:spPr bwMode="auto">
            <a:xfrm flipV="1">
              <a:off x="3063" y="2976"/>
              <a:ext cx="90" cy="4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2765" name="Object 6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8302562"/>
              </p:ext>
            </p:extLst>
          </p:nvPr>
        </p:nvGraphicFramePr>
        <p:xfrm>
          <a:off x="6011863" y="3284538"/>
          <a:ext cx="573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67" name="公式" r:id="rId6" imgW="164880" imgH="190440" progId="Equation.3">
                  <p:embed/>
                </p:oleObj>
              </mc:Choice>
              <mc:Fallback>
                <p:oleObj name="公式" r:id="rId6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284538"/>
                        <a:ext cx="5730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6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23099"/>
              </p:ext>
            </p:extLst>
          </p:nvPr>
        </p:nvGraphicFramePr>
        <p:xfrm>
          <a:off x="6011863" y="1844675"/>
          <a:ext cx="7921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68" name="公式" r:id="rId8" imgW="253800" imgH="215640" progId="Equation.3">
                  <p:embed/>
                </p:oleObj>
              </mc:Choice>
              <mc:Fallback>
                <p:oleObj name="公式" r:id="rId8" imgW="25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44675"/>
                        <a:ext cx="7921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7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682364"/>
              </p:ext>
            </p:extLst>
          </p:nvPr>
        </p:nvGraphicFramePr>
        <p:xfrm>
          <a:off x="4572000" y="1844675"/>
          <a:ext cx="10302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69" name="公式" r:id="rId10" imgW="330120" imgH="215640" progId="Equation.3">
                  <p:embed/>
                </p:oleObj>
              </mc:Choice>
              <mc:Fallback>
                <p:oleObj name="公式" r:id="rId10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44675"/>
                        <a:ext cx="10302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7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530181"/>
              </p:ext>
            </p:extLst>
          </p:nvPr>
        </p:nvGraphicFramePr>
        <p:xfrm>
          <a:off x="4633913" y="4724400"/>
          <a:ext cx="8810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70" name="公式" r:id="rId12" imgW="253800" imgH="190440" progId="Equation.3">
                  <p:embed/>
                </p:oleObj>
              </mc:Choice>
              <mc:Fallback>
                <p:oleObj name="公式" r:id="rId12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4724400"/>
                        <a:ext cx="8810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72" name="Line 68"/>
          <p:cNvSpPr>
            <a:spLocks noChangeShapeType="1"/>
          </p:cNvSpPr>
          <p:nvPr/>
        </p:nvSpPr>
        <p:spPr bwMode="auto">
          <a:xfrm>
            <a:off x="1116013" y="23590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75" name="Line 71"/>
          <p:cNvSpPr>
            <a:spLocks noChangeShapeType="1"/>
          </p:cNvSpPr>
          <p:nvPr/>
        </p:nvSpPr>
        <p:spPr bwMode="auto">
          <a:xfrm>
            <a:off x="0" y="53736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76" name="Line 72"/>
          <p:cNvSpPr>
            <a:spLocks noChangeShapeType="1"/>
          </p:cNvSpPr>
          <p:nvPr/>
        </p:nvSpPr>
        <p:spPr bwMode="auto">
          <a:xfrm>
            <a:off x="4211638" y="393382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77" name="Line 73"/>
          <p:cNvSpPr>
            <a:spLocks noChangeShapeType="1"/>
          </p:cNvSpPr>
          <p:nvPr/>
        </p:nvSpPr>
        <p:spPr bwMode="auto">
          <a:xfrm>
            <a:off x="1116013" y="3933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78" name="Line 74"/>
          <p:cNvSpPr>
            <a:spLocks noChangeShapeType="1"/>
          </p:cNvSpPr>
          <p:nvPr/>
        </p:nvSpPr>
        <p:spPr bwMode="auto">
          <a:xfrm>
            <a:off x="4211638" y="242093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79" name="Text Box 75"/>
          <p:cNvSpPr txBox="1">
            <a:spLocks noChangeArrowheads="1"/>
          </p:cNvSpPr>
          <p:nvPr/>
        </p:nvSpPr>
        <p:spPr bwMode="auto">
          <a:xfrm>
            <a:off x="7072313" y="598488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应查分布表</a:t>
            </a:r>
          </a:p>
        </p:txBody>
      </p:sp>
    </p:spTree>
    <p:extLst>
      <p:ext uri="{BB962C8B-B14F-4D97-AF65-F5344CB8AC3E}">
        <p14:creationId xmlns:p14="http://schemas.microsoft.com/office/powerpoint/2010/main" val="25098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90800" y="328613"/>
            <a:ext cx="480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§8.1  </a:t>
            </a: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假设检验</a:t>
            </a:r>
            <a:endParaRPr lang="zh-CN" altLang="en-US" sz="36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34988" y="1484313"/>
            <a:ext cx="8213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假设检验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是统计推断的另一类重要组成部分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它分为参数假设检验与非参数假设检验</a:t>
            </a:r>
            <a:r>
              <a:rPr lang="en-US" altLang="zh-CN" sz="24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539750" y="4724400"/>
            <a:ext cx="80645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参数假设检验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参数估计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是从不同的角度推断总体分布中的某些参数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参数检验解决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定性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参数估计解决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定量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534988" y="2349500"/>
            <a:ext cx="80692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参数假设检验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是对总体分布函数中的未知参数提出某种假设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然后利用样本提供的信息对所提出的假设进行检验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根据检验的结果对所提出的假设作出拒绝或接受的判断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34988" y="3756025"/>
            <a:ext cx="8213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非参数假设检验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是对总体分布函数的形式或总体的性质提出某种假设进行的检验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457200" y="2060575"/>
            <a:ext cx="9080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FF33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7802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  <p:bldP spid="2064" grpId="0" autoUpdateAnimBg="0"/>
      <p:bldP spid="2065" grpId="0" autoUpdateAnimBg="0"/>
      <p:bldP spid="2066" grpId="0" autoUpdateAnimBg="0"/>
      <p:bldP spid="206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539750" y="5738813"/>
            <a:ext cx="467995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              时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拒绝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              时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接受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31800" y="333375"/>
            <a:ext cx="85328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要判断原假设   “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=0.5”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即判断总体均值是否等于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=0.5.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    是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的无偏估计量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因此考虑用统计量       来作判断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39548"/>
              </p:ext>
            </p:extLst>
          </p:nvPr>
        </p:nvGraphicFramePr>
        <p:xfrm>
          <a:off x="5580063" y="812800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26" name="公式" r:id="rId4" imgW="177480" imgH="177480" progId="Equation.3">
                  <p:embed/>
                </p:oleObj>
              </mc:Choice>
              <mc:Fallback>
                <p:oleObj name="公式" r:id="rId4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812800"/>
                        <a:ext cx="3524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39965"/>
              </p:ext>
            </p:extLst>
          </p:nvPr>
        </p:nvGraphicFramePr>
        <p:xfrm>
          <a:off x="4816475" y="2564904"/>
          <a:ext cx="2924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27" name="公式" r:id="rId6" imgW="1257120" imgH="406080" progId="Equation.3">
                  <p:embed/>
                </p:oleObj>
              </mc:Choice>
              <mc:Fallback>
                <p:oleObj name="公式" r:id="rId6" imgW="1257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564904"/>
                        <a:ext cx="2924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705078"/>
              </p:ext>
            </p:extLst>
          </p:nvPr>
        </p:nvGraphicFramePr>
        <p:xfrm>
          <a:off x="3059113" y="1244600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28" name="公式" r:id="rId8" imgW="177480" imgH="177480" progId="Equation.3">
                  <p:embed/>
                </p:oleObj>
              </mc:Choice>
              <mc:Fallback>
                <p:oleObj name="公式" r:id="rId8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244600"/>
                        <a:ext cx="3524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39113"/>
              </p:ext>
            </p:extLst>
          </p:nvPr>
        </p:nvGraphicFramePr>
        <p:xfrm>
          <a:off x="3816350" y="1773238"/>
          <a:ext cx="32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29" name="公式" r:id="rId9" imgW="139680" imgH="164880" progId="Equation.3">
                  <p:embed/>
                </p:oleObj>
              </mc:Choice>
              <mc:Fallback>
                <p:oleObj name="公式" r:id="rId9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773238"/>
                        <a:ext cx="323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64704"/>
              </p:ext>
            </p:extLst>
          </p:nvPr>
        </p:nvGraphicFramePr>
        <p:xfrm>
          <a:off x="5740400" y="1700213"/>
          <a:ext cx="10636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30" name="公式" r:id="rId11" imgW="457200" imgH="228600" progId="Equation.3">
                  <p:embed/>
                </p:oleObj>
              </mc:Choice>
              <mc:Fallback>
                <p:oleObj name="公式" r:id="rId1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1700213"/>
                        <a:ext cx="10636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431800" y="1700213"/>
            <a:ext cx="85328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当原假设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为真时，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与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的偏差                 不应太大，若偏差过大，就有理由怀疑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不真而拒绝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468313" y="3636962"/>
            <a:ext cx="83534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因此衡量               的大小可归结为衡量                         的大小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900113" y="2781300"/>
            <a:ext cx="3929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考虑到当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为真时，统计量</a:t>
            </a:r>
          </a:p>
        </p:txBody>
      </p:sp>
      <p:graphicFrame>
        <p:nvGraphicFramePr>
          <p:cNvPr id="850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88457"/>
              </p:ext>
            </p:extLst>
          </p:nvPr>
        </p:nvGraphicFramePr>
        <p:xfrm>
          <a:off x="1647825" y="5661025"/>
          <a:ext cx="896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31" name="公式" r:id="rId13" imgW="380880" imgH="228600" progId="Equation.3">
                  <p:embed/>
                </p:oleObj>
              </mc:Choice>
              <mc:Fallback>
                <p:oleObj name="公式" r:id="rId13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661025"/>
                        <a:ext cx="896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5013"/>
              </p:ext>
            </p:extLst>
          </p:nvPr>
        </p:nvGraphicFramePr>
        <p:xfrm>
          <a:off x="1801813" y="3636962"/>
          <a:ext cx="1076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32" name="公式" r:id="rId15" imgW="457200" imgH="228600" progId="Equation.3">
                  <p:embed/>
                </p:oleObj>
              </mc:Choice>
              <mc:Fallback>
                <p:oleObj name="公式" r:id="rId1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636962"/>
                        <a:ext cx="1076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39905"/>
              </p:ext>
            </p:extLst>
          </p:nvPr>
        </p:nvGraphicFramePr>
        <p:xfrm>
          <a:off x="5818188" y="3429000"/>
          <a:ext cx="17716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33" name="公式" r:id="rId17" imgW="761760" imgH="431640" progId="Equation.3">
                  <p:embed/>
                </p:oleObj>
              </mc:Choice>
              <mc:Fallback>
                <p:oleObj name="公式" r:id="rId17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3429000"/>
                        <a:ext cx="17716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468313" y="4365625"/>
            <a:ext cx="83534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问题是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z|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要多大才算过分大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要多大才拒绝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? 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539750" y="4797425"/>
            <a:ext cx="835342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这就需要明确一个</a:t>
            </a:r>
            <a:r>
              <a:rPr lang="zh-CN" alt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界限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5072063" y="4870450"/>
            <a:ext cx="3748087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这里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是一个待定常数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850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17790"/>
              </p:ext>
            </p:extLst>
          </p:nvPr>
        </p:nvGraphicFramePr>
        <p:xfrm>
          <a:off x="1647825" y="6165850"/>
          <a:ext cx="895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534" name="公式" r:id="rId19" imgW="380880" imgH="228600" progId="Equation.3">
                  <p:embed/>
                </p:oleObj>
              </mc:Choice>
              <mc:Fallback>
                <p:oleObj name="公式" r:id="rId19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6165850"/>
                        <a:ext cx="895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5795963" y="6092825"/>
            <a:ext cx="295275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称为检验的</a:t>
            </a:r>
            <a:r>
              <a:rPr lang="zh-CN" altLang="en-US" sz="2400" u="sng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临界值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5843588" y="5516563"/>
            <a:ext cx="2338387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称为检验统计量</a:t>
            </a:r>
            <a:endParaRPr lang="zh-CN" altLang="en-US" sz="2400" u="sng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21" name="AutoShape 29"/>
          <p:cNvSpPr>
            <a:spLocks/>
          </p:cNvSpPr>
          <p:nvPr/>
        </p:nvSpPr>
        <p:spPr bwMode="auto">
          <a:xfrm>
            <a:off x="6435725" y="6097588"/>
            <a:ext cx="914400" cy="914400"/>
          </a:xfrm>
          <a:prstGeom prst="borderCallout1">
            <a:avLst>
              <a:gd name="adj1" fmla="val -8333"/>
              <a:gd name="adj2" fmla="val 87500"/>
              <a:gd name="adj3" fmla="val -8333"/>
              <a:gd name="adj4" fmla="val -10937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 flipV="1">
            <a:off x="3635375" y="5445125"/>
            <a:ext cx="21605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H="1" flipV="1">
            <a:off x="5003800" y="3357563"/>
            <a:ext cx="828675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/>
      <p:bldP spid="84997" grpId="0"/>
      <p:bldP spid="85006" grpId="0"/>
      <p:bldP spid="85007" grpId="0"/>
      <p:bldP spid="85008" grpId="0"/>
      <p:bldP spid="85013" grpId="0"/>
      <p:bldP spid="85014" grpId="0"/>
      <p:bldP spid="85015" grpId="0"/>
      <p:bldP spid="85017" grpId="0" animBg="1"/>
      <p:bldP spid="85020" grpId="0" animBg="1"/>
      <p:bldP spid="85022" grpId="0" animBg="1"/>
      <p:bldP spid="850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5400600"/>
          </a:xfrm>
        </p:spPr>
        <p:txBody>
          <a:bodyPr/>
          <a:lstStyle/>
          <a:p>
            <a:pPr algn="ctr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作业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68313" y="765175"/>
            <a:ext cx="3455987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908175" y="5373688"/>
            <a:ext cx="216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=0.5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39750" y="44450"/>
            <a:ext cx="4392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66CCFF"/>
              </a:buClr>
              <a:buFont typeface="Monotype Sorts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8.1.1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问题的提出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95288" y="765175"/>
            <a:ext cx="86106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引例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某车间用自动包装机装糖，生产中额定标准：每袋重量为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0.5kg.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由长期经验知每袋重量服从正态分布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0.015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某日开工后，为检查包装机的工作状况，从包装好的糖中随机抽取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袋，称得净重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:kg)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0.497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0.506   0.518   0.524   0.498   0.511   0.520   0.515   0.512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试问该包装机工作是否正常？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533400" y="3213100"/>
            <a:ext cx="8610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由题意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每袋糖重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0.015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包装机正常工作是指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 0.015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若重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不服从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 0.015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，就认为包装机不正常工作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换句话说，本题所要回答的问题是</a:t>
            </a:r>
            <a:r>
              <a:rPr lang="zh-CN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altLang="zh-CN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成立吗？</a:t>
            </a:r>
            <a:endParaRPr lang="zh-CN" altLang="en-US" sz="2400" u="sng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11188" y="4508500"/>
            <a:ext cx="820896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现在的问题是，如何根据样本观察值来判断总体的均值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是否等于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（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4140200" y="4941888"/>
            <a:ext cx="439261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为此我们提出假设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1909763" y="5876925"/>
            <a:ext cx="2087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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3781425" y="5373688"/>
            <a:ext cx="4071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----------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原假设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零假设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3773488" y="5886450"/>
            <a:ext cx="4586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----------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备择假设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备选假设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307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7" grpId="0" autoUpdateAnimBg="0"/>
      <p:bldP spid="83978" grpId="0" autoUpdateAnimBg="0"/>
      <p:bldP spid="83979" grpId="0"/>
      <p:bldP spid="83980" grpId="0"/>
      <p:bldP spid="83981" grpId="0"/>
      <p:bldP spid="83982" grpId="0"/>
      <p:bldP spid="839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052638" y="1485900"/>
            <a:ext cx="6119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66CC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8.1.2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假设检验的基本思想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95288" y="115888"/>
            <a:ext cx="8610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于是问题转化为判断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是否成立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我们要做的工作是根据样本提供的信息作出接受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还是拒绝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的判断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如果作出的判断是接受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，即认为包装机工作正常，否则认为包装机工作不正常。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468313" y="1628775"/>
            <a:ext cx="8610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假设检验的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基本思想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实质上是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带有某种概率性质的反证法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为了检验一个假设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是否正确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首先假定该假设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正确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然后根据抽到的样本对假设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作出接收或拒绝的决策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如果样本观察值导致了不合理的现象发生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就应拒绝假设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否则应接受假设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39750" y="4868863"/>
            <a:ext cx="828198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检验规则的制定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常常是通过如下办法实现的：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从具体问题的直观背景出发，构造适用于所提出的假设的统计量（把样本所含的信息集中起来），并以此统计量来作判断（检验）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468313" y="3716338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如何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对一个假设进行判断（检验）呢？我们需要制定一个判断“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”，使得根据每个样本值都能做出接受还是拒绝原假设的决定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9" grpId="0" autoUpdateAnimBg="0"/>
      <p:bldP spid="82952" grpId="0" autoUpdateAnimBg="0"/>
      <p:bldP spid="82953" grpId="0"/>
      <p:bldP spid="829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09600" y="1052513"/>
            <a:ext cx="8355013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由于要检验的假设涉及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总体均值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故首先想到是否可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借助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样本均值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这一统计量来进行判断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534988" y="333375"/>
            <a:ext cx="5989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3399"/>
              </a:buClr>
              <a:buSzPct val="125000"/>
              <a:buFont typeface="Monotype Sorts" pitchFamily="2" charset="2"/>
              <a:buChar char="o"/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判断“假设”的根据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-----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实际推断原理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533400" y="1662113"/>
            <a:ext cx="82867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由于   是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的无偏估计量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  与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的偏差               一般不应太大，若                过分大，就怀疑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的正确性而拒绝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38804"/>
              </p:ext>
            </p:extLst>
          </p:nvPr>
        </p:nvGraphicFramePr>
        <p:xfrm>
          <a:off x="1708150" y="1738313"/>
          <a:ext cx="273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14" name="公式" r:id="rId4" imgW="152280" imgH="164880" progId="Equation.3">
                  <p:embed/>
                </p:oleObj>
              </mc:Choice>
              <mc:Fallback>
                <p:oleObj name="公式" r:id="rId4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738313"/>
                        <a:ext cx="273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673179"/>
              </p:ext>
            </p:extLst>
          </p:nvPr>
        </p:nvGraphicFramePr>
        <p:xfrm>
          <a:off x="901700" y="2144713"/>
          <a:ext cx="3016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15" name="Equation" r:id="rId6" imgW="114120" imgH="139680" progId="Equation.DSMT4">
                  <p:embed/>
                </p:oleObj>
              </mc:Choice>
              <mc:Fallback>
                <p:oleObj name="Equation" r:id="rId6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144713"/>
                        <a:ext cx="3016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96730"/>
              </p:ext>
            </p:extLst>
          </p:nvPr>
        </p:nvGraphicFramePr>
        <p:xfrm>
          <a:off x="2700338" y="2036763"/>
          <a:ext cx="11509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16" name="Equation" r:id="rId8" imgW="342720" imgH="190440" progId="Equation.DSMT4">
                  <p:embed/>
                </p:oleObj>
              </mc:Choice>
              <mc:Fallback>
                <p:oleObj name="Equation" r:id="rId8" imgW="342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36763"/>
                        <a:ext cx="11509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571500" y="982663"/>
            <a:ext cx="3640138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844584"/>
              </p:ext>
            </p:extLst>
          </p:nvPr>
        </p:nvGraphicFramePr>
        <p:xfrm>
          <a:off x="6300788" y="2036763"/>
          <a:ext cx="11509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17" name="Equation" r:id="rId10" imgW="342720" imgH="190440" progId="Equation.DSMT4">
                  <p:embed/>
                </p:oleObj>
              </mc:Choice>
              <mc:Fallback>
                <p:oleObj name="Equation" r:id="rId10" imgW="342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036763"/>
                        <a:ext cx="11509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755650" y="5084763"/>
            <a:ext cx="74168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为了确定常数 </a:t>
            </a:r>
            <a:r>
              <a:rPr lang="en-US" altLang="zh-CN" i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，我们考虑统计量，当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成立时，</a:t>
            </a:r>
            <a:endParaRPr lang="zh-CN" altLang="en-US" sz="2400" baseline="-250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250825" y="3114675"/>
            <a:ext cx="82867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而衡量              的大小可归结为衡量                  的大小，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69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5450"/>
              </p:ext>
            </p:extLst>
          </p:nvPr>
        </p:nvGraphicFramePr>
        <p:xfrm>
          <a:off x="1763713" y="3068638"/>
          <a:ext cx="11509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18" name="Equation" r:id="rId11" imgW="342720" imgH="190440" progId="Equation.DSMT4">
                  <p:embed/>
                </p:oleObj>
              </mc:Choice>
              <mc:Fallback>
                <p:oleObj name="Equation" r:id="rId11" imgW="342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68638"/>
                        <a:ext cx="11509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9812"/>
              </p:ext>
            </p:extLst>
          </p:nvPr>
        </p:nvGraphicFramePr>
        <p:xfrm>
          <a:off x="5580063" y="2924175"/>
          <a:ext cx="12969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19" name="Equation" r:id="rId13" imgW="419040" imgH="317160" progId="Equation.DSMT4">
                  <p:embed/>
                </p:oleObj>
              </mc:Choice>
              <mc:Fallback>
                <p:oleObj name="Equation" r:id="rId13" imgW="419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129698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323850" y="3716338"/>
            <a:ext cx="8640763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所以可适当选定一正数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使当观察值    满足                     时，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就拒绝假设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，反之，若                       ，就接受假设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69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18479"/>
              </p:ext>
            </p:extLst>
          </p:nvPr>
        </p:nvGraphicFramePr>
        <p:xfrm>
          <a:off x="6516688" y="3644900"/>
          <a:ext cx="17684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20" name="Equation" r:id="rId15" imgW="571320" imgH="317160" progId="Equation.DSMT4">
                  <p:embed/>
                </p:oleObj>
              </mc:Choice>
              <mc:Fallback>
                <p:oleObj name="Equation" r:id="rId15" imgW="571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644900"/>
                        <a:ext cx="17684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8451"/>
              </p:ext>
            </p:extLst>
          </p:nvPr>
        </p:nvGraphicFramePr>
        <p:xfrm>
          <a:off x="5710238" y="3889375"/>
          <a:ext cx="3016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21" name="Equation" r:id="rId17" imgW="114120" imgH="139680" progId="Equation.DSMT4">
                  <p:embed/>
                </p:oleObj>
              </mc:Choice>
              <mc:Fallback>
                <p:oleObj name="Equation" r:id="rId17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889375"/>
                        <a:ext cx="3016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21790"/>
              </p:ext>
            </p:extLst>
          </p:nvPr>
        </p:nvGraphicFramePr>
        <p:xfrm>
          <a:off x="4243388" y="4292600"/>
          <a:ext cx="17684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22" name="Equation" r:id="rId18" imgW="571320" imgH="317160" progId="Equation.DSMT4">
                  <p:embed/>
                </p:oleObj>
              </mc:Choice>
              <mc:Fallback>
                <p:oleObj name="Equation" r:id="rId18" imgW="571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4292600"/>
                        <a:ext cx="17684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26022"/>
              </p:ext>
            </p:extLst>
          </p:nvPr>
        </p:nvGraphicFramePr>
        <p:xfrm>
          <a:off x="7524750" y="5876925"/>
          <a:ext cx="14700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23" name="Equation" r:id="rId20" imgW="431640" imgH="152280" progId="Equation.DSMT4">
                  <p:embed/>
                </p:oleObj>
              </mc:Choice>
              <mc:Fallback>
                <p:oleObj name="Equation" r:id="rId20" imgW="4316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876925"/>
                        <a:ext cx="14700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4421"/>
              </p:ext>
            </p:extLst>
          </p:nvPr>
        </p:nvGraphicFramePr>
        <p:xfrm>
          <a:off x="5710238" y="5681118"/>
          <a:ext cx="1835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24" name="公式" r:id="rId22" imgW="685800" imgH="406080" progId="Equation.3">
                  <p:embed/>
                </p:oleObj>
              </mc:Choice>
              <mc:Fallback>
                <p:oleObj name="公式" r:id="rId22" imgW="685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5681118"/>
                        <a:ext cx="18351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3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1" grpId="0"/>
      <p:bldP spid="126992" grpId="0"/>
      <p:bldP spid="126993" grpId="0"/>
      <p:bldP spid="1269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ChangeArrowheads="1"/>
          </p:cNvSpPr>
          <p:nvPr/>
        </p:nvSpPr>
        <p:spPr bwMode="auto">
          <a:xfrm>
            <a:off x="611188" y="1268413"/>
            <a:ext cx="8208962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u="sng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实际推断原理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小概率事件在一次试验中实际上几乎是不可能发生的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而现在居然在一次抽样试验中发生了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这表明“假设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成立”是错误的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因此我们拒绝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反之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我们没有理由拒绝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  <p:sp>
        <p:nvSpPr>
          <p:cNvPr id="66566" name="Text Box 2054"/>
          <p:cNvSpPr txBox="1">
            <a:spLocks noChangeArrowheads="1"/>
          </p:cNvSpPr>
          <p:nvPr/>
        </p:nvSpPr>
        <p:spPr bwMode="auto">
          <a:xfrm>
            <a:off x="711200" y="3087688"/>
            <a:ext cx="6994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统计量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落在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就决策否定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这个区域就叫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否定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6567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72418"/>
              </p:ext>
            </p:extLst>
          </p:nvPr>
        </p:nvGraphicFramePr>
        <p:xfrm>
          <a:off x="2241550" y="2924175"/>
          <a:ext cx="1835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34" name="公式" r:id="rId4" imgW="685800" imgH="406080" progId="Equation.3">
                  <p:embed/>
                </p:oleObj>
              </mc:Choice>
              <mc:Fallback>
                <p:oleObj name="公式" r:id="rId4" imgW="685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924175"/>
                        <a:ext cx="18351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3279"/>
              </p:ext>
            </p:extLst>
          </p:nvPr>
        </p:nvGraphicFramePr>
        <p:xfrm>
          <a:off x="4614863" y="3113088"/>
          <a:ext cx="3702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35" name="公式" r:id="rId6" imgW="1346040" imgH="228600" progId="Equation.3">
                  <p:embed/>
                </p:oleObj>
              </mc:Choice>
              <mc:Fallback>
                <p:oleObj name="公式" r:id="rId6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113088"/>
                        <a:ext cx="3702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2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19773"/>
              </p:ext>
            </p:extLst>
          </p:nvPr>
        </p:nvGraphicFramePr>
        <p:xfrm>
          <a:off x="1039813" y="4941888"/>
          <a:ext cx="48275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36" name="Equation" r:id="rId8" imgW="1574640" imgH="190440" progId="Equation.DSMT4">
                  <p:embed/>
                </p:oleObj>
              </mc:Choice>
              <mc:Fallback>
                <p:oleObj name="Equation" r:id="rId8" imgW="1574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941888"/>
                        <a:ext cx="48275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2063"/>
          <p:cNvSpPr>
            <a:spLocks noChangeArrowheads="1"/>
          </p:cNvSpPr>
          <p:nvPr/>
        </p:nvSpPr>
        <p:spPr bwMode="auto">
          <a:xfrm>
            <a:off x="611188" y="4365625"/>
            <a:ext cx="2816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对于例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=0.05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6577" name="Rectangle 2065"/>
          <p:cNvSpPr>
            <a:spLocks noChangeArrowheads="1"/>
          </p:cNvSpPr>
          <p:nvPr/>
        </p:nvSpPr>
        <p:spPr bwMode="auto">
          <a:xfrm>
            <a:off x="539750" y="5526088"/>
            <a:ext cx="849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计算得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|=2.2&gt;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1.96,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从而拒绝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即认为包装机工作不正常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6563" name="Text Box 2051"/>
          <p:cNvSpPr txBox="1">
            <a:spLocks noChangeArrowheads="1"/>
          </p:cNvSpPr>
          <p:nvPr/>
        </p:nvSpPr>
        <p:spPr bwMode="auto">
          <a:xfrm>
            <a:off x="685800" y="638175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成立时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6565" name="Text Box 2053"/>
          <p:cNvSpPr txBox="1">
            <a:spLocks noChangeArrowheads="1"/>
          </p:cNvSpPr>
          <p:nvPr/>
        </p:nvSpPr>
        <p:spPr bwMode="auto">
          <a:xfrm>
            <a:off x="4941888" y="549275"/>
            <a:ext cx="373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是概率为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小概率事件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6578" name="Object 20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9332"/>
              </p:ext>
            </p:extLst>
          </p:nvPr>
        </p:nvGraphicFramePr>
        <p:xfrm>
          <a:off x="2555875" y="404813"/>
          <a:ext cx="25209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37" name="Equation" r:id="rId10" imgW="774360" imgH="368280" progId="Equation.DSMT4">
                  <p:embed/>
                </p:oleObj>
              </mc:Choice>
              <mc:Fallback>
                <p:oleObj name="Equation" r:id="rId10" imgW="774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4813"/>
                        <a:ext cx="25209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Rectangle 2069"/>
          <p:cNvSpPr>
            <a:spLocks noChangeArrowheads="1"/>
          </p:cNvSpPr>
          <p:nvPr/>
        </p:nvSpPr>
        <p:spPr bwMode="auto">
          <a:xfrm>
            <a:off x="5219700" y="5876925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（“小概率事件”发生了）</a:t>
            </a:r>
          </a:p>
        </p:txBody>
      </p:sp>
      <p:graphicFrame>
        <p:nvGraphicFramePr>
          <p:cNvPr id="66582" name="Object 2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54580"/>
              </p:ext>
            </p:extLst>
          </p:nvPr>
        </p:nvGraphicFramePr>
        <p:xfrm>
          <a:off x="3536950" y="4318297"/>
          <a:ext cx="24034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38" name="Equation" r:id="rId12" imgW="774360" imgH="177480" progId="Equation.DSMT4">
                  <p:embed/>
                </p:oleObj>
              </mc:Choice>
              <mc:Fallback>
                <p:oleObj name="Equation" r:id="rId12" imgW="774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318297"/>
                        <a:ext cx="24034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5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6" grpId="0"/>
      <p:bldP spid="66575" grpId="0" autoUpdateAnimBg="0"/>
      <p:bldP spid="66577" grpId="0" autoUpdateAnimBg="0"/>
      <p:bldP spid="66563" grpId="0"/>
      <p:bldP spid="66565" grpId="0"/>
      <p:bldP spid="665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68313" y="949325"/>
            <a:ext cx="835183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99"/>
              </a:buClr>
              <a:buFont typeface="Monotype Sort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由于抽样的随机性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由上述检验方法作出拒绝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或不拒绝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的判断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有可能犯以下两类错误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476375" y="1844675"/>
            <a:ext cx="5562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第一类错误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弃真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为真拒绝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第二类错误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取伪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为假接受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84213" y="2997200"/>
            <a:ext cx="56388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  =P{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第一类错误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}=P{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拒绝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 =P{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第二类错误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}=P{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531813" y="3933825"/>
            <a:ext cx="83613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我们希望犯两类错误的概率都尽可能的小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最好都为零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但当样本容量固定时是不可能的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在实际问题中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通常的做法是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u="sng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先限制犯第一类错误的概率</a:t>
            </a:r>
            <a:r>
              <a:rPr lang="zh-CN" altLang="en-US" sz="2400" u="sng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u="sng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u="sng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（显著性检验问题）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即根据实际情况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指定一个较小的数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0.05,0.01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有了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就可以确定上述的数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从而可确定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6025" name="AutoShape 9"/>
          <p:cNvSpPr>
            <a:spLocks/>
          </p:cNvSpPr>
          <p:nvPr/>
        </p:nvSpPr>
        <p:spPr bwMode="auto">
          <a:xfrm>
            <a:off x="6948488" y="2708275"/>
            <a:ext cx="2016125" cy="461665"/>
          </a:xfrm>
          <a:prstGeom prst="borderCallout2">
            <a:avLst>
              <a:gd name="adj1" fmla="val 10875"/>
              <a:gd name="adj2" fmla="val -3778"/>
              <a:gd name="adj3" fmla="val 10875"/>
              <a:gd name="adj4" fmla="val -253227"/>
              <a:gd name="adj5" fmla="val 77343"/>
              <a:gd name="adj6" fmla="val -265514"/>
            </a:avLst>
          </a:prstGeom>
          <a:noFill/>
          <a:ln w="9525">
            <a:solidFill>
              <a:srgbClr val="CC0000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显著水平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539750" y="419100"/>
            <a:ext cx="216058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99"/>
              </a:buClr>
              <a:buFont typeface="Monotype Sorts" pitchFamily="2" charset="2"/>
              <a:buChar char="o"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u="sng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两类错误</a:t>
            </a:r>
          </a:p>
        </p:txBody>
      </p:sp>
    </p:spTree>
    <p:extLst>
      <p:ext uri="{BB962C8B-B14F-4D97-AF65-F5344CB8AC3E}">
        <p14:creationId xmlns:p14="http://schemas.microsoft.com/office/powerpoint/2010/main" val="42736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2" grpId="0" autoUpdateAnimBg="0"/>
      <p:bldP spid="86023" grpId="0" autoUpdateAnimBg="0"/>
      <p:bldP spid="86024" grpId="0" autoUpdateAnimBg="0"/>
      <p:bldP spid="8602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662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假设检验的基本思想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838200" y="12954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假设检验的推理逻辑是一种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反证法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838200" y="3668713"/>
            <a:ext cx="6369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判断“假设” 的根据是 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实际推断原理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827088" y="4430713"/>
            <a:ext cx="3970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建立一个检验法的关键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1259632" y="1828800"/>
            <a:ext cx="7258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先给定一个统计假设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即原假设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零假设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1320800" y="2906713"/>
            <a:ext cx="6293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并先假定它成立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然后判断是接受还是拒绝它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429000" y="2297113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=</a:t>
            </a:r>
            <a:r>
              <a:rPr lang="en-US" altLang="zh-CN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779463" y="5013325"/>
            <a:ext cx="698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选一个合适的统计量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依此构造一个小概率事件</a:t>
            </a:r>
          </a:p>
        </p:txBody>
      </p:sp>
    </p:spTree>
    <p:extLst>
      <p:ext uri="{BB962C8B-B14F-4D97-AF65-F5344CB8AC3E}">
        <p14:creationId xmlns:p14="http://schemas.microsoft.com/office/powerpoint/2010/main" val="288199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601" grpId="0"/>
      <p:bldP spid="67602" grpId="0"/>
      <p:bldP spid="67603" grpId="0"/>
      <p:bldP spid="67604" grpId="0"/>
      <p:bldP spid="67605" grpId="0"/>
      <p:bldP spid="6760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18995</TotalTime>
  <Words>3298</Words>
  <Application>Microsoft Office PowerPoint</Application>
  <PresentationFormat>全屏显示(4:3)</PresentationFormat>
  <Paragraphs>297</Paragraphs>
  <Slides>31</Slides>
  <Notes>28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Monotype Sorts</vt:lpstr>
      <vt:lpstr>黑体</vt:lpstr>
      <vt:lpstr>华文新魏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公式</vt:lpstr>
      <vt:lpstr>Equation</vt:lpstr>
      <vt:lpstr>MathType 6.0 Equation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概率论的基本</dc:title>
  <dc:creator>zheng</dc:creator>
  <cp:lastModifiedBy>wangyinglong_cool@163.com</cp:lastModifiedBy>
  <cp:revision>1518</cp:revision>
  <dcterms:created xsi:type="dcterms:W3CDTF">2001-06-30T07:43:55Z</dcterms:created>
  <dcterms:modified xsi:type="dcterms:W3CDTF">2020-06-09T06:50:19Z</dcterms:modified>
</cp:coreProperties>
</file>