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029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00" autoAdjust="0"/>
  </p:normalViewPr>
  <p:slideViewPr>
    <p:cSldViewPr>
      <p:cViewPr varScale="1">
        <p:scale>
          <a:sx n="94" d="100"/>
          <a:sy n="94" d="100"/>
        </p:scale>
        <p:origin x="-21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 prstMaterial="plastic"/>
          </c:spPr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effectLst>
      <a:softEdge rad="31750"/>
    </a:effectLst>
    <a:scene3d>
      <a:camera prst="orthographicFront"/>
      <a:lightRig rig="threePt" dir="t"/>
    </a:scene3d>
    <a:sp3d prstMaterial="dkEdge"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90C8E-9ABA-428A-AE3B-7180319A3F5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ABEBD-ED10-45EA-AD6C-D56FB4AE8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5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2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1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Inspired in the </a:t>
            </a:r>
            <a:r>
              <a:rPr lang="en-GB" dirty="0" err="1" smtClean="0"/>
              <a:t>subsumption</a:t>
            </a:r>
            <a:r>
              <a:rPr lang="en-GB" dirty="0" smtClean="0"/>
              <a:t> architecture proposed by Brooks in this famous paper </a:t>
            </a:r>
            <a:r>
              <a:rPr lang="en-GB" b="1" dirty="0" smtClean="0"/>
              <a:t>“Intelligence Without Representation”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26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does this information about the predator travel through the colony?</a:t>
            </a:r>
          </a:p>
          <a:p>
            <a:r>
              <a:rPr lang="en-GB" dirty="0" smtClean="0"/>
              <a:t>Is the speed of the communication affected by the pheromone trail left by the colony when foraging?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1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88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1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59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ln>
            <a:noFill/>
          </a:ln>
        </p:spPr>
        <p:txBody>
          <a:bodyPr>
            <a:noAutofit/>
          </a:bodyPr>
          <a:lstStyle>
            <a:lvl1pPr algn="l">
              <a:defRPr sz="4800" b="1">
                <a:ln w="15875" cap="sq"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8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9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15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7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48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8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31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6140-57E4-4B6F-BB49-D5C1E28E250A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41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84168" y="5733256"/>
            <a:ext cx="2664296" cy="720080"/>
          </a:xfrm>
          <a:prstGeom prst="roundRect">
            <a:avLst>
              <a:gd name="adj" fmla="val 7173"/>
            </a:avLst>
          </a:prstGeom>
          <a:solidFill>
            <a:srgbClr val="31859C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Luiz Filipe P. Abrahao</a:t>
            </a:r>
          </a:p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luiz_filipe.abrahao@kcl.ac.uk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Investigating Agent Perception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1" y="549610"/>
            <a:ext cx="2590429" cy="129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0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Work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dirty="0"/>
              <a:t>A first draft of the computational model has been implemented;</a:t>
            </a:r>
          </a:p>
          <a:p>
            <a:pPr>
              <a:spcBef>
                <a:spcPts val="3000"/>
              </a:spcBef>
            </a:pPr>
            <a:r>
              <a:rPr lang="en-GB" dirty="0"/>
              <a:t>100% implemented in Java;</a:t>
            </a:r>
          </a:p>
          <a:p>
            <a:pPr>
              <a:spcBef>
                <a:spcPts val="3000"/>
              </a:spcBef>
            </a:pPr>
            <a:r>
              <a:rPr lang="en-GB" dirty="0"/>
              <a:t>Tested with 30 000 nodes and </a:t>
            </a:r>
            <a:r>
              <a:rPr lang="en-GB" dirty="0" smtClean="0"/>
              <a:t>50 </a:t>
            </a:r>
            <a:r>
              <a:rPr lang="en-GB" dirty="0"/>
              <a:t>agents;</a:t>
            </a:r>
          </a:p>
          <a:p>
            <a:pPr>
              <a:spcBef>
                <a:spcPts val="3000"/>
              </a:spcBef>
            </a:pPr>
            <a:r>
              <a:rPr lang="en-GB" dirty="0"/>
              <a:t>Currently studying what are the best ways to “produce the colony</a:t>
            </a:r>
            <a:r>
              <a:rPr lang="en-GB" dirty="0" smtClean="0"/>
              <a:t>” and which tasks to implement.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5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Biology, Biology and Biology!</a:t>
            </a:r>
          </a:p>
          <a:p>
            <a:pPr>
              <a:spcBef>
                <a:spcPts val="3000"/>
              </a:spcBef>
            </a:pPr>
            <a:r>
              <a:rPr lang="en-GB" dirty="0"/>
              <a:t>It is very hard to encode the ants behaviours into well defined </a:t>
            </a:r>
            <a:r>
              <a:rPr lang="en-GB" dirty="0" smtClean="0"/>
              <a:t>tasks;</a:t>
            </a:r>
            <a:endParaRPr lang="en-GB" dirty="0"/>
          </a:p>
          <a:p>
            <a:pPr>
              <a:spcBef>
                <a:spcPts val="30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7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1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59832" y="1988840"/>
            <a:ext cx="2493996" cy="2448587"/>
            <a:chOff x="3540125" y="2055721"/>
            <a:chExt cx="2493996" cy="2448587"/>
          </a:xfrm>
        </p:grpSpPr>
        <p:pic>
          <p:nvPicPr>
            <p:cNvPr id="1027" name="Picture 3" descr="C:\Users\luiza\Desktop\presentation\stock\australis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413" b="89970" l="15000" r="9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9794">
              <a:off x="3540125" y="2924944"/>
              <a:ext cx="2493996" cy="1579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900000">
              <a:off x="4504119" y="2055721"/>
              <a:ext cx="70724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800" dirty="0" smtClean="0"/>
                <a:t>?</a:t>
              </a:r>
              <a:endParaRPr lang="en-GB" sz="88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9800000">
              <a:off x="3900111" y="2068751"/>
              <a:ext cx="70724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800" dirty="0" smtClean="0"/>
                <a:t>?</a:t>
              </a:r>
              <a:endParaRPr lang="en-GB" sz="8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01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Motivation;</a:t>
            </a:r>
          </a:p>
          <a:p>
            <a:r>
              <a:rPr lang="en-GB" dirty="0" smtClean="0"/>
              <a:t>Objectives;</a:t>
            </a:r>
          </a:p>
          <a:p>
            <a:r>
              <a:rPr lang="en-GB" dirty="0" smtClean="0"/>
              <a:t>The Computational Model;</a:t>
            </a:r>
          </a:p>
          <a:p>
            <a:r>
              <a:rPr lang="en-GB" dirty="0" smtClean="0"/>
              <a:t>Proposed Experiment;</a:t>
            </a:r>
          </a:p>
          <a:p>
            <a:r>
              <a:rPr lang="en-GB" dirty="0" smtClean="0"/>
              <a:t>Challenges;</a:t>
            </a:r>
          </a:p>
          <a:p>
            <a:r>
              <a:rPr lang="en-GB" dirty="0" smtClean="0"/>
              <a:t>Planning.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6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GB" dirty="0"/>
              <a:t>We are surrounded by cases in which very limited agents put together can give rise to very sophisticated overall behaviour</a:t>
            </a:r>
            <a:r>
              <a:rPr lang="en-GB" dirty="0" smtClean="0"/>
              <a:t>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GB" b="1" dirty="0"/>
              <a:t>Can we look at these </a:t>
            </a:r>
            <a:r>
              <a:rPr lang="en-GB" b="1" dirty="0" smtClean="0"/>
              <a:t>groups </a:t>
            </a:r>
            <a:r>
              <a:rPr lang="en-GB" b="1" dirty="0"/>
              <a:t>of individuals as one super-organism</a:t>
            </a:r>
            <a:r>
              <a:rPr lang="en-GB" b="1" dirty="0" smtClean="0"/>
              <a:t>?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GB" dirty="0"/>
              <a:t>Could an ant-colony be seen as a single organism? Yes.</a:t>
            </a:r>
            <a:r>
              <a:rPr lang="en-GB" baseline="30000" dirty="0"/>
              <a:t>[1]</a:t>
            </a:r>
            <a:endParaRPr lang="en-GB" dirty="0"/>
          </a:p>
          <a:p>
            <a:pPr marL="0" indent="0">
              <a:spcBef>
                <a:spcPts val="3000"/>
              </a:spcBef>
              <a:buNone/>
            </a:pPr>
            <a:endParaRPr lang="en-GB" b="1" dirty="0"/>
          </a:p>
          <a:p>
            <a:pPr marL="0" indent="0">
              <a:spcBef>
                <a:spcPts val="3000"/>
              </a:spcBef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1" y="5661248"/>
            <a:ext cx="864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[1] W. M. Wheeler, “The ant-colony as an organism.”. The journal of Morphology 22(2)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48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71661" y="1196752"/>
            <a:ext cx="8229600" cy="47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Why to study social insects</a:t>
            </a:r>
            <a:r>
              <a:rPr lang="en-GB" b="1" dirty="0" smtClean="0"/>
              <a:t>?</a:t>
            </a:r>
          </a:p>
          <a:p>
            <a:pPr marL="0" indent="0">
              <a:spcBef>
                <a:spcPts val="18600"/>
              </a:spcBef>
              <a:buNone/>
            </a:pPr>
            <a:r>
              <a:rPr lang="en-GB" sz="2800" dirty="0"/>
              <a:t>Although they represent only 2 </a:t>
            </a:r>
            <a:r>
              <a:rPr lang="en-GB" sz="2800" dirty="0" err="1"/>
              <a:t>percent</a:t>
            </a:r>
            <a:r>
              <a:rPr lang="en-GB" sz="2800" dirty="0"/>
              <a:t> of the approximately 900,000 known insect species in the world, they likely compose more than half o the biomass</a:t>
            </a:r>
            <a:r>
              <a:rPr lang="en-GB" sz="2800" baseline="30000" dirty="0"/>
              <a:t>[2]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4" name="Content Placeholder 3" title="chart-spec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455313"/>
              </p:ext>
            </p:extLst>
          </p:nvPr>
        </p:nvGraphicFramePr>
        <p:xfrm>
          <a:off x="1475656" y="1844824"/>
          <a:ext cx="2904114" cy="226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graphicFrame>
        <p:nvGraphicFramePr>
          <p:cNvPr id="5" name="Content Placeholder 3" title="chart-biomas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60086"/>
              </p:ext>
            </p:extLst>
          </p:nvPr>
        </p:nvGraphicFramePr>
        <p:xfrm>
          <a:off x="4860032" y="1844824"/>
          <a:ext cx="2904114" cy="226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5805264"/>
            <a:ext cx="866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[2] E. J. </a:t>
            </a:r>
            <a:r>
              <a:rPr lang="en-US" sz="1400" dirty="0" err="1" smtClean="0"/>
              <a:t>Fittkau</a:t>
            </a:r>
            <a:r>
              <a:rPr lang="en-US" sz="1400" dirty="0" smtClean="0"/>
              <a:t> and H. </a:t>
            </a:r>
            <a:r>
              <a:rPr lang="en-US" sz="1400" dirty="0" err="1" smtClean="0"/>
              <a:t>Klinge</a:t>
            </a:r>
            <a:r>
              <a:rPr lang="en-US" sz="1400" dirty="0" smtClean="0"/>
              <a:t>, “On biomass and trophic structure of the central Amazonian rain forest”, </a:t>
            </a:r>
            <a:r>
              <a:rPr lang="en-US" sz="1400" dirty="0" err="1" smtClean="0"/>
              <a:t>Biotropica</a:t>
            </a:r>
            <a:r>
              <a:rPr lang="en-US" sz="1400" dirty="0" smtClean="0"/>
              <a:t> 5(1)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608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Graphic spid="4" grpId="0">
        <p:bldAsOne/>
      </p:bldGraphic>
      <p:bldGraphic spid="5" grpId="0">
        <p:bldAsOne/>
      </p:bldGraphic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380248"/>
            <a:ext cx="8229600" cy="2088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Use agent oriented techniques to </a:t>
            </a:r>
            <a:r>
              <a:rPr lang="en-GB" dirty="0" smtClean="0"/>
              <a:t>design and implement a computational model to simulate </a:t>
            </a:r>
            <a:r>
              <a:rPr lang="en-GB" dirty="0"/>
              <a:t>and investigate aspects of the behaviour of ant-colonies as a </a:t>
            </a:r>
            <a:r>
              <a:rPr lang="en-GB" dirty="0" smtClean="0"/>
              <a:t>super-organism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8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dirty="0"/>
              <a:t>The environment is defined using a graph of nodes, that represent an infinitesimal part of the space</a:t>
            </a:r>
            <a:r>
              <a:rPr lang="en-GB" dirty="0" smtClean="0"/>
              <a:t>;</a:t>
            </a:r>
          </a:p>
          <a:p>
            <a:pPr>
              <a:spcBef>
                <a:spcPts val="3000"/>
              </a:spcBef>
            </a:pPr>
            <a:r>
              <a:rPr lang="en-GB" dirty="0" smtClean="0"/>
              <a:t>Each node is </a:t>
            </a:r>
            <a:r>
              <a:rPr lang="en-GB" dirty="0"/>
              <a:t>linked to their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neighbours </a:t>
            </a:r>
            <a:r>
              <a:rPr lang="en-GB" dirty="0"/>
              <a:t>and has a list of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agents </a:t>
            </a:r>
            <a:r>
              <a:rPr lang="en-GB" dirty="0"/>
              <a:t>located in that node;</a:t>
            </a:r>
          </a:p>
          <a:p>
            <a:pPr>
              <a:spcBef>
                <a:spcPts val="3000"/>
              </a:spcBef>
            </a:pPr>
            <a:r>
              <a:rPr lang="en-GB" dirty="0"/>
              <a:t>Different types of </a:t>
            </a:r>
            <a:r>
              <a:rPr lang="en-GB" dirty="0" smtClean="0"/>
              <a:t>nodes and agents </a:t>
            </a:r>
            <a:r>
              <a:rPr lang="en-GB" dirty="0"/>
              <a:t>can be easily described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Computational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800200" cy="18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621634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First implementation uses task-oriented agents;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Each agent is assigned a set of possible tasks</a:t>
            </a:r>
            <a:r>
              <a:rPr lang="en-US" dirty="0"/>
              <a:t>;</a:t>
            </a:r>
          </a:p>
          <a:p>
            <a:pPr>
              <a:spcBef>
                <a:spcPts val="2400"/>
              </a:spcBef>
            </a:pPr>
            <a:r>
              <a:rPr lang="en-US" dirty="0"/>
              <a:t>The agent is able to choose which task to perform depending on the context, like real ants do</a:t>
            </a:r>
            <a:r>
              <a:rPr lang="en-US" baseline="30000" dirty="0"/>
              <a:t>[2]</a:t>
            </a:r>
            <a:r>
              <a:rPr lang="en-US" dirty="0"/>
              <a:t>;</a:t>
            </a:r>
          </a:p>
          <a:p>
            <a:pPr>
              <a:spcBef>
                <a:spcPts val="2400"/>
              </a:spcBef>
            </a:pPr>
            <a:r>
              <a:rPr lang="en-US" dirty="0"/>
              <a:t>Each agent is ran as an independent thread in the available CPUs.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818386"/>
            <a:ext cx="867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[2] The </a:t>
            </a:r>
            <a:r>
              <a:rPr lang="en-US" sz="1400" dirty="0" err="1" smtClean="0"/>
              <a:t>Superorganism</a:t>
            </a:r>
            <a:r>
              <a:rPr lang="en-US" sz="1400" dirty="0" smtClean="0"/>
              <a:t>, </a:t>
            </a:r>
            <a:r>
              <a:rPr lang="en-US" sz="1400" dirty="0" err="1" smtClean="0"/>
              <a:t>Holldobler</a:t>
            </a:r>
            <a:r>
              <a:rPr lang="en-US" sz="1400" dirty="0" smtClean="0"/>
              <a:t> Bert, E. O. Wilson,  Norton.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326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19" y="1412776"/>
            <a:ext cx="782736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Experiment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b="1" dirty="0" smtClean="0"/>
              <a:t>Objective: </a:t>
            </a:r>
            <a:r>
              <a:rPr lang="en-GB" dirty="0"/>
              <a:t>Investigate how information is propagated throughout the </a:t>
            </a:r>
            <a:r>
              <a:rPr lang="en-GB" dirty="0" smtClean="0"/>
              <a:t>colony.</a:t>
            </a:r>
          </a:p>
          <a:p>
            <a:pPr>
              <a:spcBef>
                <a:spcPts val="3000"/>
              </a:spcBef>
            </a:pPr>
            <a:r>
              <a:rPr lang="en-GB" b="1" dirty="0"/>
              <a:t>Study case: </a:t>
            </a:r>
            <a:r>
              <a:rPr lang="en-GB" dirty="0"/>
              <a:t>addition of a predator near the colony nest after sometime of simulation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1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431</Words>
  <Application>Microsoft Office PowerPoint</Application>
  <PresentationFormat>On-screen Show (4:3)</PresentationFormat>
  <Paragraphs>53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Investigating Agent Perception</vt:lpstr>
      <vt:lpstr>Agenda</vt:lpstr>
      <vt:lpstr>Motivation</vt:lpstr>
      <vt:lpstr>Motivation</vt:lpstr>
      <vt:lpstr>Objective</vt:lpstr>
      <vt:lpstr>Computational Model</vt:lpstr>
      <vt:lpstr>Computational Model</vt:lpstr>
      <vt:lpstr>Computational Model</vt:lpstr>
      <vt:lpstr>Proposed Experiment</vt:lpstr>
      <vt:lpstr>Current Work</vt:lpstr>
      <vt:lpstr>Challenges</vt:lpstr>
      <vt:lpstr>Planning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Abrahao</dc:creator>
  <cp:lastModifiedBy>Luiz Abrahao</cp:lastModifiedBy>
  <cp:revision>54</cp:revision>
  <dcterms:created xsi:type="dcterms:W3CDTF">2012-05-25T18:42:27Z</dcterms:created>
  <dcterms:modified xsi:type="dcterms:W3CDTF">2012-05-30T13:38:55Z</dcterms:modified>
</cp:coreProperties>
</file>