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1859C"/>
    <a:srgbClr val="029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00" autoAdjust="0"/>
  </p:normalViewPr>
  <p:slideViewPr>
    <p:cSldViewPr>
      <p:cViewPr varScale="1">
        <p:scale>
          <a:sx n="83" d="100"/>
          <a:sy n="8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2.0</c:v>
                </c:pt>
                <c:pt idx="1">
                  <c:v>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 prstMaterial="plastic"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50.0</c:v>
                </c:pt>
                <c:pt idx="1">
                  <c:v>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effectLst>
      <a:softEdge rad="31750"/>
    </a:effectLst>
    <a:scene3d>
      <a:camera prst="orthographicFront"/>
      <a:lightRig rig="threePt" dir="t"/>
    </a:scene3d>
    <a:sp3d prstMaterial="dkEdge"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90C8E-9ABA-428A-AE3B-7180319A3F53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BEBD-ED10-45EA-AD6C-D56FB4AE8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5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1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Inspired in the </a:t>
            </a:r>
            <a:r>
              <a:rPr lang="en-GB" dirty="0" err="1" smtClean="0"/>
              <a:t>subsumption</a:t>
            </a:r>
            <a:r>
              <a:rPr lang="en-GB" dirty="0" smtClean="0"/>
              <a:t> architecture proposed by Brooks in this famous paper </a:t>
            </a:r>
            <a:r>
              <a:rPr lang="en-GB" b="1" dirty="0" smtClean="0"/>
              <a:t>“Intelligence Without Representation”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6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of stimulus: </a:t>
            </a:r>
            <a:r>
              <a:rPr lang="en-GB" dirty="0" err="1" smtClean="0"/>
              <a:t>antennation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of stimulus: </a:t>
            </a:r>
            <a:r>
              <a:rPr lang="en-GB" smtClean="0"/>
              <a:t>antennation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does this information about the predator travel through the colony?</a:t>
            </a:r>
          </a:p>
          <a:p>
            <a:r>
              <a:rPr lang="en-GB" dirty="0" smtClean="0"/>
              <a:t>Is the speed of the communication affected by the pheromone trail left by the colony when foraging?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1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88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1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59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ln>
            <a:noFill/>
          </a:ln>
        </p:spPr>
        <p:txBody>
          <a:bodyPr>
            <a:noAutofit/>
          </a:bodyPr>
          <a:lstStyle>
            <a:lvl1pPr algn="l">
              <a:defRPr sz="4800" b="1">
                <a:ln w="15875" cap="sq"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86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15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7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48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8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3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6140-57E4-4B6F-BB49-D5C1E28E250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7A6C-4FB5-42D8-8AB1-FA715EF84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1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43608" y="5517232"/>
            <a:ext cx="2736304" cy="792088"/>
          </a:xfrm>
          <a:prstGeom prst="roundRect">
            <a:avLst>
              <a:gd name="adj" fmla="val 7173"/>
            </a:avLst>
          </a:prstGeom>
          <a:solidFill>
            <a:srgbClr val="31859C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Luiz Filipe P. Abrahao</a:t>
            </a:r>
          </a:p>
          <a:p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luiz_filipe.abrahao@</a:t>
            </a:r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kcl.ac.uk</a:t>
            </a:r>
            <a:endParaRPr lang="en-GB" sz="16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Investigating Agent Perception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1" y="549610"/>
            <a:ext cx="2590429" cy="129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23928" y="5517232"/>
            <a:ext cx="4104456" cy="792088"/>
          </a:xfrm>
          <a:prstGeom prst="roundRect">
            <a:avLst>
              <a:gd name="adj" fmla="val 7173"/>
            </a:avLst>
          </a:prstGeom>
          <a:solidFill>
            <a:srgbClr val="31859C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First Supervisor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: Dr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Thrishantha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Nanayakkara</a:t>
            </a:r>
            <a:endParaRPr lang="en-GB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Second supervisor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: Professor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Kaspar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Althoefer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0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Experiment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b="1" dirty="0" smtClean="0"/>
              <a:t>Objective: </a:t>
            </a:r>
            <a:r>
              <a:rPr lang="en-GB" dirty="0"/>
              <a:t>Investigate how information is propagated throughout the </a:t>
            </a:r>
            <a:r>
              <a:rPr lang="en-GB" dirty="0" smtClean="0"/>
              <a:t>colony.</a:t>
            </a:r>
          </a:p>
          <a:p>
            <a:pPr>
              <a:spcBef>
                <a:spcPts val="3000"/>
              </a:spcBef>
            </a:pPr>
            <a:r>
              <a:rPr lang="en-GB" b="1" dirty="0"/>
              <a:t>Study case: </a:t>
            </a:r>
            <a:r>
              <a:rPr lang="en-GB" dirty="0"/>
              <a:t>addition of a predator near the colony nest after sometime of simulation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1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Work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A first draft of the computational model has been implemented;</a:t>
            </a:r>
          </a:p>
          <a:p>
            <a:pPr>
              <a:spcBef>
                <a:spcPts val="3000"/>
              </a:spcBef>
            </a:pPr>
            <a:r>
              <a:rPr lang="en-GB" dirty="0"/>
              <a:t>100% implemented in Java;</a:t>
            </a:r>
          </a:p>
          <a:p>
            <a:pPr>
              <a:spcBef>
                <a:spcPts val="3000"/>
              </a:spcBef>
            </a:pPr>
            <a:r>
              <a:rPr lang="en-GB" dirty="0"/>
              <a:t>Tested with 30 000 nodes and </a:t>
            </a:r>
            <a:r>
              <a:rPr lang="en-GB" dirty="0" smtClean="0"/>
              <a:t>50 </a:t>
            </a:r>
            <a:r>
              <a:rPr lang="en-GB" dirty="0"/>
              <a:t>agents;</a:t>
            </a:r>
          </a:p>
          <a:p>
            <a:pPr>
              <a:spcBef>
                <a:spcPts val="3000"/>
              </a:spcBef>
            </a:pPr>
            <a:r>
              <a:rPr lang="en-GB" dirty="0"/>
              <a:t>Currently studying what are the best ways to “produce the colony</a:t>
            </a:r>
            <a:r>
              <a:rPr lang="en-GB" dirty="0" smtClean="0"/>
              <a:t>” and which tasks to implement.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53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Biology, Biology and Biology!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Pheromone trail updates need to be local, how to implement?</a:t>
            </a:r>
            <a:endParaRPr lang="en-GB" dirty="0"/>
          </a:p>
          <a:p>
            <a:pPr>
              <a:spcBef>
                <a:spcPts val="3000"/>
              </a:spcBef>
            </a:pPr>
            <a:r>
              <a:rPr lang="en-GB" dirty="0" smtClean="0"/>
              <a:t>Data </a:t>
            </a:r>
            <a:r>
              <a:rPr lang="en-GB" dirty="0" smtClean="0"/>
              <a:t>output and processing.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72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78098"/>
          </a:xfrm>
        </p:spPr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pic>
        <p:nvPicPr>
          <p:cNvPr id="8" name="Picture 7" descr="MSc Pro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8892480" cy="3479666"/>
          </a:xfrm>
          <a:prstGeom prst="roundRect">
            <a:avLst>
              <a:gd name="adj" fmla="val 46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114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59832" y="1289018"/>
            <a:ext cx="2493996" cy="3148409"/>
            <a:chOff x="3540125" y="1355899"/>
            <a:chExt cx="2493996" cy="3148409"/>
          </a:xfrm>
        </p:grpSpPr>
        <p:pic>
          <p:nvPicPr>
            <p:cNvPr id="1027" name="Picture 3" descr="C:\Users\luiza\Desktop\presentation\stock\australis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413" b="89970" l="15000" r="9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9794">
              <a:off x="3540125" y="2924944"/>
              <a:ext cx="2493996" cy="1579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900000">
              <a:off x="4529858" y="1355899"/>
              <a:ext cx="10047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800" dirty="0" smtClean="0">
                  <a:solidFill>
                    <a:srgbClr val="77933C"/>
                  </a:solidFill>
                </a:rPr>
                <a:t>?</a:t>
              </a:r>
              <a:endParaRPr lang="en-GB" sz="13800" dirty="0">
                <a:solidFill>
                  <a:srgbClr val="77933C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9800000">
              <a:off x="3900111" y="2068751"/>
              <a:ext cx="70724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800" dirty="0" smtClean="0">
                  <a:solidFill>
                    <a:schemeClr val="accent3">
                      <a:lumMod val="75000"/>
                    </a:schemeClr>
                  </a:solidFill>
                </a:rPr>
                <a:t>?</a:t>
              </a:r>
              <a:endParaRPr lang="en-GB" sz="88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16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GB" dirty="0"/>
              <a:t>We are surrounded by cases in which very limited agents put together can give rise to very sophisticated overall behaviour</a:t>
            </a:r>
            <a:r>
              <a:rPr lang="en-GB" dirty="0" smtClean="0"/>
              <a:t>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b="1" dirty="0"/>
              <a:t>Can we look at these </a:t>
            </a:r>
            <a:r>
              <a:rPr lang="en-GB" b="1" dirty="0" smtClean="0"/>
              <a:t>groups </a:t>
            </a:r>
            <a:r>
              <a:rPr lang="en-GB" b="1" dirty="0"/>
              <a:t>of individuals as one super-organism</a:t>
            </a:r>
            <a:r>
              <a:rPr lang="en-GB" b="1" dirty="0" smtClean="0"/>
              <a:t>?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dirty="0"/>
              <a:t>Could an ant-colony be seen as a single organism? Yes.</a:t>
            </a:r>
            <a:r>
              <a:rPr lang="en-GB" baseline="30000" dirty="0"/>
              <a:t>[1]</a:t>
            </a:r>
            <a:endParaRPr lang="en-GB" dirty="0"/>
          </a:p>
          <a:p>
            <a:pPr marL="0" indent="0">
              <a:spcBef>
                <a:spcPts val="3000"/>
              </a:spcBef>
              <a:buNone/>
            </a:pPr>
            <a:endParaRPr lang="en-GB" b="1" dirty="0"/>
          </a:p>
          <a:p>
            <a:pPr marL="0" indent="0">
              <a:spcBef>
                <a:spcPts val="3000"/>
              </a:spcBef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1" y="5661248"/>
            <a:ext cx="864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[1] W. M. Wheeler, “The ant-colony as an organism.”. The journal of Morphology 22(2)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82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71661" y="1196752"/>
            <a:ext cx="8229600" cy="47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Why to study social insects</a:t>
            </a:r>
            <a:r>
              <a:rPr lang="en-GB" b="1" dirty="0" smtClean="0"/>
              <a:t>?</a:t>
            </a:r>
          </a:p>
          <a:p>
            <a:pPr marL="0" indent="0" algn="ctr">
              <a:spcBef>
                <a:spcPts val="18600"/>
              </a:spcBef>
              <a:buNone/>
            </a:pPr>
            <a:r>
              <a:rPr lang="en-GB" sz="2800" dirty="0"/>
              <a:t>Although they represent only 2 </a:t>
            </a:r>
            <a:r>
              <a:rPr lang="en-GB" sz="2800" dirty="0" err="1"/>
              <a:t>percent</a:t>
            </a:r>
            <a:r>
              <a:rPr lang="en-GB" sz="2800" dirty="0"/>
              <a:t> of the approximately 900,000 known insect species in the world, they likely compose more than half o the biomass</a:t>
            </a:r>
            <a:r>
              <a:rPr lang="en-GB" sz="2800" baseline="30000" dirty="0"/>
              <a:t>[2]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4" name="Content Placeholder 3" title="chart-spec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455313"/>
              </p:ext>
            </p:extLst>
          </p:nvPr>
        </p:nvGraphicFramePr>
        <p:xfrm>
          <a:off x="1475656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graphicFrame>
        <p:nvGraphicFramePr>
          <p:cNvPr id="5" name="Content Placeholder 3" title="chart-biomas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60086"/>
              </p:ext>
            </p:extLst>
          </p:nvPr>
        </p:nvGraphicFramePr>
        <p:xfrm>
          <a:off x="4860032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5805264"/>
            <a:ext cx="866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[2] E. J. </a:t>
            </a:r>
            <a:r>
              <a:rPr lang="en-US" sz="1400" dirty="0" err="1" smtClean="0"/>
              <a:t>Fittkau</a:t>
            </a:r>
            <a:r>
              <a:rPr lang="en-US" sz="1400" dirty="0" smtClean="0"/>
              <a:t> and H. </a:t>
            </a:r>
            <a:r>
              <a:rPr lang="en-US" sz="1400" dirty="0" err="1" smtClean="0"/>
              <a:t>Klinge</a:t>
            </a:r>
            <a:r>
              <a:rPr lang="en-US" sz="1400" dirty="0" smtClean="0"/>
              <a:t>, “On biomass and trophic structure of the central Amazonian rain forest”, </a:t>
            </a:r>
            <a:r>
              <a:rPr lang="en-US" sz="1400" dirty="0" err="1" smtClean="0"/>
              <a:t>Biotropica</a:t>
            </a:r>
            <a:r>
              <a:rPr lang="en-US" sz="1400" dirty="0" smtClean="0"/>
              <a:t> 5(1)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608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Graphic spid="4" grpId="0">
        <p:bldAsOne/>
      </p:bldGraphic>
      <p:bldGraphic spid="5" grpId="0">
        <p:bldAsOne/>
      </p:bldGraphic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380248"/>
            <a:ext cx="8229600" cy="2088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Use agent oriented techniques to </a:t>
            </a:r>
            <a:r>
              <a:rPr lang="en-GB" dirty="0" smtClean="0"/>
              <a:t>design and implement a computational model to simulate </a:t>
            </a:r>
            <a:r>
              <a:rPr lang="en-GB" dirty="0"/>
              <a:t>and investigate aspects of the behaviour of ant-colonies as a </a:t>
            </a:r>
            <a:r>
              <a:rPr lang="en-GB" dirty="0" smtClean="0"/>
              <a:t>super-organism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88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The environment is defined using a graph of nodes, that represent an infinitesimal part of the space</a:t>
            </a:r>
            <a:r>
              <a:rPr lang="en-GB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Each node is </a:t>
            </a:r>
            <a:r>
              <a:rPr lang="en-GB" dirty="0"/>
              <a:t>linked to their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neighbours </a:t>
            </a:r>
            <a:r>
              <a:rPr lang="en-GB" dirty="0"/>
              <a:t>and has a list of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agents </a:t>
            </a:r>
            <a:r>
              <a:rPr lang="en-GB" dirty="0"/>
              <a:t>located in that node;</a:t>
            </a:r>
          </a:p>
          <a:p>
            <a:pPr>
              <a:spcBef>
                <a:spcPts val="3000"/>
              </a:spcBef>
            </a:pPr>
            <a:r>
              <a:rPr lang="en-GB" dirty="0"/>
              <a:t>Different types of </a:t>
            </a:r>
            <a:r>
              <a:rPr lang="en-GB" dirty="0" smtClean="0"/>
              <a:t>nodes and agents </a:t>
            </a:r>
            <a:r>
              <a:rPr lang="en-GB" dirty="0"/>
              <a:t>can be easily described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Computational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800200" cy="18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4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21634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First implementation uses task-oriented agents;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Each agent is assigned a set of possible tasks</a:t>
            </a:r>
            <a:r>
              <a:rPr lang="en-US" dirty="0"/>
              <a:t>;</a:t>
            </a:r>
          </a:p>
          <a:p>
            <a:pPr>
              <a:spcBef>
                <a:spcPts val="2400"/>
              </a:spcBef>
            </a:pPr>
            <a:r>
              <a:rPr lang="en-US" dirty="0"/>
              <a:t>The agent is able to choose which task to perform depending on the context, like real ants do</a:t>
            </a:r>
            <a:r>
              <a:rPr lang="en-US" baseline="30000" dirty="0"/>
              <a:t>[2]</a:t>
            </a:r>
            <a:r>
              <a:rPr lang="en-US" dirty="0"/>
              <a:t>;</a:t>
            </a:r>
          </a:p>
          <a:p>
            <a:pPr>
              <a:spcBef>
                <a:spcPts val="2400"/>
              </a:spcBef>
            </a:pPr>
            <a:r>
              <a:rPr lang="en-US" dirty="0"/>
              <a:t>Each agent is ran as an independent thread in the available CPUs.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818386"/>
            <a:ext cx="867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[3] </a:t>
            </a:r>
            <a:r>
              <a:rPr lang="en-US" sz="1400" dirty="0" smtClean="0"/>
              <a:t>The </a:t>
            </a:r>
            <a:r>
              <a:rPr lang="en-US" sz="1400" dirty="0" err="1" smtClean="0"/>
              <a:t>Superorganism</a:t>
            </a:r>
            <a:r>
              <a:rPr lang="en-US" sz="1400" dirty="0" smtClean="0"/>
              <a:t>, </a:t>
            </a:r>
            <a:r>
              <a:rPr lang="en-US" sz="1400" dirty="0" err="1" smtClean="0"/>
              <a:t>Holldobler</a:t>
            </a:r>
            <a:r>
              <a:rPr lang="en-US" sz="1400" dirty="0" smtClean="0"/>
              <a:t> Bert, E. O. Wilson,  Norton.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326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19" y="1412776"/>
            <a:ext cx="782736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6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21634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Model that relies on response thresholds;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Every individual has a response threshold for every task;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Individuals engage in task performance when the level of the task-associated stimuli exceeds their thresholds.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Model proposed by </a:t>
            </a:r>
            <a:r>
              <a:rPr lang="en-US" dirty="0" err="1" smtClean="0"/>
              <a:t>Bonabeau</a:t>
            </a:r>
            <a:r>
              <a:rPr lang="en-US" dirty="0" smtClean="0"/>
              <a:t> at al. </a:t>
            </a:r>
            <a:r>
              <a:rPr lang="en-US" baseline="30000" dirty="0" smtClean="0"/>
              <a:t>[3]</a:t>
            </a:r>
            <a:endParaRPr lang="en-US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Allocation 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661248"/>
            <a:ext cx="867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[4] Quantitative study of the Fixed Threshold Model of the Regulation of Division of </a:t>
            </a:r>
            <a:r>
              <a:rPr lang="en-US" sz="1400" dirty="0" err="1" smtClean="0"/>
              <a:t>Labour</a:t>
            </a:r>
            <a:r>
              <a:rPr lang="en-US" sz="1400" dirty="0" smtClean="0"/>
              <a:t> in Insect Societies</a:t>
            </a:r>
            <a:r>
              <a:rPr lang="en-US" sz="1400" dirty="0" smtClean="0"/>
              <a:t>, </a:t>
            </a:r>
            <a:r>
              <a:rPr lang="en-US" sz="1400" dirty="0" err="1" smtClean="0"/>
              <a:t>Bernabeau</a:t>
            </a:r>
            <a:r>
              <a:rPr lang="en-US" sz="1400" dirty="0" smtClean="0"/>
              <a:t>, E. Proceedings Roy. Soc. London B 365 (1996): 1565-1569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899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Allocation Model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184963"/>
              </p:ext>
            </p:extLst>
          </p:nvPr>
        </p:nvGraphicFramePr>
        <p:xfrm>
          <a:off x="2843808" y="1214512"/>
          <a:ext cx="31988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914400" imgH="406400" progId="Equation.3">
                  <p:embed/>
                </p:oleObj>
              </mc:Choice>
              <mc:Fallback>
                <p:oleObj name="Equation" r:id="rId4" imgW="9144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3808" y="1214512"/>
                        <a:ext cx="3198813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Screen Shot 2012-06-06 at 00.48.0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30376"/>
            <a:ext cx="3901882" cy="2802880"/>
          </a:xfrm>
          <a:prstGeom prst="roundRect">
            <a:avLst>
              <a:gd name="adj" fmla="val 13938"/>
            </a:avLst>
          </a:prstGeom>
        </p:spPr>
      </p:pic>
      <p:pic>
        <p:nvPicPr>
          <p:cNvPr id="7" name="Picture 6" descr="Screen Shot 2012-06-06 at 00.48.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96952"/>
            <a:ext cx="3822529" cy="2726680"/>
          </a:xfrm>
          <a:prstGeom prst="roundRect">
            <a:avLst>
              <a:gd name="adj" fmla="val 10495"/>
            </a:avLst>
          </a:prstGeom>
        </p:spPr>
      </p:pic>
    </p:spTree>
    <p:extLst>
      <p:ext uri="{BB962C8B-B14F-4D97-AF65-F5344CB8AC3E}">
        <p14:creationId xmlns:p14="http://schemas.microsoft.com/office/powerpoint/2010/main" val="271039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561</Words>
  <Application>Microsoft Macintosh PowerPoint</Application>
  <PresentationFormat>On-screen Show (4:3)</PresentationFormat>
  <Paragraphs>60</Paragraphs>
  <Slides>14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Microsoft Equation</vt:lpstr>
      <vt:lpstr>Investigating Agent Perception</vt:lpstr>
      <vt:lpstr>Motivation</vt:lpstr>
      <vt:lpstr>Motivation</vt:lpstr>
      <vt:lpstr>Objective</vt:lpstr>
      <vt:lpstr>Computational Model</vt:lpstr>
      <vt:lpstr>Computational Model</vt:lpstr>
      <vt:lpstr>Computational Model</vt:lpstr>
      <vt:lpstr>Task Allocation Model</vt:lpstr>
      <vt:lpstr>Task Allocation Model</vt:lpstr>
      <vt:lpstr>Proposed Experiment</vt:lpstr>
      <vt:lpstr>Current Work</vt:lpstr>
      <vt:lpstr>Challenges</vt:lpstr>
      <vt:lpstr>Planning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Abrahao</dc:creator>
  <cp:lastModifiedBy>Luiz Abrahao</cp:lastModifiedBy>
  <cp:revision>74</cp:revision>
  <cp:lastPrinted>2012-06-05T23:54:29Z</cp:lastPrinted>
  <dcterms:created xsi:type="dcterms:W3CDTF">2012-05-25T18:42:27Z</dcterms:created>
  <dcterms:modified xsi:type="dcterms:W3CDTF">2012-06-06T00:00:24Z</dcterms:modified>
</cp:coreProperties>
</file>