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9" r:id="rId4"/>
    <p:sldId id="259" r:id="rId5"/>
    <p:sldId id="260" r:id="rId6"/>
    <p:sldId id="261" r:id="rId7"/>
    <p:sldId id="262" r:id="rId8"/>
    <p:sldId id="263" r:id="rId9"/>
    <p:sldId id="270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859C"/>
    <a:srgbClr val="029E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800" autoAdjust="0"/>
  </p:normalViewPr>
  <p:slideViewPr>
    <p:cSldViewPr>
      <p:cViewPr varScale="1">
        <p:scale>
          <a:sx n="94" d="100"/>
          <a:sy n="94" d="100"/>
        </p:scale>
        <p:origin x="-212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  <a:scene3d>
              <a:camera prst="orthographicFront"/>
              <a:lightRig rig="threePt" dir="t"/>
            </a:scene3d>
            <a:sp3d/>
          </c:spPr>
          <c:dPt>
            <c:idx val="0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/>
                <a:lightRig rig="threePt" dir="t"/>
              </a:scene3d>
              <a:sp3d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/>
                <a:lightRig rig="threePt" dir="t"/>
              </a:scene3d>
              <a:sp3d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  <a:scene3d>
              <a:camera prst="orthographicFront"/>
              <a:lightRig rig="threePt" dir="t"/>
            </a:scene3d>
            <a:sp3d prstMaterial="plastic"/>
          </c:spPr>
          <c:dPt>
            <c:idx val="0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/>
                <a:lightRig rig="threePt" dir="t"/>
              </a:scene3d>
              <a:sp3d prstMaterial="plastic"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/>
                <a:lightRig rig="threePt" dir="t"/>
              </a:scene3d>
              <a:sp3d prstMaterial="plastic"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plotVisOnly val="1"/>
    <c:dispBlanksAs val="gap"/>
    <c:showDLblsOverMax val="0"/>
  </c:chart>
  <c:spPr>
    <a:effectLst>
      <a:softEdge rad="31750"/>
    </a:effectLst>
    <a:scene3d>
      <a:camera prst="orthographicFront"/>
      <a:lightRig rig="threePt" dir="t"/>
    </a:scene3d>
    <a:sp3d prstMaterial="dkEdge"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90C8E-9ABA-428A-AE3B-7180319A3F53}" type="datetimeFigureOut">
              <a:rPr lang="en-GB" smtClean="0"/>
              <a:t>01/06/2012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ABEBD-ED10-45EA-AD6C-D56FB4AE80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654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ABEBD-ED10-45EA-AD6C-D56FB4AE805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321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1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ABEBD-ED10-45EA-AD6C-D56FB4AE805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115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Inspired in the </a:t>
            </a:r>
            <a:r>
              <a:rPr lang="en-GB" dirty="0" err="1" smtClean="0"/>
              <a:t>subsumption</a:t>
            </a:r>
            <a:r>
              <a:rPr lang="en-GB" dirty="0" smtClean="0"/>
              <a:t> architecture proposed by Brooks in this famous paper </a:t>
            </a:r>
            <a:r>
              <a:rPr lang="en-GB" b="1" dirty="0" smtClean="0"/>
              <a:t>“Intelligence Without Representation”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ABEBD-ED10-45EA-AD6C-D56FB4AE805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263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How does this information about the predator travel through the colony?</a:t>
            </a:r>
          </a:p>
          <a:p>
            <a:r>
              <a:rPr lang="en-GB" dirty="0" smtClean="0"/>
              <a:t>Is the speed of the communication affected by the pheromone trail left by the colony when foraging?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ABEBD-ED10-45EA-AD6C-D56FB4AE805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810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8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45024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6140-57E4-4B6F-BB49-D5C1E28E250A}" type="datetimeFigureOut">
              <a:rPr lang="en-GB" smtClean="0"/>
              <a:t>01/06/2012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A6C-4FB5-42D8-8AB1-FA715EF84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881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6140-57E4-4B6F-BB49-D5C1E28E250A}" type="datetimeFigureOut">
              <a:rPr lang="en-GB" smtClean="0"/>
              <a:t>01/06/2012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A6C-4FB5-42D8-8AB1-FA715EF84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21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6140-57E4-4B6F-BB49-D5C1E28E250A}" type="datetimeFigureOut">
              <a:rPr lang="en-GB" smtClean="0"/>
              <a:t>01/06/2012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A6C-4FB5-42D8-8AB1-FA715EF84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597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6140-57E4-4B6F-BB49-D5C1E28E250A}" type="datetimeFigureOut">
              <a:rPr lang="en-GB" smtClean="0"/>
              <a:t>01/06/2012</a:t>
            </a:fld>
            <a:endParaRPr lang="en-GB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A6C-4FB5-42D8-8AB1-FA715EF84ECB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ln>
            <a:noFill/>
          </a:ln>
        </p:spPr>
        <p:txBody>
          <a:bodyPr>
            <a:noAutofit/>
          </a:bodyPr>
          <a:lstStyle>
            <a:lvl1pPr algn="l">
              <a:defRPr sz="4800" b="1">
                <a:ln w="15875" cap="sq">
                  <a:noFill/>
                </a:ln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5861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6140-57E4-4B6F-BB49-D5C1E28E250A}" type="datetimeFigureOut">
              <a:rPr lang="en-GB" smtClean="0"/>
              <a:t>01/06/2012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A6C-4FB5-42D8-8AB1-FA715EF84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95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6140-57E4-4B6F-BB49-D5C1E28E250A}" type="datetimeFigureOut">
              <a:rPr lang="en-GB" smtClean="0"/>
              <a:t>01/06/2012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A6C-4FB5-42D8-8AB1-FA715EF84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155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6140-57E4-4B6F-BB49-D5C1E28E250A}" type="datetimeFigureOut">
              <a:rPr lang="en-GB" smtClean="0"/>
              <a:t>01/06/2012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A6C-4FB5-42D8-8AB1-FA715EF84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773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6140-57E4-4B6F-BB49-D5C1E28E250A}" type="datetimeFigureOut">
              <a:rPr lang="en-GB" smtClean="0"/>
              <a:t>01/06/2012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A6C-4FB5-42D8-8AB1-FA715EF84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482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6140-57E4-4B6F-BB49-D5C1E28E250A}" type="datetimeFigureOut">
              <a:rPr lang="en-GB" smtClean="0"/>
              <a:t>01/06/2012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A6C-4FB5-42D8-8AB1-FA715EF84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586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6140-57E4-4B6F-BB49-D5C1E28E250A}" type="datetimeFigureOut">
              <a:rPr lang="en-GB" smtClean="0"/>
              <a:t>01/06/2012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A6C-4FB5-42D8-8AB1-FA715EF84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468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6140-57E4-4B6F-BB49-D5C1E28E250A}" type="datetimeFigureOut">
              <a:rPr lang="en-GB" smtClean="0"/>
              <a:t>01/06/2012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A6C-4FB5-42D8-8AB1-FA715EF84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31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86140-57E4-4B6F-BB49-D5C1E28E250A}" type="datetimeFigureOut">
              <a:rPr lang="en-GB" smtClean="0"/>
              <a:t>01/06/2012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77A6C-4FB5-42D8-8AB1-FA715EF84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418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084168" y="5733256"/>
            <a:ext cx="2664296" cy="720080"/>
          </a:xfrm>
          <a:prstGeom prst="roundRect">
            <a:avLst>
              <a:gd name="adj" fmla="val 7173"/>
            </a:avLst>
          </a:prstGeom>
          <a:solidFill>
            <a:srgbClr val="31859C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 smtClean="0">
                <a:solidFill>
                  <a:schemeClr val="accent5">
                    <a:lumMod val="75000"/>
                  </a:schemeClr>
                </a:solidFill>
              </a:rPr>
              <a:t>Luiz Filipe P. Abrahao</a:t>
            </a:r>
          </a:p>
          <a:p>
            <a:r>
              <a:rPr lang="en-GB" sz="1600" dirty="0" smtClean="0">
                <a:solidFill>
                  <a:schemeClr val="accent5">
                    <a:lumMod val="75000"/>
                  </a:schemeClr>
                </a:solidFill>
              </a:rPr>
              <a:t>luiz_filipe.abrahao@kcl.ac.uk</a:t>
            </a:r>
            <a:endParaRPr lang="en-GB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7905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Investigating Agent Perception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51" y="549610"/>
            <a:ext cx="2590429" cy="129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300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Proposed Experiment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en-GB" b="1" dirty="0" smtClean="0"/>
              <a:t>Objective: </a:t>
            </a:r>
            <a:r>
              <a:rPr lang="en-GB" dirty="0"/>
              <a:t>Investigate how information is propagated throughout the </a:t>
            </a:r>
            <a:r>
              <a:rPr lang="en-GB" dirty="0" smtClean="0"/>
              <a:t>colony.</a:t>
            </a:r>
          </a:p>
          <a:p>
            <a:pPr>
              <a:spcBef>
                <a:spcPts val="3000"/>
              </a:spcBef>
            </a:pPr>
            <a:r>
              <a:rPr lang="en-GB" b="1" dirty="0"/>
              <a:t>Study case: </a:t>
            </a:r>
            <a:r>
              <a:rPr lang="en-GB" dirty="0"/>
              <a:t>addition of a predator near the colony nest after sometime of simulation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21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Work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en-GB" dirty="0"/>
              <a:t>A first draft of the computational model has been implemented;</a:t>
            </a:r>
          </a:p>
          <a:p>
            <a:pPr>
              <a:spcBef>
                <a:spcPts val="3000"/>
              </a:spcBef>
            </a:pPr>
            <a:r>
              <a:rPr lang="en-GB" dirty="0"/>
              <a:t>100% implemented in Java;</a:t>
            </a:r>
          </a:p>
          <a:p>
            <a:pPr>
              <a:spcBef>
                <a:spcPts val="3000"/>
              </a:spcBef>
            </a:pPr>
            <a:r>
              <a:rPr lang="en-GB" dirty="0"/>
              <a:t>Tested with 30 000 nodes and </a:t>
            </a:r>
            <a:r>
              <a:rPr lang="en-GB" dirty="0" smtClean="0"/>
              <a:t>50 </a:t>
            </a:r>
            <a:r>
              <a:rPr lang="en-GB" dirty="0"/>
              <a:t>agents;</a:t>
            </a:r>
          </a:p>
          <a:p>
            <a:pPr>
              <a:spcBef>
                <a:spcPts val="3000"/>
              </a:spcBef>
            </a:pPr>
            <a:r>
              <a:rPr lang="en-GB" dirty="0"/>
              <a:t>Currently studying what are the best ways to “produce the colony</a:t>
            </a:r>
            <a:r>
              <a:rPr lang="en-GB" dirty="0" smtClean="0"/>
              <a:t>” and which tasks to implement.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953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Challenges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Biology, Biology and Biology!</a:t>
            </a:r>
          </a:p>
          <a:p>
            <a:pPr>
              <a:spcBef>
                <a:spcPts val="3000"/>
              </a:spcBef>
            </a:pPr>
            <a:r>
              <a:rPr lang="en-GB" dirty="0"/>
              <a:t>It is very hard to encode the ants behaviours into well defined </a:t>
            </a:r>
            <a:r>
              <a:rPr lang="en-GB" dirty="0" smtClean="0"/>
              <a:t>tasks;</a:t>
            </a:r>
            <a:endParaRPr lang="en-GB" dirty="0"/>
          </a:p>
          <a:p>
            <a:pPr>
              <a:spcBef>
                <a:spcPts val="3000"/>
              </a:spcBef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572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Planning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114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059832" y="1988840"/>
            <a:ext cx="2493996" cy="2448587"/>
            <a:chOff x="3540125" y="2055721"/>
            <a:chExt cx="2493996" cy="2448587"/>
          </a:xfrm>
        </p:grpSpPr>
        <p:pic>
          <p:nvPicPr>
            <p:cNvPr id="1027" name="Picture 3" descr="C:\Users\luiza\Desktop\presentation\stock\australis2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413" b="89970" l="15000" r="9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369794">
              <a:off x="3540125" y="2924944"/>
              <a:ext cx="2493996" cy="1579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 rot="900000">
              <a:off x="4504119" y="2055721"/>
              <a:ext cx="707245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800" dirty="0" smtClean="0"/>
                <a:t>?</a:t>
              </a:r>
              <a:endParaRPr lang="en-GB" sz="8800" dirty="0"/>
            </a:p>
          </p:txBody>
        </p:sp>
        <p:sp>
          <p:nvSpPr>
            <p:cNvPr id="9" name="TextBox 8"/>
            <p:cNvSpPr txBox="1"/>
            <p:nvPr/>
          </p:nvSpPr>
          <p:spPr>
            <a:xfrm rot="19800000">
              <a:off x="3900111" y="2068751"/>
              <a:ext cx="707245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800" dirty="0" smtClean="0"/>
                <a:t>?</a:t>
              </a:r>
              <a:endParaRPr lang="en-GB" sz="8800" dirty="0"/>
            </a:p>
          </p:txBody>
        </p:sp>
      </p:grpSp>
    </p:spTree>
    <p:extLst>
      <p:ext uri="{BB962C8B-B14F-4D97-AF65-F5344CB8AC3E}">
        <p14:creationId xmlns:p14="http://schemas.microsoft.com/office/powerpoint/2010/main" val="88016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Motivation;</a:t>
            </a:r>
          </a:p>
          <a:p>
            <a:r>
              <a:rPr lang="en-GB" dirty="0" smtClean="0"/>
              <a:t>Objectives;</a:t>
            </a:r>
          </a:p>
          <a:p>
            <a:r>
              <a:rPr lang="en-GB" dirty="0" smtClean="0"/>
              <a:t>The Computational Model</a:t>
            </a:r>
            <a:r>
              <a:rPr lang="en-GB" dirty="0" smtClean="0"/>
              <a:t>;</a:t>
            </a:r>
          </a:p>
          <a:p>
            <a:r>
              <a:rPr lang="en-GB" dirty="0" smtClean="0"/>
              <a:t>Task Allocation Model;</a:t>
            </a:r>
            <a:endParaRPr lang="en-GB" dirty="0" smtClean="0"/>
          </a:p>
          <a:p>
            <a:r>
              <a:rPr lang="en-GB" dirty="0" smtClean="0"/>
              <a:t>Proposed Experiment;</a:t>
            </a:r>
          </a:p>
          <a:p>
            <a:r>
              <a:rPr lang="en-GB" dirty="0" smtClean="0"/>
              <a:t>Challenges;</a:t>
            </a:r>
          </a:p>
          <a:p>
            <a:r>
              <a:rPr lang="en-GB" dirty="0" smtClean="0"/>
              <a:t>Planning.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069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3000"/>
              </a:spcBef>
              <a:buNone/>
            </a:pPr>
            <a:r>
              <a:rPr lang="en-GB" dirty="0"/>
              <a:t>We are surrounded by cases in which very limited agents put together can give rise to very sophisticated overall behaviour</a:t>
            </a:r>
            <a:r>
              <a:rPr lang="en-GB" dirty="0" smtClean="0"/>
              <a:t>.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GB" b="1" dirty="0"/>
              <a:t>Can we look at these </a:t>
            </a:r>
            <a:r>
              <a:rPr lang="en-GB" b="1" dirty="0" smtClean="0"/>
              <a:t>groups </a:t>
            </a:r>
            <a:r>
              <a:rPr lang="en-GB" b="1" dirty="0"/>
              <a:t>of individuals as one super-organism</a:t>
            </a:r>
            <a:r>
              <a:rPr lang="en-GB" b="1" dirty="0" smtClean="0"/>
              <a:t>?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GB" dirty="0"/>
              <a:t>Could an ant-colony be seen as a single organism? Yes.</a:t>
            </a:r>
            <a:r>
              <a:rPr lang="en-GB" baseline="30000" dirty="0"/>
              <a:t>[1]</a:t>
            </a:r>
            <a:endParaRPr lang="en-GB" dirty="0"/>
          </a:p>
          <a:p>
            <a:pPr marL="0" indent="0">
              <a:spcBef>
                <a:spcPts val="3000"/>
              </a:spcBef>
              <a:buNone/>
            </a:pPr>
            <a:endParaRPr lang="en-GB" b="1" dirty="0"/>
          </a:p>
          <a:p>
            <a:pPr marL="0" indent="0">
              <a:spcBef>
                <a:spcPts val="3000"/>
              </a:spcBef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51521" y="5661248"/>
            <a:ext cx="8640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[1] W. M. Wheeler, “The ant-colony as an organism.”. The journal of Morphology 22(2)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7482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471661" y="1196752"/>
            <a:ext cx="8229600" cy="47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Why to study social insects</a:t>
            </a:r>
            <a:r>
              <a:rPr lang="en-GB" b="1" dirty="0" smtClean="0"/>
              <a:t>?</a:t>
            </a:r>
          </a:p>
          <a:p>
            <a:pPr marL="0" indent="0">
              <a:spcBef>
                <a:spcPts val="18600"/>
              </a:spcBef>
              <a:buNone/>
            </a:pPr>
            <a:r>
              <a:rPr lang="en-GB" sz="2800" dirty="0"/>
              <a:t>Although they represent only 2 </a:t>
            </a:r>
            <a:r>
              <a:rPr lang="en-GB" sz="2800" dirty="0" err="1"/>
              <a:t>percent</a:t>
            </a:r>
            <a:r>
              <a:rPr lang="en-GB" sz="2800" dirty="0"/>
              <a:t> of the approximately 900,000 known insect species in the world, they likely compose more than half o the biomass</a:t>
            </a:r>
            <a:r>
              <a:rPr lang="en-GB" sz="2800" baseline="30000" dirty="0"/>
              <a:t>[2]</a:t>
            </a:r>
            <a:r>
              <a:rPr lang="en-GB" sz="2800" dirty="0"/>
              <a:t>.</a:t>
            </a:r>
          </a:p>
          <a:p>
            <a:pPr marL="0" indent="0">
              <a:buNone/>
            </a:pPr>
            <a:endParaRPr lang="en-GB" b="1" dirty="0"/>
          </a:p>
        </p:txBody>
      </p:sp>
      <p:graphicFrame>
        <p:nvGraphicFramePr>
          <p:cNvPr id="4" name="Content Placeholder 3" title="chart-spec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2455313"/>
              </p:ext>
            </p:extLst>
          </p:nvPr>
        </p:nvGraphicFramePr>
        <p:xfrm>
          <a:off x="1475656" y="1844824"/>
          <a:ext cx="2904114" cy="22631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graphicFrame>
        <p:nvGraphicFramePr>
          <p:cNvPr id="5" name="Content Placeholder 3" title="chart-biomass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0460086"/>
              </p:ext>
            </p:extLst>
          </p:nvPr>
        </p:nvGraphicFramePr>
        <p:xfrm>
          <a:off x="4860032" y="1844824"/>
          <a:ext cx="2904114" cy="22631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51520" y="5805264"/>
            <a:ext cx="8661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[2] E. J. </a:t>
            </a:r>
            <a:r>
              <a:rPr lang="en-US" sz="1400" dirty="0" err="1" smtClean="0"/>
              <a:t>Fittkau</a:t>
            </a:r>
            <a:r>
              <a:rPr lang="en-US" sz="1400" dirty="0" smtClean="0"/>
              <a:t> and H. </a:t>
            </a:r>
            <a:r>
              <a:rPr lang="en-US" sz="1400" dirty="0" err="1" smtClean="0"/>
              <a:t>Klinge</a:t>
            </a:r>
            <a:r>
              <a:rPr lang="en-US" sz="1400" dirty="0" smtClean="0"/>
              <a:t>, “On biomass and trophic structure of the central Amazonian rain forest”, </a:t>
            </a:r>
            <a:r>
              <a:rPr lang="en-US" sz="1400" dirty="0" err="1" smtClean="0"/>
              <a:t>Biotropica</a:t>
            </a:r>
            <a:r>
              <a:rPr lang="en-US" sz="1400" dirty="0" smtClean="0"/>
              <a:t> 5(1)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6608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Graphic spid="4" grpId="0">
        <p:bldAsOne/>
      </p:bldGraphic>
      <p:bldGraphic spid="5" grpId="0">
        <p:bldAsOne/>
      </p:bldGraphic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2380248"/>
            <a:ext cx="8229600" cy="20882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dirty="0"/>
              <a:t>Use agent oriented techniques to </a:t>
            </a:r>
            <a:r>
              <a:rPr lang="en-GB" dirty="0" smtClean="0"/>
              <a:t>design and implement a computational model to simulate </a:t>
            </a:r>
            <a:r>
              <a:rPr lang="en-GB" dirty="0"/>
              <a:t>and investigate aspects of the behaviour of ant-colonies as a </a:t>
            </a:r>
            <a:r>
              <a:rPr lang="en-GB" dirty="0" smtClean="0"/>
              <a:t>super-organism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788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en-GB" dirty="0"/>
              <a:t>The environment is defined using a graph of nodes, that represent an infinitesimal part of the space</a:t>
            </a:r>
            <a:r>
              <a:rPr lang="en-GB" dirty="0" smtClean="0"/>
              <a:t>;</a:t>
            </a:r>
          </a:p>
          <a:p>
            <a:pPr>
              <a:spcBef>
                <a:spcPts val="3000"/>
              </a:spcBef>
            </a:pPr>
            <a:r>
              <a:rPr lang="en-GB" dirty="0" smtClean="0"/>
              <a:t>Each node is </a:t>
            </a:r>
            <a:r>
              <a:rPr lang="en-GB" dirty="0"/>
              <a:t>linked to their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neighbours </a:t>
            </a:r>
            <a:r>
              <a:rPr lang="en-GB" dirty="0"/>
              <a:t>and has a list of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agents </a:t>
            </a:r>
            <a:r>
              <a:rPr lang="en-GB" dirty="0"/>
              <a:t>located in that node;</a:t>
            </a:r>
          </a:p>
          <a:p>
            <a:pPr>
              <a:spcBef>
                <a:spcPts val="3000"/>
              </a:spcBef>
            </a:pPr>
            <a:r>
              <a:rPr lang="en-GB" dirty="0"/>
              <a:t>Different types of </a:t>
            </a:r>
            <a:r>
              <a:rPr lang="en-GB" dirty="0" smtClean="0"/>
              <a:t>nodes and agents </a:t>
            </a:r>
            <a:r>
              <a:rPr lang="en-GB" dirty="0"/>
              <a:t>can be easily described</a:t>
            </a:r>
            <a:r>
              <a:rPr lang="en-GB" dirty="0" smtClean="0"/>
              <a:t>;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Computational Model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564904"/>
            <a:ext cx="1800200" cy="188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64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4621634"/>
          </a:xfrm>
        </p:spPr>
        <p:txBody>
          <a:bodyPr>
            <a:normAutofit lnSpcReduction="10000"/>
          </a:bodyPr>
          <a:lstStyle/>
          <a:p>
            <a:pPr>
              <a:spcBef>
                <a:spcPts val="2400"/>
              </a:spcBef>
            </a:pPr>
            <a:r>
              <a:rPr lang="en-US" dirty="0"/>
              <a:t>First implementation uses task-oriented agents;</a:t>
            </a:r>
            <a:endParaRPr lang="en-GB" dirty="0"/>
          </a:p>
          <a:p>
            <a:pPr>
              <a:spcBef>
                <a:spcPts val="2400"/>
              </a:spcBef>
            </a:pPr>
            <a:r>
              <a:rPr lang="en-GB" dirty="0"/>
              <a:t>Each agent is assigned a set of possible tasks</a:t>
            </a:r>
            <a:r>
              <a:rPr lang="en-US" dirty="0"/>
              <a:t>;</a:t>
            </a:r>
          </a:p>
          <a:p>
            <a:pPr>
              <a:spcBef>
                <a:spcPts val="2400"/>
              </a:spcBef>
            </a:pPr>
            <a:r>
              <a:rPr lang="en-US" dirty="0"/>
              <a:t>The agent is able to choose which task to perform depending on the context, like real ants do</a:t>
            </a:r>
            <a:r>
              <a:rPr lang="en-US" baseline="30000" dirty="0"/>
              <a:t>[2]</a:t>
            </a:r>
            <a:r>
              <a:rPr lang="en-US" dirty="0"/>
              <a:t>;</a:t>
            </a:r>
          </a:p>
          <a:p>
            <a:pPr>
              <a:spcBef>
                <a:spcPts val="2400"/>
              </a:spcBef>
            </a:pPr>
            <a:r>
              <a:rPr lang="en-US" dirty="0"/>
              <a:t>Each agent is ran as an independent thread in the available CPUs.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Computational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5818386"/>
            <a:ext cx="8677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[2] The </a:t>
            </a:r>
            <a:r>
              <a:rPr lang="en-US" sz="1400" dirty="0" err="1" smtClean="0"/>
              <a:t>Superorganism</a:t>
            </a:r>
            <a:r>
              <a:rPr lang="en-US" sz="1400" dirty="0" smtClean="0"/>
              <a:t>, </a:t>
            </a:r>
            <a:r>
              <a:rPr lang="en-US" sz="1400" dirty="0" err="1" smtClean="0"/>
              <a:t>Holldobler</a:t>
            </a:r>
            <a:r>
              <a:rPr lang="en-US" sz="1400" dirty="0" smtClean="0"/>
              <a:t> Bert, E. O. Wilson,  Norton.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3326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Computational Model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19" y="1412776"/>
            <a:ext cx="7827362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46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4621634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Allocation 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899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438</Words>
  <Application>Microsoft Office PowerPoint</Application>
  <PresentationFormat>On-screen Show (4:3)</PresentationFormat>
  <Paragraphs>55</Paragraphs>
  <Slides>14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Investigating Agent Perception</vt:lpstr>
      <vt:lpstr>Agenda</vt:lpstr>
      <vt:lpstr>Motivation</vt:lpstr>
      <vt:lpstr>Motivation</vt:lpstr>
      <vt:lpstr>Objective</vt:lpstr>
      <vt:lpstr>Computational Model</vt:lpstr>
      <vt:lpstr>Computational Model</vt:lpstr>
      <vt:lpstr>Computational Model</vt:lpstr>
      <vt:lpstr>Task Allocation Model</vt:lpstr>
      <vt:lpstr>Proposed Experiment</vt:lpstr>
      <vt:lpstr>Current Work</vt:lpstr>
      <vt:lpstr>Challenges</vt:lpstr>
      <vt:lpstr>Planning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Luiz Abrahao</dc:creator>
  <cp:lastModifiedBy>Luiz Abrahao</cp:lastModifiedBy>
  <cp:revision>55</cp:revision>
  <dcterms:created xsi:type="dcterms:W3CDTF">2012-05-25T18:42:27Z</dcterms:created>
  <dcterms:modified xsi:type="dcterms:W3CDTF">2012-06-01T08:55:32Z</dcterms:modified>
</cp:coreProperties>
</file>