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4" roundtripDataSignature="AMtx7mgj6RLceoe36PPR4OO5PYmsr9T9k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24" Type="http://customschemas.google.com/relationships/presentationmetadata" Target="metadata"/><Relationship Id="rId12" Type="http://schemas.openxmlformats.org/officeDocument/2006/relationships/slide" Target="slides/slide8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Short User Experience Questionaire</a:t>
            </a:r>
            <a:endParaRPr/>
          </a:p>
        </p:txBody>
      </p:sp>
      <p:sp>
        <p:nvSpPr>
          <p:cNvPr id="203" name="Google Shape;203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42b7e3b5c0_3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Resposta Aberta</a:t>
            </a:r>
            <a:endParaRPr/>
          </a:p>
        </p:txBody>
      </p:sp>
      <p:sp>
        <p:nvSpPr>
          <p:cNvPr id="212" name="Google Shape;212;g242b7e3b5c0_3_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429c26fffe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Pergunta resposta Aberta</a:t>
            </a:r>
            <a:endParaRPr/>
          </a:p>
        </p:txBody>
      </p:sp>
      <p:sp>
        <p:nvSpPr>
          <p:cNvPr id="222" name="Google Shape;222;g2429c26fffe_1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429c26fffe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g2429c26fffe_2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42b7e3b5c0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g242b7e3b5c0_3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42b7e3b5c0_3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g242b7e3b5c0_3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42b7e3b5c0_3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g242b7e3b5c0_3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42b7e3b5c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242b7e3b5c0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41d6ff359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241d6ff3593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Interaction Styles : Menu-driven (botões), WIMP Interfaces (Popups)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Princípios de Desenho: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Consistencia - add to cart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Minima surpresa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Diversidade - Uso de Search ou dos botões.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Princípios</a:t>
            </a:r>
            <a:r>
              <a:rPr lang="en-US"/>
              <a:t> de Desenho da UI: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Princípio</a:t>
            </a:r>
            <a:r>
              <a:rPr lang="en-US"/>
              <a:t> da proximidade - Elementos relativos grouped together, </a:t>
            </a:r>
            <a:r>
              <a:rPr lang="en-US"/>
              <a:t>página</a:t>
            </a:r>
            <a:r>
              <a:rPr lang="en-US"/>
              <a:t> de produtos.</a:t>
            </a:r>
            <a:br>
              <a:rPr lang="en-US"/>
            </a:br>
            <a:r>
              <a:rPr lang="en-US"/>
              <a:t>	Alinhamento do</a:t>
            </a:r>
            <a:r>
              <a:rPr lang="en-US"/>
              <a:t>s e</a:t>
            </a:r>
            <a:r>
              <a:rPr lang="en-US"/>
              <a:t>lementos no ecrã - </a:t>
            </a:r>
            <a:r>
              <a:rPr lang="en-US"/>
              <a:t>Página</a:t>
            </a:r>
            <a:r>
              <a:rPr lang="en-US"/>
              <a:t> de </a:t>
            </a:r>
            <a:r>
              <a:rPr lang="en-US"/>
              <a:t>Login</a:t>
            </a:r>
            <a:br>
              <a:rPr lang="en-US"/>
            </a:br>
            <a:r>
              <a:rPr lang="en-US"/>
              <a:t>	</a:t>
            </a:r>
            <a:r>
              <a:rPr lang="en-US"/>
              <a:t>Repetição</a:t>
            </a:r>
            <a:r>
              <a:rPr lang="en-US"/>
              <a:t> - </a:t>
            </a:r>
            <a:r>
              <a:rPr lang="en-US"/>
              <a:t>consistência</a:t>
            </a:r>
            <a:r>
              <a:rPr lang="en-US"/>
              <a:t> na interface- </a:t>
            </a:r>
            <a:r>
              <a:rPr lang="en-US"/>
              <a:t>Descrição</a:t>
            </a:r>
            <a:r>
              <a:rPr lang="en-US"/>
              <a:t> dos produtos.</a:t>
            </a:r>
            <a:br>
              <a:rPr lang="en-US"/>
            </a:br>
            <a:r>
              <a:rPr lang="en-US"/>
              <a:t>	Contraste - </a:t>
            </a:r>
            <a:r>
              <a:rPr lang="en-US"/>
              <a:t>Diferença</a:t>
            </a:r>
            <a:r>
              <a:rPr lang="en-US"/>
              <a:t> de cores, por toda a </a:t>
            </a:r>
            <a:r>
              <a:rPr lang="en-US"/>
              <a:t>aplicação,</a:t>
            </a:r>
            <a:r>
              <a:rPr lang="en-US"/>
              <a:t> texto, objetos…</a:t>
            </a:r>
            <a:br>
              <a:rPr lang="en-US"/>
            </a:br>
            <a:r>
              <a:rPr lang="en-US"/>
              <a:t>	Proporção - tamanhos e posições relativas botões de categorias</a:t>
            </a:r>
            <a:br>
              <a:rPr lang="en-US"/>
            </a:br>
            <a:r>
              <a:rPr lang="en-US"/>
              <a:t>	Ordering - Dos </a:t>
            </a:r>
            <a:r>
              <a:rPr lang="en-US"/>
              <a:t>países</a:t>
            </a:r>
            <a:r>
              <a:rPr lang="en-US"/>
              <a:t> em geral, passa para categorias e segue para os produtos.</a:t>
            </a:r>
            <a:br>
              <a:rPr lang="en-US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Cor:</a:t>
            </a:r>
            <a:br>
              <a:rPr lang="en-US"/>
            </a:br>
            <a:r>
              <a:rPr lang="en-US"/>
              <a:t>	Tons avermelhados - </a:t>
            </a:r>
            <a:r>
              <a:rPr lang="en-US"/>
              <a:t>estimula</a:t>
            </a:r>
            <a:r>
              <a:rPr lang="en-US"/>
              <a:t> apetite</a:t>
            </a:r>
            <a:endParaRPr/>
          </a:p>
        </p:txBody>
      </p:sp>
      <p:sp>
        <p:nvSpPr>
          <p:cNvPr id="156" name="Google Shape;15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2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estatistica.madeira.gov.pt/download-now/economica/turismo-pt/turismo-publicacoes-pt/send/40-turismo-publicacoes/15893-turismo-fevereiro-pe-2023-e-janeiro-po-de-2023pdf.html" TargetMode="External"/><Relationship Id="rId4" Type="http://schemas.openxmlformats.org/officeDocument/2006/relationships/hyperlink" Target="https://estatistica.madeira.gov.pt/download-now/economica/turismo-pt/turismo-publicacoes-pt/send/40-turismo-publicacoes/15893-turismo-fevereiro-pe-2023-e-janeiro-po-de-2023pdf.html" TargetMode="External"/><Relationship Id="rId5" Type="http://schemas.openxmlformats.org/officeDocument/2006/relationships/hyperlink" Target="https://www.ine.pt/xportal/xmain?xpid=INE&amp;xpgid=ine_indicadores&amp;contecto=pi&amp;indOcorrCod=0009808&amp;selTab=tab0&amp;xlang=pt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3.png"/><Relationship Id="rId5" Type="http://schemas.openxmlformats.org/officeDocument/2006/relationships/image" Target="../media/image13.png"/><Relationship Id="rId6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6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60848" y="-233000"/>
            <a:ext cx="12189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/>
          <p:nvPr/>
        </p:nvSpPr>
        <p:spPr>
          <a:xfrm flipH="1" rot="10800000">
            <a:off x="7550402" y="2455479"/>
            <a:ext cx="4083433" cy="4083433"/>
          </a:xfrm>
          <a:prstGeom prst="arc">
            <a:avLst>
              <a:gd fmla="val 16200000" name="adj1"/>
              <a:gd fmla="val 0" name="adj2"/>
            </a:avLst>
          </a:prstGeom>
          <a:noFill/>
          <a:ln cap="rnd" cmpd="sng" w="127000">
            <a:solidFill>
              <a:srgbClr val="ED3D3D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6" name="Google Shape;86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7263" y="2372763"/>
            <a:ext cx="7991475" cy="282892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"/>
          <p:cNvSpPr/>
          <p:nvPr/>
        </p:nvSpPr>
        <p:spPr>
          <a:xfrm>
            <a:off x="1" y="0"/>
            <a:ext cx="4167271" cy="6858000"/>
          </a:xfrm>
          <a:custGeom>
            <a:rect b="b" l="l" r="r" t="t"/>
            <a:pathLst>
              <a:path extrusionOk="0" h="6858000" w="4167271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D3D3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 txBox="1"/>
          <p:nvPr>
            <p:ph idx="1" type="subTitle"/>
          </p:nvPr>
        </p:nvSpPr>
        <p:spPr>
          <a:xfrm>
            <a:off x="278525" y="2065350"/>
            <a:ext cx="3578100" cy="272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300">
                <a:solidFill>
                  <a:schemeClr val="lt1"/>
                </a:solidFill>
              </a:rPr>
              <a:t>Ana Santos → 2152422</a:t>
            </a:r>
            <a:endParaRPr sz="23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300">
                <a:solidFill>
                  <a:schemeClr val="lt1"/>
                </a:solidFill>
              </a:rPr>
              <a:t>Élton Camacho → 2032317</a:t>
            </a:r>
            <a:endParaRPr sz="23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300">
                <a:solidFill>
                  <a:schemeClr val="lt1"/>
                </a:solidFill>
              </a:rPr>
              <a:t>Felipe Clevert → 2016722</a:t>
            </a:r>
            <a:endParaRPr sz="23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300">
                <a:solidFill>
                  <a:schemeClr val="lt1"/>
                </a:solidFill>
              </a:rPr>
              <a:t>Luiz Sachser → 2069422</a:t>
            </a:r>
            <a:endParaRPr sz="23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300">
                <a:solidFill>
                  <a:schemeClr val="lt1"/>
                </a:solidFill>
              </a:rPr>
              <a:t>José Pedro → 2027617</a:t>
            </a:r>
            <a:endParaRPr sz="23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0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10"/>
          <p:cNvSpPr/>
          <p:nvPr/>
        </p:nvSpPr>
        <p:spPr>
          <a:xfrm>
            <a:off x="1" y="0"/>
            <a:ext cx="4167271" cy="6858000"/>
          </a:xfrm>
          <a:custGeom>
            <a:rect b="b" l="l" r="r" t="t"/>
            <a:pathLst>
              <a:path extrusionOk="0" h="6858000" w="4167271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D3D3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10"/>
          <p:cNvSpPr txBox="1"/>
          <p:nvPr>
            <p:ph type="ctrTitle"/>
          </p:nvPr>
        </p:nvSpPr>
        <p:spPr>
          <a:xfrm>
            <a:off x="686834" y="1153572"/>
            <a:ext cx="3200400" cy="44611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lang="en-US" sz="4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Principais dificuldades</a:t>
            </a:r>
            <a:endParaRPr sz="4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10"/>
          <p:cNvSpPr/>
          <p:nvPr/>
        </p:nvSpPr>
        <p:spPr>
          <a:xfrm flipH="1" rot="10800000">
            <a:off x="7550402" y="2455479"/>
            <a:ext cx="4083433" cy="4083433"/>
          </a:xfrm>
          <a:prstGeom prst="arc">
            <a:avLst>
              <a:gd fmla="val 16200000" name="adj1"/>
              <a:gd fmla="val 0" name="adj2"/>
            </a:avLst>
          </a:prstGeom>
          <a:noFill/>
          <a:ln cap="rnd" cmpd="sng" w="127000">
            <a:solidFill>
              <a:srgbClr val="ED3D3D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10"/>
          <p:cNvSpPr txBox="1"/>
          <p:nvPr>
            <p:ph idx="1" type="subTitle"/>
          </p:nvPr>
        </p:nvSpPr>
        <p:spPr>
          <a:xfrm>
            <a:off x="4641600" y="591344"/>
            <a:ext cx="6712200" cy="55856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en-US"/>
              <a:t>Dificuldades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-US"/>
              <a:t>Falta de apoio de ferramentas na conversão de Figma para Flutter e/ou Flutter Flow</a:t>
            </a:r>
            <a:endParaRPr/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-US"/>
              <a:t>Escassez de documentação/suporte do Flutter Flow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1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11"/>
          <p:cNvSpPr/>
          <p:nvPr/>
        </p:nvSpPr>
        <p:spPr>
          <a:xfrm>
            <a:off x="1" y="0"/>
            <a:ext cx="4167271" cy="6858000"/>
          </a:xfrm>
          <a:custGeom>
            <a:rect b="b" l="l" r="r" t="t"/>
            <a:pathLst>
              <a:path extrusionOk="0" h="6858000" w="4167271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D3D3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11"/>
          <p:cNvSpPr txBox="1"/>
          <p:nvPr>
            <p:ph type="ctrTitle"/>
          </p:nvPr>
        </p:nvSpPr>
        <p:spPr>
          <a:xfrm>
            <a:off x="686834" y="1153572"/>
            <a:ext cx="3200400" cy="44611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lang="en-US" sz="4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User testing</a:t>
            </a:r>
            <a:endParaRPr/>
          </a:p>
        </p:txBody>
      </p:sp>
      <p:sp>
        <p:nvSpPr>
          <p:cNvPr id="208" name="Google Shape;208;p11"/>
          <p:cNvSpPr txBox="1"/>
          <p:nvPr>
            <p:ph idx="1" type="subTitle"/>
          </p:nvPr>
        </p:nvSpPr>
        <p:spPr>
          <a:xfrm>
            <a:off x="4641600" y="591344"/>
            <a:ext cx="6712200" cy="55856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en-US"/>
              <a:t>17 Participantes (colegas e familiares);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en-US"/>
              <a:t>Tarefas:</a:t>
            </a:r>
            <a:endParaRPr/>
          </a:p>
          <a:p>
            <a:pPr indent="-3556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-US"/>
              <a:t>Entrar na página de produtos do Brasil</a:t>
            </a:r>
            <a:endParaRPr/>
          </a:p>
          <a:p>
            <a:pPr indent="-3556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-US"/>
              <a:t>Entrar na página dos produtos frescos</a:t>
            </a:r>
            <a:endParaRPr/>
          </a:p>
          <a:p>
            <a:pPr indent="-3556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-US"/>
              <a:t>Mudar para a página das bebidas</a:t>
            </a:r>
            <a:endParaRPr/>
          </a:p>
          <a:p>
            <a:pPr indent="-3556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-US"/>
              <a:t>Ver a descrição de um dos produtos e adicionar ao carrinho</a:t>
            </a:r>
            <a:endParaRPr/>
          </a:p>
          <a:p>
            <a:pPr indent="-3556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-US"/>
              <a:t>Procure o produto açaí e adicione ao carrinho</a:t>
            </a:r>
            <a:endParaRPr/>
          </a:p>
          <a:p>
            <a:pPr indent="-3556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-US"/>
              <a:t>Aumente a quantidade de um produto no carrinho</a:t>
            </a:r>
            <a:endParaRPr/>
          </a:p>
          <a:p>
            <a:pPr indent="-3556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-US"/>
              <a:t>Crie uma conta de utilizador</a:t>
            </a:r>
            <a:endParaRPr/>
          </a:p>
          <a:p>
            <a:pPr indent="-3556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-US"/>
              <a:t>Remova um produto do carrinho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en-US"/>
              <a:t>Usada a Escal</a:t>
            </a:r>
            <a:r>
              <a:rPr lang="en-US"/>
              <a:t>a “Short User Experience Questionaire”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209" name="Google Shape;209;p11"/>
          <p:cNvSpPr/>
          <p:nvPr/>
        </p:nvSpPr>
        <p:spPr>
          <a:xfrm flipH="1" rot="10800000">
            <a:off x="7550402" y="2455479"/>
            <a:ext cx="4083433" cy="4083433"/>
          </a:xfrm>
          <a:prstGeom prst="arc">
            <a:avLst>
              <a:gd fmla="val 16200000" name="adj1"/>
              <a:gd fmla="val 0" name="adj2"/>
            </a:avLst>
          </a:prstGeom>
          <a:noFill/>
          <a:ln cap="rnd" cmpd="sng" w="127000">
            <a:solidFill>
              <a:srgbClr val="ED3D3D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42b7e3b5c0_3_32"/>
          <p:cNvSpPr/>
          <p:nvPr/>
        </p:nvSpPr>
        <p:spPr>
          <a:xfrm>
            <a:off x="3048" y="0"/>
            <a:ext cx="12189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g242b7e3b5c0_3_32"/>
          <p:cNvSpPr/>
          <p:nvPr/>
        </p:nvSpPr>
        <p:spPr>
          <a:xfrm>
            <a:off x="1" y="0"/>
            <a:ext cx="4167271" cy="6858000"/>
          </a:xfrm>
          <a:custGeom>
            <a:rect b="b" l="l" r="r" t="t"/>
            <a:pathLst>
              <a:path extrusionOk="0" h="6858000" w="4167271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D3D3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g242b7e3b5c0_3_32"/>
          <p:cNvSpPr txBox="1"/>
          <p:nvPr>
            <p:ph type="ctrTitle"/>
          </p:nvPr>
        </p:nvSpPr>
        <p:spPr>
          <a:xfrm>
            <a:off x="686834" y="1153572"/>
            <a:ext cx="3200400" cy="44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lang="en-US" sz="4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User testing</a:t>
            </a:r>
            <a:endParaRPr/>
          </a:p>
        </p:txBody>
      </p:sp>
      <p:sp>
        <p:nvSpPr>
          <p:cNvPr id="217" name="Google Shape;217;g242b7e3b5c0_3_32"/>
          <p:cNvSpPr txBox="1"/>
          <p:nvPr>
            <p:ph idx="1" type="subTitle"/>
          </p:nvPr>
        </p:nvSpPr>
        <p:spPr>
          <a:xfrm>
            <a:off x="4641600" y="591344"/>
            <a:ext cx="6712200" cy="55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218" name="Google Shape;218;g242b7e3b5c0_3_32" title="Países de Origem dos Participantes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0300" y="1406100"/>
            <a:ext cx="7214802" cy="4461151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g242b7e3b5c0_3_32"/>
          <p:cNvSpPr/>
          <p:nvPr/>
        </p:nvSpPr>
        <p:spPr>
          <a:xfrm flipH="1" rot="10800000">
            <a:off x="7550402" y="2455612"/>
            <a:ext cx="4083300" cy="4083300"/>
          </a:xfrm>
          <a:prstGeom prst="arc">
            <a:avLst>
              <a:gd fmla="val 16200000" name="adj1"/>
              <a:gd fmla="val 0" name="adj2"/>
            </a:avLst>
          </a:prstGeom>
          <a:noFill/>
          <a:ln cap="rnd" cmpd="sng" w="127000">
            <a:solidFill>
              <a:srgbClr val="ED3D3D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429c26fffe_1_1"/>
          <p:cNvSpPr/>
          <p:nvPr/>
        </p:nvSpPr>
        <p:spPr>
          <a:xfrm>
            <a:off x="3048" y="0"/>
            <a:ext cx="12189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g2429c26fffe_1_1"/>
          <p:cNvSpPr/>
          <p:nvPr/>
        </p:nvSpPr>
        <p:spPr>
          <a:xfrm>
            <a:off x="1" y="0"/>
            <a:ext cx="4167271" cy="6858000"/>
          </a:xfrm>
          <a:custGeom>
            <a:rect b="b" l="l" r="r" t="t"/>
            <a:pathLst>
              <a:path extrusionOk="0" h="6858000" w="4167271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D3D3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g2429c26fffe_1_1"/>
          <p:cNvSpPr txBox="1"/>
          <p:nvPr>
            <p:ph type="ctrTitle"/>
          </p:nvPr>
        </p:nvSpPr>
        <p:spPr>
          <a:xfrm>
            <a:off x="686834" y="1153572"/>
            <a:ext cx="3200400" cy="44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lang="en-US" sz="4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User testing</a:t>
            </a:r>
            <a:endParaRPr/>
          </a:p>
        </p:txBody>
      </p:sp>
      <p:sp>
        <p:nvSpPr>
          <p:cNvPr id="227" name="Google Shape;227;g2429c26fffe_1_1"/>
          <p:cNvSpPr txBox="1"/>
          <p:nvPr>
            <p:ph idx="1" type="subTitle"/>
          </p:nvPr>
        </p:nvSpPr>
        <p:spPr>
          <a:xfrm>
            <a:off x="4641600" y="591344"/>
            <a:ext cx="6712200" cy="55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228" name="Google Shape;228;g2429c26fffe_1_1" title="Grá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0388" y="1197869"/>
            <a:ext cx="7214616" cy="4462271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g2429c26fffe_1_1"/>
          <p:cNvSpPr/>
          <p:nvPr/>
        </p:nvSpPr>
        <p:spPr>
          <a:xfrm flipH="1" rot="10800000">
            <a:off x="7550402" y="2455612"/>
            <a:ext cx="4083300" cy="4083300"/>
          </a:xfrm>
          <a:prstGeom prst="arc">
            <a:avLst>
              <a:gd fmla="val 16200000" name="adj1"/>
              <a:gd fmla="val 0" name="adj2"/>
            </a:avLst>
          </a:prstGeom>
          <a:noFill/>
          <a:ln cap="rnd" cmpd="sng" w="127000">
            <a:solidFill>
              <a:srgbClr val="ED3D3D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429c26fffe_2_1"/>
          <p:cNvSpPr/>
          <p:nvPr/>
        </p:nvSpPr>
        <p:spPr>
          <a:xfrm>
            <a:off x="3048" y="0"/>
            <a:ext cx="12189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g2429c26fffe_2_1"/>
          <p:cNvSpPr/>
          <p:nvPr/>
        </p:nvSpPr>
        <p:spPr>
          <a:xfrm>
            <a:off x="1" y="0"/>
            <a:ext cx="4167271" cy="6858000"/>
          </a:xfrm>
          <a:custGeom>
            <a:rect b="b" l="l" r="r" t="t"/>
            <a:pathLst>
              <a:path extrusionOk="0" h="6858000" w="4167271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D3D3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g2429c26fffe_2_1"/>
          <p:cNvSpPr txBox="1"/>
          <p:nvPr>
            <p:ph type="ctrTitle"/>
          </p:nvPr>
        </p:nvSpPr>
        <p:spPr>
          <a:xfrm>
            <a:off x="686834" y="1153572"/>
            <a:ext cx="3200400" cy="44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lang="en-US" sz="4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User testing</a:t>
            </a:r>
            <a:endParaRPr/>
          </a:p>
        </p:txBody>
      </p:sp>
      <p:sp>
        <p:nvSpPr>
          <p:cNvPr id="237" name="Google Shape;237;g2429c26fffe_2_1"/>
          <p:cNvSpPr txBox="1"/>
          <p:nvPr>
            <p:ph idx="1" type="subTitle"/>
          </p:nvPr>
        </p:nvSpPr>
        <p:spPr>
          <a:xfrm>
            <a:off x="4641600" y="591344"/>
            <a:ext cx="6712200" cy="55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238" name="Google Shape;238;g2429c26fffe_2_1" title="Would you be inclined to taste new and different food products if given the opportunity? (1- Not Interested, 5-Very Interested)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0388" y="1197856"/>
            <a:ext cx="7214616" cy="4462271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g2429c26fffe_2_1"/>
          <p:cNvSpPr/>
          <p:nvPr/>
        </p:nvSpPr>
        <p:spPr>
          <a:xfrm flipH="1" rot="10800000">
            <a:off x="7550402" y="2455612"/>
            <a:ext cx="4083300" cy="4083300"/>
          </a:xfrm>
          <a:prstGeom prst="arc">
            <a:avLst>
              <a:gd fmla="val 16200000" name="adj1"/>
              <a:gd fmla="val 0" name="adj2"/>
            </a:avLst>
          </a:prstGeom>
          <a:noFill/>
          <a:ln cap="rnd" cmpd="sng" w="127000">
            <a:solidFill>
              <a:srgbClr val="ED3D3D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42b7e3b5c0_3_0"/>
          <p:cNvSpPr/>
          <p:nvPr/>
        </p:nvSpPr>
        <p:spPr>
          <a:xfrm>
            <a:off x="3048" y="0"/>
            <a:ext cx="12189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g242b7e3b5c0_3_0"/>
          <p:cNvSpPr/>
          <p:nvPr/>
        </p:nvSpPr>
        <p:spPr>
          <a:xfrm>
            <a:off x="1" y="0"/>
            <a:ext cx="4167271" cy="6858000"/>
          </a:xfrm>
          <a:custGeom>
            <a:rect b="b" l="l" r="r" t="t"/>
            <a:pathLst>
              <a:path extrusionOk="0" h="6858000" w="4167271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D3D3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g242b7e3b5c0_3_0"/>
          <p:cNvSpPr txBox="1"/>
          <p:nvPr>
            <p:ph type="ctrTitle"/>
          </p:nvPr>
        </p:nvSpPr>
        <p:spPr>
          <a:xfrm>
            <a:off x="686834" y="1153572"/>
            <a:ext cx="3200400" cy="44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lang="en-US" sz="4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User testing</a:t>
            </a:r>
            <a:endParaRPr/>
          </a:p>
        </p:txBody>
      </p:sp>
      <p:sp>
        <p:nvSpPr>
          <p:cNvPr id="247" name="Google Shape;247;g242b7e3b5c0_3_0"/>
          <p:cNvSpPr txBox="1"/>
          <p:nvPr>
            <p:ph idx="1" type="subTitle"/>
          </p:nvPr>
        </p:nvSpPr>
        <p:spPr>
          <a:xfrm>
            <a:off x="4641600" y="591344"/>
            <a:ext cx="6712200" cy="55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248" name="Google Shape;248;g242b7e3b5c0_3_0" title="Grá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0388" y="1197856"/>
            <a:ext cx="7214616" cy="4462271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g242b7e3b5c0_3_0"/>
          <p:cNvSpPr/>
          <p:nvPr/>
        </p:nvSpPr>
        <p:spPr>
          <a:xfrm flipH="1" rot="10800000">
            <a:off x="7550402" y="2455612"/>
            <a:ext cx="4083300" cy="4083300"/>
          </a:xfrm>
          <a:prstGeom prst="arc">
            <a:avLst>
              <a:gd fmla="val 16200000" name="adj1"/>
              <a:gd fmla="val 0" name="adj2"/>
            </a:avLst>
          </a:prstGeom>
          <a:noFill/>
          <a:ln cap="rnd" cmpd="sng" w="127000">
            <a:solidFill>
              <a:srgbClr val="ED3D3D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42b7e3b5c0_3_9"/>
          <p:cNvSpPr/>
          <p:nvPr/>
        </p:nvSpPr>
        <p:spPr>
          <a:xfrm>
            <a:off x="3048" y="0"/>
            <a:ext cx="12189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g242b7e3b5c0_3_9"/>
          <p:cNvSpPr/>
          <p:nvPr/>
        </p:nvSpPr>
        <p:spPr>
          <a:xfrm>
            <a:off x="1" y="0"/>
            <a:ext cx="4167271" cy="6858000"/>
          </a:xfrm>
          <a:custGeom>
            <a:rect b="b" l="l" r="r" t="t"/>
            <a:pathLst>
              <a:path extrusionOk="0" h="6858000" w="4167271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D3D3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g242b7e3b5c0_3_9"/>
          <p:cNvSpPr txBox="1"/>
          <p:nvPr>
            <p:ph type="ctrTitle"/>
          </p:nvPr>
        </p:nvSpPr>
        <p:spPr>
          <a:xfrm>
            <a:off x="686834" y="1153572"/>
            <a:ext cx="3200400" cy="44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lang="en-US" sz="4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User testing</a:t>
            </a:r>
            <a:endParaRPr/>
          </a:p>
        </p:txBody>
      </p:sp>
      <p:sp>
        <p:nvSpPr>
          <p:cNvPr id="257" name="Google Shape;257;g242b7e3b5c0_3_9"/>
          <p:cNvSpPr txBox="1"/>
          <p:nvPr>
            <p:ph idx="1" type="subTitle"/>
          </p:nvPr>
        </p:nvSpPr>
        <p:spPr>
          <a:xfrm>
            <a:off x="4641600" y="591344"/>
            <a:ext cx="6712200" cy="55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258" name="Google Shape;258;g242b7e3b5c0_3_9" title="Grá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0388" y="1197856"/>
            <a:ext cx="7214616" cy="4462271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g242b7e3b5c0_3_9"/>
          <p:cNvSpPr/>
          <p:nvPr/>
        </p:nvSpPr>
        <p:spPr>
          <a:xfrm flipH="1" rot="10800000">
            <a:off x="7550402" y="2455612"/>
            <a:ext cx="4083300" cy="4083300"/>
          </a:xfrm>
          <a:prstGeom prst="arc">
            <a:avLst>
              <a:gd fmla="val 16200000" name="adj1"/>
              <a:gd fmla="val 0" name="adj2"/>
            </a:avLst>
          </a:prstGeom>
          <a:noFill/>
          <a:ln cap="rnd" cmpd="sng" w="127000">
            <a:solidFill>
              <a:srgbClr val="ED3D3D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42b7e3b5c0_3_18"/>
          <p:cNvSpPr/>
          <p:nvPr/>
        </p:nvSpPr>
        <p:spPr>
          <a:xfrm>
            <a:off x="3048" y="0"/>
            <a:ext cx="12189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g242b7e3b5c0_3_18"/>
          <p:cNvSpPr/>
          <p:nvPr/>
        </p:nvSpPr>
        <p:spPr>
          <a:xfrm>
            <a:off x="1" y="0"/>
            <a:ext cx="4167271" cy="6858000"/>
          </a:xfrm>
          <a:custGeom>
            <a:rect b="b" l="l" r="r" t="t"/>
            <a:pathLst>
              <a:path extrusionOk="0" h="6858000" w="4167271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D3D3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g242b7e3b5c0_3_18"/>
          <p:cNvSpPr txBox="1"/>
          <p:nvPr>
            <p:ph type="ctrTitle"/>
          </p:nvPr>
        </p:nvSpPr>
        <p:spPr>
          <a:xfrm>
            <a:off x="686834" y="1153572"/>
            <a:ext cx="3200400" cy="44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lang="en-US" sz="4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User testing</a:t>
            </a:r>
            <a:endParaRPr/>
          </a:p>
        </p:txBody>
      </p:sp>
      <p:sp>
        <p:nvSpPr>
          <p:cNvPr id="267" name="Google Shape;267;g242b7e3b5c0_3_18"/>
          <p:cNvSpPr txBox="1"/>
          <p:nvPr>
            <p:ph idx="1" type="subTitle"/>
          </p:nvPr>
        </p:nvSpPr>
        <p:spPr>
          <a:xfrm>
            <a:off x="4641600" y="591344"/>
            <a:ext cx="6712200" cy="55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268" name="Google Shape;268;g242b7e3b5c0_3_18" title="Grá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0388" y="1153056"/>
            <a:ext cx="7214616" cy="4462271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g242b7e3b5c0_3_18"/>
          <p:cNvSpPr/>
          <p:nvPr/>
        </p:nvSpPr>
        <p:spPr>
          <a:xfrm flipH="1" rot="10800000">
            <a:off x="7550402" y="2455612"/>
            <a:ext cx="4083300" cy="4083300"/>
          </a:xfrm>
          <a:prstGeom prst="arc">
            <a:avLst>
              <a:gd fmla="val 16200000" name="adj1"/>
              <a:gd fmla="val 0" name="adj2"/>
            </a:avLst>
          </a:prstGeom>
          <a:noFill/>
          <a:ln cap="rnd" cmpd="sng" w="127000">
            <a:solidFill>
              <a:srgbClr val="ED3D3D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2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12"/>
          <p:cNvSpPr/>
          <p:nvPr/>
        </p:nvSpPr>
        <p:spPr>
          <a:xfrm>
            <a:off x="1" y="0"/>
            <a:ext cx="4167271" cy="6858000"/>
          </a:xfrm>
          <a:custGeom>
            <a:rect b="b" l="l" r="r" t="t"/>
            <a:pathLst>
              <a:path extrusionOk="0" h="6858000" w="4167271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D3D3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12"/>
          <p:cNvSpPr txBox="1"/>
          <p:nvPr>
            <p:ph type="ctrTitle"/>
          </p:nvPr>
        </p:nvSpPr>
        <p:spPr>
          <a:xfrm>
            <a:off x="686834" y="1153572"/>
            <a:ext cx="3200400" cy="44611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lang="en-US" sz="4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Trabalho futuro</a:t>
            </a:r>
            <a:endParaRPr sz="4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12"/>
          <p:cNvSpPr/>
          <p:nvPr/>
        </p:nvSpPr>
        <p:spPr>
          <a:xfrm flipH="1" rot="10800000">
            <a:off x="7550402" y="2455479"/>
            <a:ext cx="4083433" cy="4083433"/>
          </a:xfrm>
          <a:prstGeom prst="arc">
            <a:avLst>
              <a:gd fmla="val 16200000" name="adj1"/>
              <a:gd fmla="val 0" name="adj2"/>
            </a:avLst>
          </a:prstGeom>
          <a:noFill/>
          <a:ln cap="rnd" cmpd="sng" w="127000">
            <a:solidFill>
              <a:srgbClr val="ED3D3D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12"/>
          <p:cNvSpPr txBox="1"/>
          <p:nvPr>
            <p:ph idx="1" type="subTitle"/>
          </p:nvPr>
        </p:nvSpPr>
        <p:spPr>
          <a:xfrm>
            <a:off x="4641600" y="591344"/>
            <a:ext cx="6712200" cy="55856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en-US"/>
              <a:t>Melhorias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-US" sz="2300">
                <a:highlight>
                  <a:schemeClr val="lt1"/>
                </a:highlight>
              </a:rPr>
              <a:t>Optimizar desempenho do código e das </a:t>
            </a:r>
            <a:r>
              <a:rPr lang="en-US" sz="2300">
                <a:highlight>
                  <a:schemeClr val="lt1"/>
                </a:highlight>
              </a:rPr>
              <a:t>funções</a:t>
            </a:r>
            <a:endParaRPr sz="2300">
              <a:highlight>
                <a:schemeClr val="lt1"/>
              </a:highlight>
            </a:endParaRPr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highlight>
                <a:schemeClr val="lt1"/>
              </a:highlight>
            </a:endParaRPr>
          </a:p>
          <a:p>
            <a:pPr indent="-3556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-US" sz="2300">
                <a:highlight>
                  <a:schemeClr val="lt1"/>
                </a:highlight>
              </a:rPr>
              <a:t>Converter ações para facilitar personalizações usando Dart ao invés de usar Flutter Flow</a:t>
            </a:r>
            <a:endParaRPr sz="2300">
              <a:highlight>
                <a:schemeClr val="lt1"/>
              </a:highlight>
            </a:endParaRPr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highlight>
                <a:schemeClr val="lt1"/>
              </a:highlight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-US" sz="2300">
                <a:highlight>
                  <a:schemeClr val="lt1"/>
                </a:highlight>
              </a:rPr>
              <a:t>Criação de base de dados escalável</a:t>
            </a:r>
            <a:endParaRPr sz="2300">
              <a:highlight>
                <a:schemeClr val="lt1"/>
              </a:highlight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highlight>
                <a:schemeClr val="lt1"/>
              </a:highlight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-US" sz="2400"/>
              <a:t>Autenticação aos utilizadores</a:t>
            </a:r>
            <a:endParaRPr sz="24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-US" sz="2400"/>
              <a:t>Lista de produtos favoritos</a:t>
            </a:r>
            <a:endParaRPr sz="24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-US" sz="2400"/>
              <a:t>Outros Idiomas</a:t>
            </a:r>
            <a:endParaRPr sz="2300"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5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15"/>
          <p:cNvSpPr/>
          <p:nvPr/>
        </p:nvSpPr>
        <p:spPr>
          <a:xfrm>
            <a:off x="1" y="0"/>
            <a:ext cx="4167271" cy="6858000"/>
          </a:xfrm>
          <a:custGeom>
            <a:rect b="b" l="l" r="r" t="t"/>
            <a:pathLst>
              <a:path extrusionOk="0" h="6858000" w="4167271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D3D3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15"/>
          <p:cNvSpPr txBox="1"/>
          <p:nvPr>
            <p:ph type="ctrTitle"/>
          </p:nvPr>
        </p:nvSpPr>
        <p:spPr>
          <a:xfrm>
            <a:off x="686834" y="1153572"/>
            <a:ext cx="3200400" cy="44611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lang="en-US" sz="4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Obrigado!</a:t>
            </a:r>
            <a:endParaRPr/>
          </a:p>
        </p:txBody>
      </p:sp>
      <p:sp>
        <p:nvSpPr>
          <p:cNvPr id="286" name="Google Shape;286;p15"/>
          <p:cNvSpPr/>
          <p:nvPr/>
        </p:nvSpPr>
        <p:spPr>
          <a:xfrm flipH="1" rot="10800000">
            <a:off x="7550402" y="2455479"/>
            <a:ext cx="4083433" cy="4083433"/>
          </a:xfrm>
          <a:prstGeom prst="arc">
            <a:avLst>
              <a:gd fmla="val 16200000" name="adj1"/>
              <a:gd fmla="val 0" name="adj2"/>
            </a:avLst>
          </a:prstGeom>
          <a:noFill/>
          <a:ln cap="rnd" cmpd="sng" w="127000">
            <a:solidFill>
              <a:srgbClr val="ED3D3D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7" name="Google Shape;28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7263" y="2014525"/>
            <a:ext cx="7991475" cy="282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/>
          <p:nvPr/>
        </p:nvSpPr>
        <p:spPr>
          <a:xfrm>
            <a:off x="3048" y="0"/>
            <a:ext cx="12189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2"/>
          <p:cNvSpPr/>
          <p:nvPr/>
        </p:nvSpPr>
        <p:spPr>
          <a:xfrm>
            <a:off x="1" y="0"/>
            <a:ext cx="4167271" cy="6858000"/>
          </a:xfrm>
          <a:custGeom>
            <a:rect b="b" l="l" r="r" t="t"/>
            <a:pathLst>
              <a:path extrusionOk="0" h="6858000" w="4167271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D3D3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2"/>
          <p:cNvSpPr txBox="1"/>
          <p:nvPr>
            <p:ph type="ctrTitle"/>
          </p:nvPr>
        </p:nvSpPr>
        <p:spPr>
          <a:xfrm>
            <a:off x="686834" y="1153572"/>
            <a:ext cx="3200400" cy="44611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lang="en-US" sz="4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Introdu</a:t>
            </a:r>
            <a:r>
              <a:rPr lang="en-US" sz="4400">
                <a:solidFill>
                  <a:srgbClr val="FFFFFF"/>
                </a:solidFill>
              </a:rPr>
              <a:t>ção</a:t>
            </a:r>
            <a:endParaRPr sz="4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2"/>
          <p:cNvSpPr/>
          <p:nvPr/>
        </p:nvSpPr>
        <p:spPr>
          <a:xfrm flipH="1" rot="10800000">
            <a:off x="7550402" y="2455479"/>
            <a:ext cx="4083433" cy="4083433"/>
          </a:xfrm>
          <a:prstGeom prst="arc">
            <a:avLst>
              <a:gd fmla="val 16200000" name="adj1"/>
              <a:gd fmla="val 0" name="adj2"/>
            </a:avLst>
          </a:prstGeom>
          <a:noFill/>
          <a:ln cap="rnd" cmpd="sng" w="127000">
            <a:solidFill>
              <a:srgbClr val="ED3D3D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/>
          <p:cNvSpPr txBox="1"/>
          <p:nvPr>
            <p:ph idx="1" type="subTitle"/>
          </p:nvPr>
        </p:nvSpPr>
        <p:spPr>
          <a:xfrm>
            <a:off x="4651950" y="773250"/>
            <a:ext cx="6240300" cy="5221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 esta </a:t>
            </a:r>
            <a:r>
              <a:rPr lang="en-US"/>
              <a:t>aplicação</a:t>
            </a:r>
            <a:r>
              <a:rPr lang="en-US"/>
              <a:t> temos </a:t>
            </a:r>
            <a:r>
              <a:rPr lang="en-US"/>
              <a:t>como</a:t>
            </a:r>
            <a:r>
              <a:rPr lang="en-US"/>
              <a:t> objectivo resolver os seguintes problemas:</a:t>
            </a:r>
            <a:br>
              <a:rPr lang="en-US"/>
            </a:b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en-US">
                <a:highlight>
                  <a:schemeClr val="lt1"/>
                </a:highlight>
              </a:rPr>
              <a:t>Falta de aplicações dentro deste âmbito</a:t>
            </a:r>
            <a:endParaRPr>
              <a:highlight>
                <a:schemeClr val="lt1"/>
              </a:highlight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en-US">
                <a:highlight>
                  <a:schemeClr val="lt1"/>
                </a:highlight>
              </a:rPr>
              <a:t>Barreira do idioma</a:t>
            </a:r>
            <a:endParaRPr>
              <a:highlight>
                <a:schemeClr val="lt1"/>
              </a:highlight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en-US">
                <a:highlight>
                  <a:schemeClr val="lt1"/>
                </a:highlight>
              </a:rPr>
              <a:t>Acessibilidade/Conveniência</a:t>
            </a:r>
            <a:endParaRPr>
              <a:highlight>
                <a:schemeClr val="lt1"/>
              </a:highlight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en-US">
                <a:highlight>
                  <a:schemeClr val="lt1"/>
                </a:highlight>
              </a:rPr>
              <a:t>Exploração cultural</a:t>
            </a:r>
            <a:endParaRPr>
              <a:highlight>
                <a:schemeClr val="lt1"/>
              </a:highlight>
            </a:endParaRPr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42b7e3b5c0_1_0"/>
          <p:cNvSpPr/>
          <p:nvPr/>
        </p:nvSpPr>
        <p:spPr>
          <a:xfrm>
            <a:off x="-530352" y="76200"/>
            <a:ext cx="12189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242b7e3b5c0_1_0"/>
          <p:cNvSpPr/>
          <p:nvPr/>
        </p:nvSpPr>
        <p:spPr>
          <a:xfrm>
            <a:off x="1" y="0"/>
            <a:ext cx="4167271" cy="6858000"/>
          </a:xfrm>
          <a:custGeom>
            <a:rect b="b" l="l" r="r" t="t"/>
            <a:pathLst>
              <a:path extrusionOk="0" h="6858000" w="4167271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D3D3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g242b7e3b5c0_1_0"/>
          <p:cNvSpPr txBox="1"/>
          <p:nvPr>
            <p:ph type="ctrTitle"/>
          </p:nvPr>
        </p:nvSpPr>
        <p:spPr>
          <a:xfrm>
            <a:off x="686834" y="1153572"/>
            <a:ext cx="3200400" cy="44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lang="en-US" sz="4400">
                <a:solidFill>
                  <a:srgbClr val="FFFFFF"/>
                </a:solidFill>
              </a:rPr>
              <a:t>Linha do Tempo</a:t>
            </a:r>
            <a:endParaRPr sz="4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242b7e3b5c0_1_0"/>
          <p:cNvSpPr/>
          <p:nvPr/>
        </p:nvSpPr>
        <p:spPr>
          <a:xfrm flipH="1" rot="10800000">
            <a:off x="7550402" y="2455612"/>
            <a:ext cx="4083300" cy="4083300"/>
          </a:xfrm>
          <a:prstGeom prst="arc">
            <a:avLst>
              <a:gd fmla="val 16200000" name="adj1"/>
              <a:gd fmla="val 0" name="adj2"/>
            </a:avLst>
          </a:prstGeom>
          <a:noFill/>
          <a:ln cap="rnd" cmpd="sng" w="127000">
            <a:solidFill>
              <a:srgbClr val="ED3D3D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g242b7e3b5c0_1_0"/>
          <p:cNvSpPr txBox="1"/>
          <p:nvPr/>
        </p:nvSpPr>
        <p:spPr>
          <a:xfrm>
            <a:off x="5015275" y="835900"/>
            <a:ext cx="547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7" name="Google Shape;107;g242b7e3b5c0_1_0"/>
          <p:cNvCxnSpPr/>
          <p:nvPr/>
        </p:nvCxnSpPr>
        <p:spPr>
          <a:xfrm flipH="1" rot="10800000">
            <a:off x="4162425" y="3257451"/>
            <a:ext cx="7867800" cy="32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08" name="Google Shape;108;g242b7e3b5c0_1_0"/>
          <p:cNvCxnSpPr/>
          <p:nvPr/>
        </p:nvCxnSpPr>
        <p:spPr>
          <a:xfrm rot="10800000">
            <a:off x="4227800" y="1838356"/>
            <a:ext cx="0" cy="1442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" name="Google Shape;109;g242b7e3b5c0_1_0"/>
          <p:cNvCxnSpPr/>
          <p:nvPr/>
        </p:nvCxnSpPr>
        <p:spPr>
          <a:xfrm rot="10800000">
            <a:off x="9564475" y="1838356"/>
            <a:ext cx="0" cy="1442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" name="Google Shape;110;g242b7e3b5c0_1_0"/>
          <p:cNvCxnSpPr/>
          <p:nvPr/>
        </p:nvCxnSpPr>
        <p:spPr>
          <a:xfrm rot="10800000">
            <a:off x="6783642" y="1838356"/>
            <a:ext cx="0" cy="1442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" name="Google Shape;111;g242b7e3b5c0_1_0"/>
          <p:cNvCxnSpPr/>
          <p:nvPr/>
        </p:nvCxnSpPr>
        <p:spPr>
          <a:xfrm rot="10800000">
            <a:off x="5421000" y="3280676"/>
            <a:ext cx="0" cy="1514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" name="Google Shape;112;g242b7e3b5c0_1_0"/>
          <p:cNvCxnSpPr/>
          <p:nvPr/>
        </p:nvCxnSpPr>
        <p:spPr>
          <a:xfrm rot="10800000">
            <a:off x="10757650" y="3280676"/>
            <a:ext cx="0" cy="1514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" name="Google Shape;113;g242b7e3b5c0_1_0"/>
          <p:cNvCxnSpPr/>
          <p:nvPr/>
        </p:nvCxnSpPr>
        <p:spPr>
          <a:xfrm rot="10800000">
            <a:off x="7976830" y="3280676"/>
            <a:ext cx="0" cy="1514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4" name="Google Shape;114;g242b7e3b5c0_1_0"/>
          <p:cNvSpPr txBox="1"/>
          <p:nvPr>
            <p:ph idx="1" type="subTitle"/>
          </p:nvPr>
        </p:nvSpPr>
        <p:spPr>
          <a:xfrm>
            <a:off x="4162425" y="1707100"/>
            <a:ext cx="3051600" cy="74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highlight>
                  <a:schemeClr val="lt1"/>
                </a:highlight>
              </a:rPr>
              <a:t>Brainstorm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115" name="Google Shape;115;g242b7e3b5c0_1_0"/>
          <p:cNvSpPr txBox="1"/>
          <p:nvPr>
            <p:ph idx="1" type="subTitle"/>
          </p:nvPr>
        </p:nvSpPr>
        <p:spPr>
          <a:xfrm>
            <a:off x="5421000" y="4295675"/>
            <a:ext cx="230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7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highlight>
                  <a:schemeClr val="lt1"/>
                </a:highlight>
              </a:rPr>
              <a:t>Pesquisa de viabilidade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116" name="Google Shape;116;g242b7e3b5c0_1_0"/>
          <p:cNvSpPr txBox="1"/>
          <p:nvPr>
            <p:ph idx="1" type="subTitle"/>
          </p:nvPr>
        </p:nvSpPr>
        <p:spPr>
          <a:xfrm>
            <a:off x="6787175" y="1771650"/>
            <a:ext cx="2595000" cy="5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77500"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highlight>
                  <a:schemeClr val="lt1"/>
                </a:highlight>
              </a:rPr>
              <a:t>Considerações de design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117" name="Google Shape;117;g242b7e3b5c0_1_0"/>
          <p:cNvSpPr txBox="1"/>
          <p:nvPr>
            <p:ph idx="1" type="subTitle"/>
          </p:nvPr>
        </p:nvSpPr>
        <p:spPr>
          <a:xfrm>
            <a:off x="9564475" y="1707088"/>
            <a:ext cx="3051600" cy="74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highlight>
                  <a:schemeClr val="lt1"/>
                </a:highlight>
              </a:rPr>
              <a:t>Desenvolvimento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118" name="Google Shape;118;g242b7e3b5c0_1_0"/>
          <p:cNvSpPr txBox="1"/>
          <p:nvPr>
            <p:ph idx="1" type="subTitle"/>
          </p:nvPr>
        </p:nvSpPr>
        <p:spPr>
          <a:xfrm>
            <a:off x="7976825" y="4030188"/>
            <a:ext cx="3051600" cy="74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highlight>
                  <a:schemeClr val="lt1"/>
                </a:highlight>
              </a:rPr>
              <a:t>Prototipagem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119" name="Google Shape;119;g242b7e3b5c0_1_0"/>
          <p:cNvSpPr txBox="1"/>
          <p:nvPr>
            <p:ph idx="1" type="subTitle"/>
          </p:nvPr>
        </p:nvSpPr>
        <p:spPr>
          <a:xfrm>
            <a:off x="10757650" y="4046263"/>
            <a:ext cx="3051600" cy="74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highlight>
                  <a:schemeClr val="lt1"/>
                </a:highlight>
              </a:rPr>
              <a:t>Testes</a:t>
            </a:r>
            <a:endParaRPr>
              <a:highlight>
                <a:schemeClr val="lt1"/>
              </a:highlight>
            </a:endParaRPr>
          </a:p>
        </p:txBody>
      </p:sp>
      <p:cxnSp>
        <p:nvCxnSpPr>
          <p:cNvPr id="120" name="Google Shape;120;g242b7e3b5c0_1_0"/>
          <p:cNvCxnSpPr/>
          <p:nvPr/>
        </p:nvCxnSpPr>
        <p:spPr>
          <a:xfrm>
            <a:off x="4238625" y="2231439"/>
            <a:ext cx="1485900" cy="16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" name="Google Shape;121;g242b7e3b5c0_1_0"/>
          <p:cNvCxnSpPr/>
          <p:nvPr/>
        </p:nvCxnSpPr>
        <p:spPr>
          <a:xfrm>
            <a:off x="5421000" y="4679364"/>
            <a:ext cx="2180100" cy="6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" name="Google Shape;122;g242b7e3b5c0_1_0"/>
          <p:cNvCxnSpPr/>
          <p:nvPr/>
        </p:nvCxnSpPr>
        <p:spPr>
          <a:xfrm flipH="1" rot="10800000">
            <a:off x="7976825" y="4562589"/>
            <a:ext cx="1815000" cy="12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" name="Google Shape;123;g242b7e3b5c0_1_0"/>
          <p:cNvCxnSpPr/>
          <p:nvPr/>
        </p:nvCxnSpPr>
        <p:spPr>
          <a:xfrm>
            <a:off x="10757650" y="4574589"/>
            <a:ext cx="882000" cy="6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" name="Google Shape;124;g242b7e3b5c0_1_0"/>
          <p:cNvCxnSpPr/>
          <p:nvPr/>
        </p:nvCxnSpPr>
        <p:spPr>
          <a:xfrm>
            <a:off x="9564475" y="2245864"/>
            <a:ext cx="2332200" cy="11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" name="Google Shape;125;g242b7e3b5c0_1_0"/>
          <p:cNvCxnSpPr/>
          <p:nvPr/>
        </p:nvCxnSpPr>
        <p:spPr>
          <a:xfrm>
            <a:off x="6783650" y="2250126"/>
            <a:ext cx="2531700" cy="7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6" name="Google Shape;126;g242b7e3b5c0_1_0"/>
          <p:cNvSpPr txBox="1"/>
          <p:nvPr>
            <p:ph idx="1" type="subTitle"/>
          </p:nvPr>
        </p:nvSpPr>
        <p:spPr>
          <a:xfrm>
            <a:off x="4066925" y="1381125"/>
            <a:ext cx="400200" cy="4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highlight>
                  <a:schemeClr val="lt1"/>
                </a:highlight>
              </a:rPr>
              <a:t>1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127" name="Google Shape;127;g242b7e3b5c0_1_0"/>
          <p:cNvSpPr txBox="1"/>
          <p:nvPr>
            <p:ph idx="1" type="subTitle"/>
          </p:nvPr>
        </p:nvSpPr>
        <p:spPr>
          <a:xfrm>
            <a:off x="5220900" y="4794775"/>
            <a:ext cx="400200" cy="4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highlight>
                  <a:schemeClr val="lt1"/>
                </a:highlight>
              </a:rPr>
              <a:t>2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128" name="Google Shape;128;g242b7e3b5c0_1_0"/>
          <p:cNvSpPr txBox="1"/>
          <p:nvPr>
            <p:ph idx="1" type="subTitle"/>
          </p:nvPr>
        </p:nvSpPr>
        <p:spPr>
          <a:xfrm>
            <a:off x="7776725" y="4794775"/>
            <a:ext cx="400200" cy="4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highlight>
                  <a:schemeClr val="lt1"/>
                </a:highlight>
              </a:rPr>
              <a:t>4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129" name="Google Shape;129;g242b7e3b5c0_1_0"/>
          <p:cNvSpPr txBox="1"/>
          <p:nvPr>
            <p:ph idx="1" type="subTitle"/>
          </p:nvPr>
        </p:nvSpPr>
        <p:spPr>
          <a:xfrm>
            <a:off x="10557550" y="4794775"/>
            <a:ext cx="400200" cy="4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highlight>
                  <a:schemeClr val="lt1"/>
                </a:highlight>
              </a:rPr>
              <a:t>6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130" name="Google Shape;130;g242b7e3b5c0_1_0"/>
          <p:cNvSpPr txBox="1"/>
          <p:nvPr>
            <p:ph idx="1" type="subTitle"/>
          </p:nvPr>
        </p:nvSpPr>
        <p:spPr>
          <a:xfrm>
            <a:off x="9364375" y="1381125"/>
            <a:ext cx="400200" cy="4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highlight>
                  <a:schemeClr val="lt1"/>
                </a:highlight>
              </a:rPr>
              <a:t>5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131" name="Google Shape;131;g242b7e3b5c0_1_0"/>
          <p:cNvSpPr txBox="1"/>
          <p:nvPr>
            <p:ph idx="1" type="subTitle"/>
          </p:nvPr>
        </p:nvSpPr>
        <p:spPr>
          <a:xfrm>
            <a:off x="6595988" y="1410425"/>
            <a:ext cx="400200" cy="4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highlight>
                  <a:schemeClr val="lt1"/>
                </a:highlight>
              </a:rPr>
              <a:t>3</a:t>
            </a:r>
            <a:endParaRPr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41d6ff3593_0_8"/>
          <p:cNvSpPr/>
          <p:nvPr/>
        </p:nvSpPr>
        <p:spPr>
          <a:xfrm>
            <a:off x="3048" y="0"/>
            <a:ext cx="12189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g241d6ff3593_0_8"/>
          <p:cNvSpPr/>
          <p:nvPr/>
        </p:nvSpPr>
        <p:spPr>
          <a:xfrm>
            <a:off x="1" y="0"/>
            <a:ext cx="4167271" cy="6858000"/>
          </a:xfrm>
          <a:custGeom>
            <a:rect b="b" l="l" r="r" t="t"/>
            <a:pathLst>
              <a:path extrusionOk="0" h="6858000" w="4167271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D3D3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g241d6ff3593_0_8"/>
          <p:cNvSpPr txBox="1"/>
          <p:nvPr>
            <p:ph type="ctrTitle"/>
          </p:nvPr>
        </p:nvSpPr>
        <p:spPr>
          <a:xfrm>
            <a:off x="686834" y="1153572"/>
            <a:ext cx="3200400" cy="44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lt1"/>
                </a:solidFill>
              </a:rPr>
              <a:t>Resultados da pesquisa</a:t>
            </a:r>
            <a:endParaRPr sz="4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g241d6ff3593_0_8"/>
          <p:cNvSpPr txBox="1"/>
          <p:nvPr>
            <p:ph idx="1" type="subTitle"/>
          </p:nvPr>
        </p:nvSpPr>
        <p:spPr>
          <a:xfrm>
            <a:off x="4267200" y="309250"/>
            <a:ext cx="6762900" cy="6057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highlight>
                  <a:schemeClr val="lt1"/>
                </a:highlight>
              </a:rPr>
              <a:t>Percentagem</a:t>
            </a:r>
            <a:r>
              <a:rPr b="1" lang="en-US" sz="2600">
                <a:highlight>
                  <a:schemeClr val="lt1"/>
                </a:highlight>
              </a:rPr>
              <a:t> relevantes:</a:t>
            </a:r>
            <a:endParaRPr b="1" sz="2600">
              <a:highlight>
                <a:schemeClr val="lt1"/>
              </a:highlight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Char char="❖"/>
            </a:pPr>
            <a:r>
              <a:rPr lang="en-US">
                <a:highlight>
                  <a:srgbClr val="FFFFFF"/>
                </a:highlight>
              </a:rPr>
              <a:t>Crescimento do negócio de entregas durante a pandemia, mantendo-se após → 57% para 73%</a:t>
            </a:r>
            <a:r>
              <a:rPr baseline="30000" lang="en-US">
                <a:highlight>
                  <a:srgbClr val="FFFFFF"/>
                </a:highlight>
              </a:rPr>
              <a:t>1</a:t>
            </a:r>
            <a:r>
              <a:rPr lang="en-US">
                <a:highlight>
                  <a:schemeClr val="lt1"/>
                </a:highlight>
              </a:rPr>
              <a:t> </a:t>
            </a:r>
            <a:endParaRPr>
              <a:highlight>
                <a:schemeClr val="lt1"/>
              </a:highlight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❖"/>
            </a:pPr>
            <a:r>
              <a:rPr lang="en-US">
                <a:highlight>
                  <a:srgbClr val="FFFFFF"/>
                </a:highlight>
              </a:rPr>
              <a:t>Crescimento do alojamento turístico na Madeira, fev 2022/ fev 2023 → 61,6%</a:t>
            </a:r>
            <a:r>
              <a:rPr baseline="30000" lang="en-US">
                <a:highlight>
                  <a:srgbClr val="FFFFFF"/>
                </a:highlight>
              </a:rPr>
              <a:t>2</a:t>
            </a:r>
            <a:endParaRPr>
              <a:highlight>
                <a:srgbClr val="FFFFFF"/>
              </a:highlight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❖"/>
            </a:pPr>
            <a:r>
              <a:rPr lang="en-US">
                <a:highlight>
                  <a:srgbClr val="FFFFFF"/>
                </a:highlight>
              </a:rPr>
              <a:t>Residentes na Madeira, dentro dos países escolhidos, em 2021 → 4116 Imigrantes. (Mais de 11000 imigrantes no total, tendo em consideração todos os países.)</a:t>
            </a:r>
            <a:r>
              <a:rPr baseline="30000" lang="en-US"/>
              <a:t>3</a:t>
            </a:r>
            <a:endParaRPr baseline="30000"/>
          </a:p>
          <a:p>
            <a:pPr indent="0" lvl="0" marL="914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140" name="Google Shape;140;g241d6ff3593_0_8"/>
          <p:cNvSpPr/>
          <p:nvPr/>
        </p:nvSpPr>
        <p:spPr>
          <a:xfrm flipH="1" rot="10800000">
            <a:off x="7550402" y="2455612"/>
            <a:ext cx="4083300" cy="4083300"/>
          </a:xfrm>
          <a:prstGeom prst="arc">
            <a:avLst>
              <a:gd fmla="val 16200000" name="adj1"/>
              <a:gd fmla="val 0" name="adj2"/>
            </a:avLst>
          </a:prstGeom>
          <a:noFill/>
          <a:ln cap="rnd" cmpd="sng" w="127000">
            <a:solidFill>
              <a:srgbClr val="ED3D3D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g241d6ff3593_0_8"/>
          <p:cNvSpPr txBox="1"/>
          <p:nvPr/>
        </p:nvSpPr>
        <p:spPr>
          <a:xfrm>
            <a:off x="3362325" y="6000750"/>
            <a:ext cx="5286300" cy="1143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/>
              <a:t>1 </a:t>
            </a:r>
            <a:r>
              <a:rPr lang="en-US" sz="1200" u="sng">
                <a:solidFill>
                  <a:schemeClr val="hlink"/>
                </a:solidFill>
                <a:highlight>
                  <a:schemeClr val="lt1"/>
                </a:highlight>
                <a:hlinkClick r:id="rId3"/>
              </a:rPr>
              <a:t>h</a:t>
            </a:r>
            <a:r>
              <a:rPr lang="en-US" sz="1200" u="sng">
                <a:solidFill>
                  <a:schemeClr val="hlink"/>
                </a:solidFill>
                <a:highlight>
                  <a:schemeClr val="lt1"/>
                </a:highlight>
                <a:hlinkClick r:id="rId4"/>
              </a:rPr>
              <a:t>ttps://estatistica.madeira.gov.pt</a:t>
            </a:r>
            <a:r>
              <a:rPr lang="en-US" sz="1200" u="sng">
                <a:solidFill>
                  <a:schemeClr val="hlink"/>
                </a:solidFill>
                <a:highlight>
                  <a:schemeClr val="lt1"/>
                </a:highlight>
              </a:rPr>
              <a:t> </a:t>
            </a:r>
            <a:endParaRPr sz="1200" u="sng">
              <a:solidFill>
                <a:schemeClr val="hlink"/>
              </a:solidFill>
              <a:highlight>
                <a:schemeClr val="lt1"/>
              </a:highlight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>
                <a:solidFill>
                  <a:schemeClr val="dk1"/>
                </a:solidFill>
              </a:rPr>
              <a:t>2</a:t>
            </a:r>
            <a:r>
              <a:rPr lang="en-US">
                <a:solidFill>
                  <a:schemeClr val="dk1"/>
                </a:solidFill>
              </a:rPr>
              <a:t> </a:t>
            </a:r>
            <a:r>
              <a:rPr lang="en-US" sz="1200" u="sng">
                <a:solidFill>
                  <a:schemeClr val="hlink"/>
                </a:solidFill>
                <a:hlinkClick r:id="rId5"/>
              </a:rPr>
              <a:t>https://www.ine.pt</a:t>
            </a:r>
            <a:endParaRPr sz="1200" u="sng">
              <a:solidFill>
                <a:schemeClr val="hlink"/>
              </a:solidFill>
              <a:highlight>
                <a:schemeClr val="lt1"/>
              </a:highlight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200"/>
              <a:buNone/>
            </a:pPr>
            <a:r>
              <a:rPr lang="en-US">
                <a:solidFill>
                  <a:schemeClr val="dk1"/>
                </a:solidFill>
              </a:rPr>
              <a:t>3</a:t>
            </a:r>
            <a:r>
              <a:rPr lang="en-US">
                <a:solidFill>
                  <a:schemeClr val="dk1"/>
                </a:solidFill>
              </a:rPr>
              <a:t> </a:t>
            </a:r>
            <a:r>
              <a:rPr lang="en-US" sz="1200" u="sng">
                <a:solidFill>
                  <a:schemeClr val="hlink"/>
                </a:solidFill>
                <a:highlight>
                  <a:schemeClr val="lt1"/>
                </a:highlight>
              </a:rPr>
              <a:t>https://www.pordata.pt/</a:t>
            </a:r>
            <a:endParaRPr sz="1200" u="sng">
              <a:solidFill>
                <a:schemeClr val="hlink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4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4"/>
          <p:cNvSpPr/>
          <p:nvPr/>
        </p:nvSpPr>
        <p:spPr>
          <a:xfrm>
            <a:off x="1" y="0"/>
            <a:ext cx="4167271" cy="6858000"/>
          </a:xfrm>
          <a:custGeom>
            <a:rect b="b" l="l" r="r" t="t"/>
            <a:pathLst>
              <a:path extrusionOk="0" h="6858000" w="4167271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D3D3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4"/>
          <p:cNvSpPr txBox="1"/>
          <p:nvPr>
            <p:ph type="ctrTitle"/>
          </p:nvPr>
        </p:nvSpPr>
        <p:spPr>
          <a:xfrm>
            <a:off x="686834" y="1153572"/>
            <a:ext cx="3200400" cy="44611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lang="en-US" sz="4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Apps existentes</a:t>
            </a:r>
            <a:endParaRPr sz="4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4"/>
          <p:cNvSpPr/>
          <p:nvPr/>
        </p:nvSpPr>
        <p:spPr>
          <a:xfrm flipH="1" rot="10800000">
            <a:off x="7550402" y="2455479"/>
            <a:ext cx="4083433" cy="4083433"/>
          </a:xfrm>
          <a:prstGeom prst="arc">
            <a:avLst>
              <a:gd fmla="val 16200000" name="adj1"/>
              <a:gd fmla="val 0" name="adj2"/>
            </a:avLst>
          </a:prstGeom>
          <a:noFill/>
          <a:ln cap="rnd" cmpd="sng" w="127000">
            <a:solidFill>
              <a:srgbClr val="ED3D3D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0" name="Google Shape;150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7278" y="1104900"/>
            <a:ext cx="3233586" cy="108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37117" y="1269600"/>
            <a:ext cx="3757276" cy="211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36725" y="3286125"/>
            <a:ext cx="3200400" cy="1642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986625" y="3709666"/>
            <a:ext cx="2679950" cy="267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6"/>
          <p:cNvSpPr/>
          <p:nvPr/>
        </p:nvSpPr>
        <p:spPr>
          <a:xfrm>
            <a:off x="1" y="0"/>
            <a:ext cx="4167271" cy="6858000"/>
          </a:xfrm>
          <a:custGeom>
            <a:rect b="b" l="l" r="r" t="t"/>
            <a:pathLst>
              <a:path extrusionOk="0" h="6858000" w="4167271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D3D3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6"/>
          <p:cNvSpPr txBox="1"/>
          <p:nvPr>
            <p:ph type="ctrTitle"/>
          </p:nvPr>
        </p:nvSpPr>
        <p:spPr>
          <a:xfrm>
            <a:off x="686834" y="1153572"/>
            <a:ext cx="3200400" cy="44611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lang="en-US" sz="4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Design</a:t>
            </a:r>
            <a:endParaRPr/>
          </a:p>
        </p:txBody>
      </p:sp>
      <p:sp>
        <p:nvSpPr>
          <p:cNvPr id="161" name="Google Shape;161;p6"/>
          <p:cNvSpPr/>
          <p:nvPr/>
        </p:nvSpPr>
        <p:spPr>
          <a:xfrm flipH="1" rot="10800000">
            <a:off x="7550402" y="2455479"/>
            <a:ext cx="4083433" cy="4083433"/>
          </a:xfrm>
          <a:prstGeom prst="arc">
            <a:avLst>
              <a:gd fmla="val 16200000" name="adj1"/>
              <a:gd fmla="val 0" name="adj2"/>
            </a:avLst>
          </a:prstGeom>
          <a:noFill/>
          <a:ln cap="rnd" cmpd="sng" w="127000">
            <a:solidFill>
              <a:srgbClr val="ED3D3D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6"/>
          <p:cNvSpPr txBox="1"/>
          <p:nvPr>
            <p:ph idx="1" type="subTitle"/>
          </p:nvPr>
        </p:nvSpPr>
        <p:spPr>
          <a:xfrm>
            <a:off x="4641600" y="591350"/>
            <a:ext cx="7255200" cy="55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Char char="❖"/>
            </a:pPr>
            <a:r>
              <a:rPr lang="en-US">
                <a:highlight>
                  <a:schemeClr val="lt1"/>
                </a:highlight>
              </a:rPr>
              <a:t>Plano:</a:t>
            </a:r>
            <a:endParaRPr>
              <a:highlight>
                <a:schemeClr val="lt1"/>
              </a:highlight>
            </a:endParaRPr>
          </a:p>
          <a:p>
            <a:pPr indent="-3746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Char char="➢"/>
            </a:pPr>
            <a:r>
              <a:rPr lang="en-US" sz="2300">
                <a:highlight>
                  <a:schemeClr val="lt1"/>
                </a:highlight>
              </a:rPr>
              <a:t>Prototipagem de baixa/média fidelidade (Figma)</a:t>
            </a:r>
            <a:endParaRPr sz="2300">
              <a:highlight>
                <a:schemeClr val="lt1"/>
              </a:highlight>
            </a:endParaRPr>
          </a:p>
          <a:p>
            <a:pPr indent="-3746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➢"/>
            </a:pPr>
            <a:r>
              <a:rPr lang="en-US" sz="2300">
                <a:highlight>
                  <a:schemeClr val="lt1"/>
                </a:highlight>
              </a:rPr>
              <a:t>Prototipagem de alta fidelidade (Flutter Flow) e APK</a:t>
            </a:r>
            <a:endParaRPr sz="2300">
              <a:highlight>
                <a:schemeClr val="lt1"/>
              </a:highlight>
            </a:endParaRPr>
          </a:p>
          <a:p>
            <a:pPr indent="-3746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➢"/>
            </a:pPr>
            <a:r>
              <a:rPr lang="en-US" sz="2300">
                <a:highlight>
                  <a:schemeClr val="lt1"/>
                </a:highlight>
              </a:rPr>
              <a:t>Testes</a:t>
            </a:r>
            <a:endParaRPr sz="2300">
              <a:highlight>
                <a:schemeClr val="lt1"/>
              </a:highlight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-US" sz="2300">
                <a:highlight>
                  <a:schemeClr val="lt1"/>
                </a:highlight>
              </a:rPr>
              <a:t>Refinamento da App</a:t>
            </a:r>
            <a:br>
              <a:rPr lang="en-US">
                <a:highlight>
                  <a:schemeClr val="lt1"/>
                </a:highlight>
              </a:rPr>
            </a:br>
            <a:endParaRPr>
              <a:highlight>
                <a:schemeClr val="lt1"/>
              </a:highlight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en-US">
                <a:highlight>
                  <a:schemeClr val="lt1"/>
                </a:highlight>
              </a:rPr>
              <a:t>Interaction Styles</a:t>
            </a:r>
            <a:br>
              <a:rPr lang="en-US">
                <a:highlight>
                  <a:schemeClr val="lt1"/>
                </a:highlight>
              </a:rPr>
            </a:br>
            <a:endParaRPr>
              <a:highlight>
                <a:schemeClr val="lt1"/>
              </a:highlight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en-US">
                <a:highlight>
                  <a:schemeClr val="lt1"/>
                </a:highlight>
              </a:rPr>
              <a:t>Princípios do desenho</a:t>
            </a:r>
            <a:br>
              <a:rPr lang="en-US">
                <a:highlight>
                  <a:schemeClr val="lt1"/>
                </a:highlight>
              </a:rPr>
            </a:br>
            <a:endParaRPr>
              <a:highlight>
                <a:schemeClr val="lt1"/>
              </a:highlight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en-US">
                <a:highlight>
                  <a:schemeClr val="lt1"/>
                </a:highlight>
              </a:rPr>
              <a:t>Princípios de Desenho da UI</a:t>
            </a:r>
            <a:br>
              <a:rPr lang="en-US">
                <a:highlight>
                  <a:schemeClr val="lt1"/>
                </a:highlight>
              </a:rPr>
            </a:br>
            <a:endParaRPr>
              <a:highlight>
                <a:schemeClr val="lt1"/>
              </a:highlight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en-US">
                <a:highlight>
                  <a:schemeClr val="lt1"/>
                </a:highlight>
              </a:rPr>
              <a:t>Cor</a:t>
            </a:r>
            <a:endParaRPr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7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7"/>
          <p:cNvSpPr/>
          <p:nvPr/>
        </p:nvSpPr>
        <p:spPr>
          <a:xfrm>
            <a:off x="1" y="0"/>
            <a:ext cx="4167271" cy="6858000"/>
          </a:xfrm>
          <a:custGeom>
            <a:rect b="b" l="l" r="r" t="t"/>
            <a:pathLst>
              <a:path extrusionOk="0" h="6858000" w="4167271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D3D3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7"/>
          <p:cNvSpPr txBox="1"/>
          <p:nvPr>
            <p:ph type="ctrTitle"/>
          </p:nvPr>
        </p:nvSpPr>
        <p:spPr>
          <a:xfrm>
            <a:off x="448235" y="1153572"/>
            <a:ext cx="3729317" cy="44611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lang="en-US" sz="4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Demonstração do projeto</a:t>
            </a:r>
            <a:endParaRPr sz="4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7"/>
          <p:cNvSpPr/>
          <p:nvPr/>
        </p:nvSpPr>
        <p:spPr>
          <a:xfrm flipH="1" rot="10800000">
            <a:off x="7550402" y="2455479"/>
            <a:ext cx="4083433" cy="4083433"/>
          </a:xfrm>
          <a:prstGeom prst="arc">
            <a:avLst>
              <a:gd fmla="val 16200000" name="adj1"/>
              <a:gd fmla="val 0" name="adj2"/>
            </a:avLst>
          </a:prstGeom>
          <a:noFill/>
          <a:ln cap="rnd" cmpd="sng" w="127000">
            <a:solidFill>
              <a:srgbClr val="ED3D3D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1" name="Google Shape;171;p7"/>
          <p:cNvGrpSpPr/>
          <p:nvPr/>
        </p:nvGrpSpPr>
        <p:grpSpPr>
          <a:xfrm>
            <a:off x="5135215" y="152225"/>
            <a:ext cx="3361253" cy="6463848"/>
            <a:chOff x="6023875" y="827150"/>
            <a:chExt cx="2704799" cy="5200200"/>
          </a:xfrm>
        </p:grpSpPr>
        <p:pic>
          <p:nvPicPr>
            <p:cNvPr id="172" name="Google Shape;172;p7"/>
            <p:cNvPicPr preferRelativeResize="0"/>
            <p:nvPr/>
          </p:nvPicPr>
          <p:blipFill rotWithShape="1">
            <a:blip r:embed="rId3">
              <a:alphaModFix/>
            </a:blip>
            <a:srcRect b="9800" l="29463" r="28685" t="9736"/>
            <a:stretch/>
          </p:blipFill>
          <p:spPr>
            <a:xfrm>
              <a:off x="6023875" y="827150"/>
              <a:ext cx="2704799" cy="5200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3" name="Google Shape;173;p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267450" y="1504950"/>
              <a:ext cx="2190750" cy="385762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8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8"/>
          <p:cNvSpPr/>
          <p:nvPr/>
        </p:nvSpPr>
        <p:spPr>
          <a:xfrm>
            <a:off x="1" y="0"/>
            <a:ext cx="4167271" cy="6858000"/>
          </a:xfrm>
          <a:custGeom>
            <a:rect b="b" l="l" r="r" t="t"/>
            <a:pathLst>
              <a:path extrusionOk="0" h="6858000" w="4167271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D3D3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8"/>
          <p:cNvSpPr txBox="1"/>
          <p:nvPr>
            <p:ph type="ctrTitle"/>
          </p:nvPr>
        </p:nvSpPr>
        <p:spPr>
          <a:xfrm>
            <a:off x="686834" y="1153572"/>
            <a:ext cx="3200400" cy="44611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lang="en-US" sz="4400">
                <a:solidFill>
                  <a:srgbClr val="FFFFFF"/>
                </a:solidFill>
              </a:rPr>
              <a:t>Features</a:t>
            </a:r>
            <a:endParaRPr sz="4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8"/>
          <p:cNvSpPr/>
          <p:nvPr/>
        </p:nvSpPr>
        <p:spPr>
          <a:xfrm flipH="1" rot="10800000">
            <a:off x="7550402" y="2455479"/>
            <a:ext cx="4083433" cy="4083433"/>
          </a:xfrm>
          <a:prstGeom prst="arc">
            <a:avLst>
              <a:gd fmla="val 16200000" name="adj1"/>
              <a:gd fmla="val 0" name="adj2"/>
            </a:avLst>
          </a:prstGeom>
          <a:noFill/>
          <a:ln cap="rnd" cmpd="sng" w="127000">
            <a:solidFill>
              <a:srgbClr val="ED3D3D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8"/>
          <p:cNvSpPr txBox="1"/>
          <p:nvPr>
            <p:ph idx="1" type="subTitle"/>
          </p:nvPr>
        </p:nvSpPr>
        <p:spPr>
          <a:xfrm>
            <a:off x="4641600" y="419500"/>
            <a:ext cx="6712200" cy="611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984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❖"/>
            </a:pPr>
            <a:r>
              <a:rPr lang="en-US"/>
              <a:t>Exemplos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746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Char char="➢"/>
            </a:pPr>
            <a:r>
              <a:rPr lang="en-US" sz="2300">
                <a:highlight>
                  <a:schemeClr val="lt1"/>
                </a:highlight>
              </a:rPr>
              <a:t>Login, logout, signup</a:t>
            </a:r>
            <a:endParaRPr sz="2300"/>
          </a:p>
          <a:p>
            <a:pPr indent="-3746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Char char="➢"/>
            </a:pPr>
            <a:r>
              <a:rPr lang="en-US" sz="2300">
                <a:highlight>
                  <a:schemeClr val="lt1"/>
                </a:highlight>
              </a:rPr>
              <a:t>Adicionar, remover e atualizar produtos do carrinho</a:t>
            </a:r>
            <a:endParaRPr sz="2300">
              <a:highlight>
                <a:schemeClr val="lt1"/>
              </a:highlight>
            </a:endParaRPr>
          </a:p>
          <a:p>
            <a:pPr indent="-3746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Char char="➢"/>
            </a:pPr>
            <a:r>
              <a:rPr lang="en-US" sz="2300">
                <a:highlight>
                  <a:schemeClr val="lt1"/>
                </a:highlight>
              </a:rPr>
              <a:t>Procurar um produto pelo nome</a:t>
            </a:r>
            <a:endParaRPr sz="2300">
              <a:highlight>
                <a:schemeClr val="lt1"/>
              </a:highlight>
            </a:endParaRPr>
          </a:p>
          <a:p>
            <a:pPr indent="-3746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Char char="➢"/>
            </a:pPr>
            <a:r>
              <a:rPr lang="en-US" sz="2300">
                <a:highlight>
                  <a:schemeClr val="lt1"/>
                </a:highlight>
              </a:rPr>
              <a:t>Filtrar tendo em consideração o país e/ou categoria</a:t>
            </a:r>
            <a:endParaRPr sz="2300"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9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9"/>
          <p:cNvSpPr/>
          <p:nvPr/>
        </p:nvSpPr>
        <p:spPr>
          <a:xfrm>
            <a:off x="1" y="0"/>
            <a:ext cx="4167271" cy="6858000"/>
          </a:xfrm>
          <a:custGeom>
            <a:rect b="b" l="l" r="r" t="t"/>
            <a:pathLst>
              <a:path extrusionOk="0" h="6858000" w="4167271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D3D3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9"/>
          <p:cNvSpPr txBox="1"/>
          <p:nvPr>
            <p:ph type="ctrTitle"/>
          </p:nvPr>
        </p:nvSpPr>
        <p:spPr>
          <a:xfrm>
            <a:off x="686834" y="1153572"/>
            <a:ext cx="3200400" cy="44611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lang="en-US" sz="4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Evolução do prot</a:t>
            </a:r>
            <a:r>
              <a:rPr lang="en-US" sz="4400">
                <a:solidFill>
                  <a:srgbClr val="FFFFFF"/>
                </a:solidFill>
              </a:rPr>
              <a:t>ótipo</a:t>
            </a:r>
            <a:endParaRPr sz="4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9"/>
          <p:cNvSpPr/>
          <p:nvPr/>
        </p:nvSpPr>
        <p:spPr>
          <a:xfrm flipH="1" rot="10800000">
            <a:off x="7550402" y="2455479"/>
            <a:ext cx="4083433" cy="4083433"/>
          </a:xfrm>
          <a:prstGeom prst="arc">
            <a:avLst>
              <a:gd fmla="val 16200000" name="adj1"/>
              <a:gd fmla="val 0" name="adj2"/>
            </a:avLst>
          </a:prstGeom>
          <a:noFill/>
          <a:ln cap="rnd" cmpd="sng" w="127000">
            <a:solidFill>
              <a:srgbClr val="ED3D3D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9"/>
          <p:cNvSpPr txBox="1"/>
          <p:nvPr>
            <p:ph idx="1" type="subTitle"/>
          </p:nvPr>
        </p:nvSpPr>
        <p:spPr>
          <a:xfrm>
            <a:off x="4641600" y="591350"/>
            <a:ext cx="6712200" cy="517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en-US"/>
              <a:t>Antes e depois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-US" sz="2400">
                <a:highlight>
                  <a:schemeClr val="lt1"/>
                </a:highlight>
              </a:rPr>
              <a:t>Remoção de ícones desnecessários</a:t>
            </a:r>
            <a:endParaRPr sz="2400">
              <a:highlight>
                <a:schemeClr val="lt1"/>
              </a:highlight>
            </a:endParaRPr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highlight>
                <a:schemeClr val="lt1"/>
              </a:highlight>
            </a:endParaRPr>
          </a:p>
          <a:p>
            <a:pPr indent="-3556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-US" sz="2400">
                <a:highlight>
                  <a:schemeClr val="lt1"/>
                </a:highlight>
              </a:rPr>
              <a:t>Alteração de ordem das páginas (média para alta fidelidade)</a:t>
            </a:r>
            <a:endParaRPr sz="2400">
              <a:highlight>
                <a:schemeClr val="lt1"/>
              </a:highlight>
            </a:endParaRPr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highlight>
                <a:schemeClr val="lt1"/>
              </a:highlight>
            </a:endParaRPr>
          </a:p>
          <a:p>
            <a:pPr indent="-3556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-US" sz="2400">
                <a:highlight>
                  <a:schemeClr val="lt1"/>
                </a:highlight>
              </a:rPr>
              <a:t>Adição de novas categorias (savory e desserts) para tornar a filtragem mais rica e diferenciada</a:t>
            </a:r>
            <a:br>
              <a:rPr lang="en-US"/>
            </a:br>
            <a:endParaRPr/>
          </a:p>
          <a:p>
            <a:pPr indent="-3556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-US" sz="2400"/>
              <a:t>Alteração de alguns </a:t>
            </a:r>
            <a:r>
              <a:rPr lang="en-US" sz="2400">
                <a:highlight>
                  <a:schemeClr val="lt1"/>
                </a:highlight>
              </a:rPr>
              <a:t>ícones </a:t>
            </a:r>
            <a:r>
              <a:rPr lang="en-US" sz="2400"/>
              <a:t>devido a uma falta de clareza</a:t>
            </a:r>
            <a:br>
              <a:rPr lang="en-US"/>
            </a:br>
            <a:endParaRPr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2023-05-07T10:37:58Z</dcterms:created>
  <dc:creator>Felipe Clevert Jimenez da Silva</dc:creator>
</cp:coreProperties>
</file>