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095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joda-time.sourceforge.n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thedailywtf.com/Articles/SQL-Splits.aspx" TargetMode="External"/><Relationship Id="rId5" Type="http://schemas.openxmlformats.org/officeDocument/2006/relationships/hyperlink" Target="http://thedailywtf.com/Articles/Wyoming-OClock.aspx" TargetMode="External"/><Relationship Id="rId6" Type="http://schemas.openxmlformats.org/officeDocument/2006/relationships/hyperlink" Target="http://thedailywtf.com/Articles/Irregular_Expressions.aspx" TargetMode="External"/><Relationship Id="rId7" Type="http://schemas.openxmlformats.org/officeDocument/2006/relationships/hyperlink" Target="http://thedailywtf.com/Articles/Testing-Fundamentals-.aspx" TargetMode="External"/><Relationship Id="rId8" Type="http://schemas.openxmlformats.org/officeDocument/2006/relationships/hyperlink" Target="http://thedailywtf.com/Articles/Time_to_Deprecate.aspx" TargetMode="External"/><Relationship Id="rId9" Type="http://schemas.openxmlformats.org/officeDocument/2006/relationships/hyperlink" Target="http://thedailywtf.com/Articles/Zip-Code-Functionalilty.aspx" TargetMode="External"/><Relationship Id="rId10" Type="http://schemas.openxmlformats.org/officeDocument/2006/relationships/hyperlink" Target="http://thedailywtf.com/Articles/Return_of_IsTrue().aspx" TargetMode="External"/><Relationship Id="rId11" Type="http://schemas.openxmlformats.org/officeDocument/2006/relationships/hyperlink" Target="http://thedailywtf.com/Articles/When_(n_0x3c_0)_won_0x27_t_do_0x2e_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javacodegeeks.com/2011/11/java-7-feature-overview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findbugs.sourceforge.net/bugDescriptions.html" TargetMode="External"/><Relationship Id="rId4" Type="http://schemas.openxmlformats.org/officeDocument/2006/relationships/hyperlink" Target="http://checkstyle.sourceforge.net/availablechecks.html" TargetMode="External"/><Relationship Id="rId5" Type="http://schemas.openxmlformats.org/officeDocument/2006/relationships/hyperlink" Target="http://pmd.sourceforge.net/pmd-5.0.4/rules/index.html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 Best Practices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@rtoal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2013-06-12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Guava awesomes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Map&lt;String, Map&lt;Integer, Budget&gt;&gt; m = Maps.</a:t>
            </a:r>
            <a:r>
              <a:rPr lang="en" sz="1800" b="1"/>
              <a:t>newHashMap</a:t>
            </a:r>
            <a:r>
              <a:rPr lang="en" sz="1800"/>
              <a:t>();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ImmutableSet</a:t>
            </a:r>
            <a:r>
              <a:rPr lang="en" sz="1800"/>
              <a:t>&lt;Integer&gt; s = ImmutableSet.of(1, 3, 9, 6);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Collection&lt;?&gt; b = </a:t>
            </a:r>
            <a:r>
              <a:rPr lang="en" sz="1800" b="1"/>
              <a:t>filter</a:t>
            </a:r>
            <a:r>
              <a:rPr lang="en" sz="1800"/>
              <a:t>(a, notNull());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Multimap</a:t>
            </a:r>
            <a:r>
              <a:rPr lang="en" sz="1800"/>
              <a:t>&lt;String, Integer&gt; scores = HashMultimap.create();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scores.put("Alice", 75);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scores.put("Alice", 22);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scores.put("Alice", 99);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System.out.println(Collections.max(scores.get("Alice")));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 b="1"/>
              <a:t>Splitter</a:t>
            </a:r>
            <a:r>
              <a:rPr lang="en" sz="1800"/>
              <a:t>.on(',').trimResults().omitEmptyStrings().split("63,22,,   9");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Guava wins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public int compareTo(final Dog 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return ComparisonChain.start().compare(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            age, d.age).compare(breed, d.breed).result();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checkArgument(count &gt; 0, "must be positive: %s", count);</a:t>
            </a: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44575" y="5254775"/>
            <a:ext cx="5808300" cy="1131600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preconditions (to remove if-statements from your code)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80925" y="49758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27439" y="4829985"/>
            <a:ext cx="1319684" cy="175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980925" y="3369578"/>
            <a:ext cx="2290499" cy="545399"/>
          </a:xfrm>
          <a:prstGeom prst="flowChartConnector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/>
              <a:t>Precondition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Speaking of Joda-Time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Check it out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Know the concepts!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i="1"/>
              <a:t>Instant</a:t>
            </a:r>
            <a:r>
              <a:rPr lang="en" sz="2400"/>
              <a:t> - DateTime, DateMidnight, MutableDateTime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i="1"/>
              <a:t>Partial</a:t>
            </a:r>
            <a:r>
              <a:rPr lang="en" sz="2400"/>
              <a:t> - LocalDateTime, LocalDate, LocalTime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i="1"/>
              <a:t>Duration</a:t>
            </a:r>
            <a:r>
              <a:rPr lang="en" sz="2400"/>
              <a:t> (a number of millis)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i="1"/>
              <a:t>Interval</a:t>
            </a:r>
            <a:r>
              <a:rPr lang="en" sz="2400"/>
              <a:t> (two instants)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i="1"/>
              <a:t>Period</a:t>
            </a:r>
            <a:r>
              <a:rPr lang="en" sz="2400"/>
              <a:t> (in human-understandable terms, e.g, days/weeks)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i="1"/>
              <a:t>Chronology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@Controller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public class DepositController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private int accountId;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private BigDecimal depositAmount;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@POST @RequestMapping("/deposit/{id}")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public Response handleDeposit(@Param("id") String id,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String amount)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this.accountId = validateId(id);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this.depositAmount = validateAmount(amount);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service.makeDeposit(accountId, depositAmount);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17580" y="1933800"/>
            <a:ext cx="1030170" cy="93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Grrrrr </a:t>
            </a:r>
            <a:r>
              <a:rPr lang="en" sz="3000" b="0"/>
              <a:t>—</a:t>
            </a:r>
            <a:r>
              <a:rPr lang="en"/>
              <a:t> Singletons!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request is running on a separate thread most likely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550" y="3055671"/>
            <a:ext cx="6061298" cy="3150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2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public class DepositController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@POST @RequestMapping("/deposit/{id}")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public Response handleDeposit(@Param("id") String id,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    String amount)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</a:t>
            </a:r>
            <a:r>
              <a:rPr lang="en" sz="2400">
                <a:solidFill>
                  <a:srgbClr val="38761D"/>
                </a:solidFill>
              </a:rPr>
              <a:t>int accountId</a:t>
            </a:r>
            <a:r>
              <a:rPr lang="en" sz="2400">
                <a:solidFill>
                  <a:srgbClr val="000000"/>
                </a:solidFill>
              </a:rPr>
              <a:t> = validateId(id);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</a:t>
            </a:r>
            <a:r>
              <a:rPr lang="en" sz="2400">
                <a:solidFill>
                  <a:srgbClr val="38761D"/>
                </a:solidFill>
              </a:rPr>
              <a:t>BigDecimal deposit</a:t>
            </a:r>
            <a:r>
              <a:rPr lang="en" sz="2400">
                <a:solidFill>
                  <a:srgbClr val="000000"/>
                </a:solidFill>
              </a:rPr>
              <a:t> = validateAmount(amount);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service.makeDeposit(accountId, deposit);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fix is obvious, isn't it?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92175" y="5407175"/>
            <a:ext cx="7703400" cy="1049700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Don't put state in shared singletons like controllers, services, and daos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28525" y="51282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public class FeedConfig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public FeedConfig(String feedFileId,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    String feedId, String name, String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    String compressionType,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    ConversionType conversionType,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    ProviderType providerType,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    boolean createsNewListing)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   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    }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56917" y="5496575"/>
            <a:ext cx="1030170" cy="93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 Many Parameters!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When you </a:t>
            </a:r>
            <a:r>
              <a:rPr lang="en" i="1"/>
              <a:t>call</a:t>
            </a:r>
            <a:r>
              <a:rPr lang="en"/>
              <a:t> a constructor (or any method, for that matter) with a zillion arguments, what do they all mean?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dynamic languages, we pass hashes (usually)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we do that in Java?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</a:t>
            </a:r>
            <a:r>
              <a:rPr lang="en" i="1"/>
              <a:t>wrong</a:t>
            </a:r>
            <a:r>
              <a:rPr lang="en"/>
              <a:t> with you?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10550" y="3624117"/>
            <a:ext cx="1026644" cy="294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Fluent Builders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7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config = new FeedFileConfigBuilder()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.feedFileId("483")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.feedId("22")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.name("iusa-CA")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.url("ftp://example.com/iusa/ca/feed")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.compressionType("zip")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.conversionType(Conversion.CUSTOM)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.createsNewListing(false)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.build();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079350" y="2060450"/>
            <a:ext cx="2876699" cy="1009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The builder is mutable but the object that is built is immutable.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350007" y="5497000"/>
            <a:ext cx="6531000" cy="1049700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builders for classes with many properties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521429" y="5218100"/>
            <a:ext cx="23531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7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start = System.currentTimeMillis();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price = computePrice();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finish = System.currentTimeMillis();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logger.debug("Computed price of $"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+ new DecimalFormat("#0.00").format(price)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+ " in " + (finish - start) + " milliseconds");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10029" y="1801400"/>
            <a:ext cx="1030170" cy="93271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77200" y="4649250"/>
            <a:ext cx="8262300" cy="20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FF"/>
              </a:buClr>
              <a:buSzPct val="58333"/>
              <a:buFont typeface="Arial"/>
              <a:buChar char="●"/>
            </a:pPr>
            <a:r>
              <a:rPr lang="en" sz="2400">
                <a:solidFill>
                  <a:srgbClr val="0000FF"/>
                </a:solidFill>
              </a:rPr>
              <a:t>Timing clutters the code .... it's an aspect</a:t>
            </a:r>
          </a:p>
          <a:p>
            <a:pPr marL="457200" lvl="0" indent="-317500" rtl="0">
              <a:spcBef>
                <a:spcPts val="0"/>
              </a:spcBef>
              <a:buClr>
                <a:srgbClr val="0000FF"/>
              </a:buClr>
              <a:buSzPct val="58333"/>
              <a:buFont typeface="Arial"/>
              <a:buChar char="●"/>
            </a:pPr>
            <a:r>
              <a:rPr lang="en" sz="2400">
                <a:solidFill>
                  <a:srgbClr val="0000FF"/>
                </a:solidFill>
              </a:rPr>
              <a:t>Should use a currency formatter ( i18n )</a:t>
            </a:r>
          </a:p>
          <a:p>
            <a:pPr marL="457200" lvl="0" indent="-317500" rtl="0">
              <a:spcBef>
                <a:spcPts val="0"/>
              </a:spcBef>
              <a:buClr>
                <a:srgbClr val="0000FF"/>
              </a:buClr>
              <a:buSzPct val="58333"/>
              <a:buFont typeface="Arial"/>
              <a:buChar char="●"/>
            </a:pPr>
            <a:r>
              <a:rPr lang="en" sz="2400">
                <a:solidFill>
                  <a:srgbClr val="0000FF"/>
                </a:solidFill>
              </a:rPr>
              <a:t>Is that the only formatter we'll need?</a:t>
            </a:r>
          </a:p>
          <a:p>
            <a:pPr marL="457200" lvl="0" indent="-317500" rtl="0">
              <a:spcBef>
                <a:spcPts val="0"/>
              </a:spcBef>
              <a:buClr>
                <a:srgbClr val="0000FF"/>
              </a:buClr>
              <a:buSzPct val="58333"/>
              <a:buFont typeface="Arial"/>
              <a:buChar char="●"/>
            </a:pPr>
            <a:r>
              <a:rPr lang="en" sz="2400">
                <a:solidFill>
                  <a:srgbClr val="0000FF"/>
                </a:solidFill>
              </a:rPr>
              <a:t>And what if we are not in debug mode?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59299" cy="168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professionals need to write code that is correct, reliable, maintainable, efficient, robust, resilient, readable, reusable, scalable, etc.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3641137"/>
            <a:ext cx="30670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90914" y="3683818"/>
            <a:ext cx="4295885" cy="288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7200" y="4982400"/>
            <a:ext cx="3697805" cy="137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Logging Efficient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4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if (logger.isDebugEnabled())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logger.debug(. . 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if (logger.isInfoEnabled())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 logger.info(. . .);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}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16112" y="5178575"/>
            <a:ext cx="8139600" cy="1281599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Wrap logging calls for complex messages in isXXXEnabled() conditions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60185" y="4899675"/>
            <a:ext cx="1977600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44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FATAL </a:t>
            </a:r>
            <a:r>
              <a:rPr lang="en"/>
              <a:t>— app not expected to recover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ERROR </a:t>
            </a:r>
            <a:r>
              <a:rPr lang="en"/>
              <a:t>— error that app might recover from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WARN </a:t>
            </a:r>
            <a:r>
              <a:rPr lang="en"/>
              <a:t>— take notice, potentially harmful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INFO </a:t>
            </a:r>
            <a:r>
              <a:rPr lang="en"/>
              <a:t>— coarse-grained app progress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DEBUG </a:t>
            </a:r>
            <a:r>
              <a:rPr lang="en"/>
              <a:t>— to help you debug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TRACE </a:t>
            </a:r>
            <a:r>
              <a:rPr lang="en"/>
              <a:t>— super-fine-grained progress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Logging Levels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92175" y="5711975"/>
            <a:ext cx="7703400" cy="640799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 and use the proper logging levels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28525" y="54330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// tagging data case 2: tags field is not null and primaryTagId is not null, but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// primary tag is not included in the tags field, append primaryTagId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tagIds = (StringUtils.isNotBlank(tagIds)&amp;&amp;StringUtils.isNotBlank(primaryTagId)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? (tagIds.contains(primaryTagId)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? tagIds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 : new StringBuilder(tagIds).append(",").append(primaryTagId).toString())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: tagIds);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0000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45679" y="3386038"/>
            <a:ext cx="1030170" cy="93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76625" y="4157680"/>
            <a:ext cx="2038200" cy="18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311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000" dirty="0">
                <a:solidFill>
                  <a:srgbClr val="FF0000"/>
                </a:solidFill>
              </a:rPr>
              <a:t>// *************************************** //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0000"/>
                </a:solidFill>
              </a:rPr>
              <a:t>// ***** INSTANCE METHODS ***** //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0000"/>
                </a:solidFill>
              </a:rPr>
              <a:t>// *************************************** //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/**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 * Returns the count.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 * @return the count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public int getCount(/* no args */)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    // NOTE: count is a field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    return count; // return the count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} // end of instance method getCount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31230" y="1600200"/>
            <a:ext cx="1030170" cy="93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368105" y="3219825"/>
            <a:ext cx="1841918" cy="278639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6068142" y="6041657"/>
            <a:ext cx="2522399" cy="6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You KNOW how I feel about comments!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public void registerItem(Item item)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if (item != null)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Registry registry = store.getRegistry();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if (registry != null)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Item existing = registry.getItem(item.getId());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if (existing.getBillingPeriod().hasRetailOwner())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    existing.register(item);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0000"/>
              </a:solidFill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35880" y="2007500"/>
            <a:ext cx="1030170" cy="932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458850" y="5235475"/>
            <a:ext cx="2345100" cy="122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From Robert C Martin's Clean Code book (page 110).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35585" y="4608348"/>
            <a:ext cx="3830999" cy="185399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OH! SOME MISSING NULL CHECKS?  I DIDN'T SEE THEM.</a:t>
            </a:r>
          </a:p>
        </p:txBody>
      </p:sp>
      <p:sp>
        <p:nvSpPr>
          <p:cNvPr id="225" name="Shape 225"/>
          <p:cNvSpPr/>
          <p:nvPr/>
        </p:nvSpPr>
        <p:spPr>
          <a:xfrm>
            <a:off x="5258225" y="4733600"/>
            <a:ext cx="3101099" cy="1512599"/>
          </a:xfrm>
          <a:prstGeom prst="ellipse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THINK</a:t>
            </a:r>
            <a:br>
              <a:rPr lang="en" sz="3000" b="1"/>
            </a:br>
            <a:r>
              <a:rPr lang="en" sz="3000" b="1"/>
              <a:t>HARDER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Don't return null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7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Actually, there are </a:t>
            </a:r>
            <a:r>
              <a:rPr lang="en" b="1"/>
              <a:t>too many</a:t>
            </a:r>
            <a:r>
              <a:rPr lang="en"/>
              <a:t> null checks, not too few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Returning null as a normal case forces users to clutter their code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692175" y="4568975"/>
            <a:ext cx="7798800" cy="1649699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Don't return null!  For collections, return an empty collection.  For plain objects, throw an exception or return a special case object.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28525" y="42900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0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public void writeToFile(String filename, List&lt;String&gt; lines)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    Writer writer = new PrintWriter(new FileWriter(filename));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    for (String line : lines)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        writer.append(line);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        writer.append(System.getProperty("line.separator"));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} catch (IOException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    logger.error("FAILED WRITING TO: " + filename + ", RESUMING");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0000"/>
              </a:solidFill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62880" y="2233750"/>
            <a:ext cx="1030170" cy="932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344929" y="5577300"/>
            <a:ext cx="6612600" cy="9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351C75"/>
                </a:solidFill>
              </a:rPr>
              <a:t>OH! - Not closing!! - Won't flush!!!!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Improved, but still wrong-ish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public void writeToFile(String filename, List&lt;String&gt; lines)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Writer writer = null;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try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    writer = new PrintWriter(new FileWriter(filename));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    for (String line : lines)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        writer.append(line);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        writer.append(System.getProperty("line.separator"));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} catch (IOException e)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    logger.error("FAILED WRITING TO: " + filename + ", RESUMING");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} finally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    if (writer != null)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        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            writer.close();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        } catch (IOException e)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                logger.error("FAILEDTO CLOSE: " + filename + ", RESUMING");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        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}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90305" y="2220125"/>
            <a:ext cx="1030170" cy="932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2487928" y="5577300"/>
            <a:ext cx="6108000" cy="9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351C75"/>
                </a:solidFill>
              </a:rPr>
              <a:t>You're kidding me?  Added 8 lines just to close the file?!?!?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007843" y="4133570"/>
            <a:ext cx="3517500" cy="53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</a:rPr>
              <a:t>The code duplication is bad, too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Better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public void writeToFile(String filename, List&lt;String&gt; lines)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PrintWriter writer = null;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try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writer = new PrintWriter(new FileWriter(filename));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for (String line : lines)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    writer.println(line);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} catch (IOException e)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logger.error("FAILED WRITING TO: " + filename + ", RESUMING");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} finally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if (writer != null)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    writer.close();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257" name="Shape 2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1265" y="2395062"/>
            <a:ext cx="1030170" cy="93271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3679850" y="5210100"/>
            <a:ext cx="4294799" cy="12542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PrintWriter.close() eats the IOException, if any, saving a few lines....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Little Bit Better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public void writeToFile(String filename, List&lt;String&gt; lines)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PrintWriter writer = null;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try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writer = new PrintWriter(new FileWriter(filename));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for (String line : lines)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    writer.println(line);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        } catch (IOException e)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logger.error("FAILED WRITING TO: " + filename + ", RESUMING");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} finally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    IOUtils.closeQuietly(writer);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5" name="Shape 265"/>
          <p:cNvSpPr txBox="1"/>
          <p:nvPr/>
        </p:nvSpPr>
        <p:spPr>
          <a:xfrm>
            <a:off x="4717425" y="4990125"/>
            <a:ext cx="3831299" cy="1554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IOUtils.closeQuitely from Apache Commons is null-safe, saving a couple more lines....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we learn best practices?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56900" cy="71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</a:t>
            </a:r>
            <a:r>
              <a:rPr lang="en" i="1"/>
              <a:t>understanding</a:t>
            </a:r>
            <a:r>
              <a:rPr lang="en"/>
              <a:t> bad code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0480" y="2694900"/>
            <a:ext cx="2570844" cy="23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3749400" y="2454150"/>
            <a:ext cx="5167199" cy="28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Okay, maybe not as bad as  CodingHorror, SerialDate, and the thedailywtf (e.g.,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 u="sng">
                <a:solidFill>
                  <a:schemeClr val="hlink"/>
                </a:solidFill>
                <a:hlinkClick r:id="rId5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 u="sng">
                <a:solidFill>
                  <a:schemeClr val="hlink"/>
                </a:solidFill>
                <a:hlinkClick r:id="rId6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 u="sng">
                <a:solidFill>
                  <a:schemeClr val="hlink"/>
                </a:solidFill>
                <a:hlinkClick r:id="rId7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 u="sng">
                <a:solidFill>
                  <a:schemeClr val="hlink"/>
                </a:solidFill>
                <a:hlinkClick r:id="rId8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 u="sng">
                <a:solidFill>
                  <a:schemeClr val="hlink"/>
                </a:solidFill>
                <a:hlinkClick r:id="rId9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 u="sng">
                <a:solidFill>
                  <a:schemeClr val="hlink"/>
                </a:solidFill>
                <a:hlinkClick r:id="rId10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 u="sng">
                <a:solidFill>
                  <a:schemeClr val="hlink"/>
                </a:solidFill>
                <a:hlinkClick r:id="rId11"/>
              </a:rPr>
              <a:t>this</a:t>
            </a:r>
            <a:r>
              <a:rPr lang="en" sz="3000">
                <a:solidFill>
                  <a:schemeClr val="dk1"/>
                </a:solidFill>
              </a:rPr>
              <a:t>) ...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572625" y="5557143"/>
            <a:ext cx="8112299" cy="10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We mean innocent-looking code arising from misconceptions and inexperience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7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Guava has the </a:t>
            </a:r>
            <a:r>
              <a:rPr lang="en" b="1"/>
              <a:t>Files</a:t>
            </a:r>
            <a:r>
              <a:rPr lang="en"/>
              <a:t> class with utility methods that guarantee the file will be closed no matter what.  Check it out for homework....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77200" y="3258572"/>
            <a:ext cx="82349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Or just use Java 7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8761D"/>
                </a:solidFill>
              </a:rPr>
              <a:t>try (PrintWriter output = new PrintWriter(new FileWriter(filename))) 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8761D"/>
                </a:solidFill>
              </a:rPr>
              <a:t>    for (String line: lines)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8761D"/>
                </a:solidFill>
              </a:rPr>
              <a:t>        output.println(line);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8761D"/>
                </a:solidFill>
              </a:rPr>
              <a:t>    }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8761D"/>
                </a:solidFill>
              </a:rPr>
              <a:t>} catch (IOException e)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8761D"/>
                </a:solidFill>
              </a:rPr>
              <a:t>    logger.error("FAILED WRITING TO: " + filename + ", RESUMING");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8761D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String first = servlet.getRequest().getParam("first");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template.update("insert into students values ("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+ " ss.nextval,'" + last + "','" + first + "')");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49255" y="2424625"/>
            <a:ext cx="1030170" cy="93271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613550" y="4093800"/>
            <a:ext cx="7662599" cy="212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AutoNum type="arabicPeriod"/>
            </a:pPr>
            <a:r>
              <a:rPr lang="en" sz="1800">
                <a:solidFill>
                  <a:srgbClr val="9900FF"/>
                </a:solidFill>
              </a:rPr>
              <a:t>Parameter processing and database access are jammed together in the same file, showing a complete lack of architectural sense.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AutoNum type="arabicPeriod"/>
            </a:pPr>
            <a:r>
              <a:rPr lang="en" sz="1800">
                <a:solidFill>
                  <a:srgbClr val="9900FF"/>
                </a:solidFill>
              </a:rPr>
              <a:t>Things look better when the SQL is moved out of the query call.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AutoNum type="arabicPeriod"/>
            </a:pPr>
            <a:r>
              <a:rPr lang="en" sz="1800">
                <a:solidFill>
                  <a:srgbClr val="9900FF"/>
                </a:solidFill>
              </a:rPr>
              <a:t>Is that it? Wait, there's something else, I think? Something seems wrong here....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36699" y="1646237"/>
            <a:ext cx="3835149" cy="512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Injection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75400" y="5186000"/>
            <a:ext cx="8229600" cy="11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insert into students values (ss.nextval, 'Leinhart', '</a:t>
            </a:r>
            <a:r>
              <a:rPr lang="en">
                <a:solidFill>
                  <a:srgbClr val="7F6000"/>
                </a:solidFill>
              </a:rPr>
              <a:t>Robert'); drop table students;--</a:t>
            </a:r>
            <a:r>
              <a:rPr lang="en">
                <a:solidFill>
                  <a:srgbClr val="FF0000"/>
                </a:solidFill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17913" y="2113687"/>
            <a:ext cx="4668886" cy="194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3937" y="1732687"/>
            <a:ext cx="2625736" cy="311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JDBC Parameters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Parameters prevent injection attacks and help with the efficiency gain in prepared statements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template.update("insert into students values ("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    + " ss.nextval, ?, ?)", last, first);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template.update("insert into students values ("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    + " ss.nextval, :last, :first)", map);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92175" y="5711975"/>
            <a:ext cx="7703400" cy="640799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Always use SQL parameters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828525" y="54330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public class SuperImportantJob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public static void main(String[] args)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doSomething();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doTheNextThing();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doTheLastThing();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} catch (Exception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    logger.fatal("Job Failed", 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0000"/>
              </a:solidFill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926625" y="5671825"/>
            <a:ext cx="4976700" cy="7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HINT: THE CONFIGURATION MANAGEMENT TEAM IS NOT HAPPY WITH YOU TODAY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384750" y="1593525"/>
            <a:ext cx="1813199" cy="6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(Job = standalone application)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58563" y="3079075"/>
            <a:ext cx="2625361" cy="2379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25300" cy="35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public static void main(String[] args)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    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} catch (Exception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    logger.fatal("Job Failed", 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            System.exit(1);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are not the center of the universe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073175" y="5407175"/>
            <a:ext cx="7703400" cy="1049700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Return non-zero status codes from failing jobs (via System.exit or exception)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209525" y="51282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177229" y="2317050"/>
            <a:ext cx="4526700" cy="1772399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Your app got called by a bash script or was launched by a Jenkins job.  And someone else's job is gonna follow yours.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what is wrong with this?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9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</a:rPr>
              <a:t>new Thread()</a:t>
            </a:r>
          </a:p>
        </p:txBody>
      </p:sp>
      <p:sp>
        <p:nvSpPr>
          <p:cNvPr id="322" name="Shape 322"/>
          <p:cNvSpPr/>
          <p:nvPr/>
        </p:nvSpPr>
        <p:spPr>
          <a:xfrm>
            <a:off x="674425" y="1713000"/>
            <a:ext cx="2673299" cy="14871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692175" y="4035575"/>
            <a:ext cx="7703400" cy="1608599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Don't create your own threads; use an executor service as it will do most of the thread pool management for you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828525" y="37566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Serialization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serialization questions for homework...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the serialVersionUID?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happens if you don't explicitly specify a value for this field?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is it a best practice to always specify a value for this field?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happens if you do specify a value, then change your class, but do not change it?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does Josh Bloch say about all this?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few more practices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 DRY code and DAMP tests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 calls in the proper place, e.g., don't formulate response JSON or HTML in a dao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Avoid magic numbers (except maybe 0, 1); use private static final (constants)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Superclasses should not know about their subclasses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Consider domain-specific exceptions over built-in general purpose exceptions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Avoid double negatives, e.g., if (!notFound())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BigDecimal, not double, for money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wait, there are more!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Comment only when you must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rid of obsolete, redundant, inappropriate, rambling, crappily written comments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DELETE COMMENTED OUT CODE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Follow Uncle Bob's naming guidelines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Hungarian Notation, please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Avoid bad names: tmp, dummy, flag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Don't write functions that expect booleans or nulls or things to switch 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Avoid "out parameters", return things instead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Prefer the single-return style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will we look at?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967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Immutability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Collections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Guava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Exceptions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Polymorphism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Exceptions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Concurrency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786800" y="1600200"/>
            <a:ext cx="26124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Formatting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Serialization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I/O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Logging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Generics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Security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68187" y="3244275"/>
            <a:ext cx="2648347" cy="361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Ooooh! Yet more Java advice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Don't make something static when there is an obvious object it can operate 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Override hashCode if you override equals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Don't make a new java.util.Random every time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 configurable data in their own classes or resources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Don't put constants in interfaces just so you can implement the interface to avoid qualification; use import static instead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constructors private when you should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Aaah the best practice aliens have control of my brain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49750" y="4242950"/>
            <a:ext cx="1472225" cy="212148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enums, not lame int constants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Inner classes for observers or row mappers often look nicer as nested static classes (and are ever so slightly more efficient)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Don't do string concatenation in a loop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the AtomicXXX classes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sure .equals() checks for null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Never call .equals(null)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Clean your code with Java 7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40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Strings in switch statement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Binary integral literals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Underscores in numeric literals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Multi-catch and more precise rethrow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Generic instance creation type inference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Try-with-resources statement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Simplified varargs method invocation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674825" y="5288675"/>
            <a:ext cx="77997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http://www.javacodegeeks.com/2011/11/java-7-feature-overview.html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Java 7 Goodness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ThreadLocalRandom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ForkJoinPool and ForkJoinTask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Phaser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NIO 2.0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Zip File System Provider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Elliptic Curve Cryptography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Disabling of weak cryptographic algorithms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Sockets Direct Protocol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can you find more info?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874325" y="1600200"/>
            <a:ext cx="6812400" cy="47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http://findbugs.sourceforge.net/bugDescriptions.html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http://checkstyle.sourceforge.net/availablechecks.html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http://pmd.sourceforge.net/pmd-5.0.4/rules/index.html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7200" y="1918375"/>
            <a:ext cx="11430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57200" y="5310200"/>
            <a:ext cx="1143000" cy="83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514350" y="3624262"/>
            <a:ext cx="952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Sonar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09023" y="2757198"/>
            <a:ext cx="6611050" cy="384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437675" y="1771550"/>
            <a:ext cx="8229600" cy="8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Sonar can take output from PMD, Checkstyle, etc. and present it to you in a useful way.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Homework (Hey why not?)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Skim the list of FindBugs Bug Descriptions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Find an item on JavaPractices.com that you disagree with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Read an article on serialization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Run FindBugs, using the highest possible analysis settings, on a Java Project that you worked on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Refactor some existing code using Guava and Java 7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That's it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or comments?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What's wrong here?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public final class Task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private final String 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private final Date start;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public Task(final String name, final Date start)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this.name = 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    this.start = start;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public String getName() {return name;}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    public Date getStart() {return start;}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909432" y="3513050"/>
            <a:ext cx="2812644" cy="477089"/>
          </a:xfrm>
          <a:prstGeom prst="flowChartTerminator">
            <a:avLst/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649824" y="4544130"/>
            <a:ext cx="2234196" cy="581471"/>
          </a:xfrm>
          <a:prstGeom prst="flowChartTerminator">
            <a:avLst/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79705" y="1808675"/>
            <a:ext cx="1030170" cy="93271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544425" y="4240225"/>
            <a:ext cx="2031600" cy="1745100"/>
          </a:xfrm>
          <a:prstGeom prst="rect">
            <a:avLst/>
          </a:prstGeom>
          <a:solidFill>
            <a:srgbClr val="CC0000"/>
          </a:solidFill>
          <a:ln w="9525" cap="flat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</a:rPr>
              <a:t>java.util.</a:t>
            </a:r>
          </a:p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</a:rPr>
              <a:t>Date is mutable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Immutability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3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Immutable objects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are thread-safe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shared (cached)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can't be trashed by someone else's code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great hashtable keys!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lead to simpler code (e.g. no need to "undo" anything when backtracking)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844575" y="5407175"/>
            <a:ext cx="7703400" cy="1049700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Favor immutable objects, using mutable objects only when absolutely necessary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80925" y="51282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Defensive Copying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7200" cy="374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public final class Task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private final String 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private final Date start;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public Task(final String name, final Date start)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    this.name = 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    </a:t>
            </a:r>
            <a:r>
              <a:rPr lang="en" sz="1800" dirty="0">
                <a:solidFill>
                  <a:srgbClr val="38761D"/>
                </a:solidFill>
              </a:rPr>
              <a:t>this.start = new Date(start.getTime());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public String getName() {return name;}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    public Date getStart() {</a:t>
            </a:r>
            <a:r>
              <a:rPr lang="en" sz="1800" dirty="0">
                <a:solidFill>
                  <a:srgbClr val="38761D"/>
                </a:solidFill>
              </a:rPr>
              <a:t>return new Date(start.getTime());</a:t>
            </a:r>
            <a:r>
              <a:rPr lang="en" sz="1800" dirty="0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073175" y="5407175"/>
            <a:ext cx="7703400" cy="1049700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defensive copying if your immutable class contains mutable fields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09525" y="51282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353525" y="2363060"/>
            <a:ext cx="11316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COPY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764400" y="3118434"/>
            <a:ext cx="11316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COPY</a:t>
            </a:r>
          </a:p>
        </p:txBody>
      </p:sp>
      <p:sp>
        <p:nvSpPr>
          <p:cNvPr id="89" name="Shape 89"/>
          <p:cNvSpPr/>
          <p:nvPr/>
        </p:nvSpPr>
        <p:spPr>
          <a:xfrm rot="-1062299">
            <a:off x="4819480" y="2800586"/>
            <a:ext cx="1601033" cy="30730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1106612">
            <a:off x="5482462" y="3504444"/>
            <a:ext cx="1265922" cy="30708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Maybe you can avoid mutable fields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730612"/>
            <a:ext cx="8229600" cy="283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Date is mutable; </a:t>
            </a:r>
            <a:r>
              <a:rPr lang="en" b="1"/>
              <a:t>use Joda-Time instead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SimpleDateFormat is mutable; </a:t>
            </a:r>
            <a:r>
              <a:rPr lang="en" b="1"/>
              <a:t>use Joda-Time instead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Standard Java collections are mutable (</a:t>
            </a:r>
            <a:r>
              <a:rPr lang="en" i="1"/>
              <a:t>even the "unmodifiable" ones</a:t>
            </a:r>
            <a:r>
              <a:rPr lang="en"/>
              <a:t>); </a:t>
            </a:r>
            <a:r>
              <a:rPr lang="en" b="1"/>
              <a:t>use the immutable Guava collections instead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44575" y="5254775"/>
            <a:ext cx="7744199" cy="736199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Joda-Time and Guava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80925" y="49758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Speaking of Guava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4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Guava?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already written (reinventing takes too long and you make mistakes)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extensively tested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optimized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constantly being evolved and improved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073175" y="5407175"/>
            <a:ext cx="7703400" cy="1049700"/>
          </a:xfrm>
          <a:prstGeom prst="rect">
            <a:avLst/>
          </a:prstGeom>
          <a:solidFill>
            <a:srgbClr val="CFE2F3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 and use the libraries </a:t>
            </a:r>
            <a:r>
              <a:rPr lang="en" sz="3000">
                <a:solidFill>
                  <a:schemeClr val="dk1"/>
                </a:solidFill>
              </a:rPr>
              <a:t>— </a:t>
            </a:r>
            <a:r>
              <a:rPr lang="en" sz="30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especially Guava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209525" y="5128275"/>
            <a:ext cx="1871699" cy="347999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BEST PRACTICE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29746" y="697775"/>
            <a:ext cx="1357053" cy="135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Microsoft Macintosh PowerPoint</Application>
  <PresentationFormat>On-screen Show (4:3)</PresentationFormat>
  <Paragraphs>439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Custom Theme</vt:lpstr>
      <vt:lpstr>Java Best Practices</vt:lpstr>
      <vt:lpstr>Why?</vt:lpstr>
      <vt:lpstr>How do we learn best practices?</vt:lpstr>
      <vt:lpstr>What will we look at?</vt:lpstr>
      <vt:lpstr>What's wrong here?</vt:lpstr>
      <vt:lpstr>Immutability</vt:lpstr>
      <vt:lpstr>Defensive Copying</vt:lpstr>
      <vt:lpstr>Maybe you can avoid mutable fields</vt:lpstr>
      <vt:lpstr>Speaking of Guava</vt:lpstr>
      <vt:lpstr>Guava awesomes</vt:lpstr>
      <vt:lpstr>More Guava wins</vt:lpstr>
      <vt:lpstr>Speaking of Joda-Time</vt:lpstr>
      <vt:lpstr>What's wrong here?</vt:lpstr>
      <vt:lpstr>Grrrrr — Singletons!</vt:lpstr>
      <vt:lpstr>The fix is obvious, isn't it?</vt:lpstr>
      <vt:lpstr>What's wrong here?</vt:lpstr>
      <vt:lpstr>Too Many Parameters!</vt:lpstr>
      <vt:lpstr>Fluent Builders</vt:lpstr>
      <vt:lpstr>What's wrong here?</vt:lpstr>
      <vt:lpstr>Making Logging Efficient</vt:lpstr>
      <vt:lpstr>Logging Levels</vt:lpstr>
      <vt:lpstr>What's wrong here?</vt:lpstr>
      <vt:lpstr>What's wrong here?</vt:lpstr>
      <vt:lpstr>What's wrong here?</vt:lpstr>
      <vt:lpstr>Don't return null</vt:lpstr>
      <vt:lpstr>What's wrong here?</vt:lpstr>
      <vt:lpstr>Improved, but still wrong-ish</vt:lpstr>
      <vt:lpstr>Getting Better</vt:lpstr>
      <vt:lpstr>A Little Bit Better</vt:lpstr>
      <vt:lpstr>Solutions</vt:lpstr>
      <vt:lpstr>What's wrong here?</vt:lpstr>
      <vt:lpstr>SQL Injection</vt:lpstr>
      <vt:lpstr>JDBC Parameters</vt:lpstr>
      <vt:lpstr>What's wrong here?</vt:lpstr>
      <vt:lpstr>You are not the center of the universe</vt:lpstr>
      <vt:lpstr>And what is wrong with this?</vt:lpstr>
      <vt:lpstr>Serialization</vt:lpstr>
      <vt:lpstr>A few more practices</vt:lpstr>
      <vt:lpstr>But wait, there are more!</vt:lpstr>
      <vt:lpstr>Ooooh! Yet more Java advice</vt:lpstr>
      <vt:lpstr>Aaah the best practice aliens have control of my brain</vt:lpstr>
      <vt:lpstr>Clean your code with Java 7</vt:lpstr>
      <vt:lpstr>More Java 7 Goodness</vt:lpstr>
      <vt:lpstr>Where can you find more info?</vt:lpstr>
      <vt:lpstr>Sonar</vt:lpstr>
      <vt:lpstr>Homework (Hey why not?)</vt:lpstr>
      <vt:lpstr>That's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Best Practices</dc:title>
  <cp:lastModifiedBy>rtoal</cp:lastModifiedBy>
  <cp:revision>1</cp:revision>
  <dcterms:modified xsi:type="dcterms:W3CDTF">2014-07-27T19:24:34Z</dcterms:modified>
</cp:coreProperties>
</file>