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5"/>
  </p:notesMasterIdLst>
  <p:handoutMasterIdLst>
    <p:handoutMasterId r:id="rId16"/>
  </p:handoutMasterIdLst>
  <p:sldIdLst>
    <p:sldId id="295" r:id="rId2"/>
    <p:sldId id="262" r:id="rId3"/>
    <p:sldId id="306" r:id="rId4"/>
    <p:sldId id="296" r:id="rId5"/>
    <p:sldId id="297" r:id="rId6"/>
    <p:sldId id="298" r:id="rId7"/>
    <p:sldId id="299" r:id="rId8"/>
    <p:sldId id="300" r:id="rId9"/>
    <p:sldId id="307" r:id="rId10"/>
    <p:sldId id="301" r:id="rId11"/>
    <p:sldId id="30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C"/>
    <a:srgbClr val="EE1720"/>
    <a:srgbClr val="FEBA12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3724" autoAdjust="0"/>
  </p:normalViewPr>
  <p:slideViewPr>
    <p:cSldViewPr>
      <p:cViewPr varScale="1">
        <p:scale>
          <a:sx n="89" d="100"/>
          <a:sy n="89" d="100"/>
        </p:scale>
        <p:origin x="6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fua Ankomah" userId="0ae2999801c9c4ee" providerId="LiveId" clId="{84689514-8733-40DD-8277-7EE3B3827CA4}"/>
    <pc:docChg chg="addSld delSld modSld sldOrd">
      <pc:chgData name="Afua Ankomah" userId="0ae2999801c9c4ee" providerId="LiveId" clId="{84689514-8733-40DD-8277-7EE3B3827CA4}" dt="2018-09-05T10:44:20.047" v="51"/>
      <pc:docMkLst>
        <pc:docMk/>
      </pc:docMkLst>
      <pc:sldChg chg="del">
        <pc:chgData name="Afua Ankomah" userId="0ae2999801c9c4ee" providerId="LiveId" clId="{84689514-8733-40DD-8277-7EE3B3827CA4}" dt="2018-09-05T10:41:28.748" v="49" actId="2696"/>
        <pc:sldMkLst>
          <pc:docMk/>
          <pc:sldMk cId="534458380" sldId="260"/>
        </pc:sldMkLst>
      </pc:sldChg>
      <pc:sldChg chg="del">
        <pc:chgData name="Afua Ankomah" userId="0ae2999801c9c4ee" providerId="LiveId" clId="{84689514-8733-40DD-8277-7EE3B3827CA4}" dt="2018-09-05T10:41:14.181" v="0" actId="2696"/>
        <pc:sldMkLst>
          <pc:docMk/>
          <pc:sldMk cId="3569839115" sldId="261"/>
        </pc:sldMkLst>
      </pc:sldChg>
      <pc:sldChg chg="ord">
        <pc:chgData name="Afua Ankomah" userId="0ae2999801c9c4ee" providerId="LiveId" clId="{84689514-8733-40DD-8277-7EE3B3827CA4}" dt="2018-09-05T10:44:20.047" v="51"/>
        <pc:sldMkLst>
          <pc:docMk/>
          <pc:sldMk cId="3719161100" sldId="262"/>
        </pc:sldMkLst>
      </pc:sldChg>
      <pc:sldChg chg="del">
        <pc:chgData name="Afua Ankomah" userId="0ae2999801c9c4ee" providerId="LiveId" clId="{84689514-8733-40DD-8277-7EE3B3827CA4}" dt="2018-09-05T10:41:26.980" v="1" actId="2696"/>
        <pc:sldMkLst>
          <pc:docMk/>
          <pc:sldMk cId="2480968870" sldId="265"/>
        </pc:sldMkLst>
      </pc:sldChg>
      <pc:sldChg chg="del">
        <pc:chgData name="Afua Ankomah" userId="0ae2999801c9c4ee" providerId="LiveId" clId="{84689514-8733-40DD-8277-7EE3B3827CA4}" dt="2018-09-05T10:41:27.096" v="2" actId="2696"/>
        <pc:sldMkLst>
          <pc:docMk/>
          <pc:sldMk cId="3694854836" sldId="266"/>
        </pc:sldMkLst>
      </pc:sldChg>
      <pc:sldChg chg="del">
        <pc:chgData name="Afua Ankomah" userId="0ae2999801c9c4ee" providerId="LiveId" clId="{84689514-8733-40DD-8277-7EE3B3827CA4}" dt="2018-09-05T10:41:27.355" v="4" actId="2696"/>
        <pc:sldMkLst>
          <pc:docMk/>
          <pc:sldMk cId="3346239195" sldId="267"/>
        </pc:sldMkLst>
      </pc:sldChg>
      <pc:sldChg chg="del">
        <pc:chgData name="Afua Ankomah" userId="0ae2999801c9c4ee" providerId="LiveId" clId="{84689514-8733-40DD-8277-7EE3B3827CA4}" dt="2018-09-05T10:41:27.228" v="3" actId="2696"/>
        <pc:sldMkLst>
          <pc:docMk/>
          <pc:sldMk cId="1179852301" sldId="268"/>
        </pc:sldMkLst>
      </pc:sldChg>
      <pc:sldChg chg="del">
        <pc:chgData name="Afua Ankomah" userId="0ae2999801c9c4ee" providerId="LiveId" clId="{84689514-8733-40DD-8277-7EE3B3827CA4}" dt="2018-09-05T10:41:27.487" v="5" actId="2696"/>
        <pc:sldMkLst>
          <pc:docMk/>
          <pc:sldMk cId="3274776622" sldId="269"/>
        </pc:sldMkLst>
      </pc:sldChg>
      <pc:sldChg chg="del">
        <pc:chgData name="Afua Ankomah" userId="0ae2999801c9c4ee" providerId="LiveId" clId="{84689514-8733-40DD-8277-7EE3B3827CA4}" dt="2018-09-05T10:41:27.593" v="6" actId="2696"/>
        <pc:sldMkLst>
          <pc:docMk/>
          <pc:sldMk cId="645837710" sldId="270"/>
        </pc:sldMkLst>
      </pc:sldChg>
      <pc:sldChg chg="del">
        <pc:chgData name="Afua Ankomah" userId="0ae2999801c9c4ee" providerId="LiveId" clId="{84689514-8733-40DD-8277-7EE3B3827CA4}" dt="2018-09-05T10:41:27.735" v="7" actId="2696"/>
        <pc:sldMkLst>
          <pc:docMk/>
          <pc:sldMk cId="1625533191" sldId="271"/>
        </pc:sldMkLst>
      </pc:sldChg>
      <pc:sldChg chg="del">
        <pc:chgData name="Afua Ankomah" userId="0ae2999801c9c4ee" providerId="LiveId" clId="{84689514-8733-40DD-8277-7EE3B3827CA4}" dt="2018-09-05T10:41:27.781" v="9" actId="2696"/>
        <pc:sldMkLst>
          <pc:docMk/>
          <pc:sldMk cId="1892739012" sldId="272"/>
        </pc:sldMkLst>
      </pc:sldChg>
      <pc:sldChg chg="del">
        <pc:chgData name="Afua Ankomah" userId="0ae2999801c9c4ee" providerId="LiveId" clId="{84689514-8733-40DD-8277-7EE3B3827CA4}" dt="2018-09-05T10:41:27.813" v="10" actId="2696"/>
        <pc:sldMkLst>
          <pc:docMk/>
          <pc:sldMk cId="3030633486" sldId="273"/>
        </pc:sldMkLst>
      </pc:sldChg>
      <pc:sldChg chg="del">
        <pc:chgData name="Afua Ankomah" userId="0ae2999801c9c4ee" providerId="LiveId" clId="{84689514-8733-40DD-8277-7EE3B3827CA4}" dt="2018-09-05T10:41:27.854" v="11" actId="2696"/>
        <pc:sldMkLst>
          <pc:docMk/>
          <pc:sldMk cId="1881146223" sldId="274"/>
        </pc:sldMkLst>
      </pc:sldChg>
      <pc:sldChg chg="del">
        <pc:chgData name="Afua Ankomah" userId="0ae2999801c9c4ee" providerId="LiveId" clId="{84689514-8733-40DD-8277-7EE3B3827CA4}" dt="2018-09-05T10:41:27.892" v="12" actId="2696"/>
        <pc:sldMkLst>
          <pc:docMk/>
          <pc:sldMk cId="461111504" sldId="275"/>
        </pc:sldMkLst>
      </pc:sldChg>
      <pc:sldChg chg="del">
        <pc:chgData name="Afua Ankomah" userId="0ae2999801c9c4ee" providerId="LiveId" clId="{84689514-8733-40DD-8277-7EE3B3827CA4}" dt="2018-09-05T10:41:27.918" v="13" actId="2696"/>
        <pc:sldMkLst>
          <pc:docMk/>
          <pc:sldMk cId="3602897120" sldId="276"/>
        </pc:sldMkLst>
      </pc:sldChg>
      <pc:sldChg chg="del">
        <pc:chgData name="Afua Ankomah" userId="0ae2999801c9c4ee" providerId="LiveId" clId="{84689514-8733-40DD-8277-7EE3B3827CA4}" dt="2018-09-05T10:41:27.945" v="14" actId="2696"/>
        <pc:sldMkLst>
          <pc:docMk/>
          <pc:sldMk cId="3050299143" sldId="277"/>
        </pc:sldMkLst>
      </pc:sldChg>
      <pc:sldChg chg="del">
        <pc:chgData name="Afua Ankomah" userId="0ae2999801c9c4ee" providerId="LiveId" clId="{84689514-8733-40DD-8277-7EE3B3827CA4}" dt="2018-09-05T10:41:27.976" v="15" actId="2696"/>
        <pc:sldMkLst>
          <pc:docMk/>
          <pc:sldMk cId="1697412938" sldId="278"/>
        </pc:sldMkLst>
      </pc:sldChg>
      <pc:sldChg chg="del">
        <pc:chgData name="Afua Ankomah" userId="0ae2999801c9c4ee" providerId="LiveId" clId="{84689514-8733-40DD-8277-7EE3B3827CA4}" dt="2018-09-05T10:41:28.009" v="16" actId="2696"/>
        <pc:sldMkLst>
          <pc:docMk/>
          <pc:sldMk cId="3155296734" sldId="279"/>
        </pc:sldMkLst>
      </pc:sldChg>
      <pc:sldChg chg="del">
        <pc:chgData name="Afua Ankomah" userId="0ae2999801c9c4ee" providerId="LiveId" clId="{84689514-8733-40DD-8277-7EE3B3827CA4}" dt="2018-09-05T10:41:28.030" v="17" actId="2696"/>
        <pc:sldMkLst>
          <pc:docMk/>
          <pc:sldMk cId="515966669" sldId="280"/>
        </pc:sldMkLst>
      </pc:sldChg>
      <pc:sldChg chg="del">
        <pc:chgData name="Afua Ankomah" userId="0ae2999801c9c4ee" providerId="LiveId" clId="{84689514-8733-40DD-8277-7EE3B3827CA4}" dt="2018-09-05T10:41:28.051" v="18" actId="2696"/>
        <pc:sldMkLst>
          <pc:docMk/>
          <pc:sldMk cId="4045438553" sldId="281"/>
        </pc:sldMkLst>
      </pc:sldChg>
      <pc:sldChg chg="del">
        <pc:chgData name="Afua Ankomah" userId="0ae2999801c9c4ee" providerId="LiveId" clId="{84689514-8733-40DD-8277-7EE3B3827CA4}" dt="2018-09-05T10:41:28.091" v="19" actId="2696"/>
        <pc:sldMkLst>
          <pc:docMk/>
          <pc:sldMk cId="1296649204" sldId="282"/>
        </pc:sldMkLst>
      </pc:sldChg>
      <pc:sldChg chg="del">
        <pc:chgData name="Afua Ankomah" userId="0ae2999801c9c4ee" providerId="LiveId" clId="{84689514-8733-40DD-8277-7EE3B3827CA4}" dt="2018-09-05T10:41:28.125" v="20" actId="2696"/>
        <pc:sldMkLst>
          <pc:docMk/>
          <pc:sldMk cId="687908521" sldId="283"/>
        </pc:sldMkLst>
      </pc:sldChg>
      <pc:sldChg chg="del">
        <pc:chgData name="Afua Ankomah" userId="0ae2999801c9c4ee" providerId="LiveId" clId="{84689514-8733-40DD-8277-7EE3B3827CA4}" dt="2018-09-05T10:41:28.151" v="21" actId="2696"/>
        <pc:sldMkLst>
          <pc:docMk/>
          <pc:sldMk cId="1335734063" sldId="284"/>
        </pc:sldMkLst>
      </pc:sldChg>
      <pc:sldChg chg="del">
        <pc:chgData name="Afua Ankomah" userId="0ae2999801c9c4ee" providerId="LiveId" clId="{84689514-8733-40DD-8277-7EE3B3827CA4}" dt="2018-09-05T10:41:28.171" v="22" actId="2696"/>
        <pc:sldMkLst>
          <pc:docMk/>
          <pc:sldMk cId="326157436" sldId="286"/>
        </pc:sldMkLst>
      </pc:sldChg>
      <pc:sldChg chg="del">
        <pc:chgData name="Afua Ankomah" userId="0ae2999801c9c4ee" providerId="LiveId" clId="{84689514-8733-40DD-8277-7EE3B3827CA4}" dt="2018-09-05T10:41:28.192" v="23" actId="2696"/>
        <pc:sldMkLst>
          <pc:docMk/>
          <pc:sldMk cId="987278894" sldId="287"/>
        </pc:sldMkLst>
      </pc:sldChg>
      <pc:sldChg chg="del">
        <pc:chgData name="Afua Ankomah" userId="0ae2999801c9c4ee" providerId="LiveId" clId="{84689514-8733-40DD-8277-7EE3B3827CA4}" dt="2018-09-05T10:41:28.221" v="24" actId="2696"/>
        <pc:sldMkLst>
          <pc:docMk/>
          <pc:sldMk cId="1068598118" sldId="288"/>
        </pc:sldMkLst>
      </pc:sldChg>
      <pc:sldChg chg="del">
        <pc:chgData name="Afua Ankomah" userId="0ae2999801c9c4ee" providerId="LiveId" clId="{84689514-8733-40DD-8277-7EE3B3827CA4}" dt="2018-09-05T10:41:28.258" v="25" actId="2696"/>
        <pc:sldMkLst>
          <pc:docMk/>
          <pc:sldMk cId="677406826" sldId="289"/>
        </pc:sldMkLst>
      </pc:sldChg>
      <pc:sldChg chg="del">
        <pc:chgData name="Afua Ankomah" userId="0ae2999801c9c4ee" providerId="LiveId" clId="{84689514-8733-40DD-8277-7EE3B3827CA4}" dt="2018-09-05T10:41:28.278" v="26" actId="2696"/>
        <pc:sldMkLst>
          <pc:docMk/>
          <pc:sldMk cId="80758535" sldId="290"/>
        </pc:sldMkLst>
      </pc:sldChg>
      <pc:sldChg chg="del">
        <pc:chgData name="Afua Ankomah" userId="0ae2999801c9c4ee" providerId="LiveId" clId="{84689514-8733-40DD-8277-7EE3B3827CA4}" dt="2018-09-05T10:41:28.315" v="27" actId="2696"/>
        <pc:sldMkLst>
          <pc:docMk/>
          <pc:sldMk cId="1226906784" sldId="291"/>
        </pc:sldMkLst>
      </pc:sldChg>
      <pc:sldChg chg="del">
        <pc:chgData name="Afua Ankomah" userId="0ae2999801c9c4ee" providerId="LiveId" clId="{84689514-8733-40DD-8277-7EE3B3827CA4}" dt="2018-09-05T10:41:28.344" v="28" actId="2696"/>
        <pc:sldMkLst>
          <pc:docMk/>
          <pc:sldMk cId="313218969" sldId="292"/>
        </pc:sldMkLst>
      </pc:sldChg>
      <pc:sldChg chg="del">
        <pc:chgData name="Afua Ankomah" userId="0ae2999801c9c4ee" providerId="LiveId" clId="{84689514-8733-40DD-8277-7EE3B3827CA4}" dt="2018-09-05T10:41:28.360" v="29" actId="2696"/>
        <pc:sldMkLst>
          <pc:docMk/>
          <pc:sldMk cId="3790625705" sldId="293"/>
        </pc:sldMkLst>
      </pc:sldChg>
      <pc:sldChg chg="del">
        <pc:chgData name="Afua Ankomah" userId="0ae2999801c9c4ee" providerId="LiveId" clId="{84689514-8733-40DD-8277-7EE3B3827CA4}" dt="2018-09-05T10:41:28.375" v="30" actId="2696"/>
        <pc:sldMkLst>
          <pc:docMk/>
          <pc:sldMk cId="113802720" sldId="294"/>
        </pc:sldMkLst>
      </pc:sldChg>
      <pc:sldChg chg="del">
        <pc:chgData name="Afua Ankomah" userId="0ae2999801c9c4ee" providerId="LiveId" clId="{84689514-8733-40DD-8277-7EE3B3827CA4}" dt="2018-09-05T10:41:28.403" v="31" actId="2696"/>
        <pc:sldMkLst>
          <pc:docMk/>
          <pc:sldMk cId="1349994203" sldId="295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3403641962" sldId="295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54062283" sldId="296"/>
        </pc:sldMkLst>
      </pc:sldChg>
      <pc:sldChg chg="del">
        <pc:chgData name="Afua Ankomah" userId="0ae2999801c9c4ee" providerId="LiveId" clId="{84689514-8733-40DD-8277-7EE3B3827CA4}" dt="2018-09-05T10:41:28.435" v="32" actId="2696"/>
        <pc:sldMkLst>
          <pc:docMk/>
          <pc:sldMk cId="1488122278" sldId="296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393887779" sldId="297"/>
        </pc:sldMkLst>
      </pc:sldChg>
      <pc:sldChg chg="del">
        <pc:chgData name="Afua Ankomah" userId="0ae2999801c9c4ee" providerId="LiveId" clId="{84689514-8733-40DD-8277-7EE3B3827CA4}" dt="2018-09-05T10:41:28.457" v="33" actId="2696"/>
        <pc:sldMkLst>
          <pc:docMk/>
          <pc:sldMk cId="1352368760" sldId="297"/>
        </pc:sldMkLst>
      </pc:sldChg>
      <pc:sldChg chg="del">
        <pc:chgData name="Afua Ankomah" userId="0ae2999801c9c4ee" providerId="LiveId" clId="{84689514-8733-40DD-8277-7EE3B3827CA4}" dt="2018-09-05T10:41:28.482" v="34" actId="2696"/>
        <pc:sldMkLst>
          <pc:docMk/>
          <pc:sldMk cId="917092861" sldId="298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2559420209" sldId="298"/>
        </pc:sldMkLst>
      </pc:sldChg>
      <pc:sldChg chg="del">
        <pc:chgData name="Afua Ankomah" userId="0ae2999801c9c4ee" providerId="LiveId" clId="{84689514-8733-40DD-8277-7EE3B3827CA4}" dt="2018-09-05T10:41:28.501" v="35" actId="2696"/>
        <pc:sldMkLst>
          <pc:docMk/>
          <pc:sldMk cId="1564325131" sldId="299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2129741621" sldId="299"/>
        </pc:sldMkLst>
      </pc:sldChg>
      <pc:sldChg chg="del">
        <pc:chgData name="Afua Ankomah" userId="0ae2999801c9c4ee" providerId="LiveId" clId="{84689514-8733-40DD-8277-7EE3B3827CA4}" dt="2018-09-05T10:41:28.512" v="36" actId="2696"/>
        <pc:sldMkLst>
          <pc:docMk/>
          <pc:sldMk cId="23893043" sldId="300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3258474330" sldId="300"/>
        </pc:sldMkLst>
      </pc:sldChg>
      <pc:sldChg chg="del">
        <pc:chgData name="Afua Ankomah" userId="0ae2999801c9c4ee" providerId="LiveId" clId="{84689514-8733-40DD-8277-7EE3B3827CA4}" dt="2018-09-05T10:41:28.531" v="37" actId="2696"/>
        <pc:sldMkLst>
          <pc:docMk/>
          <pc:sldMk cId="1193944706" sldId="301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1713168496" sldId="301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519773854" sldId="302"/>
        </pc:sldMkLst>
      </pc:sldChg>
      <pc:sldChg chg="del">
        <pc:chgData name="Afua Ankomah" userId="0ae2999801c9c4ee" providerId="LiveId" clId="{84689514-8733-40DD-8277-7EE3B3827CA4}" dt="2018-09-05T10:41:28.552" v="38" actId="2696"/>
        <pc:sldMkLst>
          <pc:docMk/>
          <pc:sldMk cId="1696819860" sldId="302"/>
        </pc:sldMkLst>
      </pc:sldChg>
      <pc:sldChg chg="del">
        <pc:chgData name="Afua Ankomah" userId="0ae2999801c9c4ee" providerId="LiveId" clId="{84689514-8733-40DD-8277-7EE3B3827CA4}" dt="2018-09-05T10:41:28.575" v="39" actId="2696"/>
        <pc:sldMkLst>
          <pc:docMk/>
          <pc:sldMk cId="3599944321" sldId="303"/>
        </pc:sldMkLst>
      </pc:sldChg>
      <pc:sldChg chg="del">
        <pc:chgData name="Afua Ankomah" userId="0ae2999801c9c4ee" providerId="LiveId" clId="{84689514-8733-40DD-8277-7EE3B3827CA4}" dt="2018-09-05T10:41:28.592" v="40" actId="2696"/>
        <pc:sldMkLst>
          <pc:docMk/>
          <pc:sldMk cId="3086210142" sldId="304"/>
        </pc:sldMkLst>
      </pc:sldChg>
      <pc:sldChg chg="del">
        <pc:chgData name="Afua Ankomah" userId="0ae2999801c9c4ee" providerId="LiveId" clId="{84689514-8733-40DD-8277-7EE3B3827CA4}" dt="2018-09-05T10:41:28.608" v="41" actId="2696"/>
        <pc:sldMkLst>
          <pc:docMk/>
          <pc:sldMk cId="146329469" sldId="305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561472642" sldId="306"/>
        </pc:sldMkLst>
      </pc:sldChg>
      <pc:sldChg chg="del">
        <pc:chgData name="Afua Ankomah" userId="0ae2999801c9c4ee" providerId="LiveId" clId="{84689514-8733-40DD-8277-7EE3B3827CA4}" dt="2018-09-05T10:41:28.622" v="42" actId="2696"/>
        <pc:sldMkLst>
          <pc:docMk/>
          <pc:sldMk cId="1162179241" sldId="306"/>
        </pc:sldMkLst>
      </pc:sldChg>
      <pc:sldChg chg="add">
        <pc:chgData name="Afua Ankomah" userId="0ae2999801c9c4ee" providerId="LiveId" clId="{84689514-8733-40DD-8277-7EE3B3827CA4}" dt="2018-09-05T10:44:02.223" v="50"/>
        <pc:sldMkLst>
          <pc:docMk/>
          <pc:sldMk cId="766748174" sldId="307"/>
        </pc:sldMkLst>
      </pc:sldChg>
      <pc:sldChg chg="del">
        <pc:chgData name="Afua Ankomah" userId="0ae2999801c9c4ee" providerId="LiveId" clId="{84689514-8733-40DD-8277-7EE3B3827CA4}" dt="2018-09-05T10:41:28.638" v="43" actId="2696"/>
        <pc:sldMkLst>
          <pc:docMk/>
          <pc:sldMk cId="2189440945" sldId="307"/>
        </pc:sldMkLst>
      </pc:sldChg>
      <pc:sldChg chg="del">
        <pc:chgData name="Afua Ankomah" userId="0ae2999801c9c4ee" providerId="LiveId" clId="{84689514-8733-40DD-8277-7EE3B3827CA4}" dt="2018-09-05T10:41:28.657" v="44" actId="2696"/>
        <pc:sldMkLst>
          <pc:docMk/>
          <pc:sldMk cId="3910449201" sldId="308"/>
        </pc:sldMkLst>
      </pc:sldChg>
      <pc:sldChg chg="del">
        <pc:chgData name="Afua Ankomah" userId="0ae2999801c9c4ee" providerId="LiveId" clId="{84689514-8733-40DD-8277-7EE3B3827CA4}" dt="2018-09-05T10:41:28.695" v="46" actId="2696"/>
        <pc:sldMkLst>
          <pc:docMk/>
          <pc:sldMk cId="135959011" sldId="309"/>
        </pc:sldMkLst>
      </pc:sldChg>
      <pc:sldChg chg="del">
        <pc:chgData name="Afua Ankomah" userId="0ae2999801c9c4ee" providerId="LiveId" clId="{84689514-8733-40DD-8277-7EE3B3827CA4}" dt="2018-09-05T10:41:28.672" v="45" actId="2696"/>
        <pc:sldMkLst>
          <pc:docMk/>
          <pc:sldMk cId="2729701716" sldId="310"/>
        </pc:sldMkLst>
      </pc:sldChg>
      <pc:sldChg chg="del">
        <pc:chgData name="Afua Ankomah" userId="0ae2999801c9c4ee" providerId="LiveId" clId="{84689514-8733-40DD-8277-7EE3B3827CA4}" dt="2018-09-05T10:41:28.711" v="47" actId="2696"/>
        <pc:sldMkLst>
          <pc:docMk/>
          <pc:sldMk cId="3865054341" sldId="311"/>
        </pc:sldMkLst>
      </pc:sldChg>
      <pc:sldChg chg="del">
        <pc:chgData name="Afua Ankomah" userId="0ae2999801c9c4ee" providerId="LiveId" clId="{84689514-8733-40DD-8277-7EE3B3827CA4}" dt="2018-09-05T10:41:28.724" v="48" actId="2696"/>
        <pc:sldMkLst>
          <pc:docMk/>
          <pc:sldMk cId="1619716668" sldId="312"/>
        </pc:sldMkLst>
      </pc:sldChg>
      <pc:sldChg chg="del">
        <pc:chgData name="Afua Ankomah" userId="0ae2999801c9c4ee" providerId="LiveId" clId="{84689514-8733-40DD-8277-7EE3B3827CA4}" dt="2018-09-05T10:41:27.757" v="8" actId="2696"/>
        <pc:sldMkLst>
          <pc:docMk/>
          <pc:sldMk cId="3353018855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9/5/2018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pic>
        <p:nvPicPr>
          <p:cNvPr id="7" name="Picture 6" descr="course outline graphi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127490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0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72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16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71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176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968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8861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pic>
        <p:nvPicPr>
          <p:cNvPr id="7" name="Picture 6" descr="choice blocks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5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" y="33129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925" y="1302039"/>
            <a:ext cx="8460150" cy="4525963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0"/>
              </a:spcAft>
              <a:buClr>
                <a:srgbClr val="009DDC"/>
              </a:buClr>
              <a:buFont typeface="+mj-lt"/>
              <a:buAutoNum type="arabicPeriod"/>
              <a:defRPr sz="2000" baseline="0"/>
            </a:lvl1pPr>
            <a:lvl2pPr marL="742950" indent="-285750">
              <a:spcAft>
                <a:spcPts val="0"/>
              </a:spcAft>
              <a:buClr>
                <a:srgbClr val="009DDC"/>
              </a:buClr>
              <a:buFont typeface="Arial"/>
              <a:buChar char="•"/>
              <a:defRPr sz="1800" baseline="0"/>
            </a:lvl2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#1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#2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33412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3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77" y="98425"/>
            <a:ext cx="7772400" cy="8394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8012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24" y="100269"/>
            <a:ext cx="7932614" cy="8446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0584" y="64454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2017 Logical Operations, Inc. All rights reserved.</a:t>
            </a: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83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10" r:id="rId5"/>
    <p:sldLayoutId id="2147483804" r:id="rId6"/>
    <p:sldLayoutId id="2147483811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2" r:id="rId13"/>
    <p:sldLayoutId id="2147483813" r:id="rId14"/>
    <p:sldLayoutId id="2147483814" r:id="rId15"/>
    <p:sldLayoutId id="21474838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Myriad Pro"/>
          <a:ea typeface="+mj-ea"/>
          <a:cs typeface="Myriad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454442"/>
            <a:ext cx="6973275" cy="9839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science of hiding information, most commonly by encoding and decoding a secret code used to send messages.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2505945"/>
            <a:ext cx="7772400" cy="107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mathematics and computer science.</a:t>
            </a:r>
          </a:p>
          <a:p>
            <a:r>
              <a:rPr lang="en-US" dirty="0"/>
              <a:t>Protects data in transit and data at rest.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58679" y="3219450"/>
            <a:ext cx="3581400" cy="1362945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8679" y="5398245"/>
            <a:ext cx="3581400" cy="109728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58679" y="3219450"/>
            <a:ext cx="3581400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Greetings, Mr. Logawps,</a:t>
            </a:r>
          </a:p>
          <a:p>
            <a:endParaRPr lang="en-US" sz="1650" dirty="0"/>
          </a:p>
          <a:p>
            <a:r>
              <a:rPr lang="en-US" sz="1650" dirty="0"/>
              <a:t>We received your request for information and will be happy to oblige. Here is your user name and password: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8679" y="5384820"/>
            <a:ext cx="3581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G7JDZL	  L59CZ2	AA9CZ1</a:t>
            </a:r>
          </a:p>
          <a:p>
            <a:pPr algn="ctr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ZPQ12G	  93D2BA	LP7FFH</a:t>
            </a:r>
          </a:p>
          <a:p>
            <a:pPr algn="ctr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18ABHF	  UJ14A3	34FYO5</a:t>
            </a:r>
          </a:p>
          <a:p>
            <a:pPr algn="ctr"/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K71TYP	  CS1314	566HXH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69" y="4619633"/>
            <a:ext cx="327356" cy="735179"/>
          </a:xfrm>
          <a:prstGeom prst="rect">
            <a:avLst/>
          </a:prstGeom>
        </p:spPr>
      </p:pic>
      <p:sp>
        <p:nvSpPr>
          <p:cNvPr id="15" name="AutoShape 309"/>
          <p:cNvSpPr>
            <a:spLocks noChangeArrowheads="1"/>
          </p:cNvSpPr>
          <p:nvPr/>
        </p:nvSpPr>
        <p:spPr bwMode="auto">
          <a:xfrm rot="5400000" flipV="1">
            <a:off x="3392092" y="4681539"/>
            <a:ext cx="714374" cy="609600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AutoShape 309"/>
          <p:cNvSpPr>
            <a:spLocks noChangeArrowheads="1"/>
          </p:cNvSpPr>
          <p:nvPr/>
        </p:nvSpPr>
        <p:spPr bwMode="auto">
          <a:xfrm rot="16200000" flipV="1">
            <a:off x="4992292" y="4675748"/>
            <a:ext cx="714374" cy="609600"/>
          </a:xfrm>
          <a:prstGeom prst="rightArrow">
            <a:avLst>
              <a:gd name="adj1" fmla="val 52602"/>
              <a:gd name="adj2" fmla="val 59572"/>
            </a:avLst>
          </a:prstGeom>
          <a:solidFill>
            <a:srgbClr val="009DDC"/>
          </a:solidFill>
          <a:ln w="9525">
            <a:noFill/>
            <a:miter lim="800000"/>
            <a:headEnd/>
            <a:tailEnd/>
          </a:ln>
          <a:effectLst>
            <a:outerShdw blurRad="38100" dist="25400" dir="2700000" sx="99000" sy="99000" algn="ctr" rotWithShape="0">
              <a:srgbClr val="000000">
                <a:alpha val="75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307"/>
          <p:cNvSpPr txBox="1">
            <a:spLocks noChangeArrowheads="1"/>
          </p:cNvSpPr>
          <p:nvPr/>
        </p:nvSpPr>
        <p:spPr bwMode="auto">
          <a:xfrm>
            <a:off x="2606279" y="4834353"/>
            <a:ext cx="9024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Encoding</a:t>
            </a:r>
          </a:p>
        </p:txBody>
      </p:sp>
      <p:sp>
        <p:nvSpPr>
          <p:cNvPr id="20" name="Text Box 307"/>
          <p:cNvSpPr txBox="1">
            <a:spLocks noChangeArrowheads="1"/>
          </p:cNvSpPr>
          <p:nvPr/>
        </p:nvSpPr>
        <p:spPr bwMode="auto">
          <a:xfrm>
            <a:off x="5635229" y="4841121"/>
            <a:ext cx="9024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40364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 (Cont.)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73308" y="2743200"/>
            <a:ext cx="7397385" cy="2193386"/>
            <a:chOff x="859669" y="2942465"/>
            <a:chExt cx="7397385" cy="2193386"/>
          </a:xfrm>
        </p:grpSpPr>
        <p:sp>
          <p:nvSpPr>
            <p:cNvPr id="5" name="Line 69"/>
            <p:cNvSpPr>
              <a:spLocks noChangeShapeType="1"/>
            </p:cNvSpPr>
            <p:nvPr/>
          </p:nvSpPr>
          <p:spPr bwMode="auto">
            <a:xfrm rot="16200000" flipV="1">
              <a:off x="6555348" y="4627563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69"/>
            <p:cNvSpPr>
              <a:spLocks noChangeShapeType="1"/>
            </p:cNvSpPr>
            <p:nvPr/>
          </p:nvSpPr>
          <p:spPr bwMode="auto">
            <a:xfrm rot="16200000" flipV="1">
              <a:off x="2208212" y="4637088"/>
              <a:ext cx="4984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 Box 307"/>
            <p:cNvSpPr txBox="1">
              <a:spLocks noChangeArrowheads="1"/>
            </p:cNvSpPr>
            <p:nvPr/>
          </p:nvSpPr>
          <p:spPr bwMode="auto">
            <a:xfrm>
              <a:off x="1585913" y="4843463"/>
              <a:ext cx="17430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300" dirty="0">
                  <a:latin typeface="+mj-lt"/>
                </a:rPr>
                <a:t>Public Key Encrypts</a:t>
              </a:r>
            </a:p>
          </p:txBody>
        </p:sp>
        <p:sp>
          <p:nvSpPr>
            <p:cNvPr id="8" name="Text Box 307"/>
            <p:cNvSpPr txBox="1">
              <a:spLocks noChangeArrowheads="1"/>
            </p:cNvSpPr>
            <p:nvPr/>
          </p:nvSpPr>
          <p:spPr bwMode="auto">
            <a:xfrm>
              <a:off x="5779061" y="4843463"/>
              <a:ext cx="204946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1300" dirty="0">
                  <a:latin typeface="+mj-lt"/>
                </a:rPr>
                <a:t>Private Key Decrypts</a:t>
              </a:r>
            </a:p>
          </p:txBody>
        </p:sp>
        <p:pic>
          <p:nvPicPr>
            <p:cNvPr id="11" name="Picture 13" descr="D:\content\093022\Cryptographic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6913" y="2995613"/>
              <a:ext cx="750887" cy="979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7" descr="D:\content\093022\doc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4104" y="2982913"/>
              <a:ext cx="74295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1990725" y="3398838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4133850" y="3398838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6342529" y="3398838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2254" y="3684588"/>
              <a:ext cx="304662" cy="68421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6134" y="3684588"/>
              <a:ext cx="522630" cy="68050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9669" y="2942465"/>
              <a:ext cx="1120191" cy="94953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4450" y="2942465"/>
              <a:ext cx="1120191" cy="94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16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448879"/>
            <a:ext cx="6973275" cy="115764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Hashing</a:t>
            </a:r>
            <a:r>
              <a:rPr lang="en-US" dirty="0">
                <a:solidFill>
                  <a:srgbClr val="0070C0"/>
                </a:solidFill>
              </a:rPr>
              <a:t>: A process or function that transforms plaintext to ciphertext that cannot be directly decrypted.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Hash, hash value, </a:t>
            </a:r>
            <a:r>
              <a:rPr lang="en-US" dirty="0">
                <a:solidFill>
                  <a:srgbClr val="0070C0"/>
                </a:solidFill>
              </a:rPr>
              <a:t>or </a:t>
            </a:r>
            <a:r>
              <a:rPr lang="en-US" b="1" dirty="0">
                <a:solidFill>
                  <a:srgbClr val="0070C0"/>
                </a:solidFill>
              </a:rPr>
              <a:t>message digest</a:t>
            </a:r>
            <a:r>
              <a:rPr lang="en-US" dirty="0">
                <a:solidFill>
                  <a:srgbClr val="0070C0"/>
                </a:solidFill>
              </a:rPr>
              <a:t>: The value that results from hashing encryption.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26670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Used in several password authentication schemes.</a:t>
            </a:r>
          </a:p>
          <a:p>
            <a:r>
              <a:rPr lang="en-US" dirty="0"/>
              <a:t>Used in digital signatures.</a:t>
            </a:r>
          </a:p>
          <a:p>
            <a:r>
              <a:rPr lang="en-US" dirty="0"/>
              <a:t>Used for verifying file integrity.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27562" y="3802927"/>
            <a:ext cx="6888876" cy="2542454"/>
            <a:chOff x="1055873" y="3802927"/>
            <a:chExt cx="6888876" cy="2542454"/>
          </a:xfrm>
        </p:grpSpPr>
        <p:sp>
          <p:nvSpPr>
            <p:cNvPr id="3" name="Rectangle 2"/>
            <p:cNvSpPr/>
            <p:nvPr/>
          </p:nvSpPr>
          <p:spPr>
            <a:xfrm>
              <a:off x="1246094" y="4251435"/>
              <a:ext cx="1371600" cy="914400"/>
            </a:xfrm>
            <a:prstGeom prst="rect">
              <a:avLst/>
            </a:prstGeom>
            <a:solidFill>
              <a:srgbClr val="BBE0E3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41612" y="5430981"/>
              <a:ext cx="1371600" cy="914400"/>
            </a:xfrm>
            <a:prstGeom prst="rect">
              <a:avLst/>
            </a:prstGeom>
            <a:solidFill>
              <a:srgbClr val="BBE0E3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58670" y="4251435"/>
              <a:ext cx="1371600" cy="9144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63152" y="5430981"/>
              <a:ext cx="1371600" cy="914400"/>
            </a:xfrm>
            <a:prstGeom prst="rect">
              <a:avLst/>
            </a:prstGeom>
            <a:solidFill>
              <a:srgbClr val="FFC00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80210" y="4251435"/>
              <a:ext cx="2664539" cy="914400"/>
            </a:xfrm>
            <a:prstGeom prst="rect">
              <a:avLst/>
            </a:prstGeom>
            <a:solidFill>
              <a:srgbClr val="00206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80210" y="5430981"/>
              <a:ext cx="2664539" cy="914400"/>
            </a:xfrm>
            <a:prstGeom prst="rect">
              <a:avLst/>
            </a:prstGeom>
            <a:solidFill>
              <a:srgbClr val="002060"/>
            </a:solidFill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Text Box 307"/>
            <p:cNvSpPr txBox="1">
              <a:spLocks noChangeArrowheads="1"/>
            </p:cNvSpPr>
            <p:nvPr/>
          </p:nvSpPr>
          <p:spPr bwMode="auto">
            <a:xfrm>
              <a:off x="1055874" y="4539358"/>
              <a:ext cx="1743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dirty="0">
                  <a:latin typeface="+mn-lt"/>
                </a:rPr>
                <a:t>"Secret"</a:t>
              </a:r>
            </a:p>
          </p:txBody>
        </p:sp>
        <p:sp>
          <p:nvSpPr>
            <p:cNvPr id="16" name="Text Box 307"/>
            <p:cNvSpPr txBox="1">
              <a:spLocks noChangeArrowheads="1"/>
            </p:cNvSpPr>
            <p:nvPr/>
          </p:nvSpPr>
          <p:spPr bwMode="auto">
            <a:xfrm>
              <a:off x="1148742" y="5595793"/>
              <a:ext cx="155733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dirty="0">
                  <a:latin typeface="+mn-lt"/>
                </a:rPr>
                <a:t>"Keep this secret"</a:t>
              </a:r>
            </a:p>
          </p:txBody>
        </p:sp>
        <p:sp>
          <p:nvSpPr>
            <p:cNvPr id="17" name="Text Box 307"/>
            <p:cNvSpPr txBox="1">
              <a:spLocks noChangeArrowheads="1"/>
            </p:cNvSpPr>
            <p:nvPr/>
          </p:nvSpPr>
          <p:spPr bwMode="auto">
            <a:xfrm>
              <a:off x="3165801" y="4421246"/>
              <a:ext cx="155733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dirty="0">
                  <a:latin typeface="+mn-lt"/>
                </a:rPr>
                <a:t>HASH FUNCTION</a:t>
              </a:r>
            </a:p>
          </p:txBody>
        </p:sp>
        <p:sp>
          <p:nvSpPr>
            <p:cNvPr id="18" name="Text Box 307"/>
            <p:cNvSpPr txBox="1">
              <a:spLocks noChangeArrowheads="1"/>
            </p:cNvSpPr>
            <p:nvPr/>
          </p:nvSpPr>
          <p:spPr bwMode="auto">
            <a:xfrm>
              <a:off x="3165801" y="5590795"/>
              <a:ext cx="155733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dirty="0">
                  <a:latin typeface="+mn-lt"/>
                </a:rPr>
                <a:t>HASH FUNCTION</a:t>
              </a:r>
            </a:p>
          </p:txBody>
        </p:sp>
        <p:sp>
          <p:nvSpPr>
            <p:cNvPr id="19" name="Text Box 307"/>
            <p:cNvSpPr txBox="1">
              <a:spLocks noChangeArrowheads="1"/>
            </p:cNvSpPr>
            <p:nvPr/>
          </p:nvSpPr>
          <p:spPr bwMode="auto">
            <a:xfrm>
              <a:off x="5280209" y="4284963"/>
              <a:ext cx="266453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ea typeface="Cambria Math" panose="02040503050406030204" pitchFamily="18" charset="0"/>
                  <a:cs typeface="Courier New" panose="02070309020205020404" pitchFamily="49" charset="0"/>
                </a:rPr>
                <a:t>6TE3 13LO P429 HJL7 AVGN</a:t>
              </a:r>
            </a:p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ea typeface="Cambria Math" panose="02040503050406030204" pitchFamily="18" charset="0"/>
                  <a:cs typeface="Courier New" panose="02070309020205020404" pitchFamily="49" charset="0"/>
                </a:rPr>
                <a:t>08JN D1UL 4Y89 MM20 CSN7</a:t>
              </a:r>
            </a:p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ea typeface="Cambria Math" panose="02040503050406030204" pitchFamily="18" charset="0"/>
                  <a:cs typeface="Courier New" panose="02070309020205020404" pitchFamily="49" charset="0"/>
                </a:rPr>
                <a:t>10B7 552F Q8LW 80VT VX4Y</a:t>
              </a:r>
            </a:p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ea typeface="Cambria Math" panose="02040503050406030204" pitchFamily="18" charset="0"/>
                  <a:cs typeface="Courier New" panose="02070309020205020404" pitchFamily="49" charset="0"/>
                </a:rPr>
                <a:t>PLBZ FR3X TX53 LL01 5320</a:t>
              </a:r>
            </a:p>
          </p:txBody>
        </p:sp>
        <p:sp>
          <p:nvSpPr>
            <p:cNvPr id="20" name="Text Box 307"/>
            <p:cNvSpPr txBox="1">
              <a:spLocks noChangeArrowheads="1"/>
            </p:cNvSpPr>
            <p:nvPr/>
          </p:nvSpPr>
          <p:spPr bwMode="auto">
            <a:xfrm>
              <a:off x="5280209" y="5470140"/>
              <a:ext cx="2664539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VV30 542A 77VX X2TY UL34</a:t>
              </a:r>
            </a:p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JJLD 72WE R2E4 JOP7 N421</a:t>
              </a:r>
            </a:p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HJP4 EWQ1 HG8X LA91 00B1</a:t>
              </a:r>
            </a:p>
            <a:p>
              <a:pPr algn="ctr" eaLnBrk="1" hangingPunct="1">
                <a:spcBef>
                  <a:spcPts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SS75 5YFC M72A 9LQE 762A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613212" y="4703002"/>
              <a:ext cx="645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613212" y="5888678"/>
              <a:ext cx="645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30270" y="4690569"/>
              <a:ext cx="645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30270" y="5885210"/>
              <a:ext cx="6454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7"/>
            <p:cNvSpPr txBox="1">
              <a:spLocks noChangeArrowheads="1"/>
            </p:cNvSpPr>
            <p:nvPr/>
          </p:nvSpPr>
          <p:spPr bwMode="auto">
            <a:xfrm>
              <a:off x="1055873" y="3802927"/>
              <a:ext cx="1743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dirty="0">
                  <a:latin typeface="+mn-lt"/>
                </a:rPr>
                <a:t>Message</a:t>
              </a:r>
            </a:p>
          </p:txBody>
        </p:sp>
        <p:sp>
          <p:nvSpPr>
            <p:cNvPr id="27" name="Text Box 307"/>
            <p:cNvSpPr txBox="1">
              <a:spLocks noChangeArrowheads="1"/>
            </p:cNvSpPr>
            <p:nvPr/>
          </p:nvSpPr>
          <p:spPr bwMode="auto">
            <a:xfrm>
              <a:off x="5740940" y="3802927"/>
              <a:ext cx="17430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dirty="0">
                  <a:latin typeface="+mn-lt"/>
                </a:rPr>
                <a:t>Digest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77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590800"/>
            <a:ext cx="8460150" cy="3632200"/>
          </a:xfrm>
        </p:spPr>
        <p:txBody>
          <a:bodyPr/>
          <a:lstStyle/>
          <a:p>
            <a:r>
              <a:rPr lang="en-US" dirty="0"/>
              <a:t>Drastically changes message digest.</a:t>
            </a:r>
          </a:p>
          <a:p>
            <a:r>
              <a:rPr lang="en-US" dirty="0"/>
              <a:t>If the salt changes, the same input with different salts will produce different digests.</a:t>
            </a:r>
          </a:p>
          <a:p>
            <a:r>
              <a:rPr lang="en-US" dirty="0"/>
              <a:t>Salt is stored with message digests and is not hidden.</a:t>
            </a:r>
          </a:p>
          <a:p>
            <a:r>
              <a:rPr lang="en-US" dirty="0"/>
              <a:t>Attacker will need to generate unique rainbow tables to account for the salt.</a:t>
            </a:r>
          </a:p>
          <a:p>
            <a:pPr lvl="1"/>
            <a:r>
              <a:rPr lang="en-US" dirty="0"/>
              <a:t>Rainbow table attacks therefore become ineffective.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Nonces don't repeat, but a salt can.</a:t>
            </a:r>
          </a:p>
          <a:p>
            <a:r>
              <a:rPr lang="en-US" dirty="0"/>
              <a:t>Nonces used primarily in authentication protocols to prevent replay attacks.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Concepts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612404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Cryptographic salt</a:t>
            </a:r>
            <a:r>
              <a:rPr lang="en-US" dirty="0">
                <a:solidFill>
                  <a:srgbClr val="0070C0"/>
                </a:solidFill>
              </a:rPr>
              <a:t>: A random value added to plaintext input during password hashing.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9562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4419600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Nonce</a:t>
            </a:r>
            <a:r>
              <a:rPr lang="en-US" dirty="0">
                <a:solidFill>
                  <a:srgbClr val="0070C0"/>
                </a:solidFill>
              </a:rPr>
              <a:t>: Similar to salt, but is a "number used only once."</a:t>
            </a:r>
          </a:p>
        </p:txBody>
      </p:sp>
      <p:pic>
        <p:nvPicPr>
          <p:cNvPr id="8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36758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991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2032482"/>
            <a:ext cx="8460150" cy="4190518"/>
          </a:xfrm>
        </p:spPr>
        <p:txBody>
          <a:bodyPr>
            <a:normAutofit/>
          </a:bodyPr>
          <a:lstStyle/>
          <a:p>
            <a:r>
              <a:rPr lang="en-US" sz="1600" dirty="0"/>
              <a:t>Software and hardware can encrypt data at rest.</a:t>
            </a:r>
          </a:p>
          <a:p>
            <a:r>
              <a:rPr lang="en-US" sz="1600" dirty="0"/>
              <a:t>In a breach, the data remains protected.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Encrypting data in transit prevents man-in-the-middle attacks.</a:t>
            </a:r>
          </a:p>
          <a:p>
            <a:r>
              <a:rPr lang="en-US" sz="1600" dirty="0"/>
              <a:t>Secures transmission channel and data flowing through it.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Unencrypted sessions during use can put the data at risk.</a:t>
            </a:r>
          </a:p>
          <a:p>
            <a:r>
              <a:rPr lang="en-US" sz="1600" dirty="0"/>
              <a:t>Some mechanisms can encrypt the data in memory.</a:t>
            </a:r>
          </a:p>
          <a:p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117104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at rest</a:t>
            </a:r>
            <a:r>
              <a:rPr lang="en-US" dirty="0">
                <a:solidFill>
                  <a:srgbClr val="0070C0"/>
                </a:solidFill>
              </a:rPr>
              <a:t>: Data stored on various media.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4262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2867025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in transit</a:t>
            </a:r>
            <a:r>
              <a:rPr lang="en-US" dirty="0">
                <a:solidFill>
                  <a:srgbClr val="0070C0"/>
                </a:solidFill>
              </a:rPr>
              <a:t>: Data that moves from medium to medium.</a:t>
            </a:r>
          </a:p>
        </p:txBody>
      </p:sp>
      <p:pic>
        <p:nvPicPr>
          <p:cNvPr id="8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84183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4593087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in use</a:t>
            </a:r>
            <a:r>
              <a:rPr lang="en-US" dirty="0">
                <a:solidFill>
                  <a:srgbClr val="0070C0"/>
                </a:solidFill>
              </a:rPr>
              <a:t>: Data currently being created, deleted, read, or modified.</a:t>
            </a:r>
          </a:p>
        </p:txBody>
      </p:sp>
      <p:pic>
        <p:nvPicPr>
          <p:cNvPr id="10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10245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6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Elements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592302"/>
              </p:ext>
            </p:extLst>
          </p:nvPr>
        </p:nvGraphicFramePr>
        <p:xfrm>
          <a:off x="514008" y="1595103"/>
          <a:ext cx="8115984" cy="4200144"/>
        </p:xfrm>
        <a:graphic>
          <a:graphicData uri="http://schemas.openxmlformats.org/drawingml/2006/table">
            <a:tbl>
              <a:tblPr/>
              <a:tblGrid>
                <a:gridCol w="1879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Cryptography Element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Confusion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Relationship between ciphertext and encryption key is complex and opaque.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Prevents attackers from looking for patterns between ciphertext and plaintext.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Diffusion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Ciphertext changes drastically on slightest change to plaintext input.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Prevents attackers from determining parts of message encrypted by same key.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Collision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Two different plaintext inputs produce same exact ciphertext.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Weakens integrity and enables attacker to replace one message with another.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Obfuscation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Similar to encryption, but no key involved, and not as secure.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Anyone who knows the obfuscation algorithm can de-obfuscate the code.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9776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An algorithm produces numbers that approximate true randomness.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Based on seed state, which is passed into a formula to produce the number.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Key generation tends to use pseudorandom numbers.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9512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PFS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If a key is compromised, past sessions encrypted by the key will not be affected.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Prevents attackers from decrypting previous sessions if they steal the key.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55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1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372679"/>
            <a:ext cx="6973275" cy="341926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Encryption</a:t>
            </a:r>
            <a:r>
              <a:rPr lang="en-US" dirty="0">
                <a:solidFill>
                  <a:srgbClr val="0070C0"/>
                </a:solidFill>
              </a:rPr>
              <a:t>: A security technique that converts data from plaintext form into coded (or ciphertext) form so that only authorized parties with the necessary decryption information can decode and read the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Plaintext</a:t>
            </a:r>
            <a:r>
              <a:rPr lang="en-US" dirty="0">
                <a:solidFill>
                  <a:srgbClr val="0070C0"/>
                </a:solidFill>
              </a:rPr>
              <a:t>: Unencrypted data that is meant to be encrypted before transmission, or the result of decrypting encrypted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Ciphertext</a:t>
            </a:r>
            <a:r>
              <a:rPr lang="en-US" dirty="0">
                <a:solidFill>
                  <a:srgbClr val="0070C0"/>
                </a:solidFill>
              </a:rPr>
              <a:t>: Encoded, unreadable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Decryption</a:t>
            </a:r>
            <a:r>
              <a:rPr lang="en-US" dirty="0">
                <a:solidFill>
                  <a:srgbClr val="0070C0"/>
                </a:solidFill>
              </a:rPr>
              <a:t>: A cryptographic technique that converts ciphertext to plaintext.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Cleartext</a:t>
            </a:r>
            <a:r>
              <a:rPr lang="en-US" dirty="0">
                <a:solidFill>
                  <a:srgbClr val="0070C0"/>
                </a:solidFill>
              </a:rPr>
              <a:t>: Unencrypted, readable data that is not meant to be encrypted.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3810000"/>
            <a:ext cx="6973275" cy="9839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116388" y="5800725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Decryption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157913" y="5819775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Plaintext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6107113" y="5826125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Plaintext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752600" y="2667000"/>
            <a:ext cx="6973275" cy="9839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752600" y="3200400"/>
            <a:ext cx="6973275" cy="9839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09600" y="4648200"/>
            <a:ext cx="7772400" cy="1075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authorized parties with decryption information can read encrypted files.</a:t>
            </a:r>
          </a:p>
          <a:p>
            <a:r>
              <a:rPr lang="en-US" dirty="0"/>
              <a:t>One-way encryption is not meant to be decrypted.</a:t>
            </a:r>
          </a:p>
          <a:p>
            <a:r>
              <a:rPr lang="en-US" dirty="0"/>
              <a:t>Two-way encryption is meant to be decrypted.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7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Decryption (Cont.)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822992" y="2815891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832267" y="2796841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1" name="Picture 13" descr="D:\content\093022\abstractio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42" y="2487279"/>
            <a:ext cx="13906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D:\content\093022\abstrac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30" y="2472991"/>
            <a:ext cx="14335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D:\content\093022\abstracti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467" y="2390441"/>
            <a:ext cx="14414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005430" y="2634916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Encryption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012030" y="2653966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Ciphertext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065505" y="2625391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Plaintext</a:t>
            </a: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4559300" y="3110603"/>
            <a:ext cx="0" cy="12578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18" name="Picture 12" descr="D:\content\093022\acc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83" y="3444714"/>
            <a:ext cx="474633" cy="61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4826000" y="471520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2835275" y="469615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1" name="Picture 14" descr="D:\content\093022\abstraction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4372303"/>
            <a:ext cx="14335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5" descr="D:\content\093022\abstraction_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4270703"/>
            <a:ext cx="14414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2071688" y="4534228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Ciphertext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989388" y="4524703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Decryption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6030913" y="4543753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Plaintext</a:t>
            </a:r>
          </a:p>
        </p:txBody>
      </p:sp>
      <p:pic>
        <p:nvPicPr>
          <p:cNvPr id="26" name="Picture 13" descr="D:\content\093022\abstractio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4411991"/>
            <a:ext cx="13906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980113" y="4550103"/>
            <a:ext cx="1077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DDC"/>
              </a:buClr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0" dirty="0">
                <a:solidFill>
                  <a:schemeClr val="bg1"/>
                </a:solidFill>
              </a:rPr>
              <a:t>Plaintext</a:t>
            </a:r>
          </a:p>
        </p:txBody>
      </p:sp>
    </p:spTree>
    <p:extLst>
      <p:ext uri="{BB962C8B-B14F-4D97-AF65-F5344CB8AC3E}">
        <p14:creationId xmlns:p14="http://schemas.microsoft.com/office/powerpoint/2010/main" val="540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1302040"/>
            <a:ext cx="7659075" cy="2126960"/>
          </a:xfrm>
        </p:spPr>
        <p:txBody>
          <a:bodyPr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Non-repudiation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Access control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and Security Goals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90713" y="3800147"/>
            <a:ext cx="5362575" cy="1686253"/>
            <a:chOff x="1845422" y="3800147"/>
            <a:chExt cx="5362575" cy="1686253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760072" y="5057775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769347" y="5038725"/>
              <a:ext cx="990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" name="Picture 13" descr="D:\content\093022\abstraction_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422" y="4729163"/>
              <a:ext cx="1390650" cy="58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4" descr="D:\content\093022\abstraction_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10" y="4714875"/>
              <a:ext cx="1433512" cy="62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5" descr="D:\content\093022\abstraction_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6547" y="4632325"/>
              <a:ext cx="1441450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942510" y="4876800"/>
              <a:ext cx="10779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</a:rPr>
                <a:t>Encryption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949110" y="4895850"/>
              <a:ext cx="10779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</a:rPr>
                <a:t>Ciphertext</a:t>
              </a:r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002585" y="4867275"/>
              <a:ext cx="1077912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6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9DDC"/>
                </a:buClr>
                <a:buFont typeface="Wingdings" pitchFamily="2" charset="2"/>
                <a:buChar char="§"/>
                <a:defRPr sz="11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 b="0" dirty="0">
                  <a:solidFill>
                    <a:schemeClr val="bg1"/>
                  </a:solidFill>
                </a:rPr>
                <a:t>Plaintext</a:t>
              </a:r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4512422" y="3933825"/>
              <a:ext cx="0" cy="781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1" name="Picture 12" descr="D:\content\093022\acces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105" y="3800147"/>
              <a:ext cx="474633" cy="61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88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372679"/>
            <a:ext cx="6973275" cy="1145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Cipher</a:t>
            </a:r>
            <a:r>
              <a:rPr lang="en-US" dirty="0">
                <a:solidFill>
                  <a:srgbClr val="0070C0"/>
                </a:solidFill>
              </a:rPr>
              <a:t>: An algorithm used to encrypt or decrypt data.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Enciphering</a:t>
            </a:r>
            <a:r>
              <a:rPr lang="en-US" dirty="0">
                <a:solidFill>
                  <a:srgbClr val="0070C0"/>
                </a:solidFill>
              </a:rPr>
              <a:t>: The process of translating plaintext to ciphertext.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Deciphering</a:t>
            </a:r>
            <a:r>
              <a:rPr lang="en-US" dirty="0">
                <a:solidFill>
                  <a:srgbClr val="0070C0"/>
                </a:solidFill>
              </a:rPr>
              <a:t>: The process of translating ciphertext to plaintext.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1987841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2590800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25908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Ciphers alter individual letters or bits to scramble a message.</a:t>
            </a:r>
          </a:p>
          <a:p>
            <a:pPr lvl="1"/>
            <a:r>
              <a:rPr lang="en-US" dirty="0"/>
              <a:t>Codes alter words or phrases, or resemble a secret language.</a:t>
            </a:r>
          </a:p>
          <a:p>
            <a:r>
              <a:rPr lang="en-US" dirty="0"/>
              <a:t>The science of breaking codes and ciphers is called cryptanalysis.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48293" y="4453743"/>
            <a:ext cx="5847415" cy="1794484"/>
            <a:chOff x="1540669" y="4453743"/>
            <a:chExt cx="5847415" cy="17944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4322" y="4453743"/>
              <a:ext cx="943356" cy="122907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5518" y="4465320"/>
              <a:ext cx="934470" cy="1217495"/>
            </a:xfrm>
            <a:prstGeom prst="rect">
              <a:avLst/>
            </a:prstGeom>
          </p:spPr>
        </p:pic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3965231" y="4585535"/>
              <a:ext cx="1213538" cy="1097280"/>
              <a:chOff x="4700301" y="4279920"/>
              <a:chExt cx="1590549" cy="1438173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0301" y="4279920"/>
                <a:ext cx="1314254" cy="131178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9841" y="4874038"/>
                <a:ext cx="1361009" cy="844055"/>
              </a:xfrm>
              <a:prstGeom prst="rect">
                <a:avLst/>
              </a:prstGeom>
            </p:spPr>
          </p:pic>
        </p:grpSp>
        <p:cxnSp>
          <p:nvCxnSpPr>
            <p:cNvPr id="16" name="Straight Arrow Connector 15"/>
            <p:cNvCxnSpPr>
              <a:stCxn id="8" idx="3"/>
              <a:endCxn id="14" idx="1"/>
            </p:cNvCxnSpPr>
            <p:nvPr/>
          </p:nvCxnSpPr>
          <p:spPr>
            <a:xfrm>
              <a:off x="2757678" y="5068279"/>
              <a:ext cx="12075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967965" y="5038828"/>
              <a:ext cx="12075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307"/>
            <p:cNvSpPr txBox="1">
              <a:spLocks noChangeArrowheads="1"/>
            </p:cNvSpPr>
            <p:nvPr/>
          </p:nvSpPr>
          <p:spPr bwMode="auto">
            <a:xfrm>
              <a:off x="1540669" y="5755784"/>
              <a:ext cx="14906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Original</a:t>
              </a:r>
              <a:r>
                <a:rPr kumimoji="0" lang="en-US" sz="1300" b="1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 Information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3" name="Text Box 307"/>
            <p:cNvSpPr txBox="1">
              <a:spLocks noChangeArrowheads="1"/>
            </p:cNvSpPr>
            <p:nvPr/>
          </p:nvSpPr>
          <p:spPr bwMode="auto">
            <a:xfrm>
              <a:off x="5897422" y="5751021"/>
              <a:ext cx="149066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Encrypted </a:t>
              </a:r>
              <a:r>
                <a:rPr kumimoji="0" lang="en-US" sz="1300" b="1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Information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24" name="Text Box 307"/>
            <p:cNvSpPr txBox="1">
              <a:spLocks noChangeArrowheads="1"/>
            </p:cNvSpPr>
            <p:nvPr/>
          </p:nvSpPr>
          <p:spPr bwMode="auto">
            <a:xfrm>
              <a:off x="3750469" y="5851048"/>
              <a:ext cx="14906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Cipher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42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Key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372679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specific piece of information that is used in conjunction with an algorithm to perform encryption and decryption.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609600" y="25908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Different keys produce different ciphertext.</a:t>
            </a:r>
          </a:p>
          <a:p>
            <a:r>
              <a:rPr lang="en-US" dirty="0"/>
              <a:t>For each algorithm, longer keys provide stronger encryption.</a:t>
            </a:r>
          </a:p>
          <a:p>
            <a:r>
              <a:rPr lang="en-US" dirty="0"/>
              <a:t>Static and ephemeral keys.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547683" y="3778719"/>
            <a:ext cx="4048634" cy="3001098"/>
            <a:chOff x="2547683" y="3778719"/>
            <a:chExt cx="4048634" cy="3001098"/>
          </a:xfrm>
        </p:grpSpPr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2547683" y="3778719"/>
              <a:ext cx="4048634" cy="1363172"/>
              <a:chOff x="1540669" y="4453743"/>
              <a:chExt cx="5847415" cy="1968821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4322" y="4453743"/>
                <a:ext cx="943356" cy="1229072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75518" y="4465320"/>
                <a:ext cx="934470" cy="1217495"/>
              </a:xfrm>
              <a:prstGeom prst="rect">
                <a:avLst/>
              </a:prstGeom>
            </p:spPr>
          </p:pic>
          <p:grpSp>
            <p:nvGrpSpPr>
              <p:cNvPr id="11" name="Group 10"/>
              <p:cNvGrpSpPr>
                <a:grpSpLocks noChangeAspect="1"/>
              </p:cNvGrpSpPr>
              <p:nvPr/>
            </p:nvGrpSpPr>
            <p:grpSpPr>
              <a:xfrm>
                <a:off x="3965231" y="4585535"/>
                <a:ext cx="1213538" cy="1097280"/>
                <a:chOff x="4700301" y="4279920"/>
                <a:chExt cx="1590549" cy="1438173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0301" y="4279920"/>
                  <a:ext cx="1314254" cy="1311788"/>
                </a:xfrm>
                <a:prstGeom prst="rect">
                  <a:avLst/>
                </a:prstGeom>
              </p:spPr>
            </p:pic>
            <p:pic>
              <p:nvPicPr>
                <p:cNvPr id="18" name="Picture 1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29841" y="4874038"/>
                  <a:ext cx="1361009" cy="844055"/>
                </a:xfrm>
                <a:prstGeom prst="rect">
                  <a:avLst/>
                </a:prstGeom>
              </p:spPr>
            </p:pic>
          </p:grpSp>
          <p:cxnSp>
            <p:nvCxnSpPr>
              <p:cNvPr id="12" name="Straight Arrow Connector 11"/>
              <p:cNvCxnSpPr>
                <a:stCxn id="9" idx="3"/>
                <a:endCxn id="17" idx="1"/>
              </p:cNvCxnSpPr>
              <p:nvPr/>
            </p:nvCxnSpPr>
            <p:spPr>
              <a:xfrm>
                <a:off x="2757678" y="5068279"/>
                <a:ext cx="12075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967965" y="5038828"/>
                <a:ext cx="120755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307"/>
              <p:cNvSpPr txBox="1">
                <a:spLocks noChangeArrowheads="1"/>
              </p:cNvSpPr>
              <p:nvPr/>
            </p:nvSpPr>
            <p:spPr bwMode="auto">
              <a:xfrm>
                <a:off x="1540669" y="5755784"/>
                <a:ext cx="1490662" cy="666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Original</a:t>
                </a:r>
                <a:r>
                  <a:rPr kumimoji="0" lang="en-US" sz="1200" b="1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 Information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endParaRPr>
              </a:p>
            </p:txBody>
          </p:sp>
          <p:sp>
            <p:nvSpPr>
              <p:cNvPr id="15" name="Text Box 307"/>
              <p:cNvSpPr txBox="1">
                <a:spLocks noChangeArrowheads="1"/>
              </p:cNvSpPr>
              <p:nvPr/>
            </p:nvSpPr>
            <p:spPr bwMode="auto">
              <a:xfrm>
                <a:off x="5897422" y="5751021"/>
                <a:ext cx="1490662" cy="6667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Encrypted </a:t>
                </a:r>
                <a:r>
                  <a:rPr kumimoji="0" lang="en-US" sz="1200" b="1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Information</a:t>
                </a:r>
                <a:endPara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endParaRPr>
              </a:p>
            </p:txBody>
          </p:sp>
          <p:sp>
            <p:nvSpPr>
              <p:cNvPr id="16" name="Text Box 307"/>
              <p:cNvSpPr txBox="1">
                <a:spLocks noChangeArrowheads="1"/>
              </p:cNvSpPr>
              <p:nvPr/>
            </p:nvSpPr>
            <p:spPr bwMode="auto">
              <a:xfrm>
                <a:off x="3750470" y="5851048"/>
                <a:ext cx="1490662" cy="400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Cipher</a:t>
                </a: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27452" y="5623210"/>
              <a:ext cx="292172" cy="656163"/>
            </a:xfrm>
            <a:prstGeom prst="rect">
              <a:avLst/>
            </a:prstGeom>
          </p:spPr>
        </p:pic>
        <p:sp>
          <p:nvSpPr>
            <p:cNvPr id="22" name="Text Box 307"/>
            <p:cNvSpPr txBox="1">
              <a:spLocks noChangeArrowheads="1"/>
            </p:cNvSpPr>
            <p:nvPr/>
          </p:nvSpPr>
          <p:spPr bwMode="auto">
            <a:xfrm>
              <a:off x="3967765" y="6318152"/>
              <a:ext cx="12115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=</a:t>
              </a:r>
              <a:r>
                <a:rPr kumimoji="0" lang="en-US" sz="1200" b="1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 Two Letters Following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4573538" y="5017887"/>
              <a:ext cx="0" cy="5447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974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372679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two-way encryption scheme in which encryption and decryption are both performed by the same key (shared key encryption).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609600" y="2438400"/>
            <a:ext cx="7772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 keys and software keys.</a:t>
            </a:r>
          </a:p>
          <a:p>
            <a:r>
              <a:rPr lang="en-US" dirty="0"/>
              <a:t>Before encrypted communications begin, the key must be securely shared.</a:t>
            </a:r>
          </a:p>
          <a:p>
            <a:r>
              <a:rPr lang="en-US" dirty="0"/>
              <a:t>Fast, but vulnerable if the key is lost or compromised.</a:t>
            </a:r>
          </a:p>
          <a:p>
            <a:r>
              <a:rPr lang="en-US" dirty="0"/>
              <a:t>Common alternate names</a:t>
            </a:r>
          </a:p>
          <a:p>
            <a:pPr lvl="1"/>
            <a:r>
              <a:rPr lang="en-US" dirty="0"/>
              <a:t>Secret key</a:t>
            </a:r>
          </a:p>
          <a:p>
            <a:pPr lvl="1"/>
            <a:r>
              <a:rPr lang="en-US" dirty="0"/>
              <a:t>Shared key</a:t>
            </a:r>
          </a:p>
          <a:p>
            <a:pPr lvl="1"/>
            <a:r>
              <a:rPr lang="en-US" dirty="0"/>
              <a:t>Private key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220340" y="4038094"/>
            <a:ext cx="4351380" cy="2501484"/>
            <a:chOff x="2220340" y="4038094"/>
            <a:chExt cx="4351380" cy="2501484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2689410" y="6418728"/>
              <a:ext cx="8544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6463" y="4953000"/>
              <a:ext cx="1000421" cy="84801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8502" y="4953000"/>
              <a:ext cx="1000421" cy="84801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06884" y="5178165"/>
              <a:ext cx="272797" cy="6126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4695" y="4038094"/>
              <a:ext cx="583693" cy="76047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98923" y="5188363"/>
              <a:ext cx="272797" cy="61265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 flipV="1">
              <a:off x="3597611" y="5377007"/>
              <a:ext cx="171882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89410" y="6037728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21928" y="6044452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7"/>
            <p:cNvSpPr txBox="1">
              <a:spLocks noChangeArrowheads="1"/>
            </p:cNvSpPr>
            <p:nvPr/>
          </p:nvSpPr>
          <p:spPr bwMode="auto">
            <a:xfrm>
              <a:off x="3389492" y="6262579"/>
              <a:ext cx="19481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cs typeface="Calibri"/>
                </a:rPr>
                <a:t>Same Key on Both</a:t>
              </a:r>
              <a:r>
                <a:rPr kumimoji="0" lang="en-US" sz="1200" b="1" i="0" u="none" strike="noStrike" kern="0" cap="none" spc="0" normalizeH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/>
                  <a:cs typeface="Calibri"/>
                </a:rPr>
                <a:t> Sides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176482" y="6418728"/>
              <a:ext cx="854411" cy="0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307"/>
            <p:cNvSpPr txBox="1">
              <a:spLocks noChangeArrowheads="1"/>
            </p:cNvSpPr>
            <p:nvPr/>
          </p:nvSpPr>
          <p:spPr bwMode="auto">
            <a:xfrm>
              <a:off x="2220340" y="5780516"/>
              <a:ext cx="11942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Encrypts</a:t>
              </a:r>
              <a:r>
                <a:rPr kumimoji="0" lang="en-US" sz="1200" b="1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 Data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  <p:sp>
          <p:nvSpPr>
            <p:cNvPr id="30" name="Text Box 307"/>
            <p:cNvSpPr txBox="1">
              <a:spLocks noChangeArrowheads="1"/>
            </p:cNvSpPr>
            <p:nvPr/>
          </p:nvSpPr>
          <p:spPr bwMode="auto">
            <a:xfrm>
              <a:off x="5230272" y="5780515"/>
              <a:ext cx="11942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Decrypts</a:t>
              </a:r>
              <a:r>
                <a:rPr kumimoji="0" lang="en-US" sz="1200" b="1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</a:rPr>
                <a:t> Data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47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Encryption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752600" y="1683041"/>
            <a:ext cx="6973275" cy="34223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Asymmetric encryption</a:t>
            </a:r>
            <a:r>
              <a:rPr lang="en-US" dirty="0">
                <a:solidFill>
                  <a:srgbClr val="0070C0"/>
                </a:solidFill>
              </a:rPr>
              <a:t>: A two-way encryption scheme that uses paired public and private keys.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 key</a:t>
            </a:r>
            <a:r>
              <a:rPr lang="en-US" dirty="0">
                <a:solidFill>
                  <a:srgbClr val="0070C0"/>
                </a:solidFill>
              </a:rPr>
              <a:t>: The component of asymmetric encryption that is kept secret by one party during two-way encryption.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 key</a:t>
            </a:r>
            <a:r>
              <a:rPr lang="en-US" dirty="0">
                <a:solidFill>
                  <a:srgbClr val="0070C0"/>
                </a:solidFill>
              </a:rPr>
              <a:t>: The component of asymmetric encryption that can be accessed by anyone.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Key generation</a:t>
            </a:r>
            <a:r>
              <a:rPr lang="en-US" dirty="0">
                <a:solidFill>
                  <a:srgbClr val="0070C0"/>
                </a:solidFill>
              </a:rPr>
              <a:t>: The process of producing a public and private key pair by using a specific application.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9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5762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 txBox="1">
            <a:spLocks/>
          </p:cNvSpPr>
          <p:nvPr/>
        </p:nvSpPr>
        <p:spPr>
          <a:xfrm>
            <a:off x="1752600" y="2438400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752600" y="3200400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752600" y="3886200"/>
            <a:ext cx="6973275" cy="83155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48174"/>
      </p:ext>
    </p:extLst>
  </p:cSld>
  <p:clrMapOvr>
    <a:masterClrMapping/>
  </p:clrMapOvr>
</p:sld>
</file>

<file path=ppt/theme/theme1.xml><?xml version="1.0" encoding="utf-8"?>
<a:theme xmlns:a="http://schemas.openxmlformats.org/drawingml/2006/main" name="LO Choice">
  <a:themeElements>
    <a:clrScheme name="LO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B2D237"/>
      </a:accent3>
      <a:accent4>
        <a:srgbClr val="1D3764"/>
      </a:accent4>
      <a:accent5>
        <a:srgbClr val="972883"/>
      </a:accent5>
      <a:accent6>
        <a:srgbClr val="5F1F5A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122A360-D52A-45F6-908D-58F9DCEAABDE}" vid="{6D3E14FB-60DB-4188-886A-882F013864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 Visuals Template 3_0</Template>
  <TotalTime>2031</TotalTime>
  <Words>971</Words>
  <Application>Microsoft Office PowerPoint</Application>
  <PresentationFormat>On-screen Show (4:3)</PresentationFormat>
  <Paragraphs>170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Consolas</vt:lpstr>
      <vt:lpstr>Courier New</vt:lpstr>
      <vt:lpstr>Myriad Pro</vt:lpstr>
      <vt:lpstr>LO Choice</vt:lpstr>
      <vt:lpstr>Cryptography</vt:lpstr>
      <vt:lpstr>Cryptography Elements</vt:lpstr>
      <vt:lpstr>Encryption and Decryption</vt:lpstr>
      <vt:lpstr>Encryption and Decryption (Cont.)</vt:lpstr>
      <vt:lpstr>Encryption and Security Goals</vt:lpstr>
      <vt:lpstr>Ciphers</vt:lpstr>
      <vt:lpstr>A Key</vt:lpstr>
      <vt:lpstr>Symmetric Encryption</vt:lpstr>
      <vt:lpstr>Asymmetric Encryption</vt:lpstr>
      <vt:lpstr>Asymmetric Encryption (Cont.)</vt:lpstr>
      <vt:lpstr>Hashing</vt:lpstr>
      <vt:lpstr>Hashing Concepts</vt:lpstr>
      <vt:lpstr>Data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Nufryk</dc:creator>
  <cp:lastModifiedBy>Afua Ankomah</cp:lastModifiedBy>
  <cp:revision>143</cp:revision>
  <dcterms:created xsi:type="dcterms:W3CDTF">2017-03-28T19:08:34Z</dcterms:created>
  <dcterms:modified xsi:type="dcterms:W3CDTF">2018-09-05T11:08:42Z</dcterms:modified>
</cp:coreProperties>
</file>