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399" r:id="rId3"/>
    <p:sldId id="325" r:id="rId4"/>
    <p:sldId id="383" r:id="rId5"/>
    <p:sldId id="384" r:id="rId6"/>
    <p:sldId id="385" r:id="rId7"/>
    <p:sldId id="386" r:id="rId8"/>
    <p:sldId id="379" r:id="rId9"/>
    <p:sldId id="380" r:id="rId10"/>
    <p:sldId id="381" r:id="rId11"/>
    <p:sldId id="375" r:id="rId12"/>
    <p:sldId id="376" r:id="rId13"/>
    <p:sldId id="377" r:id="rId14"/>
    <p:sldId id="382" r:id="rId15"/>
    <p:sldId id="348" r:id="rId16"/>
    <p:sldId id="397" r:id="rId17"/>
    <p:sldId id="326" r:id="rId18"/>
    <p:sldId id="327" r:id="rId19"/>
    <p:sldId id="328" r:id="rId20"/>
    <p:sldId id="329" r:id="rId21"/>
    <p:sldId id="330" r:id="rId22"/>
    <p:sldId id="351" r:id="rId23"/>
    <p:sldId id="387" r:id="rId24"/>
    <p:sldId id="388" r:id="rId25"/>
    <p:sldId id="389" r:id="rId26"/>
    <p:sldId id="378" r:id="rId27"/>
    <p:sldId id="390" r:id="rId28"/>
    <p:sldId id="398" r:id="rId29"/>
    <p:sldId id="392" r:id="rId30"/>
    <p:sldId id="393" r:id="rId31"/>
    <p:sldId id="394" r:id="rId32"/>
    <p:sldId id="395" r:id="rId33"/>
    <p:sldId id="391" r:id="rId3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50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45297-BF77-43C8-A551-1D12CBE3669F}" type="datetimeFigureOut">
              <a:rPr lang="pt-BR" smtClean="0"/>
              <a:pPr/>
              <a:t>18/04/2023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6462F-CA29-4F3E-AC7F-6B03528498C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675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613F-1CFC-4B77-8E13-E0A0F906AEEF}" type="datetime1">
              <a:rPr lang="pt-BR" smtClean="0"/>
              <a:t>18/04/2023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93E6-FCFA-43E5-9A8A-C6AD12823562}" type="datetime1">
              <a:rPr lang="pt-BR" smtClean="0"/>
              <a:t>18/04/2023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BB66-7AE5-4751-BD6B-A85EA83DB8F3}" type="datetime1">
              <a:rPr lang="pt-BR" smtClean="0"/>
              <a:t>18/04/2023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FE7A-B473-4C23-BA35-9972F295971D}" type="datetime1">
              <a:rPr lang="pt-BR" smtClean="0"/>
              <a:t>18/04/2023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54BE-9246-4A3C-8FD0-9F4022C006D0}" type="datetime1">
              <a:rPr lang="pt-BR" smtClean="0"/>
              <a:t>18/04/2023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51C2-62DB-48E9-BDF8-F51FBA8D6FF6}" type="datetime1">
              <a:rPr lang="pt-BR" smtClean="0"/>
              <a:t>18/04/2023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000232" y="6356350"/>
            <a:ext cx="5143536" cy="365125"/>
          </a:xfrm>
        </p:spPr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1C79-84DA-438D-A730-B088465D05C6}" type="datetime1">
              <a:rPr lang="pt-BR" smtClean="0"/>
              <a:t>18/04/2023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581C-75E8-42DA-81D5-6BBAE39669AC}" type="datetime1">
              <a:rPr lang="pt-BR" smtClean="0"/>
              <a:t>18/04/2023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EB97-641B-42ED-837D-DF3D6A6BC4AF}" type="datetime1">
              <a:rPr lang="pt-BR" smtClean="0"/>
              <a:t>18/04/2023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F907-EBC7-4DD2-A8E7-2189F7274087}" type="datetime1">
              <a:rPr lang="pt-BR" smtClean="0"/>
              <a:t>18/04/2023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B8F7-BE5D-47B3-B6BD-64C4244F3E59}" type="datetime1">
              <a:rPr lang="pt-BR" smtClean="0"/>
              <a:t>18/04/2023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8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58CD7-754C-4705-889C-E3B297380B37}" type="datetime1">
              <a:rPr lang="pt-BR" smtClean="0"/>
              <a:t>18/04/2023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928794" y="6486351"/>
            <a:ext cx="50720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Prof. Alessandro </a:t>
            </a:r>
            <a:r>
              <a:rPr lang="pt-BR" dirty="0" err="1"/>
              <a:t>Cruvinel</a:t>
            </a:r>
            <a:r>
              <a:rPr lang="pt-BR" dirty="0"/>
              <a:t> Machado de Araújo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48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bokwiki.org/w/images/sebokwiki-farm!w/6/66/SEBoK_v_2.6_20220520.pdf" TargetMode="External"/><Relationship Id="rId2" Type="http://schemas.openxmlformats.org/officeDocument/2006/relationships/hyperlink" Target="https://www.sebokwiki.org/wiki/Guide_to_the_Systems_Engineering_Body_of_Knowledge_(SEBoK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mputer.org/education/bodies-of-knowledge/software-engineering" TargetMode="External"/><Relationship Id="rId5" Type="http://schemas.openxmlformats.org/officeDocument/2006/relationships/hyperlink" Target="https://www.incose.org/products-and-publications/se-handbook" TargetMode="External"/><Relationship Id="rId4" Type="http://schemas.openxmlformats.org/officeDocument/2006/relationships/hyperlink" Target="https://www.incose.org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bokwiki.org/wiki/Business_or_Mission_Analysis" TargetMode="External"/><Relationship Id="rId2" Type="http://schemas.openxmlformats.org/officeDocument/2006/relationships/hyperlink" Target="https://www.sebokwiki.org/wiki/Concept_Defini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cs.wgtn.ac.nz/foswiki/pub/Courses/ENGR301_2021T1/Assessments/29148-2018-requirements.pdf" TargetMode="External"/><Relationship Id="rId4" Type="http://schemas.openxmlformats.org/officeDocument/2006/relationships/hyperlink" Target="https://www.sebokwiki.org/wiki/Stakeholder_Needs_and_Requirement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bokwiki.org/wiki/System_Requirements" TargetMode="External"/><Relationship Id="rId2" Type="http://schemas.openxmlformats.org/officeDocument/2006/relationships/hyperlink" Target="https://www.sebokwiki.org/wiki/System_Defini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cs.wgtn.ac.nz/foswiki/pub/Courses/ENGR301_2021T1/Assessments/29148-2018-requirements.pdf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bokwiki.org/wiki/Logical_Architecture_Model_Development" TargetMode="External"/><Relationship Id="rId2" Type="http://schemas.openxmlformats.org/officeDocument/2006/relationships/hyperlink" Target="https://www.sebokwiki.org/wiki/System_Defini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uring.inf.ufg.br/pluginfile.php/100968/mod_assign/intro/SEHandbookv3.pdf" TargetMode="External"/><Relationship Id="rId4" Type="http://schemas.openxmlformats.org/officeDocument/2006/relationships/hyperlink" Target="https://www.sebokwiki.org/wiki/Physical_Architecture_Model_Development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124745"/>
            <a:ext cx="8352928" cy="2475706"/>
          </a:xfrm>
        </p:spPr>
        <p:txBody>
          <a:bodyPr>
            <a:normAutofit fontScale="90000"/>
          </a:bodyPr>
          <a:lstStyle/>
          <a:p>
            <a:r>
              <a:rPr lang="pt-BR" dirty="0"/>
              <a:t>Curso de Engenharia de Software</a:t>
            </a:r>
            <a:br>
              <a:rPr lang="pt-BR" dirty="0"/>
            </a:br>
            <a:br>
              <a:rPr lang="pt-BR" dirty="0"/>
            </a:br>
            <a:r>
              <a:rPr lang="pt-BR" dirty="0"/>
              <a:t>Disciplina de Engenharia de Sistemas</a:t>
            </a:r>
            <a:br>
              <a:rPr lang="pt-BR" dirty="0"/>
            </a:br>
            <a:br>
              <a:rPr lang="pt-BR" dirty="0"/>
            </a:br>
            <a:r>
              <a:rPr lang="pt-BR" dirty="0"/>
              <a:t>Fundamentos de Sistema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282" y="4124672"/>
            <a:ext cx="8643998" cy="17526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Prof. Alessandro </a:t>
            </a:r>
            <a:r>
              <a:rPr lang="pt-BR" dirty="0" err="1">
                <a:solidFill>
                  <a:schemeClr val="tx1"/>
                </a:solidFill>
              </a:rPr>
              <a:t>Cruvinel</a:t>
            </a:r>
            <a:r>
              <a:rPr lang="pt-BR" dirty="0">
                <a:solidFill>
                  <a:schemeClr val="tx1"/>
                </a:solidFill>
              </a:rPr>
              <a:t> Machado de Araújo, Me.</a:t>
            </a:r>
          </a:p>
          <a:p>
            <a:r>
              <a:rPr lang="pt-BR" dirty="0">
                <a:solidFill>
                  <a:schemeClr val="tx1"/>
                </a:solidFill>
              </a:rPr>
              <a:t>alessandro@inf.ufg.br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407" y="5517232"/>
            <a:ext cx="2930753" cy="993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244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Sistema?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Apesar de serem formados por diversas partes independentes, os sistemas possuem características e atributos únicos que não existem em nenhuma das partes isoladas que o compõem. Essas características são:</a:t>
            </a:r>
          </a:p>
          <a:p>
            <a:pPr lvl="1"/>
            <a:r>
              <a:rPr lang="pt-BR" b="1" dirty="0"/>
              <a:t>Propósito</a:t>
            </a:r>
            <a:r>
              <a:rPr lang="pt-BR" dirty="0"/>
              <a:t>: os sistemas sempre visam atender uma finalidade que não pode ser satisfeita por nenhuma das suas partes isoladas.</a:t>
            </a:r>
          </a:p>
          <a:p>
            <a:pPr lvl="1"/>
            <a:r>
              <a:rPr lang="pt-BR" b="1" dirty="0"/>
              <a:t>Totalidade</a:t>
            </a:r>
            <a:r>
              <a:rPr lang="pt-BR" dirty="0"/>
              <a:t>: tendo em vista que os sistemas são organismos, qualquer alteração sofrida em uma das partes produzirá consequências em todas as outras.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574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Sistema?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Todo sistema é formado por partes ou elementos, ou seja, outros </a:t>
            </a:r>
            <a:r>
              <a:rPr lang="pt-BR" b="1" dirty="0"/>
              <a:t>subsistemas</a:t>
            </a:r>
            <a:r>
              <a:rPr lang="pt-BR" dirty="0"/>
              <a:t>.</a:t>
            </a:r>
          </a:p>
          <a:p>
            <a:r>
              <a:rPr lang="pt-BR" dirty="0"/>
              <a:t>Nesse sentido, sistemas, apesar de comporem diferentes áreas do conhecimento (como biologia, física, administração, etc.), possuem características universais determinadas por leis comuns.</a:t>
            </a:r>
          </a:p>
          <a:p>
            <a:r>
              <a:rPr lang="pt-BR" dirty="0"/>
              <a:t>Essas características dividem os sistemas em dois grupos distintos, isto é, com qualidades que os diferenciam entre </a:t>
            </a:r>
            <a:r>
              <a:rPr lang="pt-BR" b="1" dirty="0"/>
              <a:t>abertos ou fechados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969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abertos e fechados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Os tipos mais simples de sistemas são os chamados </a:t>
            </a:r>
            <a:r>
              <a:rPr lang="pt-BR" b="1" dirty="0"/>
              <a:t>“sistemas fechados”</a:t>
            </a:r>
            <a:r>
              <a:rPr lang="pt-BR" dirty="0"/>
              <a:t>.</a:t>
            </a:r>
          </a:p>
          <a:p>
            <a:r>
              <a:rPr lang="pt-BR" dirty="0"/>
              <a:t>A característica principal desse modelo sistêmico é </a:t>
            </a:r>
            <a:r>
              <a:rPr lang="pt-BR" b="1" dirty="0"/>
              <a:t>capacidade de não sofrer influência pelo meio externo</a:t>
            </a:r>
            <a:r>
              <a:rPr lang="pt-BR" dirty="0"/>
              <a:t>, e vice-versa.</a:t>
            </a:r>
          </a:p>
          <a:p>
            <a:pPr lvl="1"/>
            <a:r>
              <a:rPr lang="pt-BR" dirty="0"/>
              <a:t>Não interagem com o ambiente ao seu redor.</a:t>
            </a:r>
          </a:p>
          <a:p>
            <a:r>
              <a:rPr lang="pt-BR" dirty="0"/>
              <a:t>Nesse caso, os sistemas fechados não são alterados diretamente pelos meios em que estão inseridos, bem como não possuem a capacidade de influenciá-los. </a:t>
            </a:r>
          </a:p>
          <a:p>
            <a:pPr lvl="1"/>
            <a:r>
              <a:rPr lang="pt-BR" dirty="0"/>
              <a:t>Assim, eles “consomem a própria energia” para se manter.</a:t>
            </a:r>
          </a:p>
          <a:p>
            <a:r>
              <a:rPr lang="pt-BR" dirty="0"/>
              <a:t>Exemplos são a bola de gelo ou uma garrafa térmica, que é capaz de sustentar o seu próprio calor por um longo período de tempo.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219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abertos e fechados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Temos também os chamados </a:t>
            </a:r>
            <a:r>
              <a:rPr lang="pt-BR" b="1" dirty="0"/>
              <a:t>sistemas abertos</a:t>
            </a:r>
            <a:r>
              <a:rPr lang="pt-BR" dirty="0"/>
              <a:t>, cuja qualidade principal é a de, ao mesmo tempo, </a:t>
            </a:r>
            <a:r>
              <a:rPr lang="pt-BR" b="1" dirty="0"/>
              <a:t>influenciar e sofrer influências </a:t>
            </a:r>
            <a:r>
              <a:rPr lang="pt-BR" dirty="0"/>
              <a:t>de seus meios externos.</a:t>
            </a:r>
          </a:p>
          <a:p>
            <a:r>
              <a:rPr lang="pt-BR" dirty="0"/>
              <a:t>Há no sistema aberto transferências, tanto positivas quanto negativas, de elementos e energia entre ele próprio e o ambiente, ou seja, existe uma influência recíproca.</a:t>
            </a:r>
          </a:p>
          <a:p>
            <a:r>
              <a:rPr lang="pt-BR" dirty="0"/>
              <a:t>Nesse sentido, exemplos de sistemas abertos, dentro de nosso contexto, são um </a:t>
            </a:r>
            <a:r>
              <a:rPr lang="pt-BR" b="1" dirty="0"/>
              <a:t>sistema de informação</a:t>
            </a:r>
            <a:r>
              <a:rPr lang="pt-BR" dirty="0"/>
              <a:t>, motores de automóveis, o corpo humano (que troca a todo momento matéria e energia com o mundo ao seu redor) e as </a:t>
            </a:r>
            <a:r>
              <a:rPr lang="pt-BR" b="1" dirty="0"/>
              <a:t>organizações</a:t>
            </a:r>
            <a:r>
              <a:rPr lang="pt-BR" dirty="0"/>
              <a:t> (desempenhando papel fundamental para todos os indivíduos e às sociedades).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Alessandro Cruvinel Machado de Araújo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983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abertos e fechados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Na teoria administrativa, as organizações são vistas como sistemas abertos que recebem entradas na forma de energia, suprimentos, pessoas, </a:t>
            </a:r>
            <a:r>
              <a:rPr lang="pt-BR" dirty="0" err="1"/>
              <a:t>etc</a:t>
            </a:r>
            <a:r>
              <a:rPr lang="pt-BR" dirty="0"/>
              <a:t> e fornecem saídas como produtos e serviços.</a:t>
            </a:r>
          </a:p>
          <a:p>
            <a:r>
              <a:rPr lang="pt-BR" dirty="0"/>
              <a:t>Na Tecnologia da Informação, um sistema é o conjunto formado por software, hardware e recursos humanos. </a:t>
            </a:r>
          </a:p>
          <a:p>
            <a:pPr lvl="1"/>
            <a:r>
              <a:rPr lang="pt-BR" dirty="0"/>
              <a:t>É uma das áreas mais simples de se identificar a aplicação da teoria geral dos sistemas, tendo em vista que um sistema de informação responde aos inputs inseridos e produz um resultado.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373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E85C9-1D6B-0B36-04D6-1735FF5E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 que é um Sistema?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CBD659-A2D9-924D-DC68-47E1CBC0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/>
              <a:t>Um </a:t>
            </a:r>
            <a:r>
              <a:rPr lang="pt-BR" b="1" dirty="0"/>
              <a:t>engenheiro de sistemas </a:t>
            </a:r>
            <a:r>
              <a:rPr lang="pt-BR" dirty="0"/>
              <a:t>é uma pessoa que projeto e cria sistemas complexos e eficientes. </a:t>
            </a:r>
          </a:p>
          <a:p>
            <a:pPr lvl="1"/>
            <a:r>
              <a:rPr lang="pt-BR" dirty="0"/>
              <a:t>Modelagem, simulação, otimização e avaliação final de projetos.</a:t>
            </a:r>
          </a:p>
          <a:p>
            <a:pPr lvl="1"/>
            <a:r>
              <a:rPr lang="pt-BR" dirty="0"/>
              <a:t>Pode ser comparado ao maestro de uma orquestra.</a:t>
            </a:r>
          </a:p>
          <a:p>
            <a:r>
              <a:rPr lang="pt-BR" dirty="0"/>
              <a:t>Profissionais de diversas áreas e diversas formações podem executar as atividades de engenharia de sistemas. </a:t>
            </a:r>
          </a:p>
          <a:p>
            <a:r>
              <a:rPr lang="pt-BR" dirty="0"/>
              <a:t>Responsabilidades específicas incluem:</a:t>
            </a:r>
          </a:p>
          <a:p>
            <a:pPr lvl="1"/>
            <a:r>
              <a:rPr lang="pt-BR" dirty="0"/>
              <a:t>Projeto e criação de sistemas o complexos e eficientes</a:t>
            </a:r>
          </a:p>
          <a:p>
            <a:pPr lvl="1"/>
            <a:r>
              <a:rPr lang="pt-BR" dirty="0"/>
              <a:t>Preparação de listas de requisitos</a:t>
            </a:r>
          </a:p>
          <a:p>
            <a:pPr lvl="1"/>
            <a:r>
              <a:rPr lang="pt-BR" dirty="0"/>
              <a:t>Modelagem, simulação, otimização e avaliação final de projetos</a:t>
            </a:r>
          </a:p>
          <a:p>
            <a:pPr lvl="1"/>
            <a:r>
              <a:rPr lang="pt-BR" dirty="0"/>
              <a:t>Documentação, descrições funcionais e criação manuais</a:t>
            </a:r>
          </a:p>
          <a:p>
            <a:pPr lvl="1"/>
            <a:r>
              <a:rPr lang="pt-BR" dirty="0"/>
              <a:t>Gestão e configuração de controles</a:t>
            </a:r>
          </a:p>
          <a:p>
            <a:pPr lvl="1"/>
            <a:r>
              <a:rPr lang="pt-BR" dirty="0"/>
              <a:t>Validação e verificação de projetos</a:t>
            </a:r>
          </a:p>
          <a:p>
            <a:pPr lvl="1"/>
            <a:r>
              <a:rPr lang="pt-BR" dirty="0"/>
              <a:t>Gestão de risco de valores críticos </a:t>
            </a:r>
          </a:p>
          <a:p>
            <a:pPr lvl="1"/>
            <a:r>
              <a:rPr lang="pt-BR" dirty="0"/>
              <a:t>Análise de confiabilidade e erros, bem como garantia de qualidade</a:t>
            </a:r>
          </a:p>
          <a:p>
            <a:pPr lvl="1"/>
            <a:r>
              <a:rPr lang="pt-BR" dirty="0"/>
              <a:t>Execução de tarefas de gerenciamento de projeto, incluindo planejamento</a:t>
            </a:r>
          </a:p>
          <a:p>
            <a:pPr lvl="1"/>
            <a:r>
              <a:rPr lang="pt-BR" dirty="0"/>
              <a:t>Apresentações do design do sistemas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912D8DC-1134-9FA7-7503-6B7918EBB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30B82E8-6DB9-083D-196A-E2FD93C30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4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E85C9-1D6B-0B36-04D6-1735FF5E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 que é um Sistema?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CBD659-A2D9-924D-DC68-47E1CBC0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dirty="0">
                <a:solidFill>
                  <a:srgbClr val="000000"/>
                </a:solidFill>
                <a:latin typeface="FreeSerif"/>
              </a:rPr>
              <a:t>Systems </a:t>
            </a:r>
            <a:r>
              <a:rPr lang="pt-BR" b="1" dirty="0" err="1">
                <a:solidFill>
                  <a:srgbClr val="000000"/>
                </a:solidFill>
                <a:latin typeface="FreeSerif"/>
              </a:rPr>
              <a:t>thinking</a:t>
            </a:r>
            <a:r>
              <a:rPr lang="pt-BR" b="1" dirty="0">
                <a:solidFill>
                  <a:srgbClr val="000000"/>
                </a:solidFill>
                <a:latin typeface="FreeSerif"/>
              </a:rPr>
              <a:t>, </a:t>
            </a:r>
            <a:r>
              <a:rPr lang="pt-BR" dirty="0">
                <a:solidFill>
                  <a:srgbClr val="000000"/>
                </a:solidFill>
                <a:latin typeface="FreeSerif"/>
              </a:rPr>
              <a:t>ou pensamento sistêmico,</a:t>
            </a:r>
            <a:r>
              <a:rPr lang="pt-BR" b="1" dirty="0">
                <a:solidFill>
                  <a:srgbClr val="000000"/>
                </a:solidFill>
                <a:latin typeface="FreeSerif"/>
              </a:rPr>
              <a:t>  </a:t>
            </a:r>
            <a:r>
              <a:rPr lang="pt-BR" dirty="0">
                <a:solidFill>
                  <a:srgbClr val="000000"/>
                </a:solidFill>
                <a:latin typeface="FreeSerif"/>
              </a:rPr>
              <a:t>é o paradigma fundamental que descreve como devemos olhar o mundo e os sistemas. </a:t>
            </a:r>
          </a:p>
          <a:p>
            <a:r>
              <a:rPr lang="pt-BR" dirty="0"/>
              <a:t>Em vez de observar as partes separadas, o Systems </a:t>
            </a:r>
            <a:r>
              <a:rPr lang="pt-BR" dirty="0" err="1"/>
              <a:t>Thinking</a:t>
            </a:r>
            <a:r>
              <a:rPr lang="pt-BR" dirty="0"/>
              <a:t> adota uma </a:t>
            </a:r>
            <a:r>
              <a:rPr lang="pt-BR" b="1" dirty="0"/>
              <a:t>visão holística </a:t>
            </a:r>
            <a:r>
              <a:rPr lang="pt-BR" dirty="0"/>
              <a:t>para entender como as partes se encaixam. Afinal, partes do sistema afetam umas às outras.</a:t>
            </a:r>
          </a:p>
          <a:p>
            <a:r>
              <a:rPr lang="pt-BR" dirty="0"/>
              <a:t>Em síntese, é preciso entender o que é importante para o negócio, com base no sistema todo, para tomar melhores decisões. </a:t>
            </a:r>
          </a:p>
          <a:p>
            <a:pPr lvl="1"/>
            <a:r>
              <a:rPr lang="pt-BR" dirty="0"/>
              <a:t>Ou seja, a melhor solução provavelmente vai exigir o exame da situação a partir de uma perspectiva global.</a:t>
            </a:r>
            <a:endParaRPr lang="pt-BR" dirty="0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912D8DC-1134-9FA7-7503-6B7918EBB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30B82E8-6DB9-083D-196A-E2FD93C30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597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Sistema?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414C8D0E-7486-25DB-C980-BF2C4FA70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113" y="1268760"/>
            <a:ext cx="8076271" cy="5217591"/>
          </a:xfr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354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Sistema?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5A5EEE90-E4F2-8132-5A0A-575D9232B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672" y="1173386"/>
            <a:ext cx="5831525" cy="5312966"/>
          </a:xfr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397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um Sistema: GPS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CAF1BBF-C783-C176-474A-F524DC83B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212" y="1196752"/>
            <a:ext cx="6293576" cy="5184576"/>
          </a:xfr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35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Sistema?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2674640" cy="4960527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Sistemas são elementos complexos: espaçonaves, projeto de chips, robótica, criação de softwares para construir pontes, ... 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7FFA6A6-80B8-5732-6E9A-F7D39C2ED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186111"/>
            <a:ext cx="4320480" cy="537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10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Exemplo de um Sistema: Câmera Digital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AF4FE25D-8633-81E8-A6C1-009D1B7B5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794" y="1159051"/>
            <a:ext cx="5207273" cy="5327299"/>
          </a:xfr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406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Sistema?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29A07DF6-073F-20C6-8042-968A855EF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869" y="1196752"/>
            <a:ext cx="6663764" cy="5289599"/>
          </a:xfr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12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6268F-D90C-7310-EB02-D77615B9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 que é um Sistema?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DF796B-BC20-D353-5E0B-F0EBDFDB8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/>
              <a:t>Um Contexto de Sistema é um conjunto de inter-relações de sistemas associadas a um system-of-interest (SoI) em particular, dentro de um ambiente do mundo real. </a:t>
            </a:r>
          </a:p>
          <a:p>
            <a:r>
              <a:rPr lang="pt-BR"/>
              <a:t>Uma ou mais visões desse contexto podem focar no SoI sem perder de vista suas relações e influências mais amplas. </a:t>
            </a:r>
          </a:p>
          <a:p>
            <a:r>
              <a:rPr lang="pt-BR"/>
              <a:t>Contexto pode ser usado para muitos tipos de sistema mas é muito útil para definir o escopo de problemas e para permitir a criação de soluções que combinem pessoas e tecnologia e que funcionam no mundo real.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87A098D-DBC4-D8A6-773D-B8908ADCC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A13A76-CFD9-309C-8746-D4352008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341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2917D-66B8-3488-D870-7319F621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um </a:t>
            </a:r>
            <a:r>
              <a:rPr lang="pt-BR" i="1" dirty="0" err="1">
                <a:solidFill>
                  <a:srgbClr val="000000"/>
                </a:solidFill>
                <a:latin typeface="FreeSerif"/>
              </a:rPr>
              <a:t>Engineered</a:t>
            </a:r>
            <a:r>
              <a:rPr lang="pt-BR" i="1" dirty="0">
                <a:solidFill>
                  <a:srgbClr val="000000"/>
                </a:solidFill>
                <a:latin typeface="FreeSerif"/>
              </a:rPr>
              <a:t> System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7A4634-2D7B-E575-E02C-C928C2396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b="0" i="0" dirty="0">
                <a:solidFill>
                  <a:srgbClr val="000000"/>
                </a:solidFill>
                <a:effectLst/>
                <a:latin typeface="FreeSerif"/>
              </a:rPr>
              <a:t>Traduziremos </a:t>
            </a:r>
            <a:r>
              <a:rPr lang="pt-BR" sz="1800" b="0" i="1" dirty="0" err="1">
                <a:solidFill>
                  <a:srgbClr val="000000"/>
                </a:solidFill>
                <a:effectLst/>
                <a:latin typeface="FreeSerif"/>
              </a:rPr>
              <a:t>engineered</a:t>
            </a:r>
            <a:r>
              <a:rPr lang="pt-BR" sz="1800" b="0" i="1" dirty="0">
                <a:solidFill>
                  <a:srgbClr val="000000"/>
                </a:solidFill>
                <a:effectLst/>
                <a:latin typeface="FreeSerif"/>
              </a:rPr>
              <a:t> system 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FreeSerif"/>
              </a:rPr>
              <a:t>como sistema projetado</a:t>
            </a:r>
            <a:r>
              <a:rPr lang="pt-BR" sz="1800" dirty="0">
                <a:solidFill>
                  <a:srgbClr val="000000"/>
                </a:solidFill>
                <a:latin typeface="FreeSerif"/>
              </a:rPr>
              <a:t> ou sistema produzido por engenharia ou sistema de engenharia ou simplesmente sistema. </a:t>
            </a:r>
            <a:endParaRPr lang="pt-BR" sz="1800" b="0" i="0" dirty="0">
              <a:solidFill>
                <a:srgbClr val="000000"/>
              </a:solidFill>
              <a:effectLst/>
              <a:latin typeface="FreeSerif"/>
            </a:endParaRPr>
          </a:p>
          <a:p>
            <a:r>
              <a:rPr lang="pt-BR" sz="1800" dirty="0">
                <a:solidFill>
                  <a:srgbClr val="000000"/>
                </a:solidFill>
                <a:latin typeface="FreeSerif"/>
              </a:rPr>
              <a:t>Engenharia de sistemas é um campo interdisciplinar da engenharia que se foca no desenvolvimento e organização de sistemas artificiais complexos.</a:t>
            </a:r>
          </a:p>
          <a:p>
            <a:r>
              <a:rPr lang="pt-BR" sz="1800" b="0" i="0" dirty="0">
                <a:solidFill>
                  <a:srgbClr val="000000"/>
                </a:solidFill>
                <a:effectLst/>
                <a:latin typeface="FreeSerif"/>
              </a:rPr>
              <a:t>Um </a:t>
            </a:r>
            <a:r>
              <a:rPr lang="pt-BR" sz="1800" b="0" i="1" dirty="0" err="1">
                <a:solidFill>
                  <a:srgbClr val="000000"/>
                </a:solidFill>
                <a:effectLst/>
                <a:latin typeface="FreeSerif"/>
              </a:rPr>
              <a:t>engineered</a:t>
            </a:r>
            <a:r>
              <a:rPr lang="pt-BR" sz="1800" b="0" i="1" dirty="0">
                <a:solidFill>
                  <a:srgbClr val="000000"/>
                </a:solidFill>
                <a:effectLst/>
                <a:latin typeface="FreeSerif"/>
              </a:rPr>
              <a:t> system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FreeSerif"/>
              </a:rPr>
              <a:t> é um sistema aberto de elementos técnicos ou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FreeSerif"/>
              </a:rPr>
              <a:t>sócio-técnicos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FreeSerif"/>
              </a:rPr>
              <a:t> que possui propriedades emergentes não encontradas em seus elementos individuais. 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latin typeface="FreeSerif"/>
              </a:rPr>
              <a:t>Ele é criado por pessoas e para pessoas</a:t>
            </a:r>
          </a:p>
          <a:p>
            <a:pPr lvl="1"/>
            <a:r>
              <a:rPr lang="pt-BR" sz="1400" b="0" i="0" dirty="0">
                <a:solidFill>
                  <a:srgbClr val="000000"/>
                </a:solidFill>
                <a:effectLst/>
                <a:latin typeface="FreeSerif"/>
              </a:rPr>
              <a:t>Tem propósito em diferentes aspectos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latin typeface="FreeSerif"/>
              </a:rPr>
              <a:t>Gera resultado de valor para seus </a:t>
            </a:r>
            <a:r>
              <a:rPr lang="pt-BR" sz="1400" dirty="0" err="1">
                <a:solidFill>
                  <a:srgbClr val="000000"/>
                </a:solidFill>
                <a:latin typeface="FreeSerif"/>
              </a:rPr>
              <a:t>stakeholders</a:t>
            </a:r>
            <a:endParaRPr lang="pt-BR" sz="1400" dirty="0">
              <a:solidFill>
                <a:srgbClr val="000000"/>
              </a:solidFill>
              <a:latin typeface="FreeSerif"/>
            </a:endParaRPr>
          </a:p>
          <a:p>
            <a:pPr lvl="1"/>
            <a:r>
              <a:rPr lang="pt-BR" sz="1400" b="0" i="0" dirty="0">
                <a:solidFill>
                  <a:srgbClr val="000000"/>
                </a:solidFill>
                <a:effectLst/>
                <a:latin typeface="FreeSerif"/>
              </a:rPr>
              <a:t>Tem um ciclo de vida e </a:t>
            </a:r>
            <a:r>
              <a:rPr lang="pt-BR" sz="1400" dirty="0">
                <a:solidFill>
                  <a:srgbClr val="000000"/>
                </a:solidFill>
                <a:latin typeface="FreeSerif"/>
              </a:rPr>
              <a:t>uma dinâmica de evolução</a:t>
            </a:r>
          </a:p>
          <a:p>
            <a:pPr lvl="1"/>
            <a:r>
              <a:rPr lang="pt-BR" sz="1400" b="0" i="0" dirty="0">
                <a:solidFill>
                  <a:srgbClr val="000000"/>
                </a:solidFill>
                <a:effectLst/>
                <a:latin typeface="FreeSerif"/>
              </a:rPr>
              <a:t>Possui fronteiras estabelecidas e um ambiente externo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latin typeface="FreeSerif"/>
              </a:rPr>
              <a:t>É parte de um </a:t>
            </a:r>
            <a:r>
              <a:rPr lang="pt-BR" sz="1400" b="1" dirty="0">
                <a:solidFill>
                  <a:srgbClr val="000000"/>
                </a:solidFill>
                <a:latin typeface="FreeSerif"/>
              </a:rPr>
              <a:t>system-</a:t>
            </a:r>
            <a:r>
              <a:rPr lang="pt-BR" sz="1400" b="1" dirty="0" err="1">
                <a:solidFill>
                  <a:srgbClr val="000000"/>
                </a:solidFill>
                <a:latin typeface="FreeSerif"/>
              </a:rPr>
              <a:t>of</a:t>
            </a:r>
            <a:r>
              <a:rPr lang="pt-BR" sz="1400" b="1" dirty="0">
                <a:solidFill>
                  <a:srgbClr val="000000"/>
                </a:solidFill>
                <a:latin typeface="FreeSerif"/>
              </a:rPr>
              <a:t>-</a:t>
            </a:r>
            <a:r>
              <a:rPr lang="pt-BR" sz="1400" b="1" dirty="0" err="1">
                <a:solidFill>
                  <a:srgbClr val="000000"/>
                </a:solidFill>
                <a:latin typeface="FreeSerif"/>
              </a:rPr>
              <a:t>interest</a:t>
            </a:r>
            <a:r>
              <a:rPr lang="pt-BR" sz="1400" b="1" dirty="0">
                <a:solidFill>
                  <a:srgbClr val="000000"/>
                </a:solidFill>
                <a:latin typeface="FreeSerif"/>
              </a:rPr>
              <a:t> (SOI)</a:t>
            </a:r>
            <a:endParaRPr lang="pt-BR" b="1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EF20429-875C-5EC3-AC00-B45BA23A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F2829E3-7B6A-8608-F4E6-3C593DC7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72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EC894-4B5F-2E56-806F-285FD5E5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</a:t>
            </a:r>
            <a:r>
              <a:rPr lang="pt-BR" i="1" dirty="0" err="1">
                <a:solidFill>
                  <a:srgbClr val="000000"/>
                </a:solidFill>
                <a:latin typeface="FreeSerif"/>
              </a:rPr>
              <a:t>Engineered</a:t>
            </a:r>
            <a:r>
              <a:rPr lang="pt-BR" i="1" dirty="0">
                <a:solidFill>
                  <a:srgbClr val="000000"/>
                </a:solidFill>
                <a:latin typeface="FreeSerif"/>
              </a:rPr>
              <a:t> System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1CB3F8-0E02-D8B4-BDD7-D1A08D20B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i="1" dirty="0"/>
              <a:t>Systems </a:t>
            </a:r>
            <a:r>
              <a:rPr lang="pt-BR" i="1" dirty="0" err="1"/>
              <a:t>engineering</a:t>
            </a:r>
            <a:r>
              <a:rPr lang="pt-BR" i="1" dirty="0"/>
              <a:t> </a:t>
            </a:r>
            <a:r>
              <a:rPr lang="pt-BR" dirty="0"/>
              <a:t>é uma abordagem que foca na realização de sistemas (produzidos por engenharia) de sucesso.</a:t>
            </a:r>
          </a:p>
          <a:p>
            <a:r>
              <a:rPr lang="pt-BR" dirty="0"/>
              <a:t>Seu foco esta no:</a:t>
            </a:r>
          </a:p>
          <a:p>
            <a:pPr lvl="1"/>
            <a:r>
              <a:rPr lang="pt-BR" dirty="0"/>
              <a:t>Entendimento das necessidades do usuário</a:t>
            </a:r>
          </a:p>
          <a:p>
            <a:pPr lvl="1"/>
            <a:r>
              <a:rPr lang="pt-BR" dirty="0"/>
              <a:t>Na exploração das oportunidades</a:t>
            </a:r>
          </a:p>
          <a:p>
            <a:pPr lvl="1"/>
            <a:r>
              <a:rPr lang="pt-BR" dirty="0"/>
              <a:t>Na documentação dos requisitos</a:t>
            </a:r>
          </a:p>
          <a:p>
            <a:pPr lvl="1"/>
            <a:r>
              <a:rPr lang="pt-BR" dirty="0"/>
              <a:t>Na síntese, verificação, validação e definição de soluções para o problema como um todo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EEE0802-1F9B-C0C0-FA7D-B4E3CDF3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89C0852-F779-84F4-60F9-7EDA3D6B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344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/>
              <a:t>Guide to the Systems Engineering Body of Knowledge (</a:t>
            </a:r>
            <a:r>
              <a:rPr lang="en-US" sz="2800" dirty="0" err="1"/>
              <a:t>SEBoK</a:t>
            </a:r>
            <a:r>
              <a:rPr lang="en-US" sz="2800" dirty="0"/>
              <a:t>)</a:t>
            </a:r>
          </a:p>
          <a:p>
            <a:pPr lvl="1"/>
            <a:r>
              <a:rPr lang="pt-BR" sz="2400" dirty="0">
                <a:hlinkClick r:id="rId2"/>
              </a:rPr>
              <a:t>https://www.sebokwiki.org/wiki/Guide_to_the_Systems_Engineering_Body_of_Knowledge_(SEBoK)</a:t>
            </a:r>
            <a:endParaRPr lang="pt-BR" sz="2400" dirty="0"/>
          </a:p>
          <a:p>
            <a:pPr lvl="1"/>
            <a:r>
              <a:rPr lang="pt-BR" sz="2400" dirty="0" err="1"/>
              <a:t>SEBok</a:t>
            </a:r>
            <a:r>
              <a:rPr lang="pt-BR" sz="2400" dirty="0"/>
              <a:t> 2.6 - </a:t>
            </a:r>
            <a:r>
              <a:rPr lang="pt-BR" sz="2400" dirty="0">
                <a:hlinkClick r:id="rId3"/>
              </a:rPr>
              <a:t>https://www.sebokwiki.org/w/images/sebokwiki-farm!w/6/66/SEBoK_v_2.6_20220520.pdf</a:t>
            </a:r>
            <a:endParaRPr lang="pt-BR" sz="2400" dirty="0"/>
          </a:p>
          <a:p>
            <a:pPr lvl="1"/>
            <a:endParaRPr lang="pt-BR" sz="2400" dirty="0"/>
          </a:p>
          <a:p>
            <a:r>
              <a:rPr lang="en-US" sz="2800" dirty="0"/>
              <a:t>INCOSE - International Council on Systems Engineering</a:t>
            </a:r>
          </a:p>
          <a:p>
            <a:pPr lvl="1"/>
            <a:r>
              <a:rPr lang="pt-BR" sz="2400" dirty="0">
                <a:hlinkClick r:id="rId4"/>
              </a:rPr>
              <a:t>https://www.incose.org/</a:t>
            </a:r>
            <a:endParaRPr lang="pt-BR" sz="2400" dirty="0"/>
          </a:p>
          <a:p>
            <a:pPr lvl="1"/>
            <a:r>
              <a:rPr lang="pt-BR" sz="2400" dirty="0">
                <a:hlinkClick r:id="rId5"/>
              </a:rPr>
              <a:t>https://www.incose.org/products-and-publications/se-handbook</a:t>
            </a:r>
            <a:endParaRPr lang="pt-BR" sz="2400" dirty="0"/>
          </a:p>
          <a:p>
            <a:r>
              <a:rPr lang="en-US" sz="2800" dirty="0"/>
              <a:t>Software Engineering Body of Knowledge (SWEBOK)</a:t>
            </a:r>
          </a:p>
          <a:p>
            <a:pPr lvl="1"/>
            <a:r>
              <a:rPr lang="en-US" sz="2400" dirty="0" err="1"/>
              <a:t>Capitulo</a:t>
            </a:r>
            <a:r>
              <a:rPr lang="en-US" sz="2400" dirty="0"/>
              <a:t> 15</a:t>
            </a:r>
          </a:p>
          <a:p>
            <a:pPr lvl="1"/>
            <a:r>
              <a:rPr lang="pt-BR" sz="2400" dirty="0">
                <a:hlinkClick r:id="rId6"/>
              </a:rPr>
              <a:t>https://www.computer.org/education/bodies-of-knowledge/software-engineering</a:t>
            </a:r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853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Pesquisar a teoria geral dos sistemas.</a:t>
            </a:r>
          </a:p>
          <a:p>
            <a:r>
              <a:rPr lang="pt-BR" dirty="0"/>
              <a:t>Pesquisar sobre System </a:t>
            </a:r>
            <a:r>
              <a:rPr lang="pt-BR" dirty="0" err="1"/>
              <a:t>Thinking</a:t>
            </a:r>
            <a:r>
              <a:rPr lang="pt-BR" dirty="0"/>
              <a:t>.</a:t>
            </a:r>
          </a:p>
          <a:p>
            <a:r>
              <a:rPr lang="pt-BR" dirty="0"/>
              <a:t>Descreva alguns sistemas e os subsistemas que os compõem. 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682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 Disciplina – 1º parte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Como a 1º parte do projeto cada grupo deverá escolher um tipo de sistema para estudo e realizar a análise inicial</a:t>
            </a:r>
          </a:p>
          <a:p>
            <a:pPr lvl="1"/>
            <a:r>
              <a:rPr lang="pt-BR" dirty="0"/>
              <a:t>Como parte desta atividade, escolha uma demanda de criação de um sistema que envolva pelo menos um componente de hardware, dois componentes de software, processos de trabalho e equipe de operação, sendo um desses componentes de software um elemento a ser analisado em detalhe posteriormente.</a:t>
            </a:r>
          </a:p>
          <a:p>
            <a:pPr lvl="1"/>
            <a:r>
              <a:rPr lang="pt-BR" dirty="0"/>
              <a:t>Levante as </a:t>
            </a:r>
            <a:r>
              <a:rPr lang="pt-BR" u="sng" dirty="0"/>
              <a:t>necessidades</a:t>
            </a:r>
            <a:r>
              <a:rPr lang="pt-BR" dirty="0"/>
              <a:t>, as </a:t>
            </a:r>
            <a:r>
              <a:rPr lang="pt-BR" u="sng" dirty="0"/>
              <a:t>expectativas</a:t>
            </a:r>
            <a:r>
              <a:rPr lang="pt-BR" dirty="0"/>
              <a:t> e </a:t>
            </a:r>
            <a:r>
              <a:rPr lang="pt-BR" u="sng" dirty="0"/>
              <a:t>as restrições </a:t>
            </a:r>
            <a:r>
              <a:rPr lang="pt-BR" dirty="0"/>
              <a:t>gerais dos </a:t>
            </a:r>
            <a:r>
              <a:rPr lang="pt-BR" i="1" dirty="0" err="1"/>
              <a:t>stackeholders</a:t>
            </a:r>
            <a:r>
              <a:rPr lang="pt-BR" dirty="0"/>
              <a:t> sobre essa demanda.</a:t>
            </a:r>
            <a:br>
              <a:rPr lang="pt-BR" dirty="0"/>
            </a:br>
            <a:r>
              <a:rPr lang="pt-BR" dirty="0"/>
              <a:t>Em seguida, produza um documento (pode fazer também um vídeo de até 15 minutos) apresentando a demanda como resposta a esta tarefa.</a:t>
            </a:r>
          </a:p>
          <a:p>
            <a:r>
              <a:rPr lang="pt-BR" dirty="0"/>
              <a:t>O projeto será realizado durante todo o semestre e corresponderá a nota final da disciplina.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328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 Disciplina – 1º parte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400" dirty="0"/>
              <a:t>Na 1º parte do projeto as seguintes questões deverão ser respondidas: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000" dirty="0"/>
              <a:t>Quais são os usuários alvo da solução?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000" dirty="0"/>
              <a:t>Quais são os problemas que queremos resolver para esses usuários? 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000" dirty="0"/>
              <a:t>Quais são as causas principais (origem) do(s) problema(s) a ser(em) resolvido(s)?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000" dirty="0"/>
              <a:t>Com que frequência esses problemas acontecem na vida deles?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000" dirty="0"/>
              <a:t>Qual é o impacto desses problemas para esses usuários?  (senso de urgência na resolução?)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000" dirty="0"/>
              <a:t>De que forma a Organização (Defesa Civil) lida com esse(s) problema(s)? Modelo de trabalho atual.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000" dirty="0"/>
              <a:t>Como será o modelo de trabalho dos usuários com a solução proposta?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000" dirty="0"/>
              <a:t>Quais são os benefícios da solução proposta?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000" dirty="0"/>
              <a:t>Quais são as restrições e desafios para desenvolver a solução projetada?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537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 Disciplina – 2º parte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Como a 2º parte do projeto, cada grupo deve realizar a </a:t>
            </a:r>
            <a:r>
              <a:rPr lang="pt-BR" u="sng" dirty="0">
                <a:hlinkClick r:id="rId2"/>
              </a:rPr>
              <a:t>Definição Conceitual</a:t>
            </a:r>
            <a:r>
              <a:rPr lang="pt-BR" dirty="0"/>
              <a:t> da demanda de sistema escolhida, já com as modificações sugeridas pelo professor, e a proposição de uma possível solução. </a:t>
            </a:r>
          </a:p>
          <a:p>
            <a:pPr lvl="1"/>
            <a:r>
              <a:rPr lang="pt-BR" dirty="0"/>
              <a:t>Isso envolve realizar concomitantemente as </a:t>
            </a:r>
            <a:r>
              <a:rPr lang="pt-BR" dirty="0" err="1"/>
              <a:t>subetapas</a:t>
            </a:r>
            <a:r>
              <a:rPr lang="pt-BR" dirty="0"/>
              <a:t> de </a:t>
            </a:r>
            <a:r>
              <a:rPr lang="pt-BR" u="sng" dirty="0">
                <a:hlinkClick r:id="rId3"/>
              </a:rPr>
              <a:t>Análise da Missão/Negócio</a:t>
            </a:r>
            <a:r>
              <a:rPr lang="pt-BR" dirty="0"/>
              <a:t> e de </a:t>
            </a:r>
            <a:r>
              <a:rPr lang="pt-BR" u="sng" dirty="0">
                <a:hlinkClick r:id="rId4"/>
              </a:rPr>
              <a:t>Identificação das Necessidades e Requisitos dos </a:t>
            </a:r>
            <a:r>
              <a:rPr lang="pt-BR" u="sng" dirty="0" err="1">
                <a:hlinkClick r:id="rId4"/>
              </a:rPr>
              <a:t>Stakeholders</a:t>
            </a:r>
            <a:r>
              <a:rPr lang="pt-BR" dirty="0"/>
              <a:t>. </a:t>
            </a:r>
          </a:p>
          <a:p>
            <a:pPr lvl="1"/>
            <a:r>
              <a:rPr lang="pt-BR" dirty="0"/>
              <a:t>Para obter a fundamentação teórica necessária ao trabalho, além dos links acima, os quais apontam para páginas do </a:t>
            </a:r>
            <a:r>
              <a:rPr lang="pt-BR" dirty="0" err="1"/>
              <a:t>SEBoK</a:t>
            </a:r>
            <a:r>
              <a:rPr lang="pt-BR" dirty="0"/>
              <a:t> descrevendo as etapas, será necessário consultar a </a:t>
            </a:r>
            <a:r>
              <a:rPr lang="pt-BR" u="sng" dirty="0">
                <a:hlinkClick r:id="rId5"/>
              </a:rPr>
              <a:t>Norma IEEE 29148:2018</a:t>
            </a:r>
            <a:r>
              <a:rPr lang="pt-BR" dirty="0"/>
              <a:t>, nas Seções 5 , 6.1 a 6.3, 8.1 a 8.3, 9.3 e 9.4.</a:t>
            </a:r>
          </a:p>
          <a:p>
            <a:r>
              <a:rPr lang="pt-BR" dirty="0"/>
              <a:t>O resultado desta 2º parte do trabalho deve ser um documento de Especificação dos Requisitos de </a:t>
            </a:r>
            <a:r>
              <a:rPr lang="pt-BR" dirty="0" err="1"/>
              <a:t>Stakeholder</a:t>
            </a:r>
            <a:r>
              <a:rPr lang="pt-BR" dirty="0"/>
              <a:t> (</a:t>
            </a:r>
            <a:r>
              <a:rPr lang="pt-BR" dirty="0" err="1"/>
              <a:t>StRS</a:t>
            </a:r>
            <a:r>
              <a:rPr lang="pt-BR" dirty="0"/>
              <a:t>), a ser submetido em formato PDF, contendo os itens definidos nas Seções 8.3 e 9.4 da Norma IEEE 29148:2018.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78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Sistema?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O termo </a:t>
            </a:r>
            <a:r>
              <a:rPr lang="pt-BR" b="1" dirty="0"/>
              <a:t>sistema</a:t>
            </a:r>
            <a:r>
              <a:rPr lang="pt-BR" dirty="0"/>
              <a:t> pode significar um conjunto de elementos técnicos, naturais ou sociais combinados. </a:t>
            </a:r>
          </a:p>
          <a:p>
            <a:r>
              <a:rPr lang="pt-BR" dirty="0"/>
              <a:t>Um sistema pode ser comparado a uma grande </a:t>
            </a:r>
            <a:r>
              <a:rPr lang="pt-BR" b="1" dirty="0"/>
              <a:t>sinfonia</a:t>
            </a:r>
            <a:r>
              <a:rPr lang="pt-BR" dirty="0"/>
              <a:t>, com vários instrumentos e conjuntos. </a:t>
            </a:r>
          </a:p>
          <a:p>
            <a:pPr lvl="1"/>
            <a:r>
              <a:rPr lang="pt-BR" dirty="0"/>
              <a:t>Todos funcionando conjuntamente e </a:t>
            </a:r>
            <a:r>
              <a:rPr lang="pt-BR" b="1" dirty="0"/>
              <a:t>perfeitamente afinados</a:t>
            </a:r>
            <a:r>
              <a:rPr lang="pt-BR" dirty="0"/>
              <a:t>.</a:t>
            </a:r>
          </a:p>
          <a:p>
            <a:r>
              <a:rPr lang="pt-BR" dirty="0"/>
              <a:t>Um sistema é uma coleção de elementos interrelacionados que podem ser vistos como um </a:t>
            </a:r>
            <a:r>
              <a:rPr lang="pt-BR" b="1" dirty="0"/>
              <a:t>todo</a:t>
            </a:r>
            <a:r>
              <a:rPr lang="pt-BR" dirty="0"/>
              <a:t> em relação aos demais elementos ao seu redor.</a:t>
            </a:r>
          </a:p>
          <a:p>
            <a:r>
              <a:rPr lang="pt-BR" dirty="0"/>
              <a:t>Segundo Oliveira (2002) um sistema é: “conjunto de partes interagentes e interdependentes que, </a:t>
            </a:r>
            <a:r>
              <a:rPr lang="pt-BR" b="1" dirty="0"/>
              <a:t>conjuntamente</a:t>
            </a:r>
            <a:r>
              <a:rPr lang="pt-BR" dirty="0"/>
              <a:t>, formam um </a:t>
            </a:r>
            <a:r>
              <a:rPr lang="pt-BR" b="1" dirty="0"/>
              <a:t>todo unitário </a:t>
            </a:r>
            <a:r>
              <a:rPr lang="pt-BR" dirty="0"/>
              <a:t>com determinado objetivo e efetuam determinada função”</a:t>
            </a:r>
          </a:p>
          <a:p>
            <a:r>
              <a:rPr lang="pt-BR" dirty="0"/>
              <a:t>Além de um mesmo objetivo, caso haja qualquer alteração em uma de suas partes, haverá também consequências no sistema como um todo, ou seja, relação de </a:t>
            </a:r>
            <a:r>
              <a:rPr lang="pt-BR" b="1" dirty="0"/>
              <a:t>“interdependência das partes”</a:t>
            </a:r>
            <a:r>
              <a:rPr lang="pt-BR" dirty="0"/>
              <a:t>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519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 Disciplina – 3º parte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Como a 3º parte do projeto cada grupo deve realizar a Definição dos Requisitos do Sistema, com base no documento de Especificação de Requisitos dos </a:t>
            </a:r>
            <a:r>
              <a:rPr lang="pt-BR" dirty="0" err="1"/>
              <a:t>Stakeholders</a:t>
            </a:r>
            <a:r>
              <a:rPr lang="pt-BR" dirty="0"/>
              <a:t>. </a:t>
            </a:r>
          </a:p>
          <a:p>
            <a:pPr lvl="1"/>
            <a:r>
              <a:rPr lang="pt-BR" dirty="0"/>
              <a:t>Para lhes apoiar nessa fase,  consultem as páginas de </a:t>
            </a:r>
            <a:r>
              <a:rPr lang="pt-BR" u="sng" dirty="0">
                <a:hlinkClick r:id="rId2"/>
              </a:rPr>
              <a:t>System </a:t>
            </a:r>
            <a:r>
              <a:rPr lang="pt-BR" u="sng" dirty="0" err="1">
                <a:hlinkClick r:id="rId2"/>
              </a:rPr>
              <a:t>Definition</a:t>
            </a:r>
            <a:r>
              <a:rPr lang="pt-BR" dirty="0"/>
              <a:t> e de </a:t>
            </a:r>
            <a:r>
              <a:rPr lang="pt-BR" u="sng" dirty="0">
                <a:hlinkClick r:id="rId3"/>
              </a:rPr>
              <a:t>System </a:t>
            </a:r>
            <a:r>
              <a:rPr lang="pt-BR" u="sng" dirty="0" err="1">
                <a:hlinkClick r:id="rId3"/>
              </a:rPr>
              <a:t>Requirements</a:t>
            </a:r>
            <a:r>
              <a:rPr lang="pt-BR" dirty="0"/>
              <a:t> do </a:t>
            </a:r>
            <a:r>
              <a:rPr lang="pt-BR" dirty="0" err="1"/>
              <a:t>SEBok</a:t>
            </a:r>
            <a:r>
              <a:rPr lang="pt-BR" dirty="0"/>
              <a:t>. </a:t>
            </a:r>
          </a:p>
          <a:p>
            <a:pPr lvl="1"/>
            <a:r>
              <a:rPr lang="pt-BR" dirty="0"/>
              <a:t>Além disso, vejam a </a:t>
            </a:r>
            <a:r>
              <a:rPr lang="pt-BR" u="sng" dirty="0">
                <a:hlinkClick r:id="rId4"/>
              </a:rPr>
              <a:t>Norma IEEE 29148:2018</a:t>
            </a:r>
            <a:r>
              <a:rPr lang="pt-BR" dirty="0"/>
              <a:t>, nas Seções 6.4, 8.4 e 9.5.</a:t>
            </a:r>
            <a:br>
              <a:rPr lang="pt-BR" dirty="0"/>
            </a:br>
            <a:endParaRPr lang="pt-BR" dirty="0"/>
          </a:p>
          <a:p>
            <a:r>
              <a:rPr lang="pt-BR" dirty="0"/>
              <a:t>O resultado desta 3º parte deve ser um documento de Especificação dos Requisitos do Sistema (</a:t>
            </a:r>
            <a:r>
              <a:rPr lang="pt-BR" dirty="0" err="1"/>
              <a:t>SyRS</a:t>
            </a:r>
            <a:r>
              <a:rPr lang="pt-BR" dirty="0"/>
              <a:t>), a ser submetido em formato PDF, contendo os itens definidos nas Seções 8.4 e 9.5 da Norma IEEE 29148:2018.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650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 Disciplina – 4º parte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Como 4º parte do projeto cada grupo deve desenvolver os modelos de arquitetura lógica e física do sistema de interesse do seu projeto. </a:t>
            </a:r>
          </a:p>
          <a:p>
            <a:pPr lvl="1"/>
            <a:r>
              <a:rPr lang="pt-BR" dirty="0"/>
              <a:t>Como apoio, consultem as páginas de </a:t>
            </a:r>
            <a:r>
              <a:rPr lang="pt-BR" u="sng" dirty="0">
                <a:hlinkClick r:id="rId2"/>
              </a:rPr>
              <a:t>System </a:t>
            </a:r>
            <a:r>
              <a:rPr lang="pt-BR" u="sng" dirty="0" err="1">
                <a:hlinkClick r:id="rId2"/>
              </a:rPr>
              <a:t>Definition</a:t>
            </a:r>
            <a:r>
              <a:rPr lang="pt-BR" dirty="0"/>
              <a:t>, </a:t>
            </a:r>
            <a:r>
              <a:rPr lang="pt-BR" u="sng" dirty="0" err="1">
                <a:hlinkClick r:id="rId3"/>
              </a:rPr>
              <a:t>Logical</a:t>
            </a:r>
            <a:r>
              <a:rPr lang="pt-BR" u="sng" dirty="0">
                <a:hlinkClick r:id="rId3"/>
              </a:rPr>
              <a:t> </a:t>
            </a:r>
            <a:r>
              <a:rPr lang="pt-BR" u="sng" dirty="0" err="1">
                <a:hlinkClick r:id="rId3"/>
              </a:rPr>
              <a:t>Architecture</a:t>
            </a:r>
            <a:r>
              <a:rPr lang="pt-BR" u="sng" dirty="0">
                <a:hlinkClick r:id="rId3"/>
              </a:rPr>
              <a:t> </a:t>
            </a:r>
            <a:r>
              <a:rPr lang="pt-BR" u="sng" dirty="0" err="1">
                <a:hlinkClick r:id="rId3"/>
              </a:rPr>
              <a:t>Model</a:t>
            </a:r>
            <a:r>
              <a:rPr lang="pt-BR" u="sng" dirty="0">
                <a:hlinkClick r:id="rId3"/>
              </a:rPr>
              <a:t> </a:t>
            </a:r>
            <a:r>
              <a:rPr lang="pt-BR" u="sng" dirty="0" err="1">
                <a:hlinkClick r:id="rId3"/>
              </a:rPr>
              <a:t>Development</a:t>
            </a:r>
            <a:r>
              <a:rPr lang="pt-BR" dirty="0"/>
              <a:t> e </a:t>
            </a:r>
            <a:r>
              <a:rPr lang="pt-BR" u="sng" dirty="0" err="1">
                <a:hlinkClick r:id="rId4"/>
              </a:rPr>
              <a:t>Physical</a:t>
            </a:r>
            <a:r>
              <a:rPr lang="pt-BR" u="sng" dirty="0">
                <a:hlinkClick r:id="rId4"/>
              </a:rPr>
              <a:t> </a:t>
            </a:r>
            <a:r>
              <a:rPr lang="pt-BR" u="sng" dirty="0" err="1">
                <a:hlinkClick r:id="rId4"/>
              </a:rPr>
              <a:t>Architecture</a:t>
            </a:r>
            <a:r>
              <a:rPr lang="pt-BR" u="sng" dirty="0">
                <a:hlinkClick r:id="rId4"/>
              </a:rPr>
              <a:t> </a:t>
            </a:r>
            <a:r>
              <a:rPr lang="pt-BR" u="sng" dirty="0" err="1">
                <a:hlinkClick r:id="rId4"/>
              </a:rPr>
              <a:t>Model</a:t>
            </a:r>
            <a:r>
              <a:rPr lang="pt-BR" u="sng" dirty="0">
                <a:hlinkClick r:id="rId4"/>
              </a:rPr>
              <a:t> </a:t>
            </a:r>
            <a:r>
              <a:rPr lang="pt-BR" u="sng" dirty="0" err="1">
                <a:hlinkClick r:id="rId4"/>
              </a:rPr>
              <a:t>Development</a:t>
            </a:r>
            <a:r>
              <a:rPr lang="pt-BR" dirty="0"/>
              <a:t> do </a:t>
            </a:r>
            <a:r>
              <a:rPr lang="pt-BR" dirty="0" err="1"/>
              <a:t>SEBok</a:t>
            </a:r>
            <a:r>
              <a:rPr lang="pt-BR" dirty="0"/>
              <a:t>. </a:t>
            </a:r>
          </a:p>
          <a:p>
            <a:pPr lvl="1"/>
            <a:r>
              <a:rPr lang="pt-BR" dirty="0"/>
              <a:t>Vejam também as Seções 4.4 e 7.2.2 do System </a:t>
            </a:r>
            <a:r>
              <a:rPr lang="pt-BR" dirty="0" err="1"/>
              <a:t>Engineering</a:t>
            </a:r>
            <a:r>
              <a:rPr lang="pt-BR" dirty="0"/>
              <a:t> </a:t>
            </a:r>
            <a:r>
              <a:rPr lang="pt-BR" dirty="0" err="1"/>
              <a:t>Handbook</a:t>
            </a:r>
            <a:r>
              <a:rPr lang="pt-BR" dirty="0"/>
              <a:t>, </a:t>
            </a:r>
            <a:r>
              <a:rPr lang="pt-BR" u="sng" dirty="0">
                <a:hlinkClick r:id="rId5"/>
              </a:rPr>
              <a:t>versão 3</a:t>
            </a:r>
            <a:r>
              <a:rPr lang="pt-BR" dirty="0"/>
              <a:t>.</a:t>
            </a:r>
            <a:br>
              <a:rPr lang="pt-BR" dirty="0"/>
            </a:br>
            <a:endParaRPr lang="pt-BR" dirty="0"/>
          </a:p>
          <a:p>
            <a:r>
              <a:rPr lang="pt-BR" dirty="0"/>
              <a:t>O resultado deste trabalho deve ser um documento a ser submetido em formato PDF, contendo os diagramas necessários para descrever a arquitetura do sistema, acrescidos de textos explicados para cada um deles apresentando as características e o funcionamento desse sistema.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593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 Disciplina – 5º parte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Como a 5º parte do projeto cada grupo deverá produzir, de forma completa, o relatório final do projeto de criação do sistema idealizado. </a:t>
            </a:r>
          </a:p>
          <a:p>
            <a:r>
              <a:rPr lang="pt-BR" dirty="0"/>
              <a:t>Esse projeto deve conter: </a:t>
            </a:r>
          </a:p>
          <a:p>
            <a:pPr lvl="1"/>
            <a:r>
              <a:rPr lang="pt-BR" dirty="0"/>
              <a:t>(1) uma visão geral do sistema; </a:t>
            </a:r>
          </a:p>
          <a:p>
            <a:pPr lvl="1"/>
            <a:r>
              <a:rPr lang="pt-BR" dirty="0"/>
              <a:t>(2) os requisitos de </a:t>
            </a:r>
            <a:r>
              <a:rPr lang="pt-BR" dirty="0" err="1"/>
              <a:t>stakeholders</a:t>
            </a:r>
            <a:r>
              <a:rPr lang="pt-BR" dirty="0"/>
              <a:t>; </a:t>
            </a:r>
          </a:p>
          <a:p>
            <a:pPr lvl="1"/>
            <a:r>
              <a:rPr lang="pt-BR" dirty="0"/>
              <a:t>(3) os requisitos do sistema; </a:t>
            </a:r>
          </a:p>
          <a:p>
            <a:pPr lvl="1"/>
            <a:r>
              <a:rPr lang="pt-BR" dirty="0"/>
              <a:t>(4) visões da arquitetura do sistema; </a:t>
            </a:r>
          </a:p>
          <a:p>
            <a:pPr lvl="1"/>
            <a:r>
              <a:rPr lang="pt-BR" dirty="0"/>
              <a:t>(5) cenários de uso; </a:t>
            </a:r>
          </a:p>
          <a:p>
            <a:pPr lvl="1"/>
            <a:r>
              <a:rPr lang="pt-BR" dirty="0"/>
              <a:t>(6) gerenciamento de riscos; </a:t>
            </a:r>
          </a:p>
          <a:p>
            <a:pPr lvl="1"/>
            <a:r>
              <a:rPr lang="pt-BR" dirty="0"/>
              <a:t>e (7) considerações sobre as etapas de produção, suporte ao usuário, manutenção, e de descontinuidade.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0078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 Disciplina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seguinte relatório final deverá ser produzido:</a:t>
            </a:r>
          </a:p>
          <a:p>
            <a:pPr lvl="1"/>
            <a:r>
              <a:rPr lang="pt-BR" dirty="0"/>
              <a:t>1º parte: Escolha do sistema e análise inicial</a:t>
            </a:r>
          </a:p>
          <a:p>
            <a:pPr lvl="1"/>
            <a:r>
              <a:rPr lang="pt-BR" dirty="0"/>
              <a:t>2º parte: Definição conceitual e proposição de uma solução</a:t>
            </a:r>
          </a:p>
          <a:p>
            <a:pPr lvl="1"/>
            <a:r>
              <a:rPr lang="pt-BR" dirty="0"/>
              <a:t>3º parte: Definição dos requisitos do sistema</a:t>
            </a:r>
          </a:p>
          <a:p>
            <a:pPr lvl="1"/>
            <a:r>
              <a:rPr lang="pt-BR" dirty="0"/>
              <a:t>4º parte: Definição dos modelos de arquitetura</a:t>
            </a:r>
          </a:p>
          <a:p>
            <a:pPr lvl="1"/>
            <a:r>
              <a:rPr lang="pt-BR" dirty="0"/>
              <a:t>5º parte: Relatório final do sistema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73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Sistema?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termo Sistema é usado em muitas áreas de atividade humana e em muitos níveis diferentes. </a:t>
            </a:r>
          </a:p>
          <a:p>
            <a:r>
              <a:rPr lang="pt-BR" dirty="0"/>
              <a:t>Mas o que pesquisadores e praticantes querem dizer quando usam o termo Sistema?</a:t>
            </a:r>
          </a:p>
          <a:p>
            <a:r>
              <a:rPr lang="pt-BR" dirty="0"/>
              <a:t>Alguma parte desse significado é comum?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038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B2AAF-1357-2DE1-7F59-A98273D6E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 que é um Sistema?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EB6703-F36D-EA06-DCB3-ADC5CADBF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Um Sistema é um objeto que entrega valor (Dori 2002).</a:t>
            </a:r>
          </a:p>
          <a:p>
            <a:r>
              <a:rPr lang="pt-BR" dirty="0"/>
              <a:t>Um Sistema é um conjunto de componentes projetados para realizar um determinado objetivo de acordo com um plano (Johnson, </a:t>
            </a:r>
            <a:r>
              <a:rPr lang="pt-BR" dirty="0" err="1"/>
              <a:t>Kast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Rosenzweig</a:t>
            </a:r>
            <a:r>
              <a:rPr lang="pt-BR" dirty="0"/>
              <a:t> 1963).</a:t>
            </a:r>
          </a:p>
          <a:p>
            <a:r>
              <a:rPr lang="pt-BR" dirty="0"/>
              <a:t>Um sistema é um conjunto de conceitos e/ou elementos e/ou subsistemas usados para satisfazer as necessidades dos requisitos (Miles 1973). </a:t>
            </a:r>
          </a:p>
          <a:p>
            <a:r>
              <a:rPr lang="pt-BR" dirty="0"/>
              <a:t>O </a:t>
            </a:r>
            <a:r>
              <a:rPr lang="pt-BR" i="1" dirty="0" err="1"/>
              <a:t>International</a:t>
            </a:r>
            <a:r>
              <a:rPr lang="pt-BR" i="1" dirty="0"/>
              <a:t> </a:t>
            </a:r>
            <a:r>
              <a:rPr lang="pt-BR" i="1" dirty="0" err="1"/>
              <a:t>Council</a:t>
            </a:r>
            <a:r>
              <a:rPr lang="pt-BR" i="1" dirty="0"/>
              <a:t> </a:t>
            </a:r>
            <a:r>
              <a:rPr lang="pt-BR" i="1" dirty="0" err="1"/>
              <a:t>on</a:t>
            </a:r>
            <a:r>
              <a:rPr lang="pt-BR" i="1" dirty="0"/>
              <a:t> Systems </a:t>
            </a:r>
            <a:r>
              <a:rPr lang="pt-BR" i="1" dirty="0" err="1"/>
              <a:t>Engineering</a:t>
            </a:r>
            <a:r>
              <a:rPr lang="pt-BR" i="1" dirty="0"/>
              <a:t> </a:t>
            </a:r>
            <a:r>
              <a:rPr lang="pt-BR" i="1" dirty="0" err="1"/>
              <a:t>Handbook</a:t>
            </a:r>
            <a:r>
              <a:rPr lang="pt-BR" i="1" dirty="0"/>
              <a:t> </a:t>
            </a:r>
            <a:r>
              <a:rPr lang="pt-BR" dirty="0"/>
              <a:t>(INCOSE 2015)  definiu sistema como uma combinação interativa de elementos para atingir um objetivo definido. Os elementos incluem hardware, software, firmware, pessoas, informação, técnicas, instalações, serviços e outros elementos de suporte.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A82D44-5F1C-4E43-1AC6-C2D85D363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A51B65-CA35-4E7F-861F-48809AC0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471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Sistema?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BF2C16E8-C20B-CF89-F59B-38752ED07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25" y="1174748"/>
            <a:ext cx="6686592" cy="5311603"/>
          </a:xfr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796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68EB1-CB88-F031-16B7-5B4A8502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 que é um Sistema?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5388EF-A9CB-4BD4-0CDB-816289F04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/>
              <a:t>Uma definição simples é que um Sistema é um conjunto qualquer de partes relacionadas na qual há coerência suficiente entre as partes para que o todo faça sentido. </a:t>
            </a:r>
          </a:p>
          <a:p>
            <a:r>
              <a:rPr lang="pt-BR"/>
              <a:t>Nos devemos também considerar situações mais complexas onde as partes de um sistema também podem ser vistas como sistemas.</a:t>
            </a:r>
          </a:p>
          <a:p>
            <a:pPr lvl="1"/>
            <a:r>
              <a:rPr lang="pt-BR"/>
              <a:t>Assim nos poderemos identificar conceitos de sistema comuns para auxiliar nossa compreensão. </a:t>
            </a:r>
          </a:p>
          <a:p>
            <a:r>
              <a:rPr lang="pt-BR"/>
              <a:t>Assim é possível a criação de teorias de sistema, modelos e abordagens para o entendimento, criação e uso de elementos relacionados, independente do que o sistema é feito ou do seu domínio de aplicação. 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F34B82-7DE4-BE04-F383-8B156BF1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9EB42E8-07A8-277E-CD6F-0C45EB54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4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Sistema?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A </a:t>
            </a:r>
            <a:r>
              <a:rPr lang="pt-BR" b="1" dirty="0"/>
              <a:t>Teoria geral dos sistemas</a:t>
            </a:r>
            <a:r>
              <a:rPr lang="pt-BR" dirty="0"/>
              <a:t> fornece uma forma de enxergar o conhecimento humano de maneira </a:t>
            </a:r>
            <a:r>
              <a:rPr lang="pt-BR" b="1" dirty="0"/>
              <a:t>sistêmica e integrada </a:t>
            </a:r>
            <a:r>
              <a:rPr lang="pt-BR" dirty="0"/>
              <a:t>em favor de um </a:t>
            </a:r>
            <a:r>
              <a:rPr lang="pt-BR" b="1" dirty="0"/>
              <a:t>objetivo maior</a:t>
            </a:r>
            <a:r>
              <a:rPr lang="pt-BR" dirty="0"/>
              <a:t>.</a:t>
            </a:r>
          </a:p>
          <a:p>
            <a:r>
              <a:rPr lang="pt-BR" dirty="0"/>
              <a:t>O propósito da teoria dos sistemas é investigar pontos em comum entre os diferentes campos de conhecimento e descobrir suas dinâmicas, problemas e princípios (propósito, métodos, ferramentas, </a:t>
            </a:r>
            <a:r>
              <a:rPr lang="pt-BR" dirty="0" err="1"/>
              <a:t>etc</a:t>
            </a:r>
            <a:r>
              <a:rPr lang="pt-BR" dirty="0"/>
              <a:t>), a fim de produzir resultados.</a:t>
            </a:r>
          </a:p>
          <a:p>
            <a:r>
              <a:rPr lang="pt-BR" dirty="0"/>
              <a:t>A teoria dos sistemas representa algumas mudanças de perspectivas sob alguns aspectos:</a:t>
            </a:r>
          </a:p>
          <a:p>
            <a:pPr lvl="1"/>
            <a:r>
              <a:rPr lang="pt-BR" dirty="0"/>
              <a:t>Das partes para o todo. Através da teoria dos sistemas, o foco não é mais o objeto de estudo de cada área, mas sim as relações entre essas diferentes áreas</a:t>
            </a:r>
          </a:p>
          <a:p>
            <a:pPr lvl="1"/>
            <a:r>
              <a:rPr lang="pt-BR" dirty="0"/>
              <a:t>De medição para mapeamento dessas relações</a:t>
            </a:r>
          </a:p>
          <a:p>
            <a:pPr lvl="1"/>
            <a:r>
              <a:rPr lang="pt-BR" dirty="0"/>
              <a:t>De análises quantitativas para análises qualitativas de dados</a:t>
            </a:r>
          </a:p>
          <a:p>
            <a:pPr lvl="1"/>
            <a:r>
              <a:rPr lang="pt-BR" dirty="0"/>
              <a:t>De conhecimento objetivo para conhecimento epistemológico, ou seja, “conhecimento sobre o conhecimento”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93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Sistema?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A teoria geral dos sistemas apresenta alguns conceitos que são essenciais para a sua compreensão:</a:t>
            </a:r>
          </a:p>
          <a:p>
            <a:pPr lvl="1"/>
            <a:r>
              <a:rPr lang="pt-BR" sz="1400" b="1" dirty="0"/>
              <a:t>Sistema</a:t>
            </a:r>
            <a:r>
              <a:rPr lang="pt-BR" sz="1400" dirty="0"/>
              <a:t>: organismo composto por partes independentes e interligadas.</a:t>
            </a:r>
          </a:p>
          <a:p>
            <a:pPr lvl="1"/>
            <a:r>
              <a:rPr lang="pt-BR" sz="1400" b="1" dirty="0"/>
              <a:t>Fronteiras</a:t>
            </a:r>
            <a:r>
              <a:rPr lang="pt-BR" sz="1400" dirty="0"/>
              <a:t>: limites que definem um sistema e os separa de outros.</a:t>
            </a:r>
          </a:p>
          <a:p>
            <a:pPr lvl="1"/>
            <a:r>
              <a:rPr lang="pt-BR" sz="1400" b="1" dirty="0"/>
              <a:t>Entropia</a:t>
            </a:r>
            <a:r>
              <a:rPr lang="pt-BR" sz="1400" dirty="0"/>
              <a:t>: esta relacionada ao nível de desordem do sistema</a:t>
            </a:r>
          </a:p>
          <a:p>
            <a:pPr lvl="1"/>
            <a:r>
              <a:rPr lang="pt-BR" sz="1400" b="1" dirty="0"/>
              <a:t>Homeostase</a:t>
            </a:r>
            <a:r>
              <a:rPr lang="pt-BR" sz="1400" dirty="0"/>
              <a:t> ou “</a:t>
            </a:r>
            <a:r>
              <a:rPr lang="pt-BR" sz="1400" b="1" dirty="0"/>
              <a:t>estado firme</a:t>
            </a:r>
            <a:r>
              <a:rPr lang="pt-BR" sz="1400" dirty="0"/>
              <a:t>”: resistência a alterações por parte de um sistema com tendência a manter-se em equilíbrio.</a:t>
            </a:r>
          </a:p>
          <a:p>
            <a:pPr lvl="1"/>
            <a:r>
              <a:rPr lang="pt-BR" sz="1400" b="1" dirty="0"/>
              <a:t>Ambiente</a:t>
            </a:r>
            <a:r>
              <a:rPr lang="pt-BR" sz="1400" dirty="0"/>
              <a:t>: contexto externo no qual o sistema está situado.</a:t>
            </a:r>
          </a:p>
          <a:p>
            <a:pPr lvl="1"/>
            <a:r>
              <a:rPr lang="pt-BR" sz="1400" b="1" dirty="0"/>
              <a:t>Entrada</a:t>
            </a:r>
            <a:r>
              <a:rPr lang="pt-BR" sz="1400" dirty="0"/>
              <a:t> ou </a:t>
            </a:r>
            <a:r>
              <a:rPr lang="pt-BR" sz="1400" b="1" i="1" dirty="0"/>
              <a:t>input</a:t>
            </a:r>
            <a:r>
              <a:rPr lang="pt-BR" sz="1400" dirty="0"/>
              <a:t>: fenômeno ou causa que inicia o funcionamento do sistema.</a:t>
            </a:r>
          </a:p>
          <a:p>
            <a:pPr lvl="1"/>
            <a:r>
              <a:rPr lang="pt-BR" sz="1400" b="1" dirty="0"/>
              <a:t>Saída</a:t>
            </a:r>
            <a:r>
              <a:rPr lang="pt-BR" sz="1400" dirty="0"/>
              <a:t> ou </a:t>
            </a:r>
            <a:r>
              <a:rPr lang="pt-BR" sz="1400" b="1" i="1" dirty="0"/>
              <a:t>output</a:t>
            </a:r>
            <a:r>
              <a:rPr lang="pt-BR" sz="1400" dirty="0"/>
              <a:t>: consequência final do funcionamento do sistema. Os resultados devem ser coerentes com o propósito do sistema.</a:t>
            </a:r>
          </a:p>
          <a:p>
            <a:pPr lvl="1"/>
            <a:r>
              <a:rPr lang="pt-BR" sz="1400" b="1" dirty="0"/>
              <a:t>Processamento</a:t>
            </a:r>
            <a:r>
              <a:rPr lang="pt-BR" sz="1400" dirty="0"/>
              <a:t> ou </a:t>
            </a:r>
            <a:r>
              <a:rPr lang="pt-BR" sz="1400" b="1" i="1" dirty="0" err="1"/>
              <a:t>throughput</a:t>
            </a:r>
            <a:r>
              <a:rPr lang="pt-BR" sz="1400" dirty="0"/>
              <a:t>: processo de conversão das entradas em saídas.</a:t>
            </a:r>
          </a:p>
          <a:p>
            <a:pPr lvl="1"/>
            <a:r>
              <a:rPr lang="pt-BR" sz="1400" b="1" dirty="0"/>
              <a:t>Retroalimentação</a:t>
            </a:r>
            <a:r>
              <a:rPr lang="pt-BR" sz="1400" dirty="0"/>
              <a:t> ou </a:t>
            </a:r>
            <a:r>
              <a:rPr lang="pt-BR" sz="1400" b="1" i="1" dirty="0"/>
              <a:t>feedback</a:t>
            </a:r>
            <a:r>
              <a:rPr lang="pt-BR" sz="1400" dirty="0"/>
              <a:t>: reação do sistema a estímulos exteriores. Pode ser positiva ou negativa. </a:t>
            </a:r>
            <a:r>
              <a:rPr lang="pt-BR" sz="1400" i="1" dirty="0"/>
              <a:t>Feedbacks</a:t>
            </a:r>
            <a:r>
              <a:rPr lang="pt-BR" sz="1400" dirty="0"/>
              <a:t> positivos fazem o sistema agir de acordo com a entrada recebida enquanto negativo força um funcionamento contrário (resistente).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Alessandro Cruvinel Machado de Araújo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3577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4182</TotalTime>
  <Words>3023</Words>
  <Application>Microsoft Office PowerPoint</Application>
  <PresentationFormat>Apresentação na tela (4:3)</PresentationFormat>
  <Paragraphs>243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7" baseType="lpstr">
      <vt:lpstr>Arial</vt:lpstr>
      <vt:lpstr>Calibri</vt:lpstr>
      <vt:lpstr>FreeSerif</vt:lpstr>
      <vt:lpstr>Tema do Office</vt:lpstr>
      <vt:lpstr>Curso de Engenharia de Software  Disciplina de Engenharia de Sistemas  Fundamentos de Sistema</vt:lpstr>
      <vt:lpstr>O que é um Sistema?</vt:lpstr>
      <vt:lpstr>O que é um Sistema?</vt:lpstr>
      <vt:lpstr>O que é um Sistema?</vt:lpstr>
      <vt:lpstr>O que é um Sistema?</vt:lpstr>
      <vt:lpstr>O que é um Sistema?</vt:lpstr>
      <vt:lpstr>O que é um Sistema?</vt:lpstr>
      <vt:lpstr>O que é um Sistema?</vt:lpstr>
      <vt:lpstr>O que é um Sistema?</vt:lpstr>
      <vt:lpstr>O que é um Sistema?</vt:lpstr>
      <vt:lpstr>O que é um Sistema?</vt:lpstr>
      <vt:lpstr>Sistemas abertos e fechados</vt:lpstr>
      <vt:lpstr>Sistemas abertos e fechados</vt:lpstr>
      <vt:lpstr>Sistemas abertos e fechados</vt:lpstr>
      <vt:lpstr>O que é um Sistema?</vt:lpstr>
      <vt:lpstr>O que é um Sistema?</vt:lpstr>
      <vt:lpstr>O que é um Sistema?</vt:lpstr>
      <vt:lpstr>O que é um Sistema?</vt:lpstr>
      <vt:lpstr>Exemplo de um Sistema: GPS</vt:lpstr>
      <vt:lpstr>Exemplo de um Sistema: Câmera Digital</vt:lpstr>
      <vt:lpstr>O que é um Sistema?</vt:lpstr>
      <vt:lpstr>O que é um Sistema?</vt:lpstr>
      <vt:lpstr>O que é um Engineered System?</vt:lpstr>
      <vt:lpstr>O que é um Engineered System?</vt:lpstr>
      <vt:lpstr>Principais Referências</vt:lpstr>
      <vt:lpstr>Atividades</vt:lpstr>
      <vt:lpstr>Projeto da Disciplina – 1º parte</vt:lpstr>
      <vt:lpstr>Projeto da Disciplina – 1º parte</vt:lpstr>
      <vt:lpstr>Projeto da Disciplina – 2º parte</vt:lpstr>
      <vt:lpstr>Projeto da Disciplina – 3º parte</vt:lpstr>
      <vt:lpstr>Projeto da Disciplina – 4º parte</vt:lpstr>
      <vt:lpstr>Projeto da Disciplina – 5º parte</vt:lpstr>
      <vt:lpstr>Projeto da Disciplina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Rubens</dc:creator>
  <cp:lastModifiedBy>Luiz Felipe Pires carvalho</cp:lastModifiedBy>
  <cp:revision>451</cp:revision>
  <dcterms:created xsi:type="dcterms:W3CDTF">2014-01-18T10:24:35Z</dcterms:created>
  <dcterms:modified xsi:type="dcterms:W3CDTF">2023-04-18T23:52:55Z</dcterms:modified>
</cp:coreProperties>
</file>