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79" r:id="rId3"/>
    <p:sldId id="333" r:id="rId4"/>
    <p:sldId id="352" r:id="rId5"/>
    <p:sldId id="353" r:id="rId6"/>
    <p:sldId id="336" r:id="rId7"/>
    <p:sldId id="339" r:id="rId8"/>
    <p:sldId id="340" r:id="rId9"/>
    <p:sldId id="341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9" r:id="rId27"/>
    <p:sldId id="400" r:id="rId28"/>
    <p:sldId id="401" r:id="rId29"/>
    <p:sldId id="396" r:id="rId30"/>
    <p:sldId id="397" r:id="rId31"/>
    <p:sldId id="398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Cruvinel Machado De Araujo" initials="ACMDA" lastIdx="1" clrIdx="0">
    <p:extLst>
      <p:ext uri="{19B8F6BF-5375-455C-9EA6-DF929625EA0E}">
        <p15:presenceInfo xmlns:p15="http://schemas.microsoft.com/office/powerpoint/2012/main" userId="S-1-5-21-278003950-1106782624-1852903728-232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0T16:13:24.583" idx="1">
    <p:pos x="5472" y="1008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45297-BF77-43C8-A551-1D12CBE3669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462F-CA29-4F3E-AC7F-6B03528498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67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13F-1CFC-4B77-8E13-E0A0F906AEEF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93E6-FCFA-43E5-9A8A-C6AD12823562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B66-7AE5-4751-BD6B-A85EA83DB8F3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FE7A-B473-4C23-BA35-9972F295971D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54BE-9246-4A3C-8FD0-9F4022C006D0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51C2-62DB-48E9-BDF8-F51FBA8D6FF6}" type="datetime1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000232" y="6356350"/>
            <a:ext cx="5143536" cy="365125"/>
          </a:xfrm>
        </p:spPr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1C79-84DA-438D-A730-B088465D05C6}" type="datetime1">
              <a:rPr lang="pt-BR" smtClean="0"/>
              <a:t>04/05/2023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581C-75E8-42DA-81D5-6BBAE39669AC}" type="datetime1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B97-641B-42ED-837D-DF3D6A6BC4AF}" type="datetime1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907-EBC7-4DD2-A8E7-2189F7274087}" type="datetime1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B8F7-BE5D-47B3-B6BD-64C4244F3E59}" type="datetime1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8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8CD7-754C-4705-889C-E3B297380B37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28794" y="6486351"/>
            <a:ext cx="50720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Alessandro </a:t>
            </a:r>
            <a:r>
              <a:rPr lang="pt-BR" dirty="0" err="1"/>
              <a:t>Cruvinel</a:t>
            </a:r>
            <a:r>
              <a:rPr lang="pt-BR" dirty="0"/>
              <a:t>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48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bokwiki.org/wiki/Matrix_of_Implementation_Examples(SEBoK)" TargetMode="External"/><Relationship Id="rId2" Type="http://schemas.openxmlformats.org/officeDocument/2006/relationships/hyperlink" Target="https://www.sebokwiki.org/wiki/Guide_to_the_Systems_Engineering_Body_of_Knowledge_(SEBoK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352928" cy="2475706"/>
          </a:xfrm>
        </p:spPr>
        <p:txBody>
          <a:bodyPr>
            <a:normAutofit fontScale="90000"/>
          </a:bodyPr>
          <a:lstStyle/>
          <a:p>
            <a:r>
              <a:rPr lang="pt-BR" dirty="0"/>
              <a:t>Curso de Engenharia de Software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Disciplina de Engenharia de Sistemas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Introdução </a:t>
            </a:r>
            <a:r>
              <a:rPr lang="pt-BR" dirty="0"/>
              <a:t>a Engenharia de Sistemas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4124672"/>
            <a:ext cx="8643998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Alessandro </a:t>
            </a:r>
            <a:r>
              <a:rPr lang="pt-BR" dirty="0" err="1">
                <a:solidFill>
                  <a:schemeClr val="tx1"/>
                </a:solidFill>
              </a:rPr>
              <a:t>Cruvinel</a:t>
            </a:r>
            <a:r>
              <a:rPr lang="pt-BR" dirty="0">
                <a:solidFill>
                  <a:schemeClr val="tx1"/>
                </a:solidFill>
              </a:rPr>
              <a:t> Machado de Araújo, Me.</a:t>
            </a:r>
          </a:p>
          <a:p>
            <a:r>
              <a:rPr lang="pt-BR" dirty="0">
                <a:solidFill>
                  <a:schemeClr val="tx1"/>
                </a:solidFill>
              </a:rPr>
              <a:t>alessandro@inf.ufg.br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07" y="5517232"/>
            <a:ext cx="2930753" cy="99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4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Sistema de Sistemas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026" name="Picture 2" descr="PDF] What is a System of Systems and Why Should I Care | Semantic Schol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88" y="1600200"/>
            <a:ext cx="718182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Sistema de Sistemas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2050" name="Picture 2" descr="PDF] What is a System of Systems and Why Should I Care | Semantic Schol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0" y="1600200"/>
            <a:ext cx="767678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5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A complexidade tem sido abordada pelos estudiosos a partir de várias perspectivas. </a:t>
            </a:r>
          </a:p>
          <a:p>
            <a:r>
              <a:rPr lang="pt-BR" dirty="0" smtClean="0"/>
              <a:t>A </a:t>
            </a:r>
            <a:r>
              <a:rPr lang="pt-BR" b="1" dirty="0" smtClean="0"/>
              <a:t>complexidade estrutural </a:t>
            </a:r>
            <a:r>
              <a:rPr lang="pt-BR" dirty="0" smtClean="0"/>
              <a:t>observa os elementos do sistema e seus relacionamentos. </a:t>
            </a:r>
          </a:p>
          <a:p>
            <a:pPr lvl="1"/>
            <a:r>
              <a:rPr lang="pt-BR" dirty="0" smtClean="0"/>
              <a:t>Observa as diferentes formas como os elementos do sistema podem ser combinados. </a:t>
            </a:r>
          </a:p>
          <a:p>
            <a:pPr lvl="1"/>
            <a:r>
              <a:rPr lang="pt-BR" dirty="0" smtClean="0"/>
              <a:t>Desta forma ela se relaciona como a capacidade potencial do sistema se </a:t>
            </a:r>
            <a:r>
              <a:rPr lang="pt-BR" b="1" dirty="0" smtClean="0"/>
              <a:t>adaptar às necessidades externas</a:t>
            </a:r>
            <a:r>
              <a:rPr lang="pt-BR" dirty="0" smtClean="0"/>
              <a:t>. </a:t>
            </a:r>
          </a:p>
          <a:p>
            <a:r>
              <a:rPr lang="pt-BR" b="1" dirty="0" smtClean="0"/>
              <a:t>Complexidade dinâmica </a:t>
            </a:r>
            <a:r>
              <a:rPr lang="pt-BR" dirty="0" smtClean="0"/>
              <a:t>considera a complexidade que pode ser observada quando os sistemas são utilizadas para realizar tarefas, desta forma o </a:t>
            </a:r>
            <a:r>
              <a:rPr lang="pt-BR" b="1" dirty="0" smtClean="0"/>
              <a:t>elemento tempo </a:t>
            </a:r>
            <a:r>
              <a:rPr lang="pt-BR" dirty="0" smtClean="0"/>
              <a:t>deve ser considerado. </a:t>
            </a:r>
          </a:p>
          <a:p>
            <a:r>
              <a:rPr lang="pt-BR" b="1" dirty="0" smtClean="0"/>
              <a:t>Complexidade Sócio-política </a:t>
            </a:r>
            <a:r>
              <a:rPr lang="pt-BR" dirty="0" smtClean="0"/>
              <a:t>considera </a:t>
            </a:r>
            <a:r>
              <a:rPr lang="pt-BR" b="1" dirty="0" smtClean="0"/>
              <a:t>os efeitos dos indivíduos </a:t>
            </a:r>
            <a:r>
              <a:rPr lang="pt-BR" dirty="0" smtClean="0"/>
              <a:t>na complexidade.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73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foco principal da abordagem de sistemas é a complexidade organizada (</a:t>
            </a:r>
            <a:r>
              <a:rPr lang="pt-BR" i="1" dirty="0" err="1" smtClean="0"/>
              <a:t>organized</a:t>
            </a:r>
            <a:r>
              <a:rPr lang="pt-BR" i="1" dirty="0" smtClean="0"/>
              <a:t> </a:t>
            </a:r>
            <a:r>
              <a:rPr lang="pt-BR" i="1" dirty="0" err="1" smtClean="0"/>
              <a:t>complexity</a:t>
            </a:r>
            <a:r>
              <a:rPr lang="pt-BR" dirty="0" smtClean="0"/>
              <a:t>). </a:t>
            </a:r>
          </a:p>
          <a:p>
            <a:pPr lvl="1"/>
            <a:r>
              <a:rPr lang="pt-BR" dirty="0" smtClean="0"/>
              <a:t>Este tipo de complexidade não pode ser tratada por técnicas de análise tradicionais. </a:t>
            </a:r>
          </a:p>
          <a:p>
            <a:r>
              <a:rPr lang="pt-BR" dirty="0" err="1" smtClean="0"/>
              <a:t>Sillitto</a:t>
            </a:r>
            <a:r>
              <a:rPr lang="pt-BR" dirty="0" smtClean="0"/>
              <a:t> (2014) considera que existe uma ligação entre o tipo de complexidade e a arquitetura do Sistema.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34E356-96BC-378B-D7CA-861CF5C3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Características dos Sistemas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51F399-1058-3798-B8DC-59B651CA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Principais características dos elementos dos sistemas e seus relacionamentos:</a:t>
            </a:r>
          </a:p>
          <a:p>
            <a:pPr lvl="1"/>
            <a:r>
              <a:rPr lang="pt-BR" b="1" dirty="0" smtClean="0"/>
              <a:t>Independência</a:t>
            </a:r>
            <a:r>
              <a:rPr lang="pt-BR" dirty="0" smtClean="0"/>
              <a:t>: os elementos de um sistema devem ser capazes de tomar suas próprias decisões, influenciados pelas informações de outros sistemas.</a:t>
            </a:r>
          </a:p>
          <a:p>
            <a:pPr lvl="1"/>
            <a:r>
              <a:rPr lang="pt-BR" b="1" dirty="0" smtClean="0"/>
              <a:t>Interconexão</a:t>
            </a:r>
            <a:r>
              <a:rPr lang="pt-BR" dirty="0" smtClean="0"/>
              <a:t>: Elementos de um sistema se conectam via conexão </a:t>
            </a:r>
            <a:r>
              <a:rPr lang="pt-BR" dirty="0" err="1" smtClean="0"/>
              <a:t>fisica</a:t>
            </a:r>
            <a:r>
              <a:rPr lang="pt-BR" dirty="0" smtClean="0"/>
              <a:t>, dados compartilhados ou simplesmente uma percepção visual dos outros elementos, como no caso do bando de gansos ou do esquadrão de aeronaves. </a:t>
            </a:r>
          </a:p>
          <a:p>
            <a:pPr lvl="1"/>
            <a:r>
              <a:rPr lang="pt-BR" b="1" dirty="0" smtClean="0"/>
              <a:t>Diversidade</a:t>
            </a:r>
            <a:r>
              <a:rPr lang="pt-BR" dirty="0" smtClean="0"/>
              <a:t>: Elementos de um sistema podem ser tecnologicamente ou funcionalmente diferentes. </a:t>
            </a:r>
          </a:p>
          <a:p>
            <a:pPr lvl="1"/>
            <a:r>
              <a:rPr lang="pt-BR" b="1" dirty="0" smtClean="0"/>
              <a:t>Adaptabilidade</a:t>
            </a:r>
            <a:r>
              <a:rPr lang="pt-BR" dirty="0" smtClean="0"/>
              <a:t>: Elementos de um sistema auto organizado podem sustentar a si mesmos ou a todo um sistema em resposta ao seu ambiente.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2F0CBA7-0CAD-B50B-F0A0-CA26D20A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8DEB4B47-7B2A-927C-5744-C8C09C97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15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0A5E000-973B-CA12-7A4C-EB0CB68A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Emergência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38C43AA-16B0-D5CB-B022-2EE486B2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Emergência é a consequência do conceito fundamental do </a:t>
            </a:r>
            <a:r>
              <a:rPr lang="pt-BR" dirty="0" err="1" smtClean="0"/>
              <a:t>holismo</a:t>
            </a:r>
            <a:r>
              <a:rPr lang="pt-BR" dirty="0" smtClean="0"/>
              <a:t> e da interação</a:t>
            </a:r>
          </a:p>
          <a:p>
            <a:r>
              <a:rPr lang="pt-BR" dirty="0" smtClean="0"/>
              <a:t>Um sistema possui comportamentos e propriedades decorrentes da organização de seus elementos e de seus relacionamentos, que só se tornam aparentes quando o sistema é colocado em ambientes diferentes.</a:t>
            </a:r>
          </a:p>
          <a:p>
            <a:r>
              <a:rPr lang="pt-BR" dirty="0" smtClean="0"/>
              <a:t>O comportamento de um sistema emergente pode ser visto como uma consequência da interação e dos relacionamentos entre os elementos, e não dos próprios elementos isoladamente. </a:t>
            </a:r>
          </a:p>
          <a:p>
            <a:r>
              <a:rPr lang="pt-BR" dirty="0" smtClean="0"/>
              <a:t>O comportamento emergente surge quando os elementos são combinados.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E0A01C92-FC55-9408-C946-2839D51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D2CFDF74-D629-CAA6-AB0C-1DAD6535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18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0786C9-E1FC-7E89-8CEA-AE9242A9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de Emergência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70D3F09-4995-C9C1-1BAA-EE53D99F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emergência é comum na natureza.</a:t>
            </a:r>
          </a:p>
          <a:p>
            <a:pPr lvl="1"/>
            <a:r>
              <a:rPr lang="pt-BR" dirty="0" smtClean="0"/>
              <a:t>Em um pássaro, suas partes individuais, bicos, penas e asas não tem a capacidade de vencer a gravidade. </a:t>
            </a:r>
          </a:p>
          <a:p>
            <a:pPr lvl="1"/>
            <a:r>
              <a:rPr lang="pt-BR" dirty="0" smtClean="0"/>
              <a:t>Quando devidamente combinados geram o comportamento emergente do voo. 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600A1C4-104C-8296-8C20-17D0D416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123B322-5975-F195-674E-AECA19DA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5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8D09C0-7313-2E38-EC1C-7E3692E5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Emergência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724878A-D344-5797-C859-38FAD392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Emergência simples </a:t>
            </a:r>
            <a:r>
              <a:rPr lang="pt-BR" dirty="0" smtClean="0"/>
              <a:t>é gerada pela combinação de elementos e seus relacionamentos em sistemas não complexos ou ordenados. </a:t>
            </a:r>
          </a:p>
          <a:p>
            <a:pPr lvl="1"/>
            <a:r>
              <a:rPr lang="pt-BR" dirty="0" smtClean="0"/>
              <a:t>A propriedade emergente de voo controlado não é alcançada somente pelas asas ou sistema de controle ou sistema de propulsão, mas sim pela ligação desses 3 elementos</a:t>
            </a:r>
          </a:p>
          <a:p>
            <a:pPr lvl="1"/>
            <a:r>
              <a:rPr lang="pt-BR" dirty="0" smtClean="0"/>
              <a:t>A emergência simples pode ser prevista. </a:t>
            </a:r>
          </a:p>
          <a:p>
            <a:r>
              <a:rPr lang="pt-BR" b="1" dirty="0" smtClean="0"/>
              <a:t>Emergência fraca </a:t>
            </a:r>
            <a:r>
              <a:rPr lang="pt-BR" dirty="0" smtClean="0"/>
              <a:t>é a emergência desejada devido a estrutura do Sistema. </a:t>
            </a:r>
          </a:p>
          <a:p>
            <a:r>
              <a:rPr lang="pt-BR" b="1" dirty="0" smtClean="0"/>
              <a:t>Emergência forte </a:t>
            </a:r>
            <a:r>
              <a:rPr lang="pt-BR" dirty="0" smtClean="0"/>
              <a:t>é a emergência não esperada, ou seja, só aparece quando o sistema é simulado ou testado ou até mesmo quando o sistema esta em operação. 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EE09356B-7E10-A6C2-1683-9049CDE0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5ABE3AE-4203-2D86-06A8-1811E0F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8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0CA076-EBC5-9796-0559-C6D7CB5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Pensamento Sistêmico / System </a:t>
            </a:r>
            <a:r>
              <a:rPr lang="pt-BR" dirty="0" err="1" smtClean="0"/>
              <a:t>Thinking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B66564A-E879-0C22-77D8-01B847B6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pensamento sistêmico está preocupado em compreender ou intervir em situações-problema, com base nos princípios e conceitos do paradigma sistêmico.</a:t>
            </a:r>
            <a:endParaRPr lang="en-US" dirty="0" smtClean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699DB63A-8A63-3FBC-F049-A50F9759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11CF0EC7-94D1-1AE7-69E3-CE76D671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29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0CA076-EBC5-9796-0559-C6D7CB5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 </a:t>
            </a:r>
            <a:r>
              <a:rPr lang="pt-BR" dirty="0" err="1" smtClean="0"/>
              <a:t>Thinking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="" xmlns:a16="http://schemas.microsoft.com/office/drawing/2014/main" id="{8A361161-190B-8835-1A35-8B34A192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695" y="1600200"/>
            <a:ext cx="6894609" cy="4525963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699DB63A-8A63-3FBC-F049-A50F9759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11CF0EC7-94D1-1AE7-69E3-CE76D671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6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Sistemas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469" y="1876942"/>
            <a:ext cx="5811061" cy="3972479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4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0CA076-EBC5-9796-0559-C6D7CB5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 </a:t>
            </a:r>
            <a:r>
              <a:rPr lang="pt-BR" dirty="0" err="1" smtClean="0"/>
              <a:t>Thinking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B66564A-E879-0C22-77D8-01B847B6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Quando se observa ou interage com um sistema, se atribui limites e nomes as partes desse sistema. </a:t>
            </a:r>
          </a:p>
          <a:p>
            <a:r>
              <a:rPr lang="pt-BR" dirty="0" smtClean="0"/>
              <a:t>Essa nomeação pode refletir a hierarquia natural do sistema mas também reflete as necessidades e experiência do observador.</a:t>
            </a:r>
          </a:p>
          <a:p>
            <a:r>
              <a:rPr lang="pt-BR" dirty="0" smtClean="0"/>
              <a:t>System </a:t>
            </a:r>
            <a:r>
              <a:rPr lang="pt-BR" dirty="0" err="1" smtClean="0"/>
              <a:t>Thinking</a:t>
            </a:r>
            <a:r>
              <a:rPr lang="pt-BR" dirty="0" smtClean="0"/>
              <a:t> requer um processo de atenção e adaptação que garanta que tudo foi adequadamente definido: limites, </a:t>
            </a:r>
            <a:r>
              <a:rPr lang="pt-BR" dirty="0" err="1" smtClean="0"/>
              <a:t>dependencias</a:t>
            </a:r>
            <a:r>
              <a:rPr lang="pt-BR" dirty="0" smtClean="0"/>
              <a:t> e relacionamentos. 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699DB63A-8A63-3FBC-F049-A50F9759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11CF0EC7-94D1-1AE7-69E3-CE76D671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6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System Thinking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pensamento sistêmico, também chamado de pensamento holístico, é a habilidade de entender os fatos não apenas em si mesmos, mas em relação às outras pessoas e instâncias envolvidas na situação.</a:t>
            </a:r>
          </a:p>
          <a:p>
            <a:pPr lvl="1"/>
            <a:r>
              <a:rPr lang="pt-BR" dirty="0" smtClean="0"/>
              <a:t>Ou seja, se você tem um pensamento holístico, você é capaz de entender quais serão as implicações de um acontecimento para os envolvidos diretamente e também para quem está indiretamente relacionado na situação.</a:t>
            </a:r>
          </a:p>
          <a:p>
            <a:r>
              <a:rPr lang="pt-BR" dirty="0" smtClean="0"/>
              <a:t>O pensamento sistêmico nas organizações se opõe ao pensamento linear. </a:t>
            </a:r>
          </a:p>
          <a:p>
            <a:pPr lvl="1"/>
            <a:r>
              <a:rPr lang="pt-BR" dirty="0" smtClean="0"/>
              <a:t>Segundo essa linha de raciocínio, uma empresa se comporta como uma linha de montagem: uma etapa depois da outra, funcionando de forma mais ou menos independente, até ter o produto completo no fim de tudo.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165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D0C290-D6B3-D9BB-115A-6075B4E9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Futuro dos Sistemas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09A3A32-68A0-5631-0127-2B6EE5BE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Visão do </a:t>
            </a:r>
            <a:r>
              <a:rPr lang="pt-BR" dirty="0" err="1" smtClean="0"/>
              <a:t>Incose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Os sistemas relevantes e influentes vão além dos sistemas tradicionais aeroespaciais e de defesa e si estenderão para vários outros sistemas. </a:t>
            </a:r>
          </a:p>
          <a:p>
            <a:pPr lvl="1"/>
            <a:r>
              <a:rPr lang="pt-BR" dirty="0" smtClean="0"/>
              <a:t>Sistemas serão aplicados fortemente às necessidades de tomada de decisão produzindo sistemas mas inteligentes e autônomos. </a:t>
            </a:r>
          </a:p>
          <a:p>
            <a:pPr lvl="1"/>
            <a:r>
              <a:rPr lang="pt-BR" dirty="0" smtClean="0"/>
              <a:t>Sistemas do future serão menores, mais organizados, sustentáveis, eficientes, robustos e seguros. </a:t>
            </a:r>
          </a:p>
          <a:p>
            <a:pPr lvl="1"/>
            <a:r>
              <a:rPr lang="pt-BR" dirty="0" smtClean="0"/>
              <a:t>Haverão muitos veículos autônomos e sistemas de transporte.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B3DE8D14-BB40-60A5-41DA-7FE168BC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48CCD69-215A-940C-D693-711C912F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05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CE6BAF-8DB2-F021-5562-013C3567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Identificando e Entendendo Problemas e Oportunidades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D762EE6-7EB5-9EDF-84BB-5E3A28FB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De acordo com </a:t>
            </a:r>
            <a:r>
              <a:rPr lang="pt-BR" dirty="0" err="1" smtClean="0"/>
              <a:t>Jenkins</a:t>
            </a:r>
            <a:r>
              <a:rPr lang="pt-BR" dirty="0" smtClean="0"/>
              <a:t> (1969), o primeiro passo na abordagem de sistemas e reconhecer e formular o problema.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654B2839-CE43-3803-3DD7-1D29672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7B1916C-8793-C74F-0CEA-7F666A8F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84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F1788B8-C458-58E3-090D-59F5E7F5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Exploração do Problema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C0BF4DC-3B0E-3CC2-46B6-501E5E87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pensamento sistêmico não olha o “problema”, mas considera uma situação problemática. </a:t>
            </a:r>
          </a:p>
          <a:p>
            <a:r>
              <a:rPr lang="pt-BR" dirty="0" smtClean="0"/>
              <a:t>A visão sistêmica ajuda as partes interessadas a entender melhor os pontos de vista de todos, fornecendo um ponto de partida para uma intervenção direcionada.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BE10648A-581A-F1AC-3443-E6E6145D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7678EE6-3C9C-06A4-641F-71120021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30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94A727-DC6F-95AB-9665-0C23F8B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Identificação do Problema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DE3CD2C-20A0-0245-2A25-D5F6D080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pensamento sistêmico é baseado na premissa de que um problema existe e pode ser declarado pelos </a:t>
            </a:r>
            <a:r>
              <a:rPr lang="pt-BR" i="1" dirty="0" err="1" smtClean="0"/>
              <a:t>stakeholders</a:t>
            </a:r>
            <a:r>
              <a:rPr lang="pt-BR" dirty="0" smtClean="0"/>
              <a:t> de uma forma objetiva. </a:t>
            </a:r>
          </a:p>
          <a:p>
            <a:r>
              <a:rPr lang="pt-BR" dirty="0" smtClean="0"/>
              <a:t>Mas isso não significa que a abordagem sistêmica inicia com um problema definido. </a:t>
            </a:r>
          </a:p>
          <a:p>
            <a:r>
              <a:rPr lang="pt-BR" dirty="0" smtClean="0"/>
              <a:t>Explorar o potencial problema com os </a:t>
            </a:r>
            <a:r>
              <a:rPr lang="pt-BR" i="1" dirty="0" err="1" smtClean="0"/>
              <a:t>stakeholders</a:t>
            </a:r>
            <a:r>
              <a:rPr lang="pt-BR" dirty="0" smtClean="0"/>
              <a:t> chave é uma parte fundamental. </a:t>
            </a:r>
          </a:p>
          <a:p>
            <a:r>
              <a:rPr lang="pt-BR" dirty="0" smtClean="0"/>
              <a:t>Definir o problema muitas vezes é a parte mais importante e o passo mais </a:t>
            </a:r>
            <a:r>
              <a:rPr lang="pt-BR" dirty="0" smtClean="0"/>
              <a:t>difícil. 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2642CA0-CC54-3D56-30AF-F7FBB031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A50870E6-1DB6-5155-0D94-83C4EE1D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583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5583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Existem várias maneiras de formular um problema, mas aqui estão algumas dicas para ajudá-lo a criar uma formulação clara e eficaz: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Comece </a:t>
            </a:r>
            <a:r>
              <a:rPr lang="pt-BR" dirty="0"/>
              <a:t>identificando o problema que você deseja resolver. </a:t>
            </a:r>
            <a:endParaRPr lang="pt-BR" dirty="0" smtClean="0"/>
          </a:p>
          <a:p>
            <a:pPr marL="1314450" lvl="2" indent="-514350"/>
            <a:r>
              <a:rPr lang="pt-BR" dirty="0" smtClean="0"/>
              <a:t>Qual </a:t>
            </a:r>
            <a:r>
              <a:rPr lang="pt-BR" dirty="0"/>
              <a:t>é o objetivo principal? Qual é o resultado esperado</a:t>
            </a:r>
            <a:r>
              <a:rPr lang="pt-BR" dirty="0" smtClean="0"/>
              <a:t>?</a:t>
            </a:r>
            <a:endParaRPr lang="pt-BR" dirty="0"/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Descreva o problema de forma clara e concisa. </a:t>
            </a:r>
            <a:endParaRPr lang="pt-BR" dirty="0" smtClean="0"/>
          </a:p>
          <a:p>
            <a:pPr marL="1314450" lvl="2" indent="-514350"/>
            <a:r>
              <a:rPr lang="pt-BR" dirty="0" smtClean="0"/>
              <a:t>Evite </a:t>
            </a:r>
            <a:r>
              <a:rPr lang="pt-BR" dirty="0"/>
              <a:t>usar jargão ou linguagem técnica desnecessária que possa confundir o leitor</a:t>
            </a:r>
            <a:r>
              <a:rPr lang="pt-BR" dirty="0" smtClean="0"/>
              <a:t>.</a:t>
            </a:r>
            <a:endParaRPr lang="pt-BR" dirty="0"/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Identifique os fatores que contribuem para o problema. </a:t>
            </a:r>
            <a:endParaRPr lang="pt-BR" dirty="0" smtClean="0"/>
          </a:p>
          <a:p>
            <a:pPr marL="1314450" lvl="2" indent="-514350"/>
            <a:r>
              <a:rPr lang="pt-BR" dirty="0" smtClean="0"/>
              <a:t>Liste </a:t>
            </a:r>
            <a:r>
              <a:rPr lang="pt-BR" dirty="0"/>
              <a:t>as variáveis relevantes e descreva como elas se relacionam com o problema</a:t>
            </a:r>
            <a:r>
              <a:rPr lang="pt-BR" dirty="0" smtClean="0"/>
              <a:t>.</a:t>
            </a:r>
            <a:endParaRPr lang="pt-BR" dirty="0"/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Considere diferentes perspectivas e pontos de vista. </a:t>
            </a:r>
            <a:endParaRPr lang="pt-BR" dirty="0" smtClean="0"/>
          </a:p>
          <a:p>
            <a:pPr marL="1314450" lvl="2" indent="-514350"/>
            <a:r>
              <a:rPr lang="pt-BR" dirty="0" smtClean="0"/>
              <a:t>Pense </a:t>
            </a:r>
            <a:r>
              <a:rPr lang="pt-BR" dirty="0"/>
              <a:t>em como diferentes partes interessadas podem ver o problema e como isso pode afetar sua formulação</a:t>
            </a:r>
            <a:r>
              <a:rPr lang="pt-BR" dirty="0" smtClean="0"/>
              <a:t>.</a:t>
            </a:r>
            <a:endParaRPr lang="pt-BR" dirty="0"/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Use dados e fatos concretos sempre que possível. </a:t>
            </a:r>
            <a:endParaRPr lang="pt-BR" dirty="0" smtClean="0"/>
          </a:p>
          <a:p>
            <a:pPr marL="1314450" lvl="2" indent="-514350"/>
            <a:r>
              <a:rPr lang="pt-BR" dirty="0" smtClean="0"/>
              <a:t>Isso </a:t>
            </a:r>
            <a:r>
              <a:rPr lang="pt-BR" dirty="0"/>
              <a:t>ajuda a tornar o problema mais tangível e pode ajudar a identificar soluções potenciais</a:t>
            </a:r>
            <a:r>
              <a:rPr lang="pt-BR" dirty="0" smtClean="0"/>
              <a:t>.</a:t>
            </a:r>
            <a:endParaRPr lang="pt-BR" dirty="0"/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Formule o problema como uma pergunta ou declaração clara e direta. </a:t>
            </a:r>
            <a:endParaRPr lang="pt-BR" dirty="0" smtClean="0"/>
          </a:p>
          <a:p>
            <a:pPr marL="1314450" lvl="2" indent="-514350"/>
            <a:r>
              <a:rPr lang="pt-BR" dirty="0" smtClean="0"/>
              <a:t>Isso </a:t>
            </a:r>
            <a:r>
              <a:rPr lang="pt-BR" dirty="0"/>
              <a:t>ajuda a manter o foco e a clareza em torno do objetivo principal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Lembre-se de que a formulação de um problema é uma etapa crítica no processo de solução de problemas. </a:t>
            </a:r>
            <a:endParaRPr lang="pt-BR" dirty="0" smtClean="0"/>
          </a:p>
          <a:p>
            <a:r>
              <a:rPr lang="pt-BR" dirty="0" smtClean="0"/>
              <a:t>Uma </a:t>
            </a:r>
            <a:r>
              <a:rPr lang="pt-BR" dirty="0"/>
              <a:t>formulação clara e bem definida ajudará a orientar suas investigações e aumentará suas chances de encontrar uma solução eficaz.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10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Liste os </a:t>
            </a:r>
            <a:r>
              <a:rPr lang="pt-BR" dirty="0" err="1" smtClean="0"/>
              <a:t>stakeholders</a:t>
            </a:r>
            <a:r>
              <a:rPr lang="pt-BR" dirty="0" smtClean="0"/>
              <a:t>, </a:t>
            </a:r>
            <a:r>
              <a:rPr lang="pt-BR" dirty="0"/>
              <a:t>dividindo-os em atores indiretos, diretos e </a:t>
            </a:r>
            <a:r>
              <a:rPr lang="pt-BR" dirty="0" smtClean="0"/>
              <a:t>principais.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Priorize </a:t>
            </a:r>
            <a:r>
              <a:rPr lang="pt-BR" dirty="0"/>
              <a:t>os </a:t>
            </a:r>
            <a:r>
              <a:rPr lang="pt-BR" dirty="0" err="1"/>
              <a:t>stakeholders</a:t>
            </a:r>
            <a:r>
              <a:rPr lang="pt-BR" dirty="0"/>
              <a:t> que são mais relevantes para o serviço, levando em consideração alguns critérios, que podem ser alterados e utilizados da maneira que a equipe achar mais adequado:</a:t>
            </a:r>
          </a:p>
          <a:p>
            <a:pPr lvl="1"/>
            <a:r>
              <a:rPr lang="pt-BR" dirty="0"/>
              <a:t>Impacto</a:t>
            </a:r>
          </a:p>
          <a:p>
            <a:pPr lvl="1"/>
            <a:r>
              <a:rPr lang="pt-BR" dirty="0"/>
              <a:t>Proximidade da relação</a:t>
            </a:r>
          </a:p>
          <a:p>
            <a:pPr lvl="1"/>
            <a:r>
              <a:rPr lang="pt-BR" dirty="0"/>
              <a:t>Influência</a:t>
            </a:r>
          </a:p>
          <a:p>
            <a:pPr lvl="1"/>
            <a:r>
              <a:rPr lang="pt-BR" dirty="0"/>
              <a:t>Poder</a:t>
            </a:r>
          </a:p>
          <a:p>
            <a:pPr lvl="1"/>
            <a:r>
              <a:rPr lang="pt-BR" dirty="0"/>
              <a:t>Urgência ou tensão</a:t>
            </a:r>
          </a:p>
          <a:p>
            <a:pPr lvl="1"/>
            <a:r>
              <a:rPr lang="pt-BR" dirty="0"/>
              <a:t>Representação</a:t>
            </a:r>
          </a:p>
          <a:p>
            <a:pPr lvl="1"/>
            <a:r>
              <a:rPr lang="pt-BR" dirty="0"/>
              <a:t>Ponto de Vista diferenciado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Organize de acordo com </a:t>
            </a:r>
            <a:r>
              <a:rPr lang="pt-BR" dirty="0"/>
              <a:t>a priorização </a:t>
            </a:r>
            <a:r>
              <a:rPr lang="pt-BR" dirty="0" smtClean="0"/>
              <a:t>definida.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Depois </a:t>
            </a:r>
            <a:r>
              <a:rPr lang="pt-BR" dirty="0"/>
              <a:t>de todos os atores posicionados, verifique se falta algum público e se a priorização está fazendo sentido. Altere quando </a:t>
            </a:r>
            <a:r>
              <a:rPr lang="pt-BR" dirty="0" smtClean="0"/>
              <a:t>necessário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487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187624" y="1196752"/>
            <a:ext cx="6192688" cy="52895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339752" y="1916832"/>
            <a:ext cx="4104456" cy="38884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Atores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347864" y="2996952"/>
            <a:ext cx="2088232" cy="18001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22867" y="429309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Principais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850004" y="5334320"/>
            <a:ext cx="85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Diretos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736960" y="6060801"/>
            <a:ext cx="1016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Indiretos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76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E36BA9-6E04-6367-B99A-8C13DD43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Possíveis Soluções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49BF2ED-57AE-E7AE-6C7F-F743237F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</a:t>
            </a:r>
            <a:r>
              <a:rPr lang="pt-BR" b="1" dirty="0" smtClean="0"/>
              <a:t>definição de possíveis soluções</a:t>
            </a:r>
            <a:r>
              <a:rPr lang="pt-BR" dirty="0" smtClean="0"/>
              <a:t>, dentro da abordagem sistêmica, é a descrição de uma ou mais soluções de um sistema para um determinado contexto de problema. </a:t>
            </a:r>
          </a:p>
          <a:p>
            <a:pPr lvl="1"/>
            <a:r>
              <a:rPr lang="pt-BR" dirty="0" smtClean="0"/>
              <a:t>Define as opções de um sistema com as propriedades necessárias para um determinado problema identificado. </a:t>
            </a:r>
          </a:p>
          <a:p>
            <a:pPr lvl="1"/>
            <a:r>
              <a:rPr lang="pt-BR" dirty="0" smtClean="0"/>
              <a:t>Fornece opções de solução relevantes de um sistema para um determinado ambiente dentro dos limites de tempo, custo e risco descritos no contexto do problema. 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6BC7323-22B0-3809-A235-33DC759C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7181D20-A450-B68B-762D-A5B1B9ED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83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Engenharia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mtClean="0"/>
              <a:t>O SEBok define Engenharia de Sistemas como uma combinação de tecnologia e pessoas no contexto de ambientes naturais, sociais, de negócio, públicos e políticos, criados e mantidos para um determinado propósito, dentro de um ciclo de vida de engenharia. </a:t>
            </a:r>
          </a:p>
          <a:p>
            <a:r>
              <a:rPr lang="pt-BR" smtClean="0"/>
              <a:t>Sistemas de Engenharia são:</a:t>
            </a:r>
          </a:p>
          <a:p>
            <a:pPr lvl="1"/>
            <a:r>
              <a:rPr lang="pt-BR" smtClean="0"/>
              <a:t>Definidos pelo seu propósito, meta ou missão.</a:t>
            </a:r>
          </a:p>
          <a:p>
            <a:pPr lvl="1"/>
            <a:r>
              <a:rPr lang="pt-BR" smtClean="0"/>
              <a:t>Tem um ciclo de vida e evolui dinamicamente</a:t>
            </a:r>
          </a:p>
          <a:p>
            <a:pPr lvl="1"/>
            <a:r>
              <a:rPr lang="pt-BR" smtClean="0"/>
              <a:t>Pode incluir operadores humanos (que interagem com o sistema através de processos)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65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DAC92F3-D0BF-E365-2FDC-56BF489F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e Seleção das </a:t>
            </a:r>
            <a:br>
              <a:rPr lang="pt-BR" dirty="0" smtClean="0"/>
            </a:br>
            <a:r>
              <a:rPr lang="pt-BR" dirty="0" smtClean="0"/>
              <a:t>Possíveis Soluções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05BACDA-7151-1A6F-DAFE-D3B6135E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Nesta fase todos as possíveis soluções devem ser analisadas de forma a se realizar a seleção da melhor solução dentro das possíveis. </a:t>
            </a:r>
          </a:p>
          <a:p>
            <a:r>
              <a:rPr lang="pt-BR" dirty="0" smtClean="0"/>
              <a:t>Critérios de avaliação devem ser definidos. </a:t>
            </a:r>
          </a:p>
          <a:p>
            <a:r>
              <a:rPr lang="pt-BR" dirty="0" smtClean="0"/>
              <a:t>As propriedades e comportamentos de cada solução devem ser comparados com os critérios.</a:t>
            </a:r>
          </a:p>
          <a:p>
            <a:r>
              <a:rPr lang="pt-BR" dirty="0" smtClean="0"/>
              <a:t>Deve-se escolher a solução que resolve o problema e explora as oportunidades. </a:t>
            </a:r>
          </a:p>
          <a:p>
            <a:pPr lvl="1"/>
            <a:r>
              <a:rPr lang="pt-BR" dirty="0" smtClean="0"/>
              <a:t>Mais de uma solução pode ser selecionada para ser melhor explorada.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875DAAC1-28DB-8D78-DED3-44D0666B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42F2B86-6CD0-56A2-573D-F5084112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20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Pesquisar sobre </a:t>
            </a:r>
            <a:r>
              <a:rPr lang="pt-BR" i="1" dirty="0" smtClean="0"/>
              <a:t>Design </a:t>
            </a:r>
            <a:r>
              <a:rPr lang="pt-BR" i="1" dirty="0" err="1" smtClean="0"/>
              <a:t>Thinking</a:t>
            </a:r>
            <a:r>
              <a:rPr lang="pt-BR" i="1" dirty="0" smtClean="0"/>
              <a:t> </a:t>
            </a:r>
            <a:r>
              <a:rPr lang="pt-BR" dirty="0" smtClean="0"/>
              <a:t>para definirmos o problema e as oportunidades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Pesquisar sobre o mapa de atores para identificação dos </a:t>
            </a:r>
            <a:r>
              <a:rPr lang="pt-BR" i="1" dirty="0" err="1" smtClean="0"/>
              <a:t>stakeholders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Pesquisar sobre o mapa de empatia para a caracterização dos </a:t>
            </a:r>
            <a:r>
              <a:rPr lang="pt-BR" i="1" dirty="0" err="1" smtClean="0"/>
              <a:t>stakeholders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Navegue na página do SEBOK e selecione um estudo de caso para apresentação. </a:t>
            </a:r>
          </a:p>
          <a:p>
            <a:pPr lvl="1"/>
            <a:r>
              <a:rPr lang="pt-BR" dirty="0">
                <a:hlinkClick r:id="rId2"/>
              </a:rPr>
              <a:t>https://www.sebokwiki.org/wiki/Guide_to_the_Systems_Engineering_Body_of_Knowledge</a:t>
            </a:r>
            <a:r>
              <a:rPr lang="pt-BR" dirty="0" smtClean="0">
                <a:hlinkClick r:id="rId2"/>
              </a:rPr>
              <a:t>_</a:t>
            </a:r>
          </a:p>
          <a:p>
            <a:pPr lvl="1"/>
            <a:r>
              <a:rPr lang="pt-BR" dirty="0">
                <a:hlinkClick r:id="rId3"/>
              </a:rPr>
              <a:t>https://www.sebokwiki.org/wiki/Matrix_of_Implementation_Examples(SEBoK</a:t>
            </a:r>
            <a:r>
              <a:rPr lang="pt-BR" dirty="0" smtClean="0">
                <a:hlinkClick r:id="rId3"/>
              </a:rPr>
              <a:t>)</a:t>
            </a:r>
            <a:endParaRPr lang="pt-BR" dirty="0" smtClean="0"/>
          </a:p>
          <a:p>
            <a:pPr lvl="1"/>
            <a:r>
              <a:rPr lang="pt-BR" dirty="0" smtClean="0"/>
              <a:t>Ou </a:t>
            </a:r>
            <a:r>
              <a:rPr lang="pt-BR" dirty="0" err="1" smtClean="0"/>
              <a:t>SEHandbook</a:t>
            </a:r>
            <a:r>
              <a:rPr lang="pt-BR" dirty="0" smtClean="0"/>
              <a:t> capítulo 3.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8C2425-43D5-0896-554F-B628BB4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Engenharia de Sitemas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0A4F109-7304-B147-7936-6A908DCD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Engenharia de Sistemas inclui:</a:t>
            </a:r>
          </a:p>
          <a:p>
            <a:pPr lvl="1"/>
            <a:r>
              <a:rPr lang="pt-BR" smtClean="0"/>
              <a:t>de onde vem os problemas;</a:t>
            </a:r>
          </a:p>
          <a:p>
            <a:pPr lvl="1"/>
            <a:r>
              <a:rPr lang="pt-BR" smtClean="0"/>
              <a:t>como eles são definidos e identificados;</a:t>
            </a:r>
          </a:p>
          <a:p>
            <a:pPr lvl="1"/>
            <a:r>
              <a:rPr lang="pt-BR" smtClean="0"/>
              <a:t>como selecionamos soluções candidatas;</a:t>
            </a:r>
          </a:p>
          <a:p>
            <a:pPr lvl="1"/>
            <a:r>
              <a:rPr lang="pt-BR" smtClean="0"/>
              <a:t>como equilibramos tecnologia e elementos humanos no contexto mais amplo da solução;</a:t>
            </a:r>
          </a:p>
          <a:p>
            <a:pPr lvl="1"/>
            <a:r>
              <a:rPr lang="pt-BR" smtClean="0"/>
              <a:t>e como os sistemas complexos são gerenciados, usados, mantidos e descartados. </a:t>
            </a:r>
            <a:endParaRPr lang="pt-BR" dirty="0" smtClean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43AB78E-5366-C2CF-2FDF-4681D6CA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B6B752A-D07B-1DEC-BF82-0D31A968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8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Sistemas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93239C2-159D-34BB-3BC7-894705BB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 interações entre os elementos do sistema definem/sugerem o </a:t>
            </a:r>
            <a:r>
              <a:rPr lang="pt-BR" b="1" dirty="0" smtClean="0"/>
              <a:t>limite do Sistema </a:t>
            </a:r>
            <a:r>
              <a:rPr lang="pt-BR" dirty="0" smtClean="0"/>
              <a:t>e o que significa </a:t>
            </a:r>
            <a:r>
              <a:rPr lang="pt-BR" b="1" dirty="0" smtClean="0"/>
              <a:t>ser parte do Sistema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Para sistemas fechados, todos os aspectos do sistema existem dentro do seu limite. </a:t>
            </a:r>
          </a:p>
          <a:p>
            <a:r>
              <a:rPr lang="pt-BR" dirty="0" smtClean="0"/>
              <a:t>O limite do um sistema aberto define elementos e relacionamentos que podem ser considerados parte do sistema e descreve como esses elementos </a:t>
            </a:r>
            <a:r>
              <a:rPr lang="pt-BR" b="1" dirty="0" smtClean="0"/>
              <a:t>interagem através da sua fronteira </a:t>
            </a:r>
            <a:r>
              <a:rPr lang="pt-BR" dirty="0" smtClean="0"/>
              <a:t>com elementos do ambiente externo. 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AB3401D-ED0F-D7EB-2CDF-6AEC39E7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5CC0AA7-FBBE-420B-3597-5B2F3D65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6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4 tipos específicos de Sistema são normalmente reconhecidos na engenharia de sistemas: </a:t>
            </a:r>
          </a:p>
          <a:p>
            <a:pPr lvl="1"/>
            <a:r>
              <a:rPr lang="pt-BR" smtClean="0"/>
              <a:t>sistema de produto</a:t>
            </a:r>
          </a:p>
          <a:p>
            <a:pPr lvl="1"/>
            <a:r>
              <a:rPr lang="pt-BR" smtClean="0"/>
              <a:t>sistema de serviço</a:t>
            </a:r>
          </a:p>
          <a:p>
            <a:pPr lvl="1"/>
            <a:r>
              <a:rPr lang="pt-BR" smtClean="0"/>
              <a:t>sistema corporativo</a:t>
            </a:r>
          </a:p>
          <a:p>
            <a:pPr lvl="1"/>
            <a:r>
              <a:rPr lang="pt-BR" smtClean="0"/>
              <a:t>sistema de sistemas.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1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Engenharia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dirty="0" smtClean="0"/>
              <a:t>Um </a:t>
            </a:r>
            <a:r>
              <a:rPr lang="pt-BR" b="1" dirty="0" smtClean="0"/>
              <a:t>sistema de produto </a:t>
            </a:r>
            <a:r>
              <a:rPr lang="pt-BR" dirty="0" smtClean="0"/>
              <a:t>é um sistema de engenharia no qual o foco do ciclo de vida é desenvolver e entregar produtos.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sistema de serviço </a:t>
            </a:r>
            <a:r>
              <a:rPr lang="pt-BR" dirty="0" smtClean="0"/>
              <a:t>é um sistema de engenharia criado e mantido por uma organização que fornece resultados para clientes. </a:t>
            </a:r>
          </a:p>
          <a:p>
            <a:pPr lvl="1"/>
            <a:r>
              <a:rPr lang="pt-BR" dirty="0" smtClean="0"/>
              <a:t>O foco esta na entrega de resultados ou serviços e não produtos.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Alessandro Cruvinel Machado de Araújo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98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</a:t>
            </a:r>
            <a:r>
              <a:rPr lang="pt-BR" b="1" dirty="0" smtClean="0"/>
              <a:t>sistema complexo </a:t>
            </a:r>
            <a:r>
              <a:rPr lang="pt-BR" dirty="0" smtClean="0"/>
              <a:t>consiste de uma combinação de recursos (pessoas, processos, organizações, tecnologia e financiamento) que interagem para:</a:t>
            </a:r>
          </a:p>
          <a:p>
            <a:pPr lvl="1"/>
            <a:r>
              <a:rPr lang="pt-BR" dirty="0" smtClean="0"/>
              <a:t>coordenar funções</a:t>
            </a:r>
          </a:p>
          <a:p>
            <a:pPr lvl="1"/>
            <a:r>
              <a:rPr lang="pt-BR" dirty="0" smtClean="0"/>
              <a:t>compartilhar informação</a:t>
            </a:r>
          </a:p>
          <a:p>
            <a:pPr lvl="1"/>
            <a:r>
              <a:rPr lang="pt-BR" dirty="0" smtClean="0"/>
              <a:t>criar fluxos de trabalho</a:t>
            </a:r>
          </a:p>
          <a:p>
            <a:pPr lvl="1"/>
            <a:r>
              <a:rPr lang="pt-BR" dirty="0" smtClean="0"/>
              <a:t>e tomar decisões para atingir os objetivos de negócio.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53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</a:t>
            </a:r>
            <a:r>
              <a:rPr lang="pt-BR" dirty="0"/>
              <a:t>de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Um </a:t>
            </a:r>
            <a:r>
              <a:rPr lang="pt-BR" b="1" dirty="0" smtClean="0"/>
              <a:t>sistema </a:t>
            </a:r>
            <a:r>
              <a:rPr lang="pt-BR" b="1" dirty="0"/>
              <a:t>de Sistemas (</a:t>
            </a:r>
            <a:r>
              <a:rPr lang="pt-BR" b="1" dirty="0" err="1"/>
              <a:t>SoS</a:t>
            </a:r>
            <a:r>
              <a:rPr lang="pt-BR" b="1" dirty="0"/>
              <a:t>)</a:t>
            </a:r>
            <a:r>
              <a:rPr lang="pt-BR" dirty="0"/>
              <a:t> é uma forma de integrar sistemas independentes e seus relacionamentos, formando </a:t>
            </a:r>
            <a:r>
              <a:rPr lang="pt-BR" b="1" dirty="0"/>
              <a:t>um todo maior que a soma das partes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Desta </a:t>
            </a:r>
            <a:r>
              <a:rPr lang="pt-BR" dirty="0"/>
              <a:t>forma, um </a:t>
            </a:r>
            <a:r>
              <a:rPr lang="pt-BR" dirty="0" err="1"/>
              <a:t>SoS</a:t>
            </a:r>
            <a:r>
              <a:rPr lang="pt-BR" dirty="0"/>
              <a:t> permite alcançar </a:t>
            </a:r>
            <a:r>
              <a:rPr lang="pt-BR" b="1" dirty="0"/>
              <a:t>objetivos complexos </a:t>
            </a:r>
            <a:r>
              <a:rPr lang="pt-BR" dirty="0"/>
              <a:t>que não poderiam ser facilmente alcançados individualmente pelos seus sistemas constituintes. </a:t>
            </a:r>
            <a:endParaRPr lang="pt-BR" dirty="0" smtClean="0"/>
          </a:p>
          <a:p>
            <a:r>
              <a:rPr lang="pt-BR" dirty="0"/>
              <a:t>Em um </a:t>
            </a:r>
            <a:r>
              <a:rPr lang="pt-BR" dirty="0" err="1"/>
              <a:t>SoS</a:t>
            </a:r>
            <a:r>
              <a:rPr lang="pt-BR" dirty="0"/>
              <a:t>, </a:t>
            </a:r>
            <a:r>
              <a:rPr lang="pt-BR" b="1" dirty="0"/>
              <a:t>comportamentos emergentes </a:t>
            </a:r>
            <a:r>
              <a:rPr lang="pt-BR" dirty="0"/>
              <a:t>podem surgir a qualquer </a:t>
            </a:r>
            <a:r>
              <a:rPr lang="pt-BR" dirty="0" smtClean="0"/>
              <a:t>momento. </a:t>
            </a:r>
          </a:p>
          <a:p>
            <a:r>
              <a:rPr lang="pt-BR" dirty="0" smtClean="0"/>
              <a:t>Um </a:t>
            </a:r>
            <a:r>
              <a:rPr lang="pt-BR" dirty="0" err="1"/>
              <a:t>SoS</a:t>
            </a:r>
            <a:r>
              <a:rPr lang="pt-BR" dirty="0"/>
              <a:t> deve idealmente satisfazer diversas </a:t>
            </a:r>
            <a:r>
              <a:rPr lang="pt-BR" dirty="0" smtClean="0"/>
              <a:t>características:</a:t>
            </a:r>
          </a:p>
          <a:p>
            <a:pPr lvl="1"/>
            <a:r>
              <a:rPr lang="pt-BR" dirty="0" smtClean="0"/>
              <a:t>independência </a:t>
            </a:r>
            <a:r>
              <a:rPr lang="pt-BR" dirty="0"/>
              <a:t>operacional e gerencial dos sistemas </a:t>
            </a:r>
            <a:r>
              <a:rPr lang="pt-BR" dirty="0" smtClean="0"/>
              <a:t>constituintes</a:t>
            </a:r>
          </a:p>
          <a:p>
            <a:pPr lvl="1"/>
            <a:r>
              <a:rPr lang="pt-BR" dirty="0" smtClean="0"/>
              <a:t>distribuição geográfica</a:t>
            </a:r>
          </a:p>
          <a:p>
            <a:pPr lvl="1"/>
            <a:r>
              <a:rPr lang="pt-BR" dirty="0" smtClean="0"/>
              <a:t>comportamento emergente</a:t>
            </a:r>
          </a:p>
          <a:p>
            <a:pPr lvl="1"/>
            <a:r>
              <a:rPr lang="pt-BR" dirty="0" smtClean="0"/>
              <a:t>desenvolvimento </a:t>
            </a:r>
            <a:r>
              <a:rPr lang="pt-BR" dirty="0"/>
              <a:t>evolutivo. 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827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2047</Words>
  <Application>Microsoft Office PowerPoint</Application>
  <PresentationFormat>Apresentação na tela (4:3)</PresentationFormat>
  <Paragraphs>221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Calibri</vt:lpstr>
      <vt:lpstr>Tema do Office</vt:lpstr>
      <vt:lpstr>Curso de Engenharia de Software  Disciplina de Engenharia de Sistemas  Introdução a Engenharia de Sistemas </vt:lpstr>
      <vt:lpstr>Engenharia de Sistemas</vt:lpstr>
      <vt:lpstr>Engenharia de Sistemas</vt:lpstr>
      <vt:lpstr>Engenharia de Sitemas</vt:lpstr>
      <vt:lpstr>Engenharia de Sistemas</vt:lpstr>
      <vt:lpstr>Engenharia de Sistemas</vt:lpstr>
      <vt:lpstr>Engenharia de Sistemas</vt:lpstr>
      <vt:lpstr>Sistema de Sistemas</vt:lpstr>
      <vt:lpstr>Sistema de Sistemas</vt:lpstr>
      <vt:lpstr>Exemplo de Sistema de Sistemas</vt:lpstr>
      <vt:lpstr>Exemplo de Sistema de Sistemas</vt:lpstr>
      <vt:lpstr>Complexidade de Sistemas</vt:lpstr>
      <vt:lpstr>Complexidade de Sistemas</vt:lpstr>
      <vt:lpstr>Características dos Sistemas</vt:lpstr>
      <vt:lpstr>Emergência</vt:lpstr>
      <vt:lpstr>Exemplo de Emergência</vt:lpstr>
      <vt:lpstr>Emergência</vt:lpstr>
      <vt:lpstr>Pensamento Sistêmico / System Thinking</vt:lpstr>
      <vt:lpstr>System Thinking</vt:lpstr>
      <vt:lpstr>System Thinking</vt:lpstr>
      <vt:lpstr>System Thinking</vt:lpstr>
      <vt:lpstr>Futuro dos Sistemas</vt:lpstr>
      <vt:lpstr>Identificando e Entendendo Problemas e Oportunidades</vt:lpstr>
      <vt:lpstr>Exploração do Problema</vt:lpstr>
      <vt:lpstr>Identificação do Problema</vt:lpstr>
      <vt:lpstr>Formulação do Problema</vt:lpstr>
      <vt:lpstr>Mapa de Atores</vt:lpstr>
      <vt:lpstr>Mapa de Atores</vt:lpstr>
      <vt:lpstr>Definição de Possíveis Soluções</vt:lpstr>
      <vt:lpstr>Análise e Seleção das  Possíveis Soluções</vt:lpstr>
      <vt:lpstr>Atividades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Rubens</dc:creator>
  <cp:lastModifiedBy>Alessandro Cruvinel Machado De Araujo</cp:lastModifiedBy>
  <cp:revision>444</cp:revision>
  <dcterms:created xsi:type="dcterms:W3CDTF">2014-01-18T10:24:35Z</dcterms:created>
  <dcterms:modified xsi:type="dcterms:W3CDTF">2023-05-04T21:10:58Z</dcterms:modified>
</cp:coreProperties>
</file>