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em um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9F7867-57C6-42B3-B372-AD266B30997E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D61F0C8-A493-4CBA-A972-7845F097F488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Organização e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327389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Organização, Sistemas e Métodos é uma área clássica </a:t>
            </a:r>
            <a:r>
              <a:rPr lang="pt-BR" dirty="0" smtClean="0">
                <a:solidFill>
                  <a:schemeClr val="bg1"/>
                </a:solidFill>
              </a:rPr>
              <a:t>da administração que </a:t>
            </a:r>
            <a:r>
              <a:rPr lang="pt-BR" dirty="0" smtClean="0">
                <a:solidFill>
                  <a:schemeClr val="bg1"/>
                </a:solidFill>
              </a:rPr>
              <a:t>lida com um conjunto de técnicas que tem como objetivo principal aperfeiçoar o funcionamento das organizações, com a responsabilidade de executar as atividades de levantamento, </a:t>
            </a:r>
            <a:r>
              <a:rPr lang="pt-BR" dirty="0" smtClean="0">
                <a:solidFill>
                  <a:schemeClr val="bg1"/>
                </a:solidFill>
              </a:rPr>
              <a:t>análise, </a:t>
            </a:r>
            <a:r>
              <a:rPr lang="pt-BR" dirty="0" smtClean="0">
                <a:solidFill>
                  <a:schemeClr val="bg1"/>
                </a:solidFill>
              </a:rPr>
              <a:t>elaboração e implementação de sistemas administrativos na empresa.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COMPONENTES DA ESTRUTURA </a:t>
            </a:r>
            <a:r>
              <a:rPr lang="pt-BR" sz="3600" b="1" dirty="0" smtClean="0"/>
              <a:t>ORGANIZACIONAL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	Sistema </a:t>
            </a:r>
            <a:r>
              <a:rPr lang="pt-BR" b="1" dirty="0" smtClean="0">
                <a:solidFill>
                  <a:schemeClr val="bg1"/>
                </a:solidFill>
              </a:rPr>
              <a:t>de responsabilidade: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Departamentalização;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Linha </a:t>
            </a:r>
            <a:r>
              <a:rPr lang="pt-BR" dirty="0" smtClean="0">
                <a:solidFill>
                  <a:schemeClr val="bg1"/>
                </a:solidFill>
              </a:rPr>
              <a:t>e assessoria </a:t>
            </a:r>
            <a:r>
              <a:rPr lang="pt-BR" dirty="0" smtClean="0">
                <a:solidFill>
                  <a:schemeClr val="bg1"/>
                </a:solidFill>
              </a:rPr>
              <a:t>; </a:t>
            </a:r>
            <a:endParaRPr lang="pt-BR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Especialização </a:t>
            </a:r>
            <a:r>
              <a:rPr lang="pt-BR" dirty="0" smtClean="0">
                <a:solidFill>
                  <a:schemeClr val="bg1"/>
                </a:solidFill>
              </a:rPr>
              <a:t>do </a:t>
            </a:r>
            <a:r>
              <a:rPr lang="pt-BR" dirty="0" smtClean="0">
                <a:solidFill>
                  <a:schemeClr val="bg1"/>
                </a:solidFill>
              </a:rPr>
              <a:t>Trabalho.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COMPONENTES DA ESTRUTURA ORGANIZACIONAL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smtClean="0">
                <a:solidFill>
                  <a:schemeClr val="bg1"/>
                </a:solidFill>
              </a:rPr>
              <a:t>Sistema </a:t>
            </a:r>
            <a:r>
              <a:rPr lang="pt-BR" b="1" dirty="0" smtClean="0">
                <a:solidFill>
                  <a:schemeClr val="bg1"/>
                </a:solidFill>
              </a:rPr>
              <a:t>de autoridade: </a:t>
            </a:r>
            <a:endParaRPr lang="pt-BR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Amplitude </a:t>
            </a:r>
            <a:r>
              <a:rPr lang="pt-BR" dirty="0" smtClean="0">
                <a:solidFill>
                  <a:schemeClr val="bg1"/>
                </a:solidFill>
              </a:rPr>
              <a:t>administrativa e níveis hierárquicos; 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D</a:t>
            </a:r>
            <a:r>
              <a:rPr lang="pt-BR" dirty="0" smtClean="0">
                <a:solidFill>
                  <a:schemeClr val="bg1"/>
                </a:solidFill>
              </a:rPr>
              <a:t>elegação; </a:t>
            </a:r>
            <a:endParaRPr lang="pt-BR" dirty="0" smtClean="0">
              <a:solidFill>
                <a:schemeClr val="bg1"/>
              </a:solidFill>
            </a:endParaRP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>Descentralização/Centralização.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COMPONENTES DA ESTRUTURA </a:t>
            </a:r>
            <a:r>
              <a:rPr lang="pt-BR" sz="3600" b="1" dirty="0" smtClean="0"/>
              <a:t>ORGANIZACIONAL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Sistema </a:t>
            </a:r>
            <a:r>
              <a:rPr lang="pt-BR" b="1" dirty="0" smtClean="0">
                <a:solidFill>
                  <a:schemeClr val="bg1"/>
                </a:solidFill>
              </a:rPr>
              <a:t>de comunicação: </a:t>
            </a:r>
            <a:r>
              <a:rPr lang="pt-BR" dirty="0" smtClean="0">
                <a:solidFill>
                  <a:schemeClr val="bg1"/>
                </a:solidFill>
              </a:rPr>
              <a:t>resultado da interação entre as unidades organizacionais (o que, como, quando, de quem e para quem comunicar).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Organograma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bg1"/>
                </a:solidFill>
              </a:rPr>
              <a:t>É </a:t>
            </a:r>
            <a:r>
              <a:rPr lang="pt-BR" dirty="0" smtClean="0">
                <a:solidFill>
                  <a:schemeClr val="bg1"/>
                </a:solidFill>
              </a:rPr>
              <a:t>a representação gráfica dos níveis hierárquicos da estrutura organizacional, com o objetivo de estabelecer a divisão do trabalho e estabelecer relações superior – subordinado.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pt-BR" b="1" dirty="0" smtClean="0">
                <a:solidFill>
                  <a:schemeClr val="bg1"/>
                </a:solidFill>
              </a:rPr>
              <a:t>	1. Departamentalização </a:t>
            </a:r>
            <a:r>
              <a:rPr lang="pt-BR" b="1" dirty="0" smtClean="0">
                <a:solidFill>
                  <a:schemeClr val="bg1"/>
                </a:solidFill>
              </a:rPr>
              <a:t>por </a:t>
            </a:r>
            <a:r>
              <a:rPr lang="pt-BR" b="1" dirty="0" smtClean="0">
                <a:solidFill>
                  <a:schemeClr val="bg1"/>
                </a:solidFill>
              </a:rPr>
              <a:t>quantidade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Esse </a:t>
            </a:r>
            <a:r>
              <a:rPr lang="pt-BR" sz="2000" dirty="0" smtClean="0">
                <a:solidFill>
                  <a:schemeClr val="bg1"/>
                </a:solidFill>
              </a:rPr>
              <a:t>tipo de departamentalização envolve agrupar um certo número de pessoas que têm obrigação de executar tarefas sob as ordens de um superior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None/>
            </a:pPr>
            <a:endParaRPr lang="pt-BR" sz="20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pt-BR" sz="20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pt-BR" sz="20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84984"/>
            <a:ext cx="64807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566739"/>
          </a:xfrm>
        </p:spPr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	2</a:t>
            </a:r>
            <a:r>
              <a:rPr lang="pt-BR" b="1" dirty="0" smtClean="0">
                <a:solidFill>
                  <a:schemeClr val="bg1"/>
                </a:solidFill>
              </a:rPr>
              <a:t>. Departamentalização funcional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Neste caso as atividades são agrupadas de acordo com as funções da empresa. É o critério mais usado.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284984"/>
            <a:ext cx="6912768" cy="220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574851"/>
          </a:xfrm>
        </p:spPr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	3</a:t>
            </a:r>
            <a:r>
              <a:rPr lang="pt-BR" b="1" dirty="0" smtClean="0">
                <a:solidFill>
                  <a:schemeClr val="bg1"/>
                </a:solidFill>
              </a:rPr>
              <a:t>. Departamentalização territorial ou área geográfica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Geralmente utilizada em empresas territorialmente dispersas. Baseia-se no princípio de que todas as atividades que se realizam em determinado território devem ser agrupadas e colocadas sob as ordens de um administrador.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77072"/>
            <a:ext cx="667702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070795"/>
          </a:xfrm>
        </p:spPr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	4</a:t>
            </a:r>
            <a:r>
              <a:rPr lang="pt-BR" b="1" dirty="0" smtClean="0">
                <a:solidFill>
                  <a:schemeClr val="bg1"/>
                </a:solidFill>
              </a:rPr>
              <a:t>. Departamentalização por produtos (ou serviços)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O agrupamento é feito de acordo com as atividades inerentes a cada um dos produtos ou serviços da empresa.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655272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918667"/>
          </a:xfrm>
        </p:spPr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5. Departamentalização por clientes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2960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smtClean="0">
                <a:solidFill>
                  <a:schemeClr val="bg1"/>
                </a:solidFill>
              </a:rPr>
              <a:t>6</a:t>
            </a:r>
            <a:r>
              <a:rPr lang="pt-BR" b="1" dirty="0" smtClean="0">
                <a:solidFill>
                  <a:schemeClr val="bg1"/>
                </a:solidFill>
              </a:rPr>
              <a:t>. Departamentalização por processo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As atividades são agrupadas de acordo com as etapas de um processo. É basicamente usado em indústrias, de modo especial nos níveis hierárquicos mais baixos da empresa.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645024"/>
            <a:ext cx="6552728" cy="184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área de Organização e Métodos </a:t>
            </a:r>
            <a:r>
              <a:rPr lang="pt-BR" dirty="0" smtClean="0"/>
              <a:t>deve propor: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análise e racionalização dos processos administrativos, sistemas e fluxos de trabalho;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b) buscar a padronização dos métodos, procedimentos e layout </a:t>
            </a:r>
            <a:r>
              <a:rPr lang="pt-BR" dirty="0" smtClean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impressos;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c) estudo de tempos e movimentos;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d) desenvolvimento de projetos de layout (Organização do Ambiente Físico);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e) análise, delineamento e racionalização de formulários;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f) elaboração de instrumentos internos de comunicações administrativas, como: Regulamentos, diretrizes, regimentos internos, normas, instruções, rotinas e temas afins;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g) trabalhar em equipe com a área de sistemas, compondo ou não grupos-tarefas;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i) implantação de novas tecnologias;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j) criar meios para que as informações sejam transmitidas com rapidez e qualidade;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k) treinamento dos colaboradores;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l) informatização da organização, com planejamento.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142803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smtClean="0">
                <a:solidFill>
                  <a:schemeClr val="bg1"/>
                </a:solidFill>
              </a:rPr>
              <a:t>7</a:t>
            </a:r>
            <a:r>
              <a:rPr lang="pt-BR" b="1" dirty="0" smtClean="0">
                <a:solidFill>
                  <a:schemeClr val="bg1"/>
                </a:solidFill>
              </a:rPr>
              <a:t>. Departamentalização por projetos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 Projeto é um trabalho com datas de início e término, com produto final previamente estabelecido em que são alocados e administrados os recursos, tudo isto sob a responsabilidade de um </a:t>
            </a:r>
            <a:r>
              <a:rPr lang="pt-BR" sz="2000" dirty="0" smtClean="0">
                <a:solidFill>
                  <a:schemeClr val="bg1"/>
                </a:solidFill>
              </a:rPr>
              <a:t>coordenador.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645024"/>
            <a:ext cx="58483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854771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smtClean="0">
                <a:solidFill>
                  <a:schemeClr val="bg1"/>
                </a:solidFill>
              </a:rPr>
              <a:t>8</a:t>
            </a:r>
            <a:r>
              <a:rPr lang="pt-BR" b="1" dirty="0" smtClean="0">
                <a:solidFill>
                  <a:schemeClr val="bg1"/>
                </a:solidFill>
              </a:rPr>
              <a:t>. Departamentalização matricial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Neste caso tem-se a sobreposição de dois ou mais tipos de departamentalização. Geralmente esta sobreposição se refere à fusão entre a estrutura funcional e a estrutura por projetos.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708920"/>
            <a:ext cx="800100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Tipos de Departamentalização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638747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	</a:t>
            </a:r>
            <a:r>
              <a:rPr lang="pt-BR" b="1" dirty="0" smtClean="0">
                <a:solidFill>
                  <a:schemeClr val="bg1"/>
                </a:solidFill>
              </a:rPr>
              <a:t>9</a:t>
            </a:r>
            <a:r>
              <a:rPr lang="pt-BR" b="1" dirty="0" smtClean="0">
                <a:solidFill>
                  <a:schemeClr val="bg1"/>
                </a:solidFill>
              </a:rPr>
              <a:t>. Departamentalização Mista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É o tipo mais </a:t>
            </a:r>
            <a:r>
              <a:rPr lang="pt-BR" sz="2000" dirty="0" err="1" smtClean="0">
                <a:solidFill>
                  <a:schemeClr val="bg1"/>
                </a:solidFill>
              </a:rPr>
              <a:t>freqüente</a:t>
            </a:r>
            <a:r>
              <a:rPr lang="pt-BR" sz="2000" dirty="0" smtClean="0">
                <a:solidFill>
                  <a:schemeClr val="bg1"/>
                </a:solidFill>
              </a:rPr>
              <a:t> pois cada parte da empresa deve ter a estrutura que mais se adapte à sua realidade organizacional.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646747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Departamento </a:t>
            </a:r>
            <a:r>
              <a:rPr lang="pt-BR" dirty="0" smtClean="0"/>
              <a:t>de Organização e </a:t>
            </a:r>
            <a:r>
              <a:rPr lang="pt-BR" dirty="0" smtClean="0"/>
              <a:t>Métodos 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DIREÇÃO: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Responsável </a:t>
            </a:r>
            <a:r>
              <a:rPr lang="pt-BR" dirty="0" smtClean="0">
                <a:solidFill>
                  <a:schemeClr val="bg1"/>
                </a:solidFill>
              </a:rPr>
              <a:t>pela direção geral do departamento e demais gerências setoriais, anunciando os projetos/estudos que devem ser realizados, suas prioridades, designar equipes responsáveis, nomear coordenadores dos projetos, assim como coordenadores funcionais (que poderão dar apoio aos projetos de acordo com a sua natureza específica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Departamento </a:t>
            </a:r>
            <a:r>
              <a:rPr lang="pt-BR" dirty="0" smtClean="0"/>
              <a:t>de Organização e </a:t>
            </a:r>
            <a:r>
              <a:rPr lang="pt-BR" dirty="0" smtClean="0"/>
              <a:t>Métodos: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GERÊNCIA DE PROJETOS: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Responsável </a:t>
            </a:r>
            <a:r>
              <a:rPr lang="pt-BR" dirty="0" smtClean="0">
                <a:solidFill>
                  <a:schemeClr val="bg1"/>
                </a:solidFill>
              </a:rPr>
              <a:t>pela condução de projetos e estudos em execução, desde o planejamento, proposição e implementação da política de gerência de projetos, além de propiciar treinamento em matéria de técnicas de modelos de análise administrativa para todos, devendo também dar condições de trabalho aos coordenadores.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Departamento </a:t>
            </a:r>
            <a:r>
              <a:rPr lang="pt-BR" dirty="0" smtClean="0"/>
              <a:t>de Organização e Métodos: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COORDENADORES: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São </a:t>
            </a:r>
            <a:r>
              <a:rPr lang="pt-BR" dirty="0" smtClean="0">
                <a:solidFill>
                  <a:schemeClr val="bg1"/>
                </a:solidFill>
              </a:rPr>
              <a:t>responsáveis pelo desenvolvimento de manutenção dos planos, fornecimento de cronogramas e orientação financeira, assim como avaliação e informações sobre o projeto em andamento.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</a:t>
            </a:r>
            <a:r>
              <a:rPr lang="pt-BR" dirty="0" smtClean="0"/>
              <a:t>epartamento </a:t>
            </a:r>
            <a:r>
              <a:rPr lang="pt-BR" dirty="0" smtClean="0"/>
              <a:t>de Organização e Métodos: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GERÊNCIA INSTITUCIONAL: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Responsável </a:t>
            </a:r>
            <a:r>
              <a:rPr lang="pt-BR" dirty="0" smtClean="0">
                <a:solidFill>
                  <a:schemeClr val="bg1"/>
                </a:solidFill>
              </a:rPr>
              <a:t>pelas pesquisas e estudos, visando assessorar a administração estratégica, quanto à definição de políticas e diretrizes gerais para a empresa, envolvendo as gerências setoriais, estudando o ciclo de vida das organizações, linhas de produtos, lucratividade, mercados atendidos, impactos dos ambientes sobre a organização e o os problemas correlatos.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Departamento de Organização e Métodos: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GERÊNCIA DE PROCESSOS ORGANIZACIONAIS: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Responsável </a:t>
            </a:r>
            <a:r>
              <a:rPr lang="pt-BR" dirty="0" smtClean="0">
                <a:solidFill>
                  <a:schemeClr val="bg1"/>
                </a:solidFill>
              </a:rPr>
              <a:t>pelos estudos, junto aos gerentes setoriais, visando assessorar a administração estratégica no design organizacional, compreendendo a estrutura organizacional.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Departamento de Organização e Métodos: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GERÊNCIA DE PROCESSOS E MÉTODOS DE TRABALHO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chemeClr val="bg1"/>
                </a:solidFill>
              </a:rPr>
              <a:t>	Responsável </a:t>
            </a:r>
            <a:r>
              <a:rPr lang="pt-BR" dirty="0" smtClean="0">
                <a:solidFill>
                  <a:schemeClr val="bg1"/>
                </a:solidFill>
              </a:rPr>
              <a:t>pela definição dos sistemas, processos e métodos de trabalho, como: fluxogramas, formulários, manuais, análise de trabalho, estudo de tempos e movimentos e projetos de layout, com a efetiva participação do usuário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ESTUTUTURA </a:t>
            </a:r>
            <a:r>
              <a:rPr lang="pt-BR" b="1" dirty="0" smtClean="0"/>
              <a:t>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bg1"/>
                </a:solidFill>
              </a:rPr>
              <a:t>Ela </a:t>
            </a:r>
            <a:r>
              <a:rPr lang="pt-BR" dirty="0" smtClean="0">
                <a:solidFill>
                  <a:schemeClr val="bg1"/>
                </a:solidFill>
              </a:rPr>
              <a:t>deve ser delineada de acordo com os objetivos e estratégias estabelecidas pela empresa. Estrutura organizacional é o conjunto ordenado de responsabilidades, autoridades, comunicações e decisões das unidades organizacionais dentro de uma empresa.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262</Words>
  <Application>Microsoft Office PowerPoint</Application>
  <PresentationFormat>Apresentação na tela (4:3)</PresentationFormat>
  <Paragraphs>76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Fundição</vt:lpstr>
      <vt:lpstr>Organização e Métodos</vt:lpstr>
      <vt:lpstr>A área de Organização e Métodos deve propor:</vt:lpstr>
      <vt:lpstr>Departamento de Organização e Métodos :</vt:lpstr>
      <vt:lpstr>Departamento de Organização e Métodos:</vt:lpstr>
      <vt:lpstr>Departamento de Organização e Métodos:</vt:lpstr>
      <vt:lpstr>Departamento de Organização e Métodos:</vt:lpstr>
      <vt:lpstr>Departamento de Organização e Métodos:</vt:lpstr>
      <vt:lpstr>Departamento de Organização e Métodos:</vt:lpstr>
      <vt:lpstr>ESTUTUTURA ORGANIZACIONAL</vt:lpstr>
      <vt:lpstr>COMPONENTES DA ESTRUTURA ORGANIZACIONAL</vt:lpstr>
      <vt:lpstr>COMPONENTES DA ESTRUTURA ORGANIZACIONAL</vt:lpstr>
      <vt:lpstr>COMPONENTES DA ESTRUTURA ORGANIZACIONAL</vt:lpstr>
      <vt:lpstr>Organograma</vt:lpstr>
      <vt:lpstr>Tipos de Departamentalização</vt:lpstr>
      <vt:lpstr>Tipos de Departamentalização</vt:lpstr>
      <vt:lpstr>Tipos de Departamentalização</vt:lpstr>
      <vt:lpstr>Tipos de Departamentalização</vt:lpstr>
      <vt:lpstr>Tipos de Departamentalização</vt:lpstr>
      <vt:lpstr>Tipos de Departamentalização</vt:lpstr>
      <vt:lpstr>Tipos de Departamentalização</vt:lpstr>
      <vt:lpstr>Tipos de Departamentalização</vt:lpstr>
      <vt:lpstr>Tipos de Departamentalização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 Métodos</dc:title>
  <dc:creator>Ana Maria</dc:creator>
  <cp:lastModifiedBy>Ana Maria</cp:lastModifiedBy>
  <cp:revision>6</cp:revision>
  <dcterms:created xsi:type="dcterms:W3CDTF">2014-07-27T21:11:55Z</dcterms:created>
  <dcterms:modified xsi:type="dcterms:W3CDTF">2014-07-27T22:05:16Z</dcterms:modified>
</cp:coreProperties>
</file>