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e038bd35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de038bd35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de038bd35e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de038bd35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e038bd35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de038bd35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de038bd35e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de038bd35e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de038bd35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de038bd35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de038bd35e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de038bd35e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de038bd35e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de038bd35e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de038bd35e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de038bd35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4294967295" type="ctrTitle"/>
          </p:nvPr>
        </p:nvSpPr>
        <p:spPr>
          <a:xfrm>
            <a:off x="387250" y="1479075"/>
            <a:ext cx="46419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3280">
                <a:latin typeface="Arial"/>
                <a:ea typeface="Arial"/>
                <a:cs typeface="Arial"/>
                <a:sym typeface="Arial"/>
              </a:rPr>
              <a:t>Capstone Project - PSI </a:t>
            </a:r>
            <a:endParaRPr b="0" sz="328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240">
                <a:latin typeface="Arial"/>
                <a:ea typeface="Arial"/>
                <a:cs typeface="Arial"/>
                <a:sym typeface="Arial"/>
              </a:rPr>
              <a:t>CRISP-DM Framework analysis</a:t>
            </a:r>
            <a:endParaRPr b="0" sz="22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40"/>
          </a:p>
        </p:txBody>
      </p:sp>
      <p:sp>
        <p:nvSpPr>
          <p:cNvPr id="278" name="Google Shape;278;p13"/>
          <p:cNvSpPr txBox="1"/>
          <p:nvPr>
            <p:ph idx="4294967295" type="subTitle"/>
          </p:nvPr>
        </p:nvSpPr>
        <p:spPr>
          <a:xfrm>
            <a:off x="387250" y="42412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Lecturer: Dr. Muhammad Iqbal </a:t>
            </a:r>
            <a:br>
              <a:rPr b="1" lang="en-GB" sz="2800">
                <a:latin typeface="Arial"/>
                <a:ea typeface="Arial"/>
                <a:cs typeface="Arial"/>
                <a:sym typeface="Arial"/>
              </a:rPr>
            </a:br>
            <a:r>
              <a:rPr b="1" lang="en-GB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Students: Luiza Cavalcanti Albuquerque Brayner (2020309) </a:t>
            </a:r>
            <a:br>
              <a:rPr b="1" lang="en-GB" sz="2800">
                <a:latin typeface="Arial"/>
                <a:ea typeface="Arial"/>
                <a:cs typeface="Arial"/>
                <a:sym typeface="Arial"/>
              </a:rPr>
            </a:br>
            <a:r>
              <a:rPr b="1" lang="en-GB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Edgard Pacheco (2020332) </a:t>
            </a:r>
            <a:endParaRPr b="1"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387250" y="2418400"/>
            <a:ext cx="432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Heart Disease prediction </a:t>
            </a:r>
            <a:br>
              <a:rPr b="1" lang="en-GB" sz="22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1" lang="en-GB" sz="22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using machine learn</a:t>
            </a:r>
            <a:endParaRPr b="1" sz="22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50" y="143675"/>
            <a:ext cx="2715177" cy="98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idx="4294967295" type="title"/>
          </p:nvPr>
        </p:nvSpPr>
        <p:spPr>
          <a:xfrm>
            <a:off x="626150" y="481700"/>
            <a:ext cx="3488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"/>
          <p:cNvSpPr txBox="1"/>
          <p:nvPr>
            <p:ph idx="4294967295" type="body"/>
          </p:nvPr>
        </p:nvSpPr>
        <p:spPr>
          <a:xfrm>
            <a:off x="405725" y="1361400"/>
            <a:ext cx="3709200" cy="3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21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➔"/>
            </a:pPr>
            <a:r>
              <a:rPr lang="en-GB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Innovative health tracking and disease prevention application. </a:t>
            </a:r>
            <a:br>
              <a:rPr lang="en-GB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➔"/>
            </a:pPr>
            <a:r>
              <a:rPr lang="en-GB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Machine Learning for personalized user insights and predictive analytics.</a:t>
            </a:r>
            <a:br>
              <a:rPr lang="en-GB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➔"/>
            </a:pPr>
            <a:r>
              <a:rPr lang="en-GB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Health p</a:t>
            </a:r>
            <a:r>
              <a:rPr lang="en-GB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redictions and preventive health care aid.</a:t>
            </a:r>
            <a:br>
              <a:rPr lang="en-GB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➔"/>
            </a:pPr>
            <a:r>
              <a:rPr lang="en-GB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Well-being management and guidance to potential disease risks.</a:t>
            </a:r>
            <a:endParaRPr sz="15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idx="4294967295" type="title"/>
          </p:nvPr>
        </p:nvSpPr>
        <p:spPr>
          <a:xfrm>
            <a:off x="462875" y="410800"/>
            <a:ext cx="29253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-GB" sz="3284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Project Plan</a:t>
            </a:r>
            <a:endParaRPr sz="3284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>
              <a:solidFill>
                <a:srgbClr val="212121"/>
              </a:solidFill>
            </a:endParaRPr>
          </a:p>
        </p:txBody>
      </p:sp>
      <p:sp>
        <p:nvSpPr>
          <p:cNvPr id="292" name="Google Shape;292;p15"/>
          <p:cNvSpPr txBox="1"/>
          <p:nvPr>
            <p:ph idx="4294967295" type="body"/>
          </p:nvPr>
        </p:nvSpPr>
        <p:spPr>
          <a:xfrm>
            <a:off x="462875" y="1208325"/>
            <a:ext cx="3823500" cy="3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21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➔"/>
            </a:pPr>
            <a:r>
              <a:rPr b="1" lang="en-GB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Week 1:</a:t>
            </a:r>
            <a:r>
              <a:rPr lang="en-GB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Business understanding, gather requirements, define objectives.</a:t>
            </a:r>
            <a:br>
              <a:rPr lang="en-GB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➔"/>
            </a:pPr>
            <a:r>
              <a:rPr b="1" lang="en-GB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Week 2:</a:t>
            </a:r>
            <a:r>
              <a:rPr lang="en-GB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Data understanding, explore datasets, check data quality.</a:t>
            </a:r>
            <a:br>
              <a:rPr lang="en-GB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➔"/>
            </a:pPr>
            <a:r>
              <a:rPr b="1" lang="en-GB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Week 3: </a:t>
            </a:r>
            <a:r>
              <a:rPr lang="en-GB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preparation, cleaning, transforming, and integrating data.</a:t>
            </a:r>
            <a:br>
              <a:rPr lang="en-GB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➔"/>
            </a:pPr>
            <a:r>
              <a:rPr b="1" lang="en-GB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Week 4:</a:t>
            </a:r>
            <a:r>
              <a:rPr lang="en-GB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Evaluation, assess model performance, deploy solution, </a:t>
            </a:r>
            <a:br>
              <a:rPr lang="en-GB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present findings.</a:t>
            </a:r>
            <a:endParaRPr sz="14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571525" y="4539350"/>
            <a:ext cx="53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Collaboration tools: Google Docs, Google Colab, Google Slides, Google Meet, GitHub.</a:t>
            </a:r>
            <a:endParaRPr sz="10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idx="4294967295" type="title"/>
          </p:nvPr>
        </p:nvSpPr>
        <p:spPr>
          <a:xfrm>
            <a:off x="430225" y="288350"/>
            <a:ext cx="80034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 Investigation and </a:t>
            </a:r>
            <a:br>
              <a:rPr lang="en-GB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 sz="3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299" name="Google Shape;299;p16"/>
          <p:cNvSpPr txBox="1"/>
          <p:nvPr>
            <p:ph idx="4294967295" type="body"/>
          </p:nvPr>
        </p:nvSpPr>
        <p:spPr>
          <a:xfrm>
            <a:off x="536375" y="1439225"/>
            <a:ext cx="3562200" cy="3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Visualization and Understanding </a:t>
            </a:r>
            <a:endParaRPr b="1" sz="14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21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➔"/>
            </a:pPr>
            <a:r>
              <a:rPr b="1" lang="en-GB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Dataset attributes:</a:t>
            </a:r>
            <a:r>
              <a:rPr lang="en-GB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age, gender, smoking habits, alcohol consumption, physical activity, health metrics.</a:t>
            </a:r>
            <a:br>
              <a:rPr lang="en-GB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➔"/>
            </a:pPr>
            <a:r>
              <a:rPr b="1" lang="en-GB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Issues:</a:t>
            </a:r>
            <a:r>
              <a:rPr lang="en-GB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Missing family medical history and genetic predispositions.</a:t>
            </a:r>
            <a:br>
              <a:rPr lang="en-GB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➔"/>
            </a:pPr>
            <a:r>
              <a:rPr b="1" lang="en-GB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Privacy and Ethical concerns: </a:t>
            </a:r>
            <a:r>
              <a:rPr lang="en-GB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Compliance with regulations such as GDPR.</a:t>
            </a:r>
            <a:endParaRPr sz="14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800" y="418375"/>
            <a:ext cx="2195084" cy="2153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8646" y="2713542"/>
            <a:ext cx="2169204" cy="2127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idx="4294967295" type="title"/>
          </p:nvPr>
        </p:nvSpPr>
        <p:spPr>
          <a:xfrm>
            <a:off x="405725" y="296500"/>
            <a:ext cx="46236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CRISP-DM Framework</a:t>
            </a:r>
            <a:endParaRPr sz="3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7"/>
          <p:cNvSpPr txBox="1"/>
          <p:nvPr>
            <p:ph idx="4294967295" type="body"/>
          </p:nvPr>
        </p:nvSpPr>
        <p:spPr>
          <a:xfrm>
            <a:off x="462875" y="1116450"/>
            <a:ext cx="3586500" cy="3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21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➔"/>
            </a:pPr>
            <a:r>
              <a:rPr b="1" lang="en-GB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Business Understanding</a:t>
            </a:r>
            <a:r>
              <a:rPr lang="en-GB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Define objectives.</a:t>
            </a:r>
            <a:br>
              <a:rPr lang="en-GB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➔"/>
            </a:pPr>
            <a:r>
              <a:rPr b="1" lang="en-GB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Understanding</a:t>
            </a:r>
            <a:r>
              <a:rPr lang="en-GB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Explore datasets, check data quality.</a:t>
            </a:r>
            <a:br>
              <a:rPr lang="en-GB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➔"/>
            </a:pPr>
            <a:r>
              <a:rPr b="1" lang="en-GB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Preparation</a:t>
            </a:r>
            <a:r>
              <a:rPr lang="en-GB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Clean and integrate data, feature engineering.</a:t>
            </a:r>
            <a:br>
              <a:rPr lang="en-GB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➔"/>
            </a:pPr>
            <a:r>
              <a:rPr b="1" lang="en-GB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Modelling</a:t>
            </a:r>
            <a:r>
              <a:rPr lang="en-GB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Logistic Regression, Decision Tree, Random Forest.</a:t>
            </a:r>
            <a:br>
              <a:rPr lang="en-GB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➔"/>
            </a:pPr>
            <a:r>
              <a:rPr b="1" lang="en-GB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Evaluation</a:t>
            </a:r>
            <a:r>
              <a:rPr lang="en-GB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Assess model performance (Accuracy, Precision, Recall, F1-Score).</a:t>
            </a:r>
            <a:br>
              <a:rPr lang="en-GB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➔"/>
            </a:pPr>
            <a:r>
              <a:rPr b="1" lang="en-GB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r>
              <a:rPr lang="en-GB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Prototype implementation, user feedback, documentation.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idx="4294967295" type="title"/>
          </p:nvPr>
        </p:nvSpPr>
        <p:spPr>
          <a:xfrm>
            <a:off x="430225" y="296500"/>
            <a:ext cx="46806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Modelling Techniques</a:t>
            </a:r>
            <a:endParaRPr sz="3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idx="4294967295" type="body"/>
          </p:nvPr>
        </p:nvSpPr>
        <p:spPr>
          <a:xfrm>
            <a:off x="369575" y="1190575"/>
            <a:ext cx="4386600" cy="31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705" lvl="0" marL="457200" rtl="0" algn="l">
              <a:lnSpc>
                <a:spcPct val="9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230"/>
              <a:buFont typeface="Roboto"/>
              <a:buChar char="➔"/>
            </a:pPr>
            <a:r>
              <a:rPr b="1"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Logistic Regression:</a:t>
            </a:r>
            <a:br>
              <a:rPr b="1"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Accuracy: 91.61%</a:t>
            </a:r>
            <a:br>
              <a:rPr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 </a:t>
            </a:r>
            <a:r>
              <a:rPr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Chosen for deployment due to high precision and recall for heart disease prediction.</a:t>
            </a:r>
            <a:br>
              <a:rPr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3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7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0"/>
              <a:buFont typeface="Roboto"/>
              <a:buChar char="➔"/>
            </a:pPr>
            <a:r>
              <a:rPr b="1"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Decision Tree:</a:t>
            </a:r>
            <a:br>
              <a:rPr b="1"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Accuracy: 91.54%</a:t>
            </a:r>
            <a:br>
              <a:rPr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Lower cross-validation score, </a:t>
            </a:r>
            <a:br>
              <a:rPr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potential overfitting.</a:t>
            </a:r>
            <a:br>
              <a:rPr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3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7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0"/>
              <a:buFont typeface="Roboto"/>
              <a:buChar char="➔"/>
            </a:pPr>
            <a:r>
              <a:rPr b="1"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 Forest:</a:t>
            </a:r>
            <a:br>
              <a:rPr b="1"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Accuracy: 91.52%</a:t>
            </a:r>
            <a:br>
              <a:rPr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GB" sz="12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Good performance, but lower than Logistic Regression.</a:t>
            </a:r>
            <a:endParaRPr sz="123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21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07">
              <a:solidFill>
                <a:srgbClr val="000000"/>
              </a:solidFill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547000" y="4416900"/>
            <a:ext cx="4702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3600"/>
              </a:spcBef>
              <a:spcAft>
                <a:spcPts val="3600"/>
              </a:spcAft>
              <a:buNone/>
            </a:pPr>
            <a:r>
              <a:rPr lang="en-GB" sz="1230">
                <a:latin typeface="Roboto"/>
                <a:ea typeface="Roboto"/>
                <a:cs typeface="Roboto"/>
                <a:sym typeface="Roboto"/>
              </a:rPr>
              <a:t>Final Model:</a:t>
            </a:r>
            <a:r>
              <a:rPr b="1" lang="en-GB" sz="1230">
                <a:latin typeface="Roboto"/>
                <a:ea typeface="Roboto"/>
                <a:cs typeface="Roboto"/>
                <a:sym typeface="Roboto"/>
              </a:rPr>
              <a:t> Logistic Regression.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idx="4294967295" type="title"/>
          </p:nvPr>
        </p:nvSpPr>
        <p:spPr>
          <a:xfrm>
            <a:off x="495550" y="280175"/>
            <a:ext cx="47622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Evaluation and Results</a:t>
            </a:r>
            <a:endParaRPr sz="3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9"/>
          <p:cNvSpPr txBox="1"/>
          <p:nvPr>
            <p:ph idx="4294967295" type="body"/>
          </p:nvPr>
        </p:nvSpPr>
        <p:spPr>
          <a:xfrm>
            <a:off x="610250" y="1124350"/>
            <a:ext cx="3839400" cy="3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5875" lvl="0" marL="457200" rtl="0" algn="l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➔"/>
            </a:pPr>
            <a:r>
              <a:rPr b="1" lang="en-GB" sz="4867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Metrics:</a:t>
            </a:r>
            <a:br>
              <a:rPr lang="en-GB" sz="486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486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Accuracy, Precision, Recall, F1-Score, ROC </a:t>
            </a:r>
            <a:br>
              <a:rPr lang="en-GB" sz="486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486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AUC score.</a:t>
            </a:r>
            <a:endParaRPr sz="486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5875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Roboto"/>
              <a:buChar char="➔"/>
            </a:pPr>
            <a:r>
              <a:rPr b="1" lang="en-GB" sz="4867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Insights:</a:t>
            </a:r>
            <a:br>
              <a:rPr lang="en-GB" sz="486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486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Key predictors of heart disease based on available features: smoking, alcohol consumption, physical activity.</a:t>
            </a:r>
            <a:br>
              <a:rPr lang="en-GB" sz="486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486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Correlation Matrix: Shows relationships between variables.</a:t>
            </a:r>
            <a:br>
              <a:rPr lang="en-GB" sz="486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486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Classification Report: Performance of Logistic Regression.</a:t>
            </a:r>
            <a:endParaRPr sz="486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5875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Char char="➔"/>
            </a:pPr>
            <a:r>
              <a:rPr b="1" lang="en-GB" sz="4867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Results:</a:t>
            </a:r>
            <a:br>
              <a:rPr b="1" lang="en-GB" sz="4867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1" lang="en-GB" sz="4867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GB" sz="4867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GB" sz="4867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Healthcare</a:t>
            </a:r>
            <a:r>
              <a:rPr lang="en-GB" sz="4867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advancements;</a:t>
            </a:r>
            <a:br>
              <a:rPr lang="en-GB" sz="4867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GB" sz="4867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GB" sz="4867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Early disease detection; </a:t>
            </a:r>
            <a:br>
              <a:rPr lang="en-GB" sz="4867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GB" sz="4867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GB" sz="4867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4867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Preventative</a:t>
            </a:r>
            <a:r>
              <a:rPr lang="en-GB" sz="4867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care;</a:t>
            </a:r>
            <a:br>
              <a:rPr lang="en-GB" sz="4867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GB" sz="4867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GB" sz="4867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Accessible and efficient;</a:t>
            </a:r>
            <a:endParaRPr sz="4867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4867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4867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idx="4294967295" type="title"/>
          </p:nvPr>
        </p:nvSpPr>
        <p:spPr>
          <a:xfrm>
            <a:off x="364900" y="263825"/>
            <a:ext cx="51216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Prototype Wireframe</a:t>
            </a:r>
            <a:endParaRPr sz="3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25" y="1017825"/>
            <a:ext cx="3352700" cy="3927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idx="4294967295" type="title"/>
          </p:nvPr>
        </p:nvSpPr>
        <p:spPr>
          <a:xfrm>
            <a:off x="346475" y="149575"/>
            <a:ext cx="4631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Conclusion and Future  Improvements</a:t>
            </a:r>
            <a:endParaRPr sz="3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595959"/>
              </a:solidFill>
            </a:endParaRPr>
          </a:p>
        </p:txBody>
      </p:sp>
      <p:sp>
        <p:nvSpPr>
          <p:cNvPr id="332" name="Google Shape;332;p21"/>
          <p:cNvSpPr txBox="1"/>
          <p:nvPr>
            <p:ph idx="4294967295" type="body"/>
          </p:nvPr>
        </p:nvSpPr>
        <p:spPr>
          <a:xfrm>
            <a:off x="297475" y="1257975"/>
            <a:ext cx="4437900" cy="3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➔"/>
            </a:pPr>
            <a:r>
              <a:rPr b="1" lang="en-GB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Summary:</a:t>
            </a:r>
            <a:endParaRPr b="1"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GB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Prototype of a health tracking and disease prediction application.</a:t>
            </a:r>
            <a:br>
              <a:rPr lang="en-GB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	- </a:t>
            </a:r>
            <a:r>
              <a:rPr lang="en-GB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Effective use of Machine Learning for predictive analytics.</a:t>
            </a:r>
            <a:br>
              <a:rPr lang="en-GB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	- Logistic Regression modeling usage.  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➔"/>
            </a:pPr>
            <a:r>
              <a:rPr b="1" lang="en-GB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Society Impact:</a:t>
            </a:r>
            <a:endParaRPr b="1"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GB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dentification of</a:t>
            </a:r>
            <a:r>
              <a:rPr lang="en-GB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potential risk factors for </a:t>
            </a:r>
            <a:br>
              <a:rPr lang="en-GB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heart disease.</a:t>
            </a:r>
            <a:endParaRPr sz="10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- Empowers users for proactive health</a:t>
            </a:r>
            <a:br>
              <a:rPr lang="en-GB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Management.</a:t>
            </a:r>
            <a:br>
              <a:rPr lang="en-GB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➔"/>
            </a:pPr>
            <a:r>
              <a:rPr b="1" lang="en-GB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Future Enhancements:</a:t>
            </a:r>
            <a:endParaRPr b="1"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GB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Improve model accuracy, include more health factors.</a:t>
            </a:r>
            <a:endParaRPr sz="10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- Ensure compliance with legal and ethical standards.</a:t>
            </a:r>
            <a:endParaRPr sz="10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