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7" r:id="rId3"/>
    <p:sldId id="258" r:id="rId4"/>
    <p:sldId id="297" r:id="rId5"/>
    <p:sldId id="298" r:id="rId6"/>
    <p:sldId id="299" r:id="rId7"/>
  </p:sldIdLst>
  <p:sldSz cx="9144000" cy="5143500" type="screen16x9"/>
  <p:notesSz cx="6858000" cy="9144000"/>
  <p:embeddedFontLst>
    <p:embeddedFont>
      <p:font typeface="Alegreya Sans Medium" panose="020B0604020202020204" charset="0"/>
      <p:regular r:id="rId9"/>
      <p:bold r:id="rId10"/>
      <p:italic r:id="rId11"/>
      <p:boldItalic r:id="rId12"/>
    </p:embeddedFont>
    <p:embeddedFont>
      <p:font typeface="EB Garamond" panose="00000500000000000000" pitchFamily="2" charset="0"/>
      <p:regular r:id="rId13"/>
      <p:bold r:id="rId14"/>
      <p:italic r:id="rId15"/>
      <p:boldItalic r:id="rId16"/>
    </p:embeddedFont>
    <p:embeddedFont>
      <p:font typeface="EB Garamond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3D82E-57D7-49C8-9088-AAFDDD59E0AC}">
  <a:tblStyle styleId="{7DA3D82E-57D7-49C8-9088-AAFDDD59E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6A97C3-18FE-4020-811F-1E43DF37AC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6cdc1fcb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6cdc1fcb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FE4CFD74-A8CB-D646-3DD6-0E1E5A19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1007ba2_0_215:notes">
            <a:extLst>
              <a:ext uri="{FF2B5EF4-FFF2-40B4-BE49-F238E27FC236}">
                <a16:creationId xmlns:a16="http://schemas.microsoft.com/office/drawing/2014/main" id="{572E6D77-7405-DEC9-C65C-4CE46C9A5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1007ba2_0_215:notes">
            <a:extLst>
              <a:ext uri="{FF2B5EF4-FFF2-40B4-BE49-F238E27FC236}">
                <a16:creationId xmlns:a16="http://schemas.microsoft.com/office/drawing/2014/main" id="{BD5AD72D-8650-5B7D-35E0-A943A109AB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4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95F7E951-6EA6-AA05-E150-1CF26B01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1007ba2_0_215:notes">
            <a:extLst>
              <a:ext uri="{FF2B5EF4-FFF2-40B4-BE49-F238E27FC236}">
                <a16:creationId xmlns:a16="http://schemas.microsoft.com/office/drawing/2014/main" id="{0E549F35-31FC-8274-AEB7-DEC13DD25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1007ba2_0_215:notes">
            <a:extLst>
              <a:ext uri="{FF2B5EF4-FFF2-40B4-BE49-F238E27FC236}">
                <a16:creationId xmlns:a16="http://schemas.microsoft.com/office/drawing/2014/main" id="{870DB503-C12B-44D1-577B-F063F649C4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9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BD244622-A62D-3BE4-2BD9-253B4B1F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>
            <a:extLst>
              <a:ext uri="{FF2B5EF4-FFF2-40B4-BE49-F238E27FC236}">
                <a16:creationId xmlns:a16="http://schemas.microsoft.com/office/drawing/2014/main" id="{7F6681E3-98C9-3211-821C-DFDE141B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>
            <a:extLst>
              <a:ext uri="{FF2B5EF4-FFF2-40B4-BE49-F238E27FC236}">
                <a16:creationId xmlns:a16="http://schemas.microsoft.com/office/drawing/2014/main" id="{1F63D967-60E7-8316-9E4B-601DD6E23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6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3500" y="1207063"/>
            <a:ext cx="5736900" cy="20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6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7675" y="1850"/>
            <a:ext cx="891000" cy="5170200"/>
            <a:chOff x="267675" y="1850"/>
            <a:chExt cx="891000" cy="51702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19150" y="1850"/>
              <a:ext cx="0" cy="5170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267675" y="2834226"/>
              <a:ext cx="891000" cy="891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7675" y="3806057"/>
              <a:ext cx="891000" cy="891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 amt="25000"/>
            </a:blip>
            <a:srcRect l="41575" r="4522" b="15867"/>
            <a:stretch/>
          </p:blipFill>
          <p:spPr>
            <a:xfrm flipH="1">
              <a:off x="7125775" y="539500"/>
              <a:ext cx="2018225" cy="4604000"/>
            </a:xfrm>
            <a:prstGeom prst="rect">
              <a:avLst/>
            </a:prstGeom>
            <a:noFill/>
            <a:ln>
              <a:noFill/>
            </a:ln>
            <a:effectLst>
              <a:outerShdw blurRad="571500" dist="371475" dir="12600000" algn="bl" rotWithShape="0">
                <a:srgbClr val="000000">
                  <a:alpha val="55000"/>
                </a:srgbClr>
              </a:outerShdw>
            </a:effectLst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 amt="24000"/>
            </a:blip>
            <a:srcRect l="5100" t="-2988" r="-5100" b="38588"/>
            <a:stretch/>
          </p:blipFill>
          <p:spPr>
            <a:xfrm>
              <a:off x="5996900" y="3462775"/>
              <a:ext cx="2705100" cy="1680725"/>
            </a:xfrm>
            <a:prstGeom prst="rect">
              <a:avLst/>
            </a:prstGeom>
            <a:noFill/>
            <a:ln>
              <a:noFill/>
            </a:ln>
            <a:effectLst>
              <a:outerShdw blurRad="671513" dist="19050" dir="15660000" algn="bl" rotWithShape="0">
                <a:srgbClr val="000000">
                  <a:alpha val="47000"/>
                </a:srgbClr>
              </a:outerShdw>
            </a:effectLst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4">
              <a:alphaModFix amt="17000"/>
            </a:blip>
            <a:srcRect l="-108" t="60396" r="10074" b="-1334"/>
            <a:stretch/>
          </p:blipFill>
          <p:spPr>
            <a:xfrm flipH="1">
              <a:off x="0" y="0"/>
              <a:ext cx="6697199" cy="1310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 amt="25000"/>
          </a:blip>
          <a:srcRect l="50046" t="24653" r="-1391"/>
          <a:stretch/>
        </p:blipFill>
        <p:spPr>
          <a:xfrm>
            <a:off x="0" y="1340925"/>
            <a:ext cx="770450" cy="1818724"/>
          </a:xfrm>
          <a:prstGeom prst="rect">
            <a:avLst/>
          </a:prstGeom>
          <a:noFill/>
          <a:ln>
            <a:noFill/>
          </a:ln>
          <a:effectLst>
            <a:outerShdw blurRad="571500" dist="371475" dir="17460000" algn="bl" rotWithShape="0">
              <a:srgbClr val="000000">
                <a:alpha val="55000"/>
              </a:srgbClr>
            </a:outerShdw>
          </a:effectLst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3">
            <a:alphaModFix amt="17000"/>
          </a:blip>
          <a:srcRect l="-108" t="60396" r="10074" b="-1334"/>
          <a:stretch/>
        </p:blipFill>
        <p:spPr>
          <a:xfrm rot="5400000" flipH="1">
            <a:off x="5911400" y="1922425"/>
            <a:ext cx="5155025" cy="131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6"/>
          <p:cNvCxnSpPr/>
          <p:nvPr/>
        </p:nvCxnSpPr>
        <p:spPr>
          <a:xfrm>
            <a:off x="222525" y="1800"/>
            <a:ext cx="0" cy="515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256875" y="13116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1256875" y="2977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3636900" y="13222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3636900" y="29881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016925" y="13222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6016925" y="29881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56875" y="18843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3636900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6016925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1256875" y="35501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3636900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6016925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-34950" y="-8850"/>
            <a:ext cx="9213900" cy="5161200"/>
            <a:chOff x="-34950" y="1750"/>
            <a:chExt cx="9213900" cy="5161200"/>
          </a:xfrm>
        </p:grpSpPr>
        <p:cxnSp>
          <p:nvCxnSpPr>
            <p:cNvPr id="96" name="Google Shape;96;p13"/>
            <p:cNvCxnSpPr/>
            <p:nvPr/>
          </p:nvCxnSpPr>
          <p:spPr>
            <a:xfrm>
              <a:off x="-34950" y="4790625"/>
              <a:ext cx="921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3"/>
            <p:cNvCxnSpPr/>
            <p:nvPr/>
          </p:nvCxnSpPr>
          <p:spPr>
            <a:xfrm rot="10800000">
              <a:off x="435400" y="1750"/>
              <a:ext cx="0" cy="516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3"/>
            <p:cNvSpPr/>
            <p:nvPr/>
          </p:nvSpPr>
          <p:spPr>
            <a:xfrm>
              <a:off x="8354600" y="4217925"/>
              <a:ext cx="572700" cy="572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354600" y="3978475"/>
              <a:ext cx="572700" cy="572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1"/>
          <p:cNvGrpSpPr/>
          <p:nvPr/>
        </p:nvGrpSpPr>
        <p:grpSpPr>
          <a:xfrm>
            <a:off x="-7700" y="28148"/>
            <a:ext cx="9171000" cy="5126377"/>
            <a:chOff x="-7700" y="28148"/>
            <a:chExt cx="9171000" cy="5126377"/>
          </a:xfrm>
        </p:grpSpPr>
        <p:cxnSp>
          <p:nvCxnSpPr>
            <p:cNvPr id="172" name="Google Shape;172;p21"/>
            <p:cNvCxnSpPr/>
            <p:nvPr/>
          </p:nvCxnSpPr>
          <p:spPr>
            <a:xfrm rot="10800000">
              <a:off x="-7700" y="539500"/>
              <a:ext cx="9171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1"/>
            <p:cNvCxnSpPr>
              <a:endCxn id="174" idx="2"/>
            </p:cNvCxnSpPr>
            <p:nvPr/>
          </p:nvCxnSpPr>
          <p:spPr>
            <a:xfrm>
              <a:off x="7538725" y="28148"/>
              <a:ext cx="0" cy="2946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1"/>
            <p:cNvSpPr/>
            <p:nvPr/>
          </p:nvSpPr>
          <p:spPr>
            <a:xfrm rot="5400000">
              <a:off x="6646675" y="2974148"/>
              <a:ext cx="1784100" cy="178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7029800" y="3942525"/>
              <a:ext cx="1017900" cy="1212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rot="1361985" flipH="1">
            <a:off x="675342" y="1772291"/>
            <a:ext cx="2921265" cy="4086471"/>
          </a:xfrm>
          <a:prstGeom prst="rect">
            <a:avLst/>
          </a:prstGeom>
          <a:noFill/>
          <a:ln>
            <a:noFill/>
          </a:ln>
          <a:effectLst>
            <a:outerShdw blurRad="571500" dist="371475" dir="17460000" algn="bl" rotWithShape="0">
              <a:srgbClr val="000000">
                <a:alpha val="55000"/>
              </a:srgbClr>
            </a:outerShdw>
          </a:effectLst>
        </p:spPr>
      </p:pic>
      <p:grpSp>
        <p:nvGrpSpPr>
          <p:cNvPr id="178" name="Google Shape;178;p22"/>
          <p:cNvGrpSpPr/>
          <p:nvPr/>
        </p:nvGrpSpPr>
        <p:grpSpPr>
          <a:xfrm>
            <a:off x="8298075" y="-5975"/>
            <a:ext cx="853800" cy="5152200"/>
            <a:chOff x="8298075" y="-5975"/>
            <a:chExt cx="853800" cy="5152200"/>
          </a:xfrm>
        </p:grpSpPr>
        <p:cxnSp>
          <p:nvCxnSpPr>
            <p:cNvPr id="179" name="Google Shape;179;p22"/>
            <p:cNvCxnSpPr/>
            <p:nvPr/>
          </p:nvCxnSpPr>
          <p:spPr>
            <a:xfrm>
              <a:off x="8725000" y="-5975"/>
              <a:ext cx="0" cy="515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22"/>
            <p:cNvSpPr/>
            <p:nvPr/>
          </p:nvSpPr>
          <p:spPr>
            <a:xfrm>
              <a:off x="8298075" y="526400"/>
              <a:ext cx="853800" cy="853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8298075" y="1525537"/>
              <a:ext cx="853800" cy="853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770964" y="1207063"/>
            <a:ext cx="8373035" cy="20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Equipe 1</a:t>
            </a:r>
            <a:br>
              <a:rPr lang="pt-BR" sz="3600" dirty="0"/>
            </a:br>
            <a:r>
              <a:rPr lang="pt-BR" sz="3600" dirty="0"/>
              <a:t>Bruno</a:t>
            </a:r>
            <a:br>
              <a:rPr lang="pt-BR" sz="3600" dirty="0"/>
            </a:br>
            <a:r>
              <a:rPr lang="pt-BR" sz="3600" dirty="0"/>
              <a:t>Afonso</a:t>
            </a:r>
            <a:br>
              <a:rPr lang="pt-BR" sz="3600" dirty="0"/>
            </a:br>
            <a:r>
              <a:rPr lang="pt-BR" sz="3600" dirty="0"/>
              <a:t>Flavio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2307675" y="346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Atividade de Linux PB - JAN 2025 | </a:t>
            </a:r>
            <a:r>
              <a:rPr lang="pt-BR" dirty="0" err="1"/>
              <a:t>DevSecOps</a:t>
            </a:r>
            <a:r>
              <a:rPr lang="pt-BR" dirty="0"/>
              <a:t> </a:t>
            </a:r>
            <a:endParaRPr dirty="0"/>
          </a:p>
        </p:txBody>
      </p:sp>
      <p:cxnSp>
        <p:nvCxnSpPr>
          <p:cNvPr id="194" name="Google Shape;194;p26"/>
          <p:cNvCxnSpPr>
            <a:endCxn id="195" idx="6"/>
          </p:cNvCxnSpPr>
          <p:nvPr/>
        </p:nvCxnSpPr>
        <p:spPr>
          <a:xfrm rot="10800000">
            <a:off x="1158675" y="3279726"/>
            <a:ext cx="5599500" cy="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33550" y="539500"/>
            <a:ext cx="7704000" cy="767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Cite 3 exemplos de distribuição </a:t>
            </a:r>
            <a:r>
              <a:rPr lang="pt-BR" dirty="0" err="1"/>
              <a:t>linux</a:t>
            </a:r>
            <a:r>
              <a:rPr lang="pt-BR" dirty="0"/>
              <a:t>:</a:t>
            </a:r>
            <a:endParaRPr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8381C5B-4258-CB21-DBC4-A3F2D6E8C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16020"/>
              </p:ext>
            </p:extLst>
          </p:nvPr>
        </p:nvGraphicFramePr>
        <p:xfrm>
          <a:off x="1524000" y="2015490"/>
          <a:ext cx="6096000" cy="1920240"/>
        </p:xfrm>
        <a:graphic>
          <a:graphicData uri="http://schemas.openxmlformats.org/drawingml/2006/table">
            <a:tbl>
              <a:tblPr firstRow="1" bandRow="1">
                <a:tableStyleId>{7DA3D82E-57D7-49C8-9088-AAFDDD59E0AC}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84957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A3C30"/>
                          </a:solidFill>
                          <a:effectLst/>
                          <a:uLnTx/>
                          <a:uFillTx/>
                          <a:latin typeface="EB Garamond SemiBold"/>
                          <a:ea typeface="EB Garamond SemiBold"/>
                          <a:sym typeface="EB Garamond SemiBold"/>
                        </a:rPr>
                        <a:t>Ubuntu</a:t>
                      </a:r>
                      <a:endParaRPr lang="pt-BR" sz="2000" dirty="0">
                        <a:latin typeface="EB Garamond SemiBold" panose="00000700000000000000" pitchFamily="2" charset="0"/>
                        <a:ea typeface="EB Garamond SemiBold" panose="000007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A3C30"/>
                          </a:solidFill>
                          <a:effectLst/>
                          <a:uLnTx/>
                          <a:uFillTx/>
                          <a:latin typeface="EB Garamond SemiBold"/>
                          <a:ea typeface="EB Garamond SemiBold"/>
                          <a:cs typeface="Arial"/>
                          <a:sym typeface="EB Garamond SemiBold"/>
                        </a:rPr>
                        <a:t>Debian</a:t>
                      </a:r>
                      <a:endParaRPr kumimoji="0" lang="pt-BR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EB Garamond SemiBold" panose="00000700000000000000" pitchFamily="2" charset="0"/>
                        <a:ea typeface="EB Garamond SemiBold" panose="00000700000000000000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A3C30"/>
                          </a:solidFill>
                          <a:effectLst/>
                          <a:uLnTx/>
                          <a:uFillTx/>
                          <a:latin typeface="EB Garamond SemiBold"/>
                          <a:ea typeface="EB Garamond SemiBold"/>
                          <a:cs typeface="Arial"/>
                          <a:sym typeface="EB Garamond SemiBold"/>
                        </a:rPr>
                        <a:t>Arch </a:t>
                      </a:r>
                      <a:r>
                        <a:rPr kumimoji="0" lang="pt-BR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4A3C30"/>
                          </a:solidFill>
                          <a:effectLst/>
                          <a:uLnTx/>
                          <a:uFillTx/>
                          <a:latin typeface="EB Garamond SemiBold"/>
                          <a:ea typeface="EB Garamond SemiBold"/>
                          <a:cs typeface="Arial"/>
                          <a:sym typeface="EB Garamond SemiBold"/>
                        </a:rPr>
                        <a:t>linux</a:t>
                      </a:r>
                      <a:endParaRPr kumimoji="0" lang="pt-BR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EB Garamond SemiBold" panose="00000700000000000000" pitchFamily="2" charset="0"/>
                        <a:ea typeface="EB Garamond SemiBold" panose="00000700000000000000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35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 que é IP FIXO e sua função</a:t>
            </a: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 rot="10800000">
            <a:off x="7590900" y="797750"/>
            <a:ext cx="1935800" cy="2961851"/>
          </a:xfrm>
          <a:prstGeom prst="rect">
            <a:avLst/>
          </a:prstGeom>
          <a:noFill/>
          <a:ln>
            <a:noFill/>
          </a:ln>
          <a:effectLst>
            <a:outerShdw blurRad="571500" dist="371475" dir="5340000" algn="bl" rotWithShape="0">
              <a:srgbClr val="000000">
                <a:alpha val="55000"/>
              </a:srgbClr>
            </a:outerShdw>
          </a:effectLst>
        </p:spPr>
      </p:pic>
      <p:sp>
        <p:nvSpPr>
          <p:cNvPr id="21" name="Subtítulo 20">
            <a:extLst>
              <a:ext uri="{FF2B5EF4-FFF2-40B4-BE49-F238E27FC236}">
                <a16:creationId xmlns:a16="http://schemas.microsoft.com/office/drawing/2014/main" id="{19FB8B9F-90EF-AB2B-18EA-CA061EC858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20000" y="1593922"/>
            <a:ext cx="5824019" cy="2518220"/>
          </a:xfrm>
        </p:spPr>
        <p:txBody>
          <a:bodyPr/>
          <a:lstStyle/>
          <a:p>
            <a:r>
              <a:rPr lang="pt-BR" sz="2800" dirty="0"/>
              <a:t>- IP Fixo/IP Estático</a:t>
            </a:r>
          </a:p>
          <a:p>
            <a:endParaRPr lang="pt-BR" sz="2800" dirty="0"/>
          </a:p>
          <a:p>
            <a:r>
              <a:rPr lang="pt-BR" sz="2800" dirty="0"/>
              <a:t>- Sua função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B7E0AE6E-F6FD-6A3D-755F-31D790F4C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>
            <a:extLst>
              <a:ext uri="{FF2B5EF4-FFF2-40B4-BE49-F238E27FC236}">
                <a16:creationId xmlns:a16="http://schemas.microsoft.com/office/drawing/2014/main" id="{0B1565CD-507A-779D-C285-B65B55374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 que faz o comando </a:t>
            </a:r>
            <a:r>
              <a:rPr lang="pt-BR" sz="3600" dirty="0" err="1"/>
              <a:t>ls</a:t>
            </a:r>
            <a:r>
              <a:rPr lang="pt-BR" sz="3600" dirty="0"/>
              <a:t> -</a:t>
            </a:r>
            <a:r>
              <a:rPr lang="pt-BR" sz="3600" dirty="0" err="1"/>
              <a:t>la</a:t>
            </a:r>
            <a:r>
              <a:rPr lang="pt-BR" sz="3600" dirty="0"/>
              <a:t>?</a:t>
            </a:r>
          </a:p>
        </p:txBody>
      </p:sp>
      <p:pic>
        <p:nvPicPr>
          <p:cNvPr id="222" name="Google Shape;222;p28">
            <a:extLst>
              <a:ext uri="{FF2B5EF4-FFF2-40B4-BE49-F238E27FC236}">
                <a16:creationId xmlns:a16="http://schemas.microsoft.com/office/drawing/2014/main" id="{A8A5B5C8-0E3E-2772-0950-D27756E8C028}"/>
              </a:ext>
            </a:extLst>
          </p:cNvPr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 rot="10800000">
            <a:off x="7590900" y="797750"/>
            <a:ext cx="1935800" cy="2961851"/>
          </a:xfrm>
          <a:prstGeom prst="rect">
            <a:avLst/>
          </a:prstGeom>
          <a:noFill/>
          <a:ln>
            <a:noFill/>
          </a:ln>
          <a:effectLst>
            <a:outerShdw blurRad="571500" dist="371475" dir="5340000" algn="bl" rotWithShape="0">
              <a:srgbClr val="000000">
                <a:alpha val="55000"/>
              </a:srgbClr>
            </a:outerShdw>
          </a:effectLst>
        </p:spPr>
      </p:pic>
      <p:sp>
        <p:nvSpPr>
          <p:cNvPr id="21" name="Subtítulo 20">
            <a:extLst>
              <a:ext uri="{FF2B5EF4-FFF2-40B4-BE49-F238E27FC236}">
                <a16:creationId xmlns:a16="http://schemas.microsoft.com/office/drawing/2014/main" id="{0C087680-A377-BBF0-C456-C7236131428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" y="1593922"/>
            <a:ext cx="9144000" cy="3243892"/>
          </a:xfrm>
        </p:spPr>
        <p:txBody>
          <a:bodyPr/>
          <a:lstStyle/>
          <a:p>
            <a:r>
              <a:rPr lang="pt-BR" sz="2800" dirty="0"/>
              <a:t>	Listagem de arquivos avançados, mostrando arquivos ocultos no diretório.</a:t>
            </a:r>
          </a:p>
          <a:p>
            <a:endParaRPr lang="pt-BR" sz="2800" dirty="0"/>
          </a:p>
          <a:p>
            <a:r>
              <a:rPr lang="pt-BR" sz="2800" dirty="0"/>
              <a:t>	Exemplo: </a:t>
            </a:r>
          </a:p>
          <a:p>
            <a:r>
              <a:rPr lang="pt-BR" sz="2800" dirty="0"/>
              <a:t>	-</a:t>
            </a:r>
            <a:r>
              <a:rPr lang="pt-BR" sz="2800" dirty="0" err="1"/>
              <a:t>rw</a:t>
            </a:r>
            <a:r>
              <a:rPr lang="pt-BR" sz="2800" dirty="0"/>
              <a:t>-r--r-- 1 </a:t>
            </a:r>
            <a:r>
              <a:rPr lang="pt-BR" sz="2800" dirty="0" err="1"/>
              <a:t>user</a:t>
            </a:r>
            <a:r>
              <a:rPr lang="pt-BR" sz="2800" dirty="0"/>
              <a:t> </a:t>
            </a:r>
            <a:r>
              <a:rPr lang="pt-BR" sz="2800" dirty="0" err="1"/>
              <a:t>user</a:t>
            </a:r>
            <a:r>
              <a:rPr lang="pt-BR" sz="2800" dirty="0"/>
              <a:t> 1234 </a:t>
            </a:r>
            <a:r>
              <a:rPr lang="pt-BR" sz="2800" dirty="0" err="1"/>
              <a:t>Feb</a:t>
            </a:r>
            <a:r>
              <a:rPr lang="pt-BR" sz="2800" dirty="0"/>
              <a:t> 17 11:20 .</a:t>
            </a:r>
            <a:r>
              <a:rPr lang="pt-BR" sz="2800" dirty="0" err="1"/>
              <a:t>bashrc</a:t>
            </a:r>
            <a:r>
              <a:rPr lang="pt-BR" sz="2800" dirty="0"/>
              <a:t> </a:t>
            </a:r>
          </a:p>
          <a:p>
            <a:r>
              <a:rPr lang="pt-BR" sz="2800" dirty="0"/>
              <a:t>	-</a:t>
            </a:r>
            <a:r>
              <a:rPr lang="pt-BR" sz="2800" dirty="0" err="1"/>
              <a:t>rw</a:t>
            </a:r>
            <a:r>
              <a:rPr lang="pt-BR" sz="2800" dirty="0"/>
              <a:t>-r--r-- 1 </a:t>
            </a:r>
            <a:r>
              <a:rPr lang="pt-BR" sz="2800" dirty="0" err="1"/>
              <a:t>user</a:t>
            </a:r>
            <a:r>
              <a:rPr lang="pt-BR" sz="2800" dirty="0"/>
              <a:t> </a:t>
            </a:r>
            <a:r>
              <a:rPr lang="pt-BR" sz="2800" dirty="0" err="1"/>
              <a:t>user</a:t>
            </a:r>
            <a:r>
              <a:rPr lang="pt-BR" sz="2800" dirty="0"/>
              <a:t> 5678 </a:t>
            </a:r>
            <a:r>
              <a:rPr lang="pt-BR" sz="2800" dirty="0" err="1"/>
              <a:t>Feb</a:t>
            </a:r>
            <a:r>
              <a:rPr lang="pt-BR" sz="2800" dirty="0"/>
              <a:t> 17 11:25 arquivo.txt</a:t>
            </a:r>
          </a:p>
        </p:txBody>
      </p:sp>
    </p:spTree>
    <p:extLst>
      <p:ext uri="{BB962C8B-B14F-4D97-AF65-F5344CB8AC3E}">
        <p14:creationId xmlns:p14="http://schemas.microsoft.com/office/powerpoint/2010/main" val="7468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6B76B26F-C536-1A47-B44E-985E40C5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>
            <a:extLst>
              <a:ext uri="{FF2B5EF4-FFF2-40B4-BE49-F238E27FC236}">
                <a16:creationId xmlns:a16="http://schemas.microsoft.com/office/drawing/2014/main" id="{14AA446F-B155-0139-351E-A1C9F3595F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65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O que acontece se eu executar o comando "shutdown -r -f -t 0" sem ser  root e sem </a:t>
            </a:r>
            <a:r>
              <a:rPr lang="pt-BR" sz="2800" dirty="0" err="1"/>
              <a:t>sudo</a:t>
            </a:r>
            <a:r>
              <a:rPr lang="pt-BR" sz="2800" dirty="0"/>
              <a:t>?</a:t>
            </a:r>
          </a:p>
        </p:txBody>
      </p:sp>
      <p:pic>
        <p:nvPicPr>
          <p:cNvPr id="222" name="Google Shape;222;p28">
            <a:extLst>
              <a:ext uri="{FF2B5EF4-FFF2-40B4-BE49-F238E27FC236}">
                <a16:creationId xmlns:a16="http://schemas.microsoft.com/office/drawing/2014/main" id="{79EE3CD2-719C-94DB-87A9-1298B745BFF5}"/>
              </a:ext>
            </a:extLst>
          </p:cNvPr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 rot="10800000">
            <a:off x="7590900" y="797750"/>
            <a:ext cx="1935800" cy="2961851"/>
          </a:xfrm>
          <a:prstGeom prst="rect">
            <a:avLst/>
          </a:prstGeom>
          <a:noFill/>
          <a:ln>
            <a:noFill/>
          </a:ln>
          <a:effectLst>
            <a:outerShdw blurRad="571500" dist="371475" dir="5340000" algn="bl" rotWithShape="0">
              <a:srgbClr val="000000">
                <a:alpha val="55000"/>
              </a:srgbClr>
            </a:outerShdw>
          </a:effectLst>
        </p:spPr>
      </p:pic>
      <p:sp>
        <p:nvSpPr>
          <p:cNvPr id="21" name="Subtítulo 20">
            <a:extLst>
              <a:ext uri="{FF2B5EF4-FFF2-40B4-BE49-F238E27FC236}">
                <a16:creationId xmlns:a16="http://schemas.microsoft.com/office/drawing/2014/main" id="{E8743BEE-D50B-DB7D-F520-67DFCBA4FDE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19490" y="1891377"/>
            <a:ext cx="6224530" cy="2518220"/>
          </a:xfrm>
        </p:spPr>
        <p:txBody>
          <a:bodyPr/>
          <a:lstStyle/>
          <a:p>
            <a:r>
              <a:rPr lang="pt-BR" sz="2800" dirty="0"/>
              <a:t>	- Mensagem de erro ou acesso negado,  pois precisa estar no root e no </a:t>
            </a:r>
            <a:r>
              <a:rPr lang="pt-BR" sz="2800" dirty="0" err="1"/>
              <a:t>sudo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333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705F0F04-98BD-9F56-A78D-C58EEE26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>
            <a:extLst>
              <a:ext uri="{FF2B5EF4-FFF2-40B4-BE49-F238E27FC236}">
                <a16:creationId xmlns:a16="http://schemas.microsoft.com/office/drawing/2014/main" id="{A7649D73-6198-7014-B6A2-83AAD37DC5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5347" y="1387243"/>
            <a:ext cx="7873305" cy="804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Obrigado!</a:t>
            </a:r>
          </a:p>
        </p:txBody>
      </p:sp>
      <p:sp>
        <p:nvSpPr>
          <p:cNvPr id="193" name="Google Shape;193;p26">
            <a:extLst>
              <a:ext uri="{FF2B5EF4-FFF2-40B4-BE49-F238E27FC236}">
                <a16:creationId xmlns:a16="http://schemas.microsoft.com/office/drawing/2014/main" id="{A28703C7-A291-0D0A-0E73-0FF1F54C91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7675" y="346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Atividade de Linux PB - JAN 2025 | </a:t>
            </a:r>
            <a:r>
              <a:rPr lang="pt-BR" dirty="0" err="1"/>
              <a:t>DevSecOps</a:t>
            </a:r>
            <a:r>
              <a:rPr lang="pt-BR" dirty="0"/>
              <a:t> </a:t>
            </a:r>
            <a:endParaRPr dirty="0"/>
          </a:p>
        </p:txBody>
      </p:sp>
      <p:cxnSp>
        <p:nvCxnSpPr>
          <p:cNvPr id="194" name="Google Shape;194;p26">
            <a:extLst>
              <a:ext uri="{FF2B5EF4-FFF2-40B4-BE49-F238E27FC236}">
                <a16:creationId xmlns:a16="http://schemas.microsoft.com/office/drawing/2014/main" id="{C903898A-BDEB-A2CE-9879-539EB7113C56}"/>
              </a:ext>
            </a:extLst>
          </p:cNvPr>
          <p:cNvCxnSpPr>
            <a:endCxn id="195" idx="6"/>
          </p:cNvCxnSpPr>
          <p:nvPr/>
        </p:nvCxnSpPr>
        <p:spPr>
          <a:xfrm rot="10800000">
            <a:off x="1158675" y="3279726"/>
            <a:ext cx="5599500" cy="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3320876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esthetic Company Profile by Slidesgo">
  <a:themeElements>
    <a:clrScheme name="Simple Light">
      <a:dk1>
        <a:srgbClr val="4A3C30"/>
      </a:dk1>
      <a:lt1>
        <a:srgbClr val="F6F3EC"/>
      </a:lt1>
      <a:dk2>
        <a:srgbClr val="E9D9C8"/>
      </a:dk2>
      <a:lt2>
        <a:srgbClr val="9D6F4D"/>
      </a:lt2>
      <a:accent1>
        <a:srgbClr val="967860"/>
      </a:accent1>
      <a:accent2>
        <a:srgbClr val="9F96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1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Apresentação na tela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Alegreya Sans Medium</vt:lpstr>
      <vt:lpstr>EB Garamond</vt:lpstr>
      <vt:lpstr>Arial</vt:lpstr>
      <vt:lpstr>EB Garamond SemiBold</vt:lpstr>
      <vt:lpstr>Clean Aesthetic Company Profile by Slidesgo</vt:lpstr>
      <vt:lpstr>Equipe 1 Bruno Afonso Flavio</vt:lpstr>
      <vt:lpstr>Cite 3 exemplos de distribuição linux:</vt:lpstr>
      <vt:lpstr>O que é IP FIXO e sua função</vt:lpstr>
      <vt:lpstr>O que faz o comando ls -la?</vt:lpstr>
      <vt:lpstr>O que acontece se eu executar o comando "shutdown -r -f -t 0" sem ser  root e sem sudo?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Bacchi</dc:creator>
  <cp:lastModifiedBy>Bruno Bacchi</cp:lastModifiedBy>
  <cp:revision>2</cp:revision>
  <dcterms:modified xsi:type="dcterms:W3CDTF">2025-02-17T11:27:39Z</dcterms:modified>
</cp:coreProperties>
</file>