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329" r:id="rId3"/>
    <p:sldId id="258" r:id="rId4"/>
    <p:sldId id="330" r:id="rId5"/>
    <p:sldId id="331" r:id="rId6"/>
    <p:sldId id="332" r:id="rId7"/>
    <p:sldId id="272" r:id="rId8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9FE"/>
    <a:srgbClr val="5C6BDE"/>
    <a:srgbClr val="399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84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80868F-B268-4C15-8564-6B09021C14A8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91D08BD-66F9-4D07-80E6-160BEB43881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324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FB3AC0E-6F1A-4441-908C-D997CDAAA7C0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E62F29B-9923-4EFF-98A8-2FA3F15FC1F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74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2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07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3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4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09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5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6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C40B00A9-A599-4284-973B-4AF3AB21C0AE}" type="slidenum">
              <a:rPr lang="pt-BR">
                <a:solidFill>
                  <a:prstClr val="black"/>
                </a:solidFill>
                <a:latin typeface="Calibri"/>
              </a:rPr>
              <a:pPr defTabSz="990478">
                <a:defRPr/>
              </a:pPr>
              <a:t>6</a:t>
            </a:fld>
            <a:endParaRPr lang="pt-BR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20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6215745" y="4802575"/>
            <a:ext cx="5453741" cy="714381"/>
          </a:xfrm>
          <a:prstGeom prst="rect">
            <a:avLst/>
          </a:prstGeom>
        </p:spPr>
        <p:txBody>
          <a:bodyPr vert="horz" lIns="0" tIns="60954" rIns="0" bIns="0" rtlCol="0" anchor="b" anchorCtr="0">
            <a:noAutofit/>
          </a:bodyPr>
          <a:lstStyle>
            <a:lvl1pPr algn="l" defTabSz="609539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all" spc="-213" baseline="0">
                <a:ln w="6350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Gotham Light"/>
              </a:defRPr>
            </a:lvl1pPr>
          </a:lstStyle>
          <a:p>
            <a:pPr marL="0" marR="0" lvl="0" indent="0" algn="l" defTabSz="60953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190884" y="5575238"/>
            <a:ext cx="2456830" cy="495288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>
            <a:lvl1pPr marL="230694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1pPr>
            <a:lvl2pPr marL="461387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24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2pPr>
            <a:lvl3pPr marL="689964" indent="-228577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•"/>
              <a:defRPr sz="21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3pPr>
            <a:lvl4pPr marL="920659" indent="-230694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–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4pPr>
            <a:lvl5pPr marL="1138653" indent="-217996" algn="l" defTabSz="609539" rtl="0" eaLnBrk="1" latinLnBrk="0" hangingPunct="1">
              <a:lnSpc>
                <a:spcPct val="89000"/>
              </a:lnSpc>
              <a:spcBef>
                <a:spcPts val="1467"/>
              </a:spcBef>
              <a:buClr>
                <a:schemeClr val="accent1"/>
              </a:buClr>
              <a:buFont typeface="Arial"/>
              <a:buChar char="»"/>
              <a:defRPr sz="1900" b="0" i="0" kern="1200" spc="-27">
                <a:solidFill>
                  <a:schemeClr val="bg1"/>
                </a:solidFill>
                <a:latin typeface="+mj-lt"/>
                <a:ea typeface="+mn-ea"/>
                <a:cs typeface="Gotham Light"/>
              </a:defRPr>
            </a:lvl5pPr>
            <a:lvl6pPr marL="3352465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004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43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082" indent="-304770" algn="l" defTabSz="60953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39" rtl="0" eaLnBrk="1" fontAlgn="auto" latinLnBrk="0" hangingPunct="1">
              <a:lnSpc>
                <a:spcPct val="89000"/>
              </a:lnSpc>
              <a:spcBef>
                <a:spcPts val="1467"/>
              </a:spcBef>
              <a:spcAft>
                <a:spcPts val="0"/>
              </a:spcAft>
              <a:buClr>
                <a:srgbClr val="6BBADD"/>
              </a:buClr>
              <a:buSzTx/>
              <a:buFont typeface="Arial"/>
              <a:buNone/>
              <a:tabLst/>
              <a:defRPr/>
            </a:pPr>
            <a:endParaRPr kumimoji="0" lang="pt-BR" sz="2800" b="1" i="1" u="none" strike="noStrike" kern="1200" cap="none" spc="-27" normalizeH="0" baseline="0" noProof="0" dirty="0">
              <a:ln>
                <a:noFill/>
              </a:ln>
              <a:solidFill>
                <a:srgbClr val="393939"/>
              </a:solidFill>
              <a:effectLst/>
              <a:uLnTx/>
              <a:uFillTx/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1" y="1500615"/>
            <a:ext cx="11520000" cy="458049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1" name="Straight Connector 55"/>
          <p:cNvCxnSpPr/>
          <p:nvPr userDrawn="1"/>
        </p:nvCxnSpPr>
        <p:spPr>
          <a:xfrm>
            <a:off x="336001" y="80722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150" y="108205"/>
            <a:ext cx="1653852" cy="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8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1" y="1535114"/>
            <a:ext cx="55229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001" y="2174875"/>
            <a:ext cx="5522988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662632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0" i="0">
                <a:ln>
                  <a:noFill/>
                </a:ln>
                <a:latin typeface="+mj-lt"/>
                <a:cs typeface="Gotham Book"/>
              </a:defRPr>
            </a:lvl1pPr>
            <a:lvl2pPr marL="609539" indent="0">
              <a:buNone/>
              <a:defRPr sz="2700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00" b="1"/>
            </a:lvl4pPr>
            <a:lvl5pPr marL="2438156" indent="0">
              <a:buNone/>
              <a:defRPr sz="2100" b="1"/>
            </a:lvl5pPr>
            <a:lvl6pPr marL="3047695" indent="0">
              <a:buNone/>
              <a:defRPr sz="2100" b="1"/>
            </a:lvl6pPr>
            <a:lvl7pPr marL="3657234" indent="0">
              <a:buNone/>
              <a:defRPr sz="2100" b="1"/>
            </a:lvl7pPr>
            <a:lvl8pPr marL="4266773" indent="0">
              <a:buNone/>
              <a:defRPr sz="2100" b="1"/>
            </a:lvl8pPr>
            <a:lvl9pPr marL="4876312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662632" cy="395128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100">
                <a:latin typeface="+mj-lt"/>
              </a:defRPr>
            </a:lvl2pPr>
            <a:lvl3pPr>
              <a:defRPr sz="19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7" name="Grupo 16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8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009814"/>
            <a:ext cx="12192000" cy="1498447"/>
          </a:xfrm>
          <a:solidFill>
            <a:schemeClr val="bg1">
              <a:alpha val="35000"/>
            </a:schemeClr>
          </a:solidFill>
        </p:spPr>
        <p:txBody>
          <a:bodyPr lIns="731447" tIns="182862" rIns="731447" bIns="670493" anchor="t" anchorCtr="0">
            <a:normAutofit/>
          </a:bodyPr>
          <a:lstStyle>
            <a:lvl1pPr algn="l">
              <a:defRPr sz="27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63696" y="4665254"/>
            <a:ext cx="10712449" cy="322481"/>
          </a:xfrm>
        </p:spPr>
        <p:txBody>
          <a:bodyPr>
            <a:sp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  <a:latin typeface="+mn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0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1" name="Conector reto 10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2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5" name="Grupo 14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6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7" name="Conector reto 16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1" y="0"/>
            <a:ext cx="12191999" cy="6858000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095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Lato Light" panose="020F0302020204030203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45" name="Straight Connector 55"/>
          <p:cNvCxnSpPr/>
          <p:nvPr userDrawn="1"/>
        </p:nvCxnSpPr>
        <p:spPr>
          <a:xfrm>
            <a:off x="336001" y="879793"/>
            <a:ext cx="11520000" cy="0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>
          <a:xfrm>
            <a:off x="336001" y="108205"/>
            <a:ext cx="5857366" cy="699017"/>
          </a:xfrm>
        </p:spPr>
        <p:txBody>
          <a:bodyPr vert="horz" lIns="0" tIns="60954" rIns="0" bIns="0" rtlCol="0" anchor="b" anchorCtr="0">
            <a:noAutofit/>
          </a:bodyPr>
          <a:lstStyle>
            <a:lvl1pPr>
              <a:defRPr lang="en-US" sz="3000" cap="none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6001" y="851714"/>
            <a:ext cx="11520000" cy="45084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grpSp>
        <p:nvGrpSpPr>
          <p:cNvPr id="141" name="Grupo 140"/>
          <p:cNvGrpSpPr>
            <a:grpSpLocks noChangeAspect="1"/>
          </p:cNvGrpSpPr>
          <p:nvPr userDrawn="1"/>
        </p:nvGrpSpPr>
        <p:grpSpPr>
          <a:xfrm>
            <a:off x="9655384" y="6411383"/>
            <a:ext cx="1744136" cy="336635"/>
            <a:chOff x="2200530" y="135582"/>
            <a:chExt cx="1958586" cy="378026"/>
          </a:xfrm>
        </p:grpSpPr>
        <p:pic>
          <p:nvPicPr>
            <p:cNvPr id="142" name="Picture 2" descr="Z:\ClientesDirTrabalho\Apresentações\Templates\Araújo Fontes sem.t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0530" y="192021"/>
              <a:ext cx="1870714" cy="233224"/>
            </a:xfrm>
            <a:prstGeom prst="rect">
              <a:avLst/>
            </a:prstGeom>
            <a:noFill/>
          </p:spPr>
        </p:pic>
        <p:cxnSp>
          <p:nvCxnSpPr>
            <p:cNvPr id="143" name="Conector reto 142"/>
            <p:cNvCxnSpPr/>
            <p:nvPr/>
          </p:nvCxnSpPr>
          <p:spPr>
            <a:xfrm>
              <a:off x="4159116" y="135582"/>
              <a:ext cx="0" cy="37802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4"/>
          <p:cNvSpPr txBox="1"/>
          <p:nvPr userDrawn="1"/>
        </p:nvSpPr>
        <p:spPr>
          <a:xfrm>
            <a:off x="11404965" y="6411383"/>
            <a:ext cx="486472" cy="31162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10B99-50A5-42FC-B027-72C59AB43D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3B72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B72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695" y="1653988"/>
            <a:ext cx="9538122" cy="33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1893" y="51313"/>
            <a:ext cx="10708216" cy="968771"/>
          </a:xfrm>
          <a:prstGeom prst="rect">
            <a:avLst/>
          </a:prstGeom>
        </p:spPr>
        <p:txBody>
          <a:bodyPr vert="horz" lIns="0" tIns="60954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93" y="1178082"/>
            <a:ext cx="10708216" cy="4580495"/>
          </a:xfrm>
          <a:prstGeom prst="rect">
            <a:avLst/>
          </a:prstGeom>
        </p:spPr>
        <p:txBody>
          <a:bodyPr vert="horz" lIns="0" tIns="60954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11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609539" rtl="0" eaLnBrk="1" latinLnBrk="0" hangingPunct="1">
        <a:lnSpc>
          <a:spcPct val="85000"/>
        </a:lnSpc>
        <a:spcBef>
          <a:spcPct val="0"/>
        </a:spcBef>
        <a:buNone/>
        <a:defRPr sz="3200" b="0" i="0" kern="1200" cap="all" spc="-213" baseline="0">
          <a:ln w="6350" cmpd="sng">
            <a:noFill/>
          </a:ln>
          <a:solidFill>
            <a:schemeClr val="bg1"/>
          </a:solidFill>
          <a:latin typeface="+mj-lt"/>
          <a:ea typeface="+mj-ea"/>
          <a:cs typeface="Gotham Light"/>
        </a:defRPr>
      </a:lvl1pPr>
    </p:titleStyle>
    <p:bodyStyle>
      <a:lvl1pPr marL="230694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1pPr>
      <a:lvl2pPr marL="461387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2400" b="0" i="0" kern="1200" spc="-27">
          <a:solidFill>
            <a:schemeClr val="bg1"/>
          </a:solidFill>
          <a:latin typeface="+mj-lt"/>
          <a:ea typeface="+mn-ea"/>
          <a:cs typeface="Gotham Light"/>
        </a:defRPr>
      </a:lvl2pPr>
      <a:lvl3pPr marL="689964" indent="-228577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•"/>
        <a:defRPr sz="2100" b="0" i="0" kern="1200" spc="-27">
          <a:solidFill>
            <a:schemeClr val="bg1"/>
          </a:solidFill>
          <a:latin typeface="+mj-lt"/>
          <a:ea typeface="+mn-ea"/>
          <a:cs typeface="Gotham Light"/>
        </a:defRPr>
      </a:lvl3pPr>
      <a:lvl4pPr marL="920659" indent="-230694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–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4pPr>
      <a:lvl5pPr marL="1138653" indent="-217996" algn="l" defTabSz="609539" rtl="0" eaLnBrk="1" latinLnBrk="0" hangingPunct="1">
        <a:lnSpc>
          <a:spcPct val="89000"/>
        </a:lnSpc>
        <a:spcBef>
          <a:spcPts val="1467"/>
        </a:spcBef>
        <a:buClr>
          <a:schemeClr val="accent1"/>
        </a:buClr>
        <a:buFont typeface="Arial"/>
        <a:buChar char="»"/>
        <a:defRPr sz="1900" b="0" i="0" kern="1200" spc="-27">
          <a:solidFill>
            <a:schemeClr val="bg1"/>
          </a:solidFill>
          <a:latin typeface="+mj-lt"/>
          <a:ea typeface="+mn-ea"/>
          <a:cs typeface="Gotham Light"/>
        </a:defRPr>
      </a:lvl5pPr>
      <a:lvl6pPr marL="3352465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60953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6095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78" y="952344"/>
            <a:ext cx="3493478" cy="138257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D5D9E-0035-4DFC-9803-FE2B3FC8B7A3}"/>
              </a:ext>
            </a:extLst>
          </p:cNvPr>
          <p:cNvSpPr txBox="1"/>
          <p:nvPr/>
        </p:nvSpPr>
        <p:spPr>
          <a:xfrm>
            <a:off x="3950678" y="2716696"/>
            <a:ext cx="771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Cedente – </a:t>
            </a:r>
            <a:r>
              <a:rPr lang="pt-BR" dirty="0" err="1"/>
              <a:t>Brastrela</a:t>
            </a:r>
            <a:r>
              <a:rPr lang="pt-BR" dirty="0"/>
              <a:t> Importação e Exportação Ltda</a:t>
            </a:r>
          </a:p>
          <a:p>
            <a:r>
              <a:rPr lang="pt-BR" dirty="0"/>
              <a:t>00.546.078/0001-06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3A7E8-157B-4CA6-A368-0C4536D5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B56AD-E8C1-45E0-9730-C42D1C8B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73" y="1011079"/>
            <a:ext cx="3801005" cy="69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23A56-981B-4110-9488-2F53B202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73" y="2263578"/>
            <a:ext cx="2591162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977B3-6E81-4B01-92E7-B3461DF25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278" y="2263578"/>
            <a:ext cx="595395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268F-3816-4F05-BA17-E787D293C0AF}"/>
              </a:ext>
            </a:extLst>
          </p:cNvPr>
          <p:cNvSpPr txBox="1"/>
          <p:nvPr/>
        </p:nvSpPr>
        <p:spPr>
          <a:xfrm>
            <a:off x="349273" y="1139687"/>
            <a:ext cx="114934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Fundação</a:t>
            </a:r>
            <a:r>
              <a:rPr lang="en-GB" dirty="0">
                <a:solidFill>
                  <a:schemeClr val="bg1"/>
                </a:solidFill>
              </a:rPr>
              <a:t>: 1995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Setor</a:t>
            </a:r>
            <a:r>
              <a:rPr lang="pt-BR" dirty="0">
                <a:solidFill>
                  <a:schemeClr val="bg1"/>
                </a:solidFill>
              </a:rPr>
              <a:t>: Transporte – Importação e revenda de autopeças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Produtos: Rolamentos, esferas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Sacados: Fabricantes de máquinas e equipamentos, manutenção industrial, revendedores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Acionária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21E66-69FB-43BA-AB54-F8D47CEA5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62964"/>
              </p:ext>
            </p:extLst>
          </p:nvPr>
        </p:nvGraphicFramePr>
        <p:xfrm>
          <a:off x="336001" y="1014993"/>
          <a:ext cx="992116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54">
                  <a:extLst>
                    <a:ext uri="{9D8B030D-6E8A-4147-A177-3AD203B41FA5}">
                      <a16:colId xmlns:a16="http://schemas.microsoft.com/office/drawing/2014/main" val="523483496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3439893439"/>
                    </a:ext>
                  </a:extLst>
                </a:gridCol>
                <a:gridCol w="3307054">
                  <a:extLst>
                    <a:ext uri="{9D8B030D-6E8A-4147-A177-3AD203B41FA5}">
                      <a16:colId xmlns:a16="http://schemas.microsoft.com/office/drawing/2014/main" val="186449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SÓCIOS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CAPITAL SOCIAL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32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Takefumi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</a:rPr>
                        <a:t>Wai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R$ 8.860.000,00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8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9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Balanços	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28386-BF6D-489A-B7EB-3C679A782274}"/>
              </a:ext>
            </a:extLst>
          </p:cNvPr>
          <p:cNvSpPr txBox="1"/>
          <p:nvPr/>
        </p:nvSpPr>
        <p:spPr>
          <a:xfrm>
            <a:off x="349273" y="1011079"/>
            <a:ext cx="11493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Faturamento 2018</a:t>
            </a:r>
            <a:r>
              <a:rPr lang="pt-BR" dirty="0">
                <a:solidFill>
                  <a:schemeClr val="bg1"/>
                </a:solidFill>
              </a:rPr>
              <a:t>: R$ 25.923.572,38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Sem Balanço/DRE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9273" y="1011079"/>
            <a:ext cx="1164801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E1E37-E168-45E5-A0E3-2BC87015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Restritivas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34845" y="1409700"/>
            <a:ext cx="3952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ID Gestora de Recursos</a:t>
            </a:r>
            <a:r>
              <a:rPr kumimoji="0" lang="pt-BR" sz="1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 </a:t>
            </a:r>
            <a:r>
              <a:rPr kumimoji="0" lang="pt-BR" sz="1600" b="1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Ltda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ato"/>
            </a:endParaRPr>
          </a:p>
          <a:p>
            <a:pPr lvl="0">
              <a:defRPr/>
            </a:pPr>
            <a:r>
              <a:rPr lang="pt-BR" sz="1600" dirty="0">
                <a:solidFill>
                  <a:srgbClr val="002060"/>
                </a:solidFill>
              </a:rPr>
              <a:t>Rua Bandeira Paulista, 726, 28º andar - Itaim Bibi -   </a:t>
            </a:r>
            <a:br>
              <a:rPr lang="pt-BR" sz="1600" dirty="0">
                <a:solidFill>
                  <a:srgbClr val="002060"/>
                </a:solidFill>
              </a:rPr>
            </a:br>
            <a:r>
              <a:rPr lang="pt-BR" sz="1600" dirty="0">
                <a:solidFill>
                  <a:srgbClr val="002060"/>
                </a:solidFill>
              </a:rPr>
              <a:t>São Paulo/SP - CEP: 04532-002</a:t>
            </a:r>
          </a:p>
          <a:p>
            <a:pPr lvl="0"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ato"/>
              </a:rPr>
              <a:t>www.idgr.com.br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5" y="204349"/>
            <a:ext cx="2788945" cy="1103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1A2714-CF00-4D25-B587-A63DC539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598" y="5686023"/>
            <a:ext cx="1676403" cy="960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574F-7244-417C-8ADD-D28C4DF064D9}"/>
              </a:ext>
            </a:extLst>
          </p:cNvPr>
          <p:cNvSpPr/>
          <p:nvPr/>
        </p:nvSpPr>
        <p:spPr>
          <a:xfrm>
            <a:off x="634845" y="4493968"/>
            <a:ext cx="9080655" cy="190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oral/impressa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desenvolvida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especificamente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utilização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junto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Clientes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Prospects e Stakeholders.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Nenhuma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impressa,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–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conteúdos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reproduzidos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distribuídos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usados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outra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 expresso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consentimento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aqui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baseiam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-se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fontes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públicas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disponíveis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no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elaboração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material. A ID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SA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assegurar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verificação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acurácia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Projeções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financeiras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baseadas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estimativas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destinam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apenas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à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sugestão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potencial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intervalo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referencial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resultados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fim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impressa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incompleta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respectiva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oral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eletrônica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que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suplementa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carecer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esclarecimentos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dirimir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dúvidas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ID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Gestora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rgbClr val="393939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rgbClr val="393939"/>
                </a:solidFill>
                <a:cs typeface="Calibri Light"/>
              </a:rPr>
              <a:t> SA 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suas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Empresas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Controladas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responsabilizam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por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decisões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tomadas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exclusivamente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com base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informações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contidas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apresentação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a qual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inclusive,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sofrer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alterações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prévia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comunicação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é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leitura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cuidadosa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Prospecto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Regulamento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dos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seus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recursos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nesta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modalidade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investidores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devem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estar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cientes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preparados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assumir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riscos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inerentes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às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eles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selecionadas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passada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representa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rentabilidade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futura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Para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avaliação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da performance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é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recomendável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a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análise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um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período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mínimo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12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meses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 As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aplicações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fundos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Investimento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são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garantidos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Administrador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Gestor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nem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qualquer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mecanismo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seguro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ou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ainda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,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pelo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FGC – Fundo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Garantidor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 de </a:t>
            </a:r>
            <a:r>
              <a:rPr lang="en-US" sz="900" dirty="0" err="1">
                <a:solidFill>
                  <a:schemeClr val="bg1"/>
                </a:solidFill>
                <a:cs typeface="Calibri Light"/>
              </a:rPr>
              <a:t>Crédito</a:t>
            </a:r>
            <a:r>
              <a:rPr lang="en-US" sz="900" dirty="0">
                <a:solidFill>
                  <a:schemeClr val="bg1"/>
                </a:solidFill>
                <a:cs typeface="Calibri Light"/>
              </a:rPr>
              <a:t>.</a:t>
            </a:r>
            <a:endParaRPr lang="pt-BR" sz="9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426232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_PC_BlueWhite">
      <a:dk1>
        <a:srgbClr val="A2A2A2"/>
      </a:dk1>
      <a:lt1>
        <a:srgbClr val="393939"/>
      </a:lt1>
      <a:dk2>
        <a:srgbClr val="FFFFFF"/>
      </a:dk2>
      <a:lt2>
        <a:srgbClr val="D8D8D8"/>
      </a:lt2>
      <a:accent1>
        <a:srgbClr val="6BBADD"/>
      </a:accent1>
      <a:accent2>
        <a:srgbClr val="1B5D7B"/>
      </a:accent2>
      <a:accent3>
        <a:srgbClr val="92CCE6"/>
      </a:accent3>
      <a:accent4>
        <a:srgbClr val="A5A5A5"/>
      </a:accent4>
      <a:accent5>
        <a:srgbClr val="BDE6FF"/>
      </a:accent5>
      <a:accent6>
        <a:srgbClr val="BE1C1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393</Words>
  <Application>Microsoft Office PowerPoint</Application>
  <PresentationFormat>Widescreen</PresentationFormat>
  <Paragraphs>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Lato Light</vt:lpstr>
      <vt:lpstr>2_Office Theme</vt:lpstr>
      <vt:lpstr>PowerPoint Presentation</vt:lpstr>
      <vt:lpstr>PowerPoint Presentation</vt:lpstr>
      <vt:lpstr>PowerPoint Presentation</vt:lpstr>
      <vt:lpstr>Estrutura Acionária</vt:lpstr>
      <vt:lpstr>Análise de Balanços </vt:lpstr>
      <vt:lpstr>Listas Restritivas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De Villa</cp:lastModifiedBy>
  <cp:revision>167</cp:revision>
  <cp:lastPrinted>2019-06-04T21:46:42Z</cp:lastPrinted>
  <dcterms:created xsi:type="dcterms:W3CDTF">2017-12-26T19:59:14Z</dcterms:created>
  <dcterms:modified xsi:type="dcterms:W3CDTF">2019-10-17T12:55:34Z</dcterms:modified>
</cp:coreProperties>
</file>