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329" r:id="rId3"/>
    <p:sldId id="258" r:id="rId4"/>
    <p:sldId id="330" r:id="rId5"/>
    <p:sldId id="331" r:id="rId6"/>
    <p:sldId id="332" r:id="rId7"/>
    <p:sldId id="272" r:id="rId8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9FE"/>
    <a:srgbClr val="5C6BDE"/>
    <a:srgbClr val="399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84"/>
    </p:cViewPr>
  </p:sorter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980868F-B268-4C15-8564-6B09021C14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91D08BD-66F9-4D07-80E6-160BEB438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324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FB3AC0E-6F1A-4441-908C-D997CDAAA7C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E62F29B-9923-4EFF-98A8-2FA3F15FC1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4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2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07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3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15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4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09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5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68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6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020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6215745" y="4802575"/>
            <a:ext cx="5453741" cy="714381"/>
          </a:xfrm>
          <a:prstGeom prst="rect">
            <a:avLst/>
          </a:prstGeom>
        </p:spPr>
        <p:txBody>
          <a:bodyPr vert="horz" lIns="0" tIns="60954" rIns="0" bIns="0" rtlCol="0" anchor="b" anchorCtr="0">
            <a:noAutofit/>
          </a:bodyPr>
          <a:lstStyle>
            <a:lvl1pPr algn="l" defTabSz="609539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all" spc="-213" baseline="0">
                <a:ln w="6350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Gotham Light"/>
              </a:defRPr>
            </a:lvl1pPr>
          </a:lstStyle>
          <a:p>
            <a:pPr marL="0" marR="0" lvl="0" indent="0" algn="l" defTabSz="60953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190884" y="5575238"/>
            <a:ext cx="2456830" cy="495288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>
            <a:lvl1pPr marL="230694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1pPr>
            <a:lvl2pPr marL="461387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2pPr>
            <a:lvl3pPr marL="689964" indent="-228577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1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3pPr>
            <a:lvl4pPr marL="920659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4pPr>
            <a:lvl5pPr marL="1138653" indent="-217996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»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5pPr>
            <a:lvl6pPr marL="3352465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004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43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082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39" rtl="0" eaLnBrk="1" fontAlgn="auto" latinLnBrk="0" hangingPunct="1">
              <a:lnSpc>
                <a:spcPct val="89000"/>
              </a:lnSpc>
              <a:spcBef>
                <a:spcPts val="1467"/>
              </a:spcBef>
              <a:spcAft>
                <a:spcPts val="0"/>
              </a:spcAft>
              <a:buClr>
                <a:srgbClr val="6BBADD"/>
              </a:buClr>
              <a:buSzTx/>
              <a:buFont typeface="Arial"/>
              <a:buNone/>
              <a:tabLst/>
              <a:defRPr/>
            </a:pPr>
            <a:endParaRPr kumimoji="0" lang="pt-BR" sz="2800" b="1" i="1" u="none" strike="noStrike" kern="1200" cap="none" spc="-27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1" y="1500615"/>
            <a:ext cx="11520000" cy="458049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1" name="Straight Connector 55"/>
          <p:cNvCxnSpPr/>
          <p:nvPr userDrawn="1"/>
        </p:nvCxnSpPr>
        <p:spPr>
          <a:xfrm>
            <a:off x="336001" y="80722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2150" y="108205"/>
            <a:ext cx="1653852" cy="6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8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01" y="1535114"/>
            <a:ext cx="55229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001" y="2174875"/>
            <a:ext cx="5522988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662632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662632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7" name="Grupo 16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8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21" name="Conector reto 2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6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0" cy="6858000"/>
          </a:xfrm>
        </p:spPr>
        <p:txBody>
          <a:bodyPr anchor="ctr" anchorCtr="0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009814"/>
            <a:ext cx="12192000" cy="1498447"/>
          </a:xfrm>
          <a:solidFill>
            <a:schemeClr val="bg1">
              <a:alpha val="35000"/>
            </a:schemeClr>
          </a:solidFill>
        </p:spPr>
        <p:txBody>
          <a:bodyPr lIns="731447" tIns="182862" rIns="731447" bIns="670493" anchor="t" anchorCtr="0">
            <a:normAutofit/>
          </a:bodyPr>
          <a:lstStyle>
            <a:lvl1pPr algn="l">
              <a:defRPr sz="27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63696" y="4665254"/>
            <a:ext cx="10712449" cy="322481"/>
          </a:xfrm>
        </p:spPr>
        <p:txBody>
          <a:bodyPr>
            <a:sp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  <a:latin typeface="+mn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0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1" name="Conector reto 1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26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5" name="Grupo 14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6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7" name="Conector reto 16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1" y="0"/>
            <a:ext cx="12191999" cy="6858000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45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41" name="Grupo 140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42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43" name="Conector reto 142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695" y="1653988"/>
            <a:ext cx="9538122" cy="33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1893" y="51313"/>
            <a:ext cx="10708216" cy="968771"/>
          </a:xfrm>
          <a:prstGeom prst="rect">
            <a:avLst/>
          </a:prstGeom>
        </p:spPr>
        <p:txBody>
          <a:bodyPr vert="horz" lIns="0" tIns="60954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893" y="1178082"/>
            <a:ext cx="10708216" cy="4580495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112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609539" rtl="0" eaLnBrk="1" latinLnBrk="0" hangingPunct="1">
        <a:lnSpc>
          <a:spcPct val="85000"/>
        </a:lnSpc>
        <a:spcBef>
          <a:spcPct val="0"/>
        </a:spcBef>
        <a:buNone/>
        <a:defRPr sz="3200" b="0" i="0" kern="1200" cap="all" spc="-213" baseline="0">
          <a:ln w="6350" cmpd="sng">
            <a:noFill/>
          </a:ln>
          <a:solidFill>
            <a:schemeClr val="bg1"/>
          </a:solidFill>
          <a:latin typeface="+mj-lt"/>
          <a:ea typeface="+mj-ea"/>
          <a:cs typeface="Gotham Light"/>
        </a:defRPr>
      </a:lvl1pPr>
    </p:titleStyle>
    <p:bodyStyle>
      <a:lvl1pPr marL="230694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1pPr>
      <a:lvl2pPr marL="461387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2pPr>
      <a:lvl3pPr marL="689964" indent="-228577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100" b="0" i="0" kern="1200" spc="-27">
          <a:solidFill>
            <a:schemeClr val="bg1"/>
          </a:solidFill>
          <a:latin typeface="+mj-lt"/>
          <a:ea typeface="+mn-ea"/>
          <a:cs typeface="Gotham Light"/>
        </a:defRPr>
      </a:lvl3pPr>
      <a:lvl4pPr marL="920659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4pPr>
      <a:lvl5pPr marL="1138653" indent="-217996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»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5pPr>
      <a:lvl6pPr marL="3352465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78" y="952344"/>
            <a:ext cx="3493478" cy="138257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D5D9E-0035-4DFC-9803-FE2B3FC8B7A3}"/>
              </a:ext>
            </a:extLst>
          </p:cNvPr>
          <p:cNvSpPr txBox="1"/>
          <p:nvPr/>
        </p:nvSpPr>
        <p:spPr>
          <a:xfrm>
            <a:off x="3950678" y="2716696"/>
            <a:ext cx="771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de Cedente</a:t>
            </a:r>
          </a:p>
          <a:p>
            <a:endParaRPr lang="pt-BR" dirty="0"/>
          </a:p>
          <a:p>
            <a:r>
              <a:rPr lang="pt-BR" dirty="0"/>
              <a:t>Fontaine </a:t>
            </a:r>
            <a:r>
              <a:rPr lang="pt-BR" dirty="0" err="1"/>
              <a:t>International</a:t>
            </a:r>
            <a:r>
              <a:rPr lang="pt-BR" dirty="0"/>
              <a:t> do Brasil AS</a:t>
            </a:r>
          </a:p>
          <a:p>
            <a:r>
              <a:rPr lang="pt-BR" dirty="0"/>
              <a:t>01.534.587/0001-81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3A7E8-157B-4CA6-A368-0C4536D5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266DC-22E7-4CF6-BFF8-5CBC2DF8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73" y="2448040"/>
            <a:ext cx="4036811" cy="3489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BC9A46-F348-4A1D-8469-E4AC38AE3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017" y="3280186"/>
            <a:ext cx="7154273" cy="2657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C3D89C-03F6-46E9-AC6F-6BDC6206F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73" y="1082730"/>
            <a:ext cx="2457793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268F-3816-4F05-BA17-E787D293C0AF}"/>
              </a:ext>
            </a:extLst>
          </p:cNvPr>
          <p:cNvSpPr txBox="1"/>
          <p:nvPr/>
        </p:nvSpPr>
        <p:spPr>
          <a:xfrm>
            <a:off x="349273" y="1139687"/>
            <a:ext cx="11493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Fundação</a:t>
            </a:r>
            <a:r>
              <a:rPr lang="en-GB" dirty="0">
                <a:solidFill>
                  <a:schemeClr val="bg1"/>
                </a:solidFill>
              </a:rPr>
              <a:t>: 1996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Setor</a:t>
            </a:r>
            <a:r>
              <a:rPr lang="pt-BR" dirty="0">
                <a:solidFill>
                  <a:schemeClr val="bg1"/>
                </a:solidFill>
              </a:rPr>
              <a:t>: Transporte – Produção de autopeças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Produtos: Rodas e equipamentos</a:t>
            </a:r>
          </a:p>
        </p:txBody>
      </p:sp>
    </p:spTree>
    <p:extLst>
      <p:ext uri="{BB962C8B-B14F-4D97-AF65-F5344CB8AC3E}">
        <p14:creationId xmlns:p14="http://schemas.microsoft.com/office/powerpoint/2010/main" val="49280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Acionária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AA9876-D1E4-4713-BB67-D681D6317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85097"/>
              </p:ext>
            </p:extLst>
          </p:nvPr>
        </p:nvGraphicFramePr>
        <p:xfrm>
          <a:off x="336001" y="1014993"/>
          <a:ext cx="992116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54">
                  <a:extLst>
                    <a:ext uri="{9D8B030D-6E8A-4147-A177-3AD203B41FA5}">
                      <a16:colId xmlns:a16="http://schemas.microsoft.com/office/drawing/2014/main" val="523483496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3439893439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186449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SÓCIOS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CAPITAL SOCIAL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Ronaldo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Linero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R$ 5.181.941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80,75%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8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Lino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Biselli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R$ 1.235.323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19,25%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R$ 100.000,00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100,00%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7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9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Balanços	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28386-BF6D-489A-B7EB-3C679A782274}"/>
              </a:ext>
            </a:extLst>
          </p:cNvPr>
          <p:cNvSpPr txBox="1"/>
          <p:nvPr/>
        </p:nvSpPr>
        <p:spPr>
          <a:xfrm>
            <a:off x="349273" y="1011079"/>
            <a:ext cx="11493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Faturamento 2018</a:t>
            </a:r>
            <a:r>
              <a:rPr lang="pt-BR" dirty="0">
                <a:solidFill>
                  <a:schemeClr val="bg1"/>
                </a:solidFill>
              </a:rPr>
              <a:t>: R$ 5.319.720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Balanços 2018/2017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Restritivas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34845" y="1409700"/>
            <a:ext cx="3952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ID Gestora de Recursos</a:t>
            </a:r>
            <a:r>
              <a:rPr kumimoji="0" lang="pt-BR" sz="16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 </a:t>
            </a:r>
            <a:r>
              <a:rPr kumimoji="0" lang="pt-BR" sz="1600" b="1" i="0" u="none" strike="noStrike" kern="1200" cap="none" spc="0" normalizeH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Ltda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</a:endParaRPr>
          </a:p>
          <a:p>
            <a:pPr lvl="0">
              <a:defRPr/>
            </a:pPr>
            <a:r>
              <a:rPr lang="pt-BR" sz="1600" dirty="0">
                <a:solidFill>
                  <a:srgbClr val="002060"/>
                </a:solidFill>
              </a:rPr>
              <a:t>Rua Bandeira Paulista, 726, 28º andar - Itaim Bibi -   </a:t>
            </a:r>
            <a:br>
              <a:rPr lang="pt-BR" sz="1600" dirty="0">
                <a:solidFill>
                  <a:srgbClr val="002060"/>
                </a:solidFill>
              </a:rPr>
            </a:br>
            <a:r>
              <a:rPr lang="pt-BR" sz="1600" dirty="0">
                <a:solidFill>
                  <a:srgbClr val="002060"/>
                </a:solidFill>
              </a:rPr>
              <a:t>São Paulo/SP - CEP: 04532-002</a:t>
            </a:r>
          </a:p>
          <a:p>
            <a:pPr lvl="0"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www.idgr.com.br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5" y="204349"/>
            <a:ext cx="2788945" cy="1103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1A2714-CF00-4D25-B587-A63DC5391A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98" y="5686023"/>
            <a:ext cx="1676403" cy="9601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E574F-7244-417C-8ADD-D28C4DF064D9}"/>
              </a:ext>
            </a:extLst>
          </p:cNvPr>
          <p:cNvSpPr/>
          <p:nvPr/>
        </p:nvSpPr>
        <p:spPr>
          <a:xfrm>
            <a:off x="634845" y="4493968"/>
            <a:ext cx="9080655" cy="190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oral/impressa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desenvolvida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especificamente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utilização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junto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Clientes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Prospects e Stakeholders.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Nenhuma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impressa,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conteúdos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reproduzidos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distribuídos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usados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outra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 expresso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consentimento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aqui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baseiam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-se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públicas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disponíveis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no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elaboração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material. 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assegurar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verificação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acurácia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Projeções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financeiras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estimativas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destinam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apenas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à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sugestão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potencial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intervalo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resultados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impressa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incompleta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respectiva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carecer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esclarecimentos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dirimir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dúvidas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ID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SA 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responsabilizam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decisões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tomadas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exclusivamente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com base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qual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inclusive,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sofrer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alterações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prévia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comunicação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leitura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cuidadosa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Prospecto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Regulamento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modalidade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devem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preparados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assumir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riscos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inerentes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às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selecionadas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passada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representa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avaliação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performance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é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período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mínimo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12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Administrador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mecanismo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seguro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ainda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FGC – Fundo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Crédito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</a:t>
            </a:r>
            <a:endParaRPr lang="pt-BR" sz="9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426232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_PC_BlueWhite">
      <a:dk1>
        <a:srgbClr val="A2A2A2"/>
      </a:dk1>
      <a:lt1>
        <a:srgbClr val="393939"/>
      </a:lt1>
      <a:dk2>
        <a:srgbClr val="FFFFFF"/>
      </a:dk2>
      <a:lt2>
        <a:srgbClr val="D8D8D8"/>
      </a:lt2>
      <a:accent1>
        <a:srgbClr val="6BBADD"/>
      </a:accent1>
      <a:accent2>
        <a:srgbClr val="1B5D7B"/>
      </a:accent2>
      <a:accent3>
        <a:srgbClr val="92CCE6"/>
      </a:accent3>
      <a:accent4>
        <a:srgbClr val="A5A5A5"/>
      </a:accent4>
      <a:accent5>
        <a:srgbClr val="BDE6FF"/>
      </a:accent5>
      <a:accent6>
        <a:srgbClr val="BE1C1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</TotalTime>
  <Words>389</Words>
  <Application>Microsoft Office PowerPoint</Application>
  <PresentationFormat>Widescreen</PresentationFormat>
  <Paragraphs>36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Lato Light</vt:lpstr>
      <vt:lpstr>2_Office Theme</vt:lpstr>
      <vt:lpstr>PowerPoint Presentation</vt:lpstr>
      <vt:lpstr>PowerPoint Presentation</vt:lpstr>
      <vt:lpstr>PowerPoint Presentation</vt:lpstr>
      <vt:lpstr>Estrutura Acionária</vt:lpstr>
      <vt:lpstr>Análise de Balanços </vt:lpstr>
      <vt:lpstr>Listas Restritivas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Hemerson De Villa</cp:lastModifiedBy>
  <cp:revision>175</cp:revision>
  <cp:lastPrinted>2019-06-04T21:46:42Z</cp:lastPrinted>
  <dcterms:created xsi:type="dcterms:W3CDTF">2017-12-26T19:59:14Z</dcterms:created>
  <dcterms:modified xsi:type="dcterms:W3CDTF">2019-10-17T13:12:51Z</dcterms:modified>
</cp:coreProperties>
</file>