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Algoritmos Utilizados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Plan1!$A$2:$A$7</c:f>
              <c:strCache>
                <c:ptCount val="6"/>
                <c:pt idx="0">
                  <c:v>MultinomialNB</c:v>
                </c:pt>
                <c:pt idx="1">
                  <c:v>AdaBoostClassifier </c:v>
                </c:pt>
                <c:pt idx="2">
                  <c:v>OneVsOne</c:v>
                </c:pt>
                <c:pt idx="3">
                  <c:v>OneVsRest</c:v>
                </c:pt>
                <c:pt idx="4">
                  <c:v>RandomForest</c:v>
                </c:pt>
                <c:pt idx="5">
                  <c:v>Bernoulli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87.23</c:v>
                </c:pt>
                <c:pt idx="1">
                  <c:v>82.98</c:v>
                </c:pt>
                <c:pt idx="2">
                  <c:v>87.23</c:v>
                </c:pt>
                <c:pt idx="3">
                  <c:v>87.23</c:v>
                </c:pt>
                <c:pt idx="4">
                  <c:v>85.11</c:v>
                </c:pt>
                <c:pt idx="5">
                  <c:v>87.23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K_folding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Plan1!$A$2:$A$7</c:f>
              <c:strCache>
                <c:ptCount val="6"/>
                <c:pt idx="0">
                  <c:v>MultinomialNB</c:v>
                </c:pt>
                <c:pt idx="1">
                  <c:v>AdaBoostClassifier </c:v>
                </c:pt>
                <c:pt idx="2">
                  <c:v>OneVsOne</c:v>
                </c:pt>
                <c:pt idx="3">
                  <c:v>OneVsRest</c:v>
                </c:pt>
                <c:pt idx="4">
                  <c:v>RandomForest</c:v>
                </c:pt>
                <c:pt idx="5">
                  <c:v>Bernoulli</c:v>
                </c:pt>
              </c:strCache>
            </c:strRef>
          </c:cat>
          <c:val>
            <c:numRef>
              <c:f>Plan1!$C$2:$C$7</c:f>
              <c:numCache>
                <c:formatCode>General</c:formatCode>
                <c:ptCount val="6"/>
                <c:pt idx="0">
                  <c:v>82.2</c:v>
                </c:pt>
                <c:pt idx="1">
                  <c:v>79.790000000000006</c:v>
                </c:pt>
                <c:pt idx="2">
                  <c:v>83.52</c:v>
                </c:pt>
                <c:pt idx="3">
                  <c:v>83.52</c:v>
                </c:pt>
                <c:pt idx="4">
                  <c:v>78.45</c:v>
                </c:pt>
                <c:pt idx="5">
                  <c:v>80.61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2327136"/>
        <c:axId val="1032335296"/>
      </c:barChart>
      <c:catAx>
        <c:axId val="103232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335296"/>
        <c:crosses val="autoZero"/>
        <c:auto val="1"/>
        <c:lblAlgn val="ctr"/>
        <c:lblOffset val="100"/>
        <c:noMultiLvlLbl val="0"/>
      </c:catAx>
      <c:valAx>
        <c:axId val="103233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32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14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21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03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Thoracic Surgery Data </a:t>
            </a:r>
            <a:r>
              <a:rPr lang="en-US" dirty="0" err="1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Set</a:t>
            </a:r>
            <a:r>
              <a:rPr lang="en-US" dirty="0"/>
              <a:t> 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Informações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sobre</a:t>
            </a:r>
            <a:r>
              <a:rPr lang="en-US" dirty="0" smtClean="0">
                <a:solidFill>
                  <a:schemeClr val="tx1"/>
                </a:solidFill>
              </a:rPr>
              <a:t> o data set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Objetivo</a:t>
            </a:r>
            <a:r>
              <a:rPr lang="pt-BR" sz="2800" dirty="0" smtClean="0"/>
              <a:t>: desse data set está </a:t>
            </a:r>
            <a:r>
              <a:rPr lang="pt-BR" sz="2800" dirty="0"/>
              <a:t>relacionado</a:t>
            </a:r>
            <a:r>
              <a:rPr lang="pt-BR" sz="2800" dirty="0" smtClean="0"/>
              <a:t> à expectativa </a:t>
            </a:r>
            <a:r>
              <a:rPr lang="pt-BR" sz="2800" dirty="0"/>
              <a:t>de vida pós-operatória nos pacientes com câncer de pulmão: classe 1 - morte dentro de um ano após a cirurgia, classe 2 - sobrevivência. </a:t>
            </a:r>
            <a:endParaRPr lang="pt-BR" sz="2800" dirty="0" smtClean="0"/>
          </a:p>
          <a:p>
            <a:r>
              <a:rPr lang="pt-BR" sz="2800" b="1" dirty="0" smtClean="0"/>
              <a:t>Volume </a:t>
            </a:r>
            <a:r>
              <a:rPr lang="pt-BR" sz="2800" b="1" dirty="0"/>
              <a:t>de dados</a:t>
            </a:r>
            <a:r>
              <a:rPr lang="pt-BR" sz="2800" dirty="0"/>
              <a:t>: 470</a:t>
            </a:r>
          </a:p>
        </p:txBody>
      </p:sp>
    </p:spTree>
    <p:extLst>
      <p:ext uri="{BB962C8B-B14F-4D97-AF65-F5344CB8AC3E}">
        <p14:creationId xmlns:p14="http://schemas.microsoft.com/office/powerpoint/2010/main" val="3981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Principais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colunas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816032"/>
            <a:ext cx="8596668" cy="3880773"/>
          </a:xfrm>
        </p:spPr>
        <p:txBody>
          <a:bodyPr>
            <a:noAutofit/>
          </a:bodyPr>
          <a:lstStyle/>
          <a:p>
            <a:r>
              <a:rPr lang="pt-BR" sz="1900" dirty="0" smtClean="0"/>
              <a:t>PRE7: Dor antes da cirurgia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PRE9: Dispneia antes da cirurgia 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PRE10: Tosse antes da cirurgia 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PRE11: Fraqueza antes da cirurgia 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PRE14: tamanho do tumor original </a:t>
            </a:r>
            <a:r>
              <a:rPr lang="pt-BR" sz="2000" dirty="0"/>
              <a:t>(</a:t>
            </a:r>
            <a:r>
              <a:rPr lang="pt-BR" sz="2000" dirty="0" err="1"/>
              <a:t>String</a:t>
            </a:r>
            <a:r>
              <a:rPr lang="pt-BR" sz="2000" dirty="0"/>
              <a:t>)</a:t>
            </a:r>
            <a:endParaRPr lang="pt-BR" sz="1900" dirty="0" smtClean="0"/>
          </a:p>
          <a:p>
            <a:r>
              <a:rPr lang="pt-BR" sz="1900" dirty="0" smtClean="0"/>
              <a:t>PRE17: Tipo 2 DM - diabetes mellitus</a:t>
            </a:r>
            <a:r>
              <a:rPr lang="pt-BR" sz="1900" dirty="0"/>
              <a:t>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PRE30: Fumar 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PRE32: Asma 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IDADE: Idade na cirurgia </a:t>
            </a:r>
            <a:r>
              <a:rPr lang="pt-BR" sz="2000" dirty="0"/>
              <a:t>(numérico) </a:t>
            </a:r>
            <a:r>
              <a:rPr lang="pt-BR" sz="2000" dirty="0" err="1"/>
              <a:t>int</a:t>
            </a:r>
            <a:r>
              <a:rPr lang="pt-BR" sz="2000" dirty="0"/>
              <a:t> </a:t>
            </a:r>
            <a:endParaRPr lang="pt-BR" sz="1900" dirty="0" smtClean="0"/>
          </a:p>
          <a:p>
            <a:r>
              <a:rPr lang="pt-BR" sz="1900" dirty="0" smtClean="0"/>
              <a:t>Risco1Y: período de sobrevivência de 1 ano </a:t>
            </a:r>
            <a:r>
              <a:rPr lang="pt-BR" sz="2000" dirty="0"/>
              <a:t>(T, F) </a:t>
            </a:r>
            <a:r>
              <a:rPr lang="pt-BR" sz="2000" dirty="0" err="1"/>
              <a:t>boolean</a:t>
            </a:r>
            <a:r>
              <a:rPr lang="pt-BR" sz="2000" dirty="0"/>
              <a:t> 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2879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Campos excluídos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PRE4</a:t>
            </a:r>
            <a:r>
              <a:rPr lang="pt-BR" sz="2000" dirty="0"/>
              <a:t>: Capacidade vital forçada - FVC (</a:t>
            </a:r>
            <a:r>
              <a:rPr lang="pt-BR" sz="2000" dirty="0" err="1"/>
              <a:t>float</a:t>
            </a:r>
            <a:r>
              <a:rPr lang="pt-BR" sz="2000" dirty="0"/>
              <a:t>) </a:t>
            </a:r>
            <a:endParaRPr lang="pt-BR" sz="2000" dirty="0" smtClean="0"/>
          </a:p>
          <a:p>
            <a:r>
              <a:rPr lang="pt-BR" sz="2000" dirty="0" smtClean="0"/>
              <a:t>PRE5</a:t>
            </a:r>
            <a:r>
              <a:rPr lang="pt-BR" sz="2000" dirty="0"/>
              <a:t>: Volume que foi exalado no final do primeiro segundo de expiração forçada - FEV1 (</a:t>
            </a:r>
            <a:r>
              <a:rPr lang="pt-BR" sz="2000" dirty="0" err="1"/>
              <a:t>float</a:t>
            </a:r>
            <a:r>
              <a:rPr lang="pt-BR" sz="2000" dirty="0"/>
              <a:t>) 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76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Conversões entre tipos de colunas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PRE7, PRE8, PRE9, PRE10, PRE11, PRE17, PRE19, PRE25, PRE30, PRE32 Risco1Y: 0-False, 1-True</a:t>
            </a:r>
          </a:p>
          <a:p>
            <a:r>
              <a:rPr lang="pt-BR" sz="2000" dirty="0" smtClean="0"/>
              <a:t>PRE6 </a:t>
            </a:r>
            <a:r>
              <a:rPr lang="pt-BR" sz="2000" dirty="0"/>
              <a:t>= </a:t>
            </a:r>
            <a:r>
              <a:rPr lang="pt-BR" sz="2000" dirty="0" smtClean="0"/>
              <a:t>PRZ0:0</a:t>
            </a:r>
            <a:r>
              <a:rPr lang="pt-BR" sz="2000" dirty="0"/>
              <a:t>, </a:t>
            </a:r>
            <a:r>
              <a:rPr lang="pt-BR" sz="2000" dirty="0" smtClean="0"/>
              <a:t>PRZ1:1</a:t>
            </a:r>
            <a:r>
              <a:rPr lang="pt-BR" sz="2000" dirty="0"/>
              <a:t>, </a:t>
            </a:r>
            <a:r>
              <a:rPr lang="pt-BR" sz="2000" dirty="0" smtClean="0"/>
              <a:t>PRZ2:2</a:t>
            </a:r>
            <a:r>
              <a:rPr lang="pt-BR" sz="2000" dirty="0"/>
              <a:t>, </a:t>
            </a:r>
            <a:r>
              <a:rPr lang="pt-BR" sz="2000" dirty="0" smtClean="0"/>
              <a:t>PRZ3:3</a:t>
            </a:r>
            <a:r>
              <a:rPr lang="pt-BR" sz="2000" dirty="0"/>
              <a:t>, </a:t>
            </a:r>
            <a:r>
              <a:rPr lang="pt-BR" sz="2000" dirty="0" smtClean="0"/>
              <a:t>PRZ4: 4</a:t>
            </a:r>
            <a:endParaRPr lang="pt-BR" sz="2000" dirty="0"/>
          </a:p>
          <a:p>
            <a:r>
              <a:rPr lang="pt-BR" sz="2000" dirty="0" smtClean="0"/>
              <a:t>PRE14 </a:t>
            </a:r>
            <a:r>
              <a:rPr lang="pt-BR" sz="2000" dirty="0"/>
              <a:t>= </a:t>
            </a:r>
            <a:r>
              <a:rPr lang="pt-BR" sz="2000" dirty="0" smtClean="0"/>
              <a:t>OC11:0</a:t>
            </a:r>
            <a:r>
              <a:rPr lang="pt-BR" sz="2000" dirty="0"/>
              <a:t>, </a:t>
            </a:r>
            <a:r>
              <a:rPr lang="pt-BR" sz="2000" dirty="0" smtClean="0"/>
              <a:t>OC12:1, OC13 :2, OC14:3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9620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4785469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Gráfico Idade X Sobrevivência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6287" t="30118" r="41444" b="6475"/>
          <a:stretch/>
        </p:blipFill>
        <p:spPr>
          <a:xfrm>
            <a:off x="2782958" y="1257327"/>
            <a:ext cx="6491044" cy="54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Gráfico Idade </a:t>
            </a:r>
            <a:r>
              <a:rPr lang="pt-BR" dirty="0" smtClean="0">
                <a:solidFill>
                  <a:schemeClr val="tx1"/>
                </a:solidFill>
              </a:rPr>
              <a:t>X Fraqueza antes da cirurgia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3842" t="29031" r="40732" b="7382"/>
          <a:stretch/>
        </p:blipFill>
        <p:spPr>
          <a:xfrm>
            <a:off x="2650434" y="1389849"/>
            <a:ext cx="6805006" cy="53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1718</TotalTime>
  <Words>138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Thoracic Surgery Data Data Set </vt:lpstr>
      <vt:lpstr>Informações sobre o data set</vt:lpstr>
      <vt:lpstr>Principais colunas</vt:lpstr>
      <vt:lpstr>Campos excluídos</vt:lpstr>
      <vt:lpstr>Conversões entre tipos de colunas</vt:lpstr>
      <vt:lpstr>Apresentação do PowerPoint</vt:lpstr>
      <vt:lpstr>Gráfico Idade X Sobrevivência </vt:lpstr>
      <vt:lpstr>Gráfico Idade X Fraqueza antes da cirurgia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Thoracic Surgery Data Data Set</dc:title>
  <dc:creator>Luiza Mendes</dc:creator>
  <cp:lastModifiedBy>Luiza Mendes</cp:lastModifiedBy>
  <cp:revision>16</cp:revision>
  <dcterms:created xsi:type="dcterms:W3CDTF">2018-02-20T17:50:26Z</dcterms:created>
  <dcterms:modified xsi:type="dcterms:W3CDTF">2018-02-26T19:06:46Z</dcterms:modified>
</cp:coreProperties>
</file>