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7" r:id="rId2"/>
    <p:sldId id="269" r:id="rId3"/>
    <p:sldId id="270" r:id="rId4"/>
    <p:sldId id="271" r:id="rId5"/>
    <p:sldId id="283" r:id="rId6"/>
    <p:sldId id="319" r:id="rId7"/>
    <p:sldId id="272" r:id="rId8"/>
    <p:sldId id="285" r:id="rId9"/>
    <p:sldId id="273" r:id="rId10"/>
    <p:sldId id="318" r:id="rId11"/>
    <p:sldId id="31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4FE6B-ACE2-45F5-8B09-0A230D11F74C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215B1-5AE8-449F-8BBB-AF3B75A2FE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9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talks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Network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215B1-5AE8-449F-8BBB-AF3B75A2FE2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73B3FD87-3BE4-47E1-31CE-572A0523AE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80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008DD45B-2F66-8590-7385-CCE57B3A1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6" name="ipt_rgb_modul_send_de">
            <a:extLst>
              <a:ext uri="{FF2B5EF4-FFF2-40B4-BE49-F238E27FC236}">
                <a16:creationId xmlns:a16="http://schemas.microsoft.com/office/drawing/2014/main" id="{843119EE-4D42-6126-3BEA-78FA1E697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861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81800" cy="445293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432A0-F513-4930-BCD5-B4BD00DAAEF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6BCA922-E6D6-4853-BE81-53B0DD11C95A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28DD29-2A8B-4A4D-A7BC-8DCCFF50436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0E97B0-79E4-4EE2-931A-53B30FA4703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0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5486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75705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100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Headline, </a:t>
            </a:r>
            <a:r>
              <a:rPr lang="de-DE"/>
              <a:t>Frutiger Bd </a:t>
            </a:r>
            <a:r>
              <a:rPr lang="de-DE" dirty="0"/>
              <a:t>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err="1"/>
              <a:t>Com</a:t>
            </a:r>
            <a:r>
              <a:rPr lang="de-DE"/>
              <a:t> Lt </a:t>
            </a:r>
            <a:r>
              <a:rPr lang="de-DE" dirty="0"/>
              <a:t>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C7DF2-26E3-41FC-BBA4-D04F3C8A789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98B6779-D470-418B-A2F6-ADB72D8AC99A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DDE9E-9713-44C6-8C76-61BAF975C2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6C6CE5-B69A-4AFB-BE84-FD1E0C29228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6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827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355B916-F5BD-44FA-A46A-0DDC6C436E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78"/>
          <a:stretch/>
        </p:blipFill>
        <p:spPr>
          <a:xfrm>
            <a:off x="1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5B9307-B714-4F6E-A2FC-68DD27444F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F24F4D-C744-4C72-8C3B-7AA8FCE186FB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0E546C-CA1A-4085-B98B-53E34E1FDA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55CE55-FB14-4252-8735-FF4916096C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6167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6B89D7C3-6348-44ED-84FD-9C88687DD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10278"/>
          <a:stretch/>
        </p:blipFill>
        <p:spPr>
          <a:xfrm>
            <a:off x="0" y="1"/>
            <a:ext cx="12192000" cy="615315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00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065BA7-85F8-4EE9-B742-24693D51D8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823FE6-EF28-4DD6-8EAF-6393554C2F9B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A42444-18F6-4DEB-8F09-69EB8CDC5A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9E246-7B08-4017-9C02-690D308761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22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186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2B98C0-CD3B-4858-9EBF-1ABA8A5F485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1A2DA5F-35A5-485A-830E-590B0FBCEAFB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9339C1-56D0-4552-B568-77AAE6F881E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5B5A5E-5260-4ADB-9A78-B7522733BFD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209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208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19BFEDD4-0A61-4DAA-847E-5542C0836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C97856-E56E-4A7B-9E6B-645BE57712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DBFCB38-B327-453F-9454-75FB517D41D3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67E4E3-ED26-4131-9FAE-8897857FA6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BAB7EBF-0F2E-4271-97C4-6F0AE76E65E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76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>
          <p15:clr>
            <a:srgbClr val="FBAE40"/>
          </p15:clr>
        </p15:guide>
        <p15:guide id="2" pos="2729">
          <p15:clr>
            <a:srgbClr val="FBAE40"/>
          </p15:clr>
        </p15:guide>
        <p15:guide id="3" pos="4929">
          <p15:clr>
            <a:srgbClr val="FBAE40"/>
          </p15:clr>
        </p15:guide>
        <p15:guide id="4" pos="51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2123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95663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5388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91625" y="1703388"/>
            <a:ext cx="252095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CDA72C-07CE-4657-8099-B172E870DCF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6E1B93-E3F9-4401-B9B5-D218F6FA43E0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D38EC9-DDD7-4F50-82AB-C2270DB3077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4EA96-4C0A-4998-B81C-3BACDCEA4AA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2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>
          <p15:clr>
            <a:srgbClr val="FBAE40"/>
          </p15:clr>
        </p15:guide>
        <p15:guide id="4" pos="1890">
          <p15:clr>
            <a:srgbClr val="FBAE40"/>
          </p15:clr>
        </p15:guide>
        <p15:guide id="5" pos="5541">
          <p15:clr>
            <a:srgbClr val="FBAE40"/>
          </p15:clr>
        </p15:guide>
        <p15:guide id="6" pos="579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2053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33CE2A8B-DF0C-4ED8-B188-C82210FB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CFAEF65E-2013-4B54-9E56-910C87DFAA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75388" y="1"/>
            <a:ext cx="5916612" cy="6153149"/>
          </a:xfrm>
          <a:custGeom>
            <a:avLst/>
            <a:gdLst>
              <a:gd name="connsiteX0" fmla="*/ 0 w 5916612"/>
              <a:gd name="connsiteY0" fmla="*/ 0 h 6156325"/>
              <a:gd name="connsiteX1" fmla="*/ 5916612 w 5916612"/>
              <a:gd name="connsiteY1" fmla="*/ 0 h 6156325"/>
              <a:gd name="connsiteX2" fmla="*/ 5916612 w 5916612"/>
              <a:gd name="connsiteY2" fmla="*/ 6156325 h 6156325"/>
              <a:gd name="connsiteX3" fmla="*/ 0 w 5916612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6612" h="6156325">
                <a:moveTo>
                  <a:pt x="0" y="0"/>
                </a:moveTo>
                <a:lnTo>
                  <a:pt x="5916612" y="0"/>
                </a:lnTo>
                <a:lnTo>
                  <a:pt x="5916612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2C48D-A93F-4C6A-B03C-EBD08B60F12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00F5E9B-0DA3-4924-820C-42C4A6ADA0E5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EA1B9-B24B-4D57-B058-B115ADC06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781B2-9C61-4882-AD01-A0C987D5BED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079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930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D3ED57BE-37A9-4D96-8E88-2396C11862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74C1AFAD-5D62-4BBC-A0F2-D7498EBFA1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8220075" y="1"/>
            <a:ext cx="3971925" cy="6153149"/>
          </a:xfrm>
          <a:custGeom>
            <a:avLst/>
            <a:gdLst>
              <a:gd name="connsiteX0" fmla="*/ 0 w 3971925"/>
              <a:gd name="connsiteY0" fmla="*/ 0 h 6156325"/>
              <a:gd name="connsiteX1" fmla="*/ 3971925 w 3971925"/>
              <a:gd name="connsiteY1" fmla="*/ 0 h 6156325"/>
              <a:gd name="connsiteX2" fmla="*/ 3971925 w 3971925"/>
              <a:gd name="connsiteY2" fmla="*/ 6156325 h 6156325"/>
              <a:gd name="connsiteX3" fmla="*/ 0 w 3971925"/>
              <a:gd name="connsiteY3" fmla="*/ 6156325 h 615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6156325">
                <a:moveTo>
                  <a:pt x="0" y="0"/>
                </a:moveTo>
                <a:lnTo>
                  <a:pt x="3971925" y="0"/>
                </a:lnTo>
                <a:lnTo>
                  <a:pt x="3971925" y="6156325"/>
                </a:lnTo>
                <a:lnTo>
                  <a:pt x="0" y="615632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A1C435-BE97-4ADF-8F14-C82E03EE035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881D91-0AE1-418E-8DDE-B30114E938EE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69639-E1C4-4FDB-A492-46962B10A51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5B9FAE-D08C-4661-B176-A0EAA14283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9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>
          <p15:clr>
            <a:srgbClr val="FBAE40"/>
          </p15:clr>
        </p15:guide>
        <p15:guide id="2" pos="2729">
          <p15:clr>
            <a:srgbClr val="FBAE40"/>
          </p15:clr>
        </p15:guide>
        <p15:guide id="3" pos="4929">
          <p15:clr>
            <a:srgbClr val="FBAE40"/>
          </p15:clr>
        </p15:guide>
        <p15:guide id="4" pos="51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440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580799-6CA8-4E79-B6A8-7CEC7DE6B3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2EB70F-A68D-4022-9A90-1BD9E1F24CD0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FD07C3-3AC8-443B-9A9C-69C1442938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B76B4-FD05-4521-A9B8-94DCF2391F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504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A6D9D7-6F89-F152-ED2B-EA1AC68AE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BA0086AB-07D6-B8A6-0226-F0C5B169B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13613186-AF6E-C880-F818-53FC6E7C0E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9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483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D40944-3B70-422E-9A83-B06079C22C6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EEAE544-C4AF-42DB-BAE7-B441396FF2CB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9EBAA3-4CD5-4D80-A5ED-62A7BAE0A9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632C5-2A5E-486C-A005-3993C40F70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59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B3F52-3132-4FCE-9245-400432785E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A1603BC-959D-498A-AFB1-A4098BEE234D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D269B-861C-4C29-9AA1-AC9F6193EF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D6CBFC-7EA8-4A59-ADD7-332586C364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7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292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728811"/>
            <a:ext cx="11233150" cy="382733"/>
          </a:xfrm>
        </p:spPr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199" y="1703388"/>
            <a:ext cx="5437188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703388"/>
            <a:ext cx="5437187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554D4-061E-46C5-92EC-EDBF599AFD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F5665FF-FC6A-41CB-A579-FD12C9A123FB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0D2F-7AC5-4879-8C19-DDC98EDCDE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97D65A9-86C3-4B8F-8904-153D2F8CAF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93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8934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Bd</a:t>
            </a:r>
            <a:r>
              <a:rPr lang="de-DE" dirty="0"/>
              <a:t>, 24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3744">
                <a:srgbClr val="00779A">
                  <a:lumMod val="100000"/>
                </a:srgbClr>
              </a:gs>
              <a:gs pos="0">
                <a:srgbClr val="014A6B"/>
              </a:gs>
              <a:gs pos="75000">
                <a:srgbClr val="4DC7D2">
                  <a:lumMod val="90000"/>
                  <a:lumOff val="10000"/>
                </a:srgbClr>
              </a:gs>
              <a:gs pos="100000">
                <a:srgbClr val="04B1AA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—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1700213"/>
            <a:ext cx="5437187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dirty="0" err="1"/>
              <a:t>Subline</a:t>
            </a:r>
            <a:r>
              <a:rPr lang="de-DE" dirty="0"/>
              <a:t>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20 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95CE19-2635-48CD-86C5-A6711E8F240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54C5216-E07E-410D-A429-83EADA43FDAE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87410-0067-43D6-9FB8-E4A3CFE6622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4A690-2DD5-436A-A09D-218E639343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984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9F7FF-9FD8-4FC6-AE77-A349B0ACD5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43060F8-5D20-497E-9AAB-512DDB8C88FF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B70818-BA9A-4A9E-BB42-894CD16E6F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C8D05E3-CD28-43C1-A7F2-3AD6FBD49D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39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826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F8D4B216-A5F7-4214-889D-75DD098CB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209"/>
          <a:stretch/>
        </p:blipFill>
        <p:spPr>
          <a:xfrm>
            <a:off x="1" y="-4763"/>
            <a:ext cx="12192000" cy="6157913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/>
              <a:t>Zitat</a:t>
            </a:r>
            <a:endParaRPr lang="de-DE" dirty="0"/>
          </a:p>
          <a:p>
            <a:pPr lvl="1"/>
            <a:r>
              <a:rPr lang="de-DE"/>
              <a:t>Name des Autors</a:t>
            </a:r>
            <a:endParaRPr lang="de-DE" dirty="0"/>
          </a:p>
          <a:p>
            <a:pPr lvl="2"/>
            <a:r>
              <a:rPr lang="de-DE"/>
              <a:t>Position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479425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47DF70-C076-4A26-9F94-6FA1181DF1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F292229-9EF2-4BE6-8732-2CC7993750B5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84F8B-F977-42FC-A651-A02A01C602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60083F-34CE-4BF0-AB01-7CCA0176F2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69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F093205C-381E-B23F-7CED-97C6BAF8C7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8667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00CF2F51-E108-3DCF-5A98-B8EEA06CCC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F495169C-66A1-C664-5345-492879864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6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03CE0E6-D2CB-8F7D-2D73-1B892D53D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F45E2172-884D-91C9-EBCA-4F9CC1E44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DE03A2CC-C2EB-7737-527F-27CE21705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35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4602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233E68D-B08D-4763-8344-8324924426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Kontakt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Titel Vorname Name</a:t>
            </a:r>
            <a:endParaRPr lang="de-DE" dirty="0"/>
          </a:p>
          <a:p>
            <a:pPr lvl="2"/>
            <a:r>
              <a:rPr lang="de-DE"/>
              <a:t>Geschäftsbereich XXX</a:t>
            </a:r>
            <a:endParaRPr lang="de-DE" dirty="0"/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/>
              <a:t>Straße XY</a:t>
            </a:r>
            <a:endParaRPr lang="pt-BR" dirty="0"/>
          </a:p>
          <a:p>
            <a:pPr lvl="3"/>
            <a:r>
              <a:rPr lang="pt-BR"/>
              <a:t>12345 Stadt</a:t>
            </a:r>
            <a:endParaRPr lang="pt-BR" dirty="0"/>
          </a:p>
          <a:p>
            <a:pPr lvl="3"/>
            <a:r>
              <a:rPr lang="pt-BR" dirty="0"/>
              <a:t>www.fraunhofer.de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35BE6470-9C7A-097F-C1C2-97EA2CE43E4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47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9F17E90D-0C11-4C1A-9AB0-99DFB3D05F3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Vielen Dank für Ihre Aufmerksamkeit</a:t>
            </a:r>
            <a:endParaRPr lang="de-DE" dirty="0"/>
          </a:p>
          <a:p>
            <a:pPr lvl="1"/>
            <a:r>
              <a:rPr lang="de-DE" dirty="0"/>
              <a:t>—</a:t>
            </a:r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AB77215F-59DD-021C-E6F2-2BE17AE05A1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A4280D6-A5BE-D0CE-7123-4985CFCB2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485774 w 12192000"/>
              <a:gd name="connsiteY0" fmla="*/ 1504949 h 6858000"/>
              <a:gd name="connsiteX1" fmla="*/ 485774 w 12192000"/>
              <a:gd name="connsiteY1" fmla="*/ 1957174 h 6858000"/>
              <a:gd name="connsiteX2" fmla="*/ 3005774 w 12192000"/>
              <a:gd name="connsiteY2" fmla="*/ 1957174 h 6858000"/>
              <a:gd name="connsiteX3" fmla="*/ 3005774 w 12192000"/>
              <a:gd name="connsiteY3" fmla="*/ 1504949 h 6858000"/>
              <a:gd name="connsiteX4" fmla="*/ 481947 w 12192000"/>
              <a:gd name="connsiteY4" fmla="*/ 485775 h 6858000"/>
              <a:gd name="connsiteX5" fmla="*/ 481947 w 12192000"/>
              <a:gd name="connsiteY5" fmla="*/ 1401033 h 6858000"/>
              <a:gd name="connsiteX6" fmla="*/ 3001947 w 12192000"/>
              <a:gd name="connsiteY6" fmla="*/ 1401033 h 6858000"/>
              <a:gd name="connsiteX7" fmla="*/ 3001947 w 12192000"/>
              <a:gd name="connsiteY7" fmla="*/ 48577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340524"/>
            <a:ext cx="5916612" cy="264435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D48891FB-7DF3-434C-A89C-1C0F561E83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0" name="ipt_rgb_modul_send_de">
            <a:extLst>
              <a:ext uri="{FF2B5EF4-FFF2-40B4-BE49-F238E27FC236}">
                <a16:creationId xmlns:a16="http://schemas.microsoft.com/office/drawing/2014/main" id="{00CAD09F-6C9B-29D0-8334-9F518F3BC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99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3347-D192-CF15-AF7C-A7B824B6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B6D9D-D14F-6F0B-15CD-701D211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ADBA-65A7-430F-9E95-38065201AF0F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34CAF-152F-3B97-818C-C4E6B2F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Fraunhofer IPT/WZL der RWTH Aachen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DAD453-0B98-6149-61DC-D7F04093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2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70E0995-97EA-17A3-E1FF-8B5B23CDF0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9192575 w 12192000"/>
              <a:gd name="connsiteY0" fmla="*/ 1492250 h 6858000"/>
              <a:gd name="connsiteX1" fmla="*/ 9192575 w 12192000"/>
              <a:gd name="connsiteY1" fmla="*/ 1947650 h 6858000"/>
              <a:gd name="connsiteX2" fmla="*/ 11712575 w 12192000"/>
              <a:gd name="connsiteY2" fmla="*/ 1947650 h 6858000"/>
              <a:gd name="connsiteX3" fmla="*/ 11712575 w 12192000"/>
              <a:gd name="connsiteY3" fmla="*/ 1492250 h 6858000"/>
              <a:gd name="connsiteX4" fmla="*/ 9192575 w 12192000"/>
              <a:gd name="connsiteY4" fmla="*/ 476250 h 6858000"/>
              <a:gd name="connsiteX5" fmla="*/ 9192575 w 12192000"/>
              <a:gd name="connsiteY5" fmla="*/ 1392238 h 6858000"/>
              <a:gd name="connsiteX6" fmla="*/ 11712575 w 12192000"/>
              <a:gd name="connsiteY6" fmla="*/ 1392238 h 6858000"/>
              <a:gd name="connsiteX7" fmla="*/ 11712575 w 12192000"/>
              <a:gd name="connsiteY7" fmla="*/ 47625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BB57CBBB-642A-4B44-EDFC-D36A435EB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29EED71F-2C5E-65E3-3FF9-8E8DDCE76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3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4D52719-2CCA-3CA0-0966-7E8085137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4572000"/>
          </a:xfrm>
          <a:custGeom>
            <a:avLst/>
            <a:gdLst>
              <a:gd name="connsiteX0" fmla="*/ 9192575 w 12192000"/>
              <a:gd name="connsiteY0" fmla="*/ 1492250 h 4572000"/>
              <a:gd name="connsiteX1" fmla="*/ 9192575 w 12192000"/>
              <a:gd name="connsiteY1" fmla="*/ 1947650 h 4572000"/>
              <a:gd name="connsiteX2" fmla="*/ 11712575 w 12192000"/>
              <a:gd name="connsiteY2" fmla="*/ 1947650 h 4572000"/>
              <a:gd name="connsiteX3" fmla="*/ 11712575 w 12192000"/>
              <a:gd name="connsiteY3" fmla="*/ 1492250 h 4572000"/>
              <a:gd name="connsiteX4" fmla="*/ 9192575 w 12192000"/>
              <a:gd name="connsiteY4" fmla="*/ 476250 h 4572000"/>
              <a:gd name="connsiteX5" fmla="*/ 9192575 w 12192000"/>
              <a:gd name="connsiteY5" fmla="*/ 1392238 h 4572000"/>
              <a:gd name="connsiteX6" fmla="*/ 11712575 w 12192000"/>
              <a:gd name="connsiteY6" fmla="*/ 1392238 h 4572000"/>
              <a:gd name="connsiteX7" fmla="*/ 11712575 w 12192000"/>
              <a:gd name="connsiteY7" fmla="*/ 476250 h 4572000"/>
              <a:gd name="connsiteX8" fmla="*/ 0 w 12192000"/>
              <a:gd name="connsiteY8" fmla="*/ 0 h 4572000"/>
              <a:gd name="connsiteX9" fmla="*/ 12192000 w 12192000"/>
              <a:gd name="connsiteY9" fmla="*/ 0 h 4572000"/>
              <a:gd name="connsiteX10" fmla="*/ 12192000 w 12192000"/>
              <a:gd name="connsiteY10" fmla="*/ 4572000 h 4572000"/>
              <a:gd name="connsiteX11" fmla="*/ 0 w 12192000"/>
              <a:gd name="connsiteY11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572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003515"/>
            <a:ext cx="7824783" cy="2502389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8" name="ipt_rgb_modul_send_de">
            <a:extLst>
              <a:ext uri="{FF2B5EF4-FFF2-40B4-BE49-F238E27FC236}">
                <a16:creationId xmlns:a16="http://schemas.microsoft.com/office/drawing/2014/main" id="{DDF5A445-C742-DDE7-216E-0D205EAB3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9" name="ipt_rgb_modul_send_de">
            <a:extLst>
              <a:ext uri="{FF2B5EF4-FFF2-40B4-BE49-F238E27FC236}">
                <a16:creationId xmlns:a16="http://schemas.microsoft.com/office/drawing/2014/main" id="{9A0D0D7B-8053-34CD-7FF4-FEF34495AC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>
            <a:extLst>
              <a:ext uri="{FF2B5EF4-FFF2-40B4-BE49-F238E27FC236}">
                <a16:creationId xmlns:a16="http://schemas.microsoft.com/office/drawing/2014/main" id="{951D26F3-DA5D-848E-BD64-E6BEC99083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12192000" cy="3429000"/>
          </a:xfrm>
          <a:custGeom>
            <a:avLst/>
            <a:gdLst>
              <a:gd name="connsiteX0" fmla="*/ 9192575 w 12192000"/>
              <a:gd name="connsiteY0" fmla="*/ 1492250 h 3429000"/>
              <a:gd name="connsiteX1" fmla="*/ 9192575 w 12192000"/>
              <a:gd name="connsiteY1" fmla="*/ 1947650 h 3429000"/>
              <a:gd name="connsiteX2" fmla="*/ 11712575 w 12192000"/>
              <a:gd name="connsiteY2" fmla="*/ 1947650 h 3429000"/>
              <a:gd name="connsiteX3" fmla="*/ 11712575 w 12192000"/>
              <a:gd name="connsiteY3" fmla="*/ 1492250 h 3429000"/>
              <a:gd name="connsiteX4" fmla="*/ 9192575 w 12192000"/>
              <a:gd name="connsiteY4" fmla="*/ 476250 h 3429000"/>
              <a:gd name="connsiteX5" fmla="*/ 9192575 w 12192000"/>
              <a:gd name="connsiteY5" fmla="*/ 1392238 h 3429000"/>
              <a:gd name="connsiteX6" fmla="*/ 11712575 w 12192000"/>
              <a:gd name="connsiteY6" fmla="*/ 1392238 h 3429000"/>
              <a:gd name="connsiteX7" fmla="*/ 11712575 w 12192000"/>
              <a:gd name="connsiteY7" fmla="*/ 476250 h 3429000"/>
              <a:gd name="connsiteX8" fmla="*/ 0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9192575" y="1492250"/>
                </a:moveTo>
                <a:lnTo>
                  <a:pt x="9192575" y="1947650"/>
                </a:lnTo>
                <a:lnTo>
                  <a:pt x="11712575" y="1947650"/>
                </a:lnTo>
                <a:lnTo>
                  <a:pt x="11712575" y="1492250"/>
                </a:lnTo>
                <a:close/>
                <a:moveTo>
                  <a:pt x="9192575" y="476250"/>
                </a:moveTo>
                <a:lnTo>
                  <a:pt x="9192575" y="1392238"/>
                </a:lnTo>
                <a:lnTo>
                  <a:pt x="11712575" y="1392238"/>
                </a:lnTo>
                <a:lnTo>
                  <a:pt x="11712575" y="4762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2669101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6" name="ipt_rgb_modul_send_de">
            <a:extLst>
              <a:ext uri="{FF2B5EF4-FFF2-40B4-BE49-F238E27FC236}">
                <a16:creationId xmlns:a16="http://schemas.microsoft.com/office/drawing/2014/main" id="{BF3246D3-445A-44F7-9456-5301421C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050"/>
          <a:stretch/>
        </p:blipFill>
        <p:spPr>
          <a:xfrm>
            <a:off x="9192575" y="1492250"/>
            <a:ext cx="2520000" cy="455400"/>
          </a:xfrm>
          <a:prstGeom prst="rect">
            <a:avLst/>
          </a:prstGeom>
        </p:spPr>
      </p:pic>
      <p:pic>
        <p:nvPicPr>
          <p:cNvPr id="7" name="ipt_rgb_modul_send_de">
            <a:extLst>
              <a:ext uri="{FF2B5EF4-FFF2-40B4-BE49-F238E27FC236}">
                <a16:creationId xmlns:a16="http://schemas.microsoft.com/office/drawing/2014/main" id="{B18BE424-593F-A928-3BFA-54D19B2DC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47"/>
          <a:stretch/>
        </p:blipFill>
        <p:spPr>
          <a:xfrm>
            <a:off x="9192575" y="476250"/>
            <a:ext cx="2520000" cy="9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36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8216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CA74BF2-60AE-432D-B809-6CE549DEA8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/>
              <a:t>Subline/Referent/Datum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04BAA954-E144-938A-40A8-2E93110B5E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7166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Headline, Frutiger LT </a:t>
            </a:r>
            <a:r>
              <a:rPr lang="de-DE" err="1"/>
              <a:t>Com</a:t>
            </a:r>
            <a:r>
              <a:rPr lang="de-DE"/>
              <a:t> Lt</a:t>
            </a:r>
            <a:r>
              <a:rPr lang="de-DE" dirty="0"/>
              <a:t>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/>
              <a:t>Subline/Referent/Datum</a:t>
            </a:r>
            <a:endParaRPr lang="de-DE" dirty="0"/>
          </a:p>
          <a:p>
            <a:pPr lvl="3"/>
            <a:r>
              <a:rPr lang="de-DE"/>
              <a:t>Referenten</a:t>
            </a:r>
            <a:endParaRPr lang="de-DE" dirty="0"/>
          </a:p>
        </p:txBody>
      </p:sp>
      <p:pic>
        <p:nvPicPr>
          <p:cNvPr id="2" name="ipt_rgb_modul_send_de">
            <a:extLst>
              <a:ext uri="{FF2B5EF4-FFF2-40B4-BE49-F238E27FC236}">
                <a16:creationId xmlns:a16="http://schemas.microsoft.com/office/drawing/2014/main" id="{5745FC80-4C7B-CB74-55C2-061B422858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1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1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63C81C46-CC1D-1798-CF35-B24016A3A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153149"/>
          </a:xfrm>
          <a:custGeom>
            <a:avLst/>
            <a:gdLst>
              <a:gd name="connsiteX0" fmla="*/ 485774 w 12192000"/>
              <a:gd name="connsiteY0" fmla="*/ 1504949 h 6153149"/>
              <a:gd name="connsiteX1" fmla="*/ 485774 w 12192000"/>
              <a:gd name="connsiteY1" fmla="*/ 1957174 h 6153149"/>
              <a:gd name="connsiteX2" fmla="*/ 3005774 w 12192000"/>
              <a:gd name="connsiteY2" fmla="*/ 1957174 h 6153149"/>
              <a:gd name="connsiteX3" fmla="*/ 3005774 w 12192000"/>
              <a:gd name="connsiteY3" fmla="*/ 1504949 h 6153149"/>
              <a:gd name="connsiteX4" fmla="*/ 481947 w 12192000"/>
              <a:gd name="connsiteY4" fmla="*/ 485775 h 6153149"/>
              <a:gd name="connsiteX5" fmla="*/ 481947 w 12192000"/>
              <a:gd name="connsiteY5" fmla="*/ 1401033 h 6153149"/>
              <a:gd name="connsiteX6" fmla="*/ 3001947 w 12192000"/>
              <a:gd name="connsiteY6" fmla="*/ 1401033 h 6153149"/>
              <a:gd name="connsiteX7" fmla="*/ 3001947 w 12192000"/>
              <a:gd name="connsiteY7" fmla="*/ 485775 h 6153149"/>
              <a:gd name="connsiteX8" fmla="*/ 0 w 12192000"/>
              <a:gd name="connsiteY8" fmla="*/ 0 h 6153149"/>
              <a:gd name="connsiteX9" fmla="*/ 12192000 w 12192000"/>
              <a:gd name="connsiteY9" fmla="*/ 0 h 6153149"/>
              <a:gd name="connsiteX10" fmla="*/ 12192000 w 12192000"/>
              <a:gd name="connsiteY10" fmla="*/ 6153149 h 6153149"/>
              <a:gd name="connsiteX11" fmla="*/ 0 w 12192000"/>
              <a:gd name="connsiteY11" fmla="*/ 6153149 h 61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153149">
                <a:moveTo>
                  <a:pt x="485774" y="1504949"/>
                </a:moveTo>
                <a:lnTo>
                  <a:pt x="485774" y="1957174"/>
                </a:lnTo>
                <a:lnTo>
                  <a:pt x="3005774" y="1957174"/>
                </a:lnTo>
                <a:lnTo>
                  <a:pt x="3005774" y="1504949"/>
                </a:lnTo>
                <a:close/>
                <a:moveTo>
                  <a:pt x="481947" y="485775"/>
                </a:moveTo>
                <a:lnTo>
                  <a:pt x="481947" y="1401033"/>
                </a:lnTo>
                <a:lnTo>
                  <a:pt x="3001947" y="1401033"/>
                </a:lnTo>
                <a:lnTo>
                  <a:pt x="3001947" y="485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153149"/>
                </a:lnTo>
                <a:lnTo>
                  <a:pt x="0" y="615314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3744">
                <a:srgbClr val="00779A">
                  <a:lumMod val="100000"/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5000">
                <a:srgbClr val="4DC7D2">
                  <a:lumMod val="90000"/>
                  <a:lumOff val="10000"/>
                  <a:alpha val="95000"/>
                </a:srgbClr>
              </a:gs>
              <a:gs pos="100000">
                <a:srgbClr val="04B1AA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BA1D15-0475-4B03-86A1-56C3D9C630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04E553-B0CF-417B-829A-CC6F4C4FE026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6ECF15-13D4-44C4-B713-BCD347A79F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IPT/WZL der RWTH Aachen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DBA688-BE97-41EF-8F34-A1FF74ABCB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3" name="ipt_rgb_modul_send_de">
            <a:extLst>
              <a:ext uri="{FF2B5EF4-FFF2-40B4-BE49-F238E27FC236}">
                <a16:creationId xmlns:a16="http://schemas.microsoft.com/office/drawing/2014/main" id="{77EA7D2B-65DE-53D5-635C-2F52BF5FB2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65"/>
          <a:stretch/>
        </p:blipFill>
        <p:spPr>
          <a:xfrm>
            <a:off x="485774" y="1504949"/>
            <a:ext cx="2520000" cy="452225"/>
          </a:xfrm>
          <a:prstGeom prst="rect">
            <a:avLst/>
          </a:prstGeom>
        </p:spPr>
      </p:pic>
      <p:pic>
        <p:nvPicPr>
          <p:cNvPr id="14" name="ipt_rgb_modul_send_de">
            <a:extLst>
              <a:ext uri="{FF2B5EF4-FFF2-40B4-BE49-F238E27FC236}">
                <a16:creationId xmlns:a16="http://schemas.microsoft.com/office/drawing/2014/main" id="{2D1080A5-C474-BD4B-CA6E-1D78A0A36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7797"/>
          <a:stretch/>
        </p:blipFill>
        <p:spPr>
          <a:xfrm>
            <a:off x="481947" y="485775"/>
            <a:ext cx="2520000" cy="9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7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>
          <p15:clr>
            <a:srgbClr val="FBAE40"/>
          </p15:clr>
        </p15:guide>
        <p15:guide id="2" pos="39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55093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3" imgW="344" imgH="345" progId="TCLayout.ActiveDocument.1">
                  <p:embed/>
                </p:oleObj>
              </mc:Choice>
              <mc:Fallback>
                <p:oleObj name="think-cell Folie" r:id="rId3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07918F-B2AA-4A76-81D6-4E27E906E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Headline, Frutiger LT Com Bd, 24 pt, Kapiteltrenner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Level 1</a:t>
            </a:r>
          </a:p>
          <a:p>
            <a:pPr lvl="1"/>
            <a:r>
              <a:rPr lang="de-DE" noProof="0" dirty="0"/>
              <a:t>Level 2</a:t>
            </a:r>
          </a:p>
          <a:p>
            <a:pPr lvl="2"/>
            <a:r>
              <a:rPr lang="de-DE" noProof="0" dirty="0"/>
              <a:t>Level 3</a:t>
            </a:r>
          </a:p>
          <a:p>
            <a:pPr lvl="3"/>
            <a:r>
              <a:rPr lang="de-DE" noProof="0" dirty="0"/>
              <a:t>Level 4</a:t>
            </a:r>
          </a:p>
          <a:p>
            <a:pPr lvl="4"/>
            <a:r>
              <a:rPr lang="de-DE" noProof="0" dirty="0"/>
              <a:t>Level 5</a:t>
            </a:r>
          </a:p>
          <a:p>
            <a:pPr lvl="5"/>
            <a:r>
              <a:rPr lang="de-DE" noProof="0" dirty="0"/>
              <a:t>Level 6</a:t>
            </a:r>
          </a:p>
          <a:p>
            <a:pPr lvl="6"/>
            <a:r>
              <a:rPr lang="de-DE" noProof="0" dirty="0"/>
              <a:t>Level 7</a:t>
            </a:r>
          </a:p>
          <a:p>
            <a:pPr lvl="7"/>
            <a:r>
              <a:rPr lang="de-DE" noProof="0" dirty="0"/>
              <a:t>Level 8</a:t>
            </a:r>
          </a:p>
          <a:p>
            <a:pPr lvl="8"/>
            <a:r>
              <a:rPr lang="de-DE" noProof="0" dirty="0"/>
              <a:t>Level 9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09947" y="6455836"/>
            <a:ext cx="864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B997AFF-605B-4F8A-B4F7-626613F71041}" type="datetime1">
              <a:rPr lang="de-DE" noProof="0" smtClean="0"/>
              <a:t>22.06.2023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© Fraunhofer IPT/WZL der RWTH Aachen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6006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de-DE" sz="800" b="1">
                <a:latin typeface="+mj-lt"/>
              </a:rPr>
              <a:t> </a:t>
            </a:r>
            <a:endParaRPr lang="en-US" sz="800" b="1" dirty="0">
              <a:latin typeface="+mj-l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ED91C-7E81-4D59-8D3D-748F3728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843" y="6455835"/>
            <a:ext cx="408932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D81EE41-304C-41C3-8185-350F2275D75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E4CF01-6D6F-4B29-B924-0F3D1CED79B9}"/>
              </a:ext>
            </a:extLst>
          </p:cNvPr>
          <p:cNvSpPr txBox="1"/>
          <p:nvPr userDrawn="1"/>
        </p:nvSpPr>
        <p:spPr>
          <a:xfrm>
            <a:off x="479425" y="6455836"/>
            <a:ext cx="2324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sz="800"/>
              <a:t>Seite</a:t>
            </a:r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F81563-C6CD-CBCA-7DE4-45CD8FC094B9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029" y="6336000"/>
            <a:ext cx="1746394" cy="24345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461CCF-1FEC-EA46-8A87-09F35048752A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2800" y="6336000"/>
            <a:ext cx="1404000" cy="3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orient="horz" pos="3770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38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0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41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4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7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9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4B23A4EC-E6FD-4AAF-90B4-44785B1F15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4B23A4EC-E6FD-4AAF-90B4-44785B1F1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9A6212-948B-4F5F-9BEF-32E5083283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198" y="1999174"/>
            <a:ext cx="7418002" cy="3256982"/>
          </a:xfrm>
        </p:spPr>
        <p:txBody>
          <a:bodyPr/>
          <a:lstStyle/>
          <a:p>
            <a:pPr lvl="0"/>
            <a:r>
              <a:rPr lang="de-DE" dirty="0"/>
              <a:t>Luiza Souza Sim</a:t>
            </a:r>
            <a:r>
              <a:rPr lang="pt-BR" dirty="0"/>
              <a:t>ões</a:t>
            </a:r>
            <a:endParaRPr lang="de-DE" dirty="0"/>
          </a:p>
          <a:p>
            <a:pPr lvl="1"/>
            <a:r>
              <a:rPr lang="de-DE" dirty="0"/>
              <a:t>—</a:t>
            </a:r>
            <a:endParaRPr lang="de-DE" sz="1000" dirty="0"/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Validation of remote-control use cases for construction and mining robots via 5G</a:t>
            </a:r>
          </a:p>
          <a:p>
            <a:pPr lvl="0"/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—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lvl="0"/>
            <a:r>
              <a:rPr lang="pt-BR" dirty="0"/>
              <a:t>Supervisor: Profa. Dra. Ana Isabela Araújo Cunha </a:t>
            </a:r>
          </a:p>
          <a:p>
            <a:pPr lvl="0"/>
            <a:r>
              <a:rPr lang="pt-BR" dirty="0"/>
              <a:t>Co-supervisor: M.Sc. Sarah Schmitt</a:t>
            </a:r>
            <a:endParaRPr lang="de-DE" dirty="0"/>
          </a:p>
        </p:txBody>
      </p:sp>
      <p:pic>
        <p:nvPicPr>
          <p:cNvPr id="1028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49C018AA-3F73-A5CC-D80D-270CE8643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3EF973B9-5044-D489-6046-1E4C01A4A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21DFC-4541-4D25-86CF-D9F84368A2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15808" y="6455836"/>
            <a:ext cx="29520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© Fraunhofer IPT/WZL der RWTH Aachen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utiger LT Com 45 Light"/>
              <a:ea typeface="+mn-ea"/>
              <a:cs typeface="+mn-cs"/>
            </a:endParaRPr>
          </a:p>
        </p:txBody>
      </p:sp>
      <p:sp>
        <p:nvSpPr>
          <p:cNvPr id="2" name="Datumsplatzhalter 2">
            <a:extLst>
              <a:ext uri="{FF2B5EF4-FFF2-40B4-BE49-F238E27FC236}">
                <a16:creationId xmlns:a16="http://schemas.microsoft.com/office/drawing/2014/main" id="{99C68073-2F03-185F-E2A2-AE5C6FA4B2BC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92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2">
            <a:extLst>
              <a:ext uri="{FF2B5EF4-FFF2-40B4-BE49-F238E27FC236}">
                <a16:creationId xmlns:a16="http://schemas.microsoft.com/office/drawing/2014/main" id="{1C0E5993-181F-9186-47CA-C8B0B7100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2950054"/>
            <a:ext cx="11233149" cy="957891"/>
          </a:xfrm>
        </p:spPr>
        <p:txBody>
          <a:bodyPr/>
          <a:lstStyle/>
          <a:p>
            <a:pPr algn="ctr"/>
            <a:r>
              <a:rPr lang="de-DE" sz="6000" dirty="0" err="1"/>
              <a:t>Obrigada</a:t>
            </a:r>
            <a:r>
              <a:rPr lang="de-DE" sz="6000" dirty="0"/>
              <a:t> · </a:t>
            </a:r>
            <a:r>
              <a:rPr lang="de-DE" sz="6000" dirty="0" err="1"/>
              <a:t>Thank</a:t>
            </a:r>
            <a:r>
              <a:rPr lang="de-DE" sz="6000" dirty="0"/>
              <a:t> </a:t>
            </a:r>
            <a:r>
              <a:rPr lang="de-DE" sz="6000" dirty="0" err="1"/>
              <a:t>you</a:t>
            </a:r>
            <a:r>
              <a:rPr lang="de-DE" sz="6000" dirty="0"/>
              <a:t> · Danke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0FDD1-727D-99E8-180C-4BB9B0A39957}"/>
              </a:ext>
            </a:extLst>
          </p:cNvPr>
          <p:cNvSpPr/>
          <p:nvPr/>
        </p:nvSpPr>
        <p:spPr>
          <a:xfrm>
            <a:off x="9189527" y="5494129"/>
            <a:ext cx="2523047" cy="9185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C0184659-E82E-3EA8-5ED2-F743E3DFA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10220361" y="5560391"/>
            <a:ext cx="1207549" cy="8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 UFBA | Brands of the World™ | Download vector logos and logotypes">
            <a:extLst>
              <a:ext uri="{FF2B5EF4-FFF2-40B4-BE49-F238E27FC236}">
                <a16:creationId xmlns:a16="http://schemas.microsoft.com/office/drawing/2014/main" id="{67BA9A17-1E7F-DF32-AFF3-A1ADF8B8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62" y="5605950"/>
            <a:ext cx="694936" cy="6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30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6B3D6-26AD-4771-7BE9-00DB5F2481EF}"/>
              </a:ext>
            </a:extLst>
          </p:cNvPr>
          <p:cNvSpPr/>
          <p:nvPr/>
        </p:nvSpPr>
        <p:spPr>
          <a:xfrm>
            <a:off x="9189528" y="5494129"/>
            <a:ext cx="2523047" cy="9185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386BF06-4FE5-4ECB-9E48-683B65D8E9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386BF06-4FE5-4ECB-9E48-683B65D8E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7DBD4C-23EA-4997-B274-B0674ADF01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9425" y="1700213"/>
            <a:ext cx="5916612" cy="3602909"/>
          </a:xfrm>
        </p:spPr>
        <p:txBody>
          <a:bodyPr/>
          <a:lstStyle/>
          <a:p>
            <a:r>
              <a:rPr lang="de-DE" dirty="0"/>
              <a:t>Contact </a:t>
            </a:r>
            <a:r>
              <a:rPr lang="de-DE" dirty="0" err="1"/>
              <a:t>information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Luiza Souza </a:t>
            </a:r>
            <a:r>
              <a:rPr lang="de-DE" dirty="0" err="1"/>
              <a:t>Simões</a:t>
            </a:r>
            <a:endParaRPr lang="de-DE" dirty="0"/>
          </a:p>
          <a:p>
            <a:pPr lvl="2"/>
            <a:endParaRPr lang="de-DE" sz="600" dirty="0"/>
          </a:p>
          <a:p>
            <a:pPr lvl="2"/>
            <a:r>
              <a:rPr lang="de-DE" dirty="0"/>
              <a:t>Tel. +49 1575 3510058</a:t>
            </a:r>
          </a:p>
          <a:p>
            <a:pPr lvl="2"/>
            <a:r>
              <a:rPr lang="de-DE" dirty="0"/>
              <a:t>Tel. +55 71 981814845</a:t>
            </a:r>
          </a:p>
          <a:p>
            <a:pPr lvl="2"/>
            <a:endParaRPr lang="de-DE" sz="100" dirty="0"/>
          </a:p>
          <a:p>
            <a:pPr lvl="2"/>
            <a:r>
              <a:rPr lang="de-DE" dirty="0"/>
              <a:t>luizassimoes@hotmail.com</a:t>
            </a:r>
          </a:p>
          <a:p>
            <a:pPr lvl="2"/>
            <a:endParaRPr lang="de-DE" dirty="0"/>
          </a:p>
          <a:p>
            <a:pPr lvl="3"/>
            <a:r>
              <a:rPr lang="de-DE" dirty="0"/>
              <a:t>Fraunhofer IPT</a:t>
            </a:r>
          </a:p>
          <a:p>
            <a:pPr lvl="3"/>
            <a:r>
              <a:rPr lang="de-DE" dirty="0"/>
              <a:t>Steinbachstraße 17</a:t>
            </a:r>
          </a:p>
          <a:p>
            <a:pPr lvl="3"/>
            <a:r>
              <a:rPr lang="de-DE" dirty="0"/>
              <a:t>52074 Aachen</a:t>
            </a:r>
          </a:p>
          <a:p>
            <a:pPr lvl="3"/>
            <a:r>
              <a:rPr lang="de-DE" dirty="0"/>
              <a:t>www.fraunhofer.de</a:t>
            </a:r>
          </a:p>
        </p:txBody>
      </p:sp>
      <p:pic>
        <p:nvPicPr>
          <p:cNvPr id="2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8293997-A745-D24C-73CD-1B53ED9F1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10220362" y="5560391"/>
            <a:ext cx="1207549" cy="84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02387427-A22B-B179-36CF-71CA6562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563" y="5605950"/>
            <a:ext cx="694936" cy="69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0520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04691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59515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316490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5815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960185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Contextualization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F3CD05-5412-4A5D-98D6-F5796119A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2A1E06-5153-DB63-68C2-7606328B637D}"/>
              </a:ext>
            </a:extLst>
          </p:cNvPr>
          <p:cNvGrpSpPr/>
          <p:nvPr/>
        </p:nvGrpSpPr>
        <p:grpSpPr>
          <a:xfrm>
            <a:off x="477838" y="1700213"/>
            <a:ext cx="5438775" cy="1152000"/>
            <a:chOff x="477838" y="1700213"/>
            <a:chExt cx="5438775" cy="1152000"/>
          </a:xfrm>
        </p:grpSpPr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C5727D8-6052-4A96-9453-DBA893210C29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170021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Pfeil: Fünfeck 30">
              <a:extLst>
                <a:ext uri="{FF2B5EF4-FFF2-40B4-BE49-F238E27FC236}">
                  <a16:creationId xmlns:a16="http://schemas.microsoft.com/office/drawing/2014/main" id="{AEB2BD4F-9AA2-4E5C-B688-3E069022503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170021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Google Shape;7762;p147">
              <a:extLst>
                <a:ext uri="{FF2B5EF4-FFF2-40B4-BE49-F238E27FC236}">
                  <a16:creationId xmlns:a16="http://schemas.microsoft.com/office/drawing/2014/main" id="{CA4DFA29-42B3-408A-A6FB-7EC9449AF6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184296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1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Google Shape;7766;p147">
              <a:extLst>
                <a:ext uri="{FF2B5EF4-FFF2-40B4-BE49-F238E27FC236}">
                  <a16:creationId xmlns:a16="http://schemas.microsoft.com/office/drawing/2014/main" id="{19D14D75-3E04-4BD5-9005-2D39E4BAE0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189841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uRLLC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en-US" sz="1400" dirty="0">
                  <a:solidFill>
                    <a:schemeClr val="bg1"/>
                  </a:solidFill>
                  <a:latin typeface="+mn-lt"/>
                </a:rPr>
                <a:t>Ultra-Reliable Low Latency Communications</a:t>
              </a:r>
              <a:endParaRPr lang="de-DE" sz="14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060ADA-128A-E43E-C811-31EA5996A706}"/>
              </a:ext>
            </a:extLst>
          </p:cNvPr>
          <p:cNvGrpSpPr/>
          <p:nvPr/>
        </p:nvGrpSpPr>
        <p:grpSpPr>
          <a:xfrm>
            <a:off x="477838" y="3077128"/>
            <a:ext cx="5438775" cy="1152000"/>
            <a:chOff x="477838" y="3077128"/>
            <a:chExt cx="5438775" cy="1152000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C31680B2-1A8D-45CD-9029-CC3E9296982B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3077128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Pfeil: Fünfeck 31">
              <a:extLst>
                <a:ext uri="{FF2B5EF4-FFF2-40B4-BE49-F238E27FC236}">
                  <a16:creationId xmlns:a16="http://schemas.microsoft.com/office/drawing/2014/main" id="{859E34C5-E308-487F-90FE-2D60FD9A2321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3077128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Google Shape;7762;p147">
              <a:extLst>
                <a:ext uri="{FF2B5EF4-FFF2-40B4-BE49-F238E27FC236}">
                  <a16:creationId xmlns:a16="http://schemas.microsoft.com/office/drawing/2014/main" id="{A0283007-8CDC-4A13-AFC5-6A3D501414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3219877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2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Google Shape;7766;p147">
              <a:extLst>
                <a:ext uri="{FF2B5EF4-FFF2-40B4-BE49-F238E27FC236}">
                  <a16:creationId xmlns:a16="http://schemas.microsoft.com/office/drawing/2014/main" id="{E0B75D2F-9015-4ABF-A405-1448E661C3C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3275333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eMBB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Enhanced Mobile Broadband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A3BC53-AE68-0107-EFBC-C7870AC18B3E}"/>
              </a:ext>
            </a:extLst>
          </p:cNvPr>
          <p:cNvGrpSpPr/>
          <p:nvPr/>
        </p:nvGrpSpPr>
        <p:grpSpPr>
          <a:xfrm>
            <a:off x="477838" y="4454043"/>
            <a:ext cx="5438775" cy="1152000"/>
            <a:chOff x="477838" y="4454043"/>
            <a:chExt cx="5438775" cy="1152000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BB3F480-1832-4534-A1B9-2770EB49D47E}"/>
                </a:ext>
              </a:extLst>
            </p:cNvPr>
            <p:cNvSpPr>
              <a:spLocks/>
            </p:cNvSpPr>
            <p:nvPr/>
          </p:nvSpPr>
          <p:spPr bwMode="gray">
            <a:xfrm>
              <a:off x="1557442" y="4454043"/>
              <a:ext cx="4359171" cy="1152000"/>
            </a:xfrm>
            <a:custGeom>
              <a:avLst/>
              <a:gdLst>
                <a:gd name="connsiteX0" fmla="*/ 0 w 4359171"/>
                <a:gd name="connsiteY0" fmla="*/ 0 h 1152000"/>
                <a:gd name="connsiteX1" fmla="*/ 4359171 w 4359171"/>
                <a:gd name="connsiteY1" fmla="*/ 0 h 1152000"/>
                <a:gd name="connsiteX2" fmla="*/ 4359171 w 4359171"/>
                <a:gd name="connsiteY2" fmla="*/ 1152000 h 1152000"/>
                <a:gd name="connsiteX3" fmla="*/ 0 w 4359171"/>
                <a:gd name="connsiteY3" fmla="*/ 1152000 h 1152000"/>
                <a:gd name="connsiteX4" fmla="*/ 321719 w 4359171"/>
                <a:gd name="connsiteY4" fmla="*/ 57600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71" h="1152000">
                  <a:moveTo>
                    <a:pt x="0" y="0"/>
                  </a:moveTo>
                  <a:lnTo>
                    <a:pt x="4359171" y="0"/>
                  </a:lnTo>
                  <a:lnTo>
                    <a:pt x="4359171" y="1152000"/>
                  </a:lnTo>
                  <a:lnTo>
                    <a:pt x="0" y="1152000"/>
                  </a:lnTo>
                  <a:lnTo>
                    <a:pt x="321719" y="5760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Pfeil: Fünfeck 32">
              <a:extLst>
                <a:ext uri="{FF2B5EF4-FFF2-40B4-BE49-F238E27FC236}">
                  <a16:creationId xmlns:a16="http://schemas.microsoft.com/office/drawing/2014/main" id="{82F9C88F-EDA6-4BA0-9AAB-CE798C415D06}"/>
                </a:ext>
              </a:extLst>
            </p:cNvPr>
            <p:cNvSpPr>
              <a:spLocks/>
            </p:cNvSpPr>
            <p:nvPr/>
          </p:nvSpPr>
          <p:spPr bwMode="gray">
            <a:xfrm>
              <a:off x="477838" y="4454043"/>
              <a:ext cx="1282868" cy="1152000"/>
            </a:xfrm>
            <a:prstGeom prst="homePlate">
              <a:avLst>
                <a:gd name="adj" fmla="val 2792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Google Shape;7762;p147">
              <a:extLst>
                <a:ext uri="{FF2B5EF4-FFF2-40B4-BE49-F238E27FC236}">
                  <a16:creationId xmlns:a16="http://schemas.microsoft.com/office/drawing/2014/main" id="{38E06E1D-2F95-4E09-8BA7-EDADACD0D9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97674" y="4596792"/>
              <a:ext cx="942020" cy="86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374140"/>
                </a:buClr>
                <a:buSzPts val="4400"/>
                <a:buFont typeface="Open Sans Semibold" panose="020B0706030804020204" pitchFamily="34" charset="0"/>
                <a:buNone/>
              </a:pPr>
              <a:r>
                <a:rPr lang="de-DE" altLang="en-US" sz="4400" dirty="0">
                  <a:solidFill>
                    <a:schemeClr val="bg1"/>
                  </a:solidFill>
                  <a:latin typeface="+mj-lt"/>
                  <a:cs typeface="Open Sans Semibold" panose="020B0706030804020204" pitchFamily="34" charset="0"/>
                  <a:sym typeface="Open Sans Semibold" panose="020B0706030804020204" pitchFamily="34" charset="0"/>
                </a:rPr>
                <a:t>3</a:t>
              </a:r>
              <a:endParaRPr lang="de-DE" altLang="en-US" sz="1400" dirty="0">
                <a:solidFill>
                  <a:schemeClr val="bg1"/>
                </a:solidFill>
                <a:latin typeface="+mj-lt"/>
                <a:cs typeface="Open Sans Semibold" panose="020B07060308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Google Shape;7766;p147">
              <a:extLst>
                <a:ext uri="{FF2B5EF4-FFF2-40B4-BE49-F238E27FC236}">
                  <a16:creationId xmlns:a16="http://schemas.microsoft.com/office/drawing/2014/main" id="{087C2760-BDE2-4679-844D-A8A729AE13A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39606" y="4652247"/>
              <a:ext cx="3481370" cy="755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lvl="2" indent="0"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 err="1">
                  <a:solidFill>
                    <a:schemeClr val="bg1"/>
                  </a:solidFill>
                  <a:latin typeface="+mj-lt"/>
                </a:rPr>
                <a:t>mMTC</a:t>
              </a:r>
              <a:endParaRPr lang="de-DE" sz="1400" dirty="0">
                <a:solidFill>
                  <a:schemeClr val="bg1"/>
                </a:solidFill>
                <a:latin typeface="+mj-lt"/>
              </a:endParaRPr>
            </a:p>
            <a:p>
              <a:pPr>
                <a:lnSpc>
                  <a:spcPct val="110000"/>
                </a:lnSpc>
                <a:spcBef>
                  <a:spcPts val="0"/>
                </a:spcBef>
                <a:buNone/>
              </a:pP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Massive </a:t>
              </a:r>
              <a:r>
                <a:rPr lang="de-DE" sz="1400" dirty="0" err="1">
                  <a:solidFill>
                    <a:schemeClr val="bg1"/>
                  </a:solidFill>
                  <a:latin typeface="+mn-lt"/>
                </a:rPr>
                <a:t>Machine</a:t>
              </a:r>
              <a:r>
                <a:rPr lang="de-DE" sz="1400" dirty="0">
                  <a:solidFill>
                    <a:schemeClr val="bg1"/>
                  </a:solidFill>
                  <a:latin typeface="+mn-lt"/>
                </a:rPr>
                <a:t> Type Communications</a:t>
              </a:r>
            </a:p>
          </p:txBody>
        </p:sp>
      </p:grpSp>
      <p:pic>
        <p:nvPicPr>
          <p:cNvPr id="13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947AD8C-B92F-71CD-B2D6-98834B5A2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2A0E8450-9A85-50DB-3434-AFFA83C3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3">
            <a:extLst>
              <a:ext uri="{FF2B5EF4-FFF2-40B4-BE49-F238E27FC236}">
                <a16:creationId xmlns:a16="http://schemas.microsoft.com/office/drawing/2014/main" id="{854D5650-FFA8-8F1A-2D1B-8A97D919E66F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C4B27C07-5C61-2BBA-B88C-FE736E46727F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AD1E58-797C-1AD1-CBE3-9FCD08C02320}"/>
              </a:ext>
            </a:extLst>
          </p:cNvPr>
          <p:cNvGrpSpPr/>
          <p:nvPr/>
        </p:nvGrpSpPr>
        <p:grpSpPr>
          <a:xfrm>
            <a:off x="6422036" y="1895762"/>
            <a:ext cx="5246412" cy="3619798"/>
            <a:chOff x="6422036" y="1895762"/>
            <a:chExt cx="5246412" cy="3619798"/>
          </a:xfrm>
        </p:grpSpPr>
        <p:pic>
          <p:nvPicPr>
            <p:cNvPr id="12" name="Picture 11" descr="A picture containing text, screenshot, diagram, font&#10;&#10;Description automatically generated">
              <a:extLst>
                <a:ext uri="{FF2B5EF4-FFF2-40B4-BE49-F238E27FC236}">
                  <a16:creationId xmlns:a16="http://schemas.microsoft.com/office/drawing/2014/main" id="{3E591369-D97A-FDB7-6A92-35062D45E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9"/>
            <a:stretch/>
          </p:blipFill>
          <p:spPr>
            <a:xfrm>
              <a:off x="6422036" y="1895762"/>
              <a:ext cx="5246412" cy="31342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808243-6BE6-3D7E-CA7A-619DBD6F4990}"/>
                </a:ext>
              </a:extLst>
            </p:cNvPr>
            <p:cNvSpPr txBox="1"/>
            <p:nvPr/>
          </p:nvSpPr>
          <p:spPr>
            <a:xfrm>
              <a:off x="6808669" y="5146228"/>
              <a:ext cx="4473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5G features and its applications [Image]. In: 3GPP. Available at: https://fuenf-g.de/2019/09/26/die-schrittmacher-von-5g/##. Accessed on June 22, 2023.</a:t>
              </a:r>
              <a:endParaRPr lang="de-DE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171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Contextualization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2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08BB22B-6675-BBDE-5F43-BF0F2059E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8C598567-E091-D00E-A553-7E2258AB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ußzeilenplatzhalter 3">
            <a:extLst>
              <a:ext uri="{FF2B5EF4-FFF2-40B4-BE49-F238E27FC236}">
                <a16:creationId xmlns:a16="http://schemas.microsoft.com/office/drawing/2014/main" id="{8A874EA5-1CFA-E585-8D23-27226642B7C5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26" name="Datumsplatzhalter 2">
            <a:extLst>
              <a:ext uri="{FF2B5EF4-FFF2-40B4-BE49-F238E27FC236}">
                <a16:creationId xmlns:a16="http://schemas.microsoft.com/office/drawing/2014/main" id="{7687BE42-E0C9-1C29-9E8E-182DA40BF4B9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47D4E7-6442-1BB6-743C-65D12A327234}"/>
              </a:ext>
            </a:extLst>
          </p:cNvPr>
          <p:cNvGrpSpPr/>
          <p:nvPr/>
        </p:nvGrpSpPr>
        <p:grpSpPr>
          <a:xfrm>
            <a:off x="1402769" y="1661266"/>
            <a:ext cx="10246404" cy="4238324"/>
            <a:chOff x="1402769" y="1661266"/>
            <a:chExt cx="10246404" cy="42383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9A8CBB-6FE0-4987-4F56-DD34ECF684A2}"/>
                </a:ext>
              </a:extLst>
            </p:cNvPr>
            <p:cNvGrpSpPr/>
            <p:nvPr/>
          </p:nvGrpSpPr>
          <p:grpSpPr>
            <a:xfrm>
              <a:off x="1402769" y="1661266"/>
              <a:ext cx="9386461" cy="3985263"/>
              <a:chOff x="1402769" y="1661266"/>
              <a:chExt cx="9386461" cy="3985263"/>
            </a:xfrm>
          </p:grpSpPr>
          <p:sp>
            <p:nvSpPr>
              <p:cNvPr id="11" name="Eingekerbter Richtungspfeil 15">
                <a:extLst>
                  <a:ext uri="{FF2B5EF4-FFF2-40B4-BE49-F238E27FC236}">
                    <a16:creationId xmlns:a16="http://schemas.microsoft.com/office/drawing/2014/main" id="{64CF0349-2CF2-4543-B081-3FD4396A0D1F}"/>
                  </a:ext>
                </a:extLst>
              </p:cNvPr>
              <p:cNvSpPr/>
              <p:nvPr/>
            </p:nvSpPr>
            <p:spPr bwMode="gray">
              <a:xfrm flipH="1">
                <a:off x="2173947" y="3184269"/>
                <a:ext cx="7214348" cy="1613677"/>
              </a:xfrm>
              <a:prstGeom prst="chevron">
                <a:avLst>
                  <a:gd name="adj" fmla="val 2293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432000" tIns="144000" rIns="0" bIns="0" numCol="2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Collect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information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Basis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for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decision-making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Improve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efficiency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Higher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productivity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and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sustainability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Safer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work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envirenments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Accident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prevention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Reduce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unplanned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maintainance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Progress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monitoring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cxnSp>
            <p:nvCxnSpPr>
              <p:cNvPr id="15" name="Elbow Connector 5">
                <a:extLst>
                  <a:ext uri="{FF2B5EF4-FFF2-40B4-BE49-F238E27FC236}">
                    <a16:creationId xmlns:a16="http://schemas.microsoft.com/office/drawing/2014/main" id="{472DAF35-D4FC-45DB-A428-234AEF51AA6B}"/>
                  </a:ext>
                </a:extLst>
              </p:cNvPr>
              <p:cNvCxnSpPr/>
              <p:nvPr/>
            </p:nvCxnSpPr>
            <p:spPr bwMode="gray">
              <a:xfrm flipH="1">
                <a:off x="9862709" y="2526049"/>
                <a:ext cx="340742" cy="1731022"/>
              </a:xfrm>
              <a:prstGeom prst="bentConnector3">
                <a:avLst>
                  <a:gd name="adj1" fmla="val -66385"/>
                </a:avLst>
              </a:prstGeom>
              <a:solidFill>
                <a:schemeClr val="tx2"/>
              </a:solidFill>
              <a:ln w="12700" cap="flat" cmpd="sng" algn="ctr">
                <a:solidFill>
                  <a:schemeClr val="accent2"/>
                </a:solidFill>
                <a:prstDash val="solid"/>
                <a:round/>
                <a:headEnd type="none" w="lg" len="lg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Eingekerbter Richtungspfeil 36">
                <a:extLst>
                  <a:ext uri="{FF2B5EF4-FFF2-40B4-BE49-F238E27FC236}">
                    <a16:creationId xmlns:a16="http://schemas.microsoft.com/office/drawing/2014/main" id="{F147AA27-0FFE-49AE-A9B3-EBD92B782020}"/>
                  </a:ext>
                </a:extLst>
              </p:cNvPr>
              <p:cNvSpPr/>
              <p:nvPr/>
            </p:nvSpPr>
            <p:spPr bwMode="gray">
              <a:xfrm>
                <a:off x="2470115" y="166904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Real-time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condition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monitoring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Eingekerbter Richtungspfeil 36">
                <a:extLst>
                  <a:ext uri="{FF2B5EF4-FFF2-40B4-BE49-F238E27FC236}">
                    <a16:creationId xmlns:a16="http://schemas.microsoft.com/office/drawing/2014/main" id="{89917CC9-3FE5-43C7-988E-FDEE001640FB}"/>
                  </a:ext>
                </a:extLst>
              </p:cNvPr>
              <p:cNvSpPr/>
              <p:nvPr/>
            </p:nvSpPr>
            <p:spPr bwMode="gray">
              <a:xfrm>
                <a:off x="4887063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Health and safety at worksites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sp>
            <p:nvSpPr>
              <p:cNvPr id="18" name="Eingekerbter Richtungspfeil 36">
                <a:extLst>
                  <a:ext uri="{FF2B5EF4-FFF2-40B4-BE49-F238E27FC236}">
                    <a16:creationId xmlns:a16="http://schemas.microsoft.com/office/drawing/2014/main" id="{45239726-BA25-4DEA-B5F9-CF6342E13234}"/>
                  </a:ext>
                </a:extLst>
              </p:cNvPr>
              <p:cNvSpPr/>
              <p:nvPr/>
            </p:nvSpPr>
            <p:spPr bwMode="gray">
              <a:xfrm>
                <a:off x="7304011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Autonomous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machinery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7ABD2-2F04-0342-2AC3-B8DA8D67B33C}"/>
                  </a:ext>
                </a:extLst>
              </p:cNvPr>
              <p:cNvSpPr txBox="1"/>
              <p:nvPr/>
            </p:nvSpPr>
            <p:spPr>
              <a:xfrm>
                <a:off x="1402769" y="5184864"/>
                <a:ext cx="9386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“In 1995–2005, up to 90% of fatal mining accidents were equipment related, while maintenance is responsible for 41% of a mine’s equipment costs. […] Studies say 70% of machine-specific malfunctions could be prevented by collecting and analyzing the machine's data.”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E155B4-55EC-7561-DAA3-8C8EF426408A}"/>
                </a:ext>
              </a:extLst>
            </p:cNvPr>
            <p:cNvSpPr txBox="1"/>
            <p:nvPr/>
          </p:nvSpPr>
          <p:spPr>
            <a:xfrm>
              <a:off x="2607916" y="5653369"/>
              <a:ext cx="90412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- ERICSSON. Connected Mining: A Guide to smart mining transformation with private cellular technology. 2020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7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77124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242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96D7F38-C5AE-4FFA-AC9F-DDD63839CE5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96D7F38-C5AE-4FFA-AC9F-DDD63839C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>
            <a:extLst>
              <a:ext uri="{FF2B5EF4-FFF2-40B4-BE49-F238E27FC236}">
                <a16:creationId xmlns:a16="http://schemas.microsoft.com/office/drawing/2014/main" id="{22464388-2ECA-4EEA-8E18-9F2C9F7B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5B0A39-39BD-4860-A01A-03444D0D1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Use Cases</a:t>
            </a:r>
            <a:endParaRPr lang="en-US" dirty="0"/>
          </a:p>
        </p:txBody>
      </p:sp>
      <p:pic>
        <p:nvPicPr>
          <p:cNvPr id="2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308BB22B-6675-BBDE-5F43-BF0F2059E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8C598567-E091-D00E-A553-7E2258ABF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ußzeilenplatzhalter 3">
            <a:extLst>
              <a:ext uri="{FF2B5EF4-FFF2-40B4-BE49-F238E27FC236}">
                <a16:creationId xmlns:a16="http://schemas.microsoft.com/office/drawing/2014/main" id="{8A874EA5-1CFA-E585-8D23-27226642B7C5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  <p:sp>
        <p:nvSpPr>
          <p:cNvPr id="26" name="Datumsplatzhalter 2">
            <a:extLst>
              <a:ext uri="{FF2B5EF4-FFF2-40B4-BE49-F238E27FC236}">
                <a16:creationId xmlns:a16="http://schemas.microsoft.com/office/drawing/2014/main" id="{7687BE42-E0C9-1C29-9E8E-182DA40BF4B9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B9895-7995-4701-B7D7-4BC6440ECA04}"/>
              </a:ext>
            </a:extLst>
          </p:cNvPr>
          <p:cNvGrpSpPr/>
          <p:nvPr/>
        </p:nvGrpSpPr>
        <p:grpSpPr>
          <a:xfrm>
            <a:off x="1402769" y="1661266"/>
            <a:ext cx="10246404" cy="4238324"/>
            <a:chOff x="1402769" y="1661266"/>
            <a:chExt cx="10246404" cy="423832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9A8CBB-6FE0-4987-4F56-DD34ECF684A2}"/>
                </a:ext>
              </a:extLst>
            </p:cNvPr>
            <p:cNvGrpSpPr/>
            <p:nvPr/>
          </p:nvGrpSpPr>
          <p:grpSpPr>
            <a:xfrm>
              <a:off x="1402769" y="1661266"/>
              <a:ext cx="9386461" cy="3985263"/>
              <a:chOff x="1402769" y="1661266"/>
              <a:chExt cx="9386461" cy="3985263"/>
            </a:xfrm>
          </p:grpSpPr>
          <p:sp>
            <p:nvSpPr>
              <p:cNvPr id="11" name="Eingekerbter Richtungspfeil 15">
                <a:extLst>
                  <a:ext uri="{FF2B5EF4-FFF2-40B4-BE49-F238E27FC236}">
                    <a16:creationId xmlns:a16="http://schemas.microsoft.com/office/drawing/2014/main" id="{64CF0349-2CF2-4543-B081-3FD4396A0D1F}"/>
                  </a:ext>
                </a:extLst>
              </p:cNvPr>
              <p:cNvSpPr/>
              <p:nvPr/>
            </p:nvSpPr>
            <p:spPr bwMode="gray">
              <a:xfrm flipH="1">
                <a:off x="2173947" y="3184269"/>
                <a:ext cx="7214348" cy="1613677"/>
              </a:xfrm>
              <a:prstGeom prst="chevron">
                <a:avLst>
                  <a:gd name="adj" fmla="val 22932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square" lIns="432000" tIns="144000" rIns="0" bIns="0" numCol="2" rtlCol="0" anchor="b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Collect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information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Basis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for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decision-making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Improve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efficiency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Higher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productivity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and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sustainability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Safer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work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envirenments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Accident</a:t>
                </a: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prevention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Reduce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unplanned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 </a:t>
                </a:r>
                <a:r>
                  <a:rPr kumimoji="0" lang="de-DE" sz="14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maintainance</a:t>
                </a:r>
                <a:r>
                  <a:rPr kumimoji="0" lang="de-DE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de-DE" sz="1400" b="1" dirty="0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Progress </a:t>
                </a:r>
                <a:r>
                  <a:rPr lang="de-DE" sz="1400" b="1" dirty="0" err="1">
                    <a:solidFill>
                      <a:schemeClr val="bg1"/>
                    </a:solidFill>
                    <a:latin typeface="Frutiger LT Com 45 Light" panose="020B0303030504020204" pitchFamily="34" charset="0"/>
                  </a:rPr>
                  <a:t>monitoring</a:t>
                </a:r>
                <a:endParaRPr lang="de-DE" sz="1400" b="1" dirty="0">
                  <a:solidFill>
                    <a:schemeClr val="bg1"/>
                  </a:solidFill>
                  <a:latin typeface="Frutiger LT Com 45 Light" panose="020B0303030504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grpSp>
            <p:nvGrpSpPr>
              <p:cNvPr id="13" name="Group 1">
                <a:extLst>
                  <a:ext uri="{FF2B5EF4-FFF2-40B4-BE49-F238E27FC236}">
                    <a16:creationId xmlns:a16="http://schemas.microsoft.com/office/drawing/2014/main" id="{A17B7281-5125-46BA-A6FF-964EEF58B3CE}"/>
                  </a:ext>
                </a:extLst>
              </p:cNvPr>
              <p:cNvGrpSpPr/>
              <p:nvPr/>
            </p:nvGrpSpPr>
            <p:grpSpPr bwMode="gray">
              <a:xfrm>
                <a:off x="1861942" y="2526050"/>
                <a:ext cx="8341515" cy="1731024"/>
                <a:chOff x="1884382" y="3135788"/>
                <a:chExt cx="8430007" cy="1000426"/>
              </a:xfrm>
            </p:grpSpPr>
            <p:cxnSp>
              <p:nvCxnSpPr>
                <p:cNvPr id="14" name="Elbow Connector 3">
                  <a:extLst>
                    <a:ext uri="{FF2B5EF4-FFF2-40B4-BE49-F238E27FC236}">
                      <a16:creationId xmlns:a16="http://schemas.microsoft.com/office/drawing/2014/main" id="{876DD779-82F0-495D-ABCB-950D818D1F1B}"/>
                    </a:ext>
                  </a:extLst>
                </p:cNvPr>
                <p:cNvCxnSpPr/>
                <p:nvPr/>
              </p:nvCxnSpPr>
              <p:spPr bwMode="gray">
                <a:xfrm rot="10800000" flipH="1">
                  <a:off x="1884382" y="3135789"/>
                  <a:ext cx="343516" cy="1000425"/>
                </a:xfrm>
                <a:prstGeom prst="bentConnector3">
                  <a:avLst>
                    <a:gd name="adj1" fmla="val -66547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Elbow Connector 5">
                  <a:extLst>
                    <a:ext uri="{FF2B5EF4-FFF2-40B4-BE49-F238E27FC236}">
                      <a16:creationId xmlns:a16="http://schemas.microsoft.com/office/drawing/2014/main" id="{472DAF35-D4FC-45DB-A428-234AEF51AA6B}"/>
                    </a:ext>
                  </a:extLst>
                </p:cNvPr>
                <p:cNvCxnSpPr/>
                <p:nvPr/>
              </p:nvCxnSpPr>
              <p:spPr bwMode="gray">
                <a:xfrm flipH="1">
                  <a:off x="9970032" y="3135788"/>
                  <a:ext cx="344357" cy="1000425"/>
                </a:xfrm>
                <a:prstGeom prst="bentConnector3">
                  <a:avLst>
                    <a:gd name="adj1" fmla="val -66385"/>
                  </a:avLst>
                </a:prstGeom>
                <a:solidFill>
                  <a:schemeClr val="tx2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round/>
                  <a:headEnd type="none" w="lg" len="lg"/>
                  <a:tailEnd type="triangl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6" name="Eingekerbter Richtungspfeil 36">
                <a:extLst>
                  <a:ext uri="{FF2B5EF4-FFF2-40B4-BE49-F238E27FC236}">
                    <a16:creationId xmlns:a16="http://schemas.microsoft.com/office/drawing/2014/main" id="{F147AA27-0FFE-49AE-A9B3-EBD92B782020}"/>
                  </a:ext>
                </a:extLst>
              </p:cNvPr>
              <p:cNvSpPr/>
              <p:nvPr/>
            </p:nvSpPr>
            <p:spPr bwMode="gray">
              <a:xfrm>
                <a:off x="2470115" y="166904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Real-time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condition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monitoring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Eingekerbter Richtungspfeil 36">
                <a:extLst>
                  <a:ext uri="{FF2B5EF4-FFF2-40B4-BE49-F238E27FC236}">
                    <a16:creationId xmlns:a16="http://schemas.microsoft.com/office/drawing/2014/main" id="{89917CC9-3FE5-43C7-988E-FDEE001640FB}"/>
                  </a:ext>
                </a:extLst>
              </p:cNvPr>
              <p:cNvSpPr/>
              <p:nvPr/>
            </p:nvSpPr>
            <p:spPr bwMode="gray">
              <a:xfrm>
                <a:off x="4887063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Frutiger LT Com 45 Light" panose="020B0303030504020204" pitchFamily="34" charset="0"/>
                  </a:rPr>
                  <a:t>Health and safety at worksites</a:t>
                </a:r>
                <a:endParaRPr kumimoji="0" lang="de-DE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Frutiger LT Com 45 Light" panose="020B0303030504020204" pitchFamily="34" charset="0"/>
                </a:endParaRPr>
              </a:p>
            </p:txBody>
          </p:sp>
          <p:sp>
            <p:nvSpPr>
              <p:cNvPr id="18" name="Eingekerbter Richtungspfeil 36">
                <a:extLst>
                  <a:ext uri="{FF2B5EF4-FFF2-40B4-BE49-F238E27FC236}">
                    <a16:creationId xmlns:a16="http://schemas.microsoft.com/office/drawing/2014/main" id="{45239726-BA25-4DEA-B5F9-CF6342E13234}"/>
                  </a:ext>
                </a:extLst>
              </p:cNvPr>
              <p:cNvSpPr/>
              <p:nvPr/>
            </p:nvSpPr>
            <p:spPr bwMode="gray">
              <a:xfrm>
                <a:off x="7304011" y="1661266"/>
                <a:ext cx="2475448" cy="1323569"/>
              </a:xfrm>
              <a:prstGeom prst="chevron">
                <a:avLst>
                  <a:gd name="adj" fmla="val 2455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vert="horz" wrap="square" lIns="180000" tIns="72000" rIns="72000" bIns="7200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Autonomous</a:t>
                </a:r>
                <a:r>
                  <a:rPr lang="de-DE" sz="14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de-DE" sz="1400" dirty="0" err="1">
                    <a:solidFill>
                      <a:schemeClr val="bg1"/>
                    </a:solidFill>
                    <a:latin typeface="+mj-lt"/>
                  </a:rPr>
                  <a:t>machinery</a:t>
                </a:r>
                <a:endParaRPr lang="de-DE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57ABD2-2F04-0342-2AC3-B8DA8D67B33C}"/>
                  </a:ext>
                </a:extLst>
              </p:cNvPr>
              <p:cNvSpPr txBox="1"/>
              <p:nvPr/>
            </p:nvSpPr>
            <p:spPr>
              <a:xfrm>
                <a:off x="1402769" y="5184864"/>
                <a:ext cx="9386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“In 1995–2005, up to 90% of fatal mining accidents were equipment related, while maintenance is responsible for 41% of a mine’s equipment costs. […] Studies say 70% of machine-specific malfunctions could be prevented by collecting and analyzing the machine's data.”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E155B4-55EC-7561-DAA3-8C8EF426408A}"/>
                </a:ext>
              </a:extLst>
            </p:cNvPr>
            <p:cNvSpPr txBox="1"/>
            <p:nvPr/>
          </p:nvSpPr>
          <p:spPr>
            <a:xfrm>
              <a:off x="2607916" y="5653369"/>
              <a:ext cx="90412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b="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rial" panose="020B0604020202020204" pitchFamily="34" charset="0"/>
                </a:rPr>
                <a:t>- ERICSSON. Connected Mining: A Guide to smart mining transformation with private cellular technology. 2020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5305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0CCF772E-B200-4A5A-A523-AC73A3B0B1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0CCF772E-B200-4A5A-A523-AC73A3B0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A084D317-82FF-4C40-AE4D-3B5721D6C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79536"/>
              </p:ext>
            </p:extLst>
          </p:nvPr>
        </p:nvGraphicFramePr>
        <p:xfrm>
          <a:off x="479426" y="1700215"/>
          <a:ext cx="11233150" cy="24889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1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Introduction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Objectives</a:t>
                      </a:r>
                      <a:endParaRPr lang="de-DE" sz="1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Contextualization</a:t>
                      </a: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Measurements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de-DE" sz="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kumimoji="0" lang="de-DE" sz="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utiger LT Com 65 Bold"/>
                        <a:ea typeface="+mn-ea"/>
                        <a:cs typeface="+mn-cs"/>
                      </a:endParaRP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Underground Mine</a:t>
                      </a:r>
                    </a:p>
                    <a:p>
                      <a:pPr marL="180000" marR="0" lvl="3" indent="-1800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9C7D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Construction Site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06">
                <a:tc>
                  <a:txBody>
                    <a:bodyPr/>
                    <a:lstStyle/>
                    <a:p>
                      <a:pPr marL="0" lvl="3" indent="0" algn="ctr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72000" marB="72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3" indent="0" algn="l" defTabSz="914400" rtl="0" eaLnBrk="1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  <a:endParaRPr lang="de-DE" sz="16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C065D80D-23CB-9846-91E0-382C204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Table of Contents</a:t>
            </a:r>
            <a:endParaRPr lang="de-DE" dirty="0"/>
          </a:p>
        </p:txBody>
      </p:sp>
      <p:sp>
        <p:nvSpPr>
          <p:cNvPr id="30" name="Datumsplatzhalter 2">
            <a:extLst>
              <a:ext uri="{FF2B5EF4-FFF2-40B4-BE49-F238E27FC236}">
                <a16:creationId xmlns:a16="http://schemas.microsoft.com/office/drawing/2014/main" id="{D6A2BFA2-68B1-892C-4DB4-777C0768A517}"/>
              </a:ext>
            </a:extLst>
          </p:cNvPr>
          <p:cNvSpPr txBox="1">
            <a:spLocks/>
          </p:cNvSpPr>
          <p:nvPr/>
        </p:nvSpPr>
        <p:spPr>
          <a:xfrm>
            <a:off x="362309" y="6155530"/>
            <a:ext cx="929549" cy="70246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prstClr val="black"/>
                </a:solidFill>
                <a:highlight>
                  <a:srgbClr val="FFFFFF"/>
                </a:highlight>
                <a:latin typeface="Frutiger LT Com 45 Light"/>
              </a:rPr>
              <a:t>10.07.2023</a:t>
            </a:r>
            <a:endParaRPr lang="de-DE" sz="800" dirty="0">
              <a:solidFill>
                <a:prstClr val="black"/>
              </a:solidFill>
              <a:highlight>
                <a:srgbClr val="FFFFFF"/>
              </a:highlight>
              <a:latin typeface="Frutiger LT Com 45 Light"/>
            </a:endParaRPr>
          </a:p>
        </p:txBody>
      </p:sp>
      <p:pic>
        <p:nvPicPr>
          <p:cNvPr id="31" name="Picture 4" descr="UFBA no Colégio da Polícia Militar – Dendezeiros, Bahia | Kids Save Lives  Brasil">
            <a:extLst>
              <a:ext uri="{FF2B5EF4-FFF2-40B4-BE49-F238E27FC236}">
                <a16:creationId xmlns:a16="http://schemas.microsoft.com/office/drawing/2014/main" id="{F086A0FC-3C8B-AAC4-9667-8FCEBAB51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8" t="24141" r="54"/>
          <a:stretch/>
        </p:blipFill>
        <p:spPr bwMode="auto">
          <a:xfrm>
            <a:off x="7340741" y="6288833"/>
            <a:ext cx="648073" cy="4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OGO UFBA | Brands of the World™ | Download vector logos and logotypes">
            <a:extLst>
              <a:ext uri="{FF2B5EF4-FFF2-40B4-BE49-F238E27FC236}">
                <a16:creationId xmlns:a16="http://schemas.microsoft.com/office/drawing/2014/main" id="{A6FB0D02-A0EA-E96F-C50D-0A2A50B2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6255617"/>
            <a:ext cx="480915" cy="4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ußzeilenplatzhalter 3">
            <a:extLst>
              <a:ext uri="{FF2B5EF4-FFF2-40B4-BE49-F238E27FC236}">
                <a16:creationId xmlns:a16="http://schemas.microsoft.com/office/drawing/2014/main" id="{86F2DF28-AC61-87F1-5756-1D52D82366AE}"/>
              </a:ext>
            </a:extLst>
          </p:cNvPr>
          <p:cNvSpPr txBox="1">
            <a:spLocks/>
          </p:cNvSpPr>
          <p:nvPr/>
        </p:nvSpPr>
        <p:spPr bwMode="gray">
          <a:xfrm>
            <a:off x="1415808" y="6455836"/>
            <a:ext cx="2952000" cy="12311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  <a:buFontTx/>
              <a:buNone/>
            </a:pPr>
            <a:r>
              <a:rPr lang="de-DE" sz="800">
                <a:solidFill>
                  <a:prstClr val="black"/>
                </a:solidFill>
                <a:latin typeface="Frutiger LT Com 45 Light"/>
              </a:rPr>
              <a:t>© Fraunhofer IPT/WZL der RWTH Aachen</a:t>
            </a:r>
            <a:endParaRPr lang="de-DE" sz="800" dirty="0">
              <a:solidFill>
                <a:prstClr val="black"/>
              </a:solidFill>
              <a:latin typeface="Frutiger LT Com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6491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230531_Fraunhofer_IPT_Master-16-9_Vorlage.pptx" id="{55ABF1B0-63C9-45CC-8F93-16CFF2B53B6B}" vid="{9243FDA3-76D7-4C91-B906-3214CD402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155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Frutiger LT Com 45 Light</vt:lpstr>
      <vt:lpstr>Frutiger LT Com 65 Bold</vt:lpstr>
      <vt:lpstr>Frutiger LT Com 75 Black</vt:lpstr>
      <vt:lpstr>Open Sans Semibold</vt:lpstr>
      <vt:lpstr>Wingdings</vt:lpstr>
      <vt:lpstr>Fraunhofer_Master_16-9</vt:lpstr>
      <vt:lpstr>think-cell Folie</vt:lpstr>
      <vt:lpstr>PowerPoint Presentation</vt:lpstr>
      <vt:lpstr>Table of Contents</vt:lpstr>
      <vt:lpstr>Table of Contents</vt:lpstr>
      <vt:lpstr>Table of Contents</vt:lpstr>
      <vt:lpstr>Contextualization</vt:lpstr>
      <vt:lpstr>Contextualization</vt:lpstr>
      <vt:lpstr>Table of Contents</vt:lpstr>
      <vt:lpstr>Measurements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Souza Simoes, Luiza</dc:creator>
  <cp:lastModifiedBy>Souza Simoes, Luiza</cp:lastModifiedBy>
  <cp:revision>6</cp:revision>
  <dcterms:created xsi:type="dcterms:W3CDTF">2023-06-21T08:08:28Z</dcterms:created>
  <dcterms:modified xsi:type="dcterms:W3CDTF">2023-06-22T15:01:20Z</dcterms:modified>
</cp:coreProperties>
</file>