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69" r:id="rId3"/>
    <p:sldId id="270" r:id="rId4"/>
    <p:sldId id="261" r:id="rId5"/>
    <p:sldId id="262" r:id="rId6"/>
    <p:sldId id="268" r:id="rId7"/>
    <p:sldId id="257" r:id="rId8"/>
    <p:sldId id="258" r:id="rId9"/>
    <p:sldId id="259" r:id="rId10"/>
    <p:sldId id="263" r:id="rId11"/>
    <p:sldId id="260" r:id="rId12"/>
    <p:sldId id="264" r:id="rId13"/>
    <p:sldId id="265" r:id="rId14"/>
    <p:sldId id="266" r:id="rId15"/>
    <p:sldId id="267" r:id="rId1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2/23/2024</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085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3347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9378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991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1863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297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423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022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987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077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2/23/2024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697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2/23/2024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8847917"/>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68" r:id="rId6"/>
    <p:sldLayoutId id="2147483864" r:id="rId7"/>
    <p:sldLayoutId id="2147483865" r:id="rId8"/>
    <p:sldLayoutId id="2147483866" r:id="rId9"/>
    <p:sldLayoutId id="2147483867" r:id="rId10"/>
    <p:sldLayoutId id="214748386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8" name="Top Left">
            <a:extLst>
              <a:ext uri="{FF2B5EF4-FFF2-40B4-BE49-F238E27FC236}">
                <a16:creationId xmlns:a16="http://schemas.microsoft.com/office/drawing/2014/main" id="{A5A5770B-6417-46B2-AB01-17D7D12F68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0A536F9F-E66C-409C-A5B2-F0358669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D4566644-7E08-4EB9-BC6B-9BB355CFF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34AF1CE7-0DFA-4867-87EA-B294B8BEC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34DB8D0E-AA8B-4287-B344-03151F7D6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32511D7-000F-4C98-8E10-F000EE969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C7D5650-4C81-4A68-B408-707795105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C057A7C7-4DFE-4756-B1B0-B2BDEB289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8A2E6817-8185-4F0A-84D5-B6D6B44C8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u 1">
            <a:extLst>
              <a:ext uri="{FF2B5EF4-FFF2-40B4-BE49-F238E27FC236}">
                <a16:creationId xmlns:a16="http://schemas.microsoft.com/office/drawing/2014/main" id="{F508C563-FE63-306C-BED7-E48080039C67}"/>
              </a:ext>
            </a:extLst>
          </p:cNvPr>
          <p:cNvSpPr>
            <a:spLocks noGrp="1"/>
          </p:cNvSpPr>
          <p:nvPr>
            <p:ph type="ctrTitle"/>
          </p:nvPr>
        </p:nvSpPr>
        <p:spPr>
          <a:xfrm>
            <a:off x="996275" y="570602"/>
            <a:ext cx="5996619" cy="2226076"/>
          </a:xfrm>
        </p:spPr>
        <p:txBody>
          <a:bodyPr anchor="ctr">
            <a:normAutofit/>
          </a:bodyPr>
          <a:lstStyle/>
          <a:p>
            <a:pPr algn="l"/>
            <a:r>
              <a:rPr lang="ro-RO" sz="5400" dirty="0">
                <a:latin typeface="Elephant" panose="02020904090505020303" pitchFamily="18" charset="0"/>
              </a:rPr>
              <a:t>Compresia fișierelor audio</a:t>
            </a:r>
          </a:p>
        </p:txBody>
      </p:sp>
      <p:sp>
        <p:nvSpPr>
          <p:cNvPr id="3" name="Subtitlu 2">
            <a:extLst>
              <a:ext uri="{FF2B5EF4-FFF2-40B4-BE49-F238E27FC236}">
                <a16:creationId xmlns:a16="http://schemas.microsoft.com/office/drawing/2014/main" id="{2CCE1287-E9FE-2B43-EA28-690497B939C2}"/>
              </a:ext>
            </a:extLst>
          </p:cNvPr>
          <p:cNvSpPr>
            <a:spLocks noGrp="1"/>
          </p:cNvSpPr>
          <p:nvPr>
            <p:ph type="subTitle" idx="1"/>
          </p:nvPr>
        </p:nvSpPr>
        <p:spPr>
          <a:xfrm>
            <a:off x="7185429" y="557190"/>
            <a:ext cx="3997745" cy="2228758"/>
          </a:xfrm>
        </p:spPr>
        <p:txBody>
          <a:bodyPr anchor="ctr">
            <a:normAutofit/>
          </a:bodyPr>
          <a:lstStyle/>
          <a:p>
            <a:pPr algn="l"/>
            <a:r>
              <a:rPr lang="ro-RO" sz="2200">
                <a:latin typeface="Elephant" panose="02020904090505020303" pitchFamily="18" charset="0"/>
              </a:rPr>
              <a:t>Turcitu Luiza-Alexandra</a:t>
            </a:r>
          </a:p>
          <a:p>
            <a:pPr algn="l"/>
            <a:r>
              <a:rPr lang="ro-RO" sz="2200">
                <a:latin typeface="Elephant" panose="02020904090505020303" pitchFamily="18" charset="0"/>
              </a:rPr>
              <a:t>321AC</a:t>
            </a:r>
          </a:p>
        </p:txBody>
      </p:sp>
      <p:grpSp>
        <p:nvGrpSpPr>
          <p:cNvPr id="58" name="Cross">
            <a:extLst>
              <a:ext uri="{FF2B5EF4-FFF2-40B4-BE49-F238E27FC236}">
                <a16:creationId xmlns:a16="http://schemas.microsoft.com/office/drawing/2014/main" id="{1795ACC5-EAA8-49A7-8476-8CC442F6BA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2819400"/>
            <a:ext cx="118872" cy="118872"/>
            <a:chOff x="1175347" y="3733800"/>
            <a:chExt cx="118872" cy="118872"/>
          </a:xfrm>
        </p:grpSpPr>
        <p:cxnSp>
          <p:nvCxnSpPr>
            <p:cNvPr id="59" name="Straight Connector 58">
              <a:extLst>
                <a:ext uri="{FF2B5EF4-FFF2-40B4-BE49-F238E27FC236}">
                  <a16:creationId xmlns:a16="http://schemas.microsoft.com/office/drawing/2014/main" id="{B32076EE-3F8D-4EE8-9E12-BF84CCEFC0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09F51D8E-1E16-44D4-B92F-EC560FBA12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Imagine 4" descr="O imagine care conține text, captură de ecran, proiectare, internet&#10;&#10;Descriere generată automat">
            <a:extLst>
              <a:ext uri="{FF2B5EF4-FFF2-40B4-BE49-F238E27FC236}">
                <a16:creationId xmlns:a16="http://schemas.microsoft.com/office/drawing/2014/main" id="{347345BF-EA38-FE38-F144-CBF25D11BA05}"/>
              </a:ext>
            </a:extLst>
          </p:cNvPr>
          <p:cNvPicPr>
            <a:picLocks noChangeAspect="1"/>
          </p:cNvPicPr>
          <p:nvPr/>
        </p:nvPicPr>
        <p:blipFill rotWithShape="1">
          <a:blip r:embed="rId2">
            <a:extLst>
              <a:ext uri="{28A0092B-C50C-407E-A947-70E740481C1C}">
                <a14:useLocalDpi xmlns:a14="http://schemas.microsoft.com/office/drawing/2010/main" val="0"/>
              </a:ext>
            </a:extLst>
          </a:blip>
          <a:srcRect t="17505" r="1" b="3803"/>
          <a:stretch/>
        </p:blipFill>
        <p:spPr>
          <a:xfrm>
            <a:off x="198741" y="2938306"/>
            <a:ext cx="11812017" cy="3919694"/>
          </a:xfrm>
          <a:prstGeom prst="rect">
            <a:avLst/>
          </a:prstGeom>
        </p:spPr>
      </p:pic>
      <p:grpSp>
        <p:nvGrpSpPr>
          <p:cNvPr id="62" name="Bottom Right">
            <a:extLst>
              <a:ext uri="{FF2B5EF4-FFF2-40B4-BE49-F238E27FC236}">
                <a16:creationId xmlns:a16="http://schemas.microsoft.com/office/drawing/2014/main" id="{12F35727-3C3D-4386-A43D-B7E383FE87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63" name="Graphic 157">
              <a:extLst>
                <a:ext uri="{FF2B5EF4-FFF2-40B4-BE49-F238E27FC236}">
                  <a16:creationId xmlns:a16="http://schemas.microsoft.com/office/drawing/2014/main" id="{6F3A1E6A-B6DD-405A-93C7-1557BFB359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5" name="Freeform: Shape 64">
                <a:extLst>
                  <a:ext uri="{FF2B5EF4-FFF2-40B4-BE49-F238E27FC236}">
                    <a16:creationId xmlns:a16="http://schemas.microsoft.com/office/drawing/2014/main" id="{B878000A-A62E-49E8-96FD-2E579B8FA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2E38DA2-AB89-4963-9CA6-5A3500E8B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CB87E63-DE4F-4F06-8AE7-1258DBD12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1F044D3C-A51B-449D-A9B4-F64C28BBD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FF5D5D63-B69F-421E-A521-89C0A462A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CB0AFCC1-7C0A-458F-B690-D1C8EA70F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FD73C3C-FD1A-4D54-B97F-6DDBA56CC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4" name="Freeform: Shape 63">
              <a:extLst>
                <a:ext uri="{FF2B5EF4-FFF2-40B4-BE49-F238E27FC236}">
                  <a16:creationId xmlns:a16="http://schemas.microsoft.com/office/drawing/2014/main" id="{D9A820D7-9B66-4F1F-A005-35D5A9925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477697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FFADEBB2-1FFD-B832-03E8-39F4A03238AE}"/>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Descrierea aplicației</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43AD3B84-8300-4249-D99E-FC93F8E2E1F4}"/>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CC30ED92-A96D-30F6-5F87-52EAAABDAE28}"/>
              </a:ext>
            </a:extLst>
          </p:cNvPr>
          <p:cNvSpPr>
            <a:spLocks noGrp="1"/>
          </p:cNvSpPr>
          <p:nvPr>
            <p:ph idx="1"/>
          </p:nvPr>
        </p:nvSpPr>
        <p:spPr>
          <a:xfrm>
            <a:off x="6195372" y="4088049"/>
            <a:ext cx="4977905" cy="2031475"/>
          </a:xfrm>
        </p:spPr>
        <p:txBody>
          <a:bodyPr anchor="ctr">
            <a:normAutofit fontScale="92500" lnSpcReduction="10000"/>
          </a:bodyPr>
          <a:lstStyle/>
          <a:p>
            <a:pPr marL="0" indent="0">
              <a:buNone/>
            </a:pPr>
            <a:r>
              <a:rPr lang="ro-RO" sz="1200" dirty="0">
                <a:latin typeface="Times New Roman" panose="02020603050405020304" pitchFamily="18" charset="0"/>
                <a:cs typeface="Times New Roman" panose="02020603050405020304" pitchFamily="18" charset="0"/>
              </a:rPr>
              <a:t>În cadrul aplicației create de mine, utilizatorul poate încărca un fișier audio descărcat de pe Internet și îl poate asculta fie în varianta originală, fie la viteză dublă sau la viteză înjumătățită (la jumătate din rata sa de eșantionare, respectiv la dublul ratei de eșantionare).</a:t>
            </a:r>
          </a:p>
          <a:p>
            <a:pPr marL="0" indent="0">
              <a:buNone/>
            </a:pPr>
            <a:r>
              <a:rPr lang="ro-RO" sz="1200" dirty="0">
                <a:latin typeface="Times New Roman" panose="02020603050405020304" pitchFamily="18" charset="0"/>
                <a:cs typeface="Times New Roman" panose="02020603050405020304" pitchFamily="18" charset="0"/>
              </a:rPr>
              <a:t>De asemenea, am realizat comprimarea audio folosind algoritmul DVS pentru a observa atât pe grafice, cât și pe spectrograme, cu ajutorul acestuia, diferențele dintre fișierul audio original și fișierele audio rezultate la diferite rapoarte de compresie alese de noi (eu am ales ca rapoarte de compresie 0.1, 0.3 și 0.7 pentru a observa care este diferența dintre semnalul audio original și un semnal audio cu un raport de compresie mic, mediu, respectiv mare).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543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A0C7F440-39FA-E784-595E-5B89F3C07816}"/>
              </a:ext>
            </a:extLst>
          </p:cNvPr>
          <p:cNvSpPr>
            <a:spLocks noGrp="1"/>
          </p:cNvSpPr>
          <p:nvPr>
            <p:ph type="title"/>
          </p:nvPr>
        </p:nvSpPr>
        <p:spPr>
          <a:xfrm>
            <a:off x="1198181" y="4087571"/>
            <a:ext cx="4795282" cy="2031941"/>
          </a:xfrm>
        </p:spPr>
        <p:txBody>
          <a:bodyPr anchor="ctr">
            <a:normAutofit fontScale="90000"/>
          </a:bodyPr>
          <a:lstStyle/>
          <a:p>
            <a:r>
              <a:rPr lang="ro-RO" dirty="0">
                <a:latin typeface="Elephant" panose="02020904090505020303" pitchFamily="18" charset="0"/>
              </a:rPr>
              <a:t>Eficiența comprimării audio</a:t>
            </a:r>
          </a:p>
        </p:txBody>
      </p:sp>
      <p:grpSp>
        <p:nvGrpSpPr>
          <p:cNvPr id="44"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5" name="Freeform: Shape 44">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6"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47">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5CD15B5E-B557-A160-6134-47C1C8F003C8}"/>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56"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57" name="Freeform: Shape 56">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08227E85-02E7-2F2E-B9C3-B535334A6639}"/>
              </a:ext>
            </a:extLst>
          </p:cNvPr>
          <p:cNvSpPr>
            <a:spLocks noGrp="1"/>
          </p:cNvSpPr>
          <p:nvPr>
            <p:ph idx="1"/>
          </p:nvPr>
        </p:nvSpPr>
        <p:spPr>
          <a:xfrm>
            <a:off x="6195372" y="4088049"/>
            <a:ext cx="4977905" cy="2031475"/>
          </a:xfrm>
        </p:spPr>
        <p:txBody>
          <a:bodyPr anchor="ctr">
            <a:normAutofit/>
          </a:bodyPr>
          <a:lstStyle/>
          <a:p>
            <a:pPr marL="0" indent="0">
              <a:buNone/>
            </a:pPr>
            <a:r>
              <a:rPr lang="ro-RO" sz="1200" kern="0" dirty="0">
                <a:effectLst/>
                <a:latin typeface="Times New Roman" panose="02020603050405020304" pitchFamily="18" charset="0"/>
                <a:ea typeface="Times New Roman" panose="02020603050405020304" pitchFamily="18" charset="0"/>
              </a:rPr>
              <a:t>- Fișierele audio comprimate pot fi transmise mai eficient prin servicii de </a:t>
            </a:r>
            <a:r>
              <a:rPr lang="ro-RO" sz="1200" kern="0" dirty="0" err="1">
                <a:effectLst/>
                <a:latin typeface="Times New Roman" panose="02020603050405020304" pitchFamily="18" charset="0"/>
                <a:ea typeface="Times New Roman" panose="02020603050405020304" pitchFamily="18" charset="0"/>
              </a:rPr>
              <a:t>streaming</a:t>
            </a:r>
            <a:r>
              <a:rPr lang="ro-RO" sz="1200" kern="0" dirty="0">
                <a:effectLst/>
                <a:latin typeface="Times New Roman" panose="02020603050405020304" pitchFamily="18" charset="0"/>
                <a:ea typeface="Times New Roman" panose="02020603050405020304" pitchFamily="18" charset="0"/>
              </a:rPr>
              <a:t> online</a:t>
            </a:r>
          </a:p>
          <a:p>
            <a:pPr marL="0" indent="0">
              <a:buNone/>
            </a:pPr>
            <a:r>
              <a:rPr lang="ro-RO" sz="1200" kern="0" dirty="0">
                <a:latin typeface="Times New Roman" panose="02020603050405020304" pitchFamily="18" charset="0"/>
              </a:rPr>
              <a:t>- </a:t>
            </a:r>
            <a:r>
              <a:rPr lang="ro-RO" sz="1200" kern="0" dirty="0">
                <a:effectLst/>
                <a:latin typeface="Times New Roman" panose="02020603050405020304" pitchFamily="18" charset="0"/>
                <a:ea typeface="Times New Roman" panose="02020603050405020304" pitchFamily="18" charset="0"/>
                <a:cs typeface="Times New Roman" panose="02020603050405020304" pitchFamily="18" charset="0"/>
              </a:rPr>
              <a:t>În aplicații precum dispozitivele mobile sau aplicații multimedia, compresia permite stocarea mai multor date audio pe același spațiu.</a:t>
            </a:r>
            <a:endParaRPr lang="ro-RO"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9464646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EEB6252A-7A50-6E7F-6161-A59714AA4B2C}"/>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Timp de rulare</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D24C58C4-E2F9-4851-2F3E-DF170F949475}"/>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D408C252-57BA-A776-4A1B-35C53691C828}"/>
              </a:ext>
            </a:extLst>
          </p:cNvPr>
          <p:cNvSpPr>
            <a:spLocks noGrp="1"/>
          </p:cNvSpPr>
          <p:nvPr>
            <p:ph idx="1"/>
          </p:nvPr>
        </p:nvSpPr>
        <p:spPr>
          <a:xfrm>
            <a:off x="6195372" y="4088049"/>
            <a:ext cx="4977905" cy="2031475"/>
          </a:xfrm>
        </p:spPr>
        <p:txBody>
          <a:bodyPr anchor="ctr">
            <a:normAutofit/>
          </a:bodyPr>
          <a:lstStyle/>
          <a:p>
            <a:pPr marL="0" indent="0">
              <a:buNone/>
            </a:pPr>
            <a:r>
              <a:rPr lang="ro-RO" sz="1600" dirty="0">
                <a:latin typeface="Times New Roman" panose="02020603050405020304" pitchFamily="18" charset="0"/>
                <a:cs typeface="Times New Roman" panose="02020603050405020304" pitchFamily="18" charset="0"/>
              </a:rPr>
              <a:t>Timpul de rulare al aplicației este unul destul de scurt, de câteva secunde pentru obținerea tuturor spectrogramelor și graficelor.</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2800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FEFB982F-094A-6C40-BBCC-A23ECBA0ECF3}"/>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Succesul programului </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1E2B420F-56BC-34FC-F92D-CCF4C7247FAB}"/>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B2C76C09-3BE0-51AB-1782-1704CC433E2C}"/>
              </a:ext>
            </a:extLst>
          </p:cNvPr>
          <p:cNvSpPr>
            <a:spLocks noGrp="1"/>
          </p:cNvSpPr>
          <p:nvPr>
            <p:ph idx="1"/>
          </p:nvPr>
        </p:nvSpPr>
        <p:spPr>
          <a:xfrm>
            <a:off x="6195372" y="4088049"/>
            <a:ext cx="4977905" cy="2031475"/>
          </a:xfrm>
        </p:spPr>
        <p:txBody>
          <a:bodyPr anchor="ctr">
            <a:normAutofit/>
          </a:bodyPr>
          <a:lstStyle/>
          <a:p>
            <a:pPr marL="0" indent="0">
              <a:buNone/>
            </a:pPr>
            <a:r>
              <a:rPr lang="ro-RO" sz="1800" dirty="0"/>
              <a:t>Programul are o rată de succes de 100%, indiferent de câte rapoarte de compresie sunt oferite pentru comparație.</a:t>
            </a:r>
            <a:endParaRPr lang="en-US" sz="1800" dirty="0"/>
          </a:p>
        </p:txBody>
      </p:sp>
    </p:spTree>
    <p:extLst>
      <p:ext uri="{BB962C8B-B14F-4D97-AF65-F5344CB8AC3E}">
        <p14:creationId xmlns:p14="http://schemas.microsoft.com/office/powerpoint/2010/main" val="35655586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BE1D7FE-DC6C-1AC6-9D6F-53A3980CC13B}"/>
              </a:ext>
            </a:extLst>
          </p:cNvPr>
          <p:cNvSpPr>
            <a:spLocks noGrp="1"/>
          </p:cNvSpPr>
          <p:nvPr>
            <p:ph type="ctrTitle"/>
          </p:nvPr>
        </p:nvSpPr>
        <p:spPr/>
        <p:txBody>
          <a:bodyPr>
            <a:normAutofit/>
          </a:bodyPr>
          <a:lstStyle/>
          <a:p>
            <a:r>
              <a:rPr lang="ro-RO" sz="4000" dirty="0">
                <a:latin typeface="Elephant" panose="02020904090505020303" pitchFamily="18" charset="0"/>
              </a:rPr>
              <a:t>Exemplu de grafic</a:t>
            </a:r>
          </a:p>
        </p:txBody>
      </p:sp>
      <p:sp>
        <p:nvSpPr>
          <p:cNvPr id="3" name="Subtitlu 2">
            <a:extLst>
              <a:ext uri="{FF2B5EF4-FFF2-40B4-BE49-F238E27FC236}">
                <a16:creationId xmlns:a16="http://schemas.microsoft.com/office/drawing/2014/main" id="{90F1A14C-F801-3EBB-036A-C3ED68B05689}"/>
              </a:ext>
            </a:extLst>
          </p:cNvPr>
          <p:cNvSpPr>
            <a:spLocks noGrp="1"/>
          </p:cNvSpPr>
          <p:nvPr>
            <p:ph type="subTitle" idx="1"/>
          </p:nvPr>
        </p:nvSpPr>
        <p:spPr/>
        <p:txBody>
          <a:bodyPr/>
          <a:lstStyle/>
          <a:p>
            <a:endParaRPr lang="ro-RO"/>
          </a:p>
        </p:txBody>
      </p:sp>
      <p:pic>
        <p:nvPicPr>
          <p:cNvPr id="5" name="Imagine 4" descr="O imagine care conține Interval, diagramă, captură de ecran, linie&#10;&#10;Descriere generată automat">
            <a:extLst>
              <a:ext uri="{FF2B5EF4-FFF2-40B4-BE49-F238E27FC236}">
                <a16:creationId xmlns:a16="http://schemas.microsoft.com/office/drawing/2014/main" id="{9AC27545-1446-BDD0-EAD4-9ED8393D8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 y="3509963"/>
            <a:ext cx="5882640" cy="2049780"/>
          </a:xfrm>
          <a:prstGeom prst="rect">
            <a:avLst/>
          </a:prstGeom>
        </p:spPr>
      </p:pic>
      <p:pic>
        <p:nvPicPr>
          <p:cNvPr id="7" name="Imagine 6" descr="O imagine care conține Interval, captură de ecran, diagramă, linie&#10;&#10;Descriere generată automat">
            <a:extLst>
              <a:ext uri="{FF2B5EF4-FFF2-40B4-BE49-F238E27FC236}">
                <a16:creationId xmlns:a16="http://schemas.microsoft.com/office/drawing/2014/main" id="{E5228E72-BFB9-9916-5ADD-A3F3D5347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745" y="3509963"/>
            <a:ext cx="6316980" cy="2049780"/>
          </a:xfrm>
          <a:prstGeom prst="rect">
            <a:avLst/>
          </a:prstGeom>
        </p:spPr>
      </p:pic>
    </p:spTree>
    <p:extLst>
      <p:ext uri="{BB962C8B-B14F-4D97-AF65-F5344CB8AC3E}">
        <p14:creationId xmlns:p14="http://schemas.microsoft.com/office/powerpoint/2010/main" val="3068299276"/>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Rectangle 1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5" name="Top Left">
            <a:extLst>
              <a:ext uri="{FF2B5EF4-FFF2-40B4-BE49-F238E27FC236}">
                <a16:creationId xmlns:a16="http://schemas.microsoft.com/office/drawing/2014/main" id="{F99A87B6-0764-47AD-BF24-B54A16F944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6" name="Freeform: Shape 14">
              <a:extLst>
                <a:ext uri="{FF2B5EF4-FFF2-40B4-BE49-F238E27FC236}">
                  <a16:creationId xmlns:a16="http://schemas.microsoft.com/office/drawing/2014/main" id="{C50E14B7-3770-407C-A359-030533E14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4F5BFEC0-D7AC-4F30-9697-1A7804BE7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16">
              <a:extLst>
                <a:ext uri="{FF2B5EF4-FFF2-40B4-BE49-F238E27FC236}">
                  <a16:creationId xmlns:a16="http://schemas.microsoft.com/office/drawing/2014/main" id="{1D47A7E9-69C2-466A-8E0A-1E82502C7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17">
              <a:extLst>
                <a:ext uri="{FF2B5EF4-FFF2-40B4-BE49-F238E27FC236}">
                  <a16:creationId xmlns:a16="http://schemas.microsoft.com/office/drawing/2014/main" id="{37B64B2C-0074-40A5-AD7B-10234F36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18">
              <a:extLst>
                <a:ext uri="{FF2B5EF4-FFF2-40B4-BE49-F238E27FC236}">
                  <a16:creationId xmlns:a16="http://schemas.microsoft.com/office/drawing/2014/main" id="{B4EAC4AF-90F7-4D5B-9D52-8B5CC855B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19">
              <a:extLst>
                <a:ext uri="{FF2B5EF4-FFF2-40B4-BE49-F238E27FC236}">
                  <a16:creationId xmlns:a16="http://schemas.microsoft.com/office/drawing/2014/main" id="{FC772208-699E-460A-B31E-D49D3EFE3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20">
              <a:extLst>
                <a:ext uri="{FF2B5EF4-FFF2-40B4-BE49-F238E27FC236}">
                  <a16:creationId xmlns:a16="http://schemas.microsoft.com/office/drawing/2014/main" id="{899AB563-7EE7-4EB1-A6C7-E885E4774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21">
              <a:extLst>
                <a:ext uri="{FF2B5EF4-FFF2-40B4-BE49-F238E27FC236}">
                  <a16:creationId xmlns:a16="http://schemas.microsoft.com/office/drawing/2014/main" id="{2A4ABF96-0400-4F13-B053-5AB9AB290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u 1">
            <a:extLst>
              <a:ext uri="{FF2B5EF4-FFF2-40B4-BE49-F238E27FC236}">
                <a16:creationId xmlns:a16="http://schemas.microsoft.com/office/drawing/2014/main" id="{12C2ADB9-A3D1-A54A-F049-24BF10D31053}"/>
              </a:ext>
            </a:extLst>
          </p:cNvPr>
          <p:cNvSpPr>
            <a:spLocks noGrp="1"/>
          </p:cNvSpPr>
          <p:nvPr>
            <p:ph type="ctrTitle"/>
          </p:nvPr>
        </p:nvSpPr>
        <p:spPr>
          <a:xfrm>
            <a:off x="1005653" y="744909"/>
            <a:ext cx="4798447" cy="3155419"/>
          </a:xfrm>
        </p:spPr>
        <p:txBody>
          <a:bodyPr anchor="b">
            <a:normAutofit/>
          </a:bodyPr>
          <a:lstStyle/>
          <a:p>
            <a:pPr algn="l"/>
            <a:r>
              <a:rPr lang="ro-RO" sz="4800" dirty="0">
                <a:latin typeface="Elephant" panose="02020904090505020303" pitchFamily="18" charset="0"/>
              </a:rPr>
              <a:t>Vă mulțumesc!</a:t>
            </a:r>
          </a:p>
        </p:txBody>
      </p:sp>
      <p:sp>
        <p:nvSpPr>
          <p:cNvPr id="3" name="Subtitlu 2">
            <a:extLst>
              <a:ext uri="{FF2B5EF4-FFF2-40B4-BE49-F238E27FC236}">
                <a16:creationId xmlns:a16="http://schemas.microsoft.com/office/drawing/2014/main" id="{5B8B088C-281D-0612-9D19-D3913D2BB005}"/>
              </a:ext>
            </a:extLst>
          </p:cNvPr>
          <p:cNvSpPr>
            <a:spLocks noGrp="1"/>
          </p:cNvSpPr>
          <p:nvPr>
            <p:ph type="subTitle" idx="1"/>
          </p:nvPr>
        </p:nvSpPr>
        <p:spPr>
          <a:xfrm>
            <a:off x="1012785" y="4074784"/>
            <a:ext cx="4798446" cy="2054306"/>
          </a:xfrm>
        </p:spPr>
        <p:txBody>
          <a:bodyPr anchor="t">
            <a:normAutofit/>
          </a:bodyPr>
          <a:lstStyle/>
          <a:p>
            <a:pPr algn="l"/>
            <a:r>
              <a:rPr lang="ro-RO" dirty="0" err="1">
                <a:latin typeface="Times New Roman" panose="02020603050405020304" pitchFamily="18" charset="0"/>
                <a:cs typeface="Times New Roman" panose="02020603050405020304" pitchFamily="18" charset="0"/>
              </a:rPr>
              <a:t>Turcitu</a:t>
            </a:r>
            <a:r>
              <a:rPr lang="ro-RO" dirty="0">
                <a:latin typeface="Times New Roman" panose="02020603050405020304" pitchFamily="18" charset="0"/>
                <a:cs typeface="Times New Roman" panose="02020603050405020304" pitchFamily="18" charset="0"/>
              </a:rPr>
              <a:t> Luiza-Alexandra</a:t>
            </a:r>
          </a:p>
          <a:p>
            <a:pPr algn="l"/>
            <a:r>
              <a:rPr lang="ro-RO" dirty="0">
                <a:latin typeface="Times New Roman" panose="02020603050405020304" pitchFamily="18" charset="0"/>
                <a:cs typeface="Times New Roman" panose="02020603050405020304" pitchFamily="18" charset="0"/>
              </a:rPr>
              <a:t>321AC</a:t>
            </a:r>
          </a:p>
        </p:txBody>
      </p:sp>
      <p:pic>
        <p:nvPicPr>
          <p:cNvPr id="5" name="Imagine 4" descr="O imagine care conține text, Font, scris de mână, captură de ecran&#10;&#10;Descriere generată automat">
            <a:extLst>
              <a:ext uri="{FF2B5EF4-FFF2-40B4-BE49-F238E27FC236}">
                <a16:creationId xmlns:a16="http://schemas.microsoft.com/office/drawing/2014/main" id="{FF3B3BAD-1C8B-6832-41A3-842335EDCBC9}"/>
              </a:ext>
            </a:extLst>
          </p:cNvPr>
          <p:cNvPicPr>
            <a:picLocks noChangeAspect="1"/>
          </p:cNvPicPr>
          <p:nvPr/>
        </p:nvPicPr>
        <p:blipFill rotWithShape="1">
          <a:blip r:embed="rId2">
            <a:extLst>
              <a:ext uri="{28A0092B-C50C-407E-A947-70E740481C1C}">
                <a14:useLocalDpi xmlns:a14="http://schemas.microsoft.com/office/drawing/2010/main" val="0"/>
              </a:ext>
            </a:extLst>
          </a:blip>
          <a:srcRect l="20647" r="15213" b="1"/>
          <a:stretch/>
        </p:blipFill>
        <p:spPr>
          <a:xfrm>
            <a:off x="5996628" y="10"/>
            <a:ext cx="6195372" cy="6857990"/>
          </a:xfrm>
          <a:prstGeom prst="rect">
            <a:avLst/>
          </a:prstGeom>
        </p:spPr>
      </p:pic>
      <p:grpSp>
        <p:nvGrpSpPr>
          <p:cNvPr id="5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37192" y="3369564"/>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5" name="Bottom Right">
            <a:extLst>
              <a:ext uri="{FF2B5EF4-FFF2-40B4-BE49-F238E27FC236}">
                <a16:creationId xmlns:a16="http://schemas.microsoft.com/office/drawing/2014/main" id="{EE8A2E90-75F0-4F59-AE03-FE737F410E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6" name="Graphic 157">
              <a:extLst>
                <a:ext uri="{FF2B5EF4-FFF2-40B4-BE49-F238E27FC236}">
                  <a16:creationId xmlns:a16="http://schemas.microsoft.com/office/drawing/2014/main" id="{291613E8-1172-4437-97E9-F15A295649C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30">
                <a:extLst>
                  <a:ext uri="{FF2B5EF4-FFF2-40B4-BE49-F238E27FC236}">
                    <a16:creationId xmlns:a16="http://schemas.microsoft.com/office/drawing/2014/main" id="{CE1404A3-DA0A-451F-80F9-341A400102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31">
                <a:extLst>
                  <a:ext uri="{FF2B5EF4-FFF2-40B4-BE49-F238E27FC236}">
                    <a16:creationId xmlns:a16="http://schemas.microsoft.com/office/drawing/2014/main" id="{6D9F30DE-11BA-476B-B25D-CED39DBB6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32">
                <a:extLst>
                  <a:ext uri="{FF2B5EF4-FFF2-40B4-BE49-F238E27FC236}">
                    <a16:creationId xmlns:a16="http://schemas.microsoft.com/office/drawing/2014/main" id="{253755C4-9D54-4D38-856A-7D1D31BC4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2D176F7-5471-4C65-B496-F05544AF3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34">
                <a:extLst>
                  <a:ext uri="{FF2B5EF4-FFF2-40B4-BE49-F238E27FC236}">
                    <a16:creationId xmlns:a16="http://schemas.microsoft.com/office/drawing/2014/main" id="{E3541E62-142A-4078-8B35-723AF8B13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B2037584-8C21-4B8F-9EC5-5F978F32E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318287BF-F368-4F91-A36C-A729B478E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29">
              <a:extLst>
                <a:ext uri="{FF2B5EF4-FFF2-40B4-BE49-F238E27FC236}">
                  <a16:creationId xmlns:a16="http://schemas.microsoft.com/office/drawing/2014/main" id="{A54A80ED-1507-4424-AE0D-E8B52DAC0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607061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23FA2E40-1A1B-C277-72D4-BD5E27FCB797}"/>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Introducere</a:t>
            </a:r>
          </a:p>
        </p:txBody>
      </p:sp>
      <p:grpSp>
        <p:nvGrpSpPr>
          <p:cNvPr id="20"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1" name="Freeform: Shape 20">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4" name="Freeform: Shape 23">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3" name="Freeform: Shape 22">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Substituent conținut 8" descr="O imagine care conține text, Font, scris de mână, captură de ecran&#10;&#10;Descriere generată automat">
            <a:extLst>
              <a:ext uri="{FF2B5EF4-FFF2-40B4-BE49-F238E27FC236}">
                <a16:creationId xmlns:a16="http://schemas.microsoft.com/office/drawing/2014/main" id="{491DA996-4FE5-1088-21B8-983F6E80EB07}"/>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32"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33" name="Freeform: Shape 32">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Content Placeholder 12">
            <a:extLst>
              <a:ext uri="{FF2B5EF4-FFF2-40B4-BE49-F238E27FC236}">
                <a16:creationId xmlns:a16="http://schemas.microsoft.com/office/drawing/2014/main" id="{FC2A75CE-EF58-DC16-2828-6D49100D1899}"/>
              </a:ext>
            </a:extLst>
          </p:cNvPr>
          <p:cNvSpPr>
            <a:spLocks noGrp="1"/>
          </p:cNvSpPr>
          <p:nvPr>
            <p:ph idx="1"/>
          </p:nvPr>
        </p:nvSpPr>
        <p:spPr>
          <a:xfrm>
            <a:off x="6195372" y="4088049"/>
            <a:ext cx="4977905" cy="2031475"/>
          </a:xfrm>
        </p:spPr>
        <p:txBody>
          <a:bodyPr anchor="ctr">
            <a:normAutofit/>
          </a:bodyPr>
          <a:lstStyle/>
          <a:p>
            <a:pPr marL="0" indent="0">
              <a:buNone/>
            </a:pPr>
            <a:r>
              <a:rPr lang="ro-RO" sz="1600" dirty="0">
                <a:latin typeface="Times New Roman" panose="02020603050405020304" pitchFamily="18" charset="0"/>
                <a:cs typeface="Times New Roman" panose="02020603050405020304" pitchFamily="18" charset="0"/>
              </a:rPr>
              <a:t>Inspirația mea pentru acest proiect a venit de la ultimul laborator, când am realizat compresia imaginilor, laborator care mi-a stârnit interesul și din acest motiv am vrut să descopăr cum ar arăta fișierele audio comprimate.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199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D36AAC81-D5B4-62C1-2DC0-0F20731B8FF1}"/>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Scopul proiectului</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7697E569-6012-DF98-C713-33FCED1098C2}"/>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09EBED88-145F-CA54-1370-3FBD1004BC58}"/>
              </a:ext>
            </a:extLst>
          </p:cNvPr>
          <p:cNvSpPr>
            <a:spLocks noGrp="1"/>
          </p:cNvSpPr>
          <p:nvPr>
            <p:ph idx="1"/>
          </p:nvPr>
        </p:nvSpPr>
        <p:spPr>
          <a:xfrm>
            <a:off x="6195372" y="4088049"/>
            <a:ext cx="4977905" cy="2031475"/>
          </a:xfrm>
        </p:spPr>
        <p:txBody>
          <a:bodyPr anchor="ctr">
            <a:normAutofit/>
          </a:bodyPr>
          <a:lstStyle/>
          <a:p>
            <a:pPr>
              <a:buFont typeface="Wingdings" panose="05000000000000000000" pitchFamily="2" charset="2"/>
              <a:buChar char="q"/>
            </a:pPr>
            <a:r>
              <a:rPr lang="ro-RO" sz="1400" dirty="0">
                <a:latin typeface="Times New Roman" panose="02020603050405020304" pitchFamily="18" charset="0"/>
                <a:cs typeface="Times New Roman" panose="02020603050405020304" pitchFamily="18" charset="0"/>
              </a:rPr>
              <a:t>Scopul proiectului este să realizeze compresia oricărui fișier audio dat de utilizator</a:t>
            </a:r>
          </a:p>
          <a:p>
            <a:pPr>
              <a:buFont typeface="Wingdings" panose="05000000000000000000" pitchFamily="2" charset="2"/>
              <a:buChar char="q"/>
            </a:pPr>
            <a:r>
              <a:rPr lang="ro-RO" sz="1400" dirty="0">
                <a:latin typeface="Times New Roman" panose="02020603050405020304" pitchFamily="18" charset="0"/>
                <a:cs typeface="Times New Roman" panose="02020603050405020304" pitchFamily="18" charset="0"/>
              </a:rPr>
              <a:t> Trebuie să fie eficient</a:t>
            </a:r>
          </a:p>
          <a:p>
            <a:pPr>
              <a:buFont typeface="Wingdings" panose="05000000000000000000" pitchFamily="2" charset="2"/>
              <a:buChar char="q"/>
            </a:pPr>
            <a:r>
              <a:rPr lang="ro-RO" sz="1400" dirty="0">
                <a:latin typeface="Times New Roman" panose="02020603050405020304" pitchFamily="18" charset="0"/>
                <a:cs typeface="Times New Roman" panose="02020603050405020304" pitchFamily="18" charset="0"/>
              </a:rPr>
              <a:t>Trebuie să aibă o precizie cât mai mare</a:t>
            </a:r>
          </a:p>
          <a:p>
            <a:pPr>
              <a:buFont typeface="Wingdings" panose="05000000000000000000" pitchFamily="2" charset="2"/>
              <a:buChar char="q"/>
            </a:pPr>
            <a:r>
              <a:rPr lang="ro-RO" sz="1400" dirty="0">
                <a:latin typeface="Times New Roman" panose="02020603050405020304" pitchFamily="18" charset="0"/>
                <a:cs typeface="Times New Roman" panose="02020603050405020304" pitchFamily="18" charset="0"/>
              </a:rPr>
              <a:t>Nu trebuie să consume multă memorie</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8174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0"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DC91FA74-332F-F6B5-74C4-02A1F0B2CEEB}"/>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Formularea matematică</a:t>
            </a:r>
          </a:p>
        </p:txBody>
      </p:sp>
      <p:grpSp>
        <p:nvGrpSpPr>
          <p:cNvPr id="71"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2"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3"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6"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879EA2FD-9AA0-179F-5312-2CD69D199B0E}"/>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80"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81"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82"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3"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84"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5"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86"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651F4D0D-5AD5-B380-3187-6DC76B028291}"/>
                  </a:ext>
                </a:extLst>
              </p:cNvPr>
              <p:cNvSpPr>
                <a:spLocks noGrp="1"/>
              </p:cNvSpPr>
              <p:nvPr>
                <p:ph idx="1"/>
              </p:nvPr>
            </p:nvSpPr>
            <p:spPr>
              <a:xfrm>
                <a:off x="6212732" y="4087572"/>
                <a:ext cx="4977905" cy="2224451"/>
              </a:xfrm>
            </p:spPr>
            <p:txBody>
              <a:bodyPr anchor="ctr">
                <a:noAutofit/>
              </a:bodyPr>
              <a:lstStyle/>
              <a:p>
                <a:pPr indent="0">
                  <a:lnSpc>
                    <a:spcPct val="107000"/>
                  </a:lnSpc>
                  <a:buNone/>
                </a:pPr>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Comprimarea fișierelor audio folosind DVS (Descompunerea Valorilor Singulare) implică o aproximare a matricei audio originale prin reducerea numărului de valori singulare utilizate în reconstrucție. Formularea matematică poate fi descrisă în felul următor:</a:t>
                </a:r>
              </a:p>
              <a:p>
                <a:pPr marL="571500" indent="-342900">
                  <a:lnSpc>
                    <a:spcPct val="107000"/>
                  </a:lnSpc>
                  <a:buAutoNum type="arabicPeriod"/>
                </a:pPr>
                <a:r>
                  <a:rPr lang="ro-RO" sz="1100" kern="0" dirty="0">
                    <a:latin typeface="Times New Roman" panose="02020603050405020304" pitchFamily="18" charset="0"/>
                    <a:ea typeface="Times New Roman" panose="02020603050405020304" pitchFamily="18" charset="0"/>
                    <a:cs typeface="Times New Roman" panose="02020603050405020304" pitchFamily="18" charset="0"/>
                  </a:rPr>
                  <a:t>Se calculează spectrograma</a:t>
                </a:r>
              </a:p>
              <a:p>
                <a:pPr indent="0">
                  <a:lnSpc>
                    <a:spcPct val="107000"/>
                  </a:lnSpc>
                  <a:buNone/>
                </a:pPr>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 se încarcă semnalul audio cu rata de eșantionare </a:t>
                </a:r>
                <a:r>
                  <a:rPr lang="ro-RO" sz="1100" kern="0" dirty="0" err="1">
                    <a:effectLst/>
                    <a:latin typeface="Times New Roman" panose="02020603050405020304" pitchFamily="18" charset="0"/>
                    <a:ea typeface="Times New Roman" panose="02020603050405020304" pitchFamily="18" charset="0"/>
                    <a:cs typeface="Times New Roman" panose="02020603050405020304" pitchFamily="18" charset="0"/>
                  </a:rPr>
                  <a:t>sr</a:t>
                </a:r>
                <a:endPar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nSpc>
                    <a:spcPct val="107000"/>
                  </a:lnSpc>
                  <a:buNone/>
                </a:pPr>
                <a:r>
                  <a:rPr lang="ro-RO" sz="1100" kern="0" dirty="0">
                    <a:latin typeface="Times New Roman" panose="02020603050405020304" pitchFamily="18" charset="0"/>
                    <a:ea typeface="Times New Roman" panose="02020603050405020304" pitchFamily="18" charset="0"/>
                    <a:cs typeface="Times New Roman" panose="02020603050405020304" pitchFamily="18" charset="0"/>
                  </a:rPr>
                  <a:t>- se calculează spectrograma D a semnalului audio y: D = |STFT(y)|</a:t>
                </a:r>
              </a:p>
              <a:p>
                <a:pPr marL="571500" indent="-342900">
                  <a:lnSpc>
                    <a:spcPct val="107000"/>
                  </a:lnSpc>
                  <a:buAutoNum type="arabicPeriod" startAt="2"/>
                </a:pPr>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Se realizează descompunerea valorilor singulare (DVS) ale spectrogramei</a:t>
                </a:r>
              </a:p>
              <a:p>
                <a:pPr indent="0">
                  <a:lnSpc>
                    <a:spcPct val="107000"/>
                  </a:lnSpc>
                  <a:buNone/>
                </a:pPr>
                <a:r>
                  <a:rPr lang="ro-RO" sz="1100" kern="0" dirty="0">
                    <a:latin typeface="Times New Roman" panose="02020603050405020304" pitchFamily="18" charset="0"/>
                    <a:ea typeface="Times New Roman" panose="02020603050405020304" pitchFamily="18" charset="0"/>
                    <a:cs typeface="Times New Roman" panose="02020603050405020304" pitchFamily="18" charset="0"/>
                  </a:rPr>
                  <a:t>- se aplică DVS asupra spectrogramei D astfel încât D = U</a:t>
                </a:r>
                <a:r>
                  <a:rPr lang="el-GR" sz="1100" kern="0" dirty="0">
                    <a:latin typeface="Times New Roman" panose="02020603050405020304" pitchFamily="18" charset="0"/>
                    <a:ea typeface="Times New Roman" panose="02020603050405020304" pitchFamily="18" charset="0"/>
                    <a:cs typeface="Times New Roman" panose="02020603050405020304" pitchFamily="18" charset="0"/>
                  </a:rPr>
                  <a:t>Σ</a:t>
                </a:r>
                <a14:m>
                  <m:oMath xmlns:m="http://schemas.openxmlformats.org/officeDocument/2006/math">
                    <m:sSup>
                      <m:sSupPr>
                        <m:ctrlPr>
                          <a:rPr lang="el-GR" sz="1100" i="1" kern="0" smtClean="0">
                            <a:latin typeface="Cambria Math" panose="02040503050406030204" pitchFamily="18" charset="0"/>
                            <a:cs typeface="Times New Roman" panose="02020603050405020304" pitchFamily="18" charset="0"/>
                          </a:rPr>
                        </m:ctrlPr>
                      </m:sSupPr>
                      <m:e>
                        <m:r>
                          <a:rPr lang="ro-RO" sz="1100" b="0" i="1" kern="0" smtClean="0">
                            <a:latin typeface="Cambria Math" panose="02040503050406030204" pitchFamily="18" charset="0"/>
                            <a:cs typeface="Times New Roman" panose="02020603050405020304" pitchFamily="18" charset="0"/>
                          </a:rPr>
                          <m:t>𝑉</m:t>
                        </m:r>
                      </m:e>
                      <m:sup>
                        <m:r>
                          <a:rPr lang="ro-RO" sz="1100" b="0" i="1" kern="0" smtClean="0">
                            <a:latin typeface="Cambria Math" panose="02040503050406030204" pitchFamily="18" charset="0"/>
                            <a:cs typeface="Times New Roman" panose="02020603050405020304" pitchFamily="18" charset="0"/>
                          </a:rPr>
                          <m:t>𝑇</m:t>
                        </m:r>
                      </m:sup>
                    </m:sSup>
                  </m:oMath>
                </a14:m>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 unde U și V sunt </a:t>
                </a:r>
                <a:r>
                  <a:rPr lang="ro-RO" sz="1100" kern="0" dirty="0" err="1">
                    <a:effectLst/>
                    <a:latin typeface="Times New Roman" panose="02020603050405020304" pitchFamily="18" charset="0"/>
                    <a:ea typeface="Times New Roman" panose="02020603050405020304" pitchFamily="18" charset="0"/>
                    <a:cs typeface="Times New Roman" panose="02020603050405020304" pitchFamily="18" charset="0"/>
                  </a:rPr>
                  <a:t>matrici</a:t>
                </a:r>
                <a:r>
                  <a:rPr lang="ro-RO" sz="1100" kern="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100" kern="0">
                    <a:latin typeface="Times New Roman" panose="02020603050405020304" pitchFamily="18" charset="0"/>
                    <a:ea typeface="Times New Roman" panose="02020603050405020304" pitchFamily="18" charset="0"/>
                    <a:cs typeface="Times New Roman" panose="02020603050405020304" pitchFamily="18" charset="0"/>
                  </a:rPr>
                  <a:t>ortogonale</a:t>
                </a:r>
                <a:r>
                  <a:rPr lang="ro-RO" sz="1100" kern="0">
                    <a:effectLst/>
                    <a:latin typeface="Times New Roman" panose="02020603050405020304" pitchFamily="18" charset="0"/>
                    <a:ea typeface="Times New Roman" panose="02020603050405020304" pitchFamily="18" charset="0"/>
                    <a:cs typeface="Times New Roman" panose="02020603050405020304" pitchFamily="18" charset="0"/>
                  </a:rPr>
                  <a:t>, </a:t>
                </a:r>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iar </a:t>
                </a:r>
                <a:r>
                  <a:rPr lang="el-GR" sz="1100" kern="0" dirty="0">
                    <a:effectLst/>
                    <a:latin typeface="Times New Roman" panose="02020603050405020304" pitchFamily="18" charset="0"/>
                    <a:ea typeface="Times New Roman" panose="02020603050405020304" pitchFamily="18" charset="0"/>
                    <a:cs typeface="Times New Roman" panose="02020603050405020304" pitchFamily="18" charset="0"/>
                  </a:rPr>
                  <a:t>Σ</a:t>
                </a:r>
                <a:r>
                  <a:rPr lang="ro-RO" sz="1100" kern="0" dirty="0">
                    <a:effectLst/>
                    <a:latin typeface="Times New Roman" panose="02020603050405020304" pitchFamily="18" charset="0"/>
                    <a:ea typeface="Times New Roman" panose="02020603050405020304" pitchFamily="18" charset="0"/>
                    <a:cs typeface="Times New Roman" panose="02020603050405020304" pitchFamily="18" charset="0"/>
                  </a:rPr>
                  <a:t> este matrice diagonală.</a:t>
                </a:r>
              </a:p>
            </p:txBody>
          </p:sp>
        </mc:Choice>
        <mc:Fallback>
          <p:sp>
            <p:nvSpPr>
              <p:cNvPr id="9" name="Content Placeholder 8">
                <a:extLst>
                  <a:ext uri="{FF2B5EF4-FFF2-40B4-BE49-F238E27FC236}">
                    <a16:creationId xmlns:a16="http://schemas.microsoft.com/office/drawing/2014/main" id="{651F4D0D-5AD5-B380-3187-6DC76B028291}"/>
                  </a:ext>
                </a:extLst>
              </p:cNvPr>
              <p:cNvSpPr>
                <a:spLocks noGrp="1" noRot="1" noChangeAspect="1" noMove="1" noResize="1" noEditPoints="1" noAdjustHandles="1" noChangeArrowheads="1" noChangeShapeType="1" noTextEdit="1"/>
              </p:cNvSpPr>
              <p:nvPr>
                <p:ph idx="1"/>
              </p:nvPr>
            </p:nvSpPr>
            <p:spPr>
              <a:xfrm>
                <a:off x="6212732" y="4087572"/>
                <a:ext cx="4977905" cy="2224451"/>
              </a:xfrm>
              <a:blipFill>
                <a:blip r:embed="rId3"/>
                <a:stretch>
                  <a:fillRect t="-6593" b="-8516"/>
                </a:stretch>
              </a:blipFill>
            </p:spPr>
            <p:txBody>
              <a:bodyPr/>
              <a:lstStyle/>
              <a:p>
                <a:r>
                  <a:rPr lang="ro-RO">
                    <a:noFill/>
                  </a:rPr>
                  <a:t> </a:t>
                </a:r>
              </a:p>
            </p:txBody>
          </p:sp>
        </mc:Fallback>
      </mc:AlternateContent>
    </p:spTree>
    <p:extLst>
      <p:ext uri="{BB962C8B-B14F-4D97-AF65-F5344CB8AC3E}">
        <p14:creationId xmlns:p14="http://schemas.microsoft.com/office/powerpoint/2010/main" val="16234379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241B5A3F-52DF-A6BE-2E66-E4988858547C}"/>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Formularea matematică</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A68A9A0B-958E-88A2-ECBB-8EE7E18252EE}"/>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7958FC83-983D-E953-DC02-C0D56ADDBB2B}"/>
                  </a:ext>
                </a:extLst>
              </p:cNvPr>
              <p:cNvSpPr>
                <a:spLocks noGrp="1"/>
              </p:cNvSpPr>
              <p:nvPr>
                <p:ph idx="1"/>
              </p:nvPr>
            </p:nvSpPr>
            <p:spPr>
              <a:xfrm>
                <a:off x="5970084" y="4063658"/>
                <a:ext cx="5848108" cy="2329783"/>
              </a:xfrm>
            </p:spPr>
            <p:txBody>
              <a:bodyPr anchor="ctr">
                <a:normAutofit fontScale="92500"/>
              </a:bodyPr>
              <a:lstStyle/>
              <a:p>
                <a:pPr marL="0" indent="0">
                  <a:buNone/>
                </a:pPr>
                <a:r>
                  <a:rPr lang="ro-RO" sz="1200" dirty="0">
                    <a:latin typeface="Times New Roman" panose="02020603050405020304" pitchFamily="18" charset="0"/>
                    <a:cs typeface="Times New Roman" panose="02020603050405020304" pitchFamily="18" charset="0"/>
                  </a:rPr>
                  <a:t>3. Se alege un subset de valori singulare pentru compresie</a:t>
                </a:r>
              </a:p>
              <a:p>
                <a:pPr marL="0" indent="0">
                  <a:buNone/>
                </a:pPr>
                <a:r>
                  <a:rPr lang="ro-RO" sz="1200" dirty="0">
                    <a:latin typeface="Times New Roman" panose="02020603050405020304" pitchFamily="18" charset="0"/>
                    <a:cs typeface="Times New Roman" panose="02020603050405020304" pitchFamily="18" charset="0"/>
                  </a:rPr>
                  <a:t>- </a:t>
                </a:r>
                <a:r>
                  <a:rPr lang="ro-RO" sz="1200" dirty="0">
                    <a:solidFill>
                      <a:schemeClr val="tx1"/>
                    </a:solidFill>
                    <a:latin typeface="Times New Roman" panose="02020603050405020304" pitchFamily="18" charset="0"/>
                    <a:cs typeface="Times New Roman" panose="02020603050405020304" pitchFamily="18" charset="0"/>
                  </a:rPr>
                  <a:t>s</a:t>
                </a:r>
                <a:r>
                  <a:rPr lang="ro-RO" sz="1200" b="0" i="0" dirty="0">
                    <a:solidFill>
                      <a:schemeClr val="tx1"/>
                    </a:solidFill>
                    <a:effectLst/>
                    <a:latin typeface="Times New Roman" panose="02020603050405020304" pitchFamily="18" charset="0"/>
                    <a:cs typeface="Times New Roman" panose="02020603050405020304" pitchFamily="18" charset="0"/>
                  </a:rPr>
                  <a:t>e alege un raport de compresie </a:t>
                </a:r>
                <a:r>
                  <a:rPr lang="ro-RO" sz="1200" b="0" i="0" dirty="0" err="1">
                    <a:solidFill>
                      <a:schemeClr val="tx1"/>
                    </a:solidFill>
                    <a:effectLst/>
                    <a:latin typeface="Times New Roman" panose="02020603050405020304" pitchFamily="18" charset="0"/>
                    <a:cs typeface="Times New Roman" panose="02020603050405020304" pitchFamily="18" charset="0"/>
                  </a:rPr>
                  <a:t>compression_ratio</a:t>
                </a:r>
                <a:r>
                  <a:rPr lang="ro-RO" sz="1200" b="0" i="0" dirty="0">
                    <a:solidFill>
                      <a:schemeClr val="tx1"/>
                    </a:solidFill>
                    <a:effectLst/>
                    <a:latin typeface="Times New Roman" panose="02020603050405020304" pitchFamily="18" charset="0"/>
                    <a:cs typeface="Times New Roman" panose="02020603050405020304" pitchFamily="18" charset="0"/>
                  </a:rPr>
                  <a:t> care indică proporția de valori singulare păstrate</a:t>
                </a:r>
              </a:p>
              <a:p>
                <a:pPr marL="0" indent="0">
                  <a:buNone/>
                </a:pPr>
                <a:r>
                  <a:rPr lang="ro-RO" sz="1200" dirty="0">
                    <a:solidFill>
                      <a:schemeClr val="tx1"/>
                    </a:solidFill>
                    <a:latin typeface="Times New Roman" panose="02020603050405020304" pitchFamily="18" charset="0"/>
                    <a:cs typeface="Times New Roman" panose="02020603050405020304" pitchFamily="18" charset="0"/>
                  </a:rPr>
                  <a:t>- se calculează numărul de valori singulare care vor fi păstrate: </a:t>
                </a:r>
                <a:r>
                  <a:rPr lang="ro-RO" sz="1200" dirty="0" err="1">
                    <a:solidFill>
                      <a:schemeClr val="tx1"/>
                    </a:solidFill>
                    <a:latin typeface="Times New Roman" panose="02020603050405020304" pitchFamily="18" charset="0"/>
                    <a:cs typeface="Times New Roman" panose="02020603050405020304" pitchFamily="18" charset="0"/>
                  </a:rPr>
                  <a:t>num_singular_values</a:t>
                </a:r>
                <a:r>
                  <a:rPr lang="ro-RO" sz="1200" dirty="0">
                    <a:solidFill>
                      <a:schemeClr val="tx1"/>
                    </a:solidFill>
                    <a:latin typeface="Times New Roman" panose="02020603050405020304" pitchFamily="18" charset="0"/>
                    <a:cs typeface="Times New Roman" panose="02020603050405020304" pitchFamily="18" charset="0"/>
                  </a:rPr>
                  <a:t> = </a:t>
                </a:r>
                <a:r>
                  <a:rPr lang="ro-RO" sz="1200" dirty="0" err="1">
                    <a:solidFill>
                      <a:schemeClr val="tx1"/>
                    </a:solidFill>
                    <a:latin typeface="Times New Roman" panose="02020603050405020304" pitchFamily="18" charset="0"/>
                    <a:cs typeface="Times New Roman" panose="02020603050405020304" pitchFamily="18" charset="0"/>
                  </a:rPr>
                  <a:t>int</a:t>
                </a:r>
                <a:r>
                  <a:rPr lang="ro-RO" sz="1200" dirty="0">
                    <a:solidFill>
                      <a:schemeClr val="tx1"/>
                    </a:solidFill>
                    <a:latin typeface="Times New Roman" panose="02020603050405020304" pitchFamily="18" charset="0"/>
                    <a:cs typeface="Times New Roman" panose="02020603050405020304" pitchFamily="18" charset="0"/>
                  </a:rPr>
                  <a:t>(</a:t>
                </a:r>
                <a:r>
                  <a:rPr lang="ro-RO" sz="1200" dirty="0" err="1">
                    <a:solidFill>
                      <a:schemeClr val="tx1"/>
                    </a:solidFill>
                    <a:latin typeface="Times New Roman" panose="02020603050405020304" pitchFamily="18" charset="0"/>
                    <a:cs typeface="Times New Roman" panose="02020603050405020304" pitchFamily="18" charset="0"/>
                  </a:rPr>
                  <a:t>compression_ratio</a:t>
                </a:r>
                <a:r>
                  <a:rPr lang="ro-RO" sz="1200" dirty="0">
                    <a:solidFill>
                      <a:schemeClr val="tx1"/>
                    </a:solidFill>
                    <a:latin typeface="Times New Roman" panose="02020603050405020304" pitchFamily="18" charset="0"/>
                    <a:cs typeface="Times New Roman" panose="02020603050405020304" pitchFamily="18" charset="0"/>
                  </a:rPr>
                  <a:t> * min(</a:t>
                </a:r>
                <a:r>
                  <a:rPr lang="ro-RO" sz="1200" dirty="0" err="1">
                    <a:solidFill>
                      <a:schemeClr val="tx1"/>
                    </a:solidFill>
                    <a:latin typeface="Times New Roman" panose="02020603050405020304" pitchFamily="18" charset="0"/>
                    <a:cs typeface="Times New Roman" panose="02020603050405020304" pitchFamily="18" charset="0"/>
                  </a:rPr>
                  <a:t>D.shape</a:t>
                </a:r>
                <a:r>
                  <a:rPr lang="ro-RO" sz="1200" dirty="0">
                    <a:solidFill>
                      <a:schemeClr val="tx1"/>
                    </a:solidFill>
                    <a:latin typeface="Times New Roman" panose="02020603050405020304" pitchFamily="18" charset="0"/>
                    <a:cs typeface="Times New Roman" panose="02020603050405020304" pitchFamily="18" charset="0"/>
                  </a:rPr>
                  <a:t>))</a:t>
                </a:r>
              </a:p>
              <a:p>
                <a:pPr marL="0" indent="0">
                  <a:buNone/>
                </a:pPr>
                <a:r>
                  <a:rPr lang="ro-RO" sz="1200" b="0" i="0" dirty="0">
                    <a:solidFill>
                      <a:schemeClr val="tx1"/>
                    </a:solidFill>
                    <a:effectLst/>
                    <a:latin typeface="Times New Roman" panose="02020603050405020304" pitchFamily="18" charset="0"/>
                    <a:cs typeface="Times New Roman" panose="02020603050405020304" pitchFamily="18" charset="0"/>
                  </a:rPr>
                  <a:t>- se rețin doar primele </a:t>
                </a:r>
                <a:r>
                  <a:rPr lang="ro-RO" sz="1200" b="0" i="0" dirty="0" err="1">
                    <a:solidFill>
                      <a:schemeClr val="tx1"/>
                    </a:solidFill>
                    <a:effectLst/>
                    <a:latin typeface="Times New Roman" panose="02020603050405020304" pitchFamily="18" charset="0"/>
                    <a:cs typeface="Times New Roman" panose="02020603050405020304" pitchFamily="18" charset="0"/>
                  </a:rPr>
                  <a:t>num_singular_values</a:t>
                </a:r>
                <a:r>
                  <a:rPr lang="ro-RO" sz="1200" b="0" i="0" dirty="0">
                    <a:solidFill>
                      <a:schemeClr val="tx1"/>
                    </a:solidFill>
                    <a:effectLst/>
                    <a:latin typeface="Times New Roman" panose="02020603050405020304" pitchFamily="18" charset="0"/>
                    <a:cs typeface="Times New Roman" panose="02020603050405020304" pitchFamily="18" charset="0"/>
                  </a:rPr>
                  <a:t> valori singulare și vectorii proprii corespunzători</a:t>
                </a:r>
              </a:p>
              <a:p>
                <a:pPr marL="0" indent="0">
                  <a:buNone/>
                </a:pPr>
                <a:r>
                  <a:rPr lang="ro-RO" sz="1200" dirty="0">
                    <a:solidFill>
                      <a:schemeClr val="tx1"/>
                    </a:solidFill>
                    <a:latin typeface="Times New Roman" panose="02020603050405020304" pitchFamily="18" charset="0"/>
                    <a:cs typeface="Times New Roman" panose="02020603050405020304" pitchFamily="18" charset="0"/>
                  </a:rPr>
                  <a:t>4. Reconstrucția spectrogramei comprimate</a:t>
                </a:r>
              </a:p>
              <a:p>
                <a:pPr marL="0" indent="0">
                  <a:buNone/>
                </a:pPr>
                <a:r>
                  <a:rPr lang="ro-RO" sz="1200" b="0" i="0" dirty="0">
                    <a:solidFill>
                      <a:schemeClr val="tx1"/>
                    </a:solidFill>
                    <a:effectLst/>
                    <a:latin typeface="Times New Roman" panose="02020603050405020304" pitchFamily="18" charset="0"/>
                    <a:cs typeface="Times New Roman" panose="02020603050405020304" pitchFamily="18" charset="0"/>
                  </a:rPr>
                  <a:t>- se reconstruiește spectrograma comprimată </a:t>
                </a:r>
                <a:r>
                  <a:rPr lang="ro-RO" sz="1200" b="0" i="0" dirty="0" err="1">
                    <a:solidFill>
                      <a:schemeClr val="tx1"/>
                    </a:solidFill>
                    <a:effectLst/>
                    <a:latin typeface="Times New Roman" panose="02020603050405020304" pitchFamily="18" charset="0"/>
                    <a:cs typeface="Times New Roman" panose="02020603050405020304" pitchFamily="18" charset="0"/>
                  </a:rPr>
                  <a:t>compressed_D</a:t>
                </a:r>
                <a:r>
                  <a:rPr lang="ro-RO" sz="1200" b="0" i="0" dirty="0">
                    <a:solidFill>
                      <a:schemeClr val="tx1"/>
                    </a:solidFill>
                    <a:effectLst/>
                    <a:latin typeface="Times New Roman" panose="02020603050405020304" pitchFamily="18" charset="0"/>
                    <a:cs typeface="Times New Roman" panose="02020603050405020304" pitchFamily="18" charset="0"/>
                  </a:rPr>
                  <a:t> folosind doar valorile singulare păstrate: </a:t>
                </a:r>
                <a:r>
                  <a:rPr lang="ro-RO" sz="1200" b="0" i="0" dirty="0" err="1">
                    <a:solidFill>
                      <a:schemeClr val="tx1"/>
                    </a:solidFill>
                    <a:effectLst/>
                    <a:latin typeface="Times New Roman" panose="02020603050405020304" pitchFamily="18" charset="0"/>
                    <a:cs typeface="Times New Roman" panose="02020603050405020304" pitchFamily="18" charset="0"/>
                  </a:rPr>
                  <a:t>compressed</a:t>
                </a:r>
                <a:r>
                  <a:rPr lang="ro-RO" sz="1200" dirty="0" err="1">
                    <a:solidFill>
                      <a:schemeClr val="tx1"/>
                    </a:solidFill>
                    <a:latin typeface="Times New Roman" panose="02020603050405020304" pitchFamily="18" charset="0"/>
                    <a:cs typeface="Times New Roman" panose="02020603050405020304" pitchFamily="18" charset="0"/>
                  </a:rPr>
                  <a:t>_D</a:t>
                </a:r>
                <a:r>
                  <a:rPr lang="ro-RO" sz="1200" dirty="0">
                    <a:solidFill>
                      <a:schemeClr val="tx1"/>
                    </a:solidFill>
                    <a:latin typeface="Times New Roman" panose="02020603050405020304" pitchFamily="18" charset="0"/>
                    <a:cs typeface="Times New Roman" panose="02020603050405020304" pitchFamily="18" charset="0"/>
                  </a:rPr>
                  <a:t> = </a:t>
                </a:r>
                <a:r>
                  <a:rPr lang="ro-RO" sz="1200" dirty="0" err="1">
                    <a:solidFill>
                      <a:schemeClr val="tx1"/>
                    </a:solidFill>
                    <a:latin typeface="Times New Roman" panose="02020603050405020304" pitchFamily="18" charset="0"/>
                    <a:cs typeface="Times New Roman" panose="02020603050405020304" pitchFamily="18" charset="0"/>
                  </a:rPr>
                  <a:t>U_reduced</a:t>
                </a:r>
                <a:r>
                  <a:rPr lang="ro-RO" sz="1200" dirty="0">
                    <a:solidFill>
                      <a:schemeClr val="tx1"/>
                    </a:solidFill>
                    <a:latin typeface="Times New Roman" panose="02020603050405020304" pitchFamily="18" charset="0"/>
                    <a:cs typeface="Times New Roman" panose="02020603050405020304" pitchFamily="18" charset="0"/>
                  </a:rPr>
                  <a:t> * </a:t>
                </a:r>
                <a:r>
                  <a:rPr lang="el-GR" sz="1200" dirty="0">
                    <a:solidFill>
                      <a:schemeClr val="tx1"/>
                    </a:solidFill>
                    <a:latin typeface="Times New Roman" panose="02020603050405020304" pitchFamily="18" charset="0"/>
                    <a:cs typeface="Times New Roman" panose="02020603050405020304" pitchFamily="18" charset="0"/>
                  </a:rPr>
                  <a:t>Σ</a:t>
                </a:r>
                <a:r>
                  <a:rPr lang="ro-RO" sz="1200" dirty="0">
                    <a:solidFill>
                      <a:schemeClr val="tx1"/>
                    </a:solidFill>
                    <a:latin typeface="Times New Roman" panose="02020603050405020304" pitchFamily="18" charset="0"/>
                    <a:cs typeface="Times New Roman" panose="02020603050405020304" pitchFamily="18" charset="0"/>
                  </a:rPr>
                  <a:t>_</a:t>
                </a:r>
                <a:r>
                  <a:rPr lang="ro-RO" sz="1200" dirty="0" err="1">
                    <a:solidFill>
                      <a:schemeClr val="tx1"/>
                    </a:solidFill>
                    <a:latin typeface="Times New Roman" panose="02020603050405020304" pitchFamily="18" charset="0"/>
                    <a:cs typeface="Times New Roman" panose="02020603050405020304" pitchFamily="18" charset="0"/>
                  </a:rPr>
                  <a:t>reduced</a:t>
                </a:r>
                <a:r>
                  <a:rPr lang="ro-RO" sz="12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p>
                      <m:sSupPr>
                        <m:ctrlPr>
                          <a:rPr lang="ro-RO" sz="1200" i="1" smtClean="0">
                            <a:solidFill>
                              <a:schemeClr val="tx1"/>
                            </a:solidFill>
                            <a:latin typeface="Cambria Math" panose="02040503050406030204" pitchFamily="18" charset="0"/>
                            <a:cs typeface="Times New Roman" panose="02020603050405020304" pitchFamily="18" charset="0"/>
                          </a:rPr>
                        </m:ctrlPr>
                      </m:sSupPr>
                      <m:e>
                        <m:r>
                          <a:rPr lang="ro-RO" sz="1200" b="0" i="1" smtClean="0">
                            <a:solidFill>
                              <a:schemeClr val="tx1"/>
                            </a:solidFill>
                            <a:latin typeface="Cambria Math" panose="02040503050406030204" pitchFamily="18" charset="0"/>
                            <a:cs typeface="Times New Roman" panose="02020603050405020304" pitchFamily="18" charset="0"/>
                          </a:rPr>
                          <m:t>𝑉</m:t>
                        </m:r>
                        <m:r>
                          <a:rPr lang="ro-RO" sz="1200" b="0" i="1" smtClean="0">
                            <a:solidFill>
                              <a:schemeClr val="tx1"/>
                            </a:solidFill>
                            <a:latin typeface="Cambria Math" panose="02040503050406030204" pitchFamily="18" charset="0"/>
                            <a:cs typeface="Times New Roman" panose="02020603050405020304" pitchFamily="18" charset="0"/>
                          </a:rPr>
                          <m:t>_</m:t>
                        </m:r>
                        <m:r>
                          <a:rPr lang="ro-RO" sz="1200" b="0" i="1" smtClean="0">
                            <a:solidFill>
                              <a:schemeClr val="tx1"/>
                            </a:solidFill>
                            <a:latin typeface="Cambria Math" panose="02040503050406030204" pitchFamily="18" charset="0"/>
                            <a:cs typeface="Times New Roman" panose="02020603050405020304" pitchFamily="18" charset="0"/>
                          </a:rPr>
                          <m:t>𝑟𝑒𝑑𝑢𝑐𝑒𝑑</m:t>
                        </m:r>
                      </m:e>
                      <m:sup>
                        <m:r>
                          <a:rPr lang="ro-RO" sz="1200" b="0" i="1" smtClean="0">
                            <a:solidFill>
                              <a:schemeClr val="tx1"/>
                            </a:solidFill>
                            <a:latin typeface="Cambria Math" panose="02040503050406030204" pitchFamily="18" charset="0"/>
                            <a:cs typeface="Times New Roman" panose="02020603050405020304" pitchFamily="18" charset="0"/>
                          </a:rPr>
                          <m:t>𝑇</m:t>
                        </m:r>
                      </m:sup>
                    </m:sSup>
                  </m:oMath>
                </a14:m>
                <a:endParaRPr lang="ro-RO" sz="12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endParaRPr>
              </a:p>
            </p:txBody>
          </p:sp>
        </mc:Choice>
        <mc:Fallback xmlns="">
          <p:sp>
            <p:nvSpPr>
              <p:cNvPr id="9" name="Content Placeholder 8">
                <a:extLst>
                  <a:ext uri="{FF2B5EF4-FFF2-40B4-BE49-F238E27FC236}">
                    <a16:creationId xmlns:a16="http://schemas.microsoft.com/office/drawing/2014/main" id="{7958FC83-983D-E953-DC02-C0D56ADDBB2B}"/>
                  </a:ext>
                </a:extLst>
              </p:cNvPr>
              <p:cNvSpPr>
                <a:spLocks noGrp="1" noRot="1" noChangeAspect="1" noMove="1" noResize="1" noEditPoints="1" noAdjustHandles="1" noChangeArrowheads="1" noChangeShapeType="1" noTextEdit="1"/>
              </p:cNvSpPr>
              <p:nvPr>
                <p:ph idx="1"/>
              </p:nvPr>
            </p:nvSpPr>
            <p:spPr>
              <a:xfrm>
                <a:off x="5970084" y="4063658"/>
                <a:ext cx="5848108" cy="2329783"/>
              </a:xfrm>
              <a:blipFill>
                <a:blip r:embed="rId3"/>
                <a:stretch>
                  <a:fillRect t="-5497"/>
                </a:stretch>
              </a:blipFill>
            </p:spPr>
            <p:txBody>
              <a:bodyPr/>
              <a:lstStyle/>
              <a:p>
                <a:r>
                  <a:rPr lang="ro-RO">
                    <a:noFill/>
                  </a:rPr>
                  <a:t> </a:t>
                </a:r>
              </a:p>
            </p:txBody>
          </p:sp>
        </mc:Fallback>
      </mc:AlternateContent>
    </p:spTree>
    <p:extLst>
      <p:ext uri="{BB962C8B-B14F-4D97-AF65-F5344CB8AC3E}">
        <p14:creationId xmlns:p14="http://schemas.microsoft.com/office/powerpoint/2010/main" val="229290849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B76B6E5D-4C7D-1C73-6DF9-5A644C96E268}"/>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Formularea matematică</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3D77F7F5-1EB6-9F5B-0526-8B4C3DDA8ECE}"/>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3649D8B9-CD1F-2939-0C7F-F0F03D8B9BF6}"/>
              </a:ext>
            </a:extLst>
          </p:cNvPr>
          <p:cNvSpPr>
            <a:spLocks noGrp="1"/>
          </p:cNvSpPr>
          <p:nvPr>
            <p:ph idx="1"/>
          </p:nvPr>
        </p:nvSpPr>
        <p:spPr>
          <a:xfrm>
            <a:off x="6106186" y="4184847"/>
            <a:ext cx="4977905" cy="2031475"/>
          </a:xfrm>
        </p:spPr>
        <p:txBody>
          <a:bodyPr anchor="ctr">
            <a:normAutofit fontScale="92500" lnSpcReduction="10000"/>
          </a:bodyPr>
          <a:lstStyle/>
          <a:p>
            <a:pPr marL="0" indent="0">
              <a:buNone/>
            </a:pPr>
            <a:r>
              <a:rPr lang="ro-RO" sz="1200" dirty="0">
                <a:latin typeface="Times New Roman" panose="02020603050405020304" pitchFamily="18" charset="0"/>
                <a:cs typeface="Times New Roman" panose="02020603050405020304" pitchFamily="18" charset="0"/>
              </a:rPr>
              <a:t>5. Se reconstruiește semnalul audio comprimat</a:t>
            </a:r>
          </a:p>
          <a:p>
            <a:pPr marL="0" indent="0">
              <a:buNone/>
            </a:pPr>
            <a:r>
              <a:rPr lang="ro-RO" sz="1200" dirty="0">
                <a:latin typeface="Times New Roman" panose="02020603050405020304" pitchFamily="18" charset="0"/>
                <a:cs typeface="Times New Roman" panose="02020603050405020304" pitchFamily="18" charset="0"/>
              </a:rPr>
              <a:t>- se inversează transformata Fourier a scurt timpului (ISTFT) pentru a obține semnalul audio comprimat: </a:t>
            </a:r>
            <a:r>
              <a:rPr lang="ro-RO" sz="1200" dirty="0" err="1">
                <a:latin typeface="Times New Roman" panose="02020603050405020304" pitchFamily="18" charset="0"/>
                <a:cs typeface="Times New Roman" panose="02020603050405020304" pitchFamily="18" charset="0"/>
              </a:rPr>
              <a:t>compressed_waveform</a:t>
            </a:r>
            <a:r>
              <a:rPr lang="ro-RO" sz="1200" dirty="0">
                <a:latin typeface="Times New Roman" panose="02020603050405020304" pitchFamily="18" charset="0"/>
                <a:cs typeface="Times New Roman" panose="02020603050405020304" pitchFamily="18" charset="0"/>
              </a:rPr>
              <a:t> = ISTFT(</a:t>
            </a:r>
            <a:r>
              <a:rPr lang="ro-RO" sz="1200" dirty="0" err="1">
                <a:latin typeface="Times New Roman" panose="02020603050405020304" pitchFamily="18" charset="0"/>
                <a:cs typeface="Times New Roman" panose="02020603050405020304" pitchFamily="18" charset="0"/>
              </a:rPr>
              <a:t>compressed_D</a:t>
            </a:r>
            <a:r>
              <a:rPr lang="ro-RO" sz="1200" dirty="0">
                <a:latin typeface="Times New Roman" panose="02020603050405020304" pitchFamily="18" charset="0"/>
                <a:cs typeface="Times New Roman" panose="02020603050405020304" pitchFamily="18" charset="0"/>
              </a:rPr>
              <a:t>)</a:t>
            </a:r>
          </a:p>
          <a:p>
            <a:pPr marL="0" indent="0">
              <a:buNone/>
            </a:pPr>
            <a:r>
              <a:rPr lang="ro-RO" sz="1200" dirty="0">
                <a:latin typeface="Times New Roman" panose="02020603050405020304" pitchFamily="18" charset="0"/>
                <a:cs typeface="Times New Roman" panose="02020603050405020304" pitchFamily="18" charset="0"/>
              </a:rPr>
              <a:t>6. Se salvează semnalul audio comprimat într-un </a:t>
            </a:r>
            <a:r>
              <a:rPr lang="ro-RO" sz="1200" dirty="0" err="1">
                <a:latin typeface="Times New Roman" panose="02020603050405020304" pitchFamily="18" charset="0"/>
                <a:cs typeface="Times New Roman" panose="02020603050405020304" pitchFamily="18" charset="0"/>
              </a:rPr>
              <a:t>fisier</a:t>
            </a:r>
            <a:r>
              <a:rPr lang="ro-RO" sz="1200" dirty="0">
                <a:latin typeface="Times New Roman" panose="02020603050405020304" pitchFamily="18" charset="0"/>
                <a:cs typeface="Times New Roman" panose="02020603050405020304" pitchFamily="18" charset="0"/>
              </a:rPr>
              <a:t> WAV</a:t>
            </a:r>
          </a:p>
          <a:p>
            <a:pPr marL="0" indent="0">
              <a:buNone/>
            </a:pPr>
            <a:r>
              <a:rPr lang="ro-RO" sz="1200" dirty="0">
                <a:latin typeface="Times New Roman" panose="02020603050405020304" pitchFamily="18" charset="0"/>
                <a:cs typeface="Times New Roman" panose="02020603050405020304" pitchFamily="18" charset="0"/>
              </a:rPr>
              <a:t>7. Se afișează spectrograma originală și cea comprimată într-o figură utilizând </a:t>
            </a:r>
            <a:r>
              <a:rPr lang="ro-RO" sz="1200" dirty="0" err="1">
                <a:latin typeface="Times New Roman" panose="02020603050405020304" pitchFamily="18" charset="0"/>
                <a:cs typeface="Times New Roman" panose="02020603050405020304" pitchFamily="18" charset="0"/>
              </a:rPr>
              <a:t>matplotlib</a:t>
            </a:r>
            <a:endParaRPr lang="ro-RO" sz="1200" dirty="0">
              <a:latin typeface="Times New Roman" panose="02020603050405020304" pitchFamily="18" charset="0"/>
              <a:cs typeface="Times New Roman" panose="02020603050405020304" pitchFamily="18" charset="0"/>
            </a:endParaRPr>
          </a:p>
          <a:p>
            <a:pPr marL="0" indent="0">
              <a:buNone/>
            </a:pPr>
            <a:r>
              <a:rPr lang="ro-RO" sz="1200" dirty="0">
                <a:latin typeface="Times New Roman" panose="02020603050405020304" pitchFamily="18" charset="0"/>
                <a:cs typeface="Times New Roman" panose="02020603050405020304" pitchFamily="18" charset="0"/>
              </a:rPr>
              <a:t>8. Se afișează formele de undă ale semnalului audio original și cel comprimat într-o figură folosind </a:t>
            </a:r>
            <a:r>
              <a:rPr lang="ro-RO" sz="1200" dirty="0" err="1">
                <a:latin typeface="Times New Roman" panose="02020603050405020304" pitchFamily="18" charset="0"/>
                <a:cs typeface="Times New Roman" panose="02020603050405020304" pitchFamily="18" charset="0"/>
              </a:rPr>
              <a:t>matplotlib</a:t>
            </a:r>
            <a:endParaRPr lang="ro-R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1239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7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0" name="Rectangle 74">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A9D549CF-8703-CFE3-B69C-0BA461CE49CC}"/>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Descrierea aplicației</a:t>
            </a:r>
          </a:p>
        </p:txBody>
      </p:sp>
      <p:grpSp>
        <p:nvGrpSpPr>
          <p:cNvPr id="101"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2" name="Freeform: Shape 77">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3"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4" name="Freeform: Shape 80">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5" name="Freeform: Shape 81">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82">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83">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84">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86" name="Freeform: Shape 85">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86">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10" name="Freeform: Shape 79">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Substituent conținut 8" descr="O imagine care conține text, Font, scris de mână, captură de ecran&#10;&#10;Descriere generată automat">
            <a:extLst>
              <a:ext uri="{FF2B5EF4-FFF2-40B4-BE49-F238E27FC236}">
                <a16:creationId xmlns:a16="http://schemas.microsoft.com/office/drawing/2014/main" id="{8A338E1D-D2D6-94D7-9E9E-891736286CCE}"/>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89"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111" name="Freeform: Shape 89">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2" name="Freeform: Shape 90">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3" name="Freeform: Shape 91">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14" name="Freeform: Shape 92">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15" name="Freeform: Shape 93">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6" name="Freeform: Shape 94">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17" name="Freeform: Shape 95">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Content Placeholder 12">
            <a:extLst>
              <a:ext uri="{FF2B5EF4-FFF2-40B4-BE49-F238E27FC236}">
                <a16:creationId xmlns:a16="http://schemas.microsoft.com/office/drawing/2014/main" id="{8EDB4299-9704-69E7-9D3D-B0024741A103}"/>
              </a:ext>
            </a:extLst>
          </p:cNvPr>
          <p:cNvSpPr>
            <a:spLocks noGrp="1"/>
          </p:cNvSpPr>
          <p:nvPr>
            <p:ph idx="1"/>
          </p:nvPr>
        </p:nvSpPr>
        <p:spPr>
          <a:xfrm>
            <a:off x="5323799" y="3765253"/>
            <a:ext cx="4977905" cy="3700867"/>
          </a:xfrm>
        </p:spPr>
        <p:txBody>
          <a:bodyPr anchor="ctr">
            <a:normAutofit fontScale="92500" lnSpcReduction="10000"/>
          </a:bodyPr>
          <a:lstStyle/>
          <a:p>
            <a:pPr marL="0" indent="0">
              <a:buNone/>
            </a:pPr>
            <a:r>
              <a:rPr lang="ro-RO" sz="1050" b="0" i="0" dirty="0">
                <a:solidFill>
                  <a:schemeClr val="tx1"/>
                </a:solidFill>
                <a:effectLst/>
                <a:latin typeface="Times New Roman" panose="02020603050405020304" pitchFamily="18" charset="0"/>
                <a:cs typeface="Times New Roman" panose="02020603050405020304" pitchFamily="18" charset="0"/>
              </a:rPr>
              <a:t>Aplicația are rolul de a comprima și de a vizualiza rezultatele compresiei unui fișier audio utilizând descompunerea valorilor singulare (DVS) asupra spectrogramei. Aplicația respectă următorii pași:</a:t>
            </a:r>
          </a:p>
          <a:p>
            <a:pPr>
              <a:buAutoNum type="arabicPeriod"/>
            </a:pP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Încărcarea fișierului audio</a:t>
            </a:r>
          </a:p>
          <a:p>
            <a:pPr marL="0" indent="0">
              <a:buNone/>
            </a:pP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se utilizează biblioteca </a:t>
            </a:r>
            <a:r>
              <a:rPr lang="ro-RO" sz="1050"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librosa</a:t>
            </a: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pentru a încărca fișierul audio de la o anumită cale specificată</a:t>
            </a:r>
          </a:p>
          <a:p>
            <a:pPr marL="0" indent="0">
              <a:buNone/>
            </a:pPr>
            <a:r>
              <a:rPr lang="ro-RO"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informațiile despre semnal, precum forma de undă și rata de eș</a:t>
            </a: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antionare, sunt stocate în variabilele </a:t>
            </a:r>
            <a:r>
              <a:rPr lang="ro-RO" sz="1050"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original_waveform</a:t>
            </a: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și </a:t>
            </a:r>
            <a:r>
              <a:rPr lang="ro-RO" sz="1050"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sampling_rate</a:t>
            </a: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r>
              <a:rPr lang="ro-RO"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Redarea semnalului audio original</a:t>
            </a:r>
          </a:p>
          <a:p>
            <a:pPr marL="0" indent="0">
              <a:buNone/>
            </a:pP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se utilizează </a:t>
            </a:r>
            <a:r>
              <a:rPr lang="ro-RO" sz="1050"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Ipython.display.Audio</a:t>
            </a:r>
            <a:r>
              <a:rPr lang="ro-RO" sz="105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pentru a reda semnalul audio original la rata de eșantionare originală</a:t>
            </a:r>
          </a:p>
          <a:p>
            <a:pPr marL="0" indent="0">
              <a:buNone/>
            </a:pPr>
            <a:r>
              <a:rPr lang="ro-RO"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 afișează un </a:t>
            </a:r>
            <a:r>
              <a:rPr lang="ro-RO" sz="105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widget</a:t>
            </a:r>
            <a:r>
              <a:rPr lang="ro-RO"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audio pentru a asculta semnalul audio la viteză normală, dublă sau jumătate din viteza normală.</a:t>
            </a:r>
          </a:p>
          <a:p>
            <a:pPr marL="0" indent="0">
              <a:buNone/>
            </a:pPr>
            <a:endParaRPr lang="ro-RO" sz="1050" b="0" i="0" dirty="0">
              <a:solidFill>
                <a:schemeClr val="tx1"/>
              </a:solidFill>
              <a:effectLst/>
              <a:latin typeface="Söhne"/>
            </a:endParaRPr>
          </a:p>
          <a:p>
            <a:pPr marL="0" indent="0">
              <a:buNone/>
            </a:pPr>
            <a:br>
              <a:rPr lang="ro-RO" sz="1050" dirty="0"/>
            </a:br>
            <a:endParaRPr lang="en-US" sz="1800" dirty="0"/>
          </a:p>
        </p:txBody>
      </p:sp>
    </p:spTree>
    <p:extLst>
      <p:ext uri="{BB962C8B-B14F-4D97-AF65-F5344CB8AC3E}">
        <p14:creationId xmlns:p14="http://schemas.microsoft.com/office/powerpoint/2010/main" val="758403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74D0F284-17EC-153B-8509-F90078E8C07B}"/>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Descrierea aplicației</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C6AF140C-DE95-E219-5DB0-834C76485AE7}"/>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74C6837A-78E7-1BC4-9A07-E2F1FB12BA7B}"/>
              </a:ext>
            </a:extLst>
          </p:cNvPr>
          <p:cNvSpPr>
            <a:spLocks noGrp="1"/>
          </p:cNvSpPr>
          <p:nvPr>
            <p:ph idx="1"/>
          </p:nvPr>
        </p:nvSpPr>
        <p:spPr>
          <a:xfrm>
            <a:off x="4889316" y="3959441"/>
            <a:ext cx="4977905" cy="3338003"/>
          </a:xfrm>
        </p:spPr>
        <p:txBody>
          <a:bodyPr anchor="ctr">
            <a:normAutofit/>
          </a:bodyPr>
          <a:lstStyle/>
          <a:p>
            <a:pPr marL="0" indent="0">
              <a:buNone/>
            </a:pPr>
            <a:r>
              <a:rPr lang="ro-RO" sz="1200" kern="100" dirty="0">
                <a:latin typeface="Times New Roman" panose="02020603050405020304" pitchFamily="18" charset="0"/>
                <a:ea typeface="Calibri" panose="020F0502020204030204" pitchFamily="34" charset="0"/>
                <a:cs typeface="Times New Roman" panose="02020603050405020304" pitchFamily="18" charset="0"/>
              </a:rPr>
              <a:t>3. Calculul și afișarea numărului de valori singulare</a:t>
            </a:r>
          </a:p>
          <a:p>
            <a:pPr marL="0" indent="0">
              <a:buNone/>
            </a:pPr>
            <a:r>
              <a:rPr lang="ro-RO" sz="1200" kern="100" dirty="0">
                <a:effectLst/>
                <a:latin typeface="Times New Roman" panose="02020603050405020304" pitchFamily="18" charset="0"/>
                <a:ea typeface="Calibri" panose="020F0502020204030204" pitchFamily="34" charset="0"/>
                <a:cs typeface="Times New Roman" panose="02020603050405020304" pitchFamily="18" charset="0"/>
              </a:rPr>
              <a:t>- se calculează numărul total al valorilor singulare ale spectrogramei utiliz</a:t>
            </a:r>
            <a:r>
              <a:rPr lang="ro-RO" sz="1200" kern="100" dirty="0">
                <a:latin typeface="Times New Roman" panose="02020603050405020304" pitchFamily="18" charset="0"/>
                <a:ea typeface="Calibri" panose="020F0502020204030204" pitchFamily="34" charset="0"/>
                <a:cs typeface="Times New Roman" panose="02020603050405020304" pitchFamily="18" charset="0"/>
              </a:rPr>
              <a:t>ând funcția </a:t>
            </a:r>
            <a:r>
              <a:rPr lang="ro-RO" sz="1200" kern="100" dirty="0" err="1">
                <a:latin typeface="Times New Roman" panose="02020603050405020304" pitchFamily="18" charset="0"/>
                <a:ea typeface="Calibri" panose="020F0502020204030204" pitchFamily="34" charset="0"/>
                <a:cs typeface="Times New Roman" panose="02020603050405020304" pitchFamily="18" charset="0"/>
              </a:rPr>
              <a:t>get_singular_values_count</a:t>
            </a:r>
            <a:endParaRPr lang="ro-RO" sz="12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ro-RO" sz="1200" kern="100" dirty="0">
                <a:effectLst/>
                <a:latin typeface="Times New Roman" panose="02020603050405020304" pitchFamily="18" charset="0"/>
                <a:ea typeface="Calibri" panose="020F0502020204030204" pitchFamily="34" charset="0"/>
                <a:cs typeface="Times New Roman" panose="02020603050405020304" pitchFamily="18" charset="0"/>
              </a:rPr>
              <a:t>- acest număr este afișat pentru a oferi o referință cu </a:t>
            </a:r>
            <a:r>
              <a:rPr lang="ro-RO" sz="1200" kern="100" dirty="0">
                <a:latin typeface="Times New Roman" panose="02020603050405020304" pitchFamily="18" charset="0"/>
                <a:ea typeface="Calibri" panose="020F0502020204030204" pitchFamily="34" charset="0"/>
                <a:cs typeface="Times New Roman" panose="02020603050405020304" pitchFamily="18" charset="0"/>
              </a:rPr>
              <a:t>privire la dimensiunea originală a datelor.</a:t>
            </a:r>
          </a:p>
          <a:p>
            <a:pPr marL="0" indent="0">
              <a:buNone/>
            </a:pPr>
            <a:r>
              <a:rPr lang="ro-RO" sz="1200" dirty="0">
                <a:latin typeface="Times New Roman" panose="02020603050405020304" pitchFamily="18" charset="0"/>
                <a:cs typeface="Times New Roman" panose="02020603050405020304" pitchFamily="18" charset="0"/>
              </a:rPr>
              <a:t>4. Comprimarea și afișarea spectrogramelor pentru diferite rapoarte de compresie</a:t>
            </a:r>
          </a:p>
          <a:p>
            <a:pPr marL="0" indent="0">
              <a:buNone/>
            </a:pPr>
            <a:r>
              <a:rPr lang="ro-RO" sz="1200" dirty="0">
                <a:latin typeface="Times New Roman" panose="02020603050405020304" pitchFamily="18" charset="0"/>
                <a:cs typeface="Times New Roman" panose="02020603050405020304" pitchFamily="18" charset="0"/>
              </a:rPr>
              <a:t>- se iterează prin lista </a:t>
            </a:r>
            <a:r>
              <a:rPr lang="ro-RO" sz="1200" dirty="0" err="1">
                <a:latin typeface="Times New Roman" panose="02020603050405020304" pitchFamily="18" charset="0"/>
                <a:cs typeface="Times New Roman" panose="02020603050405020304" pitchFamily="18" charset="0"/>
              </a:rPr>
              <a:t>compression_ratios</a:t>
            </a:r>
            <a:r>
              <a:rPr lang="ro-RO" sz="1200" dirty="0">
                <a:latin typeface="Times New Roman" panose="02020603050405020304" pitchFamily="18" charset="0"/>
                <a:cs typeface="Times New Roman" panose="02020603050405020304" pitchFamily="18" charset="0"/>
              </a:rPr>
              <a:t> (0.1, 0.3, 0.7) și se aplică compresia DVS pentru fiecare raport de compresie</a:t>
            </a:r>
          </a:p>
          <a:p>
            <a:pPr marL="0" indent="0">
              <a:buNone/>
            </a:pPr>
            <a:r>
              <a:rPr lang="ro-RO" sz="1200" dirty="0">
                <a:latin typeface="Times New Roman" panose="02020603050405020304" pitchFamily="18" charset="0"/>
                <a:cs typeface="Times New Roman" panose="02020603050405020304" pitchFamily="18" charset="0"/>
              </a:rPr>
              <a:t>- pentru fiecare raport de compresie, se afișează spectrograma originală și cea comprimată într-o figură utilizând </a:t>
            </a:r>
            <a:r>
              <a:rPr lang="ro-RO" sz="1200" dirty="0" err="1">
                <a:latin typeface="Times New Roman" panose="02020603050405020304" pitchFamily="18" charset="0"/>
                <a:cs typeface="Times New Roman" panose="02020603050405020304" pitchFamily="18" charset="0"/>
              </a:rPr>
              <a:t>matplotlib</a:t>
            </a:r>
            <a:endParaRPr lang="en-US" sz="1200" dirty="0">
              <a:latin typeface="Times New Roman" panose="02020603050405020304" pitchFamily="18" charset="0"/>
              <a:cs typeface="Times New Roman" panose="02020603050405020304" pitchFamily="18" charset="0"/>
            </a:endParaRPr>
          </a:p>
          <a:p>
            <a:pPr marL="0" indent="0">
              <a:buNone/>
            </a:pPr>
            <a:endParaRPr lang="ro-RO"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400" dirty="0">
              <a:latin typeface="Arial Black" panose="020B0A04020102020204" pitchFamily="34" charset="0"/>
            </a:endParaRPr>
          </a:p>
        </p:txBody>
      </p:sp>
    </p:spTree>
    <p:extLst>
      <p:ext uri="{BB962C8B-B14F-4D97-AF65-F5344CB8AC3E}">
        <p14:creationId xmlns:p14="http://schemas.microsoft.com/office/powerpoint/2010/main" val="1048457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FBFC6891-CBA5-427E-98AC-BF56BB033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u 1">
            <a:extLst>
              <a:ext uri="{FF2B5EF4-FFF2-40B4-BE49-F238E27FC236}">
                <a16:creationId xmlns:a16="http://schemas.microsoft.com/office/drawing/2014/main" id="{7F70B68B-CCB5-5691-E4D8-8CD7C76E626A}"/>
              </a:ext>
            </a:extLst>
          </p:cNvPr>
          <p:cNvSpPr>
            <a:spLocks noGrp="1"/>
          </p:cNvSpPr>
          <p:nvPr>
            <p:ph type="title"/>
          </p:nvPr>
        </p:nvSpPr>
        <p:spPr>
          <a:xfrm>
            <a:off x="1198181" y="4087571"/>
            <a:ext cx="4795282" cy="2031941"/>
          </a:xfrm>
        </p:spPr>
        <p:txBody>
          <a:bodyPr anchor="ctr">
            <a:normAutofit/>
          </a:bodyPr>
          <a:lstStyle/>
          <a:p>
            <a:r>
              <a:rPr lang="ro-RO" dirty="0">
                <a:latin typeface="Elephant" panose="02020904090505020303" pitchFamily="18" charset="0"/>
              </a:rPr>
              <a:t>Descrierea aplicației</a:t>
            </a:r>
          </a:p>
        </p:txBody>
      </p:sp>
      <p:grpSp>
        <p:nvGrpSpPr>
          <p:cNvPr id="16" name="Bottom RIght">
            <a:extLst>
              <a:ext uri="{FF2B5EF4-FFF2-40B4-BE49-F238E27FC236}">
                <a16:creationId xmlns:a16="http://schemas.microsoft.com/office/drawing/2014/main" id="{F4436A75-A020-494B-B70E-85CBD21EA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 name="Freeform: Shape 16">
              <a:extLst>
                <a:ext uri="{FF2B5EF4-FFF2-40B4-BE49-F238E27FC236}">
                  <a16:creationId xmlns:a16="http://schemas.microsoft.com/office/drawing/2014/main" id="{4D9AC34A-4733-4246-B384-5BBE066AB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 name="Graphic 157">
              <a:extLst>
                <a:ext uri="{FF2B5EF4-FFF2-40B4-BE49-F238E27FC236}">
                  <a16:creationId xmlns:a16="http://schemas.microsoft.com/office/drawing/2014/main" id="{C84724B9-1248-4CA6-931C-9B9E630049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0" name="Freeform: Shape 19">
                <a:extLst>
                  <a:ext uri="{FF2B5EF4-FFF2-40B4-BE49-F238E27FC236}">
                    <a16:creationId xmlns:a16="http://schemas.microsoft.com/office/drawing/2014/main" id="{4C9DE4C6-CB01-4D68-93A6-8607C5D23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C59DA521-D2B0-460E-983D-FAE00EFB2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9CECFA9-7A18-4264-BC92-C7C99477A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01834A6-ABDA-4C9E-A44A-7D52EEDBE1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3B3C39CA-57CB-43E8-89BC-497ECBAFB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B05384B-92F3-4CC1-8748-7BFCD27B7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7E4B4AC-919A-46C3-A98F-B36F103A2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EB61039B-1FD3-401E-83AC-C05C971D1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Substituent conținut 4" descr="O imagine care conține text, Font, scris de mână, captură de ecran&#10;&#10;Descriere generată automat">
            <a:extLst>
              <a:ext uri="{FF2B5EF4-FFF2-40B4-BE49-F238E27FC236}">
                <a16:creationId xmlns:a16="http://schemas.microsoft.com/office/drawing/2014/main" id="{D9EED54E-82B9-68DC-77D2-DABF86E287BE}"/>
              </a:ext>
            </a:extLst>
          </p:cNvPr>
          <p:cNvPicPr>
            <a:picLocks noChangeAspect="1"/>
          </p:cNvPicPr>
          <p:nvPr/>
        </p:nvPicPr>
        <p:blipFill rotWithShape="1">
          <a:blip r:embed="rId2">
            <a:extLst>
              <a:ext uri="{28A0092B-C50C-407E-A947-70E740481C1C}">
                <a14:useLocalDpi xmlns:a14="http://schemas.microsoft.com/office/drawing/2010/main" val="0"/>
              </a:ext>
            </a:extLst>
          </a:blip>
          <a:srcRect t="17369" r="-2" b="33658"/>
          <a:stretch/>
        </p:blipFill>
        <p:spPr>
          <a:xfrm>
            <a:off x="619840" y="10"/>
            <a:ext cx="11084189" cy="3854020"/>
          </a:xfrm>
          <a:custGeom>
            <a:avLst/>
            <a:gdLst/>
            <a:ahLst/>
            <a:cxnLst/>
            <a:rect l="l" t="t" r="r" b="b"/>
            <a:pathLst>
              <a:path w="11084189" h="3854030">
                <a:moveTo>
                  <a:pt x="0" y="0"/>
                </a:moveTo>
                <a:lnTo>
                  <a:pt x="11084189" y="0"/>
                </a:lnTo>
                <a:lnTo>
                  <a:pt x="11061526" y="105743"/>
                </a:lnTo>
                <a:cubicBezTo>
                  <a:pt x="10536187" y="2244886"/>
                  <a:pt x="8264669" y="3854030"/>
                  <a:pt x="5542096" y="3854030"/>
                </a:cubicBezTo>
                <a:cubicBezTo>
                  <a:pt x="2819521" y="3854030"/>
                  <a:pt x="548003" y="2244886"/>
                  <a:pt x="22664" y="105743"/>
                </a:cubicBezTo>
                <a:close/>
              </a:path>
            </a:pathLst>
          </a:custGeom>
        </p:spPr>
      </p:pic>
      <p:grpSp>
        <p:nvGrpSpPr>
          <p:cNvPr id="28" name="Top Left">
            <a:extLst>
              <a:ext uri="{FF2B5EF4-FFF2-40B4-BE49-F238E27FC236}">
                <a16:creationId xmlns:a16="http://schemas.microsoft.com/office/drawing/2014/main" id="{DB8ED0A1-FF45-4EE6-ADE8-2F2ED0D394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9" name="Freeform: Shape 28">
              <a:extLst>
                <a:ext uri="{FF2B5EF4-FFF2-40B4-BE49-F238E27FC236}">
                  <a16:creationId xmlns:a16="http://schemas.microsoft.com/office/drawing/2014/main" id="{71A8A514-3FF4-4ADA-AF55-B44C969B5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EDA4578-CC87-43DF-B783-3B5D770C3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4F1C15-5B2E-483A-AA12-C47B50007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EF72001-4788-44E6-8592-7099340CA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A8C8919-696C-4290-B3EE-DDC5EDA43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437F8271-7580-41CA-B352-6393A3EA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E1B97F8-5B65-43A1-9BC3-FEF0AD7C7A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9" name="Content Placeholder 8">
            <a:extLst>
              <a:ext uri="{FF2B5EF4-FFF2-40B4-BE49-F238E27FC236}">
                <a16:creationId xmlns:a16="http://schemas.microsoft.com/office/drawing/2014/main" id="{6011AE49-4BED-FE26-FFCF-BCBBBF5AEEAE}"/>
              </a:ext>
            </a:extLst>
          </p:cNvPr>
          <p:cNvSpPr>
            <a:spLocks noGrp="1"/>
          </p:cNvSpPr>
          <p:nvPr>
            <p:ph idx="1"/>
          </p:nvPr>
        </p:nvSpPr>
        <p:spPr>
          <a:xfrm>
            <a:off x="6195372" y="4088049"/>
            <a:ext cx="4977905" cy="2753011"/>
          </a:xfrm>
        </p:spPr>
        <p:txBody>
          <a:bodyPr anchor="ctr">
            <a:normAutofit/>
          </a:bodyPr>
          <a:lstStyle/>
          <a:p>
            <a:pPr marL="0" indent="0">
              <a:buNone/>
            </a:pPr>
            <a:r>
              <a:rPr lang="ro-RO" sz="1200" dirty="0">
                <a:latin typeface="Times New Roman" panose="02020603050405020304" pitchFamily="18" charset="0"/>
                <a:cs typeface="Times New Roman" panose="02020603050405020304" pitchFamily="18" charset="0"/>
              </a:rPr>
              <a:t>5. Comprimarea semnalului audio și afișarea formelor de undă comprimate</a:t>
            </a:r>
          </a:p>
          <a:p>
            <a:pPr marL="0" indent="0">
              <a:buNone/>
            </a:pPr>
            <a:r>
              <a:rPr lang="ro-RO" sz="1200" dirty="0">
                <a:latin typeface="Times New Roman" panose="02020603050405020304" pitchFamily="18" charset="0"/>
                <a:cs typeface="Times New Roman" panose="02020603050405020304" pitchFamily="18" charset="0"/>
              </a:rPr>
              <a:t>- se definește funcția </a:t>
            </a:r>
            <a:r>
              <a:rPr lang="ro-RO" sz="1200" dirty="0" err="1">
                <a:latin typeface="Times New Roman" panose="02020603050405020304" pitchFamily="18" charset="0"/>
                <a:cs typeface="Times New Roman" panose="02020603050405020304" pitchFamily="18" charset="0"/>
              </a:rPr>
              <a:t>compress_audio_svd</a:t>
            </a:r>
            <a:r>
              <a:rPr lang="ro-RO" sz="1200" dirty="0">
                <a:latin typeface="Times New Roman" panose="02020603050405020304" pitchFamily="18" charset="0"/>
                <a:cs typeface="Times New Roman" panose="02020603050405020304" pitchFamily="18" charset="0"/>
              </a:rPr>
              <a:t> care aplică compresia DVS asupra formei de undă a semnalului audio original </a:t>
            </a:r>
          </a:p>
          <a:p>
            <a:pPr marL="0" indent="0">
              <a:buNone/>
            </a:pPr>
            <a:r>
              <a:rPr lang="ro-RO" sz="1200" dirty="0">
                <a:latin typeface="Times New Roman" panose="02020603050405020304" pitchFamily="18" charset="0"/>
                <a:cs typeface="Times New Roman" panose="02020603050405020304" pitchFamily="18" charset="0"/>
              </a:rPr>
              <a:t>- se comprimă semnalul audio original pentru un anumit raport de compresie (</a:t>
            </a:r>
            <a:r>
              <a:rPr lang="ro-RO" sz="1200" dirty="0" err="1">
                <a:latin typeface="Times New Roman" panose="02020603050405020304" pitchFamily="18" charset="0"/>
                <a:cs typeface="Times New Roman" panose="02020603050405020304" pitchFamily="18" charset="0"/>
              </a:rPr>
              <a:t>compression_ratio</a:t>
            </a:r>
            <a:r>
              <a:rPr lang="ro-RO" sz="1200" dirty="0">
                <a:latin typeface="Times New Roman" panose="02020603050405020304" pitchFamily="18" charset="0"/>
                <a:cs typeface="Times New Roman" panose="02020603050405020304" pitchFamily="18" charset="0"/>
              </a:rPr>
              <a:t>)</a:t>
            </a:r>
          </a:p>
          <a:p>
            <a:pPr marL="0" indent="0">
              <a:buNone/>
            </a:pPr>
            <a:r>
              <a:rPr lang="ro-RO" sz="1200" dirty="0">
                <a:latin typeface="Times New Roman" panose="02020603050405020304" pitchFamily="18" charset="0"/>
                <a:cs typeface="Times New Roman" panose="02020603050405020304" pitchFamily="18" charset="0"/>
              </a:rPr>
              <a:t>- semnalul audio comprimat este salvat într-un fișier WAV și este atașat vizual alături de forma de undă a semnalului original într-o figură </a:t>
            </a:r>
            <a:r>
              <a:rPr lang="ro-RO" sz="1200" dirty="0" err="1">
                <a:latin typeface="Times New Roman" panose="02020603050405020304" pitchFamily="18" charset="0"/>
                <a:cs typeface="Times New Roman" panose="02020603050405020304" pitchFamily="18" charset="0"/>
              </a:rPr>
              <a:t>matplotlib</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323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6533</TotalTime>
  <Words>900</Words>
  <Application>Microsoft Office PowerPoint</Application>
  <PresentationFormat>Ecran lat</PresentationFormat>
  <Paragraphs>66</Paragraphs>
  <Slides>15</Slides>
  <Notes>0</Notes>
  <HiddenSlides>0</HiddenSlides>
  <MMClips>0</MMClips>
  <ScaleCrop>false</ScaleCrop>
  <HeadingPairs>
    <vt:vector size="6" baseType="variant">
      <vt:variant>
        <vt:lpstr>Fonturi utilizate</vt:lpstr>
      </vt:variant>
      <vt:variant>
        <vt:i4>10</vt:i4>
      </vt:variant>
      <vt:variant>
        <vt:lpstr>Temă</vt:lpstr>
      </vt:variant>
      <vt:variant>
        <vt:i4>1</vt:i4>
      </vt:variant>
      <vt:variant>
        <vt:lpstr>Titluri diapozitive</vt:lpstr>
      </vt:variant>
      <vt:variant>
        <vt:i4>15</vt:i4>
      </vt:variant>
    </vt:vector>
  </HeadingPairs>
  <TitlesOfParts>
    <vt:vector size="26" baseType="lpstr">
      <vt:lpstr>Arial</vt:lpstr>
      <vt:lpstr>Arial Black</vt:lpstr>
      <vt:lpstr>Avenir Next LT Pro</vt:lpstr>
      <vt:lpstr>AvenirNext LT Pro Medium</vt:lpstr>
      <vt:lpstr>Cambria Math</vt:lpstr>
      <vt:lpstr>Elephant</vt:lpstr>
      <vt:lpstr>Sagona Book</vt:lpstr>
      <vt:lpstr>Söhne</vt:lpstr>
      <vt:lpstr>Times New Roman</vt:lpstr>
      <vt:lpstr>Wingdings</vt:lpstr>
      <vt:lpstr>ExploreVTI</vt:lpstr>
      <vt:lpstr>Compresia fișierelor audio</vt:lpstr>
      <vt:lpstr>Introducere</vt:lpstr>
      <vt:lpstr>Scopul proiectului</vt:lpstr>
      <vt:lpstr>Formularea matematică</vt:lpstr>
      <vt:lpstr>Formularea matematică</vt:lpstr>
      <vt:lpstr>Formularea matematică</vt:lpstr>
      <vt:lpstr>Descrierea aplicației</vt:lpstr>
      <vt:lpstr>Descrierea aplicației</vt:lpstr>
      <vt:lpstr>Descrierea aplicației</vt:lpstr>
      <vt:lpstr>Descrierea aplicației</vt:lpstr>
      <vt:lpstr>Eficiența comprimării audio</vt:lpstr>
      <vt:lpstr>Timp de rulare</vt:lpstr>
      <vt:lpstr>Succesul programului </vt:lpstr>
      <vt:lpstr>Exemplu de grafic</vt:lpstr>
      <vt:lpstr>Vă 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Compresia fișierelor audio</dc:title>
  <dc:creator>Luiza-Alexandra TURCITU (135215)</dc:creator>
  <cp:lastModifiedBy>Luiza-Alexandra TURCITU (135215)</cp:lastModifiedBy>
  <cp:revision>14</cp:revision>
  <dcterms:created xsi:type="dcterms:W3CDTF">2024-01-06T20:22:51Z</dcterms:created>
  <dcterms:modified xsi:type="dcterms:W3CDTF">2024-02-23T08:31:53Z</dcterms:modified>
</cp:coreProperties>
</file>