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17"/>
  </p:notesMasterIdLst>
  <p:sldIdLst>
    <p:sldId id="265" r:id="rId6"/>
    <p:sldId id="259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1" autoAdjust="0"/>
    <p:restoredTop sz="94660"/>
  </p:normalViewPr>
  <p:slideViewPr>
    <p:cSldViewPr snapToGrid="0">
      <p:cViewPr varScale="1">
        <p:scale>
          <a:sx n="98" d="100"/>
          <a:sy n="98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>
                <a:latin typeface="Arial"/>
              </a:rPr>
              <a:t>Clique para editar o formato de notas</a:t>
            </a:r>
            <a:endParaRPr/>
          </a:p>
        </p:txBody>
      </p:sp>
      <p:sp>
        <p:nvSpPr>
          <p:cNvPr id="22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>
                <a:latin typeface="Times New Roman"/>
              </a:rPr>
              <a:t>&lt;cabeçalho&gt;</a:t>
            </a:r>
            <a:endParaRPr/>
          </a:p>
        </p:txBody>
      </p:sp>
      <p:sp>
        <p:nvSpPr>
          <p:cNvPr id="22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>
                <a:latin typeface="Times New Roman"/>
              </a:rPr>
              <a:t>&lt;data/hora&gt;</a:t>
            </a:r>
            <a:endParaRPr/>
          </a:p>
        </p:txBody>
      </p:sp>
      <p:sp>
        <p:nvSpPr>
          <p:cNvPr id="22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>
                <a:latin typeface="Times New Roman"/>
              </a:rPr>
              <a:t>&lt;rodapé&gt;</a:t>
            </a:r>
            <a:endParaRPr/>
          </a:p>
        </p:txBody>
      </p:sp>
      <p:sp>
        <p:nvSpPr>
          <p:cNvPr id="22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E4DF9B6-B775-4125-9D6A-FE9A944C739C}" type="slidenum">
              <a:rPr lang="pt-BR" sz="1400">
                <a:latin typeface="Times New Roman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4721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412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25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5A1B8FD-FC84-441F-92B7-BFB86B0E0640}" type="slidenum"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0104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25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5A1B8FD-FC84-441F-92B7-BFB86B0E0640}" type="slidenum"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3386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25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5A1B8FD-FC84-441F-92B7-BFB86B0E0640}" type="slidenum"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2274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25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5A1B8FD-FC84-441F-92B7-BFB86B0E0640}" type="slidenum"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1767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25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5A1B8FD-FC84-441F-92B7-BFB86B0E0640}" type="slidenum"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8979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25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5A1B8FD-FC84-441F-92B7-BFB86B0E0640}" type="slidenum"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10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25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5A1B8FD-FC84-441F-92B7-BFB86B0E0640}" type="slidenum"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5630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25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5A1B8FD-FC84-441F-92B7-BFB86B0E0640}" type="slidenum"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532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25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5A1B8FD-FC84-441F-92B7-BFB86B0E0640}" type="slidenum"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7328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25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5A1B8FD-FC84-441F-92B7-BFB86B0E0640}" type="slidenum"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616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352520"/>
            <a:ext cx="388584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059640"/>
            <a:ext cx="388584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35252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2600640" y="135252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2600640" y="305964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05964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352520"/>
            <a:ext cx="3885840" cy="326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352520"/>
            <a:ext cx="3885840" cy="326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4" name="Imagem 43"/>
          <p:cNvPicPr/>
          <p:nvPr/>
        </p:nvPicPr>
        <p:blipFill>
          <a:blip r:embed="rId2"/>
          <a:stretch/>
        </p:blipFill>
        <p:spPr>
          <a:xfrm>
            <a:off x="609480" y="1436400"/>
            <a:ext cx="3885840" cy="3100320"/>
          </a:xfrm>
          <a:prstGeom prst="rect">
            <a:avLst/>
          </a:prstGeom>
          <a:ln>
            <a:noFill/>
          </a:ln>
        </p:spPr>
      </p:pic>
      <p:pic>
        <p:nvPicPr>
          <p:cNvPr id="45" name="Imagem 44"/>
          <p:cNvPicPr/>
          <p:nvPr/>
        </p:nvPicPr>
        <p:blipFill>
          <a:blip r:embed="rId2"/>
          <a:stretch/>
        </p:blipFill>
        <p:spPr>
          <a:xfrm>
            <a:off x="609480" y="1436400"/>
            <a:ext cx="3885840" cy="3100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pt-BR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pt-BR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pt-BR">
                <a:solidFill>
                  <a:srgbClr val="FFFFFF"/>
                </a:solidFill>
              </a:rPr>
              <a:pPr algn="ctr"/>
              <a:t>16/11/2015</a:t>
            </a:fld>
            <a:endParaRPr kumimoji="0" lang="pt-BR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pt-B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pt-BR">
                <a:solidFill>
                  <a:schemeClr val="tx2"/>
                </a:solidFill>
              </a:rPr>
              <a:pPr/>
              <a:t>‹nº›</a:t>
            </a:fld>
            <a:endParaRPr kumimoji="0" lang="pt-B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pt-BR" cap="all" baseline="0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8904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352520"/>
            <a:ext cx="3885840" cy="3268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352520"/>
            <a:ext cx="3885840" cy="326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352520"/>
            <a:ext cx="1896120" cy="326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2600640" y="1352520"/>
            <a:ext cx="1896120" cy="326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09480" y="118080"/>
            <a:ext cx="8152920" cy="466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352520"/>
            <a:ext cx="3885840" cy="3268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35252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05964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2600640" y="1352520"/>
            <a:ext cx="1896120" cy="326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352520"/>
            <a:ext cx="1896120" cy="326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2600640" y="135252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2600640" y="305964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35252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2600640" y="135252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059640"/>
            <a:ext cx="388584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352520"/>
            <a:ext cx="388584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3059640"/>
            <a:ext cx="388584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35252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2600640" y="135252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2600640" y="305964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305964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352520"/>
            <a:ext cx="3885840" cy="326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480" y="1352520"/>
            <a:ext cx="3885840" cy="326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7" name="Imagem 86"/>
          <p:cNvPicPr/>
          <p:nvPr/>
        </p:nvPicPr>
        <p:blipFill>
          <a:blip r:embed="rId2"/>
          <a:stretch/>
        </p:blipFill>
        <p:spPr>
          <a:xfrm>
            <a:off x="609480" y="1436400"/>
            <a:ext cx="3885840" cy="3100320"/>
          </a:xfrm>
          <a:prstGeom prst="rect">
            <a:avLst/>
          </a:prstGeom>
          <a:ln>
            <a:noFill/>
          </a:ln>
        </p:spPr>
      </p:pic>
      <p:pic>
        <p:nvPicPr>
          <p:cNvPr id="88" name="Imagem 87"/>
          <p:cNvPicPr/>
          <p:nvPr/>
        </p:nvPicPr>
        <p:blipFill>
          <a:blip r:embed="rId2"/>
          <a:stretch/>
        </p:blipFill>
        <p:spPr>
          <a:xfrm>
            <a:off x="609480" y="1436400"/>
            <a:ext cx="3885840" cy="3100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609480" y="1352520"/>
            <a:ext cx="3885840" cy="3268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352520"/>
            <a:ext cx="3885840" cy="326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352520"/>
            <a:ext cx="1896120" cy="326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2600640" y="1352520"/>
            <a:ext cx="1896120" cy="326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352520"/>
            <a:ext cx="3885840" cy="326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609480" y="118080"/>
            <a:ext cx="8152920" cy="466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35252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305964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2600640" y="1352520"/>
            <a:ext cx="1896120" cy="326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352520"/>
            <a:ext cx="1896120" cy="326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2600640" y="135252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2600640" y="305964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35252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2600640" y="135252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480" y="3059640"/>
            <a:ext cx="388584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352520"/>
            <a:ext cx="388584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3059640"/>
            <a:ext cx="388584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35252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2600640" y="135252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2600640" y="305964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9480" y="305964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352520"/>
            <a:ext cx="3885840" cy="326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09480" y="1352520"/>
            <a:ext cx="3885840" cy="326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30" name="Imagem 129"/>
          <p:cNvPicPr/>
          <p:nvPr/>
        </p:nvPicPr>
        <p:blipFill>
          <a:blip r:embed="rId2"/>
          <a:stretch/>
        </p:blipFill>
        <p:spPr>
          <a:xfrm>
            <a:off x="609480" y="1436400"/>
            <a:ext cx="3885840" cy="3100320"/>
          </a:xfrm>
          <a:prstGeom prst="rect">
            <a:avLst/>
          </a:prstGeom>
          <a:ln>
            <a:noFill/>
          </a:ln>
        </p:spPr>
      </p:pic>
      <p:pic>
        <p:nvPicPr>
          <p:cNvPr id="131" name="Imagem 130"/>
          <p:cNvPicPr/>
          <p:nvPr/>
        </p:nvPicPr>
        <p:blipFill>
          <a:blip r:embed="rId2"/>
          <a:stretch/>
        </p:blipFill>
        <p:spPr>
          <a:xfrm>
            <a:off x="609480" y="1436400"/>
            <a:ext cx="3885840" cy="3100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subTitle"/>
          </p:nvPr>
        </p:nvSpPr>
        <p:spPr>
          <a:xfrm>
            <a:off x="609480" y="1352520"/>
            <a:ext cx="3885840" cy="3268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352520"/>
            <a:ext cx="1896120" cy="326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600640" y="1352520"/>
            <a:ext cx="1896120" cy="326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352520"/>
            <a:ext cx="3885840" cy="326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352520"/>
            <a:ext cx="1896120" cy="326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2600640" y="1352520"/>
            <a:ext cx="1896120" cy="326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ubTitle"/>
          </p:nvPr>
        </p:nvSpPr>
        <p:spPr>
          <a:xfrm>
            <a:off x="609480" y="118080"/>
            <a:ext cx="8152920" cy="466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35252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09480" y="305964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2600640" y="1352520"/>
            <a:ext cx="1896120" cy="326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352520"/>
            <a:ext cx="1896120" cy="326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2600640" y="135252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2600640" y="305964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35252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2600640" y="135252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09480" y="3059640"/>
            <a:ext cx="388584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352520"/>
            <a:ext cx="388584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09480" y="3059640"/>
            <a:ext cx="388584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35252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2600640" y="135252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2600640" y="305964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609480" y="305964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352520"/>
            <a:ext cx="3885840" cy="326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09480" y="1352520"/>
            <a:ext cx="3885840" cy="326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77" name="Imagem 176"/>
          <p:cNvPicPr/>
          <p:nvPr/>
        </p:nvPicPr>
        <p:blipFill>
          <a:blip r:embed="rId2"/>
          <a:stretch/>
        </p:blipFill>
        <p:spPr>
          <a:xfrm>
            <a:off x="609480" y="1436400"/>
            <a:ext cx="3885840" cy="3100320"/>
          </a:xfrm>
          <a:prstGeom prst="rect">
            <a:avLst/>
          </a:prstGeom>
          <a:ln>
            <a:noFill/>
          </a:ln>
        </p:spPr>
      </p:pic>
      <p:pic>
        <p:nvPicPr>
          <p:cNvPr id="178" name="Imagem 177"/>
          <p:cNvPicPr/>
          <p:nvPr/>
        </p:nvPicPr>
        <p:blipFill>
          <a:blip r:embed="rId2"/>
          <a:stretch/>
        </p:blipFill>
        <p:spPr>
          <a:xfrm>
            <a:off x="609480" y="1436400"/>
            <a:ext cx="3885840" cy="3100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609480" y="1352520"/>
            <a:ext cx="3885840" cy="3268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352520"/>
            <a:ext cx="3885840" cy="326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352520"/>
            <a:ext cx="1896120" cy="326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2600640" y="1352520"/>
            <a:ext cx="1896120" cy="326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ubTitle"/>
          </p:nvPr>
        </p:nvSpPr>
        <p:spPr>
          <a:xfrm>
            <a:off x="609480" y="118080"/>
            <a:ext cx="8152920" cy="466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35252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09480" y="305964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2600640" y="1352520"/>
            <a:ext cx="1896120" cy="326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352520"/>
            <a:ext cx="1896120" cy="326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2600640" y="135252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2600640" y="305964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35252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2600640" y="135252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09480" y="3059640"/>
            <a:ext cx="388584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352520"/>
            <a:ext cx="388584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09480" y="3059640"/>
            <a:ext cx="388584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118080"/>
            <a:ext cx="8152920" cy="466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35252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2600640" y="135252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2600640" y="305964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609480" y="305964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352520"/>
            <a:ext cx="3885840" cy="326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09480" y="1352520"/>
            <a:ext cx="3885840" cy="326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17" name="Imagem 216"/>
          <p:cNvPicPr/>
          <p:nvPr/>
        </p:nvPicPr>
        <p:blipFill>
          <a:blip r:embed="rId2"/>
          <a:stretch/>
        </p:blipFill>
        <p:spPr>
          <a:xfrm>
            <a:off x="609480" y="1436400"/>
            <a:ext cx="3885840" cy="3100320"/>
          </a:xfrm>
          <a:prstGeom prst="rect">
            <a:avLst/>
          </a:prstGeom>
          <a:ln>
            <a:noFill/>
          </a:ln>
        </p:spPr>
      </p:pic>
      <p:pic>
        <p:nvPicPr>
          <p:cNvPr id="218" name="Imagem 217"/>
          <p:cNvPicPr/>
          <p:nvPr/>
        </p:nvPicPr>
        <p:blipFill>
          <a:blip r:embed="rId2"/>
          <a:stretch/>
        </p:blipFill>
        <p:spPr>
          <a:xfrm>
            <a:off x="609480" y="1436400"/>
            <a:ext cx="3885840" cy="3100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35252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09480" y="305964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2600640" y="1352520"/>
            <a:ext cx="1896120" cy="326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352520"/>
            <a:ext cx="1896120" cy="326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2600640" y="135252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2600640" y="305964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35252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600640" y="1352520"/>
            <a:ext cx="189612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059640"/>
            <a:ext cx="3885840" cy="155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63AAD-C005-47B5-AFCE-7BB08BCB82DE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19E6-9D3C-459E-A8CE-E7FCC5D0EE2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1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1095120"/>
            <a:ext cx="9143640" cy="23976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0" y="1129320"/>
            <a:ext cx="533160" cy="171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CustomShape 3"/>
          <p:cNvSpPr/>
          <p:nvPr/>
        </p:nvSpPr>
        <p:spPr>
          <a:xfrm>
            <a:off x="590400" y="1129320"/>
            <a:ext cx="8553240" cy="1710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4200" strike="noStrike">
                <a:solidFill>
                  <a:srgbClr val="464646"/>
                </a:solidFill>
                <a:latin typeface="Tw Cen MT"/>
              </a:rPr>
              <a:t>Clique para editar o título mestre</a:t>
            </a:r>
            <a:endParaRPr/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1352520"/>
            <a:ext cx="3885840" cy="3268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pt-BR" sz="2900" strike="noStrike">
                <a:solidFill>
                  <a:srgbClr val="000000"/>
                </a:solidFill>
                <a:latin typeface="Tw Cen MT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900" strike="noStrike">
                <a:solidFill>
                  <a:srgbClr val="000000"/>
                </a:solidFill>
                <a:latin typeface="Tw Cen MT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900" strike="noStrike">
                <a:solidFill>
                  <a:srgbClr val="000000"/>
                </a:solidFill>
                <a:latin typeface="Tw Cen MT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900" strike="noStrike">
                <a:solidFill>
                  <a:srgbClr val="000000"/>
                </a:solidFill>
                <a:latin typeface="Tw Cen MT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900" strike="noStrike">
                <a:solidFill>
                  <a:srgbClr val="000000"/>
                </a:solidFill>
                <a:latin typeface="Tw Cen MT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900" strike="noStrike">
                <a:solidFill>
                  <a:srgbClr val="000000"/>
                </a:solidFill>
                <a:latin typeface="Tw Cen MT"/>
              </a:rPr>
              <a:t>6.º nível da estrutura de tópicos</a:t>
            </a: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"/>
            </a:pPr>
            <a:r>
              <a:rPr lang="pt-BR" sz="2900" strike="noStrike">
                <a:solidFill>
                  <a:srgbClr val="000000"/>
                </a:solidFill>
                <a:latin typeface="Tw Cen MT"/>
              </a:rPr>
              <a:t>7.º nível da estrutura de tópicosClique para editar o texto mestre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 2" charset="2"/>
              <a:buChar char=""/>
            </a:pPr>
            <a:r>
              <a:rPr lang="pt-BR" sz="2600" strike="noStrike">
                <a:solidFill>
                  <a:srgbClr val="000000"/>
                </a:solidFill>
                <a:latin typeface="Tw Cen MT"/>
              </a:rPr>
              <a:t>Segundo nível</a:t>
            </a:r>
            <a:endParaRPr/>
          </a:p>
          <a:p>
            <a:pPr lvl="2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pt-BR" sz="2300" strike="noStrike">
                <a:solidFill>
                  <a:srgbClr val="000000"/>
                </a:solidFill>
                <a:latin typeface="Tw Cen MT"/>
              </a:rPr>
              <a:t>Terceiro nível</a:t>
            </a:r>
            <a:endParaRPr/>
          </a:p>
          <a:p>
            <a:pPr lvl="3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pt-BR" sz="2000" strike="noStrike">
                <a:solidFill>
                  <a:srgbClr val="000000"/>
                </a:solidFill>
                <a:latin typeface="Tw Cen MT"/>
              </a:rPr>
              <a:t>Quarto nível</a:t>
            </a:r>
            <a:endParaRPr/>
          </a:p>
          <a:p>
            <a:pPr lvl="4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pt-BR" sz="2000" strike="noStrike">
                <a:solidFill>
                  <a:srgbClr val="000000"/>
                </a:solidFill>
                <a:latin typeface="Tw Cen MT"/>
              </a:rPr>
              <a:t>Quinto nível</a:t>
            </a:r>
            <a:endParaRPr/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4844880" y="1352520"/>
            <a:ext cx="3885840" cy="3268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pt-BR" sz="2900" strike="noStrike">
                <a:solidFill>
                  <a:srgbClr val="000000"/>
                </a:solidFill>
                <a:latin typeface="Tw Cen MT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900" strike="noStrike">
                <a:solidFill>
                  <a:srgbClr val="000000"/>
                </a:solidFill>
                <a:latin typeface="Tw Cen MT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900" strike="noStrike">
                <a:solidFill>
                  <a:srgbClr val="000000"/>
                </a:solidFill>
                <a:latin typeface="Tw Cen MT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900" strike="noStrike">
                <a:solidFill>
                  <a:srgbClr val="000000"/>
                </a:solidFill>
                <a:latin typeface="Tw Cen MT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900" strike="noStrike">
                <a:solidFill>
                  <a:srgbClr val="000000"/>
                </a:solidFill>
                <a:latin typeface="Tw Cen MT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900" strike="noStrike">
                <a:solidFill>
                  <a:srgbClr val="000000"/>
                </a:solidFill>
                <a:latin typeface="Tw Cen MT"/>
              </a:rPr>
              <a:t>6.º nível da estrutura de tópicos</a:t>
            </a: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"/>
            </a:pPr>
            <a:r>
              <a:rPr lang="pt-BR" sz="2900" strike="noStrike">
                <a:solidFill>
                  <a:srgbClr val="000000"/>
                </a:solidFill>
                <a:latin typeface="Tw Cen MT"/>
              </a:rPr>
              <a:t>7.º nível da estrutura de tópicosClique para editar o texto mestre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 2" charset="2"/>
              <a:buChar char=""/>
            </a:pPr>
            <a:r>
              <a:rPr lang="pt-BR" sz="2600" strike="noStrike">
                <a:solidFill>
                  <a:srgbClr val="000000"/>
                </a:solidFill>
                <a:latin typeface="Tw Cen MT"/>
              </a:rPr>
              <a:t>Segundo nível</a:t>
            </a:r>
            <a:endParaRPr/>
          </a:p>
          <a:p>
            <a:pPr lvl="2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pt-BR" sz="2300" strike="noStrike">
                <a:solidFill>
                  <a:srgbClr val="000000"/>
                </a:solidFill>
                <a:latin typeface="Tw Cen MT"/>
              </a:rPr>
              <a:t>Terceiro nível</a:t>
            </a:r>
            <a:endParaRPr/>
          </a:p>
          <a:p>
            <a:pPr lvl="3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pt-BR" sz="2000" strike="noStrike">
                <a:solidFill>
                  <a:srgbClr val="000000"/>
                </a:solidFill>
                <a:latin typeface="Tw Cen MT"/>
              </a:rPr>
              <a:t>Quarto nível</a:t>
            </a:r>
            <a:endParaRPr/>
          </a:p>
          <a:p>
            <a:pPr lvl="4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pt-BR" sz="2000" strike="noStrike">
                <a:solidFill>
                  <a:srgbClr val="000000"/>
                </a:solidFill>
                <a:latin typeface="Tw Cen MT"/>
              </a:rPr>
              <a:t>Quinto nível</a:t>
            </a:r>
            <a:endParaRPr/>
          </a:p>
        </p:txBody>
      </p:sp>
      <p:sp>
        <p:nvSpPr>
          <p:cNvPr id="52" name="PlaceHolder 7"/>
          <p:cNvSpPr>
            <a:spLocks noGrp="1"/>
          </p:cNvSpPr>
          <p:nvPr>
            <p:ph type="dt"/>
          </p:nvPr>
        </p:nvSpPr>
        <p:spPr>
          <a:xfrm>
            <a:off x="6095880" y="4686480"/>
            <a:ext cx="2666520" cy="2736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1400" strike="noStrike">
                <a:solidFill>
                  <a:srgbClr val="464646"/>
                </a:solidFill>
                <a:latin typeface="Tw Cen MT"/>
              </a:rPr>
              <a:t>06/10/15</a:t>
            </a:r>
            <a:endParaRPr/>
          </a:p>
        </p:txBody>
      </p:sp>
      <p:sp>
        <p:nvSpPr>
          <p:cNvPr id="53" name="PlaceHolder 8"/>
          <p:cNvSpPr>
            <a:spLocks noGrp="1"/>
          </p:cNvSpPr>
          <p:nvPr>
            <p:ph type="sldNum"/>
          </p:nvPr>
        </p:nvSpPr>
        <p:spPr>
          <a:xfrm>
            <a:off x="0" y="1123560"/>
            <a:ext cx="533160" cy="1828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BE350D39-3C7D-4E49-9B90-9617078C02A7}" type="slidenum">
              <a:rPr lang="pt-BR" sz="1400" b="1" strike="noStrike">
                <a:solidFill>
                  <a:srgbClr val="FFFFFF"/>
                </a:solidFill>
                <a:latin typeface="Tw Cen MT"/>
              </a:rPr>
              <a:t>‹nº›</a:t>
            </a:fld>
            <a:endParaRPr/>
          </a:p>
        </p:txBody>
      </p:sp>
      <p:sp>
        <p:nvSpPr>
          <p:cNvPr id="54" name="PlaceHolder 9"/>
          <p:cNvSpPr>
            <a:spLocks noGrp="1"/>
          </p:cNvSpPr>
          <p:nvPr>
            <p:ph type="ftr"/>
          </p:nvPr>
        </p:nvSpPr>
        <p:spPr>
          <a:xfrm>
            <a:off x="609480" y="4686120"/>
            <a:ext cx="5420880" cy="2736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1095120"/>
            <a:ext cx="9143640" cy="23976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0" y="1129320"/>
            <a:ext cx="533160" cy="171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1" name="CustomShape 3"/>
          <p:cNvSpPr/>
          <p:nvPr/>
        </p:nvSpPr>
        <p:spPr>
          <a:xfrm>
            <a:off x="590400" y="1129320"/>
            <a:ext cx="8553240" cy="1710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2920" cy="10054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4200" strike="noStrike">
                <a:solidFill>
                  <a:srgbClr val="464646"/>
                </a:solidFill>
                <a:latin typeface="Tw Cen MT"/>
              </a:rPr>
              <a:t>Clique para editar o título mestre</a:t>
            </a:r>
            <a:endParaRPr/>
          </a:p>
        </p:txBody>
      </p:sp>
      <p:sp>
        <p:nvSpPr>
          <p:cNvPr id="93" name="PlaceHolder 5"/>
          <p:cNvSpPr>
            <a:spLocks noGrp="1"/>
          </p:cNvSpPr>
          <p:nvPr>
            <p:ph type="dt"/>
          </p:nvPr>
        </p:nvSpPr>
        <p:spPr>
          <a:xfrm>
            <a:off x="6095880" y="4686480"/>
            <a:ext cx="2666520" cy="2736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1400" strike="noStrike">
                <a:solidFill>
                  <a:srgbClr val="464646"/>
                </a:solidFill>
                <a:latin typeface="Tw Cen MT"/>
              </a:rPr>
              <a:t>06/10/15</a:t>
            </a:r>
            <a:endParaRPr/>
          </a:p>
        </p:txBody>
      </p:sp>
      <p:sp>
        <p:nvSpPr>
          <p:cNvPr id="94" name="PlaceHolder 6"/>
          <p:cNvSpPr>
            <a:spLocks noGrp="1"/>
          </p:cNvSpPr>
          <p:nvPr>
            <p:ph type="ftr"/>
          </p:nvPr>
        </p:nvSpPr>
        <p:spPr>
          <a:xfrm>
            <a:off x="609480" y="4686120"/>
            <a:ext cx="5420880" cy="2736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/>
          </a:p>
        </p:txBody>
      </p:sp>
      <p:sp>
        <p:nvSpPr>
          <p:cNvPr id="95" name="PlaceHolder 7"/>
          <p:cNvSpPr>
            <a:spLocks noGrp="1"/>
          </p:cNvSpPr>
          <p:nvPr>
            <p:ph type="sldNum"/>
          </p:nvPr>
        </p:nvSpPr>
        <p:spPr>
          <a:xfrm>
            <a:off x="0" y="1123560"/>
            <a:ext cx="533160" cy="1828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53558575-B528-4A35-8669-7C4E937ABB9C}" type="slidenum">
              <a:rPr lang="pt-BR" sz="1400" b="1" strike="noStrike">
                <a:solidFill>
                  <a:srgbClr val="FFFFFF"/>
                </a:solidFill>
                <a:latin typeface="Tw Cen MT"/>
              </a:rPr>
              <a:t>‹nº›</a:t>
            </a:fld>
            <a:endParaRPr/>
          </a:p>
        </p:txBody>
      </p:sp>
      <p:sp>
        <p:nvSpPr>
          <p:cNvPr id="96" name="PlaceHolder 8"/>
          <p:cNvSpPr>
            <a:spLocks noGrp="1"/>
          </p:cNvSpPr>
          <p:nvPr>
            <p:ph type="body"/>
          </p:nvPr>
        </p:nvSpPr>
        <p:spPr>
          <a:xfrm>
            <a:off x="609480" y="1428840"/>
            <a:ext cx="1599840" cy="3123720"/>
          </a:xfrm>
          <a:prstGeom prst="rect">
            <a:avLst/>
          </a:prstGeom>
        </p:spPr>
        <p:txBody>
          <a:bodyPr lIns="137160" tIns="182880" rIns="137160" bIns="91440"/>
          <a:lstStyle/>
          <a:p>
            <a:pPr>
              <a:buSzPct val="45000"/>
              <a:buFont typeface="StarSymbol"/>
              <a:buChar char=""/>
            </a:pPr>
            <a:r>
              <a:rPr lang="pt-BR" strike="noStrike">
                <a:solidFill>
                  <a:srgbClr val="FFFFFF"/>
                </a:solidFill>
                <a:latin typeface="Tw Cen MT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trike="noStrike">
                <a:solidFill>
                  <a:srgbClr val="FFFFFF"/>
                </a:solidFill>
                <a:latin typeface="Tw Cen MT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trike="noStrike">
                <a:solidFill>
                  <a:srgbClr val="FFFFFF"/>
                </a:solidFill>
                <a:latin typeface="Tw Cen MT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trike="noStrike">
                <a:solidFill>
                  <a:srgbClr val="FFFFFF"/>
                </a:solidFill>
                <a:latin typeface="Tw Cen MT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trike="noStrike">
                <a:solidFill>
                  <a:srgbClr val="FFFFFF"/>
                </a:solidFill>
                <a:latin typeface="Tw Cen MT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trike="noStrike">
                <a:solidFill>
                  <a:srgbClr val="FFFFFF"/>
                </a:solidFill>
                <a:latin typeface="Tw Cen MT"/>
              </a:rPr>
              <a:t>6.º nível da estrutura de tópicos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FFFFFF"/>
                </a:solidFill>
                <a:latin typeface="Tw Cen MT"/>
              </a:rPr>
              <a:t>7.º nível da estrutura de tópicosClique para editar o texto mestre</a:t>
            </a:r>
            <a:endParaRPr/>
          </a:p>
        </p:txBody>
      </p:sp>
      <p:sp>
        <p:nvSpPr>
          <p:cNvPr id="97" name="PlaceHolder 9"/>
          <p:cNvSpPr>
            <a:spLocks noGrp="1"/>
          </p:cNvSpPr>
          <p:nvPr>
            <p:ph type="body"/>
          </p:nvPr>
        </p:nvSpPr>
        <p:spPr>
          <a:xfrm>
            <a:off x="2362320" y="1428840"/>
            <a:ext cx="6400440" cy="32000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pt-BR" sz="2900" strike="noStrike">
                <a:solidFill>
                  <a:srgbClr val="000000"/>
                </a:solidFill>
                <a:latin typeface="Tw Cen MT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900" strike="noStrike">
                <a:solidFill>
                  <a:srgbClr val="000000"/>
                </a:solidFill>
                <a:latin typeface="Tw Cen MT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900" strike="noStrike">
                <a:solidFill>
                  <a:srgbClr val="000000"/>
                </a:solidFill>
                <a:latin typeface="Tw Cen MT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900" strike="noStrike">
                <a:solidFill>
                  <a:srgbClr val="000000"/>
                </a:solidFill>
                <a:latin typeface="Tw Cen MT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900" strike="noStrike">
                <a:solidFill>
                  <a:srgbClr val="000000"/>
                </a:solidFill>
                <a:latin typeface="Tw Cen MT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900" strike="noStrike">
                <a:solidFill>
                  <a:srgbClr val="000000"/>
                </a:solidFill>
                <a:latin typeface="Tw Cen MT"/>
              </a:rPr>
              <a:t>6.º nível da estrutura de tópicos</a:t>
            </a: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"/>
            </a:pPr>
            <a:r>
              <a:rPr lang="pt-BR" sz="2900" strike="noStrike">
                <a:solidFill>
                  <a:srgbClr val="000000"/>
                </a:solidFill>
                <a:latin typeface="Tw Cen MT"/>
              </a:rPr>
              <a:t>7.º nível da estrutura de tópicosClique para editar o texto mestre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 2" charset="2"/>
              <a:buChar char=""/>
            </a:pPr>
            <a:r>
              <a:rPr lang="pt-BR" sz="2600" strike="noStrike">
                <a:solidFill>
                  <a:srgbClr val="000000"/>
                </a:solidFill>
                <a:latin typeface="Tw Cen MT"/>
              </a:rPr>
              <a:t>Segundo nível</a:t>
            </a:r>
            <a:endParaRPr/>
          </a:p>
          <a:p>
            <a:pPr lvl="2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pt-BR" sz="2300" strike="noStrike">
                <a:solidFill>
                  <a:srgbClr val="000000"/>
                </a:solidFill>
                <a:latin typeface="Tw Cen MT"/>
              </a:rPr>
              <a:t>Terceiro nível</a:t>
            </a:r>
            <a:endParaRPr/>
          </a:p>
          <a:p>
            <a:pPr lvl="3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pt-BR" sz="2000" strike="noStrike">
                <a:solidFill>
                  <a:srgbClr val="000000"/>
                </a:solidFill>
                <a:latin typeface="Tw Cen MT"/>
              </a:rPr>
              <a:t>Quarto nível</a:t>
            </a:r>
            <a:endParaRPr/>
          </a:p>
          <a:p>
            <a:pPr lvl="4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pt-BR" sz="2000" strike="noStrike">
                <a:solidFill>
                  <a:srgbClr val="000000"/>
                </a:solidFill>
                <a:latin typeface="Tw Cen MT"/>
              </a:rPr>
              <a:t>Quinto nível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1095120"/>
            <a:ext cx="9143640" cy="23976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3" name="CustomShape 2"/>
          <p:cNvSpPr/>
          <p:nvPr/>
        </p:nvSpPr>
        <p:spPr>
          <a:xfrm>
            <a:off x="0" y="1129320"/>
            <a:ext cx="533160" cy="171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4" name="CustomShape 3"/>
          <p:cNvSpPr/>
          <p:nvPr/>
        </p:nvSpPr>
        <p:spPr>
          <a:xfrm>
            <a:off x="590400" y="1129320"/>
            <a:ext cx="8553240" cy="1710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1557720" y="0"/>
            <a:ext cx="7585920" cy="3419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buSzPct val="45000"/>
              <a:buFont typeface="StarSymbol"/>
              <a:buChar char=""/>
            </a:pPr>
            <a:r>
              <a:rPr lang="pt-BR" sz="3200" strike="noStrike">
                <a:solidFill>
                  <a:srgbClr val="FFFFFF"/>
                </a:solidFill>
                <a:latin typeface="Tw Cen MT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3200" strike="noStrike">
                <a:solidFill>
                  <a:srgbClr val="FFFFFF"/>
                </a:solidFill>
                <a:latin typeface="Tw Cen MT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3200" strike="noStrike">
                <a:solidFill>
                  <a:srgbClr val="FFFFFF"/>
                </a:solidFill>
                <a:latin typeface="Tw Cen MT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3200" strike="noStrike">
                <a:solidFill>
                  <a:srgbClr val="FFFFFF"/>
                </a:solidFill>
                <a:latin typeface="Tw Cen MT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3200" strike="noStrike">
                <a:solidFill>
                  <a:srgbClr val="FFFFFF"/>
                </a:solidFill>
                <a:latin typeface="Tw Cen MT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3200" strike="noStrike">
                <a:solidFill>
                  <a:srgbClr val="FFFFFF"/>
                </a:solidFill>
                <a:latin typeface="Tw Cen MT"/>
              </a:rPr>
              <a:t>6.º nível da estrutura de tópicos</a:t>
            </a:r>
            <a:endParaRPr/>
          </a:p>
          <a:p>
            <a:pPr>
              <a:lnSpc>
                <a:spcPct val="100000"/>
              </a:lnSpc>
            </a:pPr>
            <a:r>
              <a:rPr lang="pt-BR" sz="3200" strike="noStrike">
                <a:solidFill>
                  <a:srgbClr val="FFFFFF"/>
                </a:solidFill>
                <a:latin typeface="Tw Cen MT"/>
              </a:rPr>
              <a:t>7.º nível da estrutura de tópicosClique no ícone para adicionar uma imagem</a:t>
            </a:r>
            <a:endParaRPr/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1600200" y="4114800"/>
            <a:ext cx="7314840" cy="5140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pt-BR" sz="1700" strike="noStrike">
                <a:solidFill>
                  <a:srgbClr val="FFFFFF"/>
                </a:solidFill>
                <a:latin typeface="Tw Cen MT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1700" strike="noStrike">
                <a:solidFill>
                  <a:srgbClr val="FFFFFF"/>
                </a:solidFill>
                <a:latin typeface="Tw Cen MT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1700" strike="noStrike">
                <a:solidFill>
                  <a:srgbClr val="FFFFFF"/>
                </a:solidFill>
                <a:latin typeface="Tw Cen MT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1700" strike="noStrike">
                <a:solidFill>
                  <a:srgbClr val="FFFFFF"/>
                </a:solidFill>
                <a:latin typeface="Tw Cen MT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1700" strike="noStrike">
                <a:solidFill>
                  <a:srgbClr val="FFFFFF"/>
                </a:solidFill>
                <a:latin typeface="Tw Cen MT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1700" strike="noStrike">
                <a:solidFill>
                  <a:srgbClr val="FFFFFF"/>
                </a:solidFill>
                <a:latin typeface="Tw Cen MT"/>
              </a:rPr>
              <a:t>6.º nível da estrutura de tópicos</a:t>
            </a:r>
            <a:endParaRPr/>
          </a:p>
          <a:p>
            <a:pPr>
              <a:lnSpc>
                <a:spcPct val="100000"/>
              </a:lnSpc>
            </a:pPr>
            <a:r>
              <a:rPr lang="pt-BR" sz="1700" strike="noStrike">
                <a:solidFill>
                  <a:srgbClr val="FFFFFF"/>
                </a:solidFill>
                <a:latin typeface="Tw Cen MT"/>
              </a:rPr>
              <a:t>7.º nível da estrutura de tópicosClique para editar o texto mestre</a:t>
            </a:r>
            <a:endParaRPr/>
          </a:p>
        </p:txBody>
      </p:sp>
      <p:sp>
        <p:nvSpPr>
          <p:cNvPr id="137" name="CustomShape 6"/>
          <p:cNvSpPr/>
          <p:nvPr/>
        </p:nvSpPr>
        <p:spPr>
          <a:xfrm>
            <a:off x="-9000" y="3429000"/>
            <a:ext cx="9143640" cy="66492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8" name="CustomShape 7"/>
          <p:cNvSpPr/>
          <p:nvPr/>
        </p:nvSpPr>
        <p:spPr>
          <a:xfrm>
            <a:off x="-9000" y="3497760"/>
            <a:ext cx="1462680" cy="534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9" name="CustomShape 8"/>
          <p:cNvSpPr/>
          <p:nvPr/>
        </p:nvSpPr>
        <p:spPr>
          <a:xfrm>
            <a:off x="1545480" y="3490560"/>
            <a:ext cx="7589160" cy="534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0" name="PlaceHolder 9"/>
          <p:cNvSpPr>
            <a:spLocks noGrp="1"/>
          </p:cNvSpPr>
          <p:nvPr>
            <p:ph type="title"/>
          </p:nvPr>
        </p:nvSpPr>
        <p:spPr>
          <a:xfrm>
            <a:off x="1600200" y="3543480"/>
            <a:ext cx="7314840" cy="456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800" strike="noStrike">
                <a:solidFill>
                  <a:srgbClr val="FFFFFF"/>
                </a:solidFill>
                <a:latin typeface="Tw Cen MT"/>
              </a:rPr>
              <a:t>Clique para editar o título mestre</a:t>
            </a:r>
            <a:endParaRPr/>
          </a:p>
        </p:txBody>
      </p:sp>
      <p:sp>
        <p:nvSpPr>
          <p:cNvPr id="141" name="CustomShape 10"/>
          <p:cNvSpPr/>
          <p:nvPr/>
        </p:nvSpPr>
        <p:spPr>
          <a:xfrm>
            <a:off x="1447920" y="0"/>
            <a:ext cx="100080" cy="515016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2" name="PlaceHolder 11"/>
          <p:cNvSpPr>
            <a:spLocks noGrp="1"/>
          </p:cNvSpPr>
          <p:nvPr>
            <p:ph type="dt"/>
          </p:nvPr>
        </p:nvSpPr>
        <p:spPr>
          <a:xfrm>
            <a:off x="6248520" y="4686480"/>
            <a:ext cx="2666520" cy="2736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1400" strike="noStrike">
                <a:solidFill>
                  <a:srgbClr val="DEF5FA"/>
                </a:solidFill>
                <a:latin typeface="Tw Cen MT"/>
              </a:rPr>
              <a:t>06/10/15</a:t>
            </a:r>
            <a:endParaRPr/>
          </a:p>
        </p:txBody>
      </p:sp>
      <p:sp>
        <p:nvSpPr>
          <p:cNvPr id="143" name="PlaceHolder 12"/>
          <p:cNvSpPr>
            <a:spLocks noGrp="1"/>
          </p:cNvSpPr>
          <p:nvPr>
            <p:ph type="sldNum"/>
          </p:nvPr>
        </p:nvSpPr>
        <p:spPr>
          <a:xfrm>
            <a:off x="0" y="3500280"/>
            <a:ext cx="1447560" cy="497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4902B86D-C1A0-4012-9483-EC8D6257B6CA}" type="slidenum">
              <a:rPr lang="pt-BR" sz="2800" b="1" strike="noStrike">
                <a:solidFill>
                  <a:srgbClr val="FFFFFF"/>
                </a:solidFill>
                <a:latin typeface="Tw Cen MT"/>
              </a:rPr>
              <a:t>‹nº›</a:t>
            </a:fld>
            <a:endParaRPr/>
          </a:p>
        </p:txBody>
      </p:sp>
      <p:sp>
        <p:nvSpPr>
          <p:cNvPr id="144" name="PlaceHolder 13"/>
          <p:cNvSpPr>
            <a:spLocks noGrp="1"/>
          </p:cNvSpPr>
          <p:nvPr>
            <p:ph type="ftr"/>
          </p:nvPr>
        </p:nvSpPr>
        <p:spPr>
          <a:xfrm>
            <a:off x="1600200" y="4686120"/>
            <a:ext cx="4571640" cy="2736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0" y="1095120"/>
            <a:ext cx="9143640" cy="23976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0" name="CustomShape 2"/>
          <p:cNvSpPr/>
          <p:nvPr/>
        </p:nvSpPr>
        <p:spPr>
          <a:xfrm>
            <a:off x="0" y="1129320"/>
            <a:ext cx="533160" cy="171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1" name="CustomShape 3"/>
          <p:cNvSpPr/>
          <p:nvPr/>
        </p:nvSpPr>
        <p:spPr>
          <a:xfrm>
            <a:off x="590400" y="1129320"/>
            <a:ext cx="8553240" cy="1710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2" name="PlaceHolder 4"/>
          <p:cNvSpPr>
            <a:spLocks noGrp="1"/>
          </p:cNvSpPr>
          <p:nvPr>
            <p:ph type="dt"/>
          </p:nvPr>
        </p:nvSpPr>
        <p:spPr>
          <a:xfrm>
            <a:off x="6095880" y="4686480"/>
            <a:ext cx="2666520" cy="2736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1400" strike="noStrike">
                <a:solidFill>
                  <a:srgbClr val="464646"/>
                </a:solidFill>
                <a:latin typeface="Tw Cen MT"/>
              </a:rPr>
              <a:t>06/10/15</a:t>
            </a:r>
            <a:endParaRPr/>
          </a:p>
        </p:txBody>
      </p:sp>
      <p:sp>
        <p:nvSpPr>
          <p:cNvPr id="183" name="PlaceHolder 5"/>
          <p:cNvSpPr>
            <a:spLocks noGrp="1"/>
          </p:cNvSpPr>
          <p:nvPr>
            <p:ph type="ftr"/>
          </p:nvPr>
        </p:nvSpPr>
        <p:spPr>
          <a:xfrm>
            <a:off x="609480" y="4686120"/>
            <a:ext cx="5420880" cy="2736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/>
          </a:p>
        </p:txBody>
      </p:sp>
      <p:sp>
        <p:nvSpPr>
          <p:cNvPr id="184" name="PlaceHolder 6"/>
          <p:cNvSpPr>
            <a:spLocks noGrp="1"/>
          </p:cNvSpPr>
          <p:nvPr>
            <p:ph type="sldNum"/>
          </p:nvPr>
        </p:nvSpPr>
        <p:spPr>
          <a:xfrm>
            <a:off x="0" y="4686480"/>
            <a:ext cx="533160" cy="2854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285EBF6E-AEC1-4823-9F38-034D103DC913}" type="slidenum">
              <a:rPr lang="pt-BR" sz="1400" b="1" strike="noStrike">
                <a:solidFill>
                  <a:srgbClr val="464646"/>
                </a:solidFill>
                <a:latin typeface="Tw Cen MT"/>
              </a:r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algn="ctr"/>
            <a:r>
              <a:rPr lang="pt-BR" dirty="0" smtClean="0"/>
              <a:t>Processadores </a:t>
            </a:r>
            <a:r>
              <a:rPr lang="pt-BR" dirty="0" err="1" smtClean="0"/>
              <a:t>Amd</a:t>
            </a:r>
            <a:endParaRPr lang="pt-BR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pt-BR" sz="1600" dirty="0" smtClean="0"/>
              <a:t>Luiz </a:t>
            </a:r>
            <a:r>
              <a:rPr lang="pt-BR" sz="1600" dirty="0" smtClean="0"/>
              <a:t>Augusto </a:t>
            </a:r>
            <a:r>
              <a:rPr lang="pt-BR" sz="1600" dirty="0" smtClean="0"/>
              <a:t>Lima Alves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90992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609480" y="118080"/>
            <a:ext cx="8152920" cy="100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4200" strike="noStrike" dirty="0" smtClean="0">
                <a:solidFill>
                  <a:srgbClr val="464646"/>
                </a:solidFill>
                <a:latin typeface="Tw Cen MT"/>
              </a:rPr>
              <a:t>AMD </a:t>
            </a:r>
            <a:r>
              <a:rPr lang="pt-BR" sz="4200" dirty="0">
                <a:solidFill>
                  <a:srgbClr val="464646"/>
                </a:solidFill>
                <a:latin typeface="Tw Cen MT"/>
              </a:rPr>
              <a:t>– </a:t>
            </a:r>
            <a:r>
              <a:rPr lang="pt-BR" sz="4200" dirty="0" err="1" smtClean="0">
                <a:solidFill>
                  <a:srgbClr val="464646"/>
                </a:solidFill>
                <a:latin typeface="Tw Cen MT"/>
              </a:rPr>
              <a:t>Phenom</a:t>
            </a:r>
            <a:endParaRPr dirty="0"/>
          </a:p>
        </p:txBody>
      </p:sp>
      <p:sp>
        <p:nvSpPr>
          <p:cNvPr id="231" name="TextShape 2"/>
          <p:cNvSpPr txBox="1"/>
          <p:nvPr/>
        </p:nvSpPr>
        <p:spPr>
          <a:xfrm>
            <a:off x="609480" y="1565584"/>
            <a:ext cx="7922520" cy="259785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endParaRPr dirty="0"/>
          </a:p>
        </p:txBody>
      </p:sp>
      <p:sp>
        <p:nvSpPr>
          <p:cNvPr id="4" name="TextShape 2"/>
          <p:cNvSpPr txBox="1"/>
          <p:nvPr/>
        </p:nvSpPr>
        <p:spPr>
          <a:xfrm>
            <a:off x="609480" y="1458580"/>
            <a:ext cx="7922520" cy="259785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r>
              <a:rPr lang="pt-BR" dirty="0" smtClean="0"/>
              <a:t>Décima geração de processadores, possuem diversos modelos e características diferentes. </a:t>
            </a:r>
          </a:p>
          <a:p>
            <a:pPr lvl="1" algn="just">
              <a:buSzPct val="60000"/>
            </a:pPr>
            <a:endParaRPr lang="pt-BR" dirty="0" smtClean="0"/>
          </a:p>
          <a:p>
            <a:pPr lvl="1" algn="just">
              <a:buSzPct val="60000"/>
            </a:pPr>
            <a:r>
              <a:rPr lang="pt-BR" dirty="0" smtClean="0"/>
              <a:t>Exemplos: </a:t>
            </a:r>
          </a:p>
          <a:p>
            <a:pPr lvl="1" algn="just">
              <a:buSzPct val="60000"/>
            </a:pPr>
            <a:endParaRPr lang="pt-BR" dirty="0" smtClean="0"/>
          </a:p>
          <a:p>
            <a:pPr marL="742950" lvl="1" indent="-285750" algn="just">
              <a:buSzPct val="60000"/>
              <a:buFont typeface="Arial" panose="020B0604020202020204" pitchFamily="34" charset="0"/>
              <a:buChar char="•"/>
            </a:pPr>
            <a:r>
              <a:rPr lang="pt-BR" dirty="0" err="1"/>
              <a:t>Phenom</a:t>
            </a:r>
            <a:r>
              <a:rPr lang="pt-BR" dirty="0"/>
              <a:t> </a:t>
            </a:r>
            <a:r>
              <a:rPr lang="pt-BR" dirty="0" smtClean="0"/>
              <a:t>- Versões em 3 e 4 núcleos.</a:t>
            </a:r>
          </a:p>
          <a:p>
            <a:pPr marL="742950" lvl="1" indent="-285750" algn="just">
              <a:buSzPct val="60000"/>
              <a:buFont typeface="Arial" panose="020B0604020202020204" pitchFamily="34" charset="0"/>
              <a:buChar char="•"/>
            </a:pPr>
            <a:r>
              <a:rPr lang="pt-BR" dirty="0" err="1"/>
              <a:t>Phenom</a:t>
            </a:r>
            <a:r>
              <a:rPr lang="pt-BR" dirty="0"/>
              <a:t> II </a:t>
            </a:r>
            <a:r>
              <a:rPr lang="pt-BR" dirty="0" smtClean="0"/>
              <a:t>- Suporte a memória DDR3.</a:t>
            </a:r>
          </a:p>
          <a:p>
            <a:pPr marL="742950" lvl="1" indent="-285750" algn="just">
              <a:buSzPct val="60000"/>
              <a:buFont typeface="Arial" panose="020B0604020202020204" pitchFamily="34" charset="0"/>
              <a:buChar char="•"/>
            </a:pPr>
            <a:r>
              <a:rPr lang="pt-BR" dirty="0" err="1"/>
              <a:t>Phenom</a:t>
            </a:r>
            <a:r>
              <a:rPr lang="pt-BR" dirty="0"/>
              <a:t> II </a:t>
            </a:r>
            <a:r>
              <a:rPr lang="pt-BR" dirty="0" smtClean="0"/>
              <a:t>– Alta capacidade de </a:t>
            </a:r>
            <a:r>
              <a:rPr lang="pt-BR" dirty="0" err="1" smtClean="0"/>
              <a:t>overclock’s</a:t>
            </a:r>
            <a:r>
              <a:rPr lang="pt-BR" dirty="0" smtClean="0"/>
              <a:t>.</a:t>
            </a:r>
          </a:p>
          <a:p>
            <a:pPr lvl="1" algn="just">
              <a:buSzPct val="60000"/>
            </a:pPr>
            <a:endParaRPr lang="pt-BR" dirty="0"/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endParaRPr lang="pt-BR" dirty="0" smtClean="0"/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endParaRPr lang="pt-BR" dirty="0"/>
          </a:p>
          <a:p>
            <a:pPr algn="just">
              <a:buSzPct val="60000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4045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609480" y="118080"/>
            <a:ext cx="8152920" cy="100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4200" strike="noStrike" dirty="0" smtClean="0">
                <a:solidFill>
                  <a:srgbClr val="464646"/>
                </a:solidFill>
                <a:latin typeface="Tw Cen MT"/>
              </a:rPr>
              <a:t>AMD </a:t>
            </a:r>
            <a:r>
              <a:rPr lang="pt-BR" sz="4200" dirty="0">
                <a:solidFill>
                  <a:srgbClr val="464646"/>
                </a:solidFill>
                <a:latin typeface="Tw Cen MT"/>
              </a:rPr>
              <a:t>– </a:t>
            </a:r>
            <a:r>
              <a:rPr lang="pt-BR" sz="4200" dirty="0" err="1">
                <a:solidFill>
                  <a:srgbClr val="464646"/>
                </a:solidFill>
                <a:latin typeface="Tw Cen MT"/>
              </a:rPr>
              <a:t>Turion</a:t>
            </a:r>
            <a:endParaRPr dirty="0"/>
          </a:p>
        </p:txBody>
      </p:sp>
      <p:sp>
        <p:nvSpPr>
          <p:cNvPr id="231" name="TextShape 2"/>
          <p:cNvSpPr txBox="1"/>
          <p:nvPr/>
        </p:nvSpPr>
        <p:spPr>
          <a:xfrm>
            <a:off x="609480" y="1565584"/>
            <a:ext cx="7922520" cy="259785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endParaRPr dirty="0"/>
          </a:p>
        </p:txBody>
      </p:sp>
      <p:sp>
        <p:nvSpPr>
          <p:cNvPr id="4" name="TextShape 2"/>
          <p:cNvSpPr txBox="1"/>
          <p:nvPr/>
        </p:nvSpPr>
        <p:spPr>
          <a:xfrm>
            <a:off x="609480" y="1458580"/>
            <a:ext cx="7922520" cy="259785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r>
              <a:rPr lang="pt-BR" dirty="0" smtClean="0"/>
              <a:t>Fabricado especialmente para notebooks.</a:t>
            </a:r>
          </a:p>
          <a:p>
            <a:pPr algn="just">
              <a:buSzPct val="60000"/>
            </a:pPr>
            <a:endParaRPr lang="pt-BR" dirty="0" smtClean="0"/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r>
              <a:rPr lang="pt-BR" dirty="0" smtClean="0"/>
              <a:t>Arquitetura idêntica ao Athlon.</a:t>
            </a:r>
          </a:p>
          <a:p>
            <a:pPr algn="just">
              <a:buSzPct val="60000"/>
            </a:pPr>
            <a:endParaRPr lang="pt-BR" dirty="0" smtClean="0"/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r>
              <a:rPr lang="pt-BR" dirty="0" smtClean="0"/>
              <a:t>Baixo consumo de energia.</a:t>
            </a:r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r>
              <a:rPr lang="pt-BR" dirty="0" smtClean="0"/>
              <a:t>Tecnologia </a:t>
            </a:r>
            <a:r>
              <a:rPr lang="pt-BR" b="1" dirty="0" err="1"/>
              <a:t>PowerNow</a:t>
            </a:r>
            <a:r>
              <a:rPr lang="pt-BR" b="1" dirty="0" smtClean="0"/>
              <a:t>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32852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609480" y="118080"/>
            <a:ext cx="8152920" cy="100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4200" strike="noStrike" dirty="0" smtClean="0">
                <a:solidFill>
                  <a:srgbClr val="464646"/>
                </a:solidFill>
                <a:latin typeface="Tw Cen MT"/>
              </a:rPr>
              <a:t>AMD </a:t>
            </a:r>
            <a:r>
              <a:rPr lang="pt-BR" sz="4200" dirty="0">
                <a:solidFill>
                  <a:srgbClr val="464646"/>
                </a:solidFill>
                <a:latin typeface="Tw Cen MT"/>
              </a:rPr>
              <a:t>- </a:t>
            </a:r>
            <a:r>
              <a:rPr lang="pt-BR" sz="4200" dirty="0" err="1">
                <a:solidFill>
                  <a:srgbClr val="464646"/>
                </a:solidFill>
                <a:latin typeface="Tw Cen MT"/>
              </a:rPr>
              <a:t>Advance</a:t>
            </a:r>
            <a:r>
              <a:rPr lang="pt-BR" sz="4200" dirty="0">
                <a:solidFill>
                  <a:srgbClr val="464646"/>
                </a:solidFill>
                <a:latin typeface="Tw Cen MT"/>
              </a:rPr>
              <a:t> Micro </a:t>
            </a:r>
            <a:r>
              <a:rPr lang="pt-BR" sz="4200" dirty="0" err="1">
                <a:solidFill>
                  <a:srgbClr val="464646"/>
                </a:solidFill>
                <a:latin typeface="Tw Cen MT"/>
              </a:rPr>
              <a:t>Device</a:t>
            </a:r>
            <a:r>
              <a:rPr lang="pt-BR" sz="4200" dirty="0">
                <a:solidFill>
                  <a:srgbClr val="464646"/>
                </a:solidFill>
                <a:latin typeface="Tw Cen MT"/>
              </a:rPr>
              <a:t> </a:t>
            </a:r>
            <a:endParaRPr dirty="0"/>
          </a:p>
        </p:txBody>
      </p:sp>
      <p:sp>
        <p:nvSpPr>
          <p:cNvPr id="231" name="TextShape 2"/>
          <p:cNvSpPr txBox="1"/>
          <p:nvPr/>
        </p:nvSpPr>
        <p:spPr>
          <a:xfrm>
            <a:off x="609480" y="1565584"/>
            <a:ext cx="7922520" cy="259785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r>
              <a:rPr lang="pt-BR" dirty="0" smtClean="0"/>
              <a:t>Segunda maior fabricante de processadores do mundo, concorrente </a:t>
            </a:r>
            <a:r>
              <a:rPr lang="pt-BR" dirty="0"/>
              <a:t>direta </a:t>
            </a:r>
            <a:r>
              <a:rPr lang="pt-BR" dirty="0" smtClean="0"/>
              <a:t>da </a:t>
            </a:r>
            <a:r>
              <a:rPr lang="pt-BR" dirty="0"/>
              <a:t>I</a:t>
            </a:r>
            <a:r>
              <a:rPr lang="pt-BR" dirty="0" smtClean="0"/>
              <a:t>ntel.</a:t>
            </a:r>
          </a:p>
          <a:p>
            <a:pPr algn="just">
              <a:buSzPct val="60000"/>
            </a:pPr>
            <a:endParaRPr lang="pt-BR" dirty="0" smtClean="0"/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r>
              <a:rPr lang="pt-BR" dirty="0"/>
              <a:t>Em </a:t>
            </a:r>
            <a:r>
              <a:rPr lang="pt-BR" dirty="0" smtClean="0"/>
              <a:t>1975 introduziu ao </a:t>
            </a:r>
            <a:r>
              <a:rPr lang="pt-BR" dirty="0"/>
              <a:t>mercado um microprocessador clone do Intel 8080, usando de engenharia reversa para </a:t>
            </a:r>
            <a:r>
              <a:rPr lang="pt-BR" dirty="0" smtClean="0"/>
              <a:t>tal.</a:t>
            </a:r>
            <a:endParaRPr lang="pt-BR" dirty="0"/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endParaRPr lang="pt-BR" dirty="0" smtClean="0"/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r>
              <a:rPr lang="pt-BR" dirty="0"/>
              <a:t>F</a:t>
            </a:r>
            <a:r>
              <a:rPr lang="pt-BR" dirty="0" smtClean="0"/>
              <a:t>irmou </a:t>
            </a:r>
            <a:r>
              <a:rPr lang="pt-BR" dirty="0"/>
              <a:t>contrato e se tornou a segunda fornecedora de chips para a </a:t>
            </a:r>
            <a:r>
              <a:rPr lang="pt-BR" dirty="0" smtClean="0"/>
              <a:t>IBM.</a:t>
            </a:r>
          </a:p>
          <a:p>
            <a:pPr algn="just">
              <a:buSzPct val="60000"/>
            </a:pPr>
            <a:endParaRPr lang="pt-BR" dirty="0" smtClean="0"/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r>
              <a:rPr lang="pt-BR" dirty="0" smtClean="0"/>
              <a:t>Em 1995 lança seu </a:t>
            </a:r>
            <a:r>
              <a:rPr lang="pt-BR" dirty="0"/>
              <a:t>primeiro </a:t>
            </a:r>
            <a:r>
              <a:rPr lang="pt-BR" dirty="0" smtClean="0"/>
              <a:t>microprocessador, o K5, utilizando tecnologia própria.</a:t>
            </a:r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r>
              <a:rPr lang="pt-BR" dirty="0" smtClean="0"/>
              <a:t>Pioneira no </a:t>
            </a:r>
            <a:r>
              <a:rPr lang="pt-BR" dirty="0"/>
              <a:t>rompimento da barreira dos 1 GHz de </a:t>
            </a:r>
            <a:r>
              <a:rPr lang="pt-BR" dirty="0" err="1" smtClean="0"/>
              <a:t>clock</a:t>
            </a:r>
            <a:r>
              <a:rPr lang="pt-BR" dirty="0" smtClean="0"/>
              <a:t> </a:t>
            </a:r>
            <a:r>
              <a:rPr lang="pt-BR" dirty="0"/>
              <a:t>com seu </a:t>
            </a:r>
            <a:r>
              <a:rPr lang="pt-BR" dirty="0" err="1" smtClean="0"/>
              <a:t>Atlhon</a:t>
            </a:r>
            <a:r>
              <a:rPr lang="pt-BR" dirty="0" smtClean="0"/>
              <a:t>, nos anos 2000.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609480" y="118080"/>
            <a:ext cx="8152920" cy="100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4200" strike="noStrike" dirty="0" smtClean="0">
                <a:solidFill>
                  <a:srgbClr val="464646"/>
                </a:solidFill>
                <a:latin typeface="Tw Cen MT"/>
              </a:rPr>
              <a:t>AMD </a:t>
            </a:r>
            <a:r>
              <a:rPr lang="pt-BR" sz="4200" dirty="0" smtClean="0">
                <a:solidFill>
                  <a:srgbClr val="464646"/>
                </a:solidFill>
                <a:latin typeface="Tw Cen MT"/>
              </a:rPr>
              <a:t>– K5</a:t>
            </a:r>
            <a:endParaRPr dirty="0"/>
          </a:p>
        </p:txBody>
      </p:sp>
      <p:sp>
        <p:nvSpPr>
          <p:cNvPr id="231" name="TextShape 2"/>
          <p:cNvSpPr txBox="1"/>
          <p:nvPr/>
        </p:nvSpPr>
        <p:spPr>
          <a:xfrm>
            <a:off x="609480" y="1565584"/>
            <a:ext cx="7922520" cy="259785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endParaRPr dirty="0"/>
          </a:p>
        </p:txBody>
      </p:sp>
      <p:sp>
        <p:nvSpPr>
          <p:cNvPr id="4" name="TextShape 2"/>
          <p:cNvSpPr txBox="1"/>
          <p:nvPr/>
        </p:nvSpPr>
        <p:spPr>
          <a:xfrm>
            <a:off x="609480" y="1458580"/>
            <a:ext cx="7922520" cy="259785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r>
              <a:rPr lang="pt-BR" dirty="0" smtClean="0"/>
              <a:t>Primeiro processador </a:t>
            </a:r>
            <a:r>
              <a:rPr lang="pt-BR" dirty="0"/>
              <a:t>x86 desenvolvido com tecnologia própria da AMD, sem qualquer cópia dos processos e códigos da </a:t>
            </a:r>
            <a:r>
              <a:rPr lang="pt-BR" dirty="0" smtClean="0"/>
              <a:t>Intel.</a:t>
            </a:r>
          </a:p>
          <a:p>
            <a:pPr algn="just">
              <a:buSzPct val="60000"/>
            </a:pPr>
            <a:endParaRPr lang="pt-BR" dirty="0" smtClean="0"/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r>
              <a:rPr lang="pt-BR" dirty="0" smtClean="0"/>
              <a:t>Veio para competir diretamente </a:t>
            </a:r>
            <a:r>
              <a:rPr lang="pt-BR" dirty="0"/>
              <a:t>com a primeira versão do </a:t>
            </a:r>
            <a:r>
              <a:rPr lang="pt-BR" dirty="0" smtClean="0"/>
              <a:t>Pentium, da Intel.</a:t>
            </a:r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r>
              <a:rPr lang="pt-BR" dirty="0"/>
              <a:t>Não conseguiu atingir um percentual significativo de </a:t>
            </a:r>
            <a:r>
              <a:rPr lang="pt-BR" dirty="0" smtClean="0"/>
              <a:t>mercado</a:t>
            </a:r>
            <a:r>
              <a:rPr lang="pt-BR" dirty="0"/>
              <a:t> </a:t>
            </a:r>
            <a:r>
              <a:rPr lang="pt-BR" dirty="0" smtClean="0"/>
              <a:t>devido ser inferior ao Pentium em velocidade.</a:t>
            </a:r>
            <a:endParaRPr lang="pt-BR" dirty="0"/>
          </a:p>
          <a:p>
            <a:pPr marL="285750" indent="-285750" algn="just">
              <a:buSzPct val="60000"/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endParaRPr lang="pt-BR" dirty="0"/>
          </a:p>
          <a:p>
            <a:pPr algn="just">
              <a:buSzPct val="60000"/>
            </a:pPr>
            <a:endParaRPr lang="pt-BR" dirty="0" smtClean="0"/>
          </a:p>
          <a:p>
            <a:pPr algn="just">
              <a:buSzPct val="60000"/>
            </a:pPr>
            <a:endParaRPr lang="pt-BR" dirty="0" smtClean="0"/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endParaRPr lang="pt-BR" dirty="0"/>
          </a:p>
          <a:p>
            <a:pPr algn="just">
              <a:buSzPct val="60000"/>
            </a:pPr>
            <a:endParaRPr lang="pt-BR" dirty="0" smtClean="0"/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endParaRPr lang="pt-BR" dirty="0" smtClean="0"/>
          </a:p>
          <a:p>
            <a:pPr algn="just">
              <a:buSzPct val="600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33698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609480" y="118080"/>
            <a:ext cx="8152920" cy="100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4200" strike="noStrike" dirty="0" smtClean="0">
                <a:solidFill>
                  <a:srgbClr val="464646"/>
                </a:solidFill>
                <a:latin typeface="Tw Cen MT"/>
              </a:rPr>
              <a:t>AMD </a:t>
            </a:r>
            <a:r>
              <a:rPr lang="pt-BR" sz="4200" dirty="0" smtClean="0">
                <a:solidFill>
                  <a:srgbClr val="464646"/>
                </a:solidFill>
                <a:latin typeface="Tw Cen MT"/>
              </a:rPr>
              <a:t>– K6</a:t>
            </a:r>
            <a:endParaRPr dirty="0"/>
          </a:p>
        </p:txBody>
      </p:sp>
      <p:sp>
        <p:nvSpPr>
          <p:cNvPr id="231" name="TextShape 2"/>
          <p:cNvSpPr txBox="1"/>
          <p:nvPr/>
        </p:nvSpPr>
        <p:spPr>
          <a:xfrm>
            <a:off x="609480" y="1565584"/>
            <a:ext cx="7922520" cy="259785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endParaRPr dirty="0"/>
          </a:p>
        </p:txBody>
      </p:sp>
      <p:sp>
        <p:nvSpPr>
          <p:cNvPr id="4" name="TextShape 2"/>
          <p:cNvSpPr txBox="1"/>
          <p:nvPr/>
        </p:nvSpPr>
        <p:spPr>
          <a:xfrm>
            <a:off x="609480" y="1458580"/>
            <a:ext cx="7922520" cy="259785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r>
              <a:rPr lang="pt-BR" dirty="0" smtClean="0"/>
              <a:t>AMD compra a fabricante </a:t>
            </a:r>
            <a:r>
              <a:rPr lang="pt-BR" dirty="0" err="1" smtClean="0"/>
              <a:t>NexGen</a:t>
            </a:r>
            <a:r>
              <a:rPr lang="pt-BR" dirty="0" smtClean="0"/>
              <a:t> para investir na criação do K6.</a:t>
            </a:r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r>
              <a:rPr lang="pt-BR" dirty="0" smtClean="0"/>
              <a:t>Veio para competir com o Pentium II, da Intel.</a:t>
            </a:r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r>
              <a:rPr lang="pt-BR" dirty="0" smtClean="0"/>
              <a:t>Ótima aceitação, pois se encaixava em qualquer máquina com suporte aos processadores Intel.</a:t>
            </a:r>
          </a:p>
          <a:p>
            <a:pPr algn="just">
              <a:buSzPct val="60000"/>
            </a:pPr>
            <a:endParaRPr lang="pt-BR" dirty="0" smtClean="0"/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r>
              <a:rPr lang="pt-BR" dirty="0" smtClean="0"/>
              <a:t>Mais barato.</a:t>
            </a:r>
            <a:endParaRPr lang="pt-BR" dirty="0"/>
          </a:p>
          <a:p>
            <a:pPr marL="285750" indent="-285750" algn="just">
              <a:buSzPct val="60000"/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endParaRPr lang="pt-BR" dirty="0"/>
          </a:p>
          <a:p>
            <a:pPr algn="just">
              <a:buSzPct val="60000"/>
            </a:pPr>
            <a:endParaRPr lang="pt-BR" dirty="0" smtClean="0"/>
          </a:p>
          <a:p>
            <a:pPr algn="just">
              <a:buSzPct val="60000"/>
            </a:pPr>
            <a:endParaRPr lang="pt-BR" dirty="0" smtClean="0"/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endParaRPr lang="pt-BR" dirty="0"/>
          </a:p>
          <a:p>
            <a:pPr algn="just">
              <a:buSzPct val="60000"/>
            </a:pPr>
            <a:endParaRPr lang="pt-BR" dirty="0" smtClean="0"/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endParaRPr lang="pt-BR" dirty="0" smtClean="0"/>
          </a:p>
          <a:p>
            <a:pPr algn="just">
              <a:buSzPct val="600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4864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609480" y="118080"/>
            <a:ext cx="8152920" cy="100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4200" strike="noStrike" dirty="0" smtClean="0">
                <a:solidFill>
                  <a:srgbClr val="464646"/>
                </a:solidFill>
                <a:latin typeface="Tw Cen MT"/>
              </a:rPr>
              <a:t>AMD </a:t>
            </a:r>
            <a:r>
              <a:rPr lang="pt-BR" sz="4200" dirty="0" smtClean="0">
                <a:solidFill>
                  <a:srgbClr val="464646"/>
                </a:solidFill>
                <a:latin typeface="Tw Cen MT"/>
              </a:rPr>
              <a:t>– K6-2</a:t>
            </a:r>
            <a:endParaRPr dirty="0"/>
          </a:p>
        </p:txBody>
      </p:sp>
      <p:sp>
        <p:nvSpPr>
          <p:cNvPr id="231" name="TextShape 2"/>
          <p:cNvSpPr txBox="1"/>
          <p:nvPr/>
        </p:nvSpPr>
        <p:spPr>
          <a:xfrm>
            <a:off x="609480" y="1565584"/>
            <a:ext cx="7922520" cy="259785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endParaRPr dirty="0"/>
          </a:p>
        </p:txBody>
      </p:sp>
      <p:sp>
        <p:nvSpPr>
          <p:cNvPr id="4" name="TextShape 2"/>
          <p:cNvSpPr txBox="1"/>
          <p:nvPr/>
        </p:nvSpPr>
        <p:spPr>
          <a:xfrm>
            <a:off x="609480" y="1458580"/>
            <a:ext cx="7922520" cy="259785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r>
              <a:rPr lang="pt-BR" dirty="0" smtClean="0"/>
              <a:t>Primeiro </a:t>
            </a:r>
            <a:r>
              <a:rPr lang="pt-BR" dirty="0"/>
              <a:t>processador a vir com instruções SIMD (Single </a:t>
            </a:r>
            <a:r>
              <a:rPr lang="pt-BR" dirty="0" err="1"/>
              <a:t>Instruction</a:t>
            </a:r>
            <a:r>
              <a:rPr lang="pt-BR" dirty="0"/>
              <a:t>, </a:t>
            </a:r>
            <a:r>
              <a:rPr lang="pt-BR" dirty="0" err="1"/>
              <a:t>Multiple</a:t>
            </a:r>
            <a:r>
              <a:rPr lang="pt-BR" dirty="0"/>
              <a:t> Data</a:t>
            </a:r>
            <a:r>
              <a:rPr lang="pt-BR" dirty="0" smtClean="0"/>
              <a:t>), batizado de </a:t>
            </a:r>
            <a:r>
              <a:rPr lang="pt-BR" b="1" dirty="0" smtClean="0"/>
              <a:t>3DNow!</a:t>
            </a:r>
            <a:r>
              <a:rPr lang="pt-BR" dirty="0" smtClean="0"/>
              <a:t>.</a:t>
            </a:r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r>
              <a:rPr lang="pt-BR" dirty="0" smtClean="0"/>
              <a:t>Recebeu um novo padrão </a:t>
            </a:r>
            <a:r>
              <a:rPr lang="pt-BR" dirty="0"/>
              <a:t>de </a:t>
            </a:r>
            <a:r>
              <a:rPr lang="pt-BR" i="1" dirty="0"/>
              <a:t>socket</a:t>
            </a:r>
            <a:r>
              <a:rPr lang="pt-BR" dirty="0"/>
              <a:t> que aumentava de 66 para 100 MHz o </a:t>
            </a:r>
            <a:r>
              <a:rPr lang="pt-BR" dirty="0" err="1"/>
              <a:t>Clock</a:t>
            </a:r>
            <a:r>
              <a:rPr lang="pt-BR" dirty="0"/>
              <a:t> externo possível ao </a:t>
            </a:r>
            <a:r>
              <a:rPr lang="pt-BR" dirty="0" smtClean="0"/>
              <a:t>processador.</a:t>
            </a:r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r>
              <a:rPr lang="pt-BR" dirty="0" smtClean="0"/>
              <a:t>Barramento de </a:t>
            </a:r>
            <a:r>
              <a:rPr lang="pt-BR" dirty="0"/>
              <a:t>100Mhz, aumentando consideravelmente a taxa de transferência externa que é usada na comunicação do processador com a memória </a:t>
            </a:r>
            <a:r>
              <a:rPr lang="pt-BR" dirty="0" smtClean="0"/>
              <a:t>RAM.</a:t>
            </a:r>
          </a:p>
          <a:p>
            <a:pPr algn="just">
              <a:buSzPct val="60000"/>
            </a:pPr>
            <a:endParaRPr lang="pt-BR" dirty="0" smtClean="0"/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endParaRPr lang="pt-BR" dirty="0"/>
          </a:p>
          <a:p>
            <a:pPr algn="just">
              <a:buSzPct val="60000"/>
            </a:pPr>
            <a:endParaRPr lang="pt-BR" dirty="0" smtClean="0"/>
          </a:p>
          <a:p>
            <a:pPr algn="just">
              <a:buSzPct val="60000"/>
            </a:pPr>
            <a:endParaRPr lang="pt-BR" dirty="0" smtClean="0"/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endParaRPr lang="pt-BR" dirty="0"/>
          </a:p>
          <a:p>
            <a:pPr algn="just">
              <a:buSzPct val="60000"/>
            </a:pPr>
            <a:endParaRPr lang="pt-BR" dirty="0" smtClean="0"/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endParaRPr lang="pt-BR" dirty="0" smtClean="0"/>
          </a:p>
          <a:p>
            <a:pPr algn="just">
              <a:buSzPct val="600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62648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609480" y="118080"/>
            <a:ext cx="8152920" cy="100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4200" strike="noStrike" dirty="0" smtClean="0">
                <a:solidFill>
                  <a:srgbClr val="464646"/>
                </a:solidFill>
                <a:latin typeface="Tw Cen MT"/>
              </a:rPr>
              <a:t>AMD </a:t>
            </a:r>
            <a:r>
              <a:rPr lang="pt-BR" sz="4200" dirty="0">
                <a:solidFill>
                  <a:srgbClr val="464646"/>
                </a:solidFill>
                <a:latin typeface="Tw Cen MT"/>
              </a:rPr>
              <a:t>– Athlon clássico</a:t>
            </a:r>
            <a:endParaRPr dirty="0"/>
          </a:p>
        </p:txBody>
      </p:sp>
      <p:sp>
        <p:nvSpPr>
          <p:cNvPr id="231" name="TextShape 2"/>
          <p:cNvSpPr txBox="1"/>
          <p:nvPr/>
        </p:nvSpPr>
        <p:spPr>
          <a:xfrm>
            <a:off x="609480" y="1565584"/>
            <a:ext cx="7922520" cy="259785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endParaRPr dirty="0"/>
          </a:p>
        </p:txBody>
      </p:sp>
      <p:sp>
        <p:nvSpPr>
          <p:cNvPr id="4" name="TextShape 2"/>
          <p:cNvSpPr txBox="1"/>
          <p:nvPr/>
        </p:nvSpPr>
        <p:spPr>
          <a:xfrm>
            <a:off x="609480" y="1458580"/>
            <a:ext cx="7922520" cy="259785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r>
              <a:rPr lang="pt-BR" dirty="0" smtClean="0"/>
              <a:t>Primeira da época com </a:t>
            </a:r>
            <a:r>
              <a:rPr lang="pt-BR" dirty="0"/>
              <a:t>uma frequência que chegava aos </a:t>
            </a:r>
            <a:r>
              <a:rPr lang="pt-BR" dirty="0" smtClean="0"/>
              <a:t>1000Mhz.</a:t>
            </a:r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r>
              <a:rPr lang="pt-BR" dirty="0"/>
              <a:t>A fim de atingir todas as metas de desempenho, a AMD optou por abandonar a </a:t>
            </a:r>
            <a:r>
              <a:rPr lang="pt-BR" dirty="0" smtClean="0"/>
              <a:t>ideia </a:t>
            </a:r>
            <a:r>
              <a:rPr lang="pt-BR" dirty="0"/>
              <a:t>de processador de baixo custo, como tínhamos no K6-x e optar por um projeto realmente "generoso" em termos de número de transístores e recursos.</a:t>
            </a:r>
            <a:endParaRPr lang="pt-BR" dirty="0" smtClean="0"/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endParaRPr lang="pt-BR" dirty="0"/>
          </a:p>
          <a:p>
            <a:pPr algn="just">
              <a:buSzPct val="60000"/>
            </a:pPr>
            <a:endParaRPr lang="pt-BR" dirty="0" smtClean="0"/>
          </a:p>
          <a:p>
            <a:pPr algn="just">
              <a:buSzPct val="60000"/>
            </a:pPr>
            <a:endParaRPr lang="pt-BR" dirty="0" smtClean="0"/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endParaRPr lang="pt-BR" dirty="0"/>
          </a:p>
          <a:p>
            <a:pPr algn="just">
              <a:buSzPct val="60000"/>
            </a:pPr>
            <a:endParaRPr lang="pt-BR" dirty="0" smtClean="0"/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endParaRPr lang="pt-BR" dirty="0" smtClean="0"/>
          </a:p>
          <a:p>
            <a:pPr algn="just">
              <a:buSzPct val="600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82318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609480" y="118080"/>
            <a:ext cx="8152920" cy="100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4200" strike="noStrike" dirty="0" smtClean="0">
                <a:solidFill>
                  <a:srgbClr val="464646"/>
                </a:solidFill>
                <a:latin typeface="Tw Cen MT"/>
              </a:rPr>
              <a:t>AMD </a:t>
            </a:r>
            <a:r>
              <a:rPr lang="pt-BR" sz="4200" dirty="0">
                <a:solidFill>
                  <a:srgbClr val="464646"/>
                </a:solidFill>
                <a:latin typeface="Tw Cen MT"/>
              </a:rPr>
              <a:t>– Athlon XP</a:t>
            </a:r>
            <a:endParaRPr dirty="0"/>
          </a:p>
        </p:txBody>
      </p:sp>
      <p:sp>
        <p:nvSpPr>
          <p:cNvPr id="231" name="TextShape 2"/>
          <p:cNvSpPr txBox="1"/>
          <p:nvPr/>
        </p:nvSpPr>
        <p:spPr>
          <a:xfrm>
            <a:off x="609480" y="1565584"/>
            <a:ext cx="7922520" cy="259785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endParaRPr dirty="0"/>
          </a:p>
        </p:txBody>
      </p:sp>
      <p:sp>
        <p:nvSpPr>
          <p:cNvPr id="4" name="TextShape 2"/>
          <p:cNvSpPr txBox="1"/>
          <p:nvPr/>
        </p:nvSpPr>
        <p:spPr>
          <a:xfrm>
            <a:off x="609480" y="1458580"/>
            <a:ext cx="7922520" cy="259785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r>
              <a:rPr lang="pt-BR" dirty="0" err="1" smtClean="0"/>
              <a:t>Clocks</a:t>
            </a:r>
            <a:r>
              <a:rPr lang="pt-BR" dirty="0" smtClean="0"/>
              <a:t> </a:t>
            </a:r>
            <a:r>
              <a:rPr lang="pt-BR" dirty="0"/>
              <a:t>variavam dos 1333 a 1533 </a:t>
            </a:r>
            <a:r>
              <a:rPr lang="pt-BR" dirty="0" smtClean="0"/>
              <a:t>MHz.</a:t>
            </a:r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r>
              <a:rPr lang="pt-BR" dirty="0" smtClean="0"/>
              <a:t>Lançado na mesma época do Windows XP, apesar de não terem nenhuma relação com a Microsoft, optou-se por este nome devido a “</a:t>
            </a:r>
            <a:r>
              <a:rPr lang="pt-BR" dirty="0" err="1" smtClean="0"/>
              <a:t>Xtreme</a:t>
            </a:r>
            <a:r>
              <a:rPr lang="pt-BR" dirty="0" smtClean="0"/>
              <a:t> Performance”.</a:t>
            </a:r>
          </a:p>
          <a:p>
            <a:pPr algn="just">
              <a:buSzPct val="60000"/>
            </a:pPr>
            <a:endParaRPr lang="pt-BR" dirty="0" smtClean="0"/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68203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609480" y="118080"/>
            <a:ext cx="8152920" cy="100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4200" strike="noStrike" dirty="0" smtClean="0">
                <a:solidFill>
                  <a:srgbClr val="464646"/>
                </a:solidFill>
                <a:latin typeface="Tw Cen MT"/>
              </a:rPr>
              <a:t>AMD </a:t>
            </a:r>
            <a:r>
              <a:rPr lang="pt-BR" sz="4200" dirty="0">
                <a:solidFill>
                  <a:srgbClr val="464646"/>
                </a:solidFill>
                <a:latin typeface="Tw Cen MT"/>
              </a:rPr>
              <a:t>– Duron e Sempron</a:t>
            </a:r>
            <a:endParaRPr dirty="0"/>
          </a:p>
        </p:txBody>
      </p:sp>
      <p:sp>
        <p:nvSpPr>
          <p:cNvPr id="231" name="TextShape 2"/>
          <p:cNvSpPr txBox="1"/>
          <p:nvPr/>
        </p:nvSpPr>
        <p:spPr>
          <a:xfrm>
            <a:off x="609480" y="1565584"/>
            <a:ext cx="7922520" cy="259785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endParaRPr dirty="0"/>
          </a:p>
        </p:txBody>
      </p:sp>
      <p:sp>
        <p:nvSpPr>
          <p:cNvPr id="4" name="TextShape 2"/>
          <p:cNvSpPr txBox="1"/>
          <p:nvPr/>
        </p:nvSpPr>
        <p:spPr>
          <a:xfrm>
            <a:off x="609480" y="1458580"/>
            <a:ext cx="7922520" cy="259785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r>
              <a:rPr lang="pt-BR" dirty="0" smtClean="0"/>
              <a:t>Criados em 2000, possuíam um custo bem inferior aos demais, ideal para </a:t>
            </a:r>
            <a:r>
              <a:rPr lang="pt-BR" dirty="0" err="1" smtClean="0"/>
              <a:t>PC’s</a:t>
            </a:r>
            <a:r>
              <a:rPr lang="pt-BR" dirty="0" smtClean="0"/>
              <a:t> de uso no dia a dia.</a:t>
            </a:r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r>
              <a:rPr lang="pt-BR" dirty="0" smtClean="0"/>
              <a:t>Concorrentes diretos do modelo Celeron da Intel.</a:t>
            </a:r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r>
              <a:rPr lang="pt-BR" dirty="0"/>
              <a:t>Frequência: 550 a 950 MHz.</a:t>
            </a:r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75358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609480" y="118080"/>
            <a:ext cx="8152920" cy="100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4200" strike="noStrike" dirty="0" smtClean="0">
                <a:solidFill>
                  <a:srgbClr val="464646"/>
                </a:solidFill>
                <a:latin typeface="Tw Cen MT"/>
              </a:rPr>
              <a:t>AMD </a:t>
            </a:r>
            <a:r>
              <a:rPr lang="pt-BR" sz="4200" dirty="0">
                <a:solidFill>
                  <a:srgbClr val="464646"/>
                </a:solidFill>
                <a:latin typeface="Tw Cen MT"/>
              </a:rPr>
              <a:t>– Athlon 64 e Athlon 64 X2 </a:t>
            </a:r>
            <a:endParaRPr dirty="0"/>
          </a:p>
        </p:txBody>
      </p:sp>
      <p:sp>
        <p:nvSpPr>
          <p:cNvPr id="231" name="TextShape 2"/>
          <p:cNvSpPr txBox="1"/>
          <p:nvPr/>
        </p:nvSpPr>
        <p:spPr>
          <a:xfrm>
            <a:off x="609480" y="1565584"/>
            <a:ext cx="7922520" cy="259785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endParaRPr dirty="0"/>
          </a:p>
        </p:txBody>
      </p:sp>
      <p:sp>
        <p:nvSpPr>
          <p:cNvPr id="4" name="TextShape 2"/>
          <p:cNvSpPr txBox="1"/>
          <p:nvPr/>
        </p:nvSpPr>
        <p:spPr>
          <a:xfrm>
            <a:off x="609480" y="1458580"/>
            <a:ext cx="7922520" cy="259785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r>
              <a:rPr lang="pt-BR" dirty="0"/>
              <a:t>Athlon </a:t>
            </a:r>
            <a:r>
              <a:rPr lang="pt-BR" dirty="0" smtClean="0"/>
              <a:t>64 um dos primeiros a chegar com a tecnologia 64bits incorporada.</a:t>
            </a:r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r>
              <a:rPr lang="pt-BR" dirty="0" smtClean="0"/>
              <a:t>Athlon 64 - </a:t>
            </a:r>
            <a:r>
              <a:rPr lang="pt-BR" dirty="0"/>
              <a:t>tecnologia </a:t>
            </a:r>
            <a:r>
              <a:rPr lang="pt-BR" dirty="0" err="1" smtClean="0"/>
              <a:t>HyperTransport</a:t>
            </a:r>
            <a:r>
              <a:rPr lang="pt-BR" dirty="0" smtClean="0"/>
              <a:t>.</a:t>
            </a:r>
            <a:endParaRPr lang="pt-BR" dirty="0"/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endParaRPr lang="pt-BR" dirty="0" smtClean="0"/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r>
              <a:rPr lang="pt-BR" dirty="0" smtClean="0"/>
              <a:t>Athlon 64 X2 -  </a:t>
            </a:r>
            <a:r>
              <a:rPr lang="pt-BR" dirty="0"/>
              <a:t>e</a:t>
            </a:r>
            <a:r>
              <a:rPr lang="pt-BR" dirty="0" smtClean="0"/>
              <a:t>volução do Athlon 64 foi o primeiro processador com dois núcleos criado pela AMD.</a:t>
            </a:r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endParaRPr lang="pt-BR" dirty="0" smtClean="0"/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endParaRPr lang="pt-BR" dirty="0" smtClean="0"/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 algn="just">
              <a:buSzPct val="60000"/>
              <a:buFont typeface="Wingdings" panose="05000000000000000000" pitchFamily="2" charset="2"/>
              <a:buChar char="q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71791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widescreen</Template>
  <TotalTime>8594</TotalTime>
  <Words>472</Words>
  <Application>Microsoft Office PowerPoint</Application>
  <PresentationFormat>Apresentação na tela (16:9)</PresentationFormat>
  <Paragraphs>107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11</vt:i4>
      </vt:variant>
    </vt:vector>
  </HeadingPairs>
  <TitlesOfParts>
    <vt:vector size="25" baseType="lpstr">
      <vt:lpstr>Arial</vt:lpstr>
      <vt:lpstr>Calibri</vt:lpstr>
      <vt:lpstr>Calibri Light</vt:lpstr>
      <vt:lpstr>DejaVu Sans</vt:lpstr>
      <vt:lpstr>StarSymbol</vt:lpstr>
      <vt:lpstr>Times New Roman</vt:lpstr>
      <vt:lpstr>Tw Cen MT</vt:lpstr>
      <vt:lpstr>Wingdings</vt:lpstr>
      <vt:lpstr>Wingdings 2</vt:lpstr>
      <vt:lpstr>Tema do Office</vt:lpstr>
      <vt:lpstr>Office Theme</vt:lpstr>
      <vt:lpstr>Office Theme</vt:lpstr>
      <vt:lpstr>Office Theme</vt:lpstr>
      <vt:lpstr>Office Theme</vt:lpstr>
      <vt:lpstr>Processadores Amd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requisitos de software</dc:title>
  <dc:creator>Luiz</dc:creator>
  <cp:lastModifiedBy>Luiz Augusto</cp:lastModifiedBy>
  <cp:revision>19</cp:revision>
  <dcterms:created xsi:type="dcterms:W3CDTF">2015-10-06T04:20:38Z</dcterms:created>
  <dcterms:modified xsi:type="dcterms:W3CDTF">2015-11-17T01:13:14Z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Apresentação na tela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  <property fmtid="{D5CDD505-2E9C-101B-9397-08002B2CF9AE}" pid="12" name="_TemplateID">
    <vt:lpwstr>TC101769309990</vt:lpwstr>
  </property>
</Properties>
</file>