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14"/>
  </p:notesMasterIdLst>
  <p:handoutMasterIdLst>
    <p:handoutMasterId r:id="rId15"/>
  </p:handoutMasterIdLst>
  <p:sldIdLst>
    <p:sldId id="638" r:id="rId6"/>
    <p:sldId id="632" r:id="rId7"/>
    <p:sldId id="636" r:id="rId8"/>
    <p:sldId id="635" r:id="rId9"/>
    <p:sldId id="634" r:id="rId10"/>
    <p:sldId id="637" r:id="rId11"/>
    <p:sldId id="605" r:id="rId12"/>
    <p:sldId id="639" r:id="rId13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CD676-A402-47E8-9C32-C9A6D9909E94}" v="62" dt="2021-08-10T17:56:39.444"/>
    <p1510:client id="{6143544A-2AD4-D5A5-78CE-A2FC45CA9505}" v="12" dt="2021-08-19T21:15:15.652"/>
    <p1510:client id="{99647FB2-9798-5D4E-4312-B774C902B45A}" v="929" dt="2021-08-18T21:10:24.047"/>
    <p1510:client id="{BADD4FA8-E003-4A84-A253-C77F68F56F74}" v="25" dt="2021-08-10T16:53:09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76" y="28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01/09/2021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01/09/2021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BF0257EA-7615-4472-801D-5FCD54572EAC}"/>
              </a:ext>
            </a:extLst>
          </p:cNvPr>
          <p:cNvSpPr txBox="1">
            <a:spLocks/>
          </p:cNvSpPr>
          <p:nvPr/>
        </p:nvSpPr>
        <p:spPr>
          <a:xfrm>
            <a:off x="610094" y="1278570"/>
            <a:ext cx="12448085" cy="5376229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 o negócio (área) do projeto?</a:t>
            </a:r>
          </a:p>
          <a:p>
            <a:pPr marL="0" indent="0">
              <a:buFont typeface="Arial" pitchFamily="34" charset="0"/>
              <a:buNone/>
            </a:pPr>
            <a:r>
              <a:rPr lang="pt-BR" dirty="0"/>
              <a:t>R: Vamos criar uma aplicação para localizar e alugar quadras de basquete e futebol</a:t>
            </a:r>
          </a:p>
          <a:p>
            <a:pPr marL="0" indent="0">
              <a:buFont typeface="Arial" pitchFamily="34" charset="0"/>
              <a:buNone/>
            </a:pPr>
            <a:endParaRPr lang="pt-BR" dirty="0"/>
          </a:p>
          <a:p>
            <a:pPr marL="0" indent="0">
              <a:buFont typeface="Arial" pitchFamily="34" charset="0"/>
              <a:buNone/>
            </a:pPr>
            <a:r>
              <a:rPr lang="pt-BR" sz="3600" dirty="0"/>
              <a:t>Visitamos um app semelhante ao nosso de nome </a:t>
            </a:r>
            <a:r>
              <a:rPr lang="pt-BR" sz="3600" dirty="0" err="1"/>
              <a:t>Apitto</a:t>
            </a:r>
            <a:r>
              <a:rPr lang="pt-BR" sz="3600" dirty="0"/>
              <a:t>, pegamos algumas características e vamos por no nosso site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10" name="Espaço Reservado para Número de Slide 2">
            <a:extLst>
              <a:ext uri="{FF2B5EF4-FFF2-40B4-BE49-F238E27FC236}">
                <a16:creationId xmlns:a16="http://schemas.microsoft.com/office/drawing/2014/main" id="{F24F6375-39BA-4ECB-B6E6-A592B9E64E58}"/>
              </a:ext>
            </a:extLst>
          </p:cNvPr>
          <p:cNvSpPr txBox="1">
            <a:spLocks/>
          </p:cNvSpPr>
          <p:nvPr/>
        </p:nvSpPr>
        <p:spPr>
          <a:xfrm>
            <a:off x="12605478" y="7237015"/>
            <a:ext cx="628646" cy="214290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9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9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6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6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880" dirty="0"/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FD3539A0-1C85-4272-B95F-D0EBB8E65A13}"/>
              </a:ext>
            </a:extLst>
          </p:cNvPr>
          <p:cNvSpPr txBox="1">
            <a:spLocks/>
          </p:cNvSpPr>
          <p:nvPr/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1. Negócio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8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5"/>
            <a:ext cx="1159200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3" y="756296"/>
            <a:ext cx="8936490" cy="575464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Dono de quadra poliesportiva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080293" y="2237088"/>
            <a:ext cx="37231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Jailson</a:t>
            </a:r>
          </a:p>
          <a:p>
            <a:r>
              <a:rPr lang="pt-BR" sz="1600" dirty="0">
                <a:latin typeface="Exo 2" panose="00000500000000000000" pitchFamily="50" charset="0"/>
              </a:rPr>
              <a:t>"Sou empreendedor no ramo de esportes"</a:t>
            </a:r>
          </a:p>
          <a:p>
            <a:r>
              <a:rPr lang="pt-BR" sz="1600" dirty="0">
                <a:latin typeface="Exo 2" panose="00000500000000000000" pitchFamily="50" charset="0"/>
              </a:rPr>
              <a:t>35 anos de idade</a:t>
            </a:r>
          </a:p>
          <a:p>
            <a:r>
              <a:rPr lang="pt-BR" sz="1600" dirty="0">
                <a:latin typeface="Exo 2" panose="00000500000000000000" pitchFamily="50" charset="0"/>
              </a:rPr>
              <a:t>Masculino</a:t>
            </a:r>
          </a:p>
          <a:p>
            <a:r>
              <a:rPr lang="pt-BR" sz="1600" dirty="0">
                <a:latin typeface="Exo 2" panose="00000500000000000000" pitchFamily="50" charset="0"/>
              </a:rPr>
              <a:t>1 filho(a)</a:t>
            </a:r>
          </a:p>
          <a:p>
            <a:r>
              <a:rPr lang="pt-BR" sz="1600" dirty="0">
                <a:latin typeface="Exo 2" panose="00000500000000000000" pitchFamily="50" charset="0"/>
              </a:rPr>
              <a:t>Casado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761554" y="2003797"/>
            <a:ext cx="576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Consome esportes como entretenimento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Experiente no ramo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Possui algum tipo de clube ou já trabalhou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relação com o esporte amador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Gosta de festas (churrasco com amigos, bar)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Entusiasta do esporte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28906" y="1513292"/>
            <a:ext cx="586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11592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Precisa de mais divulgação para sua quadra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Controle de pessoas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Fidelidade de clientes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Problemas para locação na pandemia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2B94800-D9E9-4CD7-9BF3-FD7CE370D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30" y="2175589"/>
            <a:ext cx="1985467" cy="167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2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02437B22-3E68-40EC-998E-1A031F4C1A0C}"/>
              </a:ext>
            </a:extLst>
          </p:cNvPr>
          <p:cNvSpPr txBox="1">
            <a:spLocks/>
          </p:cNvSpPr>
          <p:nvPr/>
        </p:nvSpPr>
        <p:spPr>
          <a:xfrm>
            <a:off x="2184972" y="-82272"/>
            <a:ext cx="10782599" cy="765639"/>
          </a:xfrm>
          <a:prstGeom prst="rect">
            <a:avLst/>
          </a:prstGeom>
        </p:spPr>
        <p:txBody>
          <a:bodyPr anchor="t"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, Dono da Quadra – Justificativa</a:t>
            </a:r>
          </a:p>
        </p:txBody>
      </p:sp>
      <p:sp>
        <p:nvSpPr>
          <p:cNvPr id="13" name="Espaço Reservado para Número de Slide 2">
            <a:extLst>
              <a:ext uri="{FF2B5EF4-FFF2-40B4-BE49-F238E27FC236}">
                <a16:creationId xmlns:a16="http://schemas.microsoft.com/office/drawing/2014/main" id="{A456E06A-E7FF-4998-988E-6F0ECAFA08FC}"/>
              </a:ext>
            </a:extLst>
          </p:cNvPr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14" name="Espaço Reservado para Texto 1">
            <a:extLst>
              <a:ext uri="{FF2B5EF4-FFF2-40B4-BE49-F238E27FC236}">
                <a16:creationId xmlns:a16="http://schemas.microsoft.com/office/drawing/2014/main" id="{866306A9-09F0-4496-BC52-145D163117F3}"/>
              </a:ext>
            </a:extLst>
          </p:cNvPr>
          <p:cNvSpPr txBox="1">
            <a:spLocks/>
          </p:cNvSpPr>
          <p:nvPr/>
        </p:nvSpPr>
        <p:spPr>
          <a:xfrm>
            <a:off x="610094" y="1109608"/>
            <a:ext cx="12448085" cy="3312368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0938F08-93F6-4EE8-AF9A-BBAD4BA0633F}"/>
              </a:ext>
            </a:extLst>
          </p:cNvPr>
          <p:cNvSpPr txBox="1"/>
          <p:nvPr/>
        </p:nvSpPr>
        <p:spPr>
          <a:xfrm>
            <a:off x="1550020" y="1962615"/>
            <a:ext cx="9891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Buscamos entender primeiro como funciona dominantemente o meio do esporte, e depois o que enxergamos como valor dos donos de locais para praticas de esportes, na verdade nós agrupamos também por convencia com essas pessoas que tem esse tipo de empreendimento e já tínhamos de fato alguma ideia, mas através de algumas pesquisas pudemos constatar que eles de modo geral, tinham como um valor fortemente presente a reunião de amigos e socialização também além claro da pratica de esportes</a:t>
            </a:r>
          </a:p>
        </p:txBody>
      </p:sp>
    </p:spTree>
    <p:extLst>
      <p:ext uri="{BB962C8B-B14F-4D97-AF65-F5344CB8AC3E}">
        <p14:creationId xmlns:p14="http://schemas.microsoft.com/office/powerpoint/2010/main" val="247266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94BA9D3-7AD4-41E3-BFAD-B5A22B305A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4972" y="1095805"/>
            <a:ext cx="8797135" cy="62194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D035FE3-8036-4BC3-A225-4EFBC590E7BE}"/>
              </a:ext>
            </a:extLst>
          </p:cNvPr>
          <p:cNvSpPr/>
          <p:nvPr/>
        </p:nvSpPr>
        <p:spPr>
          <a:xfrm>
            <a:off x="3134222" y="1153901"/>
            <a:ext cx="1768518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800">
                <a:latin typeface="Exo 2" panose="00000500000000000000" pitchFamily="50" charset="0"/>
              </a:rPr>
              <a:t>Paulo</a:t>
            </a: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C7EFF10-FB78-40A6-91A4-5623910C8121}"/>
              </a:ext>
            </a:extLst>
          </p:cNvPr>
          <p:cNvSpPr/>
          <p:nvPr/>
        </p:nvSpPr>
        <p:spPr>
          <a:xfrm>
            <a:off x="2576736" y="3178276"/>
            <a:ext cx="2614389" cy="11695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As atuaizações do esporte</a:t>
            </a: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A dificuldade de se montar equipes</a:t>
            </a: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Dificuldade para encontrar quadras confiaveis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6FC26B-764E-456A-BE1D-0CDA064CDE88}"/>
              </a:ext>
            </a:extLst>
          </p:cNvPr>
          <p:cNvSpPr/>
          <p:nvPr/>
        </p:nvSpPr>
        <p:spPr>
          <a:xfrm>
            <a:off x="4549522" y="1529273"/>
            <a:ext cx="4311224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pt-BR" sz="1400" dirty="0">
              <a:latin typeface="Exo 2"/>
            </a:endParaRPr>
          </a:p>
          <a:p>
            <a:pPr marL="285750" indent="-285750">
              <a:buFont typeface="Arial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Estimular mais pessoas para a pratica de esporte</a:t>
            </a: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Ele gostaria de conseguir se reunir mais com seus amigos</a:t>
            </a:r>
            <a:endParaRPr lang="pt-BR" sz="1400" dirty="0">
              <a:latin typeface="Exo 2" panose="00000500000000000000" pitchFamily="50" charset="0"/>
            </a:endParaRP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Ele pensa em tentar formar uma equipe de seu esporte favorito</a:t>
            </a:r>
          </a:p>
          <a:p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D94C0E-F044-476B-BC07-41AB3670EAEB}"/>
              </a:ext>
            </a:extLst>
          </p:cNvPr>
          <p:cNvSpPr/>
          <p:nvPr/>
        </p:nvSpPr>
        <p:spPr>
          <a:xfrm>
            <a:off x="5333545" y="4825787"/>
            <a:ext cx="2775859" cy="7386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Trabalha normalmente</a:t>
            </a:r>
            <a:endParaRPr lang="pt-BR" sz="1400" dirty="0">
              <a:latin typeface="Exo 2"/>
            </a:endParaRP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Comenta sobre esportes</a:t>
            </a: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Sai com amigos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D8ED2E-6088-41C2-8E5A-17BAD144AE69}"/>
              </a:ext>
            </a:extLst>
          </p:cNvPr>
          <p:cNvSpPr/>
          <p:nvPr/>
        </p:nvSpPr>
        <p:spPr>
          <a:xfrm>
            <a:off x="8175119" y="3194994"/>
            <a:ext cx="261438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Esportes</a:t>
            </a:r>
          </a:p>
          <a:p>
            <a:r>
              <a:rPr lang="pt-BR" sz="1600" dirty="0">
                <a:latin typeface="Exo 2" panose="00000500000000000000" pitchFamily="50" charset="0"/>
              </a:rPr>
              <a:t>Boletim esportivo</a:t>
            </a:r>
          </a:p>
          <a:p>
            <a:r>
              <a:rPr lang="pt-BR" sz="1600">
                <a:latin typeface="Exo 2"/>
              </a:rPr>
              <a:t>Jornal</a:t>
            </a:r>
            <a:br>
              <a:rPr lang="pt-BR" sz="1600" dirty="0">
                <a:latin typeface="Exo 2"/>
              </a:rPr>
            </a:br>
            <a:r>
              <a:rPr lang="pt-BR" sz="1600">
                <a:latin typeface="Exo 2"/>
              </a:rPr>
              <a:t>Redes sociais</a:t>
            </a:r>
            <a:endParaRPr lang="pt-BR" sz="1600" dirty="0">
              <a:latin typeface="Exo 2" panose="00000500000000000000" pitchFamily="50" charset="0"/>
            </a:endParaRPr>
          </a:p>
          <a:p>
            <a:r>
              <a:rPr lang="pt-BR" sz="1600" dirty="0">
                <a:latin typeface="Exo 2" panose="00000500000000000000" pitchFamily="50" charset="0"/>
              </a:rPr>
              <a:t>Novela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BD6EF4-6F68-4871-9F8E-917FFDDE3891}"/>
              </a:ext>
            </a:extLst>
          </p:cNvPr>
          <p:cNvSpPr/>
          <p:nvPr/>
        </p:nvSpPr>
        <p:spPr>
          <a:xfrm>
            <a:off x="5410649" y="1131789"/>
            <a:ext cx="1005116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>
                <a:latin typeface="Exo 2"/>
              </a:rPr>
              <a:t>30 </a:t>
            </a:r>
            <a:r>
              <a:rPr lang="pt-BR" sz="1400">
                <a:latin typeface="Exo 2"/>
              </a:rPr>
              <a:t>anos</a:t>
            </a:r>
            <a:endParaRPr lang="pt-BR" sz="1400" dirty="0">
              <a:latin typeface="Exo 2" panose="00000500000000000000" pitchFamily="50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1F30F3-2E3F-472C-821E-234B062ED2F8}"/>
              </a:ext>
            </a:extLst>
          </p:cNvPr>
          <p:cNvSpPr/>
          <p:nvPr/>
        </p:nvSpPr>
        <p:spPr>
          <a:xfrm>
            <a:off x="2515506" y="6214854"/>
            <a:ext cx="4068033" cy="7386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Falta de quadras de confiabilidade</a:t>
            </a:r>
            <a:endParaRPr lang="pt-BR" sz="1400" dirty="0">
              <a:latin typeface="Exo 2"/>
            </a:endParaRP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E desanimo com o esporte por falta de pessoas</a:t>
            </a:r>
            <a:endParaRPr lang="pt-BR" sz="1400" dirty="0">
              <a:latin typeface="Exo 2"/>
            </a:endParaRPr>
          </a:p>
          <a:p>
            <a:endParaRPr lang="pt-BR" sz="1400" dirty="0">
              <a:latin typeface="Exo 2" panose="00000500000000000000" pitchFamily="50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27CFA5D-B3FE-4028-B5E3-6029667C3FF1}"/>
              </a:ext>
            </a:extLst>
          </p:cNvPr>
          <p:cNvSpPr/>
          <p:nvPr/>
        </p:nvSpPr>
        <p:spPr>
          <a:xfrm>
            <a:off x="6578338" y="6130377"/>
            <a:ext cx="4068033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rtl="0">
              <a:buChar char="•"/>
            </a:pPr>
            <a:r>
              <a:rPr lang="pt-BR" sz="1200">
                <a:latin typeface="Arial"/>
                <a:ea typeface="Arial"/>
                <a:cs typeface="Arial"/>
              </a:rPr>
              <a:t>quer encontrar locais proximos para praticar esporte​</a:t>
            </a:r>
          </a:p>
          <a:p>
            <a:pPr lvl="0" rtl="0">
              <a:buChar char="•"/>
            </a:pPr>
            <a:r>
              <a:rPr lang="pt-BR" sz="1200">
                <a:latin typeface="Arial"/>
                <a:ea typeface="Arial"/>
                <a:cs typeface="Arial"/>
              </a:rPr>
              <a:t>Quer conseguir reunir seus amigos para jogar com ele​</a:t>
            </a:r>
          </a:p>
          <a:p>
            <a:pPr lvl="0" rtl="0">
              <a:buChar char="•"/>
            </a:pPr>
            <a:r>
              <a:rPr lang="pt-BR" sz="1200">
                <a:latin typeface="Arial"/>
                <a:ea typeface="Arial"/>
                <a:cs typeface="Arial"/>
              </a:rPr>
              <a:t>Quer poder organizar seus jogos​</a:t>
            </a:r>
          </a:p>
          <a:p>
            <a:pPr lvl="0" rtl="0">
              <a:buChar char="•"/>
            </a:pPr>
            <a:r>
              <a:rPr lang="pt-BR" sz="1200">
                <a:latin typeface="Arial"/>
                <a:ea typeface="Arial"/>
                <a:cs typeface="Arial"/>
              </a:rPr>
              <a:t>Quer consultar a qualidade das quadras que ele pode frequentar​</a:t>
            </a:r>
            <a:endParaRPr lang="pt-BR" sz="1200">
              <a:latin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51278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5"/>
            <a:ext cx="1159200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3" y="756296"/>
            <a:ext cx="8936490" cy="575464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pt-BR" sz="3200">
                <a:latin typeface="Exo 2"/>
              </a:rPr>
              <a:t>Atleta de esportes</a:t>
            </a:r>
            <a:endParaRPr lang="pt-BR" sz="3200"/>
          </a:p>
        </p:txBody>
      </p:sp>
      <p:sp>
        <p:nvSpPr>
          <p:cNvPr id="12" name="Retângulo 11"/>
          <p:cNvSpPr/>
          <p:nvPr/>
        </p:nvSpPr>
        <p:spPr>
          <a:xfrm>
            <a:off x="2898119" y="2171973"/>
            <a:ext cx="3723169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Paulo</a:t>
            </a:r>
          </a:p>
          <a:p>
            <a:r>
              <a:rPr lang="pt-BR" sz="1600" dirty="0">
                <a:latin typeface="Exo 2"/>
              </a:rPr>
              <a:t>"Sou Amante de esporte"</a:t>
            </a:r>
          </a:p>
          <a:p>
            <a:r>
              <a:rPr lang="pt-BR" sz="1600" dirty="0">
                <a:latin typeface="Exo 2"/>
              </a:rPr>
              <a:t>Adulto</a:t>
            </a:r>
          </a:p>
          <a:p>
            <a:r>
              <a:rPr lang="pt-BR" sz="1600" dirty="0">
                <a:latin typeface="Exo 2" panose="00000500000000000000" pitchFamily="50" charset="0"/>
              </a:rPr>
              <a:t>Masculino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761554" y="2003797"/>
            <a:ext cx="5760000" cy="23083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Consome esportes como entretenimento</a:t>
            </a:r>
            <a:endParaRPr lang="pt-BR" sz="180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Mexe em redes sociais</a:t>
            </a:r>
            <a:endParaRPr lang="pt-BR" sz="1800" dirty="0">
              <a:latin typeface="Exo 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Pratica frequentemente esportes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Gosta de se reunir com amigos para jogar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relação com o esporte amador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Gosta de festas (churrasco com amigos, bar)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Entusiasta do esporte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Consome bebida alcoólica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28906" y="1513292"/>
            <a:ext cx="586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11592008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Quer encontrar locais proximos para praticar esporte</a:t>
            </a:r>
            <a:endParaRPr lang="pt-BR" sz="1800" dirty="0">
              <a:latin typeface="Exo 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Quer conseguir reunir seus amigos para jogar com ele</a:t>
            </a:r>
            <a:endParaRPr lang="pt-BR" sz="1800" dirty="0">
              <a:latin typeface="Exo 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Quer poder organizar seus jogos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Quer consultar a qualidade das quadras que ele pode frequentar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141313B-2514-4C01-BE0D-713BE81B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93" y="2172324"/>
            <a:ext cx="1685866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02437B22-3E68-40EC-998E-1A031F4C1A0C}"/>
              </a:ext>
            </a:extLst>
          </p:cNvPr>
          <p:cNvSpPr txBox="1">
            <a:spLocks/>
          </p:cNvSpPr>
          <p:nvPr/>
        </p:nvSpPr>
        <p:spPr>
          <a:xfrm>
            <a:off x="2184972" y="-82272"/>
            <a:ext cx="10782599" cy="765639"/>
          </a:xfrm>
          <a:prstGeom prst="rect">
            <a:avLst/>
          </a:prstGeom>
        </p:spPr>
        <p:txBody>
          <a:bodyPr anchor="t"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, Dono da Quadra – Justificativa</a:t>
            </a:r>
          </a:p>
        </p:txBody>
      </p:sp>
      <p:sp>
        <p:nvSpPr>
          <p:cNvPr id="13" name="Espaço Reservado para Número de Slide 2">
            <a:extLst>
              <a:ext uri="{FF2B5EF4-FFF2-40B4-BE49-F238E27FC236}">
                <a16:creationId xmlns:a16="http://schemas.microsoft.com/office/drawing/2014/main" id="{A456E06A-E7FF-4998-988E-6F0ECAFA08FC}"/>
              </a:ext>
            </a:extLst>
          </p:cNvPr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14" name="Espaço Reservado para Texto 1">
            <a:extLst>
              <a:ext uri="{FF2B5EF4-FFF2-40B4-BE49-F238E27FC236}">
                <a16:creationId xmlns:a16="http://schemas.microsoft.com/office/drawing/2014/main" id="{866306A9-09F0-4496-BC52-145D163117F3}"/>
              </a:ext>
            </a:extLst>
          </p:cNvPr>
          <p:cNvSpPr txBox="1">
            <a:spLocks/>
          </p:cNvSpPr>
          <p:nvPr/>
        </p:nvSpPr>
        <p:spPr>
          <a:xfrm>
            <a:off x="610094" y="1109608"/>
            <a:ext cx="12448085" cy="3312368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0938F08-93F6-4EE8-AF9A-BBAD4BA0633F}"/>
              </a:ext>
            </a:extLst>
          </p:cNvPr>
          <p:cNvSpPr txBox="1"/>
          <p:nvPr/>
        </p:nvSpPr>
        <p:spPr>
          <a:xfrm>
            <a:off x="1550020" y="1962615"/>
            <a:ext cx="9891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Pesquisamos entre atletas, a visão que eles tinham sobre o mercado de quadras e o que eles achavam que poderia melhorar para que fosse mais fácil para que ele se reunisse e achasse pessoas afim de com ele, praticar o seu esporte favorito. Com esses fatores levantados nos produzimos o </a:t>
            </a:r>
            <a:r>
              <a:rPr lang="pt-BR" dirty="0" err="1"/>
              <a:t>protopersona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42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94BA9D3-7AD4-41E3-BFAD-B5A22B305A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4972" y="1095805"/>
            <a:ext cx="8797135" cy="62194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D035FE3-8036-4BC3-A225-4EFBC590E7BE}"/>
              </a:ext>
            </a:extLst>
          </p:cNvPr>
          <p:cNvSpPr/>
          <p:nvPr/>
        </p:nvSpPr>
        <p:spPr>
          <a:xfrm>
            <a:off x="3134222" y="1153901"/>
            <a:ext cx="1768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latin typeface="Exo 2" panose="00000500000000000000" pitchFamily="50" charset="0"/>
              </a:rPr>
              <a:t>Jailson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C7EFF10-FB78-40A6-91A4-5623910C8121}"/>
              </a:ext>
            </a:extLst>
          </p:cNvPr>
          <p:cNvSpPr/>
          <p:nvPr/>
        </p:nvSpPr>
        <p:spPr>
          <a:xfrm>
            <a:off x="2576736" y="3178276"/>
            <a:ext cx="26143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Atualizações do esporte de modo geral</a:t>
            </a:r>
          </a:p>
          <a:p>
            <a:r>
              <a:rPr lang="pt-BR" sz="1400" dirty="0">
                <a:latin typeface="Exo 2" panose="00000500000000000000" pitchFamily="50" charset="0"/>
              </a:rPr>
              <a:t>Reclamações e sugestão sobre seu empreendimento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6FC26B-764E-456A-BE1D-0CDA064CDE88}"/>
              </a:ext>
            </a:extLst>
          </p:cNvPr>
          <p:cNvSpPr/>
          <p:nvPr/>
        </p:nvSpPr>
        <p:spPr>
          <a:xfrm>
            <a:off x="4549522" y="2076238"/>
            <a:ext cx="4311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Pensa em aumentar a divulgação e crescer seu negocio</a:t>
            </a:r>
          </a:p>
          <a:p>
            <a:r>
              <a:rPr lang="pt-BR" sz="1400" dirty="0">
                <a:latin typeface="Exo 2" panose="00000500000000000000" pitchFamily="50" charset="0"/>
              </a:rPr>
              <a:t>Estimular mais pessoas para a pratica de esporte</a:t>
            </a:r>
          </a:p>
          <a:p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D94C0E-F044-476B-BC07-41AB3670EAEB}"/>
              </a:ext>
            </a:extLst>
          </p:cNvPr>
          <p:cNvSpPr/>
          <p:nvPr/>
        </p:nvSpPr>
        <p:spPr>
          <a:xfrm>
            <a:off x="5333545" y="4825787"/>
            <a:ext cx="277585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Administra seu empreendimento</a:t>
            </a:r>
          </a:p>
          <a:p>
            <a:r>
              <a:rPr lang="pt-BR" sz="1400" dirty="0">
                <a:latin typeface="Exo 2" panose="00000500000000000000" pitchFamily="50" charset="0"/>
              </a:rPr>
              <a:t>Pratica esporte esporadicamente</a:t>
            </a:r>
          </a:p>
          <a:p>
            <a:r>
              <a:rPr lang="pt-BR" sz="1400" dirty="0">
                <a:latin typeface="Exo 2" panose="00000500000000000000" pitchFamily="50" charset="0"/>
              </a:rPr>
              <a:t>Comenta sobre o cenário esportivo</a:t>
            </a:r>
          </a:p>
          <a:p>
            <a:r>
              <a:rPr lang="pt-BR" sz="1400" dirty="0">
                <a:latin typeface="Exo 2" panose="00000500000000000000" pitchFamily="50" charset="0"/>
              </a:rPr>
              <a:t>Incentiva pessoas a praticar esporte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D8ED2E-6088-41C2-8E5A-17BAD144AE69}"/>
              </a:ext>
            </a:extLst>
          </p:cNvPr>
          <p:cNvSpPr/>
          <p:nvPr/>
        </p:nvSpPr>
        <p:spPr>
          <a:xfrm>
            <a:off x="8175119" y="3194994"/>
            <a:ext cx="26143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Esportes</a:t>
            </a:r>
          </a:p>
          <a:p>
            <a:r>
              <a:rPr lang="pt-BR" sz="1600" dirty="0">
                <a:latin typeface="Exo 2" panose="00000500000000000000" pitchFamily="50" charset="0"/>
              </a:rPr>
              <a:t>Boletim esportivo</a:t>
            </a:r>
          </a:p>
          <a:p>
            <a:r>
              <a:rPr lang="pt-BR" sz="1600" dirty="0">
                <a:latin typeface="Exo 2" panose="00000500000000000000" pitchFamily="50" charset="0"/>
              </a:rPr>
              <a:t>Jornal</a:t>
            </a:r>
          </a:p>
          <a:p>
            <a:r>
              <a:rPr lang="pt-BR" sz="1600" dirty="0">
                <a:latin typeface="Exo 2" panose="00000500000000000000" pitchFamily="50" charset="0"/>
              </a:rPr>
              <a:t>Novela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BD6EF4-6F68-4871-9F8E-917FFDDE3891}"/>
              </a:ext>
            </a:extLst>
          </p:cNvPr>
          <p:cNvSpPr/>
          <p:nvPr/>
        </p:nvSpPr>
        <p:spPr>
          <a:xfrm>
            <a:off x="5410649" y="1131789"/>
            <a:ext cx="1005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Exo 2" panose="00000500000000000000" pitchFamily="50" charset="0"/>
              </a:rPr>
              <a:t>35 </a:t>
            </a:r>
            <a:r>
              <a:rPr lang="pt-BR" sz="1400" dirty="0">
                <a:latin typeface="Exo 2" panose="00000500000000000000" pitchFamily="50" charset="0"/>
              </a:rPr>
              <a:t>anos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1F30F3-2E3F-472C-821E-234B062ED2F8}"/>
              </a:ext>
            </a:extLst>
          </p:cNvPr>
          <p:cNvSpPr/>
          <p:nvPr/>
        </p:nvSpPr>
        <p:spPr>
          <a:xfrm>
            <a:off x="2515506" y="6214854"/>
            <a:ext cx="40680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Falta de divulgação das pessoas que frequentam</a:t>
            </a:r>
          </a:p>
          <a:p>
            <a:r>
              <a:rPr lang="pt-BR" sz="1400" dirty="0">
                <a:latin typeface="Exo 2" panose="00000500000000000000" pitchFamily="50" charset="0"/>
              </a:rPr>
              <a:t>Não conseguir controlar acesso das pessoas</a:t>
            </a:r>
          </a:p>
          <a:p>
            <a:endParaRPr lang="pt-BR" sz="1400" dirty="0">
              <a:latin typeface="Exo 2" panose="00000500000000000000" pitchFamily="50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27CFA5D-B3FE-4028-B5E3-6029667C3FF1}"/>
              </a:ext>
            </a:extLst>
          </p:cNvPr>
          <p:cNvSpPr/>
          <p:nvPr/>
        </p:nvSpPr>
        <p:spPr>
          <a:xfrm>
            <a:off x="6721475" y="6182469"/>
            <a:ext cx="40680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Praticidade na locação de quadras</a:t>
            </a:r>
          </a:p>
          <a:p>
            <a:r>
              <a:rPr lang="pt-BR" sz="1400" dirty="0">
                <a:latin typeface="Exo 2" panose="00000500000000000000" pitchFamily="50" charset="0"/>
              </a:rPr>
              <a:t>Controle de pessoas que frequentam</a:t>
            </a:r>
          </a:p>
          <a:p>
            <a:r>
              <a:rPr lang="pt-BR" sz="1400" dirty="0">
                <a:latin typeface="Exo 2" panose="00000500000000000000" pitchFamily="50" charset="0"/>
              </a:rPr>
              <a:t>Precisão na localização da quadra</a:t>
            </a:r>
          </a:p>
        </p:txBody>
      </p:sp>
    </p:spTree>
    <p:extLst>
      <p:ext uri="{BB962C8B-B14F-4D97-AF65-F5344CB8AC3E}">
        <p14:creationId xmlns:p14="http://schemas.microsoft.com/office/powerpoint/2010/main" val="44676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FE53A82-8ACF-4202-BA3C-2C25C9C617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/>
          </a:p>
        </p:txBody>
      </p:sp>
      <p:sp>
        <p:nvSpPr>
          <p:cNvPr id="9" name="Espaço Reservado para Número de Slide 2">
            <a:extLst>
              <a:ext uri="{FF2B5EF4-FFF2-40B4-BE49-F238E27FC236}">
                <a16:creationId xmlns:a16="http://schemas.microsoft.com/office/drawing/2014/main" id="{2CE49D37-D9FE-4038-9669-B5C1422645D1}"/>
              </a:ext>
            </a:extLst>
          </p:cNvPr>
          <p:cNvSpPr txBox="1">
            <a:spLocks/>
          </p:cNvSpPr>
          <p:nvPr/>
        </p:nvSpPr>
        <p:spPr>
          <a:xfrm>
            <a:off x="12605478" y="7237015"/>
            <a:ext cx="628646" cy="214290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9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9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6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6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0E67637F-B7E1-42AB-B64A-179FAD44896F}"/>
              </a:ext>
            </a:extLst>
          </p:cNvPr>
          <p:cNvSpPr txBox="1">
            <a:spLocks/>
          </p:cNvSpPr>
          <p:nvPr/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5. Jornada – Simplificada</a:t>
            </a:r>
            <a:endParaRPr lang="pt-BR" dirty="0"/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CA8C69C4-9044-4085-927B-502318E4ACD6}"/>
              </a:ext>
            </a:extLst>
          </p:cNvPr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12" name="Seta: Pentágono 11">
            <a:extLst>
              <a:ext uri="{FF2B5EF4-FFF2-40B4-BE49-F238E27FC236}">
                <a16:creationId xmlns:a16="http://schemas.microsoft.com/office/drawing/2014/main" id="{9A93E3DB-C8AF-4DB0-AE4B-B3FEA17A2AE7}"/>
              </a:ext>
            </a:extLst>
          </p:cNvPr>
          <p:cNvSpPr/>
          <p:nvPr/>
        </p:nvSpPr>
        <p:spPr>
          <a:xfrm>
            <a:off x="5149512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13" name="Seta: Pentágono 12">
            <a:extLst>
              <a:ext uri="{FF2B5EF4-FFF2-40B4-BE49-F238E27FC236}">
                <a16:creationId xmlns:a16="http://schemas.microsoft.com/office/drawing/2014/main" id="{7CCD00FA-A9D6-4B11-AD64-A5D3921D2B2D}"/>
              </a:ext>
            </a:extLst>
          </p:cNvPr>
          <p:cNvSpPr/>
          <p:nvPr/>
        </p:nvSpPr>
        <p:spPr>
          <a:xfrm>
            <a:off x="7712628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14" name="Seta: Pentágono 13">
            <a:extLst>
              <a:ext uri="{FF2B5EF4-FFF2-40B4-BE49-F238E27FC236}">
                <a16:creationId xmlns:a16="http://schemas.microsoft.com/office/drawing/2014/main" id="{F05032B5-8C61-45FD-9A08-B9A6C839F6DC}"/>
              </a:ext>
            </a:extLst>
          </p:cNvPr>
          <p:cNvSpPr/>
          <p:nvPr/>
        </p:nvSpPr>
        <p:spPr>
          <a:xfrm>
            <a:off x="1031947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9C27B4A-690F-4E16-883F-A203D70371DD}"/>
              </a:ext>
            </a:extLst>
          </p:cNvPr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D4FAD00E-A92B-425B-94D0-1FEAF97C0292}"/>
              </a:ext>
            </a:extLst>
          </p:cNvPr>
          <p:cNvSpPr/>
          <p:nvPr/>
        </p:nvSpPr>
        <p:spPr>
          <a:xfrm>
            <a:off x="2630901" y="2163934"/>
            <a:ext cx="2037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Entra no site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0804D8E-AED3-4C7A-91E2-EB2E5E0BF306}"/>
              </a:ext>
            </a:extLst>
          </p:cNvPr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C3844F65-E640-4943-94E1-776857AB47CB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3AE9B83-0B0F-4127-A281-0D3960239D61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1706975A-8EAD-40A1-B2BE-EDA9C2C30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4111970"/>
            <a:ext cx="914400" cy="914400"/>
          </a:xfrm>
          <a:prstGeom prst="rect">
            <a:avLst/>
          </a:prstGeom>
        </p:spPr>
      </p:pic>
      <p:pic>
        <p:nvPicPr>
          <p:cNvPr id="21" name="Gráfico 20" descr="Rosto neutro sem preenchimento ">
            <a:extLst>
              <a:ext uri="{FF2B5EF4-FFF2-40B4-BE49-F238E27FC236}">
                <a16:creationId xmlns:a16="http://schemas.microsoft.com/office/drawing/2014/main" id="{6FAAB793-58B7-4B8C-8AC7-76F1FA61F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1576" y="3295700"/>
            <a:ext cx="914400" cy="914400"/>
          </a:xfrm>
          <a:prstGeom prst="rect">
            <a:avLst/>
          </a:prstGeom>
        </p:spPr>
      </p:pic>
      <p:pic>
        <p:nvPicPr>
          <p:cNvPr id="22" name="Gráfico 21" descr="Rosto triste sem preenchimento ">
            <a:extLst>
              <a:ext uri="{FF2B5EF4-FFF2-40B4-BE49-F238E27FC236}">
                <a16:creationId xmlns:a16="http://schemas.microsoft.com/office/drawing/2014/main" id="{55CDF0FB-173C-4CB0-B28A-E9AB34C2D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6253" y="3228598"/>
            <a:ext cx="914400" cy="914400"/>
          </a:xfrm>
          <a:prstGeom prst="rect">
            <a:avLst/>
          </a:prstGeom>
        </p:spPr>
      </p:pic>
      <p:pic>
        <p:nvPicPr>
          <p:cNvPr id="23" name="Gráfico 22" descr="Rosto sorrindo sem preenchimento ">
            <a:extLst>
              <a:ext uri="{FF2B5EF4-FFF2-40B4-BE49-F238E27FC236}">
                <a16:creationId xmlns:a16="http://schemas.microsoft.com/office/drawing/2014/main" id="{6DE827D7-BAAE-4623-8D72-65C2522019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66128" y="1138405"/>
            <a:ext cx="914400" cy="914400"/>
          </a:xfrm>
          <a:prstGeom prst="rect">
            <a:avLst/>
          </a:prstGeom>
        </p:spPr>
      </p:pic>
      <p:pic>
        <p:nvPicPr>
          <p:cNvPr id="24" name="Gráfico 23" descr="Rosto surpreso sem preenchimento ">
            <a:extLst>
              <a:ext uri="{FF2B5EF4-FFF2-40B4-BE49-F238E27FC236}">
                <a16:creationId xmlns:a16="http://schemas.microsoft.com/office/drawing/2014/main" id="{FD90AE71-491A-4E75-B8F1-5B679CF4B2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66128" y="6001167"/>
            <a:ext cx="914400" cy="914400"/>
          </a:xfrm>
          <a:prstGeom prst="rect">
            <a:avLst/>
          </a:prstGeom>
        </p:spPr>
      </p:pic>
      <p:pic>
        <p:nvPicPr>
          <p:cNvPr id="25" name="Gráfico 24" descr="Rosto sorridente sem preenchimento ">
            <a:extLst>
              <a:ext uri="{FF2B5EF4-FFF2-40B4-BE49-F238E27FC236}">
                <a16:creationId xmlns:a16="http://schemas.microsoft.com/office/drawing/2014/main" id="{8527BE45-71B3-4E7C-B3DB-960383E84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5118858"/>
            <a:ext cx="914400" cy="914400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294E682-78FC-421E-B5BE-607A9AC42455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7431F15-AA0D-4DBB-ABA3-B8202FA98F0C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C53130A1-A5F0-409E-8F51-46B1199676B3}"/>
              </a:ext>
            </a:extLst>
          </p:cNvPr>
          <p:cNvSpPr/>
          <p:nvPr/>
        </p:nvSpPr>
        <p:spPr>
          <a:xfrm>
            <a:off x="2719132" y="4376377"/>
            <a:ext cx="71608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Preciso encontrar algum lugar para marcar meu jogo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Esse site não me da muitos detalhes para poder fazer uma reserva segura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Vou fazer envio do contato espero que não demore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Bom agora só me resta aguardar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7BBCA07-3174-441B-9D4B-1725B65874B2}"/>
              </a:ext>
            </a:extLst>
          </p:cNvPr>
          <p:cNvCxnSpPr/>
          <p:nvPr/>
        </p:nvCxnSpPr>
        <p:spPr>
          <a:xfrm>
            <a:off x="248653" y="5796400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78F5C4AB-EC36-485D-A766-46829BA666A4}"/>
              </a:ext>
            </a:extLst>
          </p:cNvPr>
          <p:cNvSpPr/>
          <p:nvPr/>
        </p:nvSpPr>
        <p:spPr>
          <a:xfrm>
            <a:off x="248653" y="46103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3A179E6-5AF8-4137-A42F-D076A0416613}"/>
              </a:ext>
            </a:extLst>
          </p:cNvPr>
          <p:cNvSpPr/>
          <p:nvPr/>
        </p:nvSpPr>
        <p:spPr>
          <a:xfrm>
            <a:off x="256675" y="59876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0D1DDEE-A526-42BC-8F0A-06EA24712C13}"/>
              </a:ext>
            </a:extLst>
          </p:cNvPr>
          <p:cNvSpPr/>
          <p:nvPr/>
        </p:nvSpPr>
        <p:spPr>
          <a:xfrm>
            <a:off x="2727154" y="5853705"/>
            <a:ext cx="66144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Colocar no site algo que me leve para a marcação de jogos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Criar uma opção onde o próprio cliente possa visualizar onde fazer sua própria reserva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Mostrar para o cliente que ele pode ter uma outra opção para o aluguel de sua reserva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Mostrar a estimativa que entraríamos em contato com o cliente</a:t>
            </a:r>
          </a:p>
        </p:txBody>
      </p:sp>
      <p:pic>
        <p:nvPicPr>
          <p:cNvPr id="33" name="Gráfico 32" descr="Rosto neutro sem preenchimento ">
            <a:extLst>
              <a:ext uri="{FF2B5EF4-FFF2-40B4-BE49-F238E27FC236}">
                <a16:creationId xmlns:a16="http://schemas.microsoft.com/office/drawing/2014/main" id="{9157FBD9-6DE9-4EB8-AC4B-28BB0AF6F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7176" y="3305857"/>
            <a:ext cx="914400" cy="914400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E943B28C-9A7C-4FC5-94BD-7161C8A70FF3}"/>
              </a:ext>
            </a:extLst>
          </p:cNvPr>
          <p:cNvSpPr txBox="1"/>
          <p:nvPr/>
        </p:nvSpPr>
        <p:spPr>
          <a:xfrm>
            <a:off x="5057341" y="2155463"/>
            <a:ext cx="2655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Vai reservar a quadra para o seu evento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19CBAEA-7C1E-49E1-B0E9-56D7FBFD7570}"/>
              </a:ext>
            </a:extLst>
          </p:cNvPr>
          <p:cNvSpPr txBox="1"/>
          <p:nvPr/>
        </p:nvSpPr>
        <p:spPr>
          <a:xfrm>
            <a:off x="7712628" y="2246660"/>
            <a:ext cx="25186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 o envio do contato para a reserva</a:t>
            </a:r>
          </a:p>
        </p:txBody>
      </p:sp>
      <p:pic>
        <p:nvPicPr>
          <p:cNvPr id="36" name="Gráfico 35" descr="Rosto triste sem preenchimento ">
            <a:extLst>
              <a:ext uri="{FF2B5EF4-FFF2-40B4-BE49-F238E27FC236}">
                <a16:creationId xmlns:a16="http://schemas.microsoft.com/office/drawing/2014/main" id="{76E6347F-865F-4B51-B935-552870426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6652" y="3261204"/>
            <a:ext cx="914400" cy="914400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2B246CF5-D27A-4512-8E34-99C0DBA16D49}"/>
              </a:ext>
            </a:extLst>
          </p:cNvPr>
          <p:cNvSpPr txBox="1"/>
          <p:nvPr/>
        </p:nvSpPr>
        <p:spPr>
          <a:xfrm>
            <a:off x="10231239" y="2290810"/>
            <a:ext cx="3152315" cy="37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Aguarda a conclusão </a:t>
            </a:r>
          </a:p>
        </p:txBody>
      </p:sp>
    </p:spTree>
    <p:extLst>
      <p:ext uri="{BB962C8B-B14F-4D97-AF65-F5344CB8AC3E}">
        <p14:creationId xmlns:p14="http://schemas.microsoft.com/office/powerpoint/2010/main" val="157146737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2584</TotalTime>
  <Words>792</Words>
  <Application>Microsoft Office PowerPoint</Application>
  <PresentationFormat>Personalizar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Luiz Berto Do Carmo Sousa</cp:lastModifiedBy>
  <cp:revision>107</cp:revision>
  <dcterms:created xsi:type="dcterms:W3CDTF">2016-12-01T16:19:35Z</dcterms:created>
  <dcterms:modified xsi:type="dcterms:W3CDTF">2021-09-01T21:44:53Z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