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5"/>
  </p:notesMasterIdLst>
  <p:handoutMasterIdLst>
    <p:handoutMasterId r:id="rId16"/>
  </p:handoutMasterIdLst>
  <p:sldIdLst>
    <p:sldId id="640" r:id="rId6"/>
    <p:sldId id="638" r:id="rId7"/>
    <p:sldId id="632" r:id="rId8"/>
    <p:sldId id="636" r:id="rId9"/>
    <p:sldId id="635" r:id="rId10"/>
    <p:sldId id="634" r:id="rId11"/>
    <p:sldId id="637" r:id="rId12"/>
    <p:sldId id="605" r:id="rId13"/>
    <p:sldId id="639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6143544A-2AD4-D5A5-78CE-A2FC45CA9505}" v="12" dt="2021-08-19T21:15:15.652"/>
    <p1510:client id="{99647FB2-9798-5D4E-4312-B774C902B45A}" v="929" dt="2021-08-18T21:10:24.047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6" y="2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0CDB5E6-55DB-4284-9A76-C2260A8F2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9C8FAA-52A1-4509-B578-7AFE2D10B884}"/>
              </a:ext>
            </a:extLst>
          </p:cNvPr>
          <p:cNvSpPr txBox="1"/>
          <p:nvPr/>
        </p:nvSpPr>
        <p:spPr>
          <a:xfrm>
            <a:off x="1377176" y="1448976"/>
            <a:ext cx="83466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R: Grupo 3 – </a:t>
            </a:r>
            <a:r>
              <a:rPr lang="pt-BR" dirty="0" err="1"/>
              <a:t>Sport.Fy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João Baptista - 01201083</a:t>
            </a:r>
          </a:p>
          <a:p>
            <a:r>
              <a:rPr lang="pt-BR" dirty="0"/>
              <a:t>João Rosa - 01201126</a:t>
            </a:r>
          </a:p>
          <a:p>
            <a:r>
              <a:rPr lang="pt-BR" dirty="0"/>
              <a:t>Lucas Nascimento - 01202029</a:t>
            </a:r>
          </a:p>
          <a:p>
            <a:r>
              <a:rPr lang="pt-BR" dirty="0"/>
              <a:t>Luiz Berto – 01202087</a:t>
            </a:r>
          </a:p>
          <a:p>
            <a:r>
              <a:rPr lang="pt-BR" dirty="0"/>
              <a:t>Wesley Oliveira - 01202096</a:t>
            </a:r>
          </a:p>
        </p:txBody>
      </p:sp>
    </p:spTree>
    <p:extLst>
      <p:ext uri="{BB962C8B-B14F-4D97-AF65-F5344CB8AC3E}">
        <p14:creationId xmlns:p14="http://schemas.microsoft.com/office/powerpoint/2010/main" val="9962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F0257EA-7615-4472-801D-5FCD54572EAC}"/>
              </a:ext>
            </a:extLst>
          </p:cNvPr>
          <p:cNvSpPr txBox="1">
            <a:spLocks/>
          </p:cNvSpPr>
          <p:nvPr/>
        </p:nvSpPr>
        <p:spPr>
          <a:xfrm>
            <a:off x="610094" y="1278570"/>
            <a:ext cx="12448085" cy="537622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 o negócio (área) do projeto?</a:t>
            </a:r>
          </a:p>
          <a:p>
            <a:pPr marL="0" indent="0">
              <a:buFont typeface="Arial" pitchFamily="34" charset="0"/>
              <a:buNone/>
            </a:pPr>
            <a:r>
              <a:rPr lang="pt-BR" dirty="0"/>
              <a:t>R: Vamos criar uma aplicação para localizar e alugar quadras de basquete e futebol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  <a:p>
            <a:pPr marL="0" indent="0">
              <a:buFont typeface="Arial" pitchFamily="34" charset="0"/>
              <a:buNone/>
            </a:pPr>
            <a:r>
              <a:rPr lang="pt-BR" sz="3600" dirty="0"/>
              <a:t>Visitamos um app semelhante ao nosso de nome </a:t>
            </a:r>
            <a:r>
              <a:rPr lang="pt-BR" sz="3600" dirty="0" err="1"/>
              <a:t>Apitto</a:t>
            </a:r>
            <a:r>
              <a:rPr lang="pt-BR" sz="3600" dirty="0"/>
              <a:t>, pegamos algumas características e vamos por no nosso site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F24F6375-39BA-4ECB-B6E6-A592B9E64E58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D3539A0-1C85-4272-B95F-D0EBB8E65A13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8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Dono de quadra poliesportiva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080293" y="2237088"/>
            <a:ext cx="3723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Jailson</a:t>
            </a:r>
          </a:p>
          <a:p>
            <a:r>
              <a:rPr lang="pt-BR" sz="1600" dirty="0">
                <a:latin typeface="Exo 2" panose="00000500000000000000" pitchFamily="50" charset="0"/>
              </a:rPr>
              <a:t>"Sou empreendedor no ramo de esportes"</a:t>
            </a:r>
          </a:p>
          <a:p>
            <a:r>
              <a:rPr lang="pt-BR" sz="1600" dirty="0">
                <a:latin typeface="Exo 2" panose="00000500000000000000" pitchFamily="50" charset="0"/>
              </a:rPr>
              <a:t>35 anos de idade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  <a:p>
            <a:r>
              <a:rPr lang="pt-BR" sz="1600" dirty="0">
                <a:latin typeface="Exo 2" panose="00000500000000000000" pitchFamily="50" charset="0"/>
              </a:rPr>
              <a:t>1 filho(a)</a:t>
            </a:r>
          </a:p>
          <a:p>
            <a:r>
              <a:rPr lang="pt-BR" sz="1600" dirty="0">
                <a:latin typeface="Exo 2" panose="00000500000000000000" pitchFamily="50" charset="0"/>
              </a:rPr>
              <a:t>Casado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esportes como entretenimento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Experiente no ramo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Possui algum tipo de clube ou já trabalhou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mais divulgação para sua quadra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Controle de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Fidelidade de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Problemas para locação na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B94800-D9E9-4CD7-9BF3-FD7CE370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0" y="2175589"/>
            <a:ext cx="1985467" cy="16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Buscamos entender primeiro como funciona dominantemente o meio do esporte, e depois o que enxergamos como valor dos donos de locais para praticas de esportes, na verdade nós agrupamos também por convencia com essas pessoas que tem esse tipo de empreendimento e já tínhamos de fato alguma ideia, mas através de algumas pesquisas pudemos constatar que eles de modo geral, tinham como um valor fortemente presente a reunião de amigos e socialização também além claro da pratica de esportes</a:t>
            </a:r>
          </a:p>
        </p:txBody>
      </p:sp>
    </p:spTree>
    <p:extLst>
      <p:ext uri="{BB962C8B-B14F-4D97-AF65-F5344CB8AC3E}">
        <p14:creationId xmlns:p14="http://schemas.microsoft.com/office/powerpoint/2010/main" val="24726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>
                <a:latin typeface="Exo 2" panose="00000500000000000000" pitchFamily="50" charset="0"/>
              </a:rPr>
              <a:t>Paulo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As atuaizações do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 dificuldade de se montar equipes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Dificuldade para encontrar quadras confiaveis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1529273"/>
            <a:ext cx="4311224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gostaria de conseguir se reunir mais com seus amigos</a:t>
            </a:r>
            <a:endParaRPr lang="pt-BR" sz="1400" dirty="0">
              <a:latin typeface="Exo 2" panose="00000500000000000000" pitchFamily="50" charset="0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pensa em tentar formar uma equipe de seu esporte favorito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Trabalha normalmente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Comenta sobre esportes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Sai com amigos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>
                <a:latin typeface="Exo 2"/>
              </a:rPr>
              <a:t>Jornal</a:t>
            </a:r>
            <a:br>
              <a:rPr lang="pt-BR" sz="1600" dirty="0">
                <a:latin typeface="Exo 2"/>
              </a:rPr>
            </a:br>
            <a:r>
              <a:rPr lang="pt-BR" sz="1600">
                <a:latin typeface="Exo 2"/>
              </a:rPr>
              <a:t>Redes sociais</a:t>
            </a:r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>
                <a:latin typeface="Exo 2"/>
              </a:rPr>
              <a:t>30 </a:t>
            </a:r>
            <a:r>
              <a:rPr lang="pt-BR" sz="1400">
                <a:latin typeface="Exo 2"/>
              </a:rPr>
              <a:t>anos</a:t>
            </a: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Falta de quadras de confiabilidade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 desanimo com o esporte por falta de pessoas</a:t>
            </a:r>
            <a:endParaRPr lang="pt-BR" sz="1400" dirty="0">
              <a:latin typeface="Exo 2"/>
            </a:endParaRP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578338" y="6130377"/>
            <a:ext cx="406803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encontrar locais proximos para praticar esporte​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conseguir reunir seus amigos para jogar com ele​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poder organizar seus jogos​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consultar a qualidade das quadras que ele pode frequentar​</a:t>
            </a:r>
            <a:endParaRPr lang="pt-BR" sz="1200"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5127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>
                <a:latin typeface="Exo 2"/>
              </a:rPr>
              <a:t>Atleta de esportes</a:t>
            </a:r>
            <a:endParaRPr lang="pt-BR" sz="3200"/>
          </a:p>
        </p:txBody>
      </p:sp>
      <p:sp>
        <p:nvSpPr>
          <p:cNvPr id="12" name="Retângulo 11"/>
          <p:cNvSpPr/>
          <p:nvPr/>
        </p:nvSpPr>
        <p:spPr>
          <a:xfrm>
            <a:off x="2898119" y="2171973"/>
            <a:ext cx="3723169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Paulo</a:t>
            </a:r>
          </a:p>
          <a:p>
            <a:r>
              <a:rPr lang="pt-BR" sz="1600" dirty="0">
                <a:latin typeface="Exo 2"/>
              </a:rPr>
              <a:t>"Sou Amante de esporte"</a:t>
            </a:r>
          </a:p>
          <a:p>
            <a:r>
              <a:rPr lang="pt-BR" sz="1600" dirty="0">
                <a:latin typeface="Exo 2"/>
              </a:rPr>
              <a:t>Adulto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Consome esportes como entretenimento</a:t>
            </a:r>
            <a:endParaRPr lang="pt-BR" sz="180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Mexe em redes sociais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Pratica frequentemente esportes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Gosta de se reunir com amigos para jogar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bebida alcoólica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encontrar locais proximos para praticar esporte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conseguir reunir seus amigos para jogar com ele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poder organizar seus jogos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consultar a qualidade das quadras que ele pode frequentar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141313B-2514-4C01-BE0D-713BE81B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3" y="2172324"/>
            <a:ext cx="168586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Pesquisamos entre atletas, a visão que eles tinham sobre o mercado de quadras e o que eles achavam que poderia melhorar para que fosse mais fácil para que ele se reunisse e achasse pessoas afim de com ele, praticar o seu esporte favorito. Com esses fatores levantados nos produzimos o </a:t>
            </a:r>
            <a:r>
              <a:rPr lang="pt-BR" dirty="0" err="1"/>
              <a:t>proto-persona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4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Exo 2" panose="00000500000000000000" pitchFamily="50" charset="0"/>
              </a:rPr>
              <a:t>Jailson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Atualizações do esporte de modo geral</a:t>
            </a:r>
          </a:p>
          <a:p>
            <a:r>
              <a:rPr lang="pt-BR" sz="1400" dirty="0">
                <a:latin typeface="Exo 2" panose="00000500000000000000" pitchFamily="50" charset="0"/>
              </a:rPr>
              <a:t>Reclamações e sugestão sobre seu empreendimento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2076238"/>
            <a:ext cx="4311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Pensa em aumentar a divulgação e crescer seu negocio</a:t>
            </a:r>
          </a:p>
          <a:p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Administra seu empreendimento</a:t>
            </a:r>
          </a:p>
          <a:p>
            <a:r>
              <a:rPr lang="pt-BR" sz="1400" dirty="0">
                <a:latin typeface="Exo 2" panose="00000500000000000000" pitchFamily="50" charset="0"/>
              </a:rPr>
              <a:t>Pratica esporte esporadicamente</a:t>
            </a:r>
          </a:p>
          <a:p>
            <a:r>
              <a:rPr lang="pt-BR" sz="1400" dirty="0">
                <a:latin typeface="Exo 2" panose="00000500000000000000" pitchFamily="50" charset="0"/>
              </a:rPr>
              <a:t>Comenta sobre o cenário esportivo</a:t>
            </a:r>
          </a:p>
          <a:p>
            <a:r>
              <a:rPr lang="pt-BR" sz="1400" dirty="0">
                <a:latin typeface="Exo 2" panose="00000500000000000000" pitchFamily="50" charset="0"/>
              </a:rPr>
              <a:t>Incentiva pessoas a praticar esporte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 dirty="0">
                <a:latin typeface="Exo 2" panose="00000500000000000000" pitchFamily="50" charset="0"/>
              </a:rPr>
              <a:t>Jornal</a:t>
            </a: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35 </a:t>
            </a:r>
            <a:r>
              <a:rPr lang="pt-BR" sz="1400" dirty="0">
                <a:latin typeface="Exo 2" panose="00000500000000000000" pitchFamily="50" charset="0"/>
              </a:rPr>
              <a:t>anos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Falta de divulgação das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Não conseguir controlar acesso das pessoas</a:t>
            </a: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721475" y="6182469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Praticidade na locação de quadras</a:t>
            </a:r>
          </a:p>
          <a:p>
            <a:r>
              <a:rPr lang="pt-BR" sz="1400" dirty="0">
                <a:latin typeface="Exo 2" panose="00000500000000000000" pitchFamily="50" charset="0"/>
              </a:rPr>
              <a:t>Controle de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Precisão na localização da quadra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E53A82-8ACF-4202-BA3C-2C25C9C617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2CE49D37-D9FE-4038-9669-B5C1422645D1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0E67637F-B7E1-42AB-B64A-179FAD44896F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5. Jornada – Simplificada</a:t>
            </a:r>
            <a:endParaRPr lang="pt-BR" dirty="0"/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CA8C69C4-9044-4085-927B-502318E4ACD6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9A93E3DB-C8AF-4DB0-AE4B-B3FEA17A2AE7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7CCD00FA-A9D6-4B11-AD64-A5D3921D2B2D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F05032B5-8C61-45FD-9A08-B9A6C839F6DC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C27B4A-690F-4E16-883F-A203D70371D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FAD00E-A92B-425B-94D0-1FEAF97C0292}"/>
              </a:ext>
            </a:extLst>
          </p:cNvPr>
          <p:cNvSpPr/>
          <p:nvPr/>
        </p:nvSpPr>
        <p:spPr>
          <a:xfrm>
            <a:off x="2630901" y="2163934"/>
            <a:ext cx="203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Entra no site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0804D8E-AED3-4C7A-91E2-EB2E5E0BF306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844F65-E640-4943-94E1-776857AB47CB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AE9B83-0B0F-4127-A281-0D3960239D61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1706975A-8EAD-40A1-B2BE-EDA9C2C3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1" name="Gráfico 20" descr="Rosto neutro sem preenchimento ">
            <a:extLst>
              <a:ext uri="{FF2B5EF4-FFF2-40B4-BE49-F238E27FC236}">
                <a16:creationId xmlns:a16="http://schemas.microsoft.com/office/drawing/2014/main" id="{6FAAB793-58B7-4B8C-8AC7-76F1FA61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1576" y="3295700"/>
            <a:ext cx="914400" cy="914400"/>
          </a:xfrm>
          <a:prstGeom prst="rect">
            <a:avLst/>
          </a:prstGeom>
        </p:spPr>
      </p:pic>
      <p:pic>
        <p:nvPicPr>
          <p:cNvPr id="22" name="Gráfico 21" descr="Rosto triste sem preenchimento ">
            <a:extLst>
              <a:ext uri="{FF2B5EF4-FFF2-40B4-BE49-F238E27FC236}">
                <a16:creationId xmlns:a16="http://schemas.microsoft.com/office/drawing/2014/main" id="{55CDF0FB-173C-4CB0-B28A-E9AB34C2D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253" y="3228598"/>
            <a:ext cx="914400" cy="914400"/>
          </a:xfrm>
          <a:prstGeom prst="rect">
            <a:avLst/>
          </a:prstGeom>
        </p:spPr>
      </p:pic>
      <p:pic>
        <p:nvPicPr>
          <p:cNvPr id="23" name="Gráfico 22" descr="Rosto sorrindo sem preenchimento ">
            <a:extLst>
              <a:ext uri="{FF2B5EF4-FFF2-40B4-BE49-F238E27FC236}">
                <a16:creationId xmlns:a16="http://schemas.microsoft.com/office/drawing/2014/main" id="{6DE827D7-BAAE-4623-8D72-65C25220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4" name="Gráfico 23" descr="Rosto surpreso sem preenchimento ">
            <a:extLst>
              <a:ext uri="{FF2B5EF4-FFF2-40B4-BE49-F238E27FC236}">
                <a16:creationId xmlns:a16="http://schemas.microsoft.com/office/drawing/2014/main" id="{FD90AE71-491A-4E75-B8F1-5B679CF4B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66128" y="6001167"/>
            <a:ext cx="914400" cy="914400"/>
          </a:xfrm>
          <a:prstGeom prst="rect">
            <a:avLst/>
          </a:prstGeom>
        </p:spPr>
      </p:pic>
      <p:pic>
        <p:nvPicPr>
          <p:cNvPr id="25" name="Gráfico 24" descr="Rosto sorridente sem preenchimento ">
            <a:extLst>
              <a:ext uri="{FF2B5EF4-FFF2-40B4-BE49-F238E27FC236}">
                <a16:creationId xmlns:a16="http://schemas.microsoft.com/office/drawing/2014/main" id="{8527BE45-71B3-4E7C-B3DB-960383E8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294E682-78FC-421E-B5BE-607A9AC42455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7431F15-AA0D-4DBB-ABA3-B8202FA98F0C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C53130A1-A5F0-409E-8F51-46B1199676B3}"/>
              </a:ext>
            </a:extLst>
          </p:cNvPr>
          <p:cNvSpPr/>
          <p:nvPr/>
        </p:nvSpPr>
        <p:spPr>
          <a:xfrm>
            <a:off x="2719132" y="4376377"/>
            <a:ext cx="716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Preciso encontrar algum lugar para marcar meu jogo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Esse site não me da muitos detalhes para poder fazer uma reserva segura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Vou fazer envio do contato espero que não demore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Bom agora só me resta aguardar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7BBCA07-3174-441B-9D4B-1725B65874B2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F5C4AB-EC36-485D-A766-46829BA666A4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3A179E6-5AF8-4137-A42F-D076A0416613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D1DDEE-A526-42BC-8F0A-06EA24712C13}"/>
              </a:ext>
            </a:extLst>
          </p:cNvPr>
          <p:cNvSpPr/>
          <p:nvPr/>
        </p:nvSpPr>
        <p:spPr>
          <a:xfrm>
            <a:off x="2727154" y="5853705"/>
            <a:ext cx="6614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Colocar no site algo que me leve para a marcação de jogos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uma opção onde o próprio cliente possa visualizar onde fazer sua própria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para o cliente que ele pode ter uma outra opção para o aluguel de sua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a estimativa que entraríamos em contato com o cliente</a:t>
            </a:r>
          </a:p>
        </p:txBody>
      </p:sp>
      <p:pic>
        <p:nvPicPr>
          <p:cNvPr id="33" name="Gráfico 32" descr="Rosto neutro sem preenchimento ">
            <a:extLst>
              <a:ext uri="{FF2B5EF4-FFF2-40B4-BE49-F238E27FC236}">
                <a16:creationId xmlns:a16="http://schemas.microsoft.com/office/drawing/2014/main" id="{9157FBD9-6DE9-4EB8-AC4B-28BB0AF6F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176" y="3305857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943B28C-9A7C-4FC5-94BD-7161C8A70FF3}"/>
              </a:ext>
            </a:extLst>
          </p:cNvPr>
          <p:cNvSpPr txBox="1"/>
          <p:nvPr/>
        </p:nvSpPr>
        <p:spPr>
          <a:xfrm>
            <a:off x="5057341" y="2155463"/>
            <a:ext cx="2655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Vai reservar a quadra para o seu evento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19CBAEA-7C1E-49E1-B0E9-56D7FBFD7570}"/>
              </a:ext>
            </a:extLst>
          </p:cNvPr>
          <p:cNvSpPr txBox="1"/>
          <p:nvPr/>
        </p:nvSpPr>
        <p:spPr>
          <a:xfrm>
            <a:off x="7712628" y="2246660"/>
            <a:ext cx="25186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 o envio do contato para a reserva</a:t>
            </a:r>
          </a:p>
        </p:txBody>
      </p:sp>
      <p:pic>
        <p:nvPicPr>
          <p:cNvPr id="36" name="Gráfico 35" descr="Rosto triste sem preenchimento ">
            <a:extLst>
              <a:ext uri="{FF2B5EF4-FFF2-40B4-BE49-F238E27FC236}">
                <a16:creationId xmlns:a16="http://schemas.microsoft.com/office/drawing/2014/main" id="{76E6347F-865F-4B51-B935-552870426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6652" y="3261204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246CF5-D27A-4512-8E34-99C0DBA16D49}"/>
              </a:ext>
            </a:extLst>
          </p:cNvPr>
          <p:cNvSpPr txBox="1"/>
          <p:nvPr/>
        </p:nvSpPr>
        <p:spPr>
          <a:xfrm>
            <a:off x="10231239" y="2290810"/>
            <a:ext cx="3152315" cy="37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Aguarda a conclusão </a:t>
            </a:r>
          </a:p>
        </p:txBody>
      </p:sp>
    </p:spTree>
    <p:extLst>
      <p:ext uri="{BB962C8B-B14F-4D97-AF65-F5344CB8AC3E}">
        <p14:creationId xmlns:p14="http://schemas.microsoft.com/office/powerpoint/2010/main" val="15714673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830</Words>
  <Application>Microsoft Office PowerPoint</Application>
  <PresentationFormat>Personalizar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109</cp:revision>
  <dcterms:created xsi:type="dcterms:W3CDTF">2016-12-01T16:19:35Z</dcterms:created>
  <dcterms:modified xsi:type="dcterms:W3CDTF">2021-09-07T19:28:59Z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