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1" r:id="rId7"/>
    <p:sldId id="260" r:id="rId8"/>
    <p:sldId id="264" r:id="rId9"/>
    <p:sldId id="265" r:id="rId10"/>
    <p:sldId id="268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78380" autoAdjust="0"/>
  </p:normalViewPr>
  <p:slideViewPr>
    <p:cSldViewPr>
      <p:cViewPr varScale="1">
        <p:scale>
          <a:sx n="90" d="100"/>
          <a:sy n="90" d="100"/>
        </p:scale>
        <p:origin x="22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IPO items are given valid programming names also</a:t>
            </a:r>
            <a:r>
              <a:rPr lang="en-US" baseline="0" dirty="0"/>
              <a:t> called </a:t>
            </a:r>
            <a:r>
              <a:rPr lang="en-US" baseline="0" dirty="0" err="1"/>
              <a:t>idenitfier</a:t>
            </a:r>
            <a:r>
              <a:rPr lang="en-US" dirty="0"/>
              <a:t>.</a:t>
            </a:r>
          </a:p>
          <a:p>
            <a:r>
              <a:rPr lang="en-US" dirty="0"/>
              <a:t>Output = what is required</a:t>
            </a:r>
          </a:p>
          <a:p>
            <a:r>
              <a:rPr lang="en-US" dirty="0"/>
              <a:t>Input = what is given</a:t>
            </a:r>
          </a:p>
          <a:p>
            <a:r>
              <a:rPr lang="en-US" dirty="0"/>
              <a:t>Processing = Stores</a:t>
            </a:r>
            <a:r>
              <a:rPr lang="en-US" baseline="0" dirty="0"/>
              <a:t> intermediate values</a:t>
            </a:r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algorithm maybe specified by pseudo code or flowchart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4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desk-check table is a</a:t>
            </a:r>
            <a:r>
              <a:rPr lang="en-US" baseline="0" dirty="0"/>
              <a:t> convenient tools for checking</a:t>
            </a:r>
          </a:p>
          <a:p>
            <a:r>
              <a:rPr lang="en-US" dirty="0"/>
              <a:t>How do you know that the algorithm is correct?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1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</a:t>
            </a:r>
            <a:r>
              <a:rPr lang="en-US" baseline="0" dirty="0"/>
              <a:t> the IPO chart information into a computer program</a:t>
            </a:r>
            <a:endParaRPr lang="en-US" dirty="0"/>
          </a:p>
          <a:p>
            <a:r>
              <a:rPr lang="en-US" dirty="0"/>
              <a:t>From</a:t>
            </a:r>
            <a:r>
              <a:rPr lang="en-US" baseline="0" dirty="0"/>
              <a:t> here is language specific</a:t>
            </a:r>
          </a:p>
          <a:p>
            <a:endParaRPr lang="en-US" baseline="0" dirty="0"/>
          </a:p>
          <a:p>
            <a:r>
              <a:rPr lang="en-US" baseline="0" dirty="0"/>
              <a:t>More practice in assignment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91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Programming</a:t>
            </a:r>
            <a:r>
              <a:rPr lang="en-CA" baseline="0" dirty="0"/>
              <a:t> 1 – structures methodology</a:t>
            </a:r>
          </a:p>
          <a:p>
            <a:r>
              <a:rPr lang="en-CA" baseline="0" dirty="0"/>
              <a:t>Programming 2 and 3 – object oriented methodology</a:t>
            </a:r>
          </a:p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9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= comparing result with expectation</a:t>
            </a:r>
          </a:p>
          <a:p>
            <a:r>
              <a:rPr lang="en-CA" dirty="0"/>
              <a:t>This is the goal of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5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5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8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A9B1B7-7509-47FF-9A3E-BED20E6A21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Programming Fundamentals</a:t>
            </a:r>
          </a:p>
          <a:p>
            <a:r>
              <a:rPr lang="en-US" dirty="0"/>
              <a:t>Narendra Pershad</a:t>
            </a:r>
          </a:p>
          <a:p>
            <a:r>
              <a:rPr lang="en-US" dirty="0" smtClean="0"/>
              <a:t>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0" y="3124200"/>
            <a:ext cx="3124200" cy="3733800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</a:t>
            </a:r>
            <a:r>
              <a:rPr lang="en-US" dirty="0">
                <a:sym typeface="Wingdings"/>
              </a:rPr>
              <a:t> </a:t>
            </a:r>
            <a:r>
              <a:rPr lang="en-CA" dirty="0"/>
              <a:t>Planning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What is an Algorithm?</a:t>
            </a:r>
          </a:p>
          <a:p>
            <a:r>
              <a:rPr lang="en-CA" dirty="0"/>
              <a:t>An algorithm is a finite series of steps to complete a task</a:t>
            </a:r>
          </a:p>
          <a:p>
            <a:r>
              <a:rPr lang="en-CA" dirty="0"/>
              <a:t>Maybe specified by:</a:t>
            </a:r>
          </a:p>
          <a:p>
            <a:pPr lvl="1"/>
            <a:r>
              <a:rPr lang="en-CA" dirty="0"/>
              <a:t>English instructions</a:t>
            </a:r>
          </a:p>
          <a:p>
            <a:pPr lvl="1"/>
            <a:r>
              <a:rPr lang="en-CA" dirty="0" err="1"/>
              <a:t>Pseudocode</a:t>
            </a:r>
            <a:endParaRPr lang="en-CA" dirty="0"/>
          </a:p>
          <a:p>
            <a:pPr lvl="1"/>
            <a:r>
              <a:rPr lang="en-CA" dirty="0"/>
              <a:t>Flowchart</a:t>
            </a:r>
          </a:p>
          <a:p>
            <a:r>
              <a:rPr lang="en-CA" dirty="0"/>
              <a:t>Steps are precise and short</a:t>
            </a:r>
          </a:p>
          <a:p>
            <a:r>
              <a:rPr lang="en-CA" dirty="0"/>
              <a:t>A recipe is a common algorithm</a:t>
            </a:r>
          </a:p>
        </p:txBody>
      </p:sp>
      <p:pic>
        <p:nvPicPr>
          <p:cNvPr id="2050" name="Picture 2" descr="http://upload.wikimedia.org/wikipedia/commons/thumb/9/91/LampFlowchart.svg/220px-LampFlowchar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4100" y="3276600"/>
            <a:ext cx="3048000" cy="3542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</a:t>
            </a:r>
            <a:r>
              <a:rPr lang="en-US" dirty="0">
                <a:sym typeface="Wingdings"/>
              </a:rPr>
              <a:t> </a:t>
            </a:r>
            <a:r>
              <a:rPr lang="en-CA" dirty="0"/>
              <a:t>Planning the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19468" y="1447800"/>
            <a:ext cx="7543800" cy="5257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58635"/>
              </p:ext>
            </p:extLst>
          </p:nvPr>
        </p:nvGraphicFramePr>
        <p:xfrm>
          <a:off x="1219200" y="2082800"/>
          <a:ext cx="65532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currentWeeklyPay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rateIncrease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Processing Items:</a:t>
                      </a:r>
                    </a:p>
                    <a:p>
                      <a:r>
                        <a:rPr lang="en-US" sz="1400" dirty="0" err="1"/>
                        <a:t>pay</a:t>
                      </a:r>
                      <a:r>
                        <a:rPr lang="en-US" sz="1400" baseline="0" dirty="0" err="1"/>
                        <a:t>Increase</a:t>
                      </a:r>
                      <a:endParaRPr lang="en-US" sz="1400" baseline="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Algorithm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Enter the </a:t>
                      </a:r>
                      <a:r>
                        <a:rPr lang="en-US" sz="1400" dirty="0" err="1"/>
                        <a:t>currentWeeklyPay</a:t>
                      </a:r>
                      <a:r>
                        <a:rPr lang="en-US" sz="1400" dirty="0"/>
                        <a:t> </a:t>
                      </a:r>
                      <a:r>
                        <a:rPr lang="en-US" sz="1400" baseline="0" dirty="0"/>
                        <a:t>and  </a:t>
                      </a:r>
                      <a:r>
                        <a:rPr lang="en-US" sz="1400" baseline="0" dirty="0" err="1"/>
                        <a:t>rateIncrease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/>
                        <a:t>Calculate the </a:t>
                      </a:r>
                      <a:r>
                        <a:rPr lang="en-US" sz="1400" baseline="0" dirty="0" err="1"/>
                        <a:t>payIncrease</a:t>
                      </a:r>
                      <a:r>
                        <a:rPr lang="en-US" sz="1400" baseline="0" dirty="0"/>
                        <a:t> by multiplying  </a:t>
                      </a:r>
                      <a:r>
                        <a:rPr lang="en-US" sz="1400" baseline="0" dirty="0" err="1"/>
                        <a:t>currentWeeklyPay</a:t>
                      </a:r>
                      <a:r>
                        <a:rPr lang="en-US" sz="1400" baseline="0" dirty="0"/>
                        <a:t> by </a:t>
                      </a:r>
                      <a:r>
                        <a:rPr lang="en-US" sz="1400" baseline="0" dirty="0" err="1"/>
                        <a:t>rateIncrease</a:t>
                      </a:r>
                      <a:endParaRPr lang="en-US" sz="14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/>
                        <a:t>Calculate the </a:t>
                      </a:r>
                      <a:r>
                        <a:rPr lang="en-US" sz="1400" baseline="0" dirty="0" err="1"/>
                        <a:t>newWeeklyPay</a:t>
                      </a:r>
                      <a:r>
                        <a:rPr lang="en-US" sz="1400" baseline="0" dirty="0"/>
                        <a:t> by adding </a:t>
                      </a:r>
                      <a:r>
                        <a:rPr lang="en-US" sz="1400" baseline="0" dirty="0" err="1"/>
                        <a:t>payIncrease</a:t>
                      </a:r>
                      <a:r>
                        <a:rPr lang="en-US" sz="1400" baseline="0" dirty="0"/>
                        <a:t> and </a:t>
                      </a:r>
                      <a:r>
                        <a:rPr lang="en-US" sz="1400" baseline="0" dirty="0" err="1"/>
                        <a:t>currentWeeklyPay</a:t>
                      </a:r>
                      <a:endParaRPr lang="en-US" sz="14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/>
                        <a:t>Display </a:t>
                      </a:r>
                      <a:r>
                        <a:rPr lang="en-US" sz="1400" baseline="0" dirty="0" err="1"/>
                        <a:t>newWeeklyPay</a:t>
                      </a:r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newWeeklyPay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3 </a:t>
            </a:r>
            <a:r>
              <a:rPr lang="en-US" sz="3200" dirty="0">
                <a:sym typeface="Wingdings"/>
              </a:rPr>
              <a:t> Desk-Checking the </a:t>
            </a:r>
            <a:r>
              <a:rPr lang="en-CA" sz="3200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133600"/>
            <a:ext cx="6934200" cy="2590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91283"/>
              </p:ext>
            </p:extLst>
          </p:nvPr>
        </p:nvGraphicFramePr>
        <p:xfrm>
          <a:off x="990600" y="2819400"/>
          <a:ext cx="6400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Weekly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Raise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</a:t>
                      </a:r>
                      <a:r>
                        <a:rPr lang="en-US" baseline="0" dirty="0"/>
                        <a:t> increase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weekly 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41241"/>
            <a:ext cx="2412724" cy="2278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4 </a:t>
            </a:r>
            <a:r>
              <a:rPr lang="en-US" sz="3200" dirty="0">
                <a:sym typeface="Wingdings"/>
              </a:rPr>
              <a:t> Code the </a:t>
            </a:r>
            <a:r>
              <a:rPr lang="en-CA" sz="3200" dirty="0"/>
              <a:t>Algorithm in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609600" y="1219200"/>
            <a:ext cx="7772400" cy="5638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447800"/>
          <a:ext cx="693420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Input:</a:t>
                      </a:r>
                    </a:p>
                    <a:p>
                      <a:pPr marL="339725" lvl="1" indent="0"/>
                      <a:r>
                        <a:rPr lang="en-US" sz="1200" dirty="0" err="1"/>
                        <a:t>currentWeeklyPay</a:t>
                      </a:r>
                      <a:endParaRPr lang="en-US" sz="1200" dirty="0"/>
                    </a:p>
                    <a:p>
                      <a:pPr marL="339725" lvl="1" indent="0"/>
                      <a:r>
                        <a:rPr lang="en-US" sz="1200" dirty="0" err="1"/>
                        <a:t>rateIncrease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Output:</a:t>
                      </a:r>
                    </a:p>
                    <a:p>
                      <a:pPr marL="339725" lvl="1" indent="0"/>
                      <a:r>
                        <a:rPr lang="en-US" sz="1200" baseline="0" dirty="0" err="1"/>
                        <a:t>newWeeklyPay</a:t>
                      </a:r>
                      <a:endParaRPr lang="en-US" sz="1200" baseline="0" dirty="0"/>
                    </a:p>
                    <a:p>
                      <a:r>
                        <a:rPr lang="en-US" sz="1200" baseline="0" dirty="0"/>
                        <a:t>Processing:</a:t>
                      </a:r>
                    </a:p>
                    <a:p>
                      <a:pPr marL="339725" lvl="1" indent="0"/>
                      <a:r>
                        <a:rPr lang="en-US" sz="1200" dirty="0" err="1"/>
                        <a:t>pay</a:t>
                      </a:r>
                      <a:r>
                        <a:rPr lang="en-US" sz="1200" baseline="0" dirty="0" err="1"/>
                        <a:t>Increase</a:t>
                      </a:r>
                      <a:endParaRPr lang="en-US" sz="1200" baseline="0" dirty="0"/>
                    </a:p>
                    <a:p>
                      <a:r>
                        <a:rPr lang="en-US" sz="1200" baseline="0" dirty="0"/>
                        <a:t>Algorithm: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Enter the </a:t>
                      </a:r>
                      <a:r>
                        <a:rPr lang="en-US" sz="1200" dirty="0" err="1"/>
                        <a:t>currentWeeklyPay</a:t>
                      </a:r>
                      <a:r>
                        <a:rPr lang="en-US" sz="1200" dirty="0"/>
                        <a:t> </a:t>
                      </a:r>
                      <a:r>
                        <a:rPr lang="en-US" sz="1200" baseline="0" dirty="0"/>
                        <a:t>and  </a:t>
                      </a:r>
                      <a:r>
                        <a:rPr lang="en-US" sz="1200" baseline="0" dirty="0" err="1"/>
                        <a:t>rateIncrease</a:t>
                      </a:r>
                      <a:r>
                        <a:rPr lang="en-US" sz="1200" baseline="0" dirty="0"/>
                        <a:t>.</a:t>
                      </a:r>
                      <a:br>
                        <a:rPr lang="en-US" sz="1200" baseline="0" dirty="0"/>
                      </a:br>
                      <a:r>
                        <a:rPr lang="en-US" sz="1200" baseline="0" dirty="0"/>
                        <a:t/>
                      </a:r>
                      <a:br>
                        <a:rPr lang="en-US" sz="1200" baseline="0" dirty="0"/>
                      </a:br>
                      <a:r>
                        <a:rPr lang="en-US" sz="1200" baseline="0" dirty="0"/>
                        <a:t/>
                      </a:r>
                      <a:br>
                        <a:rPr lang="en-US" sz="1200" baseline="0" dirty="0"/>
                      </a:br>
                      <a:endParaRPr lang="en-US" sz="12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2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2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/>
                        <a:t>Calculate the </a:t>
                      </a:r>
                      <a:r>
                        <a:rPr lang="en-US" sz="1200" baseline="0" dirty="0" err="1"/>
                        <a:t>payIncrease</a:t>
                      </a:r>
                      <a:r>
                        <a:rPr lang="en-US" sz="1200" baseline="0" dirty="0"/>
                        <a:t> by multiplying  </a:t>
                      </a:r>
                      <a:r>
                        <a:rPr lang="en-US" sz="1200" baseline="0" dirty="0" err="1"/>
                        <a:t>currentWeeklyPay</a:t>
                      </a:r>
                      <a:r>
                        <a:rPr lang="en-US" sz="1200" baseline="0" dirty="0"/>
                        <a:t> by </a:t>
                      </a:r>
                      <a:r>
                        <a:rPr lang="en-US" sz="1200" baseline="0" dirty="0" err="1"/>
                        <a:t>rateIncrease</a:t>
                      </a:r>
                      <a:r>
                        <a:rPr lang="en-US" sz="1200" baseline="0" dirty="0"/>
                        <a:t/>
                      </a:r>
                      <a:br>
                        <a:rPr lang="en-US" sz="1200" baseline="0" dirty="0"/>
                      </a:br>
                      <a:endParaRPr lang="en-US" sz="12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/>
                        <a:t>Calculate the </a:t>
                      </a:r>
                      <a:r>
                        <a:rPr lang="en-US" sz="1200" baseline="0" dirty="0" err="1"/>
                        <a:t>newWeeklyPay</a:t>
                      </a:r>
                      <a:r>
                        <a:rPr lang="en-US" sz="1200" baseline="0" dirty="0"/>
                        <a:t> by adding </a:t>
                      </a:r>
                      <a:r>
                        <a:rPr lang="en-US" sz="1200" baseline="0" dirty="0" err="1"/>
                        <a:t>payIncrease</a:t>
                      </a:r>
                      <a:r>
                        <a:rPr lang="en-US" sz="1200" baseline="0" dirty="0"/>
                        <a:t> and </a:t>
                      </a:r>
                      <a:r>
                        <a:rPr lang="en-US" sz="1200" baseline="0" dirty="0" err="1"/>
                        <a:t>currentWeeklyPay</a:t>
                      </a:r>
                      <a:r>
                        <a:rPr lang="en-US" sz="1200" baseline="0" dirty="0"/>
                        <a:t/>
                      </a:r>
                      <a:br>
                        <a:rPr lang="en-US" sz="1200" baseline="0" dirty="0"/>
                      </a:br>
                      <a:endParaRPr lang="en-US" sz="12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/>
                        <a:t>Display </a:t>
                      </a:r>
                      <a:r>
                        <a:rPr lang="en-US" sz="1200" baseline="0" dirty="0" err="1"/>
                        <a:t>newWeeklyPay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double </a:t>
                      </a:r>
                      <a:r>
                        <a:rPr lang="en-US" sz="1200" dirty="0" err="1"/>
                        <a:t>currentWeeklyPay</a:t>
                      </a:r>
                      <a:r>
                        <a:rPr lang="en-US" sz="1200" dirty="0"/>
                        <a:t>;</a:t>
                      </a:r>
                    </a:p>
                    <a:p>
                      <a:r>
                        <a:rPr lang="en-US" sz="1200" dirty="0"/>
                        <a:t>double </a:t>
                      </a:r>
                      <a:r>
                        <a:rPr lang="en-US" sz="1200" dirty="0" err="1"/>
                        <a:t>rateIncrease</a:t>
                      </a:r>
                      <a:r>
                        <a:rPr lang="en-US" sz="1200" dirty="0"/>
                        <a:t>;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double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newWeeklyPay</a:t>
                      </a:r>
                      <a:r>
                        <a:rPr lang="en-US" sz="1200" baseline="0" dirty="0"/>
                        <a:t>;</a:t>
                      </a:r>
                    </a:p>
                    <a:p>
                      <a:endParaRPr lang="en-US" sz="1200" baseline="0" dirty="0"/>
                    </a:p>
                    <a:p>
                      <a:r>
                        <a:rPr lang="en-US" sz="1200" baseline="0" dirty="0"/>
                        <a:t>double </a:t>
                      </a:r>
                      <a:r>
                        <a:rPr lang="en-US" sz="1200" baseline="0" dirty="0" err="1"/>
                        <a:t>payIncrease</a:t>
                      </a:r>
                      <a:r>
                        <a:rPr lang="en-US" sz="1200" baseline="0" dirty="0"/>
                        <a:t>;</a:t>
                      </a:r>
                    </a:p>
                    <a:p>
                      <a:endParaRPr lang="en-US" sz="1200" baseline="0" dirty="0"/>
                    </a:p>
                    <a:p>
                      <a:r>
                        <a:rPr lang="en-US" sz="1200" dirty="0"/>
                        <a:t>Console.WriteLine("Enter the</a:t>
                      </a:r>
                      <a:r>
                        <a:rPr lang="en-US" sz="1200" baseline="0" dirty="0"/>
                        <a:t> current pay and the increase </a:t>
                      </a:r>
                      <a:r>
                        <a:rPr lang="en-US" sz="1200" dirty="0"/>
                        <a:t>"</a:t>
                      </a:r>
                      <a:r>
                        <a:rPr lang="en-US" sz="1200" baseline="0" dirty="0"/>
                        <a:t>);</a:t>
                      </a:r>
                    </a:p>
                    <a:p>
                      <a:r>
                        <a:rPr lang="en-US" sz="1200" baseline="0" dirty="0" err="1"/>
                        <a:t>currentlWeeklyPay</a:t>
                      </a:r>
                      <a:r>
                        <a:rPr lang="en-US" sz="1200" baseline="0" dirty="0"/>
                        <a:t> = </a:t>
                      </a:r>
                      <a:r>
                        <a:rPr lang="en-US" sz="1200" baseline="0" dirty="0" err="1"/>
                        <a:t>Convert.ToDouble</a:t>
                      </a:r>
                      <a:r>
                        <a:rPr lang="en-US" sz="1200" baseline="0" dirty="0"/>
                        <a:t>(Console.ReadLine());</a:t>
                      </a:r>
                      <a:endParaRPr lang="en-US" sz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aseline="0" dirty="0" err="1"/>
                        <a:t>rateIncrease</a:t>
                      </a:r>
                      <a:r>
                        <a:rPr lang="en-US" sz="1200" baseline="0" dirty="0"/>
                        <a:t> = </a:t>
                      </a:r>
                      <a:r>
                        <a:rPr lang="en-US" sz="1200" baseline="0" dirty="0" err="1"/>
                        <a:t>Convert.ToDouble</a:t>
                      </a:r>
                      <a:r>
                        <a:rPr lang="en-US" sz="1200" baseline="0" dirty="0"/>
                        <a:t>(Console.ReadLine());</a:t>
                      </a:r>
                      <a:br>
                        <a:rPr lang="en-US" sz="1200" baseline="0" dirty="0"/>
                      </a:br>
                      <a:endParaRPr lang="en-US" sz="1200" dirty="0"/>
                    </a:p>
                    <a:p>
                      <a:r>
                        <a:rPr lang="en-US" sz="1200" baseline="0" dirty="0" err="1"/>
                        <a:t>payIncrease</a:t>
                      </a:r>
                      <a:r>
                        <a:rPr lang="en-US" sz="1200" baseline="0" dirty="0"/>
                        <a:t> = </a:t>
                      </a:r>
                      <a:r>
                        <a:rPr lang="en-US" sz="1200" baseline="0" dirty="0" err="1"/>
                        <a:t>currentWeeklyPay</a:t>
                      </a:r>
                      <a:r>
                        <a:rPr lang="en-US" sz="1200" baseline="0" dirty="0"/>
                        <a:t> * </a:t>
                      </a:r>
                      <a:r>
                        <a:rPr lang="en-US" sz="1200" baseline="0" dirty="0" err="1"/>
                        <a:t>rateIncrease</a:t>
                      </a:r>
                      <a:r>
                        <a:rPr lang="en-US" sz="1200" baseline="0" dirty="0"/>
                        <a:t>;</a:t>
                      </a:r>
                      <a:br>
                        <a:rPr lang="en-US" sz="1200" baseline="0" dirty="0"/>
                      </a:br>
                      <a:endParaRPr lang="en-US" sz="1200" dirty="0"/>
                    </a:p>
                    <a:p>
                      <a:r>
                        <a:rPr lang="en-US" sz="1200" baseline="0" dirty="0" err="1"/>
                        <a:t>newWeeklyPay</a:t>
                      </a:r>
                      <a:r>
                        <a:rPr lang="en-US" sz="1200" baseline="0" dirty="0"/>
                        <a:t> = </a:t>
                      </a:r>
                      <a:r>
                        <a:rPr lang="en-US" sz="1200" baseline="0" dirty="0" err="1"/>
                        <a:t>payIncrease</a:t>
                      </a:r>
                      <a:r>
                        <a:rPr lang="en-US" sz="1200" baseline="0" dirty="0"/>
                        <a:t> + </a:t>
                      </a:r>
                      <a:r>
                        <a:rPr lang="en-US" sz="1200" baseline="0" dirty="0" err="1"/>
                        <a:t>currentWeeklyPay</a:t>
                      </a:r>
                      <a:r>
                        <a:rPr lang="en-US" sz="1200" baseline="0" dirty="0"/>
                        <a:t>;</a:t>
                      </a:r>
                      <a:br>
                        <a:rPr lang="en-US" sz="1200" baseline="0" dirty="0"/>
                      </a:br>
                      <a:endParaRPr lang="en-US" sz="1200" baseline="0" dirty="0"/>
                    </a:p>
                    <a:p>
                      <a:r>
                        <a:rPr lang="en-US" sz="1200" dirty="0"/>
                        <a:t>Console.WriteLine</a:t>
                      </a:r>
                      <a:r>
                        <a:rPr lang="en-US" sz="1200" baseline="0" dirty="0"/>
                        <a:t>(</a:t>
                      </a:r>
                      <a:r>
                        <a:rPr lang="en-US" sz="1200" dirty="0"/>
                        <a:t>"</a:t>
                      </a:r>
                      <a:r>
                        <a:rPr lang="en-US" sz="1200" baseline="0" dirty="0"/>
                        <a:t>New pay: $</a:t>
                      </a:r>
                      <a:r>
                        <a:rPr lang="en-US" sz="1200" dirty="0"/>
                        <a:t>"</a:t>
                      </a:r>
                      <a:r>
                        <a:rPr lang="en-US" sz="1200" baseline="0" dirty="0"/>
                        <a:t> + </a:t>
                      </a:r>
                      <a:r>
                        <a:rPr lang="en-US" sz="1200" baseline="0" dirty="0" err="1"/>
                        <a:t>newWeeklyPay</a:t>
                      </a:r>
                      <a:r>
                        <a:rPr lang="en-US" sz="1200" baseline="0" dirty="0"/>
                        <a:t>);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Step 5 </a:t>
            </a:r>
            <a:r>
              <a:rPr lang="en-US" sz="3600" dirty="0">
                <a:sym typeface="Wingdings"/>
              </a:rPr>
              <a:t> Desk-Checking </a:t>
            </a:r>
            <a:r>
              <a:rPr lang="en-CA" sz="3600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752600"/>
            <a:ext cx="6934200" cy="2590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07357"/>
              </p:ext>
            </p:extLst>
          </p:nvPr>
        </p:nvGraphicFramePr>
        <p:xfrm>
          <a:off x="914400" y="2133600"/>
          <a:ext cx="6324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 Weekly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Input: Raise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Output: New weekly 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414587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Step 6 </a:t>
            </a:r>
            <a:r>
              <a:rPr lang="en-US" sz="4800" dirty="0">
                <a:sym typeface="Wingdings"/>
              </a:rPr>
              <a:t> Evaluate and Modify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user might request enhancements</a:t>
            </a:r>
          </a:p>
          <a:p>
            <a:r>
              <a:rPr lang="en-CA" dirty="0"/>
              <a:t>The problem specifications might change because of the following:</a:t>
            </a:r>
          </a:p>
          <a:p>
            <a:pPr lvl="1"/>
            <a:r>
              <a:rPr lang="en-CA" dirty="0"/>
              <a:t>Company policies</a:t>
            </a:r>
          </a:p>
          <a:p>
            <a:pPr lvl="2"/>
            <a:r>
              <a:rPr lang="en-CA" dirty="0"/>
              <a:t>Company information changed</a:t>
            </a:r>
          </a:p>
          <a:p>
            <a:pPr lvl="3"/>
            <a:r>
              <a:rPr lang="en-CA" dirty="0"/>
              <a:t>Address, telephone, personals</a:t>
            </a:r>
          </a:p>
          <a:p>
            <a:pPr lvl="2"/>
            <a:r>
              <a:rPr lang="en-CA" dirty="0"/>
              <a:t>Commission rate changed</a:t>
            </a:r>
          </a:p>
          <a:p>
            <a:pPr lvl="2"/>
            <a:r>
              <a:rPr lang="en-CA" dirty="0"/>
              <a:t>Reports frequency changed</a:t>
            </a:r>
          </a:p>
          <a:p>
            <a:pPr lvl="1"/>
            <a:r>
              <a:rPr lang="en-CA" dirty="0"/>
              <a:t>Government laws</a:t>
            </a:r>
          </a:p>
          <a:p>
            <a:pPr lvl="2"/>
            <a:r>
              <a:rPr lang="en-CA" dirty="0"/>
              <a:t>Calculation of sales tax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381250" cy="2428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Computer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about language syntax and using the IDE</a:t>
            </a:r>
          </a:p>
          <a:p>
            <a:r>
              <a:rPr lang="en-CA" dirty="0"/>
              <a:t>Solving problems</a:t>
            </a:r>
          </a:p>
          <a:p>
            <a:pPr lvl="1"/>
            <a:r>
              <a:rPr lang="en-CA" dirty="0"/>
              <a:t>This is not difficult – humans have been problems solvers for centuries </a:t>
            </a:r>
          </a:p>
          <a:p>
            <a:pPr lvl="1"/>
            <a:r>
              <a:rPr lang="en-CA" dirty="0"/>
              <a:t>Homo sapiens </a:t>
            </a:r>
            <a:r>
              <a:rPr lang="en-CA" dirty="0">
                <a:latin typeface="Arial"/>
                <a:cs typeface="Arial"/>
              </a:rPr>
              <a:t>≡ </a:t>
            </a:r>
            <a:r>
              <a:rPr lang="en-CA" dirty="0"/>
              <a:t>computer programmers</a:t>
            </a:r>
          </a:p>
          <a:p>
            <a:endParaRPr lang="en-CA" dirty="0"/>
          </a:p>
          <a:p>
            <a:r>
              <a:rPr lang="en-CA" dirty="0"/>
              <a:t>We will use a structured methodology to the problem solving process</a:t>
            </a:r>
          </a:p>
        </p:txBody>
      </p:sp>
      <p:pic>
        <p:nvPicPr>
          <p:cNvPr id="1026" name="Picture 2" descr="http://t1.gstatic.com/images?q=tbn:ANd9GcTsxeEZn7Jin0o_S1hrt2DvuPz3N-1LAl8CZKeaNvU3bxrrrTE&amp;t=1&amp;usg=__AfgPLmNoh5cT86Qql0RYZpzXEG8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219200"/>
            <a:ext cx="1600200" cy="2172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Create a Computer Solution to a Problem</a:t>
            </a:r>
          </a:p>
          <a:p>
            <a:r>
              <a:rPr lang="en-US" dirty="0"/>
              <a:t>Analyze the problem</a:t>
            </a:r>
          </a:p>
          <a:p>
            <a:r>
              <a:rPr lang="en-US" dirty="0"/>
              <a:t>Plan the algorithm</a:t>
            </a:r>
          </a:p>
          <a:p>
            <a:r>
              <a:rPr lang="en-US" dirty="0"/>
              <a:t>Desk-check the algorithm</a:t>
            </a:r>
          </a:p>
          <a:p>
            <a:r>
              <a:rPr lang="en-US" dirty="0"/>
              <a:t>Code the algorithm into a program</a:t>
            </a:r>
          </a:p>
          <a:p>
            <a:r>
              <a:rPr lang="en-US" dirty="0"/>
              <a:t>Desk-check the program</a:t>
            </a:r>
          </a:p>
          <a:p>
            <a:r>
              <a:rPr lang="en-US" dirty="0"/>
              <a:t>Evaluate and modify if necessary the program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Analyze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what is required</a:t>
            </a:r>
          </a:p>
          <a:p>
            <a:pPr lvl="1"/>
            <a:r>
              <a:rPr lang="en-US" dirty="0"/>
              <a:t>Restate the problem</a:t>
            </a:r>
          </a:p>
          <a:p>
            <a:r>
              <a:rPr lang="en-US" dirty="0"/>
              <a:t>Identify the important components</a:t>
            </a:r>
          </a:p>
          <a:p>
            <a:r>
              <a:rPr lang="en-US" dirty="0"/>
              <a:t>Determine the goal of solving the problem</a:t>
            </a:r>
          </a:p>
          <a:p>
            <a:r>
              <a:rPr lang="en-US" dirty="0"/>
              <a:t>Identify the items needed to solve the problem</a:t>
            </a:r>
          </a:p>
          <a:p>
            <a:pPr lvl="1"/>
            <a:r>
              <a:rPr lang="en-US" dirty="0"/>
              <a:t>Is there sufficient information?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Analyze the Problem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0" y="1828800"/>
            <a:ext cx="7772400" cy="3886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Justin Trudeau has been working with Quality Cleaners for six years. Last year, he received a promotion with an increase of 3.5%, which brought his current weekly pay to $300. Justin is scheduled to receive another increase of 3% next week. He wants you to write a program that will display the amount of his new weekly pay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71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Problem Specification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76200"/>
            <a:ext cx="1828800" cy="2362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1447800"/>
            <a:ext cx="6934200" cy="2590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IPO Charts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905000"/>
          <a:ext cx="6096000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Current weekly pay</a:t>
                      </a:r>
                    </a:p>
                    <a:p>
                      <a:r>
                        <a:rPr lang="en-US" sz="1600" dirty="0"/>
                        <a:t>Raise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Processing Items: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Algorithm: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weekly 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Analyze the Problem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43000" y="1828800"/>
            <a:ext cx="6934200" cy="3505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strike="sngStrike" dirty="0"/>
              <a:t>Justin Trudeau has been working with Quality Cleaners for six years. Last year, he received a promotion with an increase of 3.5%, which brought </a:t>
            </a:r>
            <a:r>
              <a:rPr lang="en-US" sz="2400" dirty="0"/>
              <a:t>his current  fortnightly pay to $300. Justin is scheduled to receive another increase of 3% next week. He wants you to write a program that will display the amount of his new fortnightly pay (gross pay)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71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Ignore unimportant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Analyze the Problem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43000" y="1828800"/>
            <a:ext cx="6934200" cy="3505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Doug Ford also works at Quality Cleaners, </a:t>
            </a:r>
            <a:r>
              <a:rPr lang="en-US" sz="2400" dirty="0" smtClean="0"/>
              <a:t>he </a:t>
            </a:r>
            <a:r>
              <a:rPr lang="en-US" sz="2400" dirty="0"/>
              <a:t>earns $</a:t>
            </a:r>
            <a:r>
              <a:rPr lang="en-US" sz="2400" dirty="0" smtClean="0"/>
              <a:t>14 </a:t>
            </a:r>
            <a:r>
              <a:rPr lang="en-US" sz="2400" dirty="0"/>
              <a:t>per hour. Last week, Doug worked 35 hours. </a:t>
            </a:r>
            <a:r>
              <a:rPr lang="en-US" sz="2400" dirty="0" smtClean="0"/>
              <a:t>He </a:t>
            </a:r>
            <a:r>
              <a:rPr lang="en-US" sz="2400" dirty="0"/>
              <a:t>wants you to write a program that will display the amount of </a:t>
            </a:r>
            <a:r>
              <a:rPr lang="en-US" sz="2400" dirty="0" smtClean="0"/>
              <a:t>his </a:t>
            </a:r>
            <a:r>
              <a:rPr lang="en-US" sz="2400" dirty="0"/>
              <a:t>net weekly pay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5715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Problem Specification does not contain enough information to solve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Analyze the Problem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43000" y="1828800"/>
            <a:ext cx="6934200" cy="3505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Andrea Horwath, who works at Quality Cleaners, needs a program that will display the cost of painting a room.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5715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Problem Specification in which the input is not explicitly stated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909</TotalTime>
  <Words>720</Words>
  <Application>Microsoft Office PowerPoint</Application>
  <PresentationFormat>On-screen Show (4:3)</PresentationFormat>
  <Paragraphs>157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Verdana</vt:lpstr>
      <vt:lpstr>Wingdings</vt:lpstr>
      <vt:lpstr>Wingdings 2</vt:lpstr>
      <vt:lpstr>Spring</vt:lpstr>
      <vt:lpstr>COMP100</vt:lpstr>
      <vt:lpstr>What is Computer Programming?</vt:lpstr>
      <vt:lpstr>Problem Solving Process</vt:lpstr>
      <vt:lpstr>Step 1 Analyze the Problem</vt:lpstr>
      <vt:lpstr>Step 1 Analyze the Problem</vt:lpstr>
      <vt:lpstr>IPO Charts</vt:lpstr>
      <vt:lpstr>PowerPoint Presentation</vt:lpstr>
      <vt:lpstr>PowerPoint Presentation</vt:lpstr>
      <vt:lpstr>PowerPoint Presentation</vt:lpstr>
      <vt:lpstr>Step 2 Planning the Algorithm</vt:lpstr>
      <vt:lpstr>Step 2 Planning the Algorithm</vt:lpstr>
      <vt:lpstr>Step 3  Desk-Checking the Algorithm</vt:lpstr>
      <vt:lpstr>Step 4  Code the Algorithm in a Program</vt:lpstr>
      <vt:lpstr>Step 5  Desk-Checking  Program</vt:lpstr>
      <vt:lpstr>Step 6  Evaluate and Modify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Administrator</cp:lastModifiedBy>
  <cp:revision>79</cp:revision>
  <dcterms:created xsi:type="dcterms:W3CDTF">2009-09-09T13:16:59Z</dcterms:created>
  <dcterms:modified xsi:type="dcterms:W3CDTF">2019-09-05T13:28:43Z</dcterms:modified>
</cp:coreProperties>
</file>