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9" r:id="rId3"/>
    <p:sldId id="290" r:id="rId4"/>
    <p:sldId id="257" r:id="rId5"/>
    <p:sldId id="283" r:id="rId6"/>
    <p:sldId id="279" r:id="rId7"/>
    <p:sldId id="284" r:id="rId8"/>
    <p:sldId id="280" r:id="rId9"/>
    <p:sldId id="285" r:id="rId10"/>
    <p:sldId id="281" r:id="rId11"/>
    <p:sldId id="286" r:id="rId12"/>
    <p:sldId id="292" r:id="rId13"/>
    <p:sldId id="282" r:id="rId14"/>
    <p:sldId id="287" r:id="rId15"/>
    <p:sldId id="278" r:id="rId16"/>
    <p:sldId id="288" r:id="rId17"/>
    <p:sldId id="289" r:id="rId18"/>
    <p:sldId id="29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CBE"/>
    <a:srgbClr val="23CDA5"/>
    <a:srgbClr val="336600"/>
    <a:srgbClr val="010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03"/>
    <p:restoredTop sz="84043" autoAdjust="0"/>
  </p:normalViewPr>
  <p:slideViewPr>
    <p:cSldViewPr>
      <p:cViewPr varScale="1">
        <p:scale>
          <a:sx n="97" d="100"/>
          <a:sy n="97" d="100"/>
        </p:scale>
        <p:origin x="16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85678-4C67-4ACE-8D79-12A28AEE120A}" type="datetimeFigureOut">
              <a:rPr lang="en-CA" smtClean="0"/>
              <a:t>12/09/2019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8095D-C149-4827-A3EF-D640D0C6D3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737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20C97-A592-4DDC-9896-9C9C89944318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1796E-BFC7-40F4-84B7-ACAFDBC383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2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runtime keeps track of the variables and their types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69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24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50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following</a:t>
            </a:r>
            <a:r>
              <a:rPr lang="en-CA" baseline="0" dirty="0"/>
              <a:t> will fail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See page 49 in text for a list</a:t>
            </a:r>
            <a:r>
              <a:rPr lang="en-CA" baseline="0" dirty="0"/>
              <a:t> of all the native types in C#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50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Numbers outside</a:t>
            </a:r>
            <a:r>
              <a:rPr lang="en-CA" baseline="0" dirty="0"/>
              <a:t> the range of 0 to 2</a:t>
            </a:r>
            <a:r>
              <a:rPr lang="en-CA" baseline="30000" dirty="0"/>
              <a:t>16</a:t>
            </a:r>
            <a:r>
              <a:rPr lang="en-CA" baseline="0" dirty="0"/>
              <a:t> i.e. 0 to 65536 cannot be converted to a char</a:t>
            </a:r>
          </a:p>
          <a:p>
            <a:r>
              <a:rPr lang="en-CA" baseline="0" dirty="0"/>
              <a:t>Similarly numbers outside of the range of an </a:t>
            </a:r>
            <a:r>
              <a:rPr lang="en-CA" baseline="0" dirty="0" err="1"/>
              <a:t>int</a:t>
            </a:r>
            <a:r>
              <a:rPr lang="en-CA" baseline="0" dirty="0"/>
              <a:t> cannot be converted to an </a:t>
            </a:r>
            <a:r>
              <a:rPr lang="en-CA" baseline="0" dirty="0" err="1"/>
              <a:t>int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13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there are more complicated ways to format value which would not be covered in this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84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Meta character \t, \n, \r, \b</a:t>
            </a:r>
            <a:r>
              <a:rPr lang="en-CA" baseline="0" dirty="0"/>
              <a:t> see page 74 in your text for more escape sequences</a:t>
            </a:r>
            <a:endParaRPr lang="en-CA" dirty="0"/>
          </a:p>
          <a:p>
            <a:r>
              <a:rPr lang="en-CA" dirty="0"/>
              <a:t>The ampersand symbol</a:t>
            </a:r>
            <a:r>
              <a:rPr lang="en-CA" baseline="0" dirty="0"/>
              <a:t> initiates a verbatim string i.e. as is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05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Why would the following</a:t>
            </a:r>
            <a:r>
              <a:rPr lang="en-CA" baseline="0" dirty="0"/>
              <a:t> will fail</a:t>
            </a:r>
          </a:p>
          <a:p>
            <a:pPr marL="114300" indent="0">
              <a:buNone/>
            </a:pPr>
            <a:r>
              <a:rPr lang="en-CA" dirty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.ToInt32(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"12.3"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14300" indent="0">
              <a:buNone/>
            </a:pPr>
            <a:r>
              <a:rPr lang="en-CA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.ToDouble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14300" indent="0">
              <a:buNone/>
            </a:pPr>
            <a:r>
              <a:rPr lang="en-CA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.ToChar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CA" dirty="0"/>
          </a:p>
          <a:p>
            <a:pPr marL="114300" indent="0">
              <a:buNone/>
            </a:pPr>
            <a:r>
              <a:rPr lang="en-CA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.ToBoolean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"400"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nine built-in integral types in </a:t>
            </a:r>
            <a:r>
              <a:rPr lang="en-US" dirty="0" err="1"/>
              <a:t>c#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74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following</a:t>
            </a:r>
            <a:r>
              <a:rPr lang="en-CA" baseline="0" dirty="0"/>
              <a:t> will fail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96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following</a:t>
            </a:r>
            <a:r>
              <a:rPr lang="en-CA" baseline="0" dirty="0"/>
              <a:t> will fail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Other floating types exist such as float and decimal</a:t>
            </a:r>
          </a:p>
          <a:p>
            <a:endParaRPr lang="en-CA" dirty="0"/>
          </a:p>
          <a:p>
            <a:r>
              <a:rPr lang="en-CA" dirty="0"/>
              <a:t>You may format double using the C, N, E or F specifier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61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following</a:t>
            </a:r>
            <a:r>
              <a:rPr lang="en-CA" baseline="0" dirty="0"/>
              <a:t> will fail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8D98-194C-48CF-91DE-FBB204ACA5C6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8CB1-744F-4163-8A71-F2663DDB5E51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4D28-05FA-434B-B444-F187ED36F146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3C67-4803-4AD8-9A70-4DB40F16498A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3E77-70A2-4FA9-9116-6B38CC2D76CE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015-1E76-42C2-9C63-66A3C4252A9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4083-3FA4-4C93-9D2B-D9FA290C3F5A}" type="datetime1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DDA0-96CF-4142-802D-8EAA91882080}" type="datetime1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088-E82F-46CF-8BF0-2DEB7712AD24}" type="datetime1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0C7-8BD1-44B5-84BD-E81C351F6A7A}" type="datetime1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8ADD-81A4-4AE8-800D-C11309525D4A}" type="datetime1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77F4-0008-42B1-876A-C76C1388CA03}" type="datetime1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50B092C-0F51-49A4-8189-714CCAE903B8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AFD2015-1E76-42C2-9C63-66A3C4252A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</a:t>
            </a:r>
          </a:p>
          <a:p>
            <a:r>
              <a:rPr lang="en-US" dirty="0" err="1"/>
              <a:t>Narendra</a:t>
            </a:r>
            <a:r>
              <a:rPr lang="en-US" dirty="0"/>
              <a:t> </a:t>
            </a:r>
            <a:r>
              <a:rPr lang="en-US" dirty="0" err="1"/>
              <a:t>Pershad</a:t>
            </a:r>
            <a:endParaRPr lang="en-US" dirty="0"/>
          </a:p>
          <a:p>
            <a:r>
              <a:rPr lang="en-US" dirty="0"/>
              <a:t>Fall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Double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77800" indent="0">
              <a:buNone/>
            </a:pPr>
            <a:r>
              <a:rPr lang="en-US" dirty="0"/>
              <a:t>This is a number that can have a fractional part. A 64-bit floating point value</a:t>
            </a:r>
          </a:p>
          <a:p>
            <a:pPr>
              <a:buNone/>
            </a:pPr>
            <a:endParaRPr lang="en-US" dirty="0"/>
          </a:p>
          <a:p>
            <a:r>
              <a:rPr lang="en-CA" dirty="0"/>
              <a:t>Positive and negative zero.</a:t>
            </a:r>
          </a:p>
          <a:p>
            <a:r>
              <a:rPr lang="en-CA" dirty="0"/>
              <a:t>Positive and negative infinity.</a:t>
            </a:r>
          </a:p>
          <a:p>
            <a:r>
              <a:rPr lang="en-CA" dirty="0"/>
              <a:t>Not-a-Number value (</a:t>
            </a:r>
            <a:r>
              <a:rPr lang="en-CA" dirty="0" err="1"/>
              <a:t>NaN</a:t>
            </a:r>
            <a:r>
              <a:rPr lang="en-CA" dirty="0"/>
              <a:t>).</a:t>
            </a:r>
          </a:p>
          <a:p>
            <a:r>
              <a:rPr lang="en-CA" dirty="0"/>
              <a:t>The finite set of nonzero values.</a:t>
            </a:r>
          </a:p>
          <a:p>
            <a:r>
              <a:rPr lang="en-US" dirty="0"/>
              <a:t>Used to store numbers that you may perform the usual arithmetic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-1.79x10</a:t>
            </a:r>
            <a:r>
              <a:rPr lang="en-US" sz="200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308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+1.7x10</a:t>
            </a:r>
            <a:r>
              <a:rPr lang="en-US" sz="200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+308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weight = </a:t>
            </a: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.ToDouble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3.14;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5.86;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5.8E-6;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//5.8 x 10</a:t>
            </a:r>
            <a:r>
              <a:rPr lang="en-US" baseline="30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-6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+ b);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72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Double to other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string (by concatenation with a string)</a:t>
            </a:r>
          </a:p>
          <a:p>
            <a:pPr marL="1143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1.23 + 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"13"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+ 12.3;</a:t>
            </a:r>
          </a:p>
          <a:p>
            <a:pPr marL="114300" indent="0">
              <a:buNone/>
            </a:pP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nkp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+ 1.3E5;</a:t>
            </a:r>
          </a:p>
          <a:p>
            <a:r>
              <a:rPr lang="en-CA" dirty="0"/>
              <a:t>To </a:t>
            </a:r>
            <a:r>
              <a:rPr lang="en-CA" dirty="0" err="1"/>
              <a:t>int</a:t>
            </a:r>
            <a:r>
              <a:rPr lang="en-CA" dirty="0"/>
              <a:t> (by explicit cast)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.ToInt32(3.21);</a:t>
            </a:r>
          </a:p>
          <a:p>
            <a:r>
              <a:rPr lang="en-CA" dirty="0"/>
              <a:t>To char (by explicit cast)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ToChar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(65.4);</a:t>
            </a:r>
          </a:p>
          <a:p>
            <a:r>
              <a:rPr lang="en-CA" dirty="0"/>
              <a:t>To </a:t>
            </a:r>
            <a:r>
              <a:rPr lang="en-CA" dirty="0" err="1"/>
              <a:t>bool</a:t>
            </a:r>
            <a:endParaRPr lang="en-CA" dirty="0"/>
          </a:p>
          <a:p>
            <a:pPr marL="114300" indent="0">
              <a:buNone/>
            </a:pPr>
            <a:r>
              <a:rPr lang="en-CA" dirty="0">
                <a:solidFill>
                  <a:srgbClr val="33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conversion exist</a:t>
            </a:r>
            <a:endParaRPr lang="en-CA" dirty="0">
              <a:solidFill>
                <a:srgbClr val="3366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5BD5-674E-1B4E-8D87-9A129F4E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numeric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56638-F50F-814D-9B21-B37EE9A2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bytes, </a:t>
            </a:r>
            <a:r>
              <a:rPr lang="en-US" dirty="0" err="1"/>
              <a:t>sbyte</a:t>
            </a:r>
            <a:r>
              <a:rPr lang="en-US" dirty="0"/>
              <a:t> (8 </a:t>
            </a:r>
            <a:r>
              <a:rPr lang="en-US" dirty="0" smtClean="0"/>
              <a:t>bits)</a:t>
            </a:r>
            <a:endParaRPr lang="en-US" dirty="0"/>
          </a:p>
          <a:p>
            <a:r>
              <a:rPr lang="en-US" dirty="0"/>
              <a:t>short, </a:t>
            </a:r>
            <a:r>
              <a:rPr lang="en-US" dirty="0" err="1"/>
              <a:t>ushort</a:t>
            </a:r>
            <a:r>
              <a:rPr lang="en-US" dirty="0"/>
              <a:t> (16 </a:t>
            </a:r>
            <a:r>
              <a:rPr lang="en-US" dirty="0"/>
              <a:t>bits)</a:t>
            </a:r>
            <a:endParaRPr lang="en-US" dirty="0"/>
          </a:p>
          <a:p>
            <a:r>
              <a:rPr lang="en-US" dirty="0" err="1"/>
              <a:t>uint</a:t>
            </a:r>
            <a:r>
              <a:rPr lang="en-US" dirty="0"/>
              <a:t> (32 </a:t>
            </a:r>
            <a:r>
              <a:rPr lang="en-US" dirty="0"/>
              <a:t>bits)</a:t>
            </a:r>
            <a:endParaRPr lang="en-US" dirty="0"/>
          </a:p>
          <a:p>
            <a:r>
              <a:rPr lang="en-US" dirty="0"/>
              <a:t>long, </a:t>
            </a:r>
            <a:r>
              <a:rPr lang="en-US" dirty="0" err="1"/>
              <a:t>ulong</a:t>
            </a:r>
            <a:r>
              <a:rPr lang="en-US" dirty="0"/>
              <a:t> (64 </a:t>
            </a:r>
            <a:r>
              <a:rPr lang="en-US" dirty="0"/>
              <a:t>bits)</a:t>
            </a:r>
            <a:endParaRPr lang="en-US" dirty="0"/>
          </a:p>
          <a:p>
            <a:endParaRPr lang="en-US" dirty="0"/>
          </a:p>
          <a:p>
            <a:r>
              <a:rPr lang="en-US" dirty="0"/>
              <a:t>float (32 </a:t>
            </a:r>
            <a:r>
              <a:rPr lang="en-US" dirty="0"/>
              <a:t>bits)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only difference between these and the ones that you will be using is the size and precision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25EE5-2382-0E46-A2F4-C15E0632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CE425-51A5-2F40-BC22-83E566DF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39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ym typeface="Wingdings"/>
              </a:rPr>
              <a:t>Bool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This is value that may be true or false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It used to be comparisons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isMarried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.ToBoolean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+ b); //ERROR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81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Bool</a:t>
            </a:r>
            <a:r>
              <a:rPr lang="en-CA" dirty="0"/>
              <a:t> to other types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string (by concatenation with a string)</a:t>
            </a:r>
          </a:p>
          <a:p>
            <a:pPr marL="114300" indent="0">
              <a:buNone/>
            </a:pPr>
            <a:r>
              <a:rPr lang="en-CA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"13"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CA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CA" dirty="0"/>
          </a:p>
          <a:p>
            <a:endParaRPr lang="en-CA" dirty="0"/>
          </a:p>
          <a:p>
            <a:pPr marL="114300" indent="0">
              <a:buNone/>
            </a:pPr>
            <a:r>
              <a:rPr lang="en-CA" dirty="0">
                <a:solidFill>
                  <a:srgbClr val="33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OTHER CONVERSION EXIST</a:t>
            </a:r>
            <a:endParaRPr lang="en-CA" dirty="0">
              <a:solidFill>
                <a:srgbClr val="3366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8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data-type is crucial in mastering the semantics of a language</a:t>
            </a:r>
          </a:p>
          <a:p>
            <a:r>
              <a:rPr lang="en-US" dirty="0"/>
              <a:t>String is the most flexible data types</a:t>
            </a:r>
          </a:p>
          <a:p>
            <a:r>
              <a:rPr lang="en-US" dirty="0" err="1"/>
              <a:t>Bool</a:t>
            </a:r>
            <a:r>
              <a:rPr lang="en-US" dirty="0"/>
              <a:t> is the least flexible data types</a:t>
            </a:r>
          </a:p>
          <a:p>
            <a:r>
              <a:rPr lang="en-US" dirty="0"/>
              <a:t>Although some conversions are automatic (implicit), you should do an explicit cast</a:t>
            </a:r>
          </a:p>
          <a:p>
            <a:r>
              <a:rPr lang="en-US" dirty="0"/>
              <a:t>Casting a double to an </a:t>
            </a:r>
            <a:r>
              <a:rPr lang="en-US" dirty="0" err="1"/>
              <a:t>int</a:t>
            </a:r>
            <a:r>
              <a:rPr lang="en-US" dirty="0"/>
              <a:t> does not do any rounding – it simply discards the fractional part of the number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7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Conversions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507754"/>
              </p:ext>
            </p:extLst>
          </p:nvPr>
        </p:nvGraphicFramePr>
        <p:xfrm>
          <a:off x="251520" y="1556792"/>
          <a:ext cx="8568954" cy="4536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2291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047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Convert.</a:t>
                      </a:r>
                      <a:b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CA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ToChar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Convert.</a:t>
                      </a:r>
                      <a:b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ToInt32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Convert.</a:t>
                      </a:r>
                      <a:b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CA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ToDouble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Convert.</a:t>
                      </a:r>
                      <a:b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CA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ToBoolean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291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Join</a:t>
                      </a:r>
                      <a:r>
                        <a:rPr lang="en-CA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a string using the '+' operator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Convert.</a:t>
                      </a:r>
                      <a:b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ToInt32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Convert.</a:t>
                      </a:r>
                      <a:b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CA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ToDouble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291">
                <a:tc>
                  <a:txBody>
                    <a:bodyPr/>
                    <a:lstStyle/>
                    <a:p>
                      <a:pPr algn="ctr"/>
                      <a:r>
                        <a:rPr lang="en-CA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Convert.</a:t>
                      </a:r>
                      <a:b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CA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ToChar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Convert.</a:t>
                      </a:r>
                      <a:b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CA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ToDouble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291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Convert.</a:t>
                      </a:r>
                      <a:b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CA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ToChar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Convert.</a:t>
                      </a:r>
                      <a:b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ToInt32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2291">
                <a:tc>
                  <a:txBody>
                    <a:bodyPr/>
                    <a:lstStyle/>
                    <a:p>
                      <a:pPr algn="ctr"/>
                      <a:r>
                        <a:rPr lang="en-CA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95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fixed precision number</a:t>
            </a:r>
          </a:p>
          <a:p>
            <a:r>
              <a:rPr lang="en-CA" dirty="0"/>
              <a:t>Uses 128 bit for storage </a:t>
            </a:r>
          </a:p>
          <a:p>
            <a:r>
              <a:rPr lang="en-CA" dirty="0"/>
              <a:t>-7.9x10</a:t>
            </a:r>
            <a:r>
              <a:rPr lang="en-CA" baseline="30000" dirty="0"/>
              <a:t>28</a:t>
            </a:r>
            <a:r>
              <a:rPr lang="en-CA" dirty="0"/>
              <a:t> to +7.9x10</a:t>
            </a:r>
            <a:r>
              <a:rPr lang="en-CA" baseline="30000" dirty="0"/>
              <a:t>28</a:t>
            </a:r>
            <a:r>
              <a:rPr lang="en-CA" dirty="0"/>
              <a:t>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An </a:t>
            </a:r>
            <a:r>
              <a:rPr lang="en-CA" dirty="0" err="1"/>
              <a:t>int</a:t>
            </a:r>
            <a:r>
              <a:rPr lang="en-CA" dirty="0"/>
              <a:t> is accurate to 7 or 8 digits</a:t>
            </a:r>
          </a:p>
          <a:p>
            <a:r>
              <a:rPr lang="en-CA" dirty="0"/>
              <a:t>A double is accurate to 15 digits</a:t>
            </a:r>
          </a:p>
          <a:p>
            <a:r>
              <a:rPr lang="en-CA" dirty="0"/>
              <a:t>A decimal is accurate to 28 digits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30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798A-534D-604B-9900-F1462DC4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numeric values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9FC3D05-07A3-B24E-8F45-A55EC2D2CE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245109"/>
              </p:ext>
            </p:extLst>
          </p:nvPr>
        </p:nvGraphicFramePr>
        <p:xfrm>
          <a:off x="457200" y="1628801"/>
          <a:ext cx="8229600" cy="4896544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018456">
                  <a:extLst>
                    <a:ext uri="{9D8B030D-6E8A-4147-A177-3AD203B41FA5}">
                      <a16:colId xmlns:a16="http://schemas.microsoft.com/office/drawing/2014/main" val="1953531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572669492"/>
                    </a:ext>
                  </a:extLst>
                </a:gridCol>
                <a:gridCol w="3641576">
                  <a:extLst>
                    <a:ext uri="{9D8B030D-6E8A-4147-A177-3AD203B41FA5}">
                      <a16:colId xmlns:a16="http://schemas.microsoft.com/office/drawing/2014/main" val="86175393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305999362"/>
                    </a:ext>
                  </a:extLst>
                </a:gridCol>
              </a:tblGrid>
              <a:tr h="866948">
                <a:tc>
                  <a:txBody>
                    <a:bodyPr/>
                    <a:lstStyle/>
                    <a:p>
                      <a:r>
                        <a:rPr lang="en-CA" sz="1400" dirty="0"/>
                        <a:t>Format Specifier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Description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Examples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Output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25160435"/>
                  </a:ext>
                </a:extLst>
              </a:tr>
              <a:tr h="682261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 or c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Currency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Console.Write</a:t>
                      </a:r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($"{2.5:C}");</a:t>
                      </a:r>
                      <a:b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A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Console.Write</a:t>
                      </a:r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($"{-2.5:C}");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$2.50</a:t>
                      </a:r>
                      <a:b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($2.50)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230552712"/>
                  </a:ext>
                </a:extLst>
              </a:tr>
              <a:tr h="445247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 or d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Decimal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Console.Write</a:t>
                      </a:r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($"{25:D5}");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00025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876788115"/>
                  </a:ext>
                </a:extLst>
              </a:tr>
              <a:tr h="445247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 or e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Scientific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Console.Write</a:t>
                      </a:r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($"{250000:E}");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2.500000E+005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484222661"/>
                  </a:ext>
                </a:extLst>
              </a:tr>
              <a:tr h="712394">
                <a:tc>
                  <a:txBody>
                    <a:bodyPr/>
                    <a:lstStyle/>
                    <a:p>
                      <a: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 or f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Fixed-point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Console.Write</a:t>
                      </a:r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($"{25:F2}");</a:t>
                      </a:r>
                      <a:b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A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Console.Write</a:t>
                      </a:r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($"{25:F0}");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25.00</a:t>
                      </a:r>
                      <a:b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25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224398675"/>
                  </a:ext>
                </a:extLst>
              </a:tr>
              <a:tr h="432252">
                <a:tc>
                  <a:txBody>
                    <a:bodyPr/>
                    <a:lstStyle/>
                    <a:p>
                      <a: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 or g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General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Console.Write</a:t>
                      </a:r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($"{2.5:G}");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2.5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360655898"/>
                  </a:ext>
                </a:extLst>
              </a:tr>
              <a:tr h="445247">
                <a:tc>
                  <a:txBody>
                    <a:bodyPr/>
                    <a:lstStyle/>
                    <a:p>
                      <a: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 or n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Number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Console.Write</a:t>
                      </a:r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($"{2500000:N}");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2,500,000.00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4138152355"/>
                  </a:ext>
                </a:extLst>
              </a:tr>
              <a:tr h="866948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or x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Hexadecimal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Console.Write</a:t>
                      </a:r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($"{250:X}");</a:t>
                      </a:r>
                      <a:b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A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Console.Write</a:t>
                      </a:r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($"{0xffff:X}");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</a:t>
                      </a:r>
                      <a:b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FFFF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77275747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B346D-AD56-5247-AFC9-3AB539A4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0CF10-7D27-044F-B639-1826EE6C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0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CA" dirty="0"/>
              <a:t>We use binary computer.</a:t>
            </a:r>
          </a:p>
          <a:p>
            <a:pPr marL="36576" indent="0">
              <a:buNone/>
            </a:pPr>
            <a:r>
              <a:rPr lang="en-CA" dirty="0"/>
              <a:t>All information is stored as 1’s and 0’s</a:t>
            </a:r>
          </a:p>
          <a:p>
            <a:pPr marL="36576" indent="0">
              <a:buNone/>
            </a:pPr>
            <a:endParaRPr lang="en-CA" dirty="0"/>
          </a:p>
          <a:p>
            <a:pPr marL="36576" indent="0">
              <a:buNone/>
            </a:pPr>
            <a:r>
              <a:rPr lang="en-CA" dirty="0"/>
              <a:t>Consider the bit sequence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0100 0001</a:t>
            </a:r>
            <a:r>
              <a:rPr lang="en-CA" dirty="0"/>
              <a:t>. What does it represents?</a:t>
            </a:r>
          </a:p>
          <a:p>
            <a:pPr marL="36576" indent="0">
              <a:buNone/>
            </a:pPr>
            <a:r>
              <a:rPr lang="en-CA" dirty="0"/>
              <a:t>The number 65</a:t>
            </a:r>
          </a:p>
          <a:p>
            <a:pPr marL="36576" indent="0">
              <a:buNone/>
            </a:pPr>
            <a:r>
              <a:rPr lang="en-CA" dirty="0"/>
              <a:t>The char A</a:t>
            </a:r>
          </a:p>
          <a:p>
            <a:pPr marL="36576" indent="0">
              <a:buNone/>
            </a:pPr>
            <a:r>
              <a:rPr lang="en-CA" dirty="0"/>
              <a:t>The </a:t>
            </a:r>
            <a:r>
              <a:rPr lang="en-CA" dirty="0" err="1"/>
              <a:t>bool</a:t>
            </a:r>
            <a:r>
              <a:rPr lang="en-CA" dirty="0"/>
              <a:t> true</a:t>
            </a:r>
          </a:p>
          <a:p>
            <a:pPr marL="36576" indent="0">
              <a:buNone/>
            </a:pPr>
            <a:r>
              <a:rPr lang="en-CA" dirty="0"/>
              <a:t>Double??</a:t>
            </a:r>
          </a:p>
          <a:p>
            <a:pPr marL="36576" indent="0">
              <a:buNone/>
            </a:pPr>
            <a:r>
              <a:rPr lang="en-CA" dirty="0"/>
              <a:t>String ??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0134-4D7C-A342-9E8D-F75A6565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or Built-in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9E59-380B-6E4D-A482-D6972A939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Simple type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, char, double and bool</a:t>
            </a:r>
          </a:p>
          <a:p>
            <a:pPr lvl="1"/>
            <a:endParaRPr lang="en-US" dirty="0"/>
          </a:p>
          <a:p>
            <a:r>
              <a:rPr lang="en-US" dirty="0"/>
              <a:t>Native type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endParaRPr lang="en-US" dirty="0"/>
          </a:p>
          <a:p>
            <a:r>
              <a:rPr lang="en-US" dirty="0"/>
              <a:t>Custom type or user-defined types</a:t>
            </a:r>
          </a:p>
          <a:p>
            <a:pPr lvl="1"/>
            <a:r>
              <a:rPr lang="en-US" dirty="0"/>
              <a:t>Programming II and III</a:t>
            </a:r>
          </a:p>
          <a:p>
            <a:pPr lvl="1"/>
            <a:endParaRPr lang="en-US" dirty="0"/>
          </a:p>
          <a:p>
            <a:r>
              <a:rPr lang="en-US" dirty="0"/>
              <a:t>Conversion</a:t>
            </a:r>
          </a:p>
          <a:p>
            <a:pPr lvl="1"/>
            <a:r>
              <a:rPr lang="en-US" dirty="0"/>
              <a:t>There are some automatic conversion between type – implicit conversion</a:t>
            </a:r>
          </a:p>
          <a:p>
            <a:pPr lvl="1"/>
            <a:r>
              <a:rPr lang="en-US" dirty="0"/>
              <a:t>We will only use explicit conversion in this course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DC178-0323-B347-9C4F-6225D647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F645C-5C63-8940-A399-EE8DD6AB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1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This is a sequence of zero or more </a:t>
            </a:r>
            <a:r>
              <a:rPr lang="en-US" dirty="0" err="1"/>
              <a:t>unicode</a:t>
            </a:r>
            <a:r>
              <a:rPr lang="en-US" dirty="0"/>
              <a:t> characters</a:t>
            </a:r>
          </a:p>
          <a:p>
            <a:pPr>
              <a:buNone/>
            </a:pPr>
            <a:r>
              <a:rPr lang="en-US" dirty="0"/>
              <a:t>Delimited by a pair of double quotes</a:t>
            </a:r>
          </a:p>
          <a:p>
            <a:r>
              <a:rPr lang="en-US" dirty="0"/>
              <a:t>Used to store text, part#, </a:t>
            </a:r>
            <a:r>
              <a:rPr lang="en-US" dirty="0" err="1"/>
              <a:t>tel</a:t>
            </a:r>
            <a:r>
              <a:rPr lang="en-US" dirty="0"/>
              <a:t>, e.g.</a:t>
            </a:r>
          </a:p>
          <a:p>
            <a:r>
              <a:rPr lang="en-US" dirty="0"/>
              <a:t>Size is only limited by the amount of available system memory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ello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+ b);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@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"\\icet1vm\1vm\npershad"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to other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</a:t>
            </a:r>
            <a:r>
              <a:rPr lang="en-CA" dirty="0" err="1"/>
              <a:t>int</a:t>
            </a:r>
            <a:endParaRPr lang="en-CA" dirty="0"/>
          </a:p>
          <a:p>
            <a:pPr marL="114300" indent="0">
              <a:buNone/>
            </a:pPr>
            <a:r>
              <a:rPr lang="en-CA" dirty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.ToInt32(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CA" dirty="0"/>
              <a:t>To double</a:t>
            </a:r>
          </a:p>
          <a:p>
            <a:pPr marL="114300" indent="0">
              <a:buNone/>
            </a:pPr>
            <a:r>
              <a:rPr lang="en-CA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.ToDouble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"3.14"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CA" dirty="0"/>
              <a:t>To char</a:t>
            </a:r>
          </a:p>
          <a:p>
            <a:pPr marL="114300" indent="0">
              <a:buNone/>
            </a:pPr>
            <a:r>
              <a:rPr lang="en-CA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.ToChar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"X"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14300" indent="0">
              <a:buNone/>
            </a:pPr>
            <a:r>
              <a:rPr lang="en-CA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.ToChar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CA" dirty="0"/>
          </a:p>
          <a:p>
            <a:pPr marL="114300" indent="0">
              <a:buNone/>
            </a:pPr>
            <a:r>
              <a:rPr lang="en-CA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.ToChar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CA" dirty="0"/>
          </a:p>
          <a:p>
            <a:r>
              <a:rPr lang="en-CA" dirty="0"/>
              <a:t>To </a:t>
            </a:r>
            <a:r>
              <a:rPr lang="en-CA" dirty="0" err="1"/>
              <a:t>bool</a:t>
            </a:r>
            <a:endParaRPr lang="en-CA" dirty="0"/>
          </a:p>
          <a:p>
            <a:pPr marL="114300" indent="0">
              <a:buNone/>
            </a:pPr>
            <a:r>
              <a:rPr lang="en-CA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.ToBoolean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ym typeface="Wingdings"/>
              </a:rPr>
              <a:t>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This is a whole number. Signed 32-bit integer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Used to store numbers that you may perform the usual arithmetic operations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-2</a:t>
            </a:r>
            <a:r>
              <a:rPr lang="en-US" sz="200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2</a:t>
            </a:r>
            <a:r>
              <a:rPr lang="en-US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 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-2,147,483,648 to 2,147,483,647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age = </a:t>
            </a:r>
            <a:r>
              <a:rPr lang="en-US" dirty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.ToInt32(</a:t>
            </a: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4;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6;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+ b);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7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Int</a:t>
            </a:r>
            <a:r>
              <a:rPr lang="en-CA" dirty="0"/>
              <a:t> to other types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string (by concatenation with a string)</a:t>
            </a:r>
          </a:p>
          <a:p>
            <a:pPr marL="1143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123 + 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+ 123;</a:t>
            </a:r>
          </a:p>
          <a:p>
            <a:pPr marL="114300" indent="0">
              <a:buNone/>
            </a:pP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nkp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+ 123;</a:t>
            </a:r>
          </a:p>
          <a:p>
            <a:r>
              <a:rPr lang="en-CA" dirty="0"/>
              <a:t>To double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ToDouble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(321);</a:t>
            </a:r>
          </a:p>
          <a:p>
            <a:r>
              <a:rPr lang="en-CA" dirty="0"/>
              <a:t>To char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ToChar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(65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CA" dirty="0"/>
              <a:t>To </a:t>
            </a:r>
            <a:r>
              <a:rPr lang="en-CA" dirty="0" err="1"/>
              <a:t>bool</a:t>
            </a:r>
            <a:endParaRPr lang="en-CA" dirty="0"/>
          </a:p>
          <a:p>
            <a:pPr marL="114300" indent="0">
              <a:buNone/>
            </a:pPr>
            <a:r>
              <a:rPr lang="en-CA" dirty="0">
                <a:solidFill>
                  <a:srgbClr val="33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conversion exist</a:t>
            </a:r>
            <a:endParaRPr lang="en-CA" dirty="0">
              <a:solidFill>
                <a:srgbClr val="3366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6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This is actually a 16-bit numeric value</a:t>
            </a:r>
          </a:p>
          <a:p>
            <a:pPr>
              <a:buNone/>
            </a:pPr>
            <a:r>
              <a:rPr lang="en-US" dirty="0"/>
              <a:t>A char literal is delimited by a pair of single quotes</a:t>
            </a:r>
          </a:p>
          <a:p>
            <a:pPr>
              <a:buNone/>
            </a:pPr>
            <a:endParaRPr lang="en-US" dirty="0"/>
          </a:p>
          <a:p>
            <a:r>
              <a:rPr lang="en-CA" dirty="0"/>
              <a:t>Constants of the char type can be written as character literals, hexadecimal escape sequence, or Unicode representation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 = </a:t>
            </a: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.ToChar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'X'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'\x0058'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'\u0058'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+ b); //error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5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 to other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string (by concatenation with a string)</a:t>
            </a:r>
          </a:p>
          <a:p>
            <a:pPr marL="114300" indent="0">
              <a:buNone/>
            </a:pP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dirty="0"/>
              <a:t>To double (by explicit cast)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ToDouble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'X'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CA" dirty="0"/>
              <a:t>To int (by explicit cast)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.ToInt32(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CA" dirty="0"/>
              <a:t>To </a:t>
            </a:r>
            <a:r>
              <a:rPr lang="en-CA" dirty="0" err="1"/>
              <a:t>bool</a:t>
            </a:r>
            <a:endParaRPr lang="en-CA" dirty="0"/>
          </a:p>
          <a:p>
            <a:pPr marL="114300" indent="0">
              <a:buNone/>
            </a:pPr>
            <a:r>
              <a:rPr lang="en-CA" dirty="0">
                <a:solidFill>
                  <a:srgbClr val="33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conversion exist</a:t>
            </a:r>
            <a:endParaRPr lang="en-CA" dirty="0">
              <a:solidFill>
                <a:srgbClr val="3366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0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2744</TotalTime>
  <Words>1122</Words>
  <Application>Microsoft Office PowerPoint</Application>
  <PresentationFormat>On-screen Show (4:3)</PresentationFormat>
  <Paragraphs>286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Menlo</vt:lpstr>
      <vt:lpstr>Wingdings</vt:lpstr>
      <vt:lpstr>Clarity</vt:lpstr>
      <vt:lpstr>Programming Fundamentals</vt:lpstr>
      <vt:lpstr>Data Types</vt:lpstr>
      <vt:lpstr>Native or Built-in types</vt:lpstr>
      <vt:lpstr>String</vt:lpstr>
      <vt:lpstr>String to other types</vt:lpstr>
      <vt:lpstr>Int</vt:lpstr>
      <vt:lpstr>Int to other types conversions</vt:lpstr>
      <vt:lpstr>Char</vt:lpstr>
      <vt:lpstr>Char to other types</vt:lpstr>
      <vt:lpstr>Double</vt:lpstr>
      <vt:lpstr>Double to other types</vt:lpstr>
      <vt:lpstr>Other numeric types</vt:lpstr>
      <vt:lpstr>Bool</vt:lpstr>
      <vt:lpstr>Bool to other types conversion</vt:lpstr>
      <vt:lpstr>Summary</vt:lpstr>
      <vt:lpstr>Conversions</vt:lpstr>
      <vt:lpstr>Decimal</vt:lpstr>
      <vt:lpstr>Formatting numeric values</vt:lpstr>
    </vt:vector>
  </TitlesOfParts>
  <Company>Centennial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Foundamentals</dc:title>
  <dc:creator>Narendra Pershad</dc:creator>
  <cp:lastModifiedBy>IT</cp:lastModifiedBy>
  <cp:revision>134</cp:revision>
  <dcterms:created xsi:type="dcterms:W3CDTF">2009-09-09T13:16:59Z</dcterms:created>
  <dcterms:modified xsi:type="dcterms:W3CDTF">2019-09-12T13:21:15Z</dcterms:modified>
</cp:coreProperties>
</file>