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0" r:id="rId3"/>
    <p:sldId id="294" r:id="rId4"/>
    <p:sldId id="295" r:id="rId5"/>
    <p:sldId id="296" r:id="rId6"/>
    <p:sldId id="297" r:id="rId7"/>
    <p:sldId id="298" r:id="rId8"/>
    <p:sldId id="299" r:id="rId9"/>
    <p:sldId id="293" r:id="rId10"/>
    <p:sldId id="276" r:id="rId11"/>
    <p:sldId id="288" r:id="rId12"/>
    <p:sldId id="291" r:id="rId13"/>
    <p:sldId id="284" r:id="rId14"/>
    <p:sldId id="292" r:id="rId15"/>
    <p:sldId id="278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23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7" autoAdjust="0"/>
  </p:normalViewPr>
  <p:slideViewPr>
    <p:cSldViewPr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CA" smtClean="0"/>
              <a:t>COMP100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7FD6F1-48F0-48BA-AB9A-B7F8F54B39FC}" type="datetimeFigureOut">
              <a:rPr lang="en-CA" smtClean="0"/>
              <a:t>31/01/2019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CA" smtClean="0"/>
              <a:t>Chapter 4 - Selection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B697C31-09C4-44D0-9ABF-44DD93BD7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327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 two-way split is enough to do EVERYTHING!</a:t>
            </a:r>
          </a:p>
          <a:p>
            <a:endParaRPr lang="en-CA" dirty="0"/>
          </a:p>
          <a:p>
            <a:r>
              <a:rPr lang="en-CA" dirty="0"/>
              <a:t>Expression works out to be true or false-&gt; control is</a:t>
            </a:r>
            <a:r>
              <a:rPr lang="en-CA" baseline="0" dirty="0"/>
              <a:t> passed to the true block or the false (else) block</a:t>
            </a:r>
          </a:p>
          <a:p>
            <a:r>
              <a:rPr lang="en-CA" baseline="0" dirty="0"/>
              <a:t>This implies that one of the blocks of code will always be ignored</a:t>
            </a:r>
          </a:p>
          <a:p>
            <a:r>
              <a:rPr lang="en-CA" baseline="0" dirty="0"/>
              <a:t>And on of the blocks will be processed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65F8-3C29-014D-B609-0FDC92645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logic for case</a:t>
            </a:r>
            <a:r>
              <a:rPr lang="en-CA" baseline="0" dirty="0" smtClean="0"/>
              <a:t> ‘B’ and case ‘C’ is merged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100733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65F8-3C29-014D-B609-0FDC92645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65F8-3C29-014D-B609-0FDC92645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3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65F8-3C29-014D-B609-0FDC92645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58255" indent="-291636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66546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33164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99782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5281A79-FAD9-4DF0-9CD3-217A5ECF3903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203950" cy="349091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9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Each switch statement contains one or more case labels</a:t>
            </a:r>
          </a:p>
          <a:p>
            <a:r>
              <a:rPr lang="en-CA" dirty="0" smtClean="0"/>
              <a:t>All the</a:t>
            </a:r>
            <a:r>
              <a:rPr lang="en-CA" baseline="0" dirty="0" smtClean="0"/>
              <a:t> case labels must be different</a:t>
            </a:r>
          </a:p>
          <a:p>
            <a:r>
              <a:rPr lang="en-CA" baseline="0" dirty="0" smtClean="0"/>
              <a:t>Label must be constant  or literal</a:t>
            </a:r>
          </a:p>
          <a:p>
            <a:r>
              <a:rPr lang="en-CA" baseline="0" dirty="0" smtClean="0"/>
              <a:t>The default case is optional but recommended</a:t>
            </a:r>
          </a:p>
          <a:p>
            <a:r>
              <a:rPr lang="en-CA" baseline="0" dirty="0" smtClean="0"/>
              <a:t>Each case must end with a break statement</a:t>
            </a:r>
          </a:p>
          <a:p>
            <a:r>
              <a:rPr lang="en-CA" baseline="0" dirty="0" smtClean="0"/>
              <a:t>Switch can also work with </a:t>
            </a:r>
            <a:r>
              <a:rPr lang="en-CA" baseline="0" dirty="0" err="1" smtClean="0"/>
              <a:t>enums</a:t>
            </a:r>
            <a:r>
              <a:rPr lang="en-CA" baseline="0" dirty="0" smtClean="0"/>
              <a:t> (will be covered in Programming II)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default case is like the else clause in an</a:t>
            </a:r>
            <a:r>
              <a:rPr lang="en-CA" baseline="0" dirty="0" smtClean="0"/>
              <a:t> if-statement i.e. it matches the left-over conditions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E6E3-3EEB-482F-BF48-4F8743A79CAF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7C9D-3990-43CC-B443-EFC853CA1388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8B0-7D4B-46E3-9149-78709B0EA51F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7D195-3E7A-4815-9D93-B6E87B171A82}" type="datetime1">
              <a:rPr lang="en-US" smtClean="0"/>
              <a:t>1/31/2019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C0A7-FDFC-4200-8854-A191E634D5A9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0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3DC4-30D8-453C-924D-ED49D84BABF3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8CF-BB34-4E9D-8464-827A8A0103B7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108-085B-4911-9D1B-82742FB43AC2}" type="datetime1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9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CACE-4E02-4AE1-A526-B97509ECA55A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8D8-73D2-4B57-A584-84AF6DAE318E}" type="datetime1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672-3687-4FD4-8E7E-DCAB37186D5D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7A8A-54A5-420F-9D84-628899C3B10E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A247-CCE7-4770-9022-C8BAB5B28228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9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0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COMP10O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</a:p>
          <a:p>
            <a:r>
              <a:rPr lang="en-US" dirty="0" err="1" smtClean="0"/>
              <a:t>Narendra</a:t>
            </a:r>
            <a:r>
              <a:rPr lang="en-US" dirty="0" smtClean="0"/>
              <a:t> </a:t>
            </a:r>
            <a:r>
              <a:rPr lang="en-US" dirty="0" err="1" smtClean="0"/>
              <a:t>Pershad</a:t>
            </a:r>
            <a:endParaRPr lang="en-US" dirty="0" smtClean="0"/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Conditional 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switch allows for a more readable branching structure because it is single level</a:t>
            </a:r>
          </a:p>
          <a:p>
            <a:r>
              <a:rPr lang="en-US" dirty="0" smtClean="0"/>
              <a:t>It does an equality comparison (either on </a:t>
            </a:r>
            <a:r>
              <a:rPr lang="en-US" dirty="0" err="1" smtClean="0"/>
              <a:t>ints</a:t>
            </a:r>
            <a:r>
              <a:rPr lang="en-US" dirty="0" smtClean="0"/>
              <a:t>, or char or string) and then control is transferred to the matching label</a:t>
            </a:r>
          </a:p>
          <a:p>
            <a:r>
              <a:rPr lang="en-US" dirty="0" smtClean="0"/>
              <a:t>There is a default to catch everything else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007769" y="3896206"/>
            <a:ext cx="3096345" cy="1765042"/>
            <a:chOff x="2483768" y="3573016"/>
            <a:chExt cx="3096345" cy="1765042"/>
          </a:xfrm>
        </p:grpSpPr>
        <p:cxnSp>
          <p:nvCxnSpPr>
            <p:cNvPr id="22" name="Elbow Connector 21"/>
            <p:cNvCxnSpPr/>
            <p:nvPr/>
          </p:nvCxnSpPr>
          <p:spPr>
            <a:xfrm rot="5400000">
              <a:off x="3780885" y="3826173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>
              <a:off x="2230612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5400000">
              <a:off x="3004698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>
              <a:off x="3778784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5400000">
              <a:off x="4552870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5400000">
              <a:off x="5326956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V="1">
              <a:off x="2483768" y="4078121"/>
              <a:ext cx="3096344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8226" y="4968726"/>
              <a:ext cx="221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The Switch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8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(«integral/char/string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expression»)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«value1»: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«case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block»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break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«value2»: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«value3»: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«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case block»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break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default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«case block»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break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6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1127448" y="1417638"/>
            <a:ext cx="9001000" cy="49204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CA" sz="1600" kern="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static void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a number: 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600" kern="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input = </a:t>
            </a: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600" kern="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remainder = input % 5;	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(remainder)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case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"Multiple of five"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"Not a multiple of five"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CA" sz="1600" kern="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6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1127448" y="1417638"/>
            <a:ext cx="9145016" cy="51125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CA" sz="1600" kern="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static void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a letter: 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char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letter =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.ToChar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(letter)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case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'A':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case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'B':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case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'C':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"Baby or Candy"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"Sorry I don't know that letter"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CA" sz="1600" kern="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1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1199456" y="1392592"/>
            <a:ext cx="8928992" cy="51125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CA" sz="1600" kern="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static void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a letter: 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letter =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(letter)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case 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case 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case 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"C"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"Baby or Candy"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"Sorry I don't know that letter"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CA" sz="1600" kern="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8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Structures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Selection</a:t>
            </a:r>
            <a:r>
              <a:rPr lang="en-CA" dirty="0" smtClean="0"/>
              <a:t> </a:t>
            </a:r>
            <a:r>
              <a:rPr lang="en-US" dirty="0" smtClean="0"/>
              <a:t>Control Structures adds immense power to the language </a:t>
            </a:r>
          </a:p>
          <a:p>
            <a:r>
              <a:rPr lang="en-US" dirty="0" smtClean="0"/>
              <a:t>Although switch is more readable, it is less powerful than the if-else statement, because it does not work with relational expression</a:t>
            </a:r>
          </a:p>
          <a:p>
            <a:r>
              <a:rPr lang="en-US" dirty="0" smtClean="0"/>
              <a:t>Switch is useful when only equality comparisons are needed such as a menu system or checking for a limited number of choices</a:t>
            </a:r>
          </a:p>
          <a:p>
            <a:r>
              <a:rPr lang="en-US" dirty="0" smtClean="0"/>
              <a:t>The break statement at the end of each </a:t>
            </a:r>
            <a:r>
              <a:rPr lang="en-US" dirty="0"/>
              <a:t>case </a:t>
            </a:r>
            <a:r>
              <a:rPr lang="en-US" dirty="0" smtClean="0"/>
              <a:t>is </a:t>
            </a:r>
            <a:r>
              <a:rPr lang="en-US" dirty="0"/>
              <a:t>mandatory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Nested if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have more than one if statements, it is possible that you may be using a nested if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6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A42E35-FC79-C048-9418-DA3C975F6010}"/>
              </a:ext>
            </a:extLst>
          </p:cNvPr>
          <p:cNvGrpSpPr/>
          <p:nvPr/>
        </p:nvGrpSpPr>
        <p:grpSpPr>
          <a:xfrm>
            <a:off x="4831750" y="511342"/>
            <a:ext cx="6859870" cy="5932638"/>
            <a:chOff x="2051720" y="1536871"/>
            <a:chExt cx="4176464" cy="43404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F4539D-CD40-BB4C-B91F-EA3289B6F89E}"/>
                </a:ext>
              </a:extLst>
            </p:cNvPr>
            <p:cNvGrpSpPr/>
            <p:nvPr/>
          </p:nvGrpSpPr>
          <p:grpSpPr>
            <a:xfrm>
              <a:off x="2051720" y="1536871"/>
              <a:ext cx="4176464" cy="3692329"/>
              <a:chOff x="395536" y="3648749"/>
              <a:chExt cx="4176464" cy="3692329"/>
            </a:xfrm>
          </p:grpSpPr>
          <p:sp>
            <p:nvSpPr>
              <p:cNvPr id="7" name="Flowchart: Decision 5">
                <a:extLst>
                  <a:ext uri="{FF2B5EF4-FFF2-40B4-BE49-F238E27FC236}">
                    <a16:creationId xmlns:a16="http://schemas.microsoft.com/office/drawing/2014/main" id="{FC610007-9BF9-BD4D-AF98-689AA128C737}"/>
                  </a:ext>
                </a:extLst>
              </p:cNvPr>
              <p:cNvSpPr/>
              <p:nvPr/>
            </p:nvSpPr>
            <p:spPr>
              <a:xfrm>
                <a:off x="1457654" y="4365104"/>
                <a:ext cx="1944216" cy="1069640"/>
              </a:xfrm>
              <a:prstGeom prst="flowChartDecision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</a:rPr>
                  <a:t>wears turban</a:t>
                </a:r>
              </a:p>
            </p:txBody>
          </p:sp>
          <p:sp>
            <p:nvSpPr>
              <p:cNvPr id="8" name="Flowchart: Alternate Process 6">
                <a:extLst>
                  <a:ext uri="{FF2B5EF4-FFF2-40B4-BE49-F238E27FC236}">
                    <a16:creationId xmlns:a16="http://schemas.microsoft.com/office/drawing/2014/main" id="{9EDC6481-AE4D-F44C-90E8-C2B5E6EC3C81}"/>
                  </a:ext>
                </a:extLst>
              </p:cNvPr>
              <p:cNvSpPr/>
              <p:nvPr/>
            </p:nvSpPr>
            <p:spPr>
              <a:xfrm>
                <a:off x="3347864" y="5445224"/>
                <a:ext cx="1224136" cy="639386"/>
              </a:xfrm>
              <a:prstGeom prst="flowChartAlternateProcess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 a practicing Sikh</a:t>
                </a:r>
              </a:p>
            </p:txBody>
          </p:sp>
          <p:cxnSp>
            <p:nvCxnSpPr>
              <p:cNvPr id="9" name="Elbow Connector 8">
                <a:extLst>
                  <a:ext uri="{FF2B5EF4-FFF2-40B4-BE49-F238E27FC236}">
                    <a16:creationId xmlns:a16="http://schemas.microsoft.com/office/drawing/2014/main" id="{6F9E9A09-326C-BE45-BDAF-4E3E4763F815}"/>
                  </a:ext>
                </a:extLst>
              </p:cNvPr>
              <p:cNvCxnSpPr>
                <a:stCxn id="7" idx="3"/>
                <a:endCxn id="8" idx="0"/>
              </p:cNvCxnSpPr>
              <p:nvPr/>
            </p:nvCxnSpPr>
            <p:spPr>
              <a:xfrm>
                <a:off x="3401870" y="4899924"/>
                <a:ext cx="558062" cy="54530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D3B7BCBF-4C15-2240-8E15-CC0B1719A3F6}"/>
                  </a:ext>
                </a:extLst>
              </p:cNvPr>
              <p:cNvCxnSpPr>
                <a:stCxn id="7" idx="1"/>
                <a:endCxn id="11" idx="0"/>
              </p:cNvCxnSpPr>
              <p:nvPr/>
            </p:nvCxnSpPr>
            <p:spPr>
              <a:xfrm rot="10800000" flipV="1">
                <a:off x="1007604" y="4899924"/>
                <a:ext cx="450050" cy="54530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lowchart: Alternate Process 17">
                <a:extLst>
                  <a:ext uri="{FF2B5EF4-FFF2-40B4-BE49-F238E27FC236}">
                    <a16:creationId xmlns:a16="http://schemas.microsoft.com/office/drawing/2014/main" id="{B7245FB6-254B-7244-83C2-462C0E8824D7}"/>
                  </a:ext>
                </a:extLst>
              </p:cNvPr>
              <p:cNvSpPr/>
              <p:nvPr/>
            </p:nvSpPr>
            <p:spPr>
              <a:xfrm>
                <a:off x="395536" y="5445224"/>
                <a:ext cx="1224136" cy="639386"/>
              </a:xfrm>
              <a:prstGeom prst="flowChartAlternateProcess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a practicing Sikh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60F4BDE-B6A8-4542-884B-FB092FA6EB90}"/>
                  </a:ext>
                </a:extLst>
              </p:cNvPr>
              <p:cNvCxnSpPr/>
              <p:nvPr/>
            </p:nvCxnSpPr>
            <p:spPr>
              <a:xfrm>
                <a:off x="2411760" y="3648749"/>
                <a:ext cx="0" cy="716355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FB78A1FA-6079-4D47-B91E-B7997F0B5227}"/>
                  </a:ext>
                </a:extLst>
              </p:cNvPr>
              <p:cNvCxnSpPr>
                <a:stCxn id="11" idx="2"/>
              </p:cNvCxnSpPr>
              <p:nvPr/>
            </p:nvCxnSpPr>
            <p:spPr>
              <a:xfrm rot="16200000" flipH="1">
                <a:off x="1495493" y="5596720"/>
                <a:ext cx="536390" cy="1512169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>
                <a:extLst>
                  <a:ext uri="{FF2B5EF4-FFF2-40B4-BE49-F238E27FC236}">
                    <a16:creationId xmlns:a16="http://schemas.microsoft.com/office/drawing/2014/main" id="{DB06D4F8-0B5F-7342-B699-A6CB73327990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rot="5400000">
                <a:off x="2971658" y="5632724"/>
                <a:ext cx="536388" cy="144016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7C364C9-CC52-6145-A02D-4B151115E037}"/>
                  </a:ext>
                </a:extLst>
              </p:cNvPr>
              <p:cNvCxnSpPr/>
              <p:nvPr/>
            </p:nvCxnSpPr>
            <p:spPr>
              <a:xfrm>
                <a:off x="2519772" y="6620998"/>
                <a:ext cx="1" cy="7200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lowchart: Alternate Process 18">
                <a:extLst>
                  <a:ext uri="{FF2B5EF4-FFF2-40B4-BE49-F238E27FC236}">
                    <a16:creationId xmlns:a16="http://schemas.microsoft.com/office/drawing/2014/main" id="{2A197DD8-61D2-DF4F-AFA1-3A5B0B5FEC8F}"/>
                  </a:ext>
                </a:extLst>
              </p:cNvPr>
              <p:cNvSpPr/>
              <p:nvPr/>
            </p:nvSpPr>
            <p:spPr>
              <a:xfrm>
                <a:off x="972481" y="4365104"/>
                <a:ext cx="647192" cy="319692"/>
              </a:xfrm>
              <a:prstGeom prst="flowChartAlternateProcess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  <a:cs typeface="Consolas" pitchFamily="49" charset="0"/>
                  </a:rPr>
                  <a:t>False</a:t>
                </a:r>
              </a:p>
            </p:txBody>
          </p:sp>
          <p:sp>
            <p:nvSpPr>
              <p:cNvPr id="17" name="Flowchart: Alternate Process 19">
                <a:extLst>
                  <a:ext uri="{FF2B5EF4-FFF2-40B4-BE49-F238E27FC236}">
                    <a16:creationId xmlns:a16="http://schemas.microsoft.com/office/drawing/2014/main" id="{C13D9416-0A05-4F42-B6F6-257F118CC6C3}"/>
                  </a:ext>
                </a:extLst>
              </p:cNvPr>
              <p:cNvSpPr/>
              <p:nvPr/>
            </p:nvSpPr>
            <p:spPr>
              <a:xfrm>
                <a:off x="3239852" y="4346612"/>
                <a:ext cx="647192" cy="319692"/>
              </a:xfrm>
              <a:prstGeom prst="flowChartAlternateProcess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  <a:cs typeface="Consolas" pitchFamily="49" charset="0"/>
                  </a:rPr>
                  <a:t>True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F61230-0854-3048-BB8A-E33BDC8D6465}"/>
                </a:ext>
              </a:extLst>
            </p:cNvPr>
            <p:cNvSpPr/>
            <p:nvPr/>
          </p:nvSpPr>
          <p:spPr>
            <a:xfrm>
              <a:off x="2634382" y="5277562"/>
              <a:ext cx="3083147" cy="599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solidFill>
                    <a:srgbClr val="000000"/>
                  </a:solidFill>
                </a:rPr>
                <a:t>if Statement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2CFC46-85FF-9347-8E1D-66F50D80DC49}"/>
              </a:ext>
            </a:extLst>
          </p:cNvPr>
          <p:cNvSpPr txBox="1"/>
          <p:nvPr/>
        </p:nvSpPr>
        <p:spPr>
          <a:xfrm>
            <a:off x="226402" y="2249645"/>
            <a:ext cx="4000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one if statement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9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944520" y="601513"/>
            <a:ext cx="3358480" cy="3081487"/>
            <a:chOff x="395536" y="3648749"/>
            <a:chExt cx="4176464" cy="3692329"/>
          </a:xfrm>
        </p:grpSpPr>
        <p:sp>
          <p:nvSpPr>
            <p:cNvPr id="6" name="Flowchart: Decision 5"/>
            <p:cNvSpPr/>
            <p:nvPr/>
          </p:nvSpPr>
          <p:spPr>
            <a:xfrm>
              <a:off x="1457654" y="4365104"/>
              <a:ext cx="1944216" cy="106964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wear a turban</a:t>
              </a: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3347864" y="5445224"/>
              <a:ext cx="1224136" cy="63938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a practicing Sikh</a:t>
              </a:r>
            </a:p>
          </p:txBody>
        </p:sp>
        <p:cxnSp>
          <p:nvCxnSpPr>
            <p:cNvPr id="9" name="Elbow Connector 8"/>
            <p:cNvCxnSpPr>
              <a:stCxn id="6" idx="3"/>
              <a:endCxn id="7" idx="0"/>
            </p:cNvCxnSpPr>
            <p:nvPr/>
          </p:nvCxnSpPr>
          <p:spPr>
            <a:xfrm>
              <a:off x="3401870" y="4899924"/>
              <a:ext cx="558062" cy="545300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1"/>
              <a:endCxn id="18" idx="0"/>
            </p:cNvCxnSpPr>
            <p:nvPr/>
          </p:nvCxnSpPr>
          <p:spPr>
            <a:xfrm rot="10800000" flipV="1">
              <a:off x="1007604" y="4899924"/>
              <a:ext cx="450050" cy="545300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Alternate Process 17"/>
            <p:cNvSpPr/>
            <p:nvPr/>
          </p:nvSpPr>
          <p:spPr>
            <a:xfrm>
              <a:off x="395536" y="5445224"/>
              <a:ext cx="1224136" cy="63938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not a practicing Sikh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411760" y="3648749"/>
              <a:ext cx="0" cy="716355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8" idx="2"/>
            </p:cNvCxnSpPr>
            <p:nvPr/>
          </p:nvCxnSpPr>
          <p:spPr>
            <a:xfrm rot="16200000" flipH="1">
              <a:off x="1495493" y="5596720"/>
              <a:ext cx="536390" cy="1512169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7" idx="2"/>
            </p:cNvCxnSpPr>
            <p:nvPr/>
          </p:nvCxnSpPr>
          <p:spPr>
            <a:xfrm rot="5400000">
              <a:off x="2971658" y="5632724"/>
              <a:ext cx="536388" cy="1440160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519772" y="6620998"/>
              <a:ext cx="1" cy="72008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Alternate Process 18"/>
            <p:cNvSpPr/>
            <p:nvPr/>
          </p:nvSpPr>
          <p:spPr>
            <a:xfrm>
              <a:off x="972481" y="4365104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  <a:endParaRPr lang="en-CA" sz="1400" dirty="0">
                <a:solidFill>
                  <a:srgbClr val="000000"/>
                </a:solidFill>
                <a:cs typeface="Consolas" pitchFamily="49" charset="0"/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3239852" y="4346612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  <a:endParaRPr lang="en-CA" sz="1400" dirty="0">
                <a:solidFill>
                  <a:srgbClr val="000000"/>
                </a:solidFill>
                <a:cs typeface="Consolas" pitchFamily="49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223480-3AAD-A04F-9AA8-84DF7C99B043}"/>
              </a:ext>
            </a:extLst>
          </p:cNvPr>
          <p:cNvGrpSpPr/>
          <p:nvPr/>
        </p:nvGrpSpPr>
        <p:grpSpPr>
          <a:xfrm>
            <a:off x="8023829" y="3688122"/>
            <a:ext cx="3358480" cy="2499075"/>
            <a:chOff x="395536" y="4346612"/>
            <a:chExt cx="4176464" cy="2994466"/>
          </a:xfrm>
        </p:grpSpPr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747FC722-0061-D24C-895C-3DB2A97F18AF}"/>
                </a:ext>
              </a:extLst>
            </p:cNvPr>
            <p:cNvSpPr/>
            <p:nvPr/>
          </p:nvSpPr>
          <p:spPr>
            <a:xfrm>
              <a:off x="1457654" y="4365104"/>
              <a:ext cx="1944216" cy="106964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 a passport</a:t>
              </a:r>
            </a:p>
          </p:txBody>
        </p:sp>
        <p:sp>
          <p:nvSpPr>
            <p:cNvPr id="23" name="Flowchart: Alternate Process 6">
              <a:extLst>
                <a:ext uri="{FF2B5EF4-FFF2-40B4-BE49-F238E27FC236}">
                  <a16:creationId xmlns:a16="http://schemas.microsoft.com/office/drawing/2014/main" id="{40437DC9-5F00-B842-8C32-4DD6320E1A78}"/>
                </a:ext>
              </a:extLst>
            </p:cNvPr>
            <p:cNvSpPr/>
            <p:nvPr/>
          </p:nvSpPr>
          <p:spPr>
            <a:xfrm>
              <a:off x="3347864" y="5445224"/>
              <a:ext cx="1224136" cy="63938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a Canadian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A63B84AA-BA2E-6D4F-9F2E-3099E07825CA}"/>
                </a:ext>
              </a:extLst>
            </p:cNvPr>
            <p:cNvCxnSpPr>
              <a:stCxn id="22" idx="3"/>
              <a:endCxn id="23" idx="0"/>
            </p:cNvCxnSpPr>
            <p:nvPr/>
          </p:nvCxnSpPr>
          <p:spPr>
            <a:xfrm>
              <a:off x="3401870" y="4899924"/>
              <a:ext cx="558062" cy="545300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EDD465E-8792-544C-B904-3DE4C3AB7C89}"/>
                </a:ext>
              </a:extLst>
            </p:cNvPr>
            <p:cNvCxnSpPr>
              <a:stCxn id="22" idx="1"/>
              <a:endCxn id="27" idx="0"/>
            </p:cNvCxnSpPr>
            <p:nvPr/>
          </p:nvCxnSpPr>
          <p:spPr>
            <a:xfrm rot="10800000" flipV="1">
              <a:off x="1007604" y="4899924"/>
              <a:ext cx="450050" cy="545300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Alternate Process 17">
              <a:extLst>
                <a:ext uri="{FF2B5EF4-FFF2-40B4-BE49-F238E27FC236}">
                  <a16:creationId xmlns:a16="http://schemas.microsoft.com/office/drawing/2014/main" id="{7AB5A33F-4C5E-8E4D-965D-ADDFE6ED3321}"/>
                </a:ext>
              </a:extLst>
            </p:cNvPr>
            <p:cNvSpPr/>
            <p:nvPr/>
          </p:nvSpPr>
          <p:spPr>
            <a:xfrm>
              <a:off x="395536" y="5445224"/>
              <a:ext cx="1224136" cy="63938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not a Canadian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29C02A70-25CF-D640-995C-9796C27D7A84}"/>
                </a:ext>
              </a:extLst>
            </p:cNvPr>
            <p:cNvCxnSpPr>
              <a:stCxn id="27" idx="2"/>
            </p:cNvCxnSpPr>
            <p:nvPr/>
          </p:nvCxnSpPr>
          <p:spPr>
            <a:xfrm rot="16200000" flipH="1">
              <a:off x="1495493" y="5596720"/>
              <a:ext cx="536390" cy="1512169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D8F483DD-8DDA-3242-9622-92D1C9197691}"/>
                </a:ext>
              </a:extLst>
            </p:cNvPr>
            <p:cNvCxnSpPr>
              <a:stCxn id="23" idx="2"/>
            </p:cNvCxnSpPr>
            <p:nvPr/>
          </p:nvCxnSpPr>
          <p:spPr>
            <a:xfrm rot="5400000">
              <a:off x="2971658" y="5632724"/>
              <a:ext cx="536388" cy="1440160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F0E841-A110-6B43-8552-A6AF4D04B7F1}"/>
                </a:ext>
              </a:extLst>
            </p:cNvPr>
            <p:cNvCxnSpPr/>
            <p:nvPr/>
          </p:nvCxnSpPr>
          <p:spPr>
            <a:xfrm>
              <a:off x="2519772" y="6620998"/>
              <a:ext cx="1" cy="72008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Alternate Process 18">
              <a:extLst>
                <a:ext uri="{FF2B5EF4-FFF2-40B4-BE49-F238E27FC236}">
                  <a16:creationId xmlns:a16="http://schemas.microsoft.com/office/drawing/2014/main" id="{A6D7ABEA-EFCC-5747-B464-5CDC85FD5A65}"/>
                </a:ext>
              </a:extLst>
            </p:cNvPr>
            <p:cNvSpPr/>
            <p:nvPr/>
          </p:nvSpPr>
          <p:spPr>
            <a:xfrm>
              <a:off x="972481" y="4365104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  <a:endParaRPr lang="en-CA" sz="1400" dirty="0">
                <a:solidFill>
                  <a:srgbClr val="000000"/>
                </a:solidFill>
                <a:cs typeface="Consolas" pitchFamily="49" charset="0"/>
              </a:endParaRPr>
            </a:p>
          </p:txBody>
        </p:sp>
        <p:sp>
          <p:nvSpPr>
            <p:cNvPr id="37" name="Flowchart: Alternate Process 19">
              <a:extLst>
                <a:ext uri="{FF2B5EF4-FFF2-40B4-BE49-F238E27FC236}">
                  <a16:creationId xmlns:a16="http://schemas.microsoft.com/office/drawing/2014/main" id="{4833E322-C9AF-C048-96F6-6CADD65753B6}"/>
                </a:ext>
              </a:extLst>
            </p:cNvPr>
            <p:cNvSpPr/>
            <p:nvPr/>
          </p:nvSpPr>
          <p:spPr>
            <a:xfrm>
              <a:off x="3239852" y="4346612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  <a:endParaRPr lang="en-CA" sz="1400" dirty="0">
                <a:solidFill>
                  <a:srgbClr val="000000"/>
                </a:solidFill>
                <a:cs typeface="Consolas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30195A-5B12-B441-99B4-873E0069C05F}"/>
              </a:ext>
            </a:extLst>
          </p:cNvPr>
          <p:cNvSpPr txBox="1"/>
          <p:nvPr/>
        </p:nvSpPr>
        <p:spPr>
          <a:xfrm>
            <a:off x="607402" y="843366"/>
            <a:ext cx="4000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//first if statement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//second if statement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714C98-C5A7-8047-896E-CCA211BF2BBB}"/>
              </a:ext>
            </a:extLst>
          </p:cNvPr>
          <p:cNvSpPr/>
          <p:nvPr/>
        </p:nvSpPr>
        <p:spPr>
          <a:xfrm>
            <a:off x="7783032" y="3381153"/>
            <a:ext cx="3705602" cy="2975197"/>
          </a:xfrm>
          <a:prstGeom prst="roundRect">
            <a:avLst/>
          </a:prstGeom>
          <a:solidFill>
            <a:srgbClr val="44E2C4">
              <a:alpha val="3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15503AFD-996D-3846-BE64-FF037C8690B2}"/>
              </a:ext>
            </a:extLst>
          </p:cNvPr>
          <p:cNvSpPr txBox="1"/>
          <p:nvPr/>
        </p:nvSpPr>
        <p:spPr>
          <a:xfrm>
            <a:off x="218500" y="1003445"/>
            <a:ext cx="5656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//first if statement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//another if statement in the true block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F4539D-CD40-BB4C-B91F-EA3289B6F89E}"/>
              </a:ext>
            </a:extLst>
          </p:cNvPr>
          <p:cNvGrpSpPr/>
          <p:nvPr/>
        </p:nvGrpSpPr>
        <p:grpSpPr>
          <a:xfrm>
            <a:off x="3885485" y="215900"/>
            <a:ext cx="8042604" cy="5755019"/>
            <a:chOff x="395536" y="3389395"/>
            <a:chExt cx="4896543" cy="4210457"/>
          </a:xfrm>
        </p:grpSpPr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FC610007-9BF9-BD4D-AF98-689AA128C737}"/>
                </a:ext>
              </a:extLst>
            </p:cNvPr>
            <p:cNvSpPr/>
            <p:nvPr/>
          </p:nvSpPr>
          <p:spPr>
            <a:xfrm>
              <a:off x="1457654" y="3759301"/>
              <a:ext cx="1944216" cy="106964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wear a turban</a:t>
              </a:r>
            </a:p>
          </p:txBody>
        </p:sp>
        <p:sp>
          <p:nvSpPr>
            <p:cNvPr id="8" name="Flowchart: Alternate Process 6">
              <a:extLst>
                <a:ext uri="{FF2B5EF4-FFF2-40B4-BE49-F238E27FC236}">
                  <a16:creationId xmlns:a16="http://schemas.microsoft.com/office/drawing/2014/main" id="{9EDC6481-AE4D-F44C-90E8-C2B5E6EC3C81}"/>
                </a:ext>
              </a:extLst>
            </p:cNvPr>
            <p:cNvSpPr/>
            <p:nvPr/>
          </p:nvSpPr>
          <p:spPr>
            <a:xfrm>
              <a:off x="4499974" y="5881974"/>
              <a:ext cx="792105" cy="336205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a Canadian Sikh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6F9E9A09-326C-BE45-BDAF-4E3E4763F815}"/>
                </a:ext>
              </a:extLst>
            </p:cNvPr>
            <p:cNvCxnSpPr>
              <a:cxnSpLocks/>
              <a:stCxn id="7" idx="3"/>
              <a:endCxn id="25" idx="0"/>
            </p:cNvCxnSpPr>
            <p:nvPr/>
          </p:nvCxnSpPr>
          <p:spPr>
            <a:xfrm>
              <a:off x="3401870" y="4294121"/>
              <a:ext cx="558061" cy="723907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D3B7BCBF-4C15-2240-8E15-CC0B1719A3F6}"/>
                </a:ext>
              </a:extLst>
            </p:cNvPr>
            <p:cNvCxnSpPr>
              <a:cxnSpLocks/>
              <a:stCxn id="7" idx="1"/>
              <a:endCxn id="11" idx="0"/>
            </p:cNvCxnSpPr>
            <p:nvPr/>
          </p:nvCxnSpPr>
          <p:spPr>
            <a:xfrm rot="10800000" flipV="1">
              <a:off x="1007604" y="4294120"/>
              <a:ext cx="450050" cy="1301618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Alternate Process 17">
              <a:extLst>
                <a:ext uri="{FF2B5EF4-FFF2-40B4-BE49-F238E27FC236}">
                  <a16:creationId xmlns:a16="http://schemas.microsoft.com/office/drawing/2014/main" id="{B7245FB6-254B-7244-83C2-462C0E8824D7}"/>
                </a:ext>
              </a:extLst>
            </p:cNvPr>
            <p:cNvSpPr/>
            <p:nvPr/>
          </p:nvSpPr>
          <p:spPr>
            <a:xfrm>
              <a:off x="395536" y="5595739"/>
              <a:ext cx="1224136" cy="63938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a practicing Sikh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0F4BDE-B6A8-4542-884B-FB092FA6EB9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429762" y="3389395"/>
              <a:ext cx="0" cy="36990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FB78A1FA-6079-4D47-B91E-B7997F0B522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1261347" y="5981382"/>
              <a:ext cx="1004684" cy="1512169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B06D4F8-0B5F-7342-B699-A6CB7332799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19772" y="6638965"/>
              <a:ext cx="1664921" cy="600844"/>
            </a:xfrm>
            <a:prstGeom prst="bentConnector3">
              <a:avLst>
                <a:gd name="adj1" fmla="val 308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C364C9-CC52-6145-A02D-4B151115E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9772" y="7239813"/>
              <a:ext cx="1" cy="36003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Alternate Process 18">
              <a:extLst>
                <a:ext uri="{FF2B5EF4-FFF2-40B4-BE49-F238E27FC236}">
                  <a16:creationId xmlns:a16="http://schemas.microsoft.com/office/drawing/2014/main" id="{2A197DD8-61D2-DF4F-AFA1-3A5B0B5FEC8F}"/>
                </a:ext>
              </a:extLst>
            </p:cNvPr>
            <p:cNvSpPr/>
            <p:nvPr/>
          </p:nvSpPr>
          <p:spPr>
            <a:xfrm>
              <a:off x="972481" y="4365104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</a:p>
          </p:txBody>
        </p:sp>
        <p:sp>
          <p:nvSpPr>
            <p:cNvPr id="17" name="Flowchart: Alternate Process 19">
              <a:extLst>
                <a:ext uri="{FF2B5EF4-FFF2-40B4-BE49-F238E27FC236}">
                  <a16:creationId xmlns:a16="http://schemas.microsoft.com/office/drawing/2014/main" id="{C13D9416-0A05-4F42-B6F6-257F118CC6C3}"/>
                </a:ext>
              </a:extLst>
            </p:cNvPr>
            <p:cNvSpPr/>
            <p:nvPr/>
          </p:nvSpPr>
          <p:spPr>
            <a:xfrm>
              <a:off x="3239852" y="4346612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</a:p>
          </p:txBody>
        </p:sp>
        <p:sp>
          <p:nvSpPr>
            <p:cNvPr id="25" name="Flowchart: Decision 5">
              <a:extLst>
                <a:ext uri="{FF2B5EF4-FFF2-40B4-BE49-F238E27FC236}">
                  <a16:creationId xmlns:a16="http://schemas.microsoft.com/office/drawing/2014/main" id="{AF209D3D-361E-9343-84A0-01B558E178AF}"/>
                </a:ext>
              </a:extLst>
            </p:cNvPr>
            <p:cNvSpPr/>
            <p:nvPr/>
          </p:nvSpPr>
          <p:spPr>
            <a:xfrm>
              <a:off x="3361469" y="5018028"/>
              <a:ext cx="1196925" cy="64772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 a passport</a:t>
              </a:r>
            </a:p>
          </p:txBody>
        </p:sp>
        <p:sp>
          <p:nvSpPr>
            <p:cNvPr id="30" name="Flowchart: Alternate Process 6">
              <a:extLst>
                <a:ext uri="{FF2B5EF4-FFF2-40B4-BE49-F238E27FC236}">
                  <a16:creationId xmlns:a16="http://schemas.microsoft.com/office/drawing/2014/main" id="{F4416B15-A5EC-D746-BD6E-508699AE8EF6}"/>
                </a:ext>
              </a:extLst>
            </p:cNvPr>
            <p:cNvSpPr/>
            <p:nvPr/>
          </p:nvSpPr>
          <p:spPr>
            <a:xfrm>
              <a:off x="2764380" y="5907385"/>
              <a:ext cx="698552" cy="349375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a Non-Canadian Sikh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43A2F59-FC5E-4A45-9572-6AC3E8B503B7}"/>
                </a:ext>
              </a:extLst>
            </p:cNvPr>
            <p:cNvCxnSpPr>
              <a:cxnSpLocks/>
              <a:stCxn id="25" idx="3"/>
              <a:endCxn id="8" idx="0"/>
            </p:cNvCxnSpPr>
            <p:nvPr/>
          </p:nvCxnSpPr>
          <p:spPr>
            <a:xfrm>
              <a:off x="4558394" y="5341888"/>
              <a:ext cx="337633" cy="540085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0594F327-06AC-594C-B425-0F53901BC04E}"/>
                </a:ext>
              </a:extLst>
            </p:cNvPr>
            <p:cNvCxnSpPr>
              <a:cxnSpLocks/>
              <a:stCxn id="25" idx="1"/>
              <a:endCxn id="30" idx="0"/>
            </p:cNvCxnSpPr>
            <p:nvPr/>
          </p:nvCxnSpPr>
          <p:spPr>
            <a:xfrm rot="10800000" flipV="1">
              <a:off x="3113656" y="5341888"/>
              <a:ext cx="247813" cy="565497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E3F1B164-1673-B442-8862-5F36845CB04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4321907" y="6064846"/>
              <a:ext cx="420787" cy="727452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3D5ECE5A-3B50-8844-9C22-EEAF6375D227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6200000" flipH="1">
              <a:off x="3450013" y="5920403"/>
              <a:ext cx="382207" cy="1054919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18">
              <a:extLst>
                <a:ext uri="{FF2B5EF4-FFF2-40B4-BE49-F238E27FC236}">
                  <a16:creationId xmlns:a16="http://schemas.microsoft.com/office/drawing/2014/main" id="{06DA4890-56C8-7949-8C6C-862DD43E1FFE}"/>
                </a:ext>
              </a:extLst>
            </p:cNvPr>
            <p:cNvSpPr/>
            <p:nvPr/>
          </p:nvSpPr>
          <p:spPr>
            <a:xfrm>
              <a:off x="2965417" y="5373919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</a:p>
          </p:txBody>
        </p:sp>
        <p:sp>
          <p:nvSpPr>
            <p:cNvPr id="56" name="Flowchart: Alternate Process 19">
              <a:extLst>
                <a:ext uri="{FF2B5EF4-FFF2-40B4-BE49-F238E27FC236}">
                  <a16:creationId xmlns:a16="http://schemas.microsoft.com/office/drawing/2014/main" id="{6EA1979B-454F-694C-B1EB-8EE7C1CAC4E1}"/>
                </a:ext>
              </a:extLst>
            </p:cNvPr>
            <p:cNvSpPr/>
            <p:nvPr/>
          </p:nvSpPr>
          <p:spPr>
            <a:xfrm>
              <a:off x="4370279" y="5359429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0F61230-0854-3048-BB8A-E33BDC8D6465}"/>
              </a:ext>
            </a:extLst>
          </p:cNvPr>
          <p:cNvSpPr/>
          <p:nvPr/>
        </p:nvSpPr>
        <p:spPr>
          <a:xfrm>
            <a:off x="4866236" y="6027583"/>
            <a:ext cx="5064090" cy="669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000000"/>
                </a:solidFill>
              </a:rPr>
              <a:t>Nested if Statement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2934758-D11D-0843-A154-E44C5B60EA82}"/>
              </a:ext>
            </a:extLst>
          </p:cNvPr>
          <p:cNvSpPr/>
          <p:nvPr/>
        </p:nvSpPr>
        <p:spPr>
          <a:xfrm>
            <a:off x="7608168" y="2183528"/>
            <a:ext cx="4438702" cy="2732466"/>
          </a:xfrm>
          <a:prstGeom prst="roundRect">
            <a:avLst/>
          </a:prstGeom>
          <a:solidFill>
            <a:srgbClr val="44E2C4">
              <a:alpha val="3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15503AFD-996D-3846-BE64-FF037C8690B2}"/>
              </a:ext>
            </a:extLst>
          </p:cNvPr>
          <p:cNvSpPr txBox="1"/>
          <p:nvPr/>
        </p:nvSpPr>
        <p:spPr>
          <a:xfrm>
            <a:off x="134391" y="440474"/>
            <a:ext cx="56563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//first if statement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//another if statement in the false block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F4539D-CD40-BB4C-B91F-EA3289B6F89E}"/>
              </a:ext>
            </a:extLst>
          </p:cNvPr>
          <p:cNvGrpSpPr/>
          <p:nvPr/>
        </p:nvGrpSpPr>
        <p:grpSpPr>
          <a:xfrm>
            <a:off x="4200047" y="389520"/>
            <a:ext cx="7574835" cy="5755019"/>
            <a:chOff x="-251543" y="3389395"/>
            <a:chExt cx="4611756" cy="4210457"/>
          </a:xfrm>
        </p:grpSpPr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FC610007-9BF9-BD4D-AF98-689AA128C737}"/>
                </a:ext>
              </a:extLst>
            </p:cNvPr>
            <p:cNvSpPr/>
            <p:nvPr/>
          </p:nvSpPr>
          <p:spPr>
            <a:xfrm>
              <a:off x="1457654" y="3759301"/>
              <a:ext cx="1944216" cy="106964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wears a turban</a:t>
              </a:r>
            </a:p>
          </p:txBody>
        </p:sp>
        <p:sp>
          <p:nvSpPr>
            <p:cNvPr id="8" name="Flowchart: Alternate Process 6">
              <a:extLst>
                <a:ext uri="{FF2B5EF4-FFF2-40B4-BE49-F238E27FC236}">
                  <a16:creationId xmlns:a16="http://schemas.microsoft.com/office/drawing/2014/main" id="{9EDC6481-AE4D-F44C-90E8-C2B5E6EC3C81}"/>
                </a:ext>
              </a:extLst>
            </p:cNvPr>
            <p:cNvSpPr/>
            <p:nvPr/>
          </p:nvSpPr>
          <p:spPr>
            <a:xfrm>
              <a:off x="1337552" y="5881973"/>
              <a:ext cx="906642" cy="394177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Canadian none practicing Sikh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6F9E9A09-326C-BE45-BDAF-4E3E4763F815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>
              <a:off x="3401870" y="4294121"/>
              <a:ext cx="346275" cy="1122131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D3B7BCBF-4C15-2240-8E15-CC0B1719A3F6}"/>
                </a:ext>
              </a:extLst>
            </p:cNvPr>
            <p:cNvCxnSpPr>
              <a:cxnSpLocks/>
              <a:stCxn id="7" idx="1"/>
              <a:endCxn id="25" idx="0"/>
            </p:cNvCxnSpPr>
            <p:nvPr/>
          </p:nvCxnSpPr>
          <p:spPr>
            <a:xfrm rot="10800000" flipV="1">
              <a:off x="983075" y="4294120"/>
              <a:ext cx="474579" cy="723907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Alternate Process 17">
              <a:extLst>
                <a:ext uri="{FF2B5EF4-FFF2-40B4-BE49-F238E27FC236}">
                  <a16:creationId xmlns:a16="http://schemas.microsoft.com/office/drawing/2014/main" id="{B7245FB6-254B-7244-83C2-462C0E8824D7}"/>
                </a:ext>
              </a:extLst>
            </p:cNvPr>
            <p:cNvSpPr/>
            <p:nvPr/>
          </p:nvSpPr>
          <p:spPr>
            <a:xfrm>
              <a:off x="3136077" y="5416252"/>
              <a:ext cx="1224136" cy="63938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a practicing Sikh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0F4BDE-B6A8-4542-884B-FB092FA6EB9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429762" y="3389395"/>
              <a:ext cx="0" cy="36990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FB78A1FA-6079-4D47-B91E-B7997F0B5227}"/>
                </a:ext>
              </a:extLst>
            </p:cNvPr>
            <p:cNvCxnSpPr>
              <a:cxnSpLocks/>
            </p:cNvCxnSpPr>
            <p:nvPr/>
          </p:nvCxnSpPr>
          <p:spPr>
            <a:xfrm>
              <a:off x="992642" y="6638964"/>
              <a:ext cx="1527131" cy="600845"/>
            </a:xfrm>
            <a:prstGeom prst="bentConnector3">
              <a:avLst>
                <a:gd name="adj1" fmla="val 888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B06D4F8-0B5F-7342-B699-A6CB7332799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2541873" y="6033538"/>
              <a:ext cx="1184173" cy="1228372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C364C9-CC52-6145-A02D-4B151115E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9772" y="7239813"/>
              <a:ext cx="1" cy="36003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Alternate Process 18">
              <a:extLst>
                <a:ext uri="{FF2B5EF4-FFF2-40B4-BE49-F238E27FC236}">
                  <a16:creationId xmlns:a16="http://schemas.microsoft.com/office/drawing/2014/main" id="{2A197DD8-61D2-DF4F-AFA1-3A5B0B5FEC8F}"/>
                </a:ext>
              </a:extLst>
            </p:cNvPr>
            <p:cNvSpPr/>
            <p:nvPr/>
          </p:nvSpPr>
          <p:spPr>
            <a:xfrm>
              <a:off x="972481" y="4365104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</a:p>
          </p:txBody>
        </p:sp>
        <p:sp>
          <p:nvSpPr>
            <p:cNvPr id="17" name="Flowchart: Alternate Process 19">
              <a:extLst>
                <a:ext uri="{FF2B5EF4-FFF2-40B4-BE49-F238E27FC236}">
                  <a16:creationId xmlns:a16="http://schemas.microsoft.com/office/drawing/2014/main" id="{C13D9416-0A05-4F42-B6F6-257F118CC6C3}"/>
                </a:ext>
              </a:extLst>
            </p:cNvPr>
            <p:cNvSpPr/>
            <p:nvPr/>
          </p:nvSpPr>
          <p:spPr>
            <a:xfrm>
              <a:off x="3239852" y="4346612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</a:p>
          </p:txBody>
        </p:sp>
        <p:sp>
          <p:nvSpPr>
            <p:cNvPr id="25" name="Flowchart: Decision 5">
              <a:extLst>
                <a:ext uri="{FF2B5EF4-FFF2-40B4-BE49-F238E27FC236}">
                  <a16:creationId xmlns:a16="http://schemas.microsoft.com/office/drawing/2014/main" id="{AF209D3D-361E-9343-84A0-01B558E178AF}"/>
                </a:ext>
              </a:extLst>
            </p:cNvPr>
            <p:cNvSpPr/>
            <p:nvPr/>
          </p:nvSpPr>
          <p:spPr>
            <a:xfrm>
              <a:off x="384613" y="5018028"/>
              <a:ext cx="1196925" cy="64772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 a passport</a:t>
              </a:r>
            </a:p>
          </p:txBody>
        </p:sp>
        <p:sp>
          <p:nvSpPr>
            <p:cNvPr id="30" name="Flowchart: Alternate Process 6">
              <a:extLst>
                <a:ext uri="{FF2B5EF4-FFF2-40B4-BE49-F238E27FC236}">
                  <a16:creationId xmlns:a16="http://schemas.microsoft.com/office/drawing/2014/main" id="{F4416B15-A5EC-D746-BD6E-508699AE8EF6}"/>
                </a:ext>
              </a:extLst>
            </p:cNvPr>
            <p:cNvSpPr/>
            <p:nvPr/>
          </p:nvSpPr>
          <p:spPr>
            <a:xfrm>
              <a:off x="-251543" y="5881974"/>
              <a:ext cx="1071662" cy="39417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None Canadian, none practicing Sikh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43A2F59-FC5E-4A45-9572-6AC3E8B503B7}"/>
                </a:ext>
              </a:extLst>
            </p:cNvPr>
            <p:cNvCxnSpPr>
              <a:cxnSpLocks/>
              <a:stCxn id="25" idx="3"/>
              <a:endCxn id="8" idx="0"/>
            </p:cNvCxnSpPr>
            <p:nvPr/>
          </p:nvCxnSpPr>
          <p:spPr>
            <a:xfrm>
              <a:off x="1581538" y="5341888"/>
              <a:ext cx="209336" cy="540085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0594F327-06AC-594C-B425-0F53901BC04E}"/>
                </a:ext>
              </a:extLst>
            </p:cNvPr>
            <p:cNvCxnSpPr>
              <a:cxnSpLocks/>
              <a:stCxn id="25" idx="1"/>
              <a:endCxn id="30" idx="0"/>
            </p:cNvCxnSpPr>
            <p:nvPr/>
          </p:nvCxnSpPr>
          <p:spPr>
            <a:xfrm rot="10800000" flipV="1">
              <a:off x="284288" y="5341888"/>
              <a:ext cx="100325" cy="540085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E3F1B164-1673-B442-8862-5F36845CB04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1210274" y="6058360"/>
              <a:ext cx="362810" cy="798391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3D5ECE5A-3B50-8844-9C22-EEAF6375D227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6200000" flipH="1">
              <a:off x="456980" y="6103457"/>
              <a:ext cx="362811" cy="708194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18">
              <a:extLst>
                <a:ext uri="{FF2B5EF4-FFF2-40B4-BE49-F238E27FC236}">
                  <a16:creationId xmlns:a16="http://schemas.microsoft.com/office/drawing/2014/main" id="{06DA4890-56C8-7949-8C6C-862DD43E1FFE}"/>
                </a:ext>
              </a:extLst>
            </p:cNvPr>
            <p:cNvSpPr/>
            <p:nvPr/>
          </p:nvSpPr>
          <p:spPr>
            <a:xfrm>
              <a:off x="120976" y="5409864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</a:p>
          </p:txBody>
        </p:sp>
        <p:sp>
          <p:nvSpPr>
            <p:cNvPr id="56" name="Flowchart: Alternate Process 19">
              <a:extLst>
                <a:ext uri="{FF2B5EF4-FFF2-40B4-BE49-F238E27FC236}">
                  <a16:creationId xmlns:a16="http://schemas.microsoft.com/office/drawing/2014/main" id="{6EA1979B-454F-694C-B1EB-8EE7C1CAC4E1}"/>
                </a:ext>
              </a:extLst>
            </p:cNvPr>
            <p:cNvSpPr/>
            <p:nvPr/>
          </p:nvSpPr>
          <p:spPr>
            <a:xfrm>
              <a:off x="1305522" y="5406374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0F61230-0854-3048-BB8A-E33BDC8D6465}"/>
              </a:ext>
            </a:extLst>
          </p:cNvPr>
          <p:cNvSpPr/>
          <p:nvPr/>
        </p:nvSpPr>
        <p:spPr>
          <a:xfrm>
            <a:off x="6222087" y="6088898"/>
            <a:ext cx="5064090" cy="669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000000"/>
                </a:solidFill>
              </a:rPr>
              <a:t>Nested if Statement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801E2C7-ECAA-F64B-AF9D-14448867DDFC}"/>
              </a:ext>
            </a:extLst>
          </p:cNvPr>
          <p:cNvSpPr/>
          <p:nvPr/>
        </p:nvSpPr>
        <p:spPr>
          <a:xfrm>
            <a:off x="3995682" y="2357149"/>
            <a:ext cx="4528126" cy="2656028"/>
          </a:xfrm>
          <a:prstGeom prst="roundRect">
            <a:avLst/>
          </a:prstGeom>
          <a:solidFill>
            <a:srgbClr val="44E2C4">
              <a:alpha val="3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15503AFD-996D-3846-BE64-FF037C8690B2}"/>
              </a:ext>
            </a:extLst>
          </p:cNvPr>
          <p:cNvSpPr txBox="1"/>
          <p:nvPr/>
        </p:nvSpPr>
        <p:spPr>
          <a:xfrm>
            <a:off x="134391" y="440474"/>
            <a:ext cx="56563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//first if statement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//another if statement in the false block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D6551-F299-EA4F-9BFD-DB4B6094F6AD}"/>
              </a:ext>
            </a:extLst>
          </p:cNvPr>
          <p:cNvSpPr txBox="1"/>
          <p:nvPr/>
        </p:nvSpPr>
        <p:spPr>
          <a:xfrm>
            <a:off x="5790725" y="440474"/>
            <a:ext cx="5656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//first if statement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39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F4539D-CD40-BB4C-B91F-EA3289B6F89E}"/>
              </a:ext>
            </a:extLst>
          </p:cNvPr>
          <p:cNvGrpSpPr/>
          <p:nvPr/>
        </p:nvGrpSpPr>
        <p:grpSpPr>
          <a:xfrm>
            <a:off x="2205660" y="-444245"/>
            <a:ext cx="9785057" cy="6988397"/>
            <a:chOff x="-1597181" y="2735964"/>
            <a:chExt cx="5957394" cy="5112806"/>
          </a:xfrm>
        </p:grpSpPr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FC610007-9BF9-BD4D-AF98-689AA128C737}"/>
                </a:ext>
              </a:extLst>
            </p:cNvPr>
            <p:cNvSpPr/>
            <p:nvPr/>
          </p:nvSpPr>
          <p:spPr>
            <a:xfrm>
              <a:off x="1457654" y="3105868"/>
              <a:ext cx="1944216" cy="106964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Flowchart: Alternate Process 6">
              <a:extLst>
                <a:ext uri="{FF2B5EF4-FFF2-40B4-BE49-F238E27FC236}">
                  <a16:creationId xmlns:a16="http://schemas.microsoft.com/office/drawing/2014/main" id="{9EDC6481-AE4D-F44C-90E8-C2B5E6EC3C81}"/>
                </a:ext>
              </a:extLst>
            </p:cNvPr>
            <p:cNvSpPr/>
            <p:nvPr/>
          </p:nvSpPr>
          <p:spPr>
            <a:xfrm>
              <a:off x="1570595" y="5461911"/>
              <a:ext cx="906642" cy="394177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6F9E9A09-326C-BE45-BDAF-4E3E4763F815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>
              <a:off x="3401870" y="3640689"/>
              <a:ext cx="346275" cy="1666661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D3B7BCBF-4C15-2240-8E15-CC0B1719A3F6}"/>
                </a:ext>
              </a:extLst>
            </p:cNvPr>
            <p:cNvCxnSpPr>
              <a:cxnSpLocks/>
              <a:stCxn id="7" idx="1"/>
              <a:endCxn id="25" idx="0"/>
            </p:cNvCxnSpPr>
            <p:nvPr/>
          </p:nvCxnSpPr>
          <p:spPr>
            <a:xfrm rot="10800000" flipV="1">
              <a:off x="983076" y="3640689"/>
              <a:ext cx="474578" cy="646123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Alternate Process 17">
              <a:extLst>
                <a:ext uri="{FF2B5EF4-FFF2-40B4-BE49-F238E27FC236}">
                  <a16:creationId xmlns:a16="http://schemas.microsoft.com/office/drawing/2014/main" id="{B7245FB6-254B-7244-83C2-462C0E8824D7}"/>
                </a:ext>
              </a:extLst>
            </p:cNvPr>
            <p:cNvSpPr/>
            <p:nvPr/>
          </p:nvSpPr>
          <p:spPr>
            <a:xfrm>
              <a:off x="3136077" y="5307350"/>
              <a:ext cx="1224136" cy="63938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0F4BDE-B6A8-4542-884B-FB092FA6EB9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429762" y="2735964"/>
              <a:ext cx="0" cy="36990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FB78A1FA-6079-4D47-B91E-B7997F0B5227}"/>
                </a:ext>
              </a:extLst>
            </p:cNvPr>
            <p:cNvCxnSpPr>
              <a:cxnSpLocks/>
            </p:cNvCxnSpPr>
            <p:nvPr/>
          </p:nvCxnSpPr>
          <p:spPr>
            <a:xfrm>
              <a:off x="-57927" y="6909119"/>
              <a:ext cx="2535164" cy="57961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B06D4F8-0B5F-7342-B699-A6CB7332799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2317957" y="6058541"/>
              <a:ext cx="1541994" cy="1318383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C364C9-CC52-6145-A02D-4B151115E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4458" y="7488731"/>
              <a:ext cx="1" cy="36003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Alternate Process 18">
              <a:extLst>
                <a:ext uri="{FF2B5EF4-FFF2-40B4-BE49-F238E27FC236}">
                  <a16:creationId xmlns:a16="http://schemas.microsoft.com/office/drawing/2014/main" id="{2A197DD8-61D2-DF4F-AFA1-3A5B0B5FEC8F}"/>
                </a:ext>
              </a:extLst>
            </p:cNvPr>
            <p:cNvSpPr/>
            <p:nvPr/>
          </p:nvSpPr>
          <p:spPr>
            <a:xfrm>
              <a:off x="855959" y="3882813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</a:p>
          </p:txBody>
        </p:sp>
        <p:sp>
          <p:nvSpPr>
            <p:cNvPr id="17" name="Flowchart: Alternate Process 19">
              <a:extLst>
                <a:ext uri="{FF2B5EF4-FFF2-40B4-BE49-F238E27FC236}">
                  <a16:creationId xmlns:a16="http://schemas.microsoft.com/office/drawing/2014/main" id="{C13D9416-0A05-4F42-B6F6-257F118CC6C3}"/>
                </a:ext>
              </a:extLst>
            </p:cNvPr>
            <p:cNvSpPr/>
            <p:nvPr/>
          </p:nvSpPr>
          <p:spPr>
            <a:xfrm>
              <a:off x="3265745" y="3910994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</a:p>
          </p:txBody>
        </p:sp>
        <p:sp>
          <p:nvSpPr>
            <p:cNvPr id="25" name="Flowchart: Decision 5">
              <a:extLst>
                <a:ext uri="{FF2B5EF4-FFF2-40B4-BE49-F238E27FC236}">
                  <a16:creationId xmlns:a16="http://schemas.microsoft.com/office/drawing/2014/main" id="{AF209D3D-361E-9343-84A0-01B558E178AF}"/>
                </a:ext>
              </a:extLst>
            </p:cNvPr>
            <p:cNvSpPr/>
            <p:nvPr/>
          </p:nvSpPr>
          <p:spPr>
            <a:xfrm>
              <a:off x="384613" y="4286812"/>
              <a:ext cx="1196925" cy="64772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Flowchart: Alternate Process 6">
              <a:extLst>
                <a:ext uri="{FF2B5EF4-FFF2-40B4-BE49-F238E27FC236}">
                  <a16:creationId xmlns:a16="http://schemas.microsoft.com/office/drawing/2014/main" id="{F4416B15-A5EC-D746-BD6E-508699AE8EF6}"/>
                </a:ext>
              </a:extLst>
            </p:cNvPr>
            <p:cNvSpPr/>
            <p:nvPr/>
          </p:nvSpPr>
          <p:spPr>
            <a:xfrm>
              <a:off x="-1597181" y="5744485"/>
              <a:ext cx="1071662" cy="39417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43A2F59-FC5E-4A45-9572-6AC3E8B503B7}"/>
                </a:ext>
              </a:extLst>
            </p:cNvPr>
            <p:cNvCxnSpPr>
              <a:cxnSpLocks/>
              <a:stCxn id="25" idx="3"/>
              <a:endCxn id="8" idx="0"/>
            </p:cNvCxnSpPr>
            <p:nvPr/>
          </p:nvCxnSpPr>
          <p:spPr>
            <a:xfrm>
              <a:off x="1581538" y="4610672"/>
              <a:ext cx="442378" cy="851239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0594F327-06AC-594C-B425-0F53901BC04E}"/>
                </a:ext>
              </a:extLst>
            </p:cNvPr>
            <p:cNvCxnSpPr>
              <a:cxnSpLocks/>
              <a:stCxn id="25" idx="1"/>
              <a:endCxn id="27" idx="0"/>
            </p:cNvCxnSpPr>
            <p:nvPr/>
          </p:nvCxnSpPr>
          <p:spPr>
            <a:xfrm rot="10800000" flipV="1">
              <a:off x="-17574" y="4610672"/>
              <a:ext cx="402187" cy="393225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E3F1B164-1673-B442-8862-5F36845CB04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456479" y="5341682"/>
              <a:ext cx="1053032" cy="2081843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3D5ECE5A-3B50-8844-9C22-EEAF6375D227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6200000" flipH="1">
              <a:off x="-691094" y="5768400"/>
              <a:ext cx="275702" cy="1016215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18">
              <a:extLst>
                <a:ext uri="{FF2B5EF4-FFF2-40B4-BE49-F238E27FC236}">
                  <a16:creationId xmlns:a16="http://schemas.microsoft.com/office/drawing/2014/main" id="{06DA4890-56C8-7949-8C6C-862DD43E1FFE}"/>
                </a:ext>
              </a:extLst>
            </p:cNvPr>
            <p:cNvSpPr/>
            <p:nvPr/>
          </p:nvSpPr>
          <p:spPr>
            <a:xfrm>
              <a:off x="-145250" y="4601642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</a:p>
          </p:txBody>
        </p:sp>
        <p:sp>
          <p:nvSpPr>
            <p:cNvPr id="56" name="Flowchart: Alternate Process 19">
              <a:extLst>
                <a:ext uri="{FF2B5EF4-FFF2-40B4-BE49-F238E27FC236}">
                  <a16:creationId xmlns:a16="http://schemas.microsoft.com/office/drawing/2014/main" id="{6EA1979B-454F-694C-B1EB-8EE7C1CAC4E1}"/>
                </a:ext>
              </a:extLst>
            </p:cNvPr>
            <p:cNvSpPr/>
            <p:nvPr/>
          </p:nvSpPr>
          <p:spPr>
            <a:xfrm>
              <a:off x="1465654" y="4597142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</a:p>
          </p:txBody>
        </p:sp>
        <p:sp>
          <p:nvSpPr>
            <p:cNvPr id="27" name="Flowchart: Decision 5">
              <a:extLst>
                <a:ext uri="{FF2B5EF4-FFF2-40B4-BE49-F238E27FC236}">
                  <a16:creationId xmlns:a16="http://schemas.microsoft.com/office/drawing/2014/main" id="{4F0FFDED-0CBD-FD40-912E-76CCA01F8896}"/>
                </a:ext>
              </a:extLst>
            </p:cNvPr>
            <p:cNvSpPr/>
            <p:nvPr/>
          </p:nvSpPr>
          <p:spPr>
            <a:xfrm>
              <a:off x="-616037" y="5003897"/>
              <a:ext cx="1196925" cy="647720"/>
            </a:xfrm>
            <a:prstGeom prst="flowChartDecision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Flowchart: Alternate Process 18">
              <a:extLst>
                <a:ext uri="{FF2B5EF4-FFF2-40B4-BE49-F238E27FC236}">
                  <a16:creationId xmlns:a16="http://schemas.microsoft.com/office/drawing/2014/main" id="{167F7D54-69F8-1444-A2F6-0E0D065E6EA4}"/>
                </a:ext>
              </a:extLst>
            </p:cNvPr>
            <p:cNvSpPr/>
            <p:nvPr/>
          </p:nvSpPr>
          <p:spPr>
            <a:xfrm>
              <a:off x="-1211724" y="5317049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False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6F89C17E-80A6-754A-936C-C2F77062D2DB}"/>
                </a:ext>
              </a:extLst>
            </p:cNvPr>
            <p:cNvCxnSpPr>
              <a:cxnSpLocks/>
              <a:stCxn id="27" idx="1"/>
              <a:endCxn id="30" idx="0"/>
            </p:cNvCxnSpPr>
            <p:nvPr/>
          </p:nvCxnSpPr>
          <p:spPr>
            <a:xfrm rot="10800000" flipV="1">
              <a:off x="-1061349" y="5327758"/>
              <a:ext cx="445313" cy="416728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Alternate Process 6">
              <a:extLst>
                <a:ext uri="{FF2B5EF4-FFF2-40B4-BE49-F238E27FC236}">
                  <a16:creationId xmlns:a16="http://schemas.microsoft.com/office/drawing/2014/main" id="{C3F30660-D162-3942-8C58-F62F63DFBB3D}"/>
                </a:ext>
              </a:extLst>
            </p:cNvPr>
            <p:cNvSpPr/>
            <p:nvPr/>
          </p:nvSpPr>
          <p:spPr>
            <a:xfrm>
              <a:off x="322283" y="5744483"/>
              <a:ext cx="1071662" cy="394176"/>
            </a:xfrm>
            <a:prstGeom prst="flowChartAlternateProcess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5904B90F-AB45-2C41-916B-A712C1392641}"/>
                </a:ext>
              </a:extLst>
            </p:cNvPr>
            <p:cNvCxnSpPr>
              <a:cxnSpLocks/>
              <a:stCxn id="27" idx="3"/>
              <a:endCxn id="33" idx="0"/>
            </p:cNvCxnSpPr>
            <p:nvPr/>
          </p:nvCxnSpPr>
          <p:spPr>
            <a:xfrm>
              <a:off x="580888" y="5327758"/>
              <a:ext cx="277226" cy="416726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28046BCB-9592-2D40-89B8-4A257BE74760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5400000">
              <a:off x="262243" y="5818488"/>
              <a:ext cx="275702" cy="916041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5F5818-8030-1B42-BE53-D2938D89E43A}"/>
                </a:ext>
              </a:extLst>
            </p:cNvPr>
            <p:cNvCxnSpPr>
              <a:cxnSpLocks/>
            </p:cNvCxnSpPr>
            <p:nvPr/>
          </p:nvCxnSpPr>
          <p:spPr>
            <a:xfrm>
              <a:off x="-45474" y="6414358"/>
              <a:ext cx="339" cy="50379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Alternate Process 19">
              <a:extLst>
                <a:ext uri="{FF2B5EF4-FFF2-40B4-BE49-F238E27FC236}">
                  <a16:creationId xmlns:a16="http://schemas.microsoft.com/office/drawing/2014/main" id="{24783489-44F0-0B4F-9124-F9AB4562A72E}"/>
                </a:ext>
              </a:extLst>
            </p:cNvPr>
            <p:cNvSpPr/>
            <p:nvPr/>
          </p:nvSpPr>
          <p:spPr>
            <a:xfrm>
              <a:off x="381490" y="5289016"/>
              <a:ext cx="647192" cy="319692"/>
            </a:xfrm>
            <a:prstGeom prst="flowChartAlternateProcess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rgbClr val="000000"/>
                  </a:solidFill>
                  <a:cs typeface="Consolas" pitchFamily="49" charset="0"/>
                </a:rPr>
                <a:t>True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801E2C7-ECAA-F64B-AF9D-14448867DDFC}"/>
              </a:ext>
            </a:extLst>
          </p:cNvPr>
          <p:cNvSpPr/>
          <p:nvPr/>
        </p:nvSpPr>
        <p:spPr>
          <a:xfrm>
            <a:off x="2052084" y="1582809"/>
            <a:ext cx="7028121" cy="3924856"/>
          </a:xfrm>
          <a:prstGeom prst="roundRect">
            <a:avLst/>
          </a:prstGeom>
          <a:solidFill>
            <a:srgbClr val="44E2C4">
              <a:alpha val="3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E3759CA-46BE-524E-A214-8D1CA06245BB}"/>
              </a:ext>
            </a:extLst>
          </p:cNvPr>
          <p:cNvSpPr/>
          <p:nvPr/>
        </p:nvSpPr>
        <p:spPr>
          <a:xfrm>
            <a:off x="2167556" y="2596083"/>
            <a:ext cx="5055689" cy="2119345"/>
          </a:xfrm>
          <a:prstGeom prst="roundRect">
            <a:avLst/>
          </a:prstGeom>
          <a:solidFill>
            <a:srgbClr val="44E2C4">
              <a:alpha val="3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5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switch</a:t>
            </a:r>
            <a:r>
              <a:rPr lang="en-US" dirty="0" smtClean="0"/>
              <a:t> Statement (cont'd.)</a:t>
            </a:r>
          </a:p>
        </p:txBody>
      </p:sp>
      <p:sp>
        <p:nvSpPr>
          <p:cNvPr id="30722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222222"/>
                </a:solidFill>
                <a:latin typeface="Arial" charset="0"/>
              </a:rPr>
              <a:t>Control Structures – Switch</a:t>
            </a:r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AA0B3-E056-407E-A68A-C080F23F59AE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23" name="Footer Placeholder 3"/>
          <p:cNvSpPr txBox="1">
            <a:spLocks noGrp="1"/>
          </p:cNvSpPr>
          <p:nvPr/>
        </p:nvSpPr>
        <p:spPr bwMode="auto">
          <a:xfrm>
            <a:off x="2057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8" name="Rounded Rectangle 2"/>
          <p:cNvSpPr>
            <a:spLocks noChangeArrowheads="1"/>
          </p:cNvSpPr>
          <p:nvPr/>
        </p:nvSpPr>
        <p:spPr bwMode="auto">
          <a:xfrm>
            <a:off x="1055440" y="1524000"/>
            <a:ext cx="9079160" cy="4800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(year == 1)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"Freshman"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    </a:t>
            </a:r>
          </a:p>
          <a:p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(year == 2)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"Sophomore"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if</a:t>
            </a:r>
            <a:r>
              <a:rPr lang="en-CA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(year == 3)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"Junior"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    </a:t>
            </a:r>
          </a:p>
          <a:p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n-CA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(year == 4)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"Senior"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    </a:t>
            </a:r>
          </a:p>
          <a:p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"Invalid year"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Executing multiple alternatives using a series of if statements       </a:t>
            </a:r>
          </a:p>
        </p:txBody>
      </p:sp>
    </p:spTree>
    <p:extLst>
      <p:ext uri="{BB962C8B-B14F-4D97-AF65-F5344CB8AC3E}">
        <p14:creationId xmlns:p14="http://schemas.microsoft.com/office/powerpoint/2010/main" val="2145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1087</Words>
  <Application>Microsoft Office PowerPoint</Application>
  <PresentationFormat>Widescreen</PresentationFormat>
  <Paragraphs>304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COMP10O</vt:lpstr>
      <vt:lpstr>Nested if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switch Statement (cont'd.)</vt:lpstr>
      <vt:lpstr>Conditional  Switch</vt:lpstr>
      <vt:lpstr>Switch statement</vt:lpstr>
      <vt:lpstr>Complete program</vt:lpstr>
      <vt:lpstr>Complete program</vt:lpstr>
      <vt:lpstr>Complete program</vt:lpstr>
      <vt:lpstr>Control Structures  Summary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IT</cp:lastModifiedBy>
  <cp:revision>140</cp:revision>
  <cp:lastPrinted>2013-01-28T17:21:41Z</cp:lastPrinted>
  <dcterms:created xsi:type="dcterms:W3CDTF">2009-09-09T13:16:59Z</dcterms:created>
  <dcterms:modified xsi:type="dcterms:W3CDTF">2019-01-31T21:19:27Z</dcterms:modified>
</cp:coreProperties>
</file>