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2" r:id="rId3"/>
    <p:sldId id="311" r:id="rId4"/>
    <p:sldId id="307" r:id="rId5"/>
    <p:sldId id="302" r:id="rId6"/>
    <p:sldId id="303" r:id="rId7"/>
    <p:sldId id="304" r:id="rId8"/>
    <p:sldId id="305" r:id="rId9"/>
    <p:sldId id="293" r:id="rId10"/>
    <p:sldId id="306" r:id="rId11"/>
    <p:sldId id="309" r:id="rId12"/>
    <p:sldId id="310" r:id="rId13"/>
    <p:sldId id="313" r:id="rId14"/>
    <p:sldId id="315" r:id="rId15"/>
    <p:sldId id="31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233" autoAdjust="0"/>
  </p:normalViewPr>
  <p:slideViewPr>
    <p:cSldViewPr>
      <p:cViewPr varScale="1">
        <p:scale>
          <a:sx n="84" d="100"/>
          <a:sy n="84" d="100"/>
        </p:scale>
        <p:origin x="23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7FABE-DF11-4B6D-82C3-19FCAEC2287D}" type="datetimeFigureOut">
              <a:rPr lang="en-CA" smtClean="0"/>
              <a:t>28/03/2019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4D4E7-8D6F-4EDE-95C4-9E1FC7C12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182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at least 4 ways to getting an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545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When</a:t>
            </a:r>
            <a:r>
              <a:rPr lang="en-CA" baseline="0" dirty="0" smtClean="0"/>
              <a:t> the name of the class is used in a method class, the method was declared as static</a:t>
            </a:r>
          </a:p>
          <a:p>
            <a:endParaRPr lang="en-CA" baseline="0" dirty="0" smtClean="0"/>
          </a:p>
          <a:p>
            <a:r>
              <a:rPr lang="en-CA" baseline="0" dirty="0" smtClean="0"/>
              <a:t>The .Length property is an instance method because it does not include the name of the class when calling the method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49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Using sort you can quickly get the largest or the smallest item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7737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Suppose</a:t>
            </a:r>
            <a:r>
              <a:rPr lang="en-CA" baseline="0" dirty="0" smtClean="0"/>
              <a:t> that your Course Technology was too lazy to put the pages on your text in order!!!</a:t>
            </a:r>
          </a:p>
          <a:p>
            <a:r>
              <a:rPr lang="en-CA" baseline="0" dirty="0" smtClean="0"/>
              <a:t>How would you find page 232?</a:t>
            </a:r>
          </a:p>
          <a:p>
            <a:endParaRPr lang="en-CA" baseline="0" dirty="0" smtClean="0"/>
          </a:p>
          <a:p>
            <a:r>
              <a:rPr lang="en-CA" baseline="0" dirty="0" smtClean="0"/>
              <a:t>Now assuming the publishers did do their work… </a:t>
            </a:r>
          </a:p>
          <a:p>
            <a:r>
              <a:rPr lang="en-CA" baseline="0" dirty="0" smtClean="0"/>
              <a:t>How would a kid find page 232?</a:t>
            </a:r>
          </a:p>
          <a:p>
            <a:r>
              <a:rPr lang="en-CA" baseline="0" dirty="0" smtClean="0"/>
              <a:t>How would you find page 232?</a:t>
            </a:r>
          </a:p>
          <a:p>
            <a:r>
              <a:rPr lang="en-CA" baseline="0" dirty="0" smtClean="0"/>
              <a:t>Would your technique work if the pages were not sorted?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7737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One and two</a:t>
            </a:r>
            <a:r>
              <a:rPr lang="en-CA" baseline="0" dirty="0" smtClean="0"/>
              <a:t> dimensional arrays</a:t>
            </a:r>
          </a:p>
          <a:p>
            <a:r>
              <a:rPr lang="en-CA" baseline="0" dirty="0" smtClean="0"/>
              <a:t>1-D -&gt; items are accessed with a single index</a:t>
            </a:r>
          </a:p>
          <a:p>
            <a:r>
              <a:rPr lang="en-CA" baseline="0" dirty="0" smtClean="0"/>
              <a:t>2-D -&gt; items are accessed with two indices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3088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You can used dimensions</a:t>
            </a:r>
            <a:r>
              <a:rPr lang="en-CA" baseline="0" dirty="0" smtClean="0"/>
              <a:t> that are more than three</a:t>
            </a:r>
          </a:p>
          <a:p>
            <a:r>
              <a:rPr lang="en-CA" baseline="0" dirty="0" smtClean="0"/>
              <a:t>Just that it is difficult to  visualize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4D4E7-8D6F-4EDE-95C4-9E1FC7C126F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8683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28/03/2019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933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28/03/2019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17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28/03/2019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29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28/03/2019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573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28/03/2019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27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28/03/2019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093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28/03/2019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513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28/03/2019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905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28/03/2019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835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28/03/2019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548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D7BA-5E1C-4275-9A59-7845A1B6C63A}" type="datetimeFigureOut">
              <a:rPr lang="en-CA" smtClean="0"/>
              <a:t>28/03/2019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046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D7BA-5E1C-4275-9A59-7845A1B6C63A}" type="datetimeFigureOut">
              <a:rPr lang="en-CA" smtClean="0"/>
              <a:t>28/03/2019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B53A2-2BAC-4FB7-8E82-229F6F4808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84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Arrays Part II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Programming I</a:t>
            </a:r>
          </a:p>
          <a:p>
            <a:r>
              <a:rPr lang="en-CA" dirty="0" smtClean="0"/>
              <a:t>Narendra Pershad</a:t>
            </a:r>
          </a:p>
        </p:txBody>
      </p:sp>
    </p:spTree>
    <p:extLst>
      <p:ext uri="{BB962C8B-B14F-4D97-AF65-F5344CB8AC3E}">
        <p14:creationId xmlns:p14="http://schemas.microsoft.com/office/powerpoint/2010/main" val="328836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3-Dimensional arrays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items are accessed via three indices</a:t>
            </a:r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1020925" y="2564904"/>
            <a:ext cx="4320480" cy="875583"/>
            <a:chOff x="967300" y="5001689"/>
            <a:chExt cx="4320480" cy="875583"/>
          </a:xfrm>
        </p:grpSpPr>
        <p:grpSp>
          <p:nvGrpSpPr>
            <p:cNvPr id="5" name="Group 4"/>
            <p:cNvGrpSpPr/>
            <p:nvPr/>
          </p:nvGrpSpPr>
          <p:grpSpPr>
            <a:xfrm>
              <a:off x="967300" y="5001689"/>
              <a:ext cx="4320480" cy="432048"/>
              <a:chOff x="971600" y="2348880"/>
              <a:chExt cx="4320480" cy="43204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971600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403648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835696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0</a:t>
                </a:r>
                <a:endParaRPr lang="en-CA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267744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699792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131840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563888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0</a:t>
                </a:r>
                <a:endParaRPr lang="en-CA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995936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427984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860032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967300" y="5445224"/>
              <a:ext cx="4320480" cy="432048"/>
              <a:chOff x="971600" y="2348880"/>
              <a:chExt cx="4320480" cy="43204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971600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403648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835696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0</a:t>
                </a:r>
                <a:endParaRPr lang="en-CA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267744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0</a:t>
                </a:r>
                <a:endParaRPr lang="en-CA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699792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131840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563888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95936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427984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860032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899592" y="2913457"/>
            <a:ext cx="4320480" cy="875583"/>
            <a:chOff x="967300" y="5001689"/>
            <a:chExt cx="4320480" cy="875583"/>
          </a:xfrm>
        </p:grpSpPr>
        <p:grpSp>
          <p:nvGrpSpPr>
            <p:cNvPr id="28" name="Group 27"/>
            <p:cNvGrpSpPr/>
            <p:nvPr/>
          </p:nvGrpSpPr>
          <p:grpSpPr>
            <a:xfrm>
              <a:off x="967300" y="5001689"/>
              <a:ext cx="4320480" cy="432048"/>
              <a:chOff x="971600" y="2348880"/>
              <a:chExt cx="4320480" cy="432048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971600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403648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835696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0</a:t>
                </a:r>
                <a:endParaRPr lang="en-CA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267744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699792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131840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563888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0</a:t>
                </a:r>
                <a:endParaRPr lang="en-CA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995936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427984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860032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967300" y="5445224"/>
              <a:ext cx="4320480" cy="432048"/>
              <a:chOff x="971600" y="2348880"/>
              <a:chExt cx="4320480" cy="432048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971600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403648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835696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0</a:t>
                </a:r>
                <a:endParaRPr lang="en-CA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267744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0</a:t>
                </a:r>
                <a:endParaRPr lang="en-CA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699792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131840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563888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995936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427984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860032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2427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random numbers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62500" lnSpcReduction="20000"/>
          </a:bodyPr>
          <a:lstStyle/>
          <a:p>
            <a:r>
              <a:rPr lang="en-CA" dirty="0" smtClean="0"/>
              <a:t>Create an object of the random class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//this can be declared in global scope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Random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rand = new </a:t>
            </a:r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Random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CA" dirty="0" smtClean="0"/>
          </a:p>
          <a:p>
            <a:r>
              <a:rPr lang="en-CA" dirty="0" smtClean="0"/>
              <a:t>Invoke the required method on the above object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//returns an </a:t>
            </a:r>
            <a:r>
              <a:rPr lang="en-CA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less than the greatest </a:t>
            </a:r>
            <a:r>
              <a:rPr lang="en-CA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(2</a:t>
            </a:r>
            <a:r>
              <a:rPr lang="en-CA" baseline="300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- 1)</a:t>
            </a: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 smtClean="0">
                <a:latin typeface="Consolas" pitchFamily="49" charset="0"/>
                <a:cs typeface="Consolas" pitchFamily="49" charset="0"/>
              </a:rPr>
              <a:t>rand.Next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//returns an </a:t>
            </a:r>
            <a:r>
              <a:rPr lang="en-CA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less than the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value of </a:t>
            </a:r>
            <a:r>
              <a:rPr lang="en-CA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max_number</a:t>
            </a: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 smtClean="0">
                <a:latin typeface="Consolas" pitchFamily="49" charset="0"/>
                <a:cs typeface="Consolas" pitchFamily="49" charset="0"/>
              </a:rPr>
              <a:t>rand.Next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max_number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//returns an </a:t>
            </a:r>
            <a:r>
              <a:rPr lang="en-CA" dirty="0" err="1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greater </a:t>
            </a:r>
            <a:r>
              <a:rPr lang="en-CA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oe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equal to the </a:t>
            </a:r>
            <a:r>
              <a:rPr lang="en-CA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min_number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and less 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than </a:t>
            </a:r>
            <a:r>
              <a:rPr lang="en-CA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max_number</a:t>
            </a: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 smtClean="0">
                <a:latin typeface="Consolas" pitchFamily="49" charset="0"/>
                <a:cs typeface="Consolas" pitchFamily="49" charset="0"/>
              </a:rPr>
              <a:t>rand.Next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min_number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max_number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//returns 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 double in the range 0.0 to 1.0 not including 1.0</a:t>
            </a: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 smtClean="0">
                <a:latin typeface="Consolas" pitchFamily="49" charset="0"/>
                <a:cs typeface="Consolas" pitchFamily="49" charset="0"/>
              </a:rPr>
              <a:t>rand.NextDouble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452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sample using random numbers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//create the random object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Random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rand = 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Random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endParaRPr lang="en-CA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//declare and allocate for 100 </a:t>
            </a:r>
            <a:r>
              <a:rPr lang="en-CA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element</a:t>
            </a: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[] numbers = 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[100];</a:t>
            </a:r>
          </a:p>
          <a:p>
            <a:pPr marL="0" indent="0">
              <a:buNone/>
            </a:pPr>
            <a:endParaRPr lang="en-CA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//loop to set each item to a random value</a:t>
            </a: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0;i &lt; 100;i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numbers[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rand.Next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(10, 20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583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sample using random characters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//create the random object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Random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rand = 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Random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endParaRPr lang="en-CA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//declare and allocate for 100 </a:t>
            </a:r>
            <a:r>
              <a:rPr lang="en-CA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element</a:t>
            </a: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[] letters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[100];</a:t>
            </a:r>
          </a:p>
          <a:p>
            <a:pPr marL="0" indent="0">
              <a:buNone/>
            </a:pPr>
            <a:endParaRPr lang="en-CA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//loop to set each item to a random value</a:t>
            </a: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0;i &lt; 100;i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letters[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rand.Next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('A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',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'Z');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307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sample using random numbers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//create the random object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Random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rand = 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Random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endParaRPr lang="en-CA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//declare and allocate for 100 </a:t>
            </a:r>
            <a:r>
              <a:rPr lang="en-CA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element</a:t>
            </a: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numbers = 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[100];</a:t>
            </a:r>
          </a:p>
          <a:p>
            <a:pPr marL="0" indent="0">
              <a:buNone/>
            </a:pPr>
            <a:endParaRPr lang="en-CA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//loop to set each item to a random value</a:t>
            </a: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0;i &lt; 100;i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numbers[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rand.Next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(10, 20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)/10.0;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312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Building </a:t>
            </a:r>
            <a:r>
              <a:rPr lang="en-CA" smtClean="0"/>
              <a:t>random sentences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[] names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"Bart"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Arya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"Curt"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"Eden"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"Fred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"Gina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,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"Jack"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"Kate"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[] p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ets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"dog"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"cat"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"hamster"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"parrot"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buggie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"spider"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"rabbit"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CA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"snake"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[]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result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new string[10];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 smtClean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//loop to set each item to a random value</a:t>
            </a: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0;i &lt; </a:t>
            </a:r>
            <a:r>
              <a:rPr lang="en-CA" smtClean="0">
                <a:latin typeface="Consolas" pitchFamily="49" charset="0"/>
                <a:cs typeface="Consolas" pitchFamily="49" charset="0"/>
              </a:rPr>
              <a:t>result.Length;i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string name = names[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rand.Next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names.Length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)];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pet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pets[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rand.Next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pets.Length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)];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age =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rand.Next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(5, 10);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  result[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$"{name} is my pet {pet}. He is {age} months old.";</a:t>
            </a:r>
          </a:p>
          <a:p>
            <a:pPr marL="0" indent="0">
              <a:buNone/>
            </a:pPr>
            <a:r>
              <a:rPr lang="en-CA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72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Declare an array and assign values to array elements</a:t>
            </a:r>
          </a:p>
          <a:p>
            <a:r>
              <a:rPr lang="en-US" dirty="0"/>
              <a:t>Access array elements</a:t>
            </a:r>
          </a:p>
          <a:p>
            <a:r>
              <a:rPr lang="en-US" dirty="0"/>
              <a:t>Search an array using a loop</a:t>
            </a:r>
          </a:p>
          <a:p>
            <a:r>
              <a:rPr lang="en-US" dirty="0"/>
              <a:t>Use the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BinarySearch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Sort()</a:t>
            </a:r>
            <a:r>
              <a:rPr lang="en-US" dirty="0"/>
              <a:t>,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Reverse()</a:t>
            </a:r>
            <a:r>
              <a:rPr lang="en-US" dirty="0"/>
              <a:t> methods</a:t>
            </a:r>
          </a:p>
          <a:p>
            <a:r>
              <a:rPr lang="en-US" dirty="0"/>
              <a:t>Use multidimensional </a:t>
            </a:r>
            <a:r>
              <a:rPr lang="en-US" dirty="0" smtClean="0"/>
              <a:t>arrays</a:t>
            </a:r>
          </a:p>
          <a:p>
            <a:r>
              <a:rPr lang="en-US" dirty="0" smtClean="0"/>
              <a:t>Shortcuts in creating arrays</a:t>
            </a:r>
          </a:p>
          <a:p>
            <a:r>
              <a:rPr lang="en-US" dirty="0"/>
              <a:t>Parallel arrays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6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age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itchFamily="49" charset="0"/>
              </a:rPr>
              <a:t>new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[34];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itchFamily="49" charset="0"/>
              </a:rPr>
              <a:t>string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colors = {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"red"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"green"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"blue"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itchFamily="49" charset="0"/>
              </a:rPr>
              <a:t>char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resistors 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roygbiv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ToCharArray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itchFamily="49" charset="0"/>
              </a:rPr>
              <a:t>string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pm 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"Justin Elliot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Trudeau"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.Split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21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latin typeface="Consolas" pitchFamily="49" charset="0"/>
                <a:cs typeface="Consolas" pitchFamily="49" charset="0"/>
              </a:rPr>
              <a:t>The 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 loop</a:t>
            </a: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[] numbers = {3, 2, 6, 8, 1, 9, 5, 7, 4, 0};</a:t>
            </a:r>
          </a:p>
          <a:p>
            <a:pPr marL="0" indent="0">
              <a:buNone/>
            </a:pP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lang="en-CA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numbers)</a:t>
            </a:r>
          </a:p>
          <a:p>
            <a:pPr marL="0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//x assumes the value of each</a:t>
            </a: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//item of the array starting with </a:t>
            </a: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//the first and ending with the </a:t>
            </a: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//last</a:t>
            </a:r>
          </a:p>
          <a:p>
            <a:pPr marL="0" indent="0">
              <a:buNone/>
            </a:pPr>
            <a:endParaRPr lang="en-CA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//the variable x is </a:t>
            </a:r>
            <a:r>
              <a:rPr lang="en-CA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CA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!!!</a:t>
            </a:r>
          </a:p>
          <a:p>
            <a:pPr marL="0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pPr marL="0" indent="0">
              <a:buNone/>
            </a:pP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28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Methods of the array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 err="1" smtClean="0">
                <a:latin typeface="Consolas" pitchFamily="49" charset="0"/>
                <a:cs typeface="Consolas" pitchFamily="49" charset="0"/>
              </a:rPr>
              <a:t>Array.Reverse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400050" lvl="1" indent="0">
              <a:buNone/>
            </a:pPr>
            <a:r>
              <a:rPr lang="en-CA" dirty="0" smtClean="0"/>
              <a:t>Reverses the order of the items in the array. i.e. the first becomes the last and the second becomes the second from the end </a:t>
            </a:r>
          </a:p>
          <a:p>
            <a:pPr marL="0" indent="0">
              <a:buNone/>
            </a:pPr>
            <a:r>
              <a:rPr lang="en-CA" dirty="0" err="1" smtClean="0">
                <a:latin typeface="Consolas" pitchFamily="49" charset="0"/>
                <a:cs typeface="Consolas" pitchFamily="49" charset="0"/>
              </a:rPr>
              <a:t>Array.Sort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400050" lvl="1" indent="0">
              <a:buNone/>
            </a:pPr>
            <a:r>
              <a:rPr lang="en-CA" dirty="0" smtClean="0"/>
              <a:t>Arranges the item from smallest to the largest or in ascending alphabetic order for strings</a:t>
            </a:r>
          </a:p>
          <a:p>
            <a:pPr marL="0" indent="0">
              <a:buNone/>
            </a:pPr>
            <a:r>
              <a:rPr lang="en-CA" dirty="0" err="1" smtClean="0">
                <a:latin typeface="Consolas" pitchFamily="49" charset="0"/>
                <a:cs typeface="Consolas" pitchFamily="49" charset="0"/>
              </a:rPr>
              <a:t>Array.BinarySearch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400050" lvl="1" indent="0">
              <a:buNone/>
            </a:pPr>
            <a:r>
              <a:rPr lang="en-CA" dirty="0" smtClean="0"/>
              <a:t>Returns the index of the item in a sorted array, or a negative value if there are no occurrence of the item in the array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846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>
                <a:latin typeface="Consolas" pitchFamily="49" charset="0"/>
                <a:cs typeface="Consolas" pitchFamily="49" charset="0"/>
              </a:rPr>
              <a:t>Array.Reverse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[] numbers = {3, 2, 6, 8, 1, 9, 5, 7, 4, 0};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.Reverse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(numbers);</a:t>
            </a:r>
          </a:p>
          <a:p>
            <a:pPr marL="0" indent="0">
              <a:buNone/>
            </a:pPr>
            <a:r>
              <a:rPr lang="en-CA" dirty="0" smtClean="0"/>
              <a:t>The array numbers will now look like</a:t>
            </a:r>
            <a:endParaRPr lang="en-CA" dirty="0"/>
          </a:p>
        </p:txBody>
      </p:sp>
      <p:grpSp>
        <p:nvGrpSpPr>
          <p:cNvPr id="14" name="Group 13"/>
          <p:cNvGrpSpPr/>
          <p:nvPr/>
        </p:nvGrpSpPr>
        <p:grpSpPr>
          <a:xfrm>
            <a:off x="971600" y="2925488"/>
            <a:ext cx="4320480" cy="432048"/>
            <a:chOff x="971600" y="2348880"/>
            <a:chExt cx="4320480" cy="432048"/>
          </a:xfrm>
        </p:grpSpPr>
        <p:sp>
          <p:nvSpPr>
            <p:cNvPr id="4" name="Rectangle 3"/>
            <p:cNvSpPr/>
            <p:nvPr/>
          </p:nvSpPr>
          <p:spPr>
            <a:xfrm>
              <a:off x="97160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3</a:t>
              </a:r>
              <a:endParaRPr lang="en-CA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0364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2</a:t>
              </a:r>
              <a:endParaRPr lang="en-CA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3569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6</a:t>
              </a:r>
              <a:endParaRPr lang="en-CA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6774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8</a:t>
              </a:r>
              <a:endParaRPr lang="en-CA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9979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3184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9</a:t>
              </a:r>
              <a:endParaRPr lang="en-CA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6388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5</a:t>
              </a:r>
              <a:endParaRPr lang="en-CA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9593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7</a:t>
              </a:r>
              <a:endParaRPr lang="en-CA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2798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4</a:t>
              </a:r>
              <a:endParaRPr lang="en-CA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6003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0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71600" y="5085184"/>
            <a:ext cx="4320480" cy="432048"/>
            <a:chOff x="971600" y="2348880"/>
            <a:chExt cx="4320480" cy="432048"/>
          </a:xfrm>
        </p:grpSpPr>
        <p:sp>
          <p:nvSpPr>
            <p:cNvPr id="16" name="Rectangle 15"/>
            <p:cNvSpPr/>
            <p:nvPr/>
          </p:nvSpPr>
          <p:spPr>
            <a:xfrm>
              <a:off x="97160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0</a:t>
              </a:r>
              <a:endParaRPr lang="en-CA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0364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4</a:t>
              </a:r>
              <a:endParaRPr lang="en-CA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3569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7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6774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5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9979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9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3184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6388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8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9593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2798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2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6003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3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93531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>
                <a:latin typeface="Consolas" pitchFamily="49" charset="0"/>
                <a:cs typeface="Consolas" pitchFamily="49" charset="0"/>
              </a:rPr>
              <a:t>Array.Sort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[] numbers = {3, 2, 6, 8, 1, 9, 5, 7, 4, 0};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CA" dirty="0" err="1" smtClean="0">
                <a:latin typeface="Consolas" pitchFamily="49" charset="0"/>
                <a:cs typeface="Consolas" pitchFamily="49" charset="0"/>
              </a:rPr>
              <a:t>.Sort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(numbers);</a:t>
            </a:r>
          </a:p>
          <a:p>
            <a:pPr marL="0" indent="0">
              <a:buNone/>
            </a:pPr>
            <a:r>
              <a:rPr lang="en-CA" dirty="0" smtClean="0"/>
              <a:t>The array numbers will now look like</a:t>
            </a:r>
            <a:endParaRPr lang="en-CA" dirty="0"/>
          </a:p>
        </p:txBody>
      </p:sp>
      <p:grpSp>
        <p:nvGrpSpPr>
          <p:cNvPr id="14" name="Group 13"/>
          <p:cNvGrpSpPr/>
          <p:nvPr/>
        </p:nvGrpSpPr>
        <p:grpSpPr>
          <a:xfrm>
            <a:off x="971600" y="2852936"/>
            <a:ext cx="4320480" cy="432048"/>
            <a:chOff x="971600" y="2348880"/>
            <a:chExt cx="4320480" cy="432048"/>
          </a:xfrm>
        </p:grpSpPr>
        <p:sp>
          <p:nvSpPr>
            <p:cNvPr id="4" name="Rectangle 3"/>
            <p:cNvSpPr/>
            <p:nvPr/>
          </p:nvSpPr>
          <p:spPr>
            <a:xfrm>
              <a:off x="97160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3</a:t>
              </a:r>
              <a:endParaRPr lang="en-CA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0364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2</a:t>
              </a:r>
              <a:endParaRPr lang="en-CA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3569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6</a:t>
              </a:r>
              <a:endParaRPr lang="en-CA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6774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8</a:t>
              </a:r>
              <a:endParaRPr lang="en-CA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9979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3184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9</a:t>
              </a:r>
              <a:endParaRPr lang="en-CA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6388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5</a:t>
              </a:r>
              <a:endParaRPr lang="en-CA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9593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7</a:t>
              </a:r>
              <a:endParaRPr lang="en-CA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2798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4</a:t>
              </a:r>
              <a:endParaRPr lang="en-CA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6003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0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71600" y="5085184"/>
            <a:ext cx="4320480" cy="432048"/>
            <a:chOff x="971600" y="2348880"/>
            <a:chExt cx="4320480" cy="432048"/>
          </a:xfrm>
        </p:grpSpPr>
        <p:sp>
          <p:nvSpPr>
            <p:cNvPr id="16" name="Rectangle 15"/>
            <p:cNvSpPr/>
            <p:nvPr/>
          </p:nvSpPr>
          <p:spPr>
            <a:xfrm>
              <a:off x="97160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0</a:t>
              </a:r>
              <a:endParaRPr lang="en-CA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0364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3569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2</a:t>
              </a:r>
              <a:endParaRPr lang="en-CA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6774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3</a:t>
              </a:r>
              <a:endParaRPr lang="en-CA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9979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4</a:t>
              </a:r>
              <a:endParaRPr lang="en-CA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3184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5</a:t>
              </a:r>
              <a:endParaRPr lang="en-CA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6388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6</a:t>
              </a:r>
              <a:endParaRPr lang="en-CA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9593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7</a:t>
              </a:r>
              <a:endParaRPr lang="en-CA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2798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8</a:t>
              </a:r>
              <a:endParaRPr lang="en-CA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6003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9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10481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>
                <a:latin typeface="Consolas" pitchFamily="49" charset="0"/>
                <a:cs typeface="Consolas" pitchFamily="49" charset="0"/>
              </a:rPr>
              <a:t>Array.BinarySearch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[] numbers = {3, 2, 6, 8, 1, 9, 2, 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, 4, 0};</a:t>
            </a:r>
          </a:p>
          <a:p>
            <a:pPr marL="0" indent="0">
              <a:buNone/>
            </a:pPr>
            <a:endParaRPr lang="en-CA" sz="2400" dirty="0" smtClean="0"/>
          </a:p>
          <a:p>
            <a:pPr marL="0" indent="0">
              <a:buNone/>
            </a:pPr>
            <a:endParaRPr lang="en-CA" sz="2400" dirty="0" smtClean="0"/>
          </a:p>
          <a:p>
            <a:pPr marL="0" indent="0">
              <a:buNone/>
            </a:pPr>
            <a:r>
              <a:rPr lang="en-CA" sz="24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CA" sz="2400" dirty="0" err="1" smtClean="0">
                <a:latin typeface="Consolas" pitchFamily="49" charset="0"/>
                <a:cs typeface="Consolas" pitchFamily="49" charset="0"/>
              </a:rPr>
              <a:t>.Sort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(numbers);</a:t>
            </a:r>
          </a:p>
          <a:p>
            <a:pPr marL="0" indent="0">
              <a:buNone/>
            </a:pPr>
            <a:endParaRPr lang="en-CA" sz="2400" dirty="0" smtClean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2400" dirty="0" smtClean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4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CA" sz="2400" dirty="0" err="1" smtClean="0">
                <a:latin typeface="Consolas" pitchFamily="49" charset="0"/>
                <a:cs typeface="Consolas" pitchFamily="49" charset="0"/>
              </a:rPr>
              <a:t>.BinarySearch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(numbers, 4); </a:t>
            </a:r>
            <a:r>
              <a:rPr lang="en-CA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=&gt; 6</a:t>
            </a:r>
            <a:endParaRPr lang="en-CA" sz="24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4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CA" sz="2400" dirty="0" err="1" smtClean="0">
                <a:latin typeface="Consolas" pitchFamily="49" charset="0"/>
                <a:cs typeface="Consolas" pitchFamily="49" charset="0"/>
              </a:rPr>
              <a:t>.BinarySearch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(numbers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2);</a:t>
            </a:r>
            <a:r>
              <a:rPr lang="en-CA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// =&gt; </a:t>
            </a:r>
            <a:r>
              <a:rPr lang="en-CA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2 or 3</a:t>
            </a:r>
            <a:endParaRPr lang="en-CA" sz="24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24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CA" sz="2400" dirty="0" err="1" smtClean="0">
                <a:latin typeface="Consolas" pitchFamily="49" charset="0"/>
                <a:cs typeface="Consolas" pitchFamily="49" charset="0"/>
              </a:rPr>
              <a:t>.BinarySearch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(numbers</a:t>
            </a:r>
            <a:r>
              <a:rPr lang="en-CA" sz="2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CA" sz="2400" dirty="0" smtClean="0">
                <a:latin typeface="Consolas" pitchFamily="49" charset="0"/>
                <a:cs typeface="Consolas" pitchFamily="49" charset="0"/>
              </a:rPr>
              <a:t>5);</a:t>
            </a:r>
            <a:r>
              <a:rPr lang="en-CA" sz="2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// =&gt; </a:t>
            </a:r>
            <a:r>
              <a:rPr lang="en-CA" sz="24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 negative value</a:t>
            </a:r>
            <a:endParaRPr lang="en-CA" sz="24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2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971600" y="2276872"/>
            <a:ext cx="4320480" cy="432048"/>
            <a:chOff x="971600" y="2348880"/>
            <a:chExt cx="4320480" cy="432048"/>
          </a:xfrm>
        </p:grpSpPr>
        <p:sp>
          <p:nvSpPr>
            <p:cNvPr id="4" name="Rectangle 3"/>
            <p:cNvSpPr/>
            <p:nvPr/>
          </p:nvSpPr>
          <p:spPr>
            <a:xfrm>
              <a:off x="97160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3</a:t>
              </a:r>
              <a:endParaRPr lang="en-CA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0364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2</a:t>
              </a:r>
              <a:endParaRPr lang="en-CA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3569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6</a:t>
              </a:r>
              <a:endParaRPr lang="en-CA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6774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8</a:t>
              </a:r>
              <a:endParaRPr lang="en-CA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9979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3184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9</a:t>
              </a:r>
              <a:endParaRPr lang="en-CA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6388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2</a:t>
              </a:r>
              <a:endParaRPr lang="en-CA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9593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3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2798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4</a:t>
              </a:r>
              <a:endParaRPr lang="en-CA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6003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0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71600" y="3573016"/>
            <a:ext cx="4320480" cy="432048"/>
            <a:chOff x="971600" y="2348880"/>
            <a:chExt cx="4320480" cy="432048"/>
          </a:xfrm>
        </p:grpSpPr>
        <p:sp>
          <p:nvSpPr>
            <p:cNvPr id="16" name="Rectangle 15"/>
            <p:cNvSpPr/>
            <p:nvPr/>
          </p:nvSpPr>
          <p:spPr>
            <a:xfrm>
              <a:off x="97160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0</a:t>
              </a:r>
              <a:endParaRPr lang="en-CA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0364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3569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2</a:t>
              </a:r>
              <a:endParaRPr lang="en-CA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6774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9979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3184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6388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4</a:t>
              </a:r>
              <a:endParaRPr lang="en-CA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9593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2798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8</a:t>
              </a:r>
              <a:endParaRPr lang="en-CA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6003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9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641445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Using an array to capture </a:t>
            </a:r>
            <a:r>
              <a:rPr lang="en-CA" dirty="0" err="1" smtClean="0"/>
              <a:t>attendence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CA" sz="1800" dirty="0" err="1" smtClean="0">
                <a:latin typeface="Consolas" pitchFamily="49" charset="0"/>
                <a:cs typeface="Consolas" pitchFamily="49" charset="0"/>
              </a:rPr>
              <a:t>mon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 = {1, 1, 0, 1, 1, 1, 0, 1, 1, 1}</a:t>
            </a:r>
          </a:p>
          <a:p>
            <a:pPr marL="0" indent="0">
              <a:buNone/>
            </a:pPr>
            <a:endParaRPr lang="en-CA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[] </a:t>
            </a:r>
            <a:r>
              <a:rPr lang="en-CA" sz="1800" dirty="0" err="1" smtClean="0">
                <a:latin typeface="Consolas" pitchFamily="49" charset="0"/>
                <a:cs typeface="Consolas" pitchFamily="49" charset="0"/>
              </a:rPr>
              <a:t>tue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= {1, 1, 0, 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0,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1, 1, 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1, 1, 1, 1}</a:t>
            </a:r>
          </a:p>
          <a:p>
            <a:pPr marL="0" indent="0">
              <a:buNone/>
            </a:pPr>
            <a:endParaRPr lang="en-CA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[,] wk10 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en-CA" sz="1800" dirty="0" smtClean="0">
                <a:latin typeface="Consolas" pitchFamily="49" charset="0"/>
                <a:cs typeface="Consolas" pitchFamily="49" charset="0"/>
              </a:rPr>
            </a:b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               {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1, 1, 0, 1, 1, 1, 0, 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1, 1, 1}, </a:t>
            </a:r>
            <a:br>
              <a:rPr lang="en-CA" sz="1800" dirty="0" smtClean="0">
                <a:latin typeface="Consolas" pitchFamily="49" charset="0"/>
                <a:cs typeface="Consolas" pitchFamily="49" charset="0"/>
              </a:rPr>
            </a:b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               {</a:t>
            </a:r>
            <a:r>
              <a:rPr lang="en-CA" sz="1800" dirty="0">
                <a:latin typeface="Consolas" pitchFamily="49" charset="0"/>
                <a:cs typeface="Consolas" pitchFamily="49" charset="0"/>
              </a:rPr>
              <a:t>1, 1, 0, 0, 1, 1, 1, 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1, 1, 1}</a:t>
            </a:r>
          </a:p>
          <a:p>
            <a:pPr marL="0" indent="0">
              <a:buNone/>
            </a:pPr>
            <a:r>
              <a:rPr lang="en-CA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 smtClean="0">
                <a:latin typeface="Consolas" pitchFamily="49" charset="0"/>
                <a:cs typeface="Consolas" pitchFamily="49" charset="0"/>
              </a:rPr>
              <a:t>             };</a:t>
            </a:r>
            <a:endParaRPr lang="en-CA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1800" dirty="0" smtClean="0"/>
          </a:p>
          <a:p>
            <a:pPr marL="0" indent="0">
              <a:buNone/>
            </a:pPr>
            <a:endParaRPr lang="en-CA" sz="1800" dirty="0" smtClean="0"/>
          </a:p>
          <a:p>
            <a:pPr marL="0" indent="0">
              <a:buNone/>
            </a:pPr>
            <a:endParaRPr lang="en-CA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941675" y="2060848"/>
            <a:ext cx="4320480" cy="432048"/>
            <a:chOff x="971600" y="2348880"/>
            <a:chExt cx="4320480" cy="432048"/>
          </a:xfrm>
        </p:grpSpPr>
        <p:sp>
          <p:nvSpPr>
            <p:cNvPr id="5" name="Rectangle 4"/>
            <p:cNvSpPr/>
            <p:nvPr/>
          </p:nvSpPr>
          <p:spPr>
            <a:xfrm>
              <a:off x="97160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0364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3569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0</a:t>
              </a:r>
              <a:endParaRPr lang="en-CA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6774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9979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3184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6388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0</a:t>
              </a:r>
              <a:endParaRPr lang="en-CA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9593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2798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6003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72271" y="2996952"/>
            <a:ext cx="4320480" cy="432048"/>
            <a:chOff x="971600" y="2348880"/>
            <a:chExt cx="4320480" cy="432048"/>
          </a:xfrm>
        </p:grpSpPr>
        <p:sp>
          <p:nvSpPr>
            <p:cNvPr id="16" name="Rectangle 15"/>
            <p:cNvSpPr/>
            <p:nvPr/>
          </p:nvSpPr>
          <p:spPr>
            <a:xfrm>
              <a:off x="97160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0364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3569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0</a:t>
              </a:r>
              <a:endParaRPr lang="en-CA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6774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0</a:t>
              </a:r>
              <a:endParaRPr lang="en-CA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9979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3184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6388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95936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27984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6003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1</a:t>
              </a:r>
              <a:endParaRPr lang="en-CA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67300" y="5001689"/>
            <a:ext cx="4320480" cy="875583"/>
            <a:chOff x="967300" y="5001689"/>
            <a:chExt cx="4320480" cy="875583"/>
          </a:xfrm>
        </p:grpSpPr>
        <p:grpSp>
          <p:nvGrpSpPr>
            <p:cNvPr id="26" name="Group 25"/>
            <p:cNvGrpSpPr/>
            <p:nvPr/>
          </p:nvGrpSpPr>
          <p:grpSpPr>
            <a:xfrm>
              <a:off x="967300" y="5001689"/>
              <a:ext cx="4320480" cy="432048"/>
              <a:chOff x="971600" y="2348880"/>
              <a:chExt cx="4320480" cy="432048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971600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403648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835696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0</a:t>
                </a:r>
                <a:endParaRPr lang="en-CA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267744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699792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131840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563888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0</a:t>
                </a:r>
                <a:endParaRPr lang="en-CA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995936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427984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860032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967300" y="5445224"/>
              <a:ext cx="4320480" cy="432048"/>
              <a:chOff x="971600" y="2348880"/>
              <a:chExt cx="4320480" cy="432048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971600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403648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835696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0</a:t>
                </a:r>
                <a:endParaRPr lang="en-CA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267744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0</a:t>
                </a:r>
                <a:endParaRPr lang="en-CA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699792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131840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563888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995936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427984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4860032" y="2348880"/>
                <a:ext cx="43204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1</a:t>
                </a:r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549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3516</TotalTime>
  <Words>1141</Words>
  <Application>Microsoft Office PowerPoint</Application>
  <PresentationFormat>On-screen Show (4:3)</PresentationFormat>
  <Paragraphs>302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Consolas</vt:lpstr>
      <vt:lpstr>Office Theme</vt:lpstr>
      <vt:lpstr>Arrays Part II</vt:lpstr>
      <vt:lpstr>Topics</vt:lpstr>
      <vt:lpstr>Getting an Array</vt:lpstr>
      <vt:lpstr>The foreach loop</vt:lpstr>
      <vt:lpstr>Methods of the array class</vt:lpstr>
      <vt:lpstr>Array.Reverse()</vt:lpstr>
      <vt:lpstr>Array.Sort()</vt:lpstr>
      <vt:lpstr>Array.BinarySearch()</vt:lpstr>
      <vt:lpstr>Using an array to capture attendence</vt:lpstr>
      <vt:lpstr>3-Dimensional arrays</vt:lpstr>
      <vt:lpstr>Using random numbers</vt:lpstr>
      <vt:lpstr>A sample using random numbers</vt:lpstr>
      <vt:lpstr>A sample using random characters</vt:lpstr>
      <vt:lpstr>A sample using random numbers</vt:lpstr>
      <vt:lpstr>Building random sentences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IT</cp:lastModifiedBy>
  <cp:revision>160</cp:revision>
  <dcterms:created xsi:type="dcterms:W3CDTF">2013-02-12T13:42:02Z</dcterms:created>
  <dcterms:modified xsi:type="dcterms:W3CDTF">2019-03-28T20:59:19Z</dcterms:modified>
</cp:coreProperties>
</file>