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40" y="-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kvs6B2591M" TargetMode="External"/><Relationship Id="rId2" Type="http://schemas.openxmlformats.org/officeDocument/2006/relationships/hyperlink" Target="https://www.youtube.com/watch?v=9MgnhictWR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EA137-D339-4307-A3E7-C6B4D00EB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Internet das coisas (IOT)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77297-49DD-4795-A13F-4431BB7FD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461370"/>
          </a:xfrm>
        </p:spPr>
        <p:txBody>
          <a:bodyPr>
            <a:noAutofit/>
          </a:bodyPr>
          <a:lstStyle/>
          <a:p>
            <a:r>
              <a:rPr lang="pt-BR" sz="1200" dirty="0"/>
              <a:t>Claudio</a:t>
            </a:r>
          </a:p>
          <a:p>
            <a:r>
              <a:rPr lang="pt-BR" sz="1200" dirty="0"/>
              <a:t>Daniel</a:t>
            </a:r>
          </a:p>
          <a:p>
            <a:r>
              <a:rPr lang="pt-BR" sz="1200" dirty="0"/>
              <a:t>Eduardo</a:t>
            </a:r>
          </a:p>
          <a:p>
            <a:r>
              <a:rPr lang="pt-BR" sz="1200" dirty="0"/>
              <a:t>Igor</a:t>
            </a:r>
          </a:p>
          <a:p>
            <a:r>
              <a:rPr lang="pt-BR" sz="1200" dirty="0" err="1"/>
              <a:t>Gilber</a:t>
            </a:r>
            <a:r>
              <a:rPr lang="pt-BR" sz="1200" dirty="0"/>
              <a:t> </a:t>
            </a:r>
          </a:p>
          <a:p>
            <a:r>
              <a:rPr lang="pt-BR" sz="1200" dirty="0"/>
              <a:t>Marcos</a:t>
            </a:r>
          </a:p>
        </p:txBody>
      </p:sp>
      <p:pic>
        <p:nvPicPr>
          <p:cNvPr id="4" name="Picture 2" descr="Internet das coisas: qual é a sua importância? - PAHC Automação">
            <a:extLst>
              <a:ext uri="{FF2B5EF4-FFF2-40B4-BE49-F238E27FC236}">
                <a16:creationId xmlns:a16="http://schemas.microsoft.com/office/drawing/2014/main" id="{07F82D46-3075-4A91-863A-0EE51957F4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1447800"/>
            <a:ext cx="4392612" cy="243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6340B-02C5-4739-BFC8-958E83D9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C542F-A058-40FC-AD00-46285413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A Internet Industrial das Coisas (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IIoT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) é o conjunto de sensores, instrumentos e dispositivos autônomos conectados via Internet a aplicações industriais. 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Essa rede permite compilar dados, fazer análises e otimizar a produção, aumentando a eficiência e reduzindo os custos do processo de fabricação e prestação de serviços. As aplicações industriais são ecossistemas tecnológicos completos que conectam dispositivos e a estes com as pessoas que gerenciam os processos em linhas de montagem, logística ou distribuição em larga escala.</a:t>
            </a: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5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2420-95B3-4388-9C52-8EDE84EF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52C7B-AFB7-4147-B6A9-E388C581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/>
          </a:bodyPr>
          <a:lstStyle/>
          <a:p>
            <a:r>
              <a:rPr lang="pt-BR" dirty="0"/>
              <a:t>A Internet das Coisas (</a:t>
            </a:r>
            <a:r>
              <a:rPr lang="pt-BR" dirty="0" err="1"/>
              <a:t>IoT</a:t>
            </a:r>
            <a:r>
              <a:rPr lang="pt-BR" dirty="0"/>
              <a:t>) é a conexão de objetos físicos à internet, permitindo que eles se comuniquem entre si e tomem ações automáticas. Para participar da </a:t>
            </a:r>
            <a:r>
              <a:rPr lang="pt-BR" dirty="0" err="1"/>
              <a:t>IoT</a:t>
            </a:r>
            <a:r>
              <a:rPr lang="pt-BR" dirty="0"/>
              <a:t>, os objetos precisam de dispositivos para coletar e transmitir dados de forma autônoma, sem depender de pessoas. A </a:t>
            </a:r>
            <a:r>
              <a:rPr lang="pt-BR" dirty="0" err="1"/>
              <a:t>IoT</a:t>
            </a:r>
            <a:r>
              <a:rPr lang="pt-BR" dirty="0"/>
              <a:t> não é uma nova tecnologia, mas a integração de várias, como sensores e computação em nuvem. Para que um objeto seja inteligente, ele precisa de componentes como fonte de energia, comunicação, microcontrolador, sensores e atuadores. A </a:t>
            </a:r>
            <a:r>
              <a:rPr lang="pt-BR" dirty="0" err="1"/>
              <a:t>IoT</a:t>
            </a:r>
            <a:r>
              <a:rPr lang="pt-BR" dirty="0"/>
              <a:t> tem diversas aplicações, como automação em fazendas, varejo, carros autônomos e saúde. No entanto, ainda existem desafios relacionados a segurança, privacidade e integração de tecnologias.</a:t>
            </a:r>
          </a:p>
        </p:txBody>
      </p:sp>
    </p:spTree>
    <p:extLst>
      <p:ext uri="{BB962C8B-B14F-4D97-AF65-F5344CB8AC3E}">
        <p14:creationId xmlns:p14="http://schemas.microsoft.com/office/powerpoint/2010/main" val="35364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CDAFB-4495-4994-9F28-E77DD06A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36A15-F804-476E-B1D1-8A149CB3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Nem todos os sistemas são classificados como </a:t>
            </a:r>
            <a:r>
              <a:rPr lang="pt-BR" dirty="0" err="1"/>
              <a:t>IIoT</a:t>
            </a:r>
            <a:r>
              <a:rPr lang="pt-BR" dirty="0"/>
              <a:t>, mas em geral, eles geram dados para análise e produzem ações. O funcionamento da </a:t>
            </a:r>
            <a:r>
              <a:rPr lang="pt-BR" dirty="0" err="1"/>
              <a:t>IIoT</a:t>
            </a:r>
            <a:r>
              <a:rPr lang="pt-BR" dirty="0"/>
              <a:t> é baseado em uma estrutura em camadas:</a:t>
            </a:r>
          </a:p>
          <a:p>
            <a:r>
              <a:rPr lang="pt-BR" b="1" dirty="0"/>
              <a:t>Dispositivos</a:t>
            </a:r>
            <a:r>
              <a:rPr lang="pt-BR" dirty="0"/>
              <a:t>: Sensores, GPS, máquinas e outros objetos conectados.</a:t>
            </a:r>
          </a:p>
          <a:p>
            <a:r>
              <a:rPr lang="pt-BR" b="1" dirty="0"/>
              <a:t>Rede</a:t>
            </a:r>
            <a:r>
              <a:rPr lang="pt-BR" dirty="0"/>
              <a:t>: A camada de conectividade, que estabelece a comunicação entre os dispositivos e os servidores via cloud </a:t>
            </a:r>
            <a:r>
              <a:rPr lang="pt-BR" dirty="0" err="1"/>
              <a:t>computing</a:t>
            </a:r>
            <a:r>
              <a:rPr lang="pt-BR" dirty="0"/>
              <a:t> ou </a:t>
            </a:r>
            <a:r>
              <a:rPr lang="pt-BR" dirty="0" err="1"/>
              <a:t>edge</a:t>
            </a:r>
            <a:r>
              <a:rPr lang="pt-BR" dirty="0"/>
              <a:t> </a:t>
            </a:r>
            <a:r>
              <a:rPr lang="pt-BR" dirty="0" err="1"/>
              <a:t>computing</a:t>
            </a:r>
            <a:r>
              <a:rPr lang="pt-BR" dirty="0"/>
              <a:t>.</a:t>
            </a:r>
          </a:p>
          <a:p>
            <a:r>
              <a:rPr lang="pt-BR" b="1" dirty="0"/>
              <a:t>Serviços</a:t>
            </a:r>
            <a:r>
              <a:rPr lang="pt-BR" dirty="0"/>
              <a:t>: Aplicações que analisam os dados e oferecem serviços concretos.</a:t>
            </a:r>
          </a:p>
          <a:p>
            <a:r>
              <a:rPr lang="pt-BR" b="1" dirty="0"/>
              <a:t>Conteúdo</a:t>
            </a:r>
            <a:r>
              <a:rPr lang="pt-BR" dirty="0"/>
              <a:t>: A interface humana, como computadores, tablets ou dispositivos de realidade virtual/aumentada.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86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BE3B-A9A4-4B9D-8667-2BA5339F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8A2561-E0EB-4964-A1FF-35FBF0FA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Vários avanços tecnológicos tornaram a </a:t>
            </a:r>
            <a:r>
              <a:rPr lang="pt-BR" dirty="0" err="1"/>
              <a:t>IoT</a:t>
            </a:r>
            <a:r>
              <a:rPr lang="pt-BR" dirty="0"/>
              <a:t> possível:</a:t>
            </a:r>
          </a:p>
          <a:p>
            <a:r>
              <a:rPr lang="pt-BR" b="1" dirty="0"/>
              <a:t>Sensores de baixo custo e baixa potência</a:t>
            </a:r>
            <a:r>
              <a:rPr lang="pt-BR" dirty="0"/>
              <a:t>: Tornaram os sensores acessíveis e confiáveis para mais fabricantes.</a:t>
            </a:r>
          </a:p>
          <a:p>
            <a:r>
              <a:rPr lang="pt-BR" b="1" dirty="0"/>
              <a:t>Conectividade</a:t>
            </a:r>
            <a:r>
              <a:rPr lang="pt-BR" dirty="0"/>
              <a:t>: Protocolos de rede facilitaram a conexão de sensores à nuvem e entre dispositivos para transferência eficiente de dados.</a:t>
            </a:r>
          </a:p>
          <a:p>
            <a:r>
              <a:rPr lang="pt-BR" b="1" dirty="0"/>
              <a:t>Plataformas de computação em nuvem</a:t>
            </a:r>
            <a:r>
              <a:rPr lang="pt-BR" dirty="0"/>
              <a:t>: Disponibilidade de plataformas em nuvem permite que empresas e consumidores expandam sem gerenciar infraestrutura.</a:t>
            </a:r>
          </a:p>
          <a:p>
            <a:r>
              <a:rPr lang="pt-BR" b="1" dirty="0" err="1"/>
              <a:t>Machine</a:t>
            </a:r>
            <a:r>
              <a:rPr lang="pt-BR" b="1" dirty="0"/>
              <a:t> </a:t>
            </a:r>
            <a:r>
              <a:rPr lang="pt-BR" b="1" dirty="0" err="1"/>
              <a:t>learning</a:t>
            </a:r>
            <a:r>
              <a:rPr lang="pt-BR" b="1" dirty="0"/>
              <a:t> e análise avançada</a:t>
            </a:r>
            <a:r>
              <a:rPr lang="pt-BR" dirty="0"/>
              <a:t>: Com o acesso a grandes volumes de dados na nuvem, as empresas obtêm insights mais rápidos e eficientes.</a:t>
            </a:r>
          </a:p>
          <a:p>
            <a:r>
              <a:rPr lang="pt-BR" b="1" dirty="0"/>
              <a:t>Inteligência artificial (IA)</a:t>
            </a:r>
            <a:r>
              <a:rPr lang="pt-BR" dirty="0"/>
              <a:t>: Impulsionou a demanda por computação em nuvem e data centers, pois são necessários grandes dados para treinar modelos de 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4DC40-C2AF-4D1E-92B1-BE067A5F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4539D-5B47-4104-B790-CCC2F1C2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</a:t>
            </a:r>
            <a:r>
              <a:rPr lang="pt-BR" dirty="0" err="1"/>
              <a:t>IoT</a:t>
            </a:r>
            <a:r>
              <a:rPr lang="pt-BR" dirty="0"/>
              <a:t> industrial (</a:t>
            </a:r>
            <a:r>
              <a:rPr lang="pt-BR" dirty="0" err="1"/>
              <a:t>IIoT</a:t>
            </a:r>
            <a:r>
              <a:rPr lang="pt-BR" dirty="0"/>
              <a:t>) aplica a tecnologia </a:t>
            </a:r>
            <a:r>
              <a:rPr lang="pt-BR" dirty="0" err="1"/>
              <a:t>IoT</a:t>
            </a:r>
            <a:r>
              <a:rPr lang="pt-BR" dirty="0"/>
              <a:t> em ambientes industriais, focando no controle de sensores e dispositivos com tecnologias de nuvem. Antes, a automação era feita por comunicação máquina a máquina (M2M), mas com o avanço da nuvem e de tecnologias como análise avançada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, as indústrias alcançam maior automatização, criando novas receitas e modelos de negócios. A </a:t>
            </a:r>
            <a:r>
              <a:rPr lang="pt-BR" dirty="0" err="1"/>
              <a:t>IIoT</a:t>
            </a:r>
            <a:r>
              <a:rPr lang="pt-BR" dirty="0"/>
              <a:t> é considerada a quarta onda da revolução industrial (</a:t>
            </a:r>
            <a:r>
              <a:rPr lang="pt-BR" dirty="0" err="1"/>
              <a:t>Industry</a:t>
            </a:r>
            <a:r>
              <a:rPr lang="pt-BR" dirty="0"/>
              <a:t> 4.0). Alguns usos comuns incluem:</a:t>
            </a:r>
          </a:p>
          <a:p>
            <a:r>
              <a:rPr lang="pt-BR" dirty="0"/>
              <a:t>Operações inteligentes em fabricação, manutenção e gerenciamento de estoque.</a:t>
            </a:r>
          </a:p>
          <a:p>
            <a:r>
              <a:rPr lang="pt-BR" dirty="0"/>
              <a:t>Redes de energia e cidades inteligentes.</a:t>
            </a:r>
          </a:p>
          <a:p>
            <a:r>
              <a:rPr lang="pt-BR" dirty="0"/>
              <a:t>Logística conectada e cadeias de suprimentos digitais inteligentes.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1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3901B-0B73-401B-9EFD-1229B269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5238C-13DF-438B-B250-BABD6F66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Desvantagens</a:t>
            </a:r>
            <a:endParaRPr lang="pt-BR" dirty="0"/>
          </a:p>
          <a:p>
            <a:r>
              <a:rPr lang="pt-BR" dirty="0"/>
              <a:t>segurança das informações;</a:t>
            </a:r>
          </a:p>
          <a:p>
            <a:r>
              <a:rPr lang="pt-BR" dirty="0"/>
              <a:t>aumento dos riscos de invasão de privacidade e de segurança cibernética;</a:t>
            </a:r>
          </a:p>
          <a:p>
            <a:r>
              <a:rPr lang="pt-BR" dirty="0"/>
              <a:t>pode ocorrer exposição e violação de dados;</a:t>
            </a:r>
          </a:p>
          <a:p>
            <a:r>
              <a:rPr lang="pt-BR" dirty="0"/>
              <a:t>dependência excessiva da tecnologia;</a:t>
            </a:r>
          </a:p>
          <a:p>
            <a:r>
              <a:rPr lang="pt-BR" dirty="0"/>
              <a:t>impacto ambiental negativo por causa do lixo eletrônico;</a:t>
            </a:r>
          </a:p>
          <a:p>
            <a:r>
              <a:rPr lang="pt-BR" dirty="0"/>
              <a:t>reduz o desempenho dos dispositivos.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43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B3258-1DB3-49AC-A238-F5B85EFC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449FC-65EA-40D8-8ECD-301AB201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Vantagens </a:t>
            </a:r>
          </a:p>
          <a:p>
            <a:endParaRPr lang="pt-BR" b="1" dirty="0"/>
          </a:p>
          <a:p>
            <a:r>
              <a:rPr lang="pt-BR" dirty="0"/>
              <a:t>reduz o esforço humano;</a:t>
            </a:r>
          </a:p>
          <a:p>
            <a:r>
              <a:rPr lang="pt-BR" dirty="0"/>
              <a:t>proporciona o uso eficiente dos recursos naturais e materiais;</a:t>
            </a:r>
          </a:p>
          <a:p>
            <a:r>
              <a:rPr lang="pt-BR" dirty="0"/>
              <a:t>reduz os custos;</a:t>
            </a:r>
          </a:p>
          <a:p>
            <a:r>
              <a:rPr lang="pt-BR" dirty="0"/>
              <a:t>automatiza as tarefas;</a:t>
            </a:r>
          </a:p>
          <a:p>
            <a:r>
              <a:rPr lang="pt-BR" dirty="0"/>
              <a:t>melhora o monitoramento e a análise dos dados;</a:t>
            </a:r>
          </a:p>
          <a:p>
            <a:r>
              <a:rPr lang="pt-BR" dirty="0"/>
              <a:t>aumenta a produtividade e a eficiência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187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8DF07-FDE4-4A08-9BE0-B728B86B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67062-C210-4156-BD20-A2BC5B3F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2" y="2007198"/>
            <a:ext cx="8946541" cy="4195481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https://www.youtube.com/watch?v=9MgnhictWRg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https://www.youtube.com/watch?v=Ikvs6B2591M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72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680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Internet das coisas (IOT)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2025-02-13T22:15:22Z</dcterms:created>
  <dcterms:modified xsi:type="dcterms:W3CDTF">2025-02-13T23:59:55Z</dcterms:modified>
</cp:coreProperties>
</file>