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6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pt-BR" sz="1400">
                <a:latin typeface="Times New Roman"/>
              </a:rPr>
              <a:t>&lt;data/hora&gt;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pt-BR" sz="1400">
                <a:latin typeface="Times New Roman"/>
              </a:rPr>
              <a:t>&lt;rodapé&gt;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76078FF-01F2-41C1-9BD6-AE489426911E}" type="slidenum">
              <a:rPr lang="pt-BR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7.º Nível da estrutura de tópicos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pt-BR" sz="1400">
                <a:latin typeface="Times New Roman"/>
              </a:rPr>
              <a:t>&lt;data/hora&gt;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pt-BR" sz="1400">
                <a:latin typeface="Times New Roman"/>
              </a:rPr>
              <a:t>&lt;rodapé&gt;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0FADF17-6976-4808-86EE-87CE5987F1A0}" type="slidenum">
              <a:rPr lang="pt-BR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424080"/>
            <a:ext cx="7200000" cy="10242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Conceitos Matemáticos Básicos da Programação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3200">
                <a:latin typeface="Arial"/>
              </a:rPr>
              <a:t>Pedro Forli</a:t>
            </a:r>
            <a:endParaRPr/>
          </a:p>
          <a:p>
            <a:pPr algn="ctr"/>
            <a:r>
              <a:rPr lang="pt-BR" sz="3200">
                <a:latin typeface="Arial"/>
              </a:rPr>
              <a:t>Para o canal</a:t>
            </a:r>
            <a:endParaRPr/>
          </a:p>
          <a:p>
            <a:pPr algn="ctr"/>
            <a:r>
              <a:rPr lang="pt-BR" sz="3200">
                <a:latin typeface="Arial"/>
              </a:rPr>
              <a:t>Ignorância Zero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Raíz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N ^ (½) = N ** (½)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Descobrir número que elevado ao quadrado da 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4 ^ (½) = 2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Conjuntos Numéricos</a:t>
            </a:r>
            <a:endParaRPr/>
          </a:p>
        </p:txBody>
      </p:sp>
      <p:pic>
        <p:nvPicPr>
          <p:cNvPr id="10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1944000"/>
            <a:ext cx="9504000" cy="424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Conjuntos Numéricos</a:t>
            </a:r>
            <a:endParaRPr/>
          </a:p>
        </p:txBody>
      </p:sp>
      <p:pic>
        <p:nvPicPr>
          <p:cNvPr id="10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4160" y="1778040"/>
            <a:ext cx="9537840" cy="311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Operações Básicas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Somar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Símbolo = +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2+3 = 5; 2.1 + 6.75 = 9.85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Subtrair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Símbolo = -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5-3 = 2; 3-5 = -2; 9.85 – 2.1 = 6.75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Multiplicar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Símbolo = x (*)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n*p = somar p n vezes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2*3 = 6, -1*3 = -3; -1*-3 = 3;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Dividir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Símbolo = /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N/p = multiplicar n pelo inverso de p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3/1 = 3; 3/-1 = -3; 5/2 = 2.5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Potências Fracionárias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n^(p/q) = n ** (p/q)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Descobrir o número que elevado a q dá n^p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3^(3/2) = 27^(1/2)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Percentual</a:t>
            </a:r>
            <a:endParaRPr/>
          </a:p>
        </p:txBody>
      </p:sp>
      <p:pic>
        <p:nvPicPr>
          <p:cNvPr id="11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1200" y="1512000"/>
            <a:ext cx="9478800" cy="561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Matemática Financeira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Vendedor = aquele que fornece produto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Consumidor = aquele que compra o produto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Custo = preço pago pelo produtor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Valor = valor vendido ao consumidor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Lucro = Valor – Custo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Dívida = Lucro negativo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Matemática Financeira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504000" y="1769040"/>
            <a:ext cx="9071640" cy="5358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Capital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- O Capital é o valor aplicado através de alguma operação financeira. Também conhecido como: Principal, Valor Atual, Valor Presente ou Valor Aplicado. Em inglês usa-se Present Value (indicado pela tecla PV nas calculadoras financeiras).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    </a:t>
            </a:r>
            <a:r>
              <a:rPr lang="pt-BR" sz="2600">
                <a:latin typeface="Arial"/>
              </a:rPr>
              <a:t>Juros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Juros representam a remuneração do Capital empregado em alguma atividade produtiva. Os juros podem ser capitalizados segundo dois regimes: simples ou compostos.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Matemática Financeira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4720" y="1510920"/>
            <a:ext cx="9557280" cy="561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Matemática Financeira</a:t>
            </a:r>
            <a:endParaRPr/>
          </a:p>
        </p:txBody>
      </p:sp>
      <p:pic>
        <p:nvPicPr>
          <p:cNvPr id="11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8280" y="1656000"/>
            <a:ext cx="9441720" cy="482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Conceitos Abordados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Conjuntos Numéricos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Operações Básicas (+, -, /, *)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Divisão Inteira ( // ) e Resto da Divisão ( % 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Potência ( ** 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Raíz ( **(1/2))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Potência Fracionária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Percentual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Matemática Financeira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Estatística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Matemática Financeira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Quando usamos juros simples e juros compostos?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A maioria das operações envolvendo dinheiro utiliza juros compostos. Estão incluídas: compras a médio e longo prazo, compras com cartão de crédito, empréstimos bancários, as aplicações financeiras usuais como Caderneta de Poupança e aplicações em fundos de renda fixa, etc. Raramente encontramos uso para o regime de juros simples: é o caso das operações de curtíssimo prazo, e do processo de desconto simples de duplicatas.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Médias</a:t>
            </a:r>
            <a:endParaRPr/>
          </a:p>
        </p:txBody>
      </p:sp>
      <p:pic>
        <p:nvPicPr>
          <p:cNvPr id="12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9040" y="1672920"/>
            <a:ext cx="9552960" cy="538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Bibliografia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http://www.somatematica.com.br/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Www.infoescola.com.br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2376000" y="504000"/>
            <a:ext cx="5328000" cy="96012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Conjuntos Numéricos</a:t>
            </a:r>
            <a:endParaRPr/>
          </a:p>
        </p:txBody>
      </p:sp>
      <p:pic>
        <p:nvPicPr>
          <p:cNvPr id="8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2304000"/>
            <a:ext cx="9360000" cy="311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2376000" y="407880"/>
            <a:ext cx="5328000" cy="96012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Conjuntos Numéricos</a:t>
            </a:r>
            <a:endParaRPr/>
          </a:p>
        </p:txBody>
      </p:sp>
      <p:pic>
        <p:nvPicPr>
          <p:cNvPr id="8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2376000"/>
            <a:ext cx="9504000" cy="335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Operações Básicas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Somar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Símbolo = +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2+3 = 5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Subtrair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Símbolo = -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5-3 = 2; 3-5 = -2;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Multiplicar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Símbolo = x (*)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n*p = somar p n vezes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2*3 = 6, -1*3 = -3; -1*-3 = 3;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Dividir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Símbolo = /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N/p = multiplicar n pelo inverso de p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3/1 = 3; 3/-1 = -3; 5/2;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Divisão Inteira e Resto da Divisão</a:t>
            </a:r>
            <a:endParaRPr/>
          </a:p>
        </p:txBody>
      </p:sp>
      <p:pic>
        <p:nvPicPr>
          <p:cNvPr id="9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00" y="1368000"/>
            <a:ext cx="8640000" cy="6120000"/>
          </a:xfrm>
          <a:prstGeom prst="rect">
            <a:avLst/>
          </a:prstGeom>
          <a:ln>
            <a:noFill/>
          </a:ln>
        </p:spPr>
      </p:pic>
      <p:sp>
        <p:nvSpPr>
          <p:cNvPr id="91" name="TextShape 2"/>
          <p:cNvSpPr txBox="1"/>
          <p:nvPr/>
        </p:nvSpPr>
        <p:spPr>
          <a:xfrm>
            <a:off x="576000" y="6336000"/>
            <a:ext cx="9071640" cy="573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2000">
                <a:latin typeface="Arial"/>
              </a:rPr>
              <a:t>Divisão inteira = // (ou divisão entre dois inteiros)</a:t>
            </a:r>
            <a:endParaRPr/>
          </a:p>
          <a:p>
            <a:pPr algn="ctr"/>
            <a:r>
              <a:rPr lang="pt-BR" sz="2000">
                <a:latin typeface="Arial"/>
              </a:rPr>
              <a:t>Resto da Divisão = %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Conjuntos Numéricos</a:t>
            </a:r>
            <a:endParaRPr/>
          </a:p>
        </p:txBody>
      </p:sp>
      <p:pic>
        <p:nvPicPr>
          <p:cNvPr id="9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1798560"/>
            <a:ext cx="9504000" cy="496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Oposto e Inverso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Oposto de N = -N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Inverso de N = 1/N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Potência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N ^ 3 = N**3 = N*N*N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3^3 = 27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A^1 = 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A^0 = 1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Qualquer número diferente de zero elevado a um expoente negativo é igual ao inverso deste número elevado ao oposto do expoente</a:t>
            </a:r>
            <a:endParaRPr/>
          </a:p>
        </p:txBody>
      </p:sp>
      <p:pic>
        <p:nvPicPr>
          <p:cNvPr id="9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05880" y="1683000"/>
            <a:ext cx="3354120" cy="112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