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Calibri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Calibri"/>
              </a:rPr>
              <a:t>Aceitação</a:t>
            </a:r>
          </a:p>
        </c:rich>
      </c:tx>
      <c:layout>
        <c:manualLayout>
          <c:xMode val="edge"/>
          <c:yMode val="edge"/>
          <c:x val="0.378124"/>
          <c:y val="0"/>
          <c:w val="0.268603"/>
          <c:h val="0.102407"/>
        </c:manualLayout>
      </c:layout>
      <c:overlay val="1"/>
      <c:spPr>
        <a:noFill/>
        <a:effectLst/>
      </c:spPr>
    </c:title>
    <c:autoTitleDeleted val="1"/>
    <c:view3D>
      <c:rotX val="50"/>
      <c:hPercent val="50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3766"/>
          <c:y val="0.0115162"/>
          <c:w val="0.69732"/>
          <c:h val="0.64788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Aceitação</c:v>
                </c:pt>
              </c:strCache>
            </c:strRef>
          </c:tx>
          <c:spPr>
            <a:solidFill>
              <a:srgbClr val="00B050"/>
            </a:solidFill>
            <a:ln w="12700" cap="flat">
              <a:noFill/>
              <a:miter lim="400000"/>
            </a:ln>
            <a:effectLst/>
            <a:sp3d prstMaterial="matte"/>
          </c:spPr>
          <c:explosion val="0"/>
          <c:dPt>
            <c:idx val="0"/>
            <c:explosion val="0"/>
            <c:spPr>
              <a:solidFill>
                <a:srgbClr val="00B050"/>
              </a:solidFill>
              <a:ln w="12700" cap="flat">
                <a:noFill/>
                <a:miter lim="400000"/>
              </a:ln>
              <a:effectLst/>
              <a:sp3d prstMaterial="matte"/>
            </c:spPr>
          </c:dPt>
          <c:dPt>
            <c:idx val="1"/>
            <c:explosion val="0"/>
            <c:spPr>
              <a:solidFill>
                <a:srgbClr val="808080"/>
              </a:solidFill>
              <a:ln w="12700" cap="flat">
                <a:noFill/>
                <a:miter lim="400000"/>
              </a:ln>
              <a:effectLst/>
              <a:sp3d prstMaterial="matte"/>
            </c:spPr>
          </c:dPt>
          <c:dPt>
            <c:idx val="2"/>
            <c:explosion val="0"/>
            <c:spPr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 prstMaterial="matte"/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>
                    <a:defRPr b="1" i="0" strike="noStrike" sz="4800" u="non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1" i="0" strike="noStrike" sz="1600" u="none">
                      <a:solidFill>
                        <a:srgbClr val="404040"/>
                      </a:solidFill>
                      <a:latin typeface="Arial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1" i="0" strike="noStrike" sz="1800" u="non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b="1" i="0" strike="noStrike" sz="4800" u="none">
                    <a:solidFill>
                      <a:srgbClr val="FFFFFF"/>
                    </a:solidFill>
                    <a:latin typeface="Arial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Usaria</c:v>
                </c:pt>
                <c:pt idx="1">
                  <c:v>Não Usaria</c:v>
                </c:pt>
                <c:pt idx="2">
                  <c:v>Talvez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7.000000</c:v>
                </c:pt>
                <c:pt idx="1">
                  <c:v>1.000000</c:v>
                </c:pt>
                <c:pt idx="2">
                  <c:v>2.000000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11472"/>
          <c:w val="1"/>
          <c:h val="0.18852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1" i="0" strike="noStrike" sz="20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1" i="0" strike="noStrike" sz="1800" u="none">
                <a:solidFill>
                  <a:srgbClr val="595959"/>
                </a:solidFill>
                <a:latin typeface="Calibri"/>
              </a:rPr>
              <a:t>Perspectiva de Publico Alvo</a:t>
            </a:r>
          </a:p>
        </c:rich>
      </c:tx>
      <c:layout>
        <c:manualLayout>
          <c:xMode val="edge"/>
          <c:yMode val="edge"/>
          <c:x val="0.386739"/>
          <c:y val="0"/>
          <c:w val="0.226523"/>
          <c:h val="0.0888071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1429"/>
          <c:y val="0.0888071"/>
          <c:w val="0.798347"/>
          <c:h val="0.6874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Otimista</c:v>
                </c:pt>
              </c:strCache>
            </c:strRef>
          </c:tx>
          <c:spPr>
            <a:noFill/>
            <a:ln w="698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  <c:size val="8"/>
            <c:spPr>
              <a:solidFill>
                <a:srgbClr val="000000">
                  <a:alpha val="0"/>
                </a:srgbClr>
              </a:solidFill>
              <a:ln w="69850" cap="rnd">
                <a:solidFill>
                  <a:srgbClr val="00B050"/>
                </a:solidFill>
                <a:prstDash val="solid"/>
                <a:round/>
              </a:ln>
              <a:effectLst/>
            </c:spPr>
          </c:marker>
          <c:dLbls>
            <c:numFmt formatCode="&quot;R$&quot;&quot; &quot;#,##0.00" sourceLinked="0"/>
            <c:txPr>
              <a:bodyPr/>
              <a:lstStyle/>
              <a:p>
                <a:pPr>
                  <a:defRPr b="1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Sheet1!$B$2:$B$8</c:f>
              <c:numCache>
                <c:ptCount val="7"/>
                <c:pt idx="0">
                  <c:v>0.000000</c:v>
                </c:pt>
                <c:pt idx="1">
                  <c:v>300000.000000</c:v>
                </c:pt>
                <c:pt idx="2">
                  <c:v>600000.000000</c:v>
                </c:pt>
                <c:pt idx="3">
                  <c:v>900000.000000</c:v>
                </c:pt>
                <c:pt idx="4">
                  <c:v>1200000.000000</c:v>
                </c:pt>
                <c:pt idx="5">
                  <c:v>1500000.000000</c:v>
                </c:pt>
                <c:pt idx="6">
                  <c:v>1800000.000000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Regular</c:v>
                </c:pt>
              </c:strCache>
            </c:strRef>
          </c:tx>
          <c:spPr>
            <a:noFill/>
            <a:ln w="63500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none"/>
            <c:size val="8"/>
            <c:spPr>
              <a:solidFill>
                <a:srgbClr val="000000">
                  <a:alpha val="0"/>
                </a:srgbClr>
              </a:solidFill>
              <a:ln w="63500" cap="rnd">
                <a:solidFill>
                  <a:srgbClr val="00B0F0"/>
                </a:solidFill>
                <a:prstDash val="solid"/>
                <a:round/>
              </a:ln>
              <a:effectLst/>
            </c:spPr>
          </c:marker>
          <c:dLbls>
            <c:numFmt formatCode="&quot;R$&quot;&quot; &quot;#,##0.00" sourceLinked="0"/>
            <c:txPr>
              <a:bodyPr/>
              <a:lstStyle/>
              <a:p>
                <a:pPr>
                  <a:defRPr b="1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Sheet1!$C$2:$C$8</c:f>
              <c:numCache>
                <c:ptCount val="7"/>
                <c:pt idx="0">
                  <c:v>0.000000</c:v>
                </c:pt>
                <c:pt idx="1">
                  <c:v>192000.000000</c:v>
                </c:pt>
                <c:pt idx="2">
                  <c:v>384000.000000</c:v>
                </c:pt>
                <c:pt idx="3">
                  <c:v>576000.000000</c:v>
                </c:pt>
                <c:pt idx="4">
                  <c:v>768000.000000</c:v>
                </c:pt>
                <c:pt idx="5">
                  <c:v>960000.000000</c:v>
                </c:pt>
                <c:pt idx="6">
                  <c:v>1152000.000000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Baixa</c:v>
                </c:pt>
              </c:strCache>
            </c:strRef>
          </c:tx>
          <c:spPr>
            <a:noFill/>
            <a:ln w="63500" cap="rnd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  <c:size val="8"/>
            <c:spPr>
              <a:solidFill>
                <a:srgbClr val="000000">
                  <a:alpha val="0"/>
                </a:srgbClr>
              </a:solidFill>
              <a:ln w="63500" cap="rnd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dLbls>
            <c:numFmt formatCode="&quot;R$&quot;&quot; &quot;#,##0.00" sourceLinked="0"/>
            <c:txPr>
              <a:bodyPr/>
              <a:lstStyle/>
              <a:p>
                <a:pPr>
                  <a:defRPr b="1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Lançamento</c:v>
                </c:pt>
                <c:pt idx="1">
                  <c:v>6 Meses</c:v>
                </c:pt>
                <c:pt idx="2">
                  <c:v>1 Ano</c:v>
                </c:pt>
                <c:pt idx="3">
                  <c:v>1 Ano e 6 Meses</c:v>
                </c:pt>
                <c:pt idx="4">
                  <c:v>2 anos</c:v>
                </c:pt>
                <c:pt idx="5">
                  <c:v>2 anos e 6 Meses</c:v>
                </c:pt>
                <c:pt idx="6">
                  <c:v>3 Anos</c:v>
                </c:pt>
              </c:strCache>
            </c:strRef>
          </c:cat>
          <c:val>
            <c:numRef>
              <c:f>Sheet1!$D$2:$D$8</c:f>
              <c:numCache>
                <c:ptCount val="7"/>
                <c:pt idx="0">
                  <c:v>0.000000</c:v>
                </c:pt>
                <c:pt idx="1">
                  <c:v>42000.000000</c:v>
                </c:pt>
                <c:pt idx="2">
                  <c:v>84000.000000</c:v>
                </c:pt>
                <c:pt idx="3">
                  <c:v>126000.000000</c:v>
                </c:pt>
                <c:pt idx="4">
                  <c:v>168000.000000</c:v>
                </c:pt>
                <c:pt idx="5">
                  <c:v>210000.000000</c:v>
                </c:pt>
                <c:pt idx="6">
                  <c:v>252000.000000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4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&quot;R$&quot;&quot; &quot;#,##0.0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1" i="0" strike="noStrike" sz="20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450000"/>
        <c:minorUnit val="225000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87969"/>
          <c:y val="0.912892"/>
          <c:w val="0.793363"/>
          <c:h val="0.0871075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8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Clique para editar o estilo do subtítulo mestre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título mestre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Clique para editar o título mestre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título mestre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</a:lstStyle>
          <a:p>
            <a:pPr/>
            <a:r>
              <a:t>Clique para editar o texto mestre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título mestre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Clique para editar o título mestre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Clique para editar o texto mestre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Clique para editar o título mestre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Clique para editar o título mestre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/>
            <a:r>
              <a:t>Clique para editar o texto mestre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Clique para editar o título mestre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Clique para editar 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13" name="Shape 113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860268" y="546586"/>
            <a:ext cx="2129118" cy="2224218"/>
            <a:chOff x="0" y="0"/>
            <a:chExt cx="2129116" cy="222421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2129117" cy="2224218"/>
            </a:xfrm>
            <a:prstGeom prst="rect">
              <a:avLst/>
            </a:prstGeom>
            <a:solidFill>
              <a:srgbClr val="FFFFFF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182374"/>
              <a:ext cx="2129117" cy="1859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Mundo UP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Soluções residenciais a um clique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26" name="Shape 226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229" name="Shape 229"/>
          <p:cNvSpPr/>
          <p:nvPr/>
        </p:nvSpPr>
        <p:spPr>
          <a:xfrm>
            <a:off x="167425" y="267914"/>
            <a:ext cx="11797050" cy="6326069"/>
          </a:xfrm>
          <a:prstGeom prst="rect">
            <a:avLst/>
          </a:prstGeom>
          <a:solidFill>
            <a:srgbClr val="F2F2F2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51" name="Group 251"/>
          <p:cNvGrpSpPr/>
          <p:nvPr/>
        </p:nvGrpSpPr>
        <p:grpSpPr>
          <a:xfrm>
            <a:off x="2377489" y="786471"/>
            <a:ext cx="7877859" cy="5368968"/>
            <a:chOff x="0" y="0"/>
            <a:chExt cx="7877857" cy="5368966"/>
          </a:xfrm>
        </p:grpSpPr>
        <p:sp>
          <p:nvSpPr>
            <p:cNvPr id="230" name="Shape 230"/>
            <p:cNvSpPr/>
            <p:nvPr/>
          </p:nvSpPr>
          <p:spPr>
            <a:xfrm>
              <a:off x="0" y="-1"/>
              <a:ext cx="7877858" cy="631948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32538F"/>
                </a:gs>
                <a:gs pos="50000">
                  <a:srgbClr val="32538F"/>
                </a:gs>
                <a:gs pos="100000">
                  <a:srgbClr val="32538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1597" y="31597"/>
              <a:ext cx="631315" cy="568752"/>
            </a:xfrm>
            <a:prstGeom prst="roundRect">
              <a:avLst>
                <a:gd name="adj" fmla="val 7500"/>
              </a:avLst>
            </a:prstGeom>
            <a:solidFill>
              <a:srgbClr val="BFC8E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2911" y="-1"/>
              <a:ext cx="72149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95">
                  <a:solidFill>
                    <a:srgbClr val="FFFFFF"/>
                  </a:solidFill>
                </a:defRPr>
              </a:lvl1pPr>
            </a:lstStyle>
            <a:p>
              <a:pPr/>
              <a:r>
                <a:t>André Matheus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789503"/>
              <a:ext cx="7877858" cy="631947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B7C1E1"/>
                </a:gs>
                <a:gs pos="50000">
                  <a:srgbClr val="B7C1E1"/>
                </a:gs>
                <a:gs pos="100000">
                  <a:srgbClr val="B7C1E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1597" y="821100"/>
              <a:ext cx="631315" cy="568753"/>
            </a:xfrm>
            <a:prstGeom prst="roundRect">
              <a:avLst>
                <a:gd name="adj" fmla="val 7500"/>
              </a:avLst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62911" y="789503"/>
              <a:ext cx="72149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95">
                  <a:solidFill>
                    <a:srgbClr val="FFFFFF"/>
                  </a:solidFill>
                </a:defRPr>
              </a:lvl1pPr>
            </a:lstStyle>
            <a:p>
              <a:pPr/>
              <a:r>
                <a:t>Danilo Pereira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0" y="1579006"/>
              <a:ext cx="7877858" cy="631948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32538F"/>
                </a:gs>
                <a:gs pos="50000">
                  <a:srgbClr val="32538F"/>
                </a:gs>
                <a:gs pos="100000">
                  <a:srgbClr val="32538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31597" y="1610604"/>
              <a:ext cx="631315" cy="568752"/>
            </a:xfrm>
            <a:prstGeom prst="roundRect">
              <a:avLst>
                <a:gd name="adj" fmla="val 7500"/>
              </a:avLst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62911" y="1579006"/>
              <a:ext cx="72149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95">
                  <a:solidFill>
                    <a:srgbClr val="FFFFFF"/>
                  </a:solidFill>
                </a:defRPr>
              </a:lvl1pPr>
            </a:lstStyle>
            <a:p>
              <a:pPr/>
              <a:r>
                <a:t>Dhiogo Roberto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2368510"/>
              <a:ext cx="7877858" cy="631947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B7C1E1"/>
                </a:gs>
                <a:gs pos="50000">
                  <a:srgbClr val="B7C1E1"/>
                </a:gs>
                <a:gs pos="100000">
                  <a:srgbClr val="B7C1E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1597" y="2400107"/>
              <a:ext cx="631315" cy="568753"/>
            </a:xfrm>
            <a:prstGeom prst="roundRect">
              <a:avLst>
                <a:gd name="adj" fmla="val 7500"/>
              </a:avLst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62911" y="2368510"/>
              <a:ext cx="72149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95">
                  <a:solidFill>
                    <a:srgbClr val="FFFFFF"/>
                  </a:solidFill>
                </a:defRPr>
              </a:lvl1pPr>
            </a:lstStyle>
            <a:p>
              <a:pPr/>
              <a:r>
                <a:t>Emerson Francisco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3158013"/>
              <a:ext cx="7877858" cy="631947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32538F"/>
                </a:gs>
                <a:gs pos="50000">
                  <a:srgbClr val="32538F"/>
                </a:gs>
                <a:gs pos="100000">
                  <a:srgbClr val="32538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31597" y="3189610"/>
              <a:ext cx="631315" cy="568753"/>
            </a:xfrm>
            <a:prstGeom prst="roundRect">
              <a:avLst>
                <a:gd name="adj" fmla="val 7500"/>
              </a:avLst>
            </a:prstGeom>
            <a:solidFill>
              <a:srgbClr val="CAD0E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62911" y="3158013"/>
              <a:ext cx="72149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95">
                  <a:solidFill>
                    <a:srgbClr val="FFFFFF"/>
                  </a:solidFill>
                </a:defRPr>
              </a:lvl1pPr>
            </a:lstStyle>
            <a:p>
              <a:pPr/>
              <a:r>
                <a:t>Juliana Souza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3947517"/>
              <a:ext cx="7877858" cy="631947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B7C1E1"/>
                </a:gs>
                <a:gs pos="50000">
                  <a:srgbClr val="B7C1E1"/>
                </a:gs>
                <a:gs pos="100000">
                  <a:srgbClr val="B7C1E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1597" y="3979114"/>
              <a:ext cx="631315" cy="568753"/>
            </a:xfrm>
            <a:prstGeom prst="roundRect">
              <a:avLst>
                <a:gd name="adj" fmla="val 7500"/>
              </a:avLst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62911" y="3947517"/>
              <a:ext cx="72149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95">
                  <a:solidFill>
                    <a:srgbClr val="FFFFFF"/>
                  </a:solidFill>
                </a:defRPr>
              </a:lvl1pPr>
            </a:lstStyle>
            <a:p>
              <a:pPr/>
              <a:r>
                <a:t>Luiz Ramos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4737020"/>
              <a:ext cx="7877858" cy="631947"/>
            </a:xfrm>
            <a:prstGeom prst="roundRect">
              <a:avLst>
                <a:gd name="adj" fmla="val 7500"/>
              </a:avLst>
            </a:prstGeom>
            <a:gradFill flip="none" rotWithShape="1">
              <a:gsLst>
                <a:gs pos="0">
                  <a:srgbClr val="32538F"/>
                </a:gs>
                <a:gs pos="50000">
                  <a:srgbClr val="32538F"/>
                </a:gs>
                <a:gs pos="100000">
                  <a:srgbClr val="32538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1597" y="4768617"/>
              <a:ext cx="631315" cy="568753"/>
            </a:xfrm>
            <a:prstGeom prst="roundRect">
              <a:avLst>
                <a:gd name="adj" fmla="val 7500"/>
              </a:avLst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62911" y="4737020"/>
              <a:ext cx="721494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95">
                  <a:solidFill>
                    <a:srgbClr val="FFFFFF"/>
                  </a:solidFill>
                </a:defRPr>
              </a:lvl1pPr>
            </a:lstStyle>
            <a:p>
              <a:pPr/>
              <a:r>
                <a:t>Rafael Roberto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10863789" y="-24440"/>
            <a:ext cx="125592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EQUIPE</a:t>
            </a:r>
          </a:p>
        </p:txBody>
      </p:sp>
      <p:grpSp>
        <p:nvGrpSpPr>
          <p:cNvPr id="255" name="Group 255"/>
          <p:cNvGrpSpPr/>
          <p:nvPr/>
        </p:nvGrpSpPr>
        <p:grpSpPr>
          <a:xfrm>
            <a:off x="7927523" y="993517"/>
            <a:ext cx="1955410" cy="624841"/>
            <a:chOff x="0" y="0"/>
            <a:chExt cx="1955408" cy="624840"/>
          </a:xfrm>
        </p:grpSpPr>
        <p:sp>
          <p:nvSpPr>
            <p:cNvPr id="253" name="Shape 253"/>
            <p:cNvSpPr/>
            <p:nvPr/>
          </p:nvSpPr>
          <p:spPr>
            <a:xfrm>
              <a:off x="0" y="129539"/>
              <a:ext cx="1955409" cy="365762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0"/>
              <a:ext cx="1955409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Gerente de Projeto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7927523" y="1910401"/>
            <a:ext cx="1955410" cy="365762"/>
            <a:chOff x="0" y="0"/>
            <a:chExt cx="1955408" cy="365760"/>
          </a:xfrm>
        </p:grpSpPr>
        <p:sp>
          <p:nvSpPr>
            <p:cNvPr id="256" name="Shape 256"/>
            <p:cNvSpPr/>
            <p:nvPr/>
          </p:nvSpPr>
          <p:spPr>
            <a:xfrm>
              <a:off x="0" y="-1"/>
              <a:ext cx="1955409" cy="365762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38468"/>
              <a:ext cx="19554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Desenvolvedor Web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7915167" y="2684688"/>
            <a:ext cx="1955410" cy="365761"/>
            <a:chOff x="0" y="0"/>
            <a:chExt cx="1955408" cy="365760"/>
          </a:xfrm>
        </p:grpSpPr>
        <p:sp>
          <p:nvSpPr>
            <p:cNvPr id="259" name="Shape 259"/>
            <p:cNvSpPr/>
            <p:nvPr/>
          </p:nvSpPr>
          <p:spPr>
            <a:xfrm>
              <a:off x="0" y="-1"/>
              <a:ext cx="1955409" cy="365762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38468"/>
              <a:ext cx="19554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Desenvolvedor Web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7924326" y="3485093"/>
            <a:ext cx="1955410" cy="365761"/>
            <a:chOff x="0" y="0"/>
            <a:chExt cx="1955408" cy="365760"/>
          </a:xfrm>
        </p:grpSpPr>
        <p:sp>
          <p:nvSpPr>
            <p:cNvPr id="262" name="Shape 262"/>
            <p:cNvSpPr/>
            <p:nvPr/>
          </p:nvSpPr>
          <p:spPr>
            <a:xfrm>
              <a:off x="0" y="-1"/>
              <a:ext cx="1955409" cy="365762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3" name="Shape 263"/>
            <p:cNvSpPr/>
            <p:nvPr/>
          </p:nvSpPr>
          <p:spPr>
            <a:xfrm>
              <a:off x="0" y="38468"/>
              <a:ext cx="19554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Desenvolvedor Mobile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7911969" y="4286091"/>
            <a:ext cx="1955409" cy="365761"/>
            <a:chOff x="0" y="0"/>
            <a:chExt cx="1955408" cy="365760"/>
          </a:xfrm>
        </p:grpSpPr>
        <p:sp>
          <p:nvSpPr>
            <p:cNvPr id="265" name="Shape 265"/>
            <p:cNvSpPr/>
            <p:nvPr/>
          </p:nvSpPr>
          <p:spPr>
            <a:xfrm>
              <a:off x="0" y="-1"/>
              <a:ext cx="1955409" cy="365762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6" name="Shape 266"/>
            <p:cNvSpPr/>
            <p:nvPr/>
          </p:nvSpPr>
          <p:spPr>
            <a:xfrm>
              <a:off x="0" y="3810"/>
              <a:ext cx="1955409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Analista de Teste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7924326" y="5091552"/>
            <a:ext cx="1955410" cy="365761"/>
            <a:chOff x="0" y="0"/>
            <a:chExt cx="1955408" cy="365760"/>
          </a:xfrm>
        </p:grpSpPr>
        <p:sp>
          <p:nvSpPr>
            <p:cNvPr id="268" name="Shape 268"/>
            <p:cNvSpPr/>
            <p:nvPr/>
          </p:nvSpPr>
          <p:spPr>
            <a:xfrm>
              <a:off x="0" y="-1"/>
              <a:ext cx="1955409" cy="365762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38468"/>
              <a:ext cx="19554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Desenvolvedor Mobile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7924326" y="5885203"/>
            <a:ext cx="1955410" cy="365761"/>
            <a:chOff x="0" y="0"/>
            <a:chExt cx="1955408" cy="365760"/>
          </a:xfrm>
        </p:grpSpPr>
        <p:sp>
          <p:nvSpPr>
            <p:cNvPr id="271" name="Shape 271"/>
            <p:cNvSpPr/>
            <p:nvPr/>
          </p:nvSpPr>
          <p:spPr>
            <a:xfrm>
              <a:off x="0" y="-1"/>
              <a:ext cx="1955409" cy="365762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38468"/>
              <a:ext cx="195540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Desenvolvedor Web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124" name="Shape 124"/>
          <p:cNvSpPr/>
          <p:nvPr/>
        </p:nvSpPr>
        <p:spPr>
          <a:xfrm>
            <a:off x="167425" y="267914"/>
            <a:ext cx="11797050" cy="6326069"/>
          </a:xfrm>
          <a:prstGeom prst="rect">
            <a:avLst/>
          </a:prstGeom>
          <a:solidFill>
            <a:srgbClr val="F2F2F2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796261" y="-39957"/>
            <a:ext cx="44052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PROBLEMA/OPORTUNIDADE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2138936" y="1718847"/>
            <a:ext cx="8279029" cy="3281870"/>
            <a:chOff x="0" y="0"/>
            <a:chExt cx="8279027" cy="3281868"/>
          </a:xfrm>
        </p:grpSpPr>
        <p:sp>
          <p:nvSpPr>
            <p:cNvPr id="126" name="Shape 126"/>
            <p:cNvSpPr/>
            <p:nvPr/>
          </p:nvSpPr>
          <p:spPr>
            <a:xfrm>
              <a:off x="0" y="43096"/>
              <a:ext cx="8279028" cy="3195677"/>
            </a:xfrm>
            <a:prstGeom prst="rect">
              <a:avLst/>
            </a:prstGeom>
            <a:solidFill>
              <a:srgbClr val="FFFFFF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0"/>
              <a:ext cx="8279028" cy="3281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Encontrar profissionais de confiança?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Oferecer de maneira eficaz seus serviços?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pPr>
              <a:r>
                <a:t>O JobUP é a plataforma ideal para unir esses dois mundos. Com soluções que ajudam a encontrar o profissional desejado de maneira confiável, sem recorrer ao circulo de amizades. Ajudando o profissional a encontrar o cliente para o serviço que ele exerce de maneira simples e prática.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31" name="Shape 131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134" name="Shape 134"/>
          <p:cNvSpPr/>
          <p:nvPr/>
        </p:nvSpPr>
        <p:spPr>
          <a:xfrm>
            <a:off x="167425" y="267914"/>
            <a:ext cx="11797050" cy="6326069"/>
          </a:xfrm>
          <a:prstGeom prst="rect">
            <a:avLst/>
          </a:prstGeom>
          <a:solidFill>
            <a:srgbClr val="F2F2F2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9374364" y="-40280"/>
            <a:ext cx="250905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Qual o segredo?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2138936" y="934832"/>
            <a:ext cx="8279029" cy="4516397"/>
            <a:chOff x="0" y="0"/>
            <a:chExt cx="8279027" cy="4516396"/>
          </a:xfrm>
        </p:grpSpPr>
        <p:sp>
          <p:nvSpPr>
            <p:cNvPr id="136" name="Shape 136"/>
            <p:cNvSpPr/>
            <p:nvPr/>
          </p:nvSpPr>
          <p:spPr>
            <a:xfrm>
              <a:off x="-1" y="-1"/>
              <a:ext cx="8279029" cy="4516398"/>
            </a:xfrm>
            <a:prstGeom prst="rect">
              <a:avLst/>
            </a:prstGeom>
            <a:solidFill>
              <a:srgbClr val="FFFFFF">
                <a:alpha val="2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-1" y="86356"/>
              <a:ext cx="8279029" cy="4343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3600">
                  <a:latin typeface="Arial"/>
                  <a:ea typeface="Arial"/>
                  <a:cs typeface="Arial"/>
                  <a:sym typeface="Arial"/>
                </a:defRPr>
              </a:pPr>
              <a:r>
                <a:t>Com parcerias exclusivas, temos os melhores resultados: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36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b="1" sz="3600">
                  <a:latin typeface="Arial"/>
                  <a:ea typeface="Arial"/>
                  <a:cs typeface="Arial"/>
                  <a:sym typeface="Arial"/>
                </a:defRPr>
              </a:pPr>
              <a:r>
                <a:t>Policia Federal: </a:t>
              </a:r>
              <a:r>
                <a:rPr b="0"/>
                <a:t>para avaliação de antecedentes criminais;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3600">
                  <a:latin typeface="Arial"/>
                  <a:ea typeface="Arial"/>
                  <a:cs typeface="Arial"/>
                  <a:sym typeface="Arial"/>
                </a:defRPr>
              </a:pPr>
              <a:r>
                <a:t>Agencias de empregos locais: para </a:t>
              </a:r>
              <a:r>
                <a:rPr b="0"/>
                <a:t>nos ajudar a encontrar os profissionais de cada região;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41" name="Shape 141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144" name="Shape 144"/>
          <p:cNvSpPr/>
          <p:nvPr/>
        </p:nvSpPr>
        <p:spPr>
          <a:xfrm>
            <a:off x="167425" y="267914"/>
            <a:ext cx="11797050" cy="6326069"/>
          </a:xfrm>
          <a:prstGeom prst="rect">
            <a:avLst/>
          </a:prstGeom>
          <a:solidFill>
            <a:srgbClr val="F2F2F2">
              <a:alpha val="8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46553" y="4918"/>
            <a:ext cx="403871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DE ACEITAÇÃO</a:t>
            </a:r>
          </a:p>
        </p:txBody>
      </p:sp>
      <p:pic>
        <p:nvPicPr>
          <p:cNvPr id="146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5532" y="498746"/>
            <a:ext cx="10675570" cy="5620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47" name="Shape 147"/>
          <p:cNvSpPr/>
          <p:nvPr/>
        </p:nvSpPr>
        <p:spPr>
          <a:xfrm>
            <a:off x="8082268" y="1845695"/>
            <a:ext cx="914401" cy="914401"/>
          </a:xfrm>
          <a:prstGeom prst="ellipse">
            <a:avLst/>
          </a:prstGeom>
          <a:ln w="698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6556120" y="4332749"/>
            <a:ext cx="1184083" cy="1294331"/>
          </a:xfrm>
          <a:prstGeom prst="ellipse">
            <a:avLst/>
          </a:prstGeom>
          <a:ln w="698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8095536" y="1512824"/>
            <a:ext cx="887866" cy="753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FFC647"/>
              </a:gs>
              <a:gs pos="50000">
                <a:schemeClr val="accent4"/>
              </a:gs>
              <a:gs pos="100000">
                <a:srgbClr val="E1AA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6704227" y="4165715"/>
            <a:ext cx="887867" cy="75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FFC647"/>
              </a:gs>
              <a:gs pos="50000">
                <a:schemeClr val="accent4"/>
              </a:gs>
              <a:gs pos="100000">
                <a:srgbClr val="E1AA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281939" y="915719"/>
            <a:ext cx="4726159" cy="40358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  <a:miter/>
          </a:ln>
          <a:effectLst>
            <a:outerShdw sx="100000" sy="100000" kx="0" ky="0" algn="b" rotWithShape="0" blurRad="1778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2" name="Shape 152"/>
          <p:cNvSpPr/>
          <p:nvPr/>
        </p:nvSpPr>
        <p:spPr>
          <a:xfrm>
            <a:off x="676035" y="1112715"/>
            <a:ext cx="310203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TOTAL: 282 Apartamentos</a:t>
            </a:r>
          </a:p>
        </p:txBody>
      </p:sp>
      <p:graphicFrame>
        <p:nvGraphicFramePr>
          <p:cNvPr id="153" name="Chart 153"/>
          <p:cNvGraphicFramePr/>
          <p:nvPr/>
        </p:nvGraphicFramePr>
        <p:xfrm>
          <a:off x="271382" y="2238622"/>
          <a:ext cx="3878853" cy="32243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grpSp>
        <p:nvGrpSpPr>
          <p:cNvPr id="156" name="Group 156"/>
          <p:cNvGrpSpPr/>
          <p:nvPr/>
        </p:nvGrpSpPr>
        <p:grpSpPr>
          <a:xfrm>
            <a:off x="3713779" y="1360497"/>
            <a:ext cx="2413714" cy="1426549"/>
            <a:chOff x="0" y="0"/>
            <a:chExt cx="2413712" cy="1426548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2413714" cy="142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7" y="2449"/>
                  </a:moveTo>
                  <a:cubicBezTo>
                    <a:pt x="2007" y="1096"/>
                    <a:pt x="2655" y="0"/>
                    <a:pt x="3455" y="0"/>
                  </a:cubicBezTo>
                  <a:lnTo>
                    <a:pt x="5273" y="0"/>
                  </a:lnTo>
                  <a:lnTo>
                    <a:pt x="20153" y="0"/>
                  </a:lnTo>
                  <a:cubicBezTo>
                    <a:pt x="20952" y="0"/>
                    <a:pt x="21600" y="1096"/>
                    <a:pt x="21600" y="2449"/>
                  </a:cubicBezTo>
                  <a:lnTo>
                    <a:pt x="21600" y="12244"/>
                  </a:lnTo>
                  <a:cubicBezTo>
                    <a:pt x="21600" y="13597"/>
                    <a:pt x="20952" y="14693"/>
                    <a:pt x="20153" y="14693"/>
                  </a:cubicBezTo>
                  <a:lnTo>
                    <a:pt x="10171" y="14693"/>
                  </a:lnTo>
                  <a:lnTo>
                    <a:pt x="0" y="21600"/>
                  </a:lnTo>
                  <a:lnTo>
                    <a:pt x="5273" y="14693"/>
                  </a:lnTo>
                  <a:lnTo>
                    <a:pt x="3455" y="14693"/>
                  </a:lnTo>
                  <a:cubicBezTo>
                    <a:pt x="2655" y="14693"/>
                    <a:pt x="2007" y="13597"/>
                    <a:pt x="2007" y="12244"/>
                  </a:cubicBezTo>
                  <a:lnTo>
                    <a:pt x="2007" y="12244"/>
                  </a:lnTo>
                  <a:lnTo>
                    <a:pt x="2007" y="8571"/>
                  </a:ln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71676" y="309866"/>
              <a:ext cx="209466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100% INDICARIA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8443678" y="5362737"/>
            <a:ext cx="2871104" cy="646321"/>
          </a:xfrm>
          <a:prstGeom prst="rect">
            <a:avLst/>
          </a:prstGeom>
          <a:solidFill>
            <a:srgbClr val="002060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4000">
                <a:ln w="10159">
                  <a:solidFill>
                    <a:schemeClr val="accent5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Paulista/PE</a:t>
            </a:r>
          </a:p>
        </p:txBody>
      </p:sp>
      <p:sp>
        <p:nvSpPr>
          <p:cNvPr id="158" name="Shape 158"/>
          <p:cNvSpPr/>
          <p:nvPr/>
        </p:nvSpPr>
        <p:spPr>
          <a:xfrm>
            <a:off x="406296" y="6232185"/>
            <a:ext cx="108161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https://www.dropbox.com/s/a5f1nbp1epe6xhi/PESQUISADEACEITACAO%20AO%20DROPBOX.pdf?dl=0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164" name="Shape 164"/>
          <p:cNvSpPr/>
          <p:nvPr/>
        </p:nvSpPr>
        <p:spPr>
          <a:xfrm>
            <a:off x="167425" y="267914"/>
            <a:ext cx="11797050" cy="6326069"/>
          </a:xfrm>
          <a:prstGeom prst="rect">
            <a:avLst/>
          </a:prstGeom>
          <a:solidFill>
            <a:srgbClr val="F2F2F2">
              <a:alpha val="8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10917590" y="-24440"/>
            <a:ext cx="114831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METAS</a:t>
            </a:r>
          </a:p>
        </p:txBody>
      </p:sp>
      <p:graphicFrame>
        <p:nvGraphicFramePr>
          <p:cNvPr id="166" name="Chart 166"/>
          <p:cNvGraphicFramePr/>
          <p:nvPr/>
        </p:nvGraphicFramePr>
        <p:xfrm>
          <a:off x="-1059586" y="626787"/>
          <a:ext cx="12969916" cy="52912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67" name="Shape 167"/>
          <p:cNvSpPr/>
          <p:nvPr/>
        </p:nvSpPr>
        <p:spPr>
          <a:xfrm>
            <a:off x="1370116" y="851174"/>
            <a:ext cx="3545112" cy="2222684"/>
          </a:xfrm>
          <a:prstGeom prst="star6">
            <a:avLst>
              <a:gd name="adj" fmla="val 28868"/>
              <a:gd name="hf" fmla="val 115470"/>
            </a:avLst>
          </a:prstGeom>
          <a:solidFill>
            <a:schemeClr val="accent1">
              <a:alpha val="34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2202417" y="1516532"/>
            <a:ext cx="1831737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R$ 32 mil</a:t>
            </a:r>
          </a:p>
          <a:p>
            <a:pPr algn="ctr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 (lucro/mês)</a:t>
            </a:r>
          </a:p>
        </p:txBody>
      </p:sp>
      <p:sp>
        <p:nvSpPr>
          <p:cNvPr id="169" name="Shape 169"/>
          <p:cNvSpPr/>
          <p:nvPr/>
        </p:nvSpPr>
        <p:spPr>
          <a:xfrm>
            <a:off x="92568" y="6047780"/>
            <a:ext cx="192557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*Clientes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72" name="Shape 172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175" name="Shape 175"/>
          <p:cNvSpPr/>
          <p:nvPr/>
        </p:nvSpPr>
        <p:spPr>
          <a:xfrm>
            <a:off x="167425" y="267914"/>
            <a:ext cx="11797050" cy="6326069"/>
          </a:xfrm>
          <a:prstGeom prst="rect">
            <a:avLst/>
          </a:prstGeom>
          <a:solidFill>
            <a:srgbClr val="F2F2F2">
              <a:alpha val="8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0917590" y="-24440"/>
            <a:ext cx="1148319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METAS</a:t>
            </a:r>
          </a:p>
        </p:txBody>
      </p:sp>
      <p:graphicFrame>
        <p:nvGraphicFramePr>
          <p:cNvPr id="177" name="Table 177"/>
          <p:cNvGraphicFramePr/>
          <p:nvPr/>
        </p:nvGraphicFramePr>
        <p:xfrm>
          <a:off x="1415562" y="844062"/>
          <a:ext cx="9680332" cy="5140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26777"/>
                <a:gridCol w="3226777"/>
                <a:gridCol w="3226777"/>
              </a:tblGrid>
              <a:tr h="260252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INVESTIMENTO TOTAL (3 MESES)</a:t>
                      </a: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lumOff val="10616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INVESTIMENTO INICIAL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CAPITAL DE GIRO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TOTAL</a:t>
                      </a:r>
                    </a:p>
                  </a:txBody>
                  <a:tcPr marL="7620" marR="7620" marT="7620" marB="7620" anchor="ctr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R$ 57.650,00 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R$ 54.450,00 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R$ 112.100,00 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60252"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500"/>
                        <a:t>DEMONSTRAÇÃO DE RESULTADO (DRE)</a:t>
                      </a: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lumOff val="10616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FATURAMENTO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CUSTO VARIÁVEL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MARGEM CONTRIBUIÇÃO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R$ 50.000,00 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R$ 3.700,00 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R$ 46.300,00 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MARGEM C.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CUSTO FIXO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LUCRO LÍQUIDO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R$ 46.300,00 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R$ 14.450,00 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 R$ 31.850,00 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260252">
                <a:tc gridSpan="3"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rPr sz="1600"/>
                        <a:t>INDICADOR</a:t>
                      </a:r>
                      <a:r>
                        <a:t> FINANCEIRO</a:t>
                      </a: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lumOff val="10616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LUCRO LIQUIDO</a:t>
                      </a:r>
                    </a:p>
                  </a:txBody>
                  <a:tcPr marL="7620" marR="7620" marT="7620" marB="7620" anchor="ctr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FATURAMENTO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LUCRATIVIDADE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R$ 31.850,00 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R$ 50.000,00 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64%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957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LUCRO LIQUIDO</a:t>
                      </a:r>
                    </a:p>
                  </a:txBody>
                  <a:tcPr marL="7620" marR="7620" marT="7620" marB="7620" anchor="ctr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INVESTIMENTO TOTAL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RENTABILIDADE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R$ 31.850,00 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R$ 112.100,00 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28%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7620" marR="7620" marT="7620" marB="762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INVESTIMENTO TOTAL</a:t>
                      </a:r>
                    </a:p>
                  </a:txBody>
                  <a:tcPr marL="7620" marR="7620" marT="7620" marB="7620" anchor="ctr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LUCRO LÍQUIDO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TAXA RETORNO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R$ 112.100,00 </a:t>
                      </a:r>
                    </a:p>
                  </a:txBody>
                  <a:tcPr marL="7620" marR="7620" marT="7620" marB="7620" anchor="b" anchorCtr="0" horzOverflow="overflow">
                    <a:lnL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L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400"/>
                        <a:t> R$ 31.850,00 </a:t>
                      </a:r>
                    </a:p>
                  </a:txBody>
                  <a:tcPr marL="7620" marR="7620" marT="7620" marB="7620" anchor="b" anchorCtr="0" horzOverflow="overflow"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600">
                          <a:solidFill>
                            <a:srgbClr val="0433FF"/>
                          </a:solidFill>
                        </a:rPr>
                        <a:t>352%</a:t>
                      </a:r>
                    </a:p>
                  </a:txBody>
                  <a:tcPr marL="7620" marR="7620" marT="7620" marB="7620" anchor="b" anchorCtr="0" horzOverflow="overflow">
                    <a:lnR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chemeClr val="accent5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80" name="Shape 180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grpSp>
        <p:nvGrpSpPr>
          <p:cNvPr id="185" name="Group 185"/>
          <p:cNvGrpSpPr/>
          <p:nvPr/>
        </p:nvGrpSpPr>
        <p:grpSpPr>
          <a:xfrm>
            <a:off x="281604" y="267914"/>
            <a:ext cx="11797050" cy="6326069"/>
            <a:chOff x="0" y="0"/>
            <a:chExt cx="11797048" cy="6326068"/>
          </a:xfrm>
        </p:grpSpPr>
        <p:sp>
          <p:nvSpPr>
            <p:cNvPr id="183" name="Shape 183"/>
            <p:cNvSpPr/>
            <p:nvPr/>
          </p:nvSpPr>
          <p:spPr>
            <a:xfrm>
              <a:off x="-1" y="0"/>
              <a:ext cx="11797050" cy="6326069"/>
            </a:xfrm>
            <a:prstGeom prst="rect">
              <a:avLst/>
            </a:prstGeom>
            <a:solidFill>
              <a:srgbClr val="F2F2F2">
                <a:alpha val="6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-1" y="2983964"/>
              <a:ext cx="117970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186" name="Shape 186"/>
          <p:cNvSpPr/>
          <p:nvPr/>
        </p:nvSpPr>
        <p:spPr>
          <a:xfrm>
            <a:off x="8548732" y="-26516"/>
            <a:ext cx="3586868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ANÁLISE COMPETITIVA</a:t>
            </a:r>
          </a:p>
        </p:txBody>
      </p:sp>
      <p:sp>
        <p:nvSpPr>
          <p:cNvPr id="187" name="Shape 187"/>
          <p:cNvSpPr/>
          <p:nvPr/>
        </p:nvSpPr>
        <p:spPr>
          <a:xfrm>
            <a:off x="6784461" y="2875223"/>
            <a:ext cx="4151635" cy="3469069"/>
          </a:xfrm>
          <a:prstGeom prst="ellipse">
            <a:avLst/>
          </a:prstGeom>
          <a:solidFill>
            <a:srgbClr val="548235">
              <a:alpha val="64000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0" name="Group 190"/>
          <p:cNvGrpSpPr/>
          <p:nvPr/>
        </p:nvGrpSpPr>
        <p:grpSpPr>
          <a:xfrm>
            <a:off x="8719455" y="3353860"/>
            <a:ext cx="1459706" cy="1227157"/>
            <a:chOff x="0" y="0"/>
            <a:chExt cx="1459704" cy="1227156"/>
          </a:xfrm>
        </p:grpSpPr>
        <p:sp>
          <p:nvSpPr>
            <p:cNvPr id="188" name="Shape 188"/>
            <p:cNvSpPr/>
            <p:nvPr/>
          </p:nvSpPr>
          <p:spPr>
            <a:xfrm>
              <a:off x="-1" y="-1"/>
              <a:ext cx="1459707" cy="122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699" y="0"/>
                    <a:pt x="1561" y="0"/>
                  </a:cubicBezTo>
                  <a:lnTo>
                    <a:pt x="20039" y="0"/>
                  </a:lnTo>
                  <a:lnTo>
                    <a:pt x="20039" y="0"/>
                  </a:lnTo>
                  <a:cubicBezTo>
                    <a:pt x="20901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901" y="21600"/>
                    <a:pt x="20039" y="21600"/>
                  </a:cubicBezTo>
                  <a:lnTo>
                    <a:pt x="1561" y="21600"/>
                  </a:lnTo>
                  <a:lnTo>
                    <a:pt x="1561" y="21600"/>
                  </a:lnTo>
                  <a:cubicBezTo>
                    <a:pt x="699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89" name="image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1"/>
            <a:stretch>
              <a:fillRect/>
            </a:stretch>
          </p:blipFill>
          <p:spPr>
            <a:xfrm>
              <a:off x="0" y="0"/>
              <a:ext cx="1459705" cy="1227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2" y="0"/>
                  </a:moveTo>
                  <a:cubicBezTo>
                    <a:pt x="700" y="0"/>
                    <a:pt x="0" y="833"/>
                    <a:pt x="0" y="1858"/>
                  </a:cubicBezTo>
                  <a:lnTo>
                    <a:pt x="0" y="19742"/>
                  </a:lnTo>
                  <a:cubicBezTo>
                    <a:pt x="0" y="20767"/>
                    <a:pt x="700" y="21600"/>
                    <a:pt x="1562" y="21600"/>
                  </a:cubicBezTo>
                  <a:lnTo>
                    <a:pt x="20038" y="21600"/>
                  </a:lnTo>
                  <a:cubicBezTo>
                    <a:pt x="20900" y="21600"/>
                    <a:pt x="21600" y="20767"/>
                    <a:pt x="21600" y="19742"/>
                  </a:cubicBezTo>
                  <a:lnTo>
                    <a:pt x="21600" y="1858"/>
                  </a:lnTo>
                  <a:cubicBezTo>
                    <a:pt x="21600" y="833"/>
                    <a:pt x="20900" y="0"/>
                    <a:pt x="20038" y="0"/>
                  </a:cubicBezTo>
                  <a:lnTo>
                    <a:pt x="1562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  <p:sp>
        <p:nvSpPr>
          <p:cNvPr id="191" name="Shape 191"/>
          <p:cNvSpPr/>
          <p:nvPr/>
        </p:nvSpPr>
        <p:spPr>
          <a:xfrm>
            <a:off x="1736445" y="2846482"/>
            <a:ext cx="4102270" cy="3469069"/>
          </a:xfrm>
          <a:prstGeom prst="ellipse">
            <a:avLst/>
          </a:prstGeom>
          <a:solidFill>
            <a:srgbClr val="000000">
              <a:alpha val="49000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4" name="Group 194"/>
          <p:cNvGrpSpPr/>
          <p:nvPr/>
        </p:nvGrpSpPr>
        <p:grpSpPr>
          <a:xfrm>
            <a:off x="2278403" y="3444233"/>
            <a:ext cx="1537604" cy="1248363"/>
            <a:chOff x="0" y="0"/>
            <a:chExt cx="1537603" cy="1248361"/>
          </a:xfrm>
        </p:grpSpPr>
        <p:sp>
          <p:nvSpPr>
            <p:cNvPr id="192" name="Shape 192"/>
            <p:cNvSpPr/>
            <p:nvPr/>
          </p:nvSpPr>
          <p:spPr>
            <a:xfrm>
              <a:off x="0" y="-1"/>
              <a:ext cx="1537604" cy="124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675" y="0"/>
                    <a:pt x="1507" y="0"/>
                  </a:cubicBezTo>
                  <a:lnTo>
                    <a:pt x="20093" y="0"/>
                  </a:lnTo>
                  <a:lnTo>
                    <a:pt x="20093" y="0"/>
                  </a:lnTo>
                  <a:cubicBezTo>
                    <a:pt x="20925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925" y="21600"/>
                    <a:pt x="20093" y="21600"/>
                  </a:cubicBezTo>
                  <a:lnTo>
                    <a:pt x="1507" y="21600"/>
                  </a:lnTo>
                  <a:lnTo>
                    <a:pt x="1507" y="21600"/>
                  </a:lnTo>
                  <a:cubicBezTo>
                    <a:pt x="675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93" name="image9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7" b="15"/>
            <a:stretch>
              <a:fillRect/>
            </a:stretch>
          </p:blipFill>
          <p:spPr>
            <a:xfrm>
              <a:off x="0" y="0"/>
              <a:ext cx="1537494" cy="124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5" y="0"/>
                  </a:moveTo>
                  <a:cubicBezTo>
                    <a:pt x="673" y="0"/>
                    <a:pt x="0" y="829"/>
                    <a:pt x="0" y="1854"/>
                  </a:cubicBezTo>
                  <a:lnTo>
                    <a:pt x="0" y="19746"/>
                  </a:lnTo>
                  <a:cubicBezTo>
                    <a:pt x="0" y="20771"/>
                    <a:pt x="673" y="21600"/>
                    <a:pt x="1505" y="21600"/>
                  </a:cubicBezTo>
                  <a:lnTo>
                    <a:pt x="20095" y="21600"/>
                  </a:lnTo>
                  <a:cubicBezTo>
                    <a:pt x="20927" y="21600"/>
                    <a:pt x="21600" y="20771"/>
                    <a:pt x="21600" y="19746"/>
                  </a:cubicBezTo>
                  <a:lnTo>
                    <a:pt x="21600" y="1854"/>
                  </a:lnTo>
                  <a:cubicBezTo>
                    <a:pt x="21600" y="829"/>
                    <a:pt x="20927" y="0"/>
                    <a:pt x="20095" y="0"/>
                  </a:cubicBezTo>
                  <a:lnTo>
                    <a:pt x="150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  <p:sp>
        <p:nvSpPr>
          <p:cNvPr id="195" name="Shape 195"/>
          <p:cNvSpPr/>
          <p:nvPr/>
        </p:nvSpPr>
        <p:spPr>
          <a:xfrm>
            <a:off x="4125359" y="599348"/>
            <a:ext cx="4151635" cy="3609100"/>
          </a:xfrm>
          <a:prstGeom prst="ellipse">
            <a:avLst/>
          </a:prstGeom>
          <a:solidFill>
            <a:srgbClr val="BF9000">
              <a:alpha val="64000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4769775" y="3154202"/>
            <a:ext cx="2974669" cy="952337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60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pic>
        <p:nvPicPr>
          <p:cNvPr id="197" name="image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81501" y="696985"/>
            <a:ext cx="1593899" cy="159389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1935957" y="4687543"/>
            <a:ext cx="3806978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ln w="10159">
                  <a:solidFill>
                    <a:schemeClr val="accent5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Exige um alto custo($) para realizações dos serviços</a:t>
            </a:r>
          </a:p>
        </p:txBody>
      </p:sp>
      <p:sp>
        <p:nvSpPr>
          <p:cNvPr id="199" name="Shape 199"/>
          <p:cNvSpPr/>
          <p:nvPr/>
        </p:nvSpPr>
        <p:spPr>
          <a:xfrm>
            <a:off x="6987450" y="4569995"/>
            <a:ext cx="3806977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ln w="10159">
                  <a:solidFill>
                    <a:schemeClr val="accent5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Atua no ramo de diarista, região de São Paulo e Rio de Janeiro</a:t>
            </a:r>
          </a:p>
        </p:txBody>
      </p:sp>
      <p:sp>
        <p:nvSpPr>
          <p:cNvPr id="200" name="Shape 200"/>
          <p:cNvSpPr/>
          <p:nvPr/>
        </p:nvSpPr>
        <p:spPr>
          <a:xfrm>
            <a:off x="4052949" y="2070037"/>
            <a:ext cx="4301823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ln w="10159">
                  <a:solidFill>
                    <a:schemeClr val="accent5"/>
                  </a:solidFill>
                </a:ln>
                <a:solidFill>
                  <a:srgbClr val="FFFFFF"/>
                </a:solidFill>
                <a:effectLst>
                  <a:outerShdw sx="100000" sy="100000" kx="0" ky="0" algn="b" rotWithShape="0" blurRad="38100" dist="22860" dir="5400000">
                    <a:srgbClr val="000000">
                      <a:alpha val="3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Atua no ramo de diarista, região sul e Sudeste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03" name="Shape 203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grpSp>
        <p:nvGrpSpPr>
          <p:cNvPr id="208" name="Group 208"/>
          <p:cNvGrpSpPr/>
          <p:nvPr/>
        </p:nvGrpSpPr>
        <p:grpSpPr>
          <a:xfrm>
            <a:off x="281604" y="267914"/>
            <a:ext cx="11797050" cy="6326069"/>
            <a:chOff x="0" y="0"/>
            <a:chExt cx="11797048" cy="6326068"/>
          </a:xfrm>
        </p:grpSpPr>
        <p:sp>
          <p:nvSpPr>
            <p:cNvPr id="206" name="Shape 206"/>
            <p:cNvSpPr/>
            <p:nvPr/>
          </p:nvSpPr>
          <p:spPr>
            <a:xfrm>
              <a:off x="-1" y="0"/>
              <a:ext cx="11797050" cy="6326069"/>
            </a:xfrm>
            <a:prstGeom prst="rect">
              <a:avLst/>
            </a:prstGeom>
            <a:solidFill>
              <a:srgbClr val="F2F2F2">
                <a:alpha val="6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-1" y="2983964"/>
              <a:ext cx="11797050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</a:t>
              </a:r>
            </a:p>
          </p:txBody>
        </p:sp>
      </p:grpSp>
      <p:sp>
        <p:nvSpPr>
          <p:cNvPr id="209" name="Shape 209"/>
          <p:cNvSpPr/>
          <p:nvPr/>
        </p:nvSpPr>
        <p:spPr>
          <a:xfrm>
            <a:off x="9555552" y="-26516"/>
            <a:ext cx="259314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rgbClr val="5771A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CENÁRIO ATUAL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2138936" y="1761943"/>
            <a:ext cx="8279029" cy="3195678"/>
            <a:chOff x="0" y="0"/>
            <a:chExt cx="8279027" cy="3195676"/>
          </a:xfrm>
        </p:grpSpPr>
        <p:sp>
          <p:nvSpPr>
            <p:cNvPr id="210" name="Shape 210"/>
            <p:cNvSpPr/>
            <p:nvPr/>
          </p:nvSpPr>
          <p:spPr>
            <a:xfrm>
              <a:off x="-1" y="-1"/>
              <a:ext cx="8279029" cy="3195678"/>
            </a:xfrm>
            <a:prstGeom prst="rect">
              <a:avLst/>
            </a:prstGeom>
            <a:solidFill>
              <a:srgbClr val="FFFFFF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-1" y="845903"/>
              <a:ext cx="8279029" cy="1503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 projeto encontra-se em fase embrionária e definição de requisitos. Já tendo um protótipo totalmente funcional, faltando apenas seis meses para fechamento dos requisitos finais e lançamento do produto.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611" y="409581"/>
            <a:ext cx="10818255" cy="604273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15" name="Shape 215"/>
          <p:cNvSpPr/>
          <p:nvPr/>
        </p:nvSpPr>
        <p:spPr>
          <a:xfrm>
            <a:off x="3245475" y="5426137"/>
            <a:ext cx="5911404" cy="914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4816698" y="2844961"/>
            <a:ext cx="2923506" cy="2692955"/>
          </a:xfrm>
          <a:prstGeom prst="ellipse">
            <a:avLst/>
          </a:prstGeom>
          <a:solidFill>
            <a:srgbClr val="FFFFFF"/>
          </a:solidFill>
          <a:ln w="381000">
            <a:solidFill>
              <a:srgbClr val="004F8A"/>
            </a:solidFill>
            <a:miter/>
          </a:ln>
          <a:effectLst>
            <a:outerShdw sx="100000" sy="100000" kx="0" ky="0" algn="b" rotWithShape="0" blurRad="203200" dist="38100" dir="2700000">
              <a:srgbClr val="000000"/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3862885" y="3608282"/>
            <a:ext cx="4676585" cy="1112452"/>
          </a:xfrm>
          <a:prstGeom prst="rect">
            <a:avLst/>
          </a:prstGeom>
          <a:solidFill>
            <a:srgbClr val="004F8A"/>
          </a:solidFill>
          <a:ln cap="rnd">
            <a:solidFill>
              <a:srgbClr val="004F8A"/>
            </a:solidFill>
          </a:ln>
          <a:effectLst>
            <a:outerShdw sx="100000" sy="100000" kx="0" ky="0" algn="b" rotWithShape="0" blurRad="228600" dist="38100" dir="27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7200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218" name="Shape 218"/>
          <p:cNvSpPr/>
          <p:nvPr/>
        </p:nvSpPr>
        <p:spPr>
          <a:xfrm>
            <a:off x="167425" y="267914"/>
            <a:ext cx="11797050" cy="6326069"/>
          </a:xfrm>
          <a:prstGeom prst="rect">
            <a:avLst/>
          </a:prstGeom>
          <a:solidFill>
            <a:srgbClr val="F2F2F2">
              <a:alpha val="6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9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3642" y="704976"/>
            <a:ext cx="2720559" cy="272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08508" y="1057266"/>
            <a:ext cx="1250824" cy="1915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8390" y="704976"/>
            <a:ext cx="2911634" cy="272055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9806174" y="2216087"/>
            <a:ext cx="1055493" cy="363363"/>
          </a:xfrm>
          <a:prstGeom prst="rect">
            <a:avLst/>
          </a:prstGeom>
          <a:solidFill>
            <a:srgbClr val="0070C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JOBUP</a:t>
            </a:r>
          </a:p>
        </p:txBody>
      </p:sp>
      <p:sp>
        <p:nvSpPr>
          <p:cNvPr id="223" name="Shape 223"/>
          <p:cNvSpPr/>
          <p:nvPr/>
        </p:nvSpPr>
        <p:spPr>
          <a:xfrm>
            <a:off x="2278514" y="3941171"/>
            <a:ext cx="7999882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Demonstração do Produto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