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2899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chemeClr val="bg1"/>
                </a:solidFill>
              </a:rPr>
              <a:t>JOBUP</a:t>
            </a:r>
            <a:r>
              <a:rPr lang="pt-BR" b="1" dirty="0"/>
              <a:t> 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351156" y="161553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Professores orientadores:</a:t>
            </a:r>
          </a:p>
          <a:p>
            <a:r>
              <a:rPr lang="pt-BR" dirty="0"/>
              <a:t>Alessandro Monteiro Lima</a:t>
            </a:r>
          </a:p>
          <a:p>
            <a:r>
              <a:rPr lang="pt-BR" dirty="0"/>
              <a:t>ALEXANDRE LUNA</a:t>
            </a:r>
          </a:p>
          <a:p>
            <a:r>
              <a:rPr lang="pt-BR" dirty="0"/>
              <a:t>FERNANDO MONTEIRO</a:t>
            </a:r>
          </a:p>
          <a:p>
            <a:r>
              <a:rPr lang="pt-BR" dirty="0" err="1"/>
              <a:t>Flávius</a:t>
            </a:r>
            <a:r>
              <a:rPr lang="pt-BR" dirty="0"/>
              <a:t> Anderson Félix Pereira</a:t>
            </a:r>
          </a:p>
          <a:p>
            <a:endParaRPr lang="pt-BR" dirty="0"/>
          </a:p>
          <a:p>
            <a:r>
              <a:rPr lang="pt-BR" b="1" dirty="0"/>
              <a:t>Equipe:</a:t>
            </a:r>
          </a:p>
          <a:p>
            <a:pPr algn="ctr"/>
            <a:r>
              <a:rPr lang="pt-BR" dirty="0"/>
              <a:t>JULIANA </a:t>
            </a:r>
            <a:r>
              <a:rPr lang="pt-BR" dirty="0" err="1"/>
              <a:t>sOUZA</a:t>
            </a:r>
            <a:r>
              <a:rPr lang="pt-BR" dirty="0"/>
              <a:t>, Luiz Ramos , Emerson Francisco, Rafael </a:t>
            </a:r>
            <a:r>
              <a:rPr lang="pt-BR" dirty="0" err="1"/>
              <a:t>freitas</a:t>
            </a:r>
            <a:r>
              <a:rPr lang="pt-BR" dirty="0"/>
              <a:t>, </a:t>
            </a:r>
            <a:r>
              <a:rPr lang="pt-BR" dirty="0" err="1"/>
              <a:t>dhiogo</a:t>
            </a:r>
            <a:r>
              <a:rPr lang="pt-BR" dirty="0"/>
              <a:t> </a:t>
            </a:r>
            <a:r>
              <a:rPr lang="pt-BR" dirty="0" err="1"/>
              <a:t>aciole</a:t>
            </a:r>
            <a:r>
              <a:rPr lang="pt-BR" dirty="0"/>
              <a:t>, Matheus ,</a:t>
            </a:r>
            <a:r>
              <a:rPr lang="pt-BR" dirty="0" err="1"/>
              <a:t>danilo</a:t>
            </a:r>
            <a:r>
              <a:rPr lang="pt-BR" dirty="0"/>
              <a:t>.</a:t>
            </a:r>
          </a:p>
          <a:p>
            <a:endParaRPr lang="pt-BR" dirty="0"/>
          </a:p>
          <a:p>
            <a:pPr algn="r"/>
            <a:r>
              <a:rPr lang="pt-BR" dirty="0"/>
              <a:t>Recife-PE, 08 de  junho de 2015.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6072882"/>
            <a:ext cx="785118" cy="157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00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218474" y="130343"/>
            <a:ext cx="10515600" cy="1325563"/>
          </a:xfrm>
        </p:spPr>
        <p:txBody>
          <a:bodyPr/>
          <a:lstStyle/>
          <a:p>
            <a:r>
              <a:rPr lang="pt-BR" dirty="0" err="1"/>
              <a:t>Sprint</a:t>
            </a:r>
            <a:r>
              <a:rPr lang="pt-BR" dirty="0"/>
              <a:t> 03 -</a:t>
            </a:r>
            <a:r>
              <a:rPr lang="pt-BR" dirty="0" err="1"/>
              <a:t>Burndown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304" y="1414658"/>
            <a:ext cx="7971473" cy="4572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704" y="6072882"/>
            <a:ext cx="785118" cy="157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4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244978" y="0"/>
            <a:ext cx="10515600" cy="1325563"/>
          </a:xfrm>
        </p:spPr>
        <p:txBody>
          <a:bodyPr/>
          <a:lstStyle/>
          <a:p>
            <a:r>
              <a:rPr lang="pt-BR" dirty="0"/>
              <a:t>Sprint 04 -</a:t>
            </a:r>
            <a:r>
              <a:rPr lang="pt-BR" dirty="0" err="1"/>
              <a:t>Burndown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304" y="1414658"/>
            <a:ext cx="7971473" cy="4572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704" y="6072882"/>
            <a:ext cx="785118" cy="157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04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81765" y="0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Dificuldades/Barreiras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981765" y="1325563"/>
            <a:ext cx="10515600" cy="4351338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Gerência de Configuração (</a:t>
            </a:r>
            <a:r>
              <a:rPr lang="pt-BR" dirty="0" err="1">
                <a:solidFill>
                  <a:schemeClr val="bg1"/>
                </a:solidFill>
              </a:rPr>
              <a:t>Git,Github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</a:rPr>
              <a:t>Várias Mudanças no Banco;</a:t>
            </a:r>
          </a:p>
          <a:p>
            <a:r>
              <a:rPr lang="pt-BR" dirty="0">
                <a:solidFill>
                  <a:schemeClr val="bg1"/>
                </a:solidFill>
              </a:rPr>
              <a:t>Algumas Mudanças na Parte Web</a:t>
            </a:r>
          </a:p>
          <a:p>
            <a:r>
              <a:rPr lang="pt-BR" dirty="0">
                <a:solidFill>
                  <a:schemeClr val="bg1"/>
                </a:solidFill>
              </a:rPr>
              <a:t>Dificuldade em especificar as regras de negócio;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6072882"/>
            <a:ext cx="785118" cy="157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52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303116" y="129491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Lições Aprendidas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Dedicar tempo e uma equipe para testes;</a:t>
            </a:r>
          </a:p>
          <a:p>
            <a:r>
              <a:rPr lang="pt-BR" dirty="0">
                <a:solidFill>
                  <a:schemeClr val="bg1"/>
                </a:solidFill>
              </a:rPr>
              <a:t>Definir meios de comunicação;</a:t>
            </a:r>
          </a:p>
          <a:p>
            <a:r>
              <a:rPr lang="pt-BR" dirty="0">
                <a:solidFill>
                  <a:schemeClr val="bg1"/>
                </a:solidFill>
              </a:rPr>
              <a:t>Avisar a todos os envolvidos as mudanças importantes do projeto;</a:t>
            </a:r>
          </a:p>
          <a:p>
            <a:r>
              <a:rPr lang="pt-BR" dirty="0">
                <a:solidFill>
                  <a:schemeClr val="bg1"/>
                </a:solidFill>
              </a:rPr>
              <a:t>Buscar entregar ao cliente o bom o suficiente;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6072882"/>
            <a:ext cx="785118" cy="157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22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11445" y="0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Perspectivas para próxima Sprints 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397000" y="1377689"/>
            <a:ext cx="10515600" cy="4786574"/>
          </a:xfrm>
        </p:spPr>
        <p:txBody>
          <a:bodyPr>
            <a:normAutofit fontScale="70000" lnSpcReduction="20000"/>
          </a:bodyPr>
          <a:lstStyle/>
          <a:p>
            <a:r>
              <a:rPr lang="pt-BR" dirty="0">
                <a:solidFill>
                  <a:schemeClr val="bg1"/>
                </a:solidFill>
              </a:rPr>
              <a:t>Cliente Realiza agendamento do Serviço Android;</a:t>
            </a:r>
          </a:p>
          <a:p>
            <a:r>
              <a:rPr lang="pt-BR" dirty="0">
                <a:solidFill>
                  <a:schemeClr val="bg1"/>
                </a:solidFill>
              </a:rPr>
              <a:t>Cliente Cancela agendamento de Consulta Web/Android;</a:t>
            </a:r>
          </a:p>
          <a:p>
            <a:r>
              <a:rPr lang="pt-BR" dirty="0">
                <a:solidFill>
                  <a:schemeClr val="bg1"/>
                </a:solidFill>
              </a:rPr>
              <a:t>Cliente Avalia Consulta Web/Android;</a:t>
            </a:r>
          </a:p>
          <a:p>
            <a:r>
              <a:rPr lang="pt-BR" dirty="0">
                <a:solidFill>
                  <a:schemeClr val="bg1"/>
                </a:solidFill>
              </a:rPr>
              <a:t>Sistema lista serviços escolhido pelo usuários Web/Android;</a:t>
            </a:r>
          </a:p>
          <a:p>
            <a:r>
              <a:rPr lang="pt-BR" dirty="0">
                <a:solidFill>
                  <a:schemeClr val="bg1"/>
                </a:solidFill>
              </a:rPr>
              <a:t>Profissional Atualiza status dos Serviços;</a:t>
            </a:r>
          </a:p>
          <a:p>
            <a:r>
              <a:rPr lang="pt-BR" dirty="0">
                <a:solidFill>
                  <a:schemeClr val="bg1"/>
                </a:solidFill>
              </a:rPr>
              <a:t>Cliente Pesquisa histórico dos profissionais;</a:t>
            </a:r>
          </a:p>
          <a:p>
            <a:r>
              <a:rPr lang="pt-BR" dirty="0">
                <a:solidFill>
                  <a:schemeClr val="bg1"/>
                </a:solidFill>
              </a:rPr>
              <a:t>Cliente Pesquisa Serviços;</a:t>
            </a:r>
          </a:p>
          <a:p>
            <a:r>
              <a:rPr lang="pt-BR" dirty="0">
                <a:solidFill>
                  <a:schemeClr val="bg1"/>
                </a:solidFill>
              </a:rPr>
              <a:t>Cliente Registra atendimento  Web;</a:t>
            </a:r>
          </a:p>
          <a:p>
            <a:r>
              <a:rPr lang="pt-BR" dirty="0">
                <a:solidFill>
                  <a:schemeClr val="bg1"/>
                </a:solidFill>
              </a:rPr>
              <a:t>Sistema Notifica ao cliente ou profissional via chat;</a:t>
            </a:r>
          </a:p>
          <a:p>
            <a:r>
              <a:rPr lang="pt-BR" dirty="0">
                <a:solidFill>
                  <a:schemeClr val="bg1"/>
                </a:solidFill>
              </a:rPr>
              <a:t>Sistema Notifica ao cliente ou profissional no app Android;</a:t>
            </a:r>
          </a:p>
          <a:p>
            <a:r>
              <a:rPr lang="pt-BR" dirty="0">
                <a:solidFill>
                  <a:schemeClr val="bg1"/>
                </a:solidFill>
              </a:rPr>
              <a:t>Profissional agenda serviço com cliente;</a:t>
            </a:r>
          </a:p>
          <a:p>
            <a:r>
              <a:rPr lang="pt-BR" dirty="0">
                <a:solidFill>
                  <a:schemeClr val="bg1"/>
                </a:solidFill>
              </a:rPr>
              <a:t>Profissional cancela serviços se estiver algum problema;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6072882"/>
            <a:ext cx="785118" cy="157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6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7474" y="2777521"/>
            <a:ext cx="9905999" cy="354171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</a:rPr>
              <a:t>Breve descrição do produto (O que é, público-alvo, principais funcionalidades);</a:t>
            </a:r>
          </a:p>
          <a:p>
            <a:r>
              <a:rPr lang="pt-BR" sz="2800" dirty="0">
                <a:solidFill>
                  <a:schemeClr val="bg1"/>
                </a:solidFill>
              </a:rPr>
              <a:t>Arquitetura do sistema;</a:t>
            </a:r>
          </a:p>
          <a:p>
            <a:pPr algn="just"/>
            <a:r>
              <a:rPr lang="pt-BR" sz="2800" dirty="0">
                <a:solidFill>
                  <a:schemeClr val="bg1"/>
                </a:solidFill>
              </a:rPr>
              <a:t>Resultados alcançados por Sprint (</a:t>
            </a:r>
            <a:r>
              <a:rPr lang="pt-BR" sz="2800" dirty="0" err="1">
                <a:solidFill>
                  <a:schemeClr val="bg1"/>
                </a:solidFill>
              </a:rPr>
              <a:t>Burndown</a:t>
            </a:r>
            <a:r>
              <a:rPr lang="pt-BR" sz="2800" dirty="0">
                <a:solidFill>
                  <a:schemeClr val="bg1"/>
                </a:solidFill>
              </a:rPr>
              <a:t>, Funcionalidades desenvolvidas, Dificuldades/Barreiras);</a:t>
            </a:r>
          </a:p>
          <a:p>
            <a:pPr algn="just"/>
            <a:r>
              <a:rPr lang="pt-BR" sz="2800" dirty="0">
                <a:solidFill>
                  <a:schemeClr val="bg1"/>
                </a:solidFill>
              </a:rPr>
              <a:t>Lições Aprendidas;</a:t>
            </a:r>
          </a:p>
          <a:p>
            <a:pPr algn="just"/>
            <a:r>
              <a:rPr lang="pt-BR" sz="2800" dirty="0">
                <a:solidFill>
                  <a:schemeClr val="bg1"/>
                </a:solidFill>
              </a:rPr>
              <a:t>Perspectivas para as próximas Sprints (Riscos);</a:t>
            </a:r>
          </a:p>
          <a:p>
            <a:r>
              <a:rPr lang="pt-BR" sz="2800" dirty="0">
                <a:solidFill>
                  <a:schemeClr val="bg1"/>
                </a:solidFill>
              </a:rPr>
              <a:t>Demonstração.</a:t>
            </a:r>
          </a:p>
          <a:p>
            <a:endParaRPr lang="pt-B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9" y="5950298"/>
            <a:ext cx="737873" cy="7378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82029" y="0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Roteiro </a:t>
            </a:r>
          </a:p>
        </p:txBody>
      </p:sp>
    </p:spTree>
    <p:extLst>
      <p:ext uri="{BB962C8B-B14F-4D97-AF65-F5344CB8AC3E}">
        <p14:creationId xmlns:p14="http://schemas.microsoft.com/office/powerpoint/2010/main" val="71623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                            O que é o software?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940690" y="2256112"/>
            <a:ext cx="9905999" cy="3541714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É um sistema Web e Android para Prestações de Serviços residenciais e Prediais on-line. 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883034"/>
            <a:ext cx="1914792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8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69795" y="178419"/>
            <a:ext cx="10950498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Público alvo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Residenciais , Apartamento;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Profissionais autônomos;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JobUp</a:t>
            </a:r>
            <a:r>
              <a:rPr lang="pt-BR" dirty="0">
                <a:solidFill>
                  <a:schemeClr val="bg1"/>
                </a:solidFill>
              </a:rPr>
              <a:t> visa na prestação de serviços para todas as classes sociais , promovendo a inclusão digital dos pequenos e negócios da base ).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6072882"/>
            <a:ext cx="785118" cy="157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5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03610" y="245326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Principais Funcionalidades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758282" y="1947669"/>
            <a:ext cx="12191999" cy="4351338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Buscar Profissional (Especialidade quais serviços ele esta disponível );</a:t>
            </a:r>
          </a:p>
          <a:p>
            <a:r>
              <a:rPr lang="pt-BR" dirty="0">
                <a:solidFill>
                  <a:schemeClr val="bg1"/>
                </a:solidFill>
              </a:rPr>
              <a:t>Consultar Disponibilidade do Profissional;</a:t>
            </a:r>
          </a:p>
          <a:p>
            <a:r>
              <a:rPr lang="pt-BR" dirty="0">
                <a:solidFill>
                  <a:schemeClr val="bg1"/>
                </a:solidFill>
              </a:rPr>
              <a:t>Realizar agendamento para que o profissional possa realizar o serviço;</a:t>
            </a:r>
          </a:p>
          <a:p>
            <a:r>
              <a:rPr lang="pt-BR" dirty="0">
                <a:solidFill>
                  <a:schemeClr val="bg1"/>
                </a:solidFill>
              </a:rPr>
              <a:t>Visualizar histórico dos serviços;</a:t>
            </a:r>
          </a:p>
          <a:p>
            <a:r>
              <a:rPr lang="pt-BR" dirty="0">
                <a:solidFill>
                  <a:schemeClr val="bg1"/>
                </a:solidFill>
              </a:rPr>
              <a:t>Avaliar o serviços do profissional.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6072882"/>
            <a:ext cx="785118" cy="157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3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549399" y="178420"/>
            <a:ext cx="7881829" cy="7379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Tecnologias utilizadas</a:t>
            </a:r>
          </a:p>
        </p:txBody>
      </p:sp>
      <p:grpSp>
        <p:nvGrpSpPr>
          <p:cNvPr id="6" name="Grupo 22"/>
          <p:cNvGrpSpPr/>
          <p:nvPr/>
        </p:nvGrpSpPr>
        <p:grpSpPr>
          <a:xfrm>
            <a:off x="690083" y="1080324"/>
            <a:ext cx="11229965" cy="4952231"/>
            <a:chOff x="552297" y="980116"/>
            <a:chExt cx="11229965" cy="4952231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82586" y="1111355"/>
              <a:ext cx="1350134" cy="1012600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572" y="4336170"/>
              <a:ext cx="1456161" cy="1110535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552298" y="2150769"/>
              <a:ext cx="16113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Dispositivos móveis com Android 3.0 ou superior.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52297" y="5409127"/>
              <a:ext cx="17143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Laptops e desktops com navegador web.</a:t>
              </a:r>
            </a:p>
          </p:txBody>
        </p:sp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9929" y="2043297"/>
              <a:ext cx="3124343" cy="3199327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3936" y="2809875"/>
              <a:ext cx="1838326" cy="1838326"/>
            </a:xfrm>
            <a:prstGeom prst="rect">
              <a:avLst/>
            </a:prstGeom>
          </p:spPr>
        </p:pic>
        <p:cxnSp>
          <p:nvCxnSpPr>
            <p:cNvPr id="13" name="Conector de seta reta 15"/>
            <p:cNvCxnSpPr/>
            <p:nvPr/>
          </p:nvCxnSpPr>
          <p:spPr>
            <a:xfrm>
              <a:off x="1815921" y="1737589"/>
              <a:ext cx="3953814" cy="110986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 rot="960000">
              <a:off x="2717442" y="1926481"/>
              <a:ext cx="1712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Requisições </a:t>
              </a:r>
              <a:r>
                <a:rPr lang="pt-BR" sz="1400" dirty="0" err="1"/>
                <a:t>http</a:t>
              </a:r>
              <a:endParaRPr lang="pt-BR" sz="1400" dirty="0"/>
            </a:p>
          </p:txBody>
        </p:sp>
        <p:cxnSp>
          <p:nvCxnSpPr>
            <p:cNvPr id="15" name="Conector de seta reta 19"/>
            <p:cNvCxnSpPr/>
            <p:nvPr/>
          </p:nvCxnSpPr>
          <p:spPr>
            <a:xfrm flipH="1" flipV="1">
              <a:off x="2032720" y="2188347"/>
              <a:ext cx="3396462" cy="95819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 rot="960000">
              <a:off x="3604137" y="2564627"/>
              <a:ext cx="1853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Resposta </a:t>
              </a:r>
              <a:r>
                <a:rPr lang="pt-BR" sz="1400" dirty="0" err="1"/>
                <a:t>http</a:t>
              </a:r>
              <a:r>
                <a:rPr lang="pt-BR" sz="1400" dirty="0"/>
                <a:t> </a:t>
              </a:r>
              <a:r>
                <a:rPr lang="pt-BR" sz="1600" b="1" dirty="0"/>
                <a:t>{</a:t>
              </a:r>
              <a:r>
                <a:rPr lang="pt-BR" sz="1400" dirty="0"/>
                <a:t>JSON</a:t>
              </a:r>
              <a:r>
                <a:rPr lang="pt-BR" sz="1600" b="1" dirty="0"/>
                <a:t>}</a:t>
              </a:r>
            </a:p>
          </p:txBody>
        </p:sp>
        <p:cxnSp>
          <p:nvCxnSpPr>
            <p:cNvPr id="17" name="Conector de seta reta 23"/>
            <p:cNvCxnSpPr/>
            <p:nvPr/>
          </p:nvCxnSpPr>
          <p:spPr>
            <a:xfrm flipV="1">
              <a:off x="2085733" y="3957988"/>
              <a:ext cx="3343449" cy="7277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 rot="20880000">
              <a:off x="2419392" y="4134050"/>
              <a:ext cx="1712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Requisições </a:t>
              </a:r>
              <a:r>
                <a:rPr lang="pt-BR" sz="1400" dirty="0" err="1"/>
                <a:t>http</a:t>
              </a:r>
              <a:endParaRPr lang="pt-BR" sz="1400" dirty="0"/>
            </a:p>
          </p:txBody>
        </p:sp>
        <p:cxnSp>
          <p:nvCxnSpPr>
            <p:cNvPr id="19" name="Conector de seta reta 27"/>
            <p:cNvCxnSpPr/>
            <p:nvPr/>
          </p:nvCxnSpPr>
          <p:spPr>
            <a:xfrm flipH="1">
              <a:off x="2163656" y="4482647"/>
              <a:ext cx="3265526" cy="75997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/>
            <p:cNvSpPr txBox="1"/>
            <p:nvPr/>
          </p:nvSpPr>
          <p:spPr>
            <a:xfrm rot="20820000">
              <a:off x="3251572" y="4459026"/>
              <a:ext cx="2121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Respostas </a:t>
              </a:r>
              <a:r>
                <a:rPr lang="pt-BR" sz="1400" dirty="0" err="1"/>
                <a:t>http</a:t>
              </a:r>
              <a:r>
                <a:rPr lang="pt-BR" sz="1400" dirty="0"/>
                <a:t> &lt;XHTML&gt;</a:t>
              </a:r>
            </a:p>
          </p:txBody>
        </p:sp>
        <p:cxnSp>
          <p:nvCxnSpPr>
            <p:cNvPr id="21" name="Conector de seta reta 31"/>
            <p:cNvCxnSpPr/>
            <p:nvPr/>
          </p:nvCxnSpPr>
          <p:spPr>
            <a:xfrm>
              <a:off x="8542068" y="3821792"/>
              <a:ext cx="1530399" cy="12353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/>
            <p:cNvSpPr txBox="1"/>
            <p:nvPr/>
          </p:nvSpPr>
          <p:spPr>
            <a:xfrm>
              <a:off x="6006906" y="5263821"/>
              <a:ext cx="3080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- Servidor Web (JSF 2.2 + Prime Faces);</a:t>
              </a:r>
            </a:p>
            <a:p>
              <a:r>
                <a:rPr lang="pt-BR" sz="1400" dirty="0"/>
                <a:t>- Servidor Web </a:t>
              </a:r>
              <a:r>
                <a:rPr lang="pt-BR" sz="1400" dirty="0" err="1"/>
                <a:t>RESTful</a:t>
              </a:r>
              <a:r>
                <a:rPr lang="pt-BR" sz="1400" dirty="0"/>
                <a:t> (JSON).</a:t>
              </a:r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1923" y="980116"/>
              <a:ext cx="1581150" cy="1161657"/>
            </a:xfrm>
            <a:prstGeom prst="rect">
              <a:avLst/>
            </a:prstGeom>
          </p:spPr>
        </p:pic>
        <p:sp>
          <p:nvSpPr>
            <p:cNvPr id="24" name="CaixaDeTexto 23"/>
            <p:cNvSpPr txBox="1"/>
            <p:nvPr/>
          </p:nvSpPr>
          <p:spPr>
            <a:xfrm>
              <a:off x="8724952" y="3526366"/>
              <a:ext cx="1192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err="1"/>
                <a:t>JDBC:MySQL</a:t>
              </a:r>
              <a:endParaRPr lang="pt-BR" sz="1400" dirty="0"/>
            </a:p>
          </p:txBody>
        </p:sp>
      </p:grpSp>
      <p:grpSp>
        <p:nvGrpSpPr>
          <p:cNvPr id="25" name="Grupo 22"/>
          <p:cNvGrpSpPr/>
          <p:nvPr/>
        </p:nvGrpSpPr>
        <p:grpSpPr>
          <a:xfrm>
            <a:off x="690083" y="1080324"/>
            <a:ext cx="11229965" cy="4952231"/>
            <a:chOff x="552297" y="980116"/>
            <a:chExt cx="11229965" cy="4952231"/>
          </a:xfrm>
        </p:grpSpPr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82586" y="1111355"/>
              <a:ext cx="1350134" cy="1012600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572" y="4336170"/>
              <a:ext cx="1456161" cy="1110535"/>
            </a:xfrm>
            <a:prstGeom prst="rect">
              <a:avLst/>
            </a:prstGeom>
          </p:spPr>
        </p:pic>
        <p:sp>
          <p:nvSpPr>
            <p:cNvPr id="28" name="CaixaDeTexto 27"/>
            <p:cNvSpPr txBox="1"/>
            <p:nvPr/>
          </p:nvSpPr>
          <p:spPr>
            <a:xfrm>
              <a:off x="552298" y="2150769"/>
              <a:ext cx="16113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Dispositivos móveis com Android 3.0 ou superior.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552297" y="5409127"/>
              <a:ext cx="17143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Laptops e desktops com navegador web.</a:t>
              </a:r>
            </a:p>
          </p:txBody>
        </p:sp>
        <p:pic>
          <p:nvPicPr>
            <p:cNvPr id="30" name="Imagem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9929" y="2043297"/>
              <a:ext cx="3124343" cy="3199327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3936" y="2809875"/>
              <a:ext cx="1838326" cy="1838326"/>
            </a:xfrm>
            <a:prstGeom prst="rect">
              <a:avLst/>
            </a:prstGeom>
          </p:spPr>
        </p:pic>
        <p:cxnSp>
          <p:nvCxnSpPr>
            <p:cNvPr id="32" name="Conector de seta reta 15"/>
            <p:cNvCxnSpPr/>
            <p:nvPr/>
          </p:nvCxnSpPr>
          <p:spPr>
            <a:xfrm>
              <a:off x="1815921" y="1737589"/>
              <a:ext cx="3953814" cy="110986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/>
            <p:cNvSpPr txBox="1"/>
            <p:nvPr/>
          </p:nvSpPr>
          <p:spPr>
            <a:xfrm rot="960000">
              <a:off x="2717442" y="1926481"/>
              <a:ext cx="1712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Requisições </a:t>
              </a:r>
              <a:r>
                <a:rPr lang="pt-BR" sz="1400" dirty="0" err="1"/>
                <a:t>http</a:t>
              </a:r>
              <a:endParaRPr lang="pt-BR" sz="1400" dirty="0"/>
            </a:p>
          </p:txBody>
        </p:sp>
        <p:cxnSp>
          <p:nvCxnSpPr>
            <p:cNvPr id="34" name="Conector de seta reta 19"/>
            <p:cNvCxnSpPr/>
            <p:nvPr/>
          </p:nvCxnSpPr>
          <p:spPr>
            <a:xfrm flipH="1" flipV="1">
              <a:off x="2032720" y="2188347"/>
              <a:ext cx="3396462" cy="95819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 rot="960000">
              <a:off x="3604137" y="2564627"/>
              <a:ext cx="1853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Resposta </a:t>
              </a:r>
              <a:r>
                <a:rPr lang="pt-BR" sz="1400" dirty="0" err="1"/>
                <a:t>http</a:t>
              </a:r>
              <a:r>
                <a:rPr lang="pt-BR" sz="1400" dirty="0"/>
                <a:t> </a:t>
              </a:r>
              <a:r>
                <a:rPr lang="pt-BR" sz="1600" b="1" dirty="0"/>
                <a:t>{</a:t>
              </a:r>
              <a:r>
                <a:rPr lang="pt-BR" sz="1400" dirty="0"/>
                <a:t>JSON</a:t>
              </a:r>
              <a:r>
                <a:rPr lang="pt-BR" sz="1600" b="1" dirty="0"/>
                <a:t>}</a:t>
              </a:r>
            </a:p>
          </p:txBody>
        </p:sp>
        <p:cxnSp>
          <p:nvCxnSpPr>
            <p:cNvPr id="36" name="Conector de seta reta 23"/>
            <p:cNvCxnSpPr/>
            <p:nvPr/>
          </p:nvCxnSpPr>
          <p:spPr>
            <a:xfrm flipV="1">
              <a:off x="2085733" y="3957988"/>
              <a:ext cx="3343449" cy="7277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/>
            <p:cNvSpPr txBox="1"/>
            <p:nvPr/>
          </p:nvSpPr>
          <p:spPr>
            <a:xfrm rot="20880000">
              <a:off x="2419392" y="4134050"/>
              <a:ext cx="1712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Requisições </a:t>
              </a:r>
              <a:r>
                <a:rPr lang="pt-BR" sz="1400" dirty="0" err="1"/>
                <a:t>http</a:t>
              </a:r>
              <a:endParaRPr lang="pt-BR" sz="1400" dirty="0"/>
            </a:p>
          </p:txBody>
        </p:sp>
        <p:cxnSp>
          <p:nvCxnSpPr>
            <p:cNvPr id="38" name="Conector de seta reta 27"/>
            <p:cNvCxnSpPr/>
            <p:nvPr/>
          </p:nvCxnSpPr>
          <p:spPr>
            <a:xfrm flipH="1">
              <a:off x="2163656" y="4482647"/>
              <a:ext cx="3265526" cy="75997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/>
            <p:cNvSpPr txBox="1"/>
            <p:nvPr/>
          </p:nvSpPr>
          <p:spPr>
            <a:xfrm rot="20820000">
              <a:off x="3251572" y="4459026"/>
              <a:ext cx="2121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Respostas </a:t>
              </a:r>
              <a:r>
                <a:rPr lang="pt-BR" sz="1400" dirty="0" err="1"/>
                <a:t>http</a:t>
              </a:r>
              <a:r>
                <a:rPr lang="pt-BR" sz="1400" dirty="0"/>
                <a:t> &lt;XHTML&gt;</a:t>
              </a:r>
            </a:p>
          </p:txBody>
        </p:sp>
        <p:cxnSp>
          <p:nvCxnSpPr>
            <p:cNvPr id="40" name="Conector de seta reta 31"/>
            <p:cNvCxnSpPr/>
            <p:nvPr/>
          </p:nvCxnSpPr>
          <p:spPr>
            <a:xfrm>
              <a:off x="8542068" y="3821792"/>
              <a:ext cx="1530399" cy="12353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ixaDeTexto 40"/>
            <p:cNvSpPr txBox="1"/>
            <p:nvPr/>
          </p:nvSpPr>
          <p:spPr>
            <a:xfrm>
              <a:off x="6006906" y="5263821"/>
              <a:ext cx="3080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- Servidor Web (JSF 2.2 + Prime Faces);</a:t>
              </a:r>
            </a:p>
            <a:p>
              <a:r>
                <a:rPr lang="pt-BR" sz="1400" dirty="0"/>
                <a:t>- Servidor Web </a:t>
              </a:r>
              <a:r>
                <a:rPr lang="pt-BR" sz="1400" dirty="0" err="1"/>
                <a:t>RESTful</a:t>
              </a:r>
              <a:r>
                <a:rPr lang="pt-BR" sz="1400" dirty="0"/>
                <a:t> (JSON).</a:t>
              </a:r>
            </a:p>
          </p:txBody>
        </p:sp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1923" y="980116"/>
              <a:ext cx="1581150" cy="1161657"/>
            </a:xfrm>
            <a:prstGeom prst="rect">
              <a:avLst/>
            </a:prstGeom>
          </p:spPr>
        </p:pic>
        <p:sp>
          <p:nvSpPr>
            <p:cNvPr id="43" name="CaixaDeTexto 42"/>
            <p:cNvSpPr txBox="1"/>
            <p:nvPr/>
          </p:nvSpPr>
          <p:spPr>
            <a:xfrm>
              <a:off x="8724952" y="3526366"/>
              <a:ext cx="1192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err="1"/>
                <a:t>JDBC:MySQL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164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82029" y="0"/>
            <a:ext cx="10515600" cy="1325563"/>
          </a:xfrm>
        </p:spPr>
        <p:txBody>
          <a:bodyPr/>
          <a:lstStyle/>
          <a:p>
            <a:r>
              <a:rPr lang="pt-BR" dirty="0"/>
              <a:t>Resultados Alcançados</a:t>
            </a:r>
          </a:p>
        </p:txBody>
      </p:sp>
      <p:graphicFrame>
        <p:nvGraphicFramePr>
          <p:cNvPr id="6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258645"/>
              </p:ext>
            </p:extLst>
          </p:nvPr>
        </p:nvGraphicFramePr>
        <p:xfrm>
          <a:off x="1802294" y="864387"/>
          <a:ext cx="9581324" cy="58700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74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6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235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Sprints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Stories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INÍCIO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TÉRMINO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28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Sprint</a:t>
                      </a:r>
                      <a:r>
                        <a:rPr lang="pt-BR" sz="2000" dirty="0"/>
                        <a:t>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/>
                        <a:t>Modelo Relacional,</a:t>
                      </a:r>
                      <a:r>
                        <a:rPr lang="pt-BR" sz="2000" baseline="0" dirty="0"/>
                        <a:t> lógico e físico do BD; Criação do WebService; Configuração das MVC; Criar perfil ou cliente , profissional</a:t>
                      </a:r>
                      <a:r>
                        <a:rPr lang="pt-BR" sz="2000" dirty="0"/>
                        <a:t> -Web;</a:t>
                      </a:r>
                      <a:r>
                        <a:rPr lang="pt-BR" sz="2000" baseline="0" dirty="0"/>
                        <a:t> Usuário Desativar Perfil</a:t>
                      </a:r>
                      <a:r>
                        <a:rPr lang="pt-BR" sz="2000" dirty="0"/>
                        <a:t>-Web;</a:t>
                      </a:r>
                      <a:r>
                        <a:rPr lang="pt-BR" sz="2000" baseline="0" dirty="0"/>
                        <a:t> Liberar Acesso ao Sistema-Web; logar. no Sistema  Web.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27/03/2017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10/04/2017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679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Sprint</a:t>
                      </a:r>
                      <a:r>
                        <a:rPr lang="pt-BR" sz="2000" dirty="0"/>
                        <a:t>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 err="1"/>
                        <a:t>Template</a:t>
                      </a:r>
                      <a:r>
                        <a:rPr lang="pt-BR" sz="2000" dirty="0"/>
                        <a:t> básico App Android;</a:t>
                      </a:r>
                      <a:r>
                        <a:rPr lang="pt-BR" sz="2000" baseline="0" dirty="0"/>
                        <a:t> </a:t>
                      </a:r>
                      <a:r>
                        <a:rPr lang="pt-BR" sz="2000" dirty="0"/>
                        <a:t>Usuário </a:t>
                      </a:r>
                      <a:r>
                        <a:rPr lang="pt-BR" sz="2000" dirty="0" err="1"/>
                        <a:t>loga</a:t>
                      </a:r>
                      <a:r>
                        <a:rPr lang="pt-BR" sz="2000" dirty="0"/>
                        <a:t> no sistema-Android; Manter Cliente ou </a:t>
                      </a:r>
                      <a:r>
                        <a:rPr lang="pt-BR" sz="2000" dirty="0" err="1"/>
                        <a:t>profissiona</a:t>
                      </a:r>
                      <a:r>
                        <a:rPr lang="pt-BR" sz="2000" dirty="0"/>
                        <a:t>-Web,</a:t>
                      </a:r>
                      <a:r>
                        <a:rPr lang="pt-BR" sz="2000" baseline="0" dirty="0"/>
                        <a:t> Manter Especialidade-Web; Manter Usuário-Web, Manter Funcionário-Web; Manter Disponibilidade do profissional-Web;  Controle de Acesso-Web; Cliente busca profissional-Web; Melhorias no </a:t>
                      </a:r>
                      <a:r>
                        <a:rPr lang="pt-BR" sz="2000" baseline="0" dirty="0" err="1"/>
                        <a:t>Template</a:t>
                      </a:r>
                      <a:r>
                        <a:rPr lang="pt-BR" sz="2000" baseline="0" dirty="0"/>
                        <a:t> da aplicação Web.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11/04/2017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24/04/2017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098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Sprint</a:t>
                      </a:r>
                      <a:r>
                        <a:rPr lang="pt-BR" sz="2000" dirty="0"/>
                        <a:t>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/>
                        <a:t>Cliente Visualiza se o profissional</a:t>
                      </a:r>
                      <a:r>
                        <a:rPr lang="pt-BR" sz="2000" baseline="0" dirty="0"/>
                        <a:t>  esta </a:t>
                      </a:r>
                      <a:r>
                        <a:rPr lang="pt-BR" sz="2000" baseline="0" dirty="0" err="1"/>
                        <a:t>disponivel</a:t>
                      </a:r>
                      <a:r>
                        <a:rPr lang="pt-BR" sz="2000" baseline="0" dirty="0"/>
                        <a:t>-Web; Cliente</a:t>
                      </a:r>
                      <a:r>
                        <a:rPr lang="pt-BR" sz="2000" dirty="0"/>
                        <a:t> realiza agendamento do Serviços-Web</a:t>
                      </a:r>
                      <a:r>
                        <a:rPr lang="pt-BR" sz="2000" baseline="0" dirty="0"/>
                        <a:t>; Cliente busca Profissional -Android, correção de bugs sprint 2.</a:t>
                      </a:r>
                    </a:p>
                    <a:p>
                      <a:pPr algn="l"/>
                      <a:endParaRPr lang="pt-BR" sz="2000" baseline="0" dirty="0"/>
                    </a:p>
                    <a:p>
                      <a:pPr algn="l"/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03/05/2017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17/05/20147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77" y="6071548"/>
            <a:ext cx="786452" cy="157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0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308773" y="0"/>
            <a:ext cx="10515600" cy="1325563"/>
          </a:xfrm>
        </p:spPr>
        <p:txBody>
          <a:bodyPr/>
          <a:lstStyle/>
          <a:p>
            <a:r>
              <a:rPr lang="pt-BR" b="1" dirty="0" err="1">
                <a:solidFill>
                  <a:schemeClr val="bg1"/>
                </a:solidFill>
              </a:rPr>
              <a:t>Sprint</a:t>
            </a:r>
            <a:r>
              <a:rPr lang="pt-BR" b="1" dirty="0">
                <a:solidFill>
                  <a:schemeClr val="bg1"/>
                </a:solidFill>
              </a:rPr>
              <a:t> 01 -</a:t>
            </a:r>
            <a:r>
              <a:rPr lang="pt-BR" b="1" dirty="0" err="1">
                <a:solidFill>
                  <a:schemeClr val="bg1"/>
                </a:solidFill>
              </a:rPr>
              <a:t>Burndown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6548" y="1509386"/>
            <a:ext cx="7878806" cy="439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704" y="6072882"/>
            <a:ext cx="785118" cy="157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0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124982" y="0"/>
            <a:ext cx="10515600" cy="1325563"/>
          </a:xfrm>
        </p:spPr>
        <p:txBody>
          <a:bodyPr/>
          <a:lstStyle/>
          <a:p>
            <a:r>
              <a:rPr lang="pt-BR" dirty="0" err="1"/>
              <a:t>Sprint</a:t>
            </a:r>
            <a:r>
              <a:rPr lang="pt-BR" dirty="0"/>
              <a:t> 02 -</a:t>
            </a:r>
            <a:r>
              <a:rPr lang="pt-BR" dirty="0" err="1"/>
              <a:t>Burndown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6093" y="1432991"/>
            <a:ext cx="7985161" cy="441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704" y="6072882"/>
            <a:ext cx="785118" cy="157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77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234</TotalTime>
  <Words>584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Tw Cen MT</vt:lpstr>
      <vt:lpstr>Circuito</vt:lpstr>
      <vt:lpstr>Apresentação do PowerPoint</vt:lpstr>
      <vt:lpstr>Roteiro </vt:lpstr>
      <vt:lpstr>                            O que é o software?</vt:lpstr>
      <vt:lpstr>Público alvo</vt:lpstr>
      <vt:lpstr>Principais Funcionalidades</vt:lpstr>
      <vt:lpstr>Apresentação do PowerPoint</vt:lpstr>
      <vt:lpstr>Resultados Alcançados</vt:lpstr>
      <vt:lpstr>Sprint 01 -Burndown</vt:lpstr>
      <vt:lpstr>Sprint 02 -Burndown</vt:lpstr>
      <vt:lpstr>Sprint 03 -Burndown</vt:lpstr>
      <vt:lpstr>Sprint 04 -Burndown</vt:lpstr>
      <vt:lpstr>Dificuldades/Barreiras</vt:lpstr>
      <vt:lpstr>Lições Aprendidas</vt:lpstr>
      <vt:lpstr>Perspectivas para próxima Sprints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</dc:creator>
  <cp:lastModifiedBy>Juliana</cp:lastModifiedBy>
  <cp:revision>29</cp:revision>
  <dcterms:created xsi:type="dcterms:W3CDTF">2017-04-26T13:23:01Z</dcterms:created>
  <dcterms:modified xsi:type="dcterms:W3CDTF">2017-05-29T12:33:14Z</dcterms:modified>
</cp:coreProperties>
</file>