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39" r:id="rId5"/>
    <p:sldId id="257" r:id="rId6"/>
    <p:sldId id="547" r:id="rId7"/>
    <p:sldId id="557" r:id="rId8"/>
    <p:sldId id="555" r:id="rId9"/>
    <p:sldId id="558" r:id="rId10"/>
    <p:sldId id="559" r:id="rId11"/>
    <p:sldId id="561" r:id="rId12"/>
    <p:sldId id="562" r:id="rId13"/>
    <p:sldId id="563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2FDDB8-9CC4-4C8A-83DF-0F91F8EA6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5FA279-CBCE-4F39-B095-B2ABAE6CC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9F9927-32B5-4CD0-BA8A-D4C3C40C3AAE}" type="datetime1">
              <a:rPr lang="pt-BR" smtClean="0"/>
              <a:t>08/03/2022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CC949D-5BAB-4E39-8E0B-64D5D6F377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A72378C-27B4-40DC-91D7-70C358C820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83824B-BCCD-4CC8-B0D1-87ED5DB360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507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2BA2-4F6B-4FF4-AFCF-5D3AAFD27089}" type="datetime1">
              <a:rPr lang="pt-BR" smtClean="0"/>
              <a:pPr/>
              <a:t>08/03/2022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C3B2649-7BD8-4005-A99E-30D13769A8B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03401A8-3220-413E-B964-4A8659985FD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59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0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34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5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204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16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89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3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Título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rtlCol="0" anchor="ctr">
            <a:normAutofit/>
          </a:bodyPr>
          <a:lstStyle>
            <a:lvl1pPr>
              <a:defRPr sz="5200"/>
            </a:lvl1pPr>
          </a:lstStyle>
          <a:p>
            <a:pPr algn="l" rtl="0"/>
            <a:r>
              <a:rPr lang="pt-BR" sz="4800" noProof="0"/>
              <a:t>Clique para adicionar um título</a:t>
            </a:r>
          </a:p>
        </p:txBody>
      </p:sp>
      <p:sp>
        <p:nvSpPr>
          <p:cNvPr id="9" name="Subtítulo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adicionar um subtítulo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638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292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2292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98867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98867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6" name="Espaço Reservado para Imagem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Imagem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2" name="Espaço Reservado para Conteúdo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tângulo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4" name="Forma livre: Forma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rtlCol="0" anchor="t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2" name="Espaço Reservado para Imagem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3" name="Espaço Reservado para Imagem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Conteúdo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Título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Espaço Reservado para Imagem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2" name="Espaço Reservado para Conteúdo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2" name="Forma livre: Forma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rtlCol="0">
            <a:norm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6" name="Espaço Reservado para Conteúdo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5" name="Título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rtlCol="0" anchor="ctr">
            <a:normAutofit/>
          </a:bodyPr>
          <a:lstStyle>
            <a:lvl1pPr>
              <a:defRPr sz="6000"/>
            </a:lvl1pPr>
          </a:lstStyle>
          <a:p>
            <a:pPr algn="l" rtl="0"/>
            <a:r>
              <a:rPr lang="pt-BR" noProof="0"/>
              <a:t>Clique para editar o título Mestre</a:t>
            </a:r>
          </a:p>
        </p:txBody>
      </p:sp>
      <p:sp>
        <p:nvSpPr>
          <p:cNvPr id="16" name="Subtítulo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a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3" name="Título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algn="l" rtl="0"/>
            <a:r>
              <a:rPr lang="pt-BR" noProof="0"/>
              <a:t>Clique para editar o título Mestre</a:t>
            </a:r>
          </a:p>
        </p:txBody>
      </p:sp>
      <p:sp>
        <p:nvSpPr>
          <p:cNvPr id="14" name="Subtítulo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pt-BR" noProof="0"/>
              <a:t>Clique para editar o estilo do subtítulo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B1E4CB7-CB13-4810-BF18-BE31AFC64F9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9" name="Espaço Reservado para Imagem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0" name="Espaço Reservado para Imagem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1" name="Espaço Reservado para Imagem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2" name="Espaço Reservado para Imagem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181225"/>
            <a:ext cx="10515600" cy="387667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714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6792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6792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Exemplo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01/03/20XX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 rtl="0"/>
            <a:r>
              <a:rPr lang="pt-BR" noProof="0" dirty="0"/>
              <a:t>01/03/20XX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sz="1000" noProof="0" dirty="0"/>
              <a:t>Exemplo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 rtl="0"/>
            <a:fld id="{CB1E4CB7-CB13-4810-BF18-BE31AFC64F93}" type="slidenum">
              <a:rPr lang="pt-BR" noProof="0" smtClean="0"/>
              <a:pPr rtl="0"/>
              <a:t>‹nº›</a:t>
            </a:fld>
            <a:endParaRPr lang="pt-BR" sz="1000" noProof="0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CAF03DA-36EE-4B08-93A2-AF8502908D54}"/>
              </a:ext>
            </a:extLst>
          </p:cNvPr>
          <p:cNvSpPr/>
          <p:nvPr/>
        </p:nvSpPr>
        <p:spPr>
          <a:xfrm>
            <a:off x="5330952" y="731520"/>
            <a:ext cx="6099048" cy="536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397829" cy="347551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>
                <a:latin typeface="+mn-lt"/>
              </a:rPr>
              <a:t>Exercício 01- </a:t>
            </a:r>
            <a:r>
              <a:rPr lang="pt-BR" sz="4800" dirty="0">
                <a:latin typeface="+mn-lt"/>
              </a:rPr>
              <a:t>Fenômenos de transporte II</a:t>
            </a:r>
          </a:p>
        </p:txBody>
      </p:sp>
      <p:sp>
        <p:nvSpPr>
          <p:cNvPr id="20" name="Subtítulo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 rtlCol="0">
            <a:normAutofit fontScale="77500" lnSpcReduction="20000"/>
          </a:bodyPr>
          <a:lstStyle/>
          <a:p>
            <a:pPr algn="l" rtl="0"/>
            <a:r>
              <a:rPr lang="pt-BR" sz="2800" dirty="0">
                <a:latin typeface="Franklin Gothic Book" panose="020B0503020102020204" pitchFamily="34" charset="0"/>
              </a:rPr>
              <a:t>Aluno: Gabriel Henrique da Silva</a:t>
            </a:r>
          </a:p>
          <a:p>
            <a:pPr algn="l" rtl="0"/>
            <a:r>
              <a:rPr lang="pt-BR" sz="2800" dirty="0">
                <a:latin typeface="Franklin Gothic Book" panose="020B0503020102020204" pitchFamily="34" charset="0"/>
              </a:rPr>
              <a:t>GRR20191916</a:t>
            </a:r>
          </a:p>
          <a:p>
            <a:pPr algn="l" rtl="0"/>
            <a:r>
              <a:rPr lang="pt-BR" sz="2800" dirty="0">
                <a:latin typeface="Franklin Gothic Book" panose="020B0503020102020204" pitchFamily="34" charset="0"/>
              </a:rPr>
              <a:t>08/03/2022</a:t>
            </a:r>
          </a:p>
        </p:txBody>
      </p:sp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4104494" y="2806392"/>
                <a:ext cx="3983013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12095,81 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=1209,81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94" y="2806392"/>
                <a:ext cx="3983013" cy="69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/>
              <p:nvPr/>
            </p:nvSpPr>
            <p:spPr>
              <a:xfrm>
                <a:off x="4114250" y="3869485"/>
                <a:ext cx="3963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.100=1209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581 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250" y="3869485"/>
                <a:ext cx="3963521" cy="369332"/>
              </a:xfrm>
              <a:prstGeom prst="rect">
                <a:avLst/>
              </a:prstGeom>
              <a:blipFill>
                <a:blip r:embed="rId4"/>
                <a:stretch>
                  <a:fillRect l="-1692" b="-3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ECCAC1-79B8-4FF8-BCA3-DEB4D3817D19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6E97DB8-5EAC-436B-9FB6-281591BBE56B}"/>
                  </a:ext>
                </a:extLst>
              </p:cNvPr>
              <p:cNvSpPr txBox="1"/>
              <p:nvPr/>
            </p:nvSpPr>
            <p:spPr>
              <a:xfrm>
                <a:off x="5146391" y="4898957"/>
                <a:ext cx="1899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≅12,1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6E97DB8-5EAC-436B-9FB6-281591BB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91" y="4898957"/>
                <a:ext cx="1899238" cy="369332"/>
              </a:xfrm>
              <a:prstGeom prst="rect">
                <a:avLst/>
              </a:prstGeom>
              <a:blipFill>
                <a:blip r:embed="rId5"/>
                <a:stretch>
                  <a:fillRect l="-6410" r="-641" b="-3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41" y="931335"/>
            <a:ext cx="5998059" cy="1344613"/>
          </a:xfrm>
        </p:spPr>
        <p:txBody>
          <a:bodyPr rtlCol="0"/>
          <a:lstStyle/>
          <a:p>
            <a:pPr rtl="0"/>
            <a:r>
              <a:rPr lang="pt-BR" b="1" dirty="0">
                <a:latin typeface="+mn-lt"/>
              </a:rPr>
              <a:t>Exercício 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676400"/>
            <a:ext cx="10671047" cy="4419603"/>
          </a:xfrm>
        </p:spPr>
        <p:txBody>
          <a:bodyPr rtlCol="0">
            <a:noAutofit/>
          </a:bodyPr>
          <a:lstStyle/>
          <a:p>
            <a:pPr rtl="0"/>
            <a:r>
              <a:rPr lang="pt-BR" sz="2200" dirty="0"/>
              <a:t>Uma esfera de aço inoxidável de 2 cm de diâmetro é aquecida uniformemente até T = 850 °C. Ela será temperada, mergulhando-se de repente em um banho de óleo a T∞= 50 °C. Se a têmpera ocorre quando a esfera atinge 100 °C e o coeficiente de transferência de calor entre o óleo e a esfera for 300 W/m². °C</a:t>
            </a:r>
          </a:p>
          <a:p>
            <a:pPr rtl="0"/>
            <a:r>
              <a:rPr lang="pt-BR" sz="2200" dirty="0"/>
              <a:t>Propriedades da Esfera de aço:</a:t>
            </a:r>
          </a:p>
          <a:p>
            <a:pPr rtl="0"/>
            <a:r>
              <a:rPr lang="pt-BR" sz="2200" dirty="0"/>
              <a:t>ρ = 7865 kg/m³</a:t>
            </a:r>
          </a:p>
          <a:p>
            <a:pPr rtl="0"/>
            <a:r>
              <a:rPr lang="pt-BR" sz="2200" dirty="0" err="1"/>
              <a:t>Cp</a:t>
            </a:r>
            <a:r>
              <a:rPr lang="pt-BR" sz="2200" dirty="0"/>
              <a:t> = 0,4 KJ/kg °C</a:t>
            </a:r>
          </a:p>
          <a:p>
            <a:pPr rtl="0"/>
            <a:r>
              <a:rPr lang="pt-BR" sz="2200" dirty="0"/>
              <a:t>K = 61 W/m °C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9" name="Espaço Reservado para Imagem 6" descr="Gráfico, Gráfico de bolhas&#10;&#10;Descrição gerada automaticamente">
            <a:extLst>
              <a:ext uri="{FF2B5EF4-FFF2-40B4-BE49-F238E27FC236}">
                <a16:creationId xmlns:a16="http://schemas.microsoft.com/office/drawing/2014/main" id="{A7039A04-3D50-4EC6-A36D-B7794690F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1584" r="833" b="691"/>
          <a:stretch/>
        </p:blipFill>
        <p:spPr>
          <a:xfrm>
            <a:off x="6283452" y="3429000"/>
            <a:ext cx="3592408" cy="307379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17196"/>
            <a:ext cx="9902697" cy="3604727"/>
          </a:xfrm>
        </p:spPr>
        <p:txBody>
          <a:bodyPr rtlCol="0">
            <a:noAutofit/>
          </a:bodyPr>
          <a:lstStyle/>
          <a:p>
            <a:pPr rtl="0"/>
            <a:r>
              <a:rPr lang="pt-BR" sz="2200" dirty="0"/>
              <a:t>a. Quanto tempo a esfera deve ser mantida no óleo a T∞= 50 °C para que ocorra a têmpera? E qual é a energia que a esfera dissipa para o banho?</a:t>
            </a:r>
          </a:p>
          <a:p>
            <a:pPr rtl="0"/>
            <a:r>
              <a:rPr lang="pt-BR" sz="2200" dirty="0"/>
              <a:t>b. Quanto tempo a esfera deve ser mantida no óleo a T∞= 25 °C para que ocorra a têmpera? O tempo será reduzido à metade do calculado no item (a)? Por que? E qual é a energia que a esfera dissipa para o banho neste caso?</a:t>
            </a:r>
          </a:p>
          <a:p>
            <a:pPr rtl="0"/>
            <a:r>
              <a:rPr lang="pt-BR" sz="2200" dirty="0"/>
              <a:t>c. Se forem temperadas 100 esferas/min, determine a taxa de calor que deverá ser retirada do banho de óleo a fim de manter sua temperatura a 25 °C</a:t>
            </a:r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F18AF25-6A70-44F7-AE99-AFA4AD610145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Pergunta-se</a:t>
            </a:r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17196"/>
            <a:ext cx="9902697" cy="3604727"/>
          </a:xfrm>
        </p:spPr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sz="2200" dirty="0"/>
              <a:t>Troca de calor por convecção (banho </a:t>
            </a:r>
            <a:r>
              <a:rPr lang="pt-BR" sz="2200" dirty="0">
                <a:cs typeface="Arial" panose="020B0604020202020204" pitchFamily="34" charset="0"/>
              </a:rPr>
              <a:t>→ esfera) e por condução no interior da esfera</a:t>
            </a:r>
            <a:endParaRPr lang="pt-BR" sz="2200" dirty="0"/>
          </a:p>
          <a:p>
            <a:pPr marL="457200" indent="-457200" rtl="0">
              <a:buFont typeface="+mj-lt"/>
              <a:buAutoNum type="arabicPeriod"/>
            </a:pPr>
            <a:r>
              <a:rPr lang="pt-BR" sz="2200" dirty="0"/>
              <a:t>Regime Transiente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sz="2200" dirty="0"/>
              <a:t>Sem geração de energia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Propriedades Constantes</a:t>
            </a:r>
          </a:p>
          <a:p>
            <a:pPr marL="457200" indent="-457200" rtl="0">
              <a:buFont typeface="+mj-lt"/>
              <a:buAutoNum type="arabicPeriod"/>
            </a:pPr>
            <a:endParaRPr lang="pt-BR" sz="2000" dirty="0">
              <a:solidFill>
                <a:schemeClr val="tx2"/>
              </a:solidFill>
            </a:endParaRPr>
          </a:p>
          <a:p>
            <a:pPr rtl="0"/>
            <a:endParaRPr lang="pt-BR" dirty="0"/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344D76-5AE8-4229-BE25-E7552C189137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Hipóteses</a:t>
            </a:r>
          </a:p>
          <a:p>
            <a:endParaRPr lang="pt-B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0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3153657" y="2275948"/>
                <a:ext cx="5884688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0,01 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=3,3333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57" y="2275948"/>
                <a:ext cx="5884688" cy="941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5D4A28-0828-42C7-A061-62B96401D3B7}"/>
                  </a:ext>
                </a:extLst>
              </p:cNvPr>
              <p:cNvSpPr txBox="1"/>
              <p:nvPr/>
            </p:nvSpPr>
            <p:spPr>
              <a:xfrm>
                <a:off x="2390914" y="3301055"/>
                <a:ext cx="7410169" cy="1272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3,3333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=1,639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5D4A28-0828-42C7-A061-62B96401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14" y="3301055"/>
                <a:ext cx="7410169" cy="1272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spaço Reservado para Conteúdo 2">
                <a:extLst>
                  <a:ext uri="{FF2B5EF4-FFF2-40B4-BE49-F238E27FC236}">
                    <a16:creationId xmlns:a16="http://schemas.microsoft.com/office/drawing/2014/main" id="{A1E3A8FE-FE22-4DB5-9DA8-A03E9CBA7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4650" y="4852845"/>
                <a:ext cx="9902697" cy="817396"/>
              </a:xfrm>
            </p:spPr>
            <p:txBody>
              <a:bodyPr rtlCol="0">
                <a:noAutofit/>
              </a:bodyPr>
              <a:lstStyle/>
              <a:p>
                <a:pPr algn="ctr" rtl="0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&lt;0,1 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Sistema de parâmetros concentrados (SPC) e análise global do sistema</a:t>
                </a:r>
              </a:p>
            </p:txBody>
          </p:sp>
        </mc:Choice>
        <mc:Fallback>
          <p:sp>
            <p:nvSpPr>
              <p:cNvPr id="26" name="Espaço Reservado para Conteúdo 2">
                <a:extLst>
                  <a:ext uri="{FF2B5EF4-FFF2-40B4-BE49-F238E27FC236}">
                    <a16:creationId xmlns:a16="http://schemas.microsoft.com/office/drawing/2014/main" id="{A1E3A8FE-FE22-4DB5-9DA8-A03E9CBA7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4650" y="4852845"/>
                <a:ext cx="9902697" cy="817396"/>
              </a:xfrm>
              <a:blipFill>
                <a:blip r:embed="rId5"/>
                <a:stretch>
                  <a:fillRect t="-5970" b="-201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C81FCDB3-5FAD-4AC4-AB75-DDBA7041C284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4841369" y="2275948"/>
                <a:ext cx="2509277" cy="77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69" y="2275948"/>
                <a:ext cx="2509277" cy="779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0C7582F-A0FE-42ED-B81C-67A780A824B9}"/>
                  </a:ext>
                </a:extLst>
              </p:cNvPr>
              <p:cNvSpPr txBox="1"/>
              <p:nvPr/>
            </p:nvSpPr>
            <p:spPr>
              <a:xfrm>
                <a:off x="4499225" y="3284185"/>
                <a:ext cx="319356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/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/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0C7582F-A0FE-42ED-B81C-67A780A8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25" y="3284185"/>
                <a:ext cx="3193567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/>
              <p:nvPr/>
            </p:nvSpPr>
            <p:spPr>
              <a:xfrm>
                <a:off x="436951" y="4341856"/>
                <a:ext cx="11318098" cy="122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/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/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7865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0,02 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0,4.10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m:rPr>
                                  <m:nor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dirty="0"/>
                                <m:t>°</m:t>
                              </m:r>
                              <m:r>
                                <m:rPr>
                                  <m:nor/>
                                </m:rPr>
                                <a:rPr lang="pt-BR" sz="2200" dirty="0"/>
                                <m:t>C</m:t>
                              </m:r>
                            </m:den>
                          </m:f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850 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  <m:r>
                                    <a:rPr lang="pt-BR" sz="2200" b="0" i="1" dirty="0" smtClean="0">
                                      <a:latin typeface="Cambria Math" panose="02040503050406030204" pitchFamily="18" charset="0"/>
                                    </a:rPr>
                                    <m:t>−50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</m:num>
                                <m:den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</m:den>
                              </m:f>
                            </m:e>
                          </m:d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96,92 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1" y="4341856"/>
                <a:ext cx="11318098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3115AF-9242-4F1A-8D09-66A02D47F9CA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7215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3593951" y="2275948"/>
                <a:ext cx="5004127" cy="1305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46,61 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51" y="2275948"/>
                <a:ext cx="5004127" cy="1305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/>
              <p:nvPr/>
            </p:nvSpPr>
            <p:spPr>
              <a:xfrm>
                <a:off x="353990" y="3869485"/>
                <a:ext cx="1148404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=12299,41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0" y="3869485"/>
                <a:ext cx="11484041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14C88C1-0564-4733-9982-A280110A2E4A}"/>
                  </a:ext>
                </a:extLst>
              </p:cNvPr>
              <p:cNvSpPr txBox="1"/>
              <p:nvPr/>
            </p:nvSpPr>
            <p:spPr>
              <a:xfrm>
                <a:off x="5192076" y="4898957"/>
                <a:ext cx="1807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12,3 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14C88C1-0564-4733-9982-A280110A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076" y="4898957"/>
                <a:ext cx="1807867" cy="369332"/>
              </a:xfrm>
              <a:prstGeom prst="rect">
                <a:avLst/>
              </a:prstGeom>
              <a:blipFill>
                <a:blip r:embed="rId5"/>
                <a:stretch>
                  <a:fillRect l="-6757" r="-1014" b="-3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ECCAC1-79B8-4FF8-BCA3-DEB4D3817D19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22185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4841369" y="2275948"/>
                <a:ext cx="2509277" cy="77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69" y="2275948"/>
                <a:ext cx="2509277" cy="779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0C7582F-A0FE-42ED-B81C-67A780A824B9}"/>
                  </a:ext>
                </a:extLst>
              </p:cNvPr>
              <p:cNvSpPr txBox="1"/>
              <p:nvPr/>
            </p:nvSpPr>
            <p:spPr>
              <a:xfrm>
                <a:off x="4499225" y="3284185"/>
                <a:ext cx="319356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/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/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0C7582F-A0FE-42ED-B81C-67A780A8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25" y="3284185"/>
                <a:ext cx="3193567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/>
              <p:nvPr/>
            </p:nvSpPr>
            <p:spPr>
              <a:xfrm>
                <a:off x="436951" y="4341856"/>
                <a:ext cx="11318098" cy="122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o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/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200"/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7865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0,02 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0,4.10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m:rPr>
                                  <m:nor/>
                                </m:rPr>
                                <a:rPr lang="pt-BR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dirty="0"/>
                                <m:t>°</m:t>
                              </m:r>
                              <m:r>
                                <m:rPr>
                                  <m:nor/>
                                </m:rPr>
                                <a:rPr lang="pt-BR" sz="2200" dirty="0"/>
                                <m:t>C</m:t>
                              </m:r>
                            </m:den>
                          </m:f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850 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  <m:r>
                                    <a:rPr lang="pt-BR" sz="22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b="0" i="1" dirty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</m:num>
                                <m:den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°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200" dirty="0"/>
                                    <m:t>C</m:t>
                                  </m:r>
                                </m:den>
                              </m:f>
                            </m:e>
                          </m:d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83,82</m:t>
                      </m:r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1" y="4341856"/>
                <a:ext cx="11318098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3115AF-9242-4F1A-8D09-66A02D47F9CA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8689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F886BF4-E2DD-4930-9319-BEE5DE319ED0}"/>
              </a:ext>
            </a:extLst>
          </p:cNvPr>
          <p:cNvSpPr txBox="1">
            <a:spLocks/>
          </p:cNvSpPr>
          <p:nvPr/>
        </p:nvSpPr>
        <p:spPr>
          <a:xfrm>
            <a:off x="859941" y="931335"/>
            <a:ext cx="5998059" cy="1344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+mn-lt"/>
              </a:rPr>
              <a:t>Cálculos</a:t>
            </a:r>
          </a:p>
          <a:p>
            <a:endParaRPr lang="pt-BR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/>
              <p:nvPr/>
            </p:nvSpPr>
            <p:spPr>
              <a:xfrm>
                <a:off x="3593951" y="2275948"/>
                <a:ext cx="5004127" cy="1305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46,61 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0486884-A402-4B2C-98CE-055567F9B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51" y="2275948"/>
                <a:ext cx="5004127" cy="1305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/>
              <p:nvPr/>
            </p:nvSpPr>
            <p:spPr>
              <a:xfrm>
                <a:off x="353990" y="3869485"/>
                <a:ext cx="11484041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𝐶𝑝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2400"/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CDD3B9F-DAF4-490B-9244-F2B405A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0" y="3869485"/>
                <a:ext cx="11484041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14C88C1-0564-4733-9982-A280110A2E4A}"/>
                  </a:ext>
                </a:extLst>
              </p:cNvPr>
              <p:cNvSpPr txBox="1"/>
              <p:nvPr/>
            </p:nvSpPr>
            <p:spPr>
              <a:xfrm>
                <a:off x="5192076" y="4898957"/>
                <a:ext cx="1807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≅12,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𝑘𝑊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14C88C1-0564-4733-9982-A280110A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076" y="4898957"/>
                <a:ext cx="1807867" cy="369332"/>
              </a:xfrm>
              <a:prstGeom prst="rect">
                <a:avLst/>
              </a:prstGeom>
              <a:blipFill>
                <a:blip r:embed="rId5"/>
                <a:stretch>
                  <a:fillRect l="-6757" r="-1014" b="-3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ECCAC1-79B8-4FF8-BCA3-DEB4D3817D19}"/>
              </a:ext>
            </a:extLst>
          </p:cNvPr>
          <p:cNvSpPr txBox="1"/>
          <p:nvPr/>
        </p:nvSpPr>
        <p:spPr>
          <a:xfrm>
            <a:off x="594360" y="2575560"/>
            <a:ext cx="5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50339263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241_TF56076705_Win32.potx" id="{CC6E316B-858F-4227-91E8-E2F39DB9DD7D}" vid="{B6348B01-75EE-4259-A019-220A15126D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{3A7DEDA2-A2A1-404C-84BC-90C2C36916F8}tf56076705_win32</Template>
  <TotalTime>149</TotalTime>
  <Words>471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Aharoni</vt:lpstr>
      <vt:lpstr>Arial</vt:lpstr>
      <vt:lpstr>Avenir Next LT Pro</vt:lpstr>
      <vt:lpstr>Calibri</vt:lpstr>
      <vt:lpstr>Cambria Math</vt:lpstr>
      <vt:lpstr>Franklin Gothic Book</vt:lpstr>
      <vt:lpstr>PrismaticVTI</vt:lpstr>
      <vt:lpstr>Exercício 01- Fenômenos de transporte II</vt:lpstr>
      <vt:lpstr>Exercício 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01- Fenômenos de transporte II</dc:title>
  <dc:creator>Gabriel Henrique</dc:creator>
  <cp:lastModifiedBy>Gabriel Henrique</cp:lastModifiedBy>
  <cp:revision>1</cp:revision>
  <dcterms:created xsi:type="dcterms:W3CDTF">2022-03-08T22:01:53Z</dcterms:created>
  <dcterms:modified xsi:type="dcterms:W3CDTF">2022-03-09T00:31:30Z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