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7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2" r:id="rId12"/>
    <p:sldId id="269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1"/>
    <a:srgbClr val="18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B9BCE-6E7D-46FF-8A83-7A73F9F3D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D2F02-49DB-4F2C-9663-590D1941B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0B9DD7-DA87-49F5-9595-52805F88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40AF81-A63D-4F50-AC6A-8310BE2C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4613D-6F7C-4957-AE91-0A023112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F15A-D58E-403D-844A-C060C9C5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4E0FBA-36B3-4115-A53C-A8F3328DA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C29DFE-6ADB-4C74-B7AA-C109ED83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E8DE4-61B0-433F-80DC-C37774B8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6A7EF-1C96-4AE8-9A2C-9044B3F9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9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5A7A24-CE07-4EF4-A8FD-8B36C8816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E61984-0FB3-44D1-AB2F-EFFBF68CD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10229-8BF6-463E-8774-7A5EFE20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D89E0-F609-4120-9E87-E9969317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2D39F-7014-4EA2-B7A8-81B10997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7F5E2-C5E7-4950-B571-D0D9E37B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92DE5-B8EB-4402-8872-626E8C86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35B11-861B-421E-91C0-99143412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58958-4663-4545-AF29-3F5D924A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14709-FC44-42DA-AE85-B58747EB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14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835CD-9146-4150-B53D-E0EF3294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6C66E-9B7A-4DA5-BD5D-F17285D9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8966A-1AA8-46A0-A19C-CB644FDE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C7C40-A80D-4D0C-8334-841E895B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ADDA95-EDD0-44A2-B9A9-8383E136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98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D063-828C-49B7-8576-AA6ECF2A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25A08-2407-4E96-A02D-F88D10AFB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D94BFD-A936-4184-B3B7-E7462764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980F3E-19F2-48F1-86C3-3043DAC9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B54229-8021-4230-B699-9632C1BC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EB2799-1E9E-48BD-9ABC-5727C3A3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00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5A97E-3655-42FF-8C31-F9B1F8E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3245D4-569D-4AF2-8CB0-317CF934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65BB5F-C711-4289-91FB-BA500BC1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FBFEDA-A42B-4E55-A249-B3500DB3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BA8C8C-F4AA-4270-BAB6-D536FFE57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E801A0-7E64-4025-BF55-E08EA9B0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AD92F9-D313-4EC6-85B1-86372A7F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E1EBF7-FC1F-4976-91AE-5739209E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54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1CD29-D4E2-46BF-9A53-3ED3317F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DE1EC3-5528-4705-97CC-C392D165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695083-5EBA-4527-B5DA-6DAB4C5C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153CC0-EA2F-4FF7-B8AB-2220359A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53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7C13F0-9995-4B14-8168-6C4DB020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160D66-41BD-41B7-A705-7E62FB62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965496-1C57-4E60-BA99-B2EC1D88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0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1990-F400-4CEA-9982-0D26D2A4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12E77-5AE2-40CC-A68E-F6506506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3F148-F00C-42A1-8A90-93BBF69A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3717FA-2874-410D-BD8E-BA3B0610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20CDA9-5F5F-4EC4-8A1C-5E8166CC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651007-4325-4731-9F92-BCAE2152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5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8652-2B94-4290-98AA-B2216714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5EE59E-1935-4090-99C5-52FBE32FE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8803C9-77D3-4443-A126-E62AC3899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48BBD-6117-4339-B537-B2523E02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3B691-AE0C-4E0E-B743-8F008541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ACE2CD-E8A5-4D22-A99E-A054FC08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66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469096-86F4-4227-B07B-F223317A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83024-9F79-4704-A281-27A5525EC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2F319-089F-401F-9557-A677130BA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2A25-9734-4DE5-9D55-8C899A7C0153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535BF-84C8-4B58-92FC-7765EDDD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65AE5-0AE3-46BF-8B2F-1EFB1EE9A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062F-01D3-46DD-A3D3-6544BD34E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2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E5AB73A-F465-453A-8895-7E810DFE5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B2A1FF-B0BF-4BA3-825A-61A3B1E62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3238"/>
            <a:ext cx="5795889" cy="1655762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Exercício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92EA03-2833-437B-A71E-3B4C95294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36" y="3602746"/>
            <a:ext cx="3868615" cy="114987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Andreas Schwambach</a:t>
            </a:r>
          </a:p>
          <a:p>
            <a:r>
              <a:rPr lang="pt-BR" sz="3200" dirty="0">
                <a:solidFill>
                  <a:schemeClr val="bg1"/>
                </a:solidFill>
              </a:rPr>
              <a:t>GRR20191920</a:t>
            </a:r>
          </a:p>
        </p:txBody>
      </p:sp>
    </p:spTree>
    <p:extLst>
      <p:ext uri="{BB962C8B-B14F-4D97-AF65-F5344CB8AC3E}">
        <p14:creationId xmlns:p14="http://schemas.microsoft.com/office/powerpoint/2010/main" val="225985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FCA74E9-A34D-4516-9F35-7F45BB97F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48" y="5137737"/>
            <a:ext cx="8780585" cy="17149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EE00CF-F21A-4676-ADFA-ADA27D86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206"/>
            <a:ext cx="4347797" cy="839874"/>
          </a:xfrm>
        </p:spPr>
        <p:txBody>
          <a:bodyPr>
            <a:normAutofit/>
          </a:bodyPr>
          <a:lstStyle/>
          <a:p>
            <a:pPr algn="ctr"/>
            <a:r>
              <a:rPr lang="pt-BR" sz="3000" dirty="0" err="1"/>
              <a:t>Pw</a:t>
            </a:r>
            <a:r>
              <a:rPr lang="pt-BR" sz="3000" dirty="0"/>
              <a:t>/(</a:t>
            </a:r>
            <a:r>
              <a:rPr lang="pt-BR" sz="3000" dirty="0" err="1"/>
              <a:t>Pc+Pw</a:t>
            </a:r>
            <a:r>
              <a:rPr lang="pt-BR" sz="3000" dirty="0"/>
              <a:t>) = 0,5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F4B3-F458-483D-9CD3-6CD21381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8" y="1307405"/>
            <a:ext cx="4145865" cy="69680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  <a:buNone/>
            </a:pPr>
            <a:r>
              <a:rPr lang="pt-BR" sz="3200" dirty="0">
                <a:latin typeface="+mj-lt"/>
                <a:ea typeface="+mj-ea"/>
                <a:cs typeface="+mj-cs"/>
              </a:rPr>
              <a:t>Nas Figuras 13.6a e 13.6b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3A8E8C92-BA8F-42DF-899D-BC9FF2473C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97" y="379566"/>
                <a:ext cx="2946009" cy="715579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α</m:t>
                      </m:r>
                    </m:oMath>
                  </m:oMathPara>
                </a14:m>
                <a:endParaRPr lang="pt-BR" sz="4400" b="1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3A8E8C92-BA8F-42DF-899D-BC9FF2473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97" y="379566"/>
                <a:ext cx="2946009" cy="715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8C384ED5-4C92-4A9B-BBA5-3994B2BA2BAA}"/>
              </a:ext>
            </a:extLst>
          </p:cNvPr>
          <p:cNvSpPr txBox="1">
            <a:spLocks/>
          </p:cNvSpPr>
          <p:nvPr/>
        </p:nvSpPr>
        <p:spPr>
          <a:xfrm>
            <a:off x="1" y="2701007"/>
            <a:ext cx="4347797" cy="83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 err="1"/>
              <a:t>Pc.L+PwL</a:t>
            </a:r>
            <a:r>
              <a:rPr lang="pt-BR" sz="3000" dirty="0"/>
              <a:t> = 0,5984 </a:t>
            </a:r>
            <a:r>
              <a:rPr lang="pt-BR" sz="3000" dirty="0" err="1"/>
              <a:t>ft.atm</a:t>
            </a:r>
            <a:endParaRPr lang="pt-BR" sz="30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585D348-A8BC-415A-A19D-B3BF65A6A1CC}"/>
              </a:ext>
            </a:extLst>
          </p:cNvPr>
          <p:cNvSpPr/>
          <p:nvPr/>
        </p:nvSpPr>
        <p:spPr>
          <a:xfrm>
            <a:off x="8345660" y="5732473"/>
            <a:ext cx="1983544" cy="7270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D2EE409-1A97-428B-A7C7-07160C761163}"/>
              </a:ext>
            </a:extLst>
          </p:cNvPr>
          <p:cNvSpPr/>
          <p:nvPr/>
        </p:nvSpPr>
        <p:spPr>
          <a:xfrm>
            <a:off x="2367993" y="5802140"/>
            <a:ext cx="2557826" cy="9000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5957359-A58F-4FF5-A624-7318691D8606}"/>
              </a:ext>
            </a:extLst>
          </p:cNvPr>
          <p:cNvCxnSpPr>
            <a:cxnSpLocks/>
          </p:cNvCxnSpPr>
          <p:nvPr/>
        </p:nvCxnSpPr>
        <p:spPr>
          <a:xfrm flipH="1">
            <a:off x="0" y="5105340"/>
            <a:ext cx="12192000" cy="323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1C9BC8B-10F1-40F6-9FF9-84622B15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895" y="-1"/>
            <a:ext cx="7226104" cy="50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A0C27-5F8D-43B0-B9D7-BA00CB69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0EF711C-0913-4B0D-82DC-6F90385BF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0" y="386003"/>
            <a:ext cx="10263599" cy="6085994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56AB186-C267-4913-82B8-178AAD71DA0A}"/>
              </a:ext>
            </a:extLst>
          </p:cNvPr>
          <p:cNvSpPr/>
          <p:nvPr/>
        </p:nvSpPr>
        <p:spPr>
          <a:xfrm>
            <a:off x="1393310" y="6189786"/>
            <a:ext cx="3305299" cy="2822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Resposta final</a:t>
            </a:r>
          </a:p>
        </p:txBody>
      </p:sp>
    </p:spTree>
    <p:extLst>
      <p:ext uri="{BB962C8B-B14F-4D97-AF65-F5344CB8AC3E}">
        <p14:creationId xmlns:p14="http://schemas.microsoft.com/office/powerpoint/2010/main" val="103102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F360B16-E046-4329-B167-56370476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210BC6-B0BD-48AC-8714-5849F02B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4423E-754F-4780-968B-EF69217F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valor de fluxo de calor encontrado nos diz que o gás emite por radiação 12234,3W de energia, a cada 1m² de superfície na qual ele está inserido. </a:t>
            </a:r>
          </a:p>
          <a:p>
            <a:pPr marL="0" indent="0" algn="just">
              <a:buNone/>
            </a:pPr>
            <a:r>
              <a:rPr lang="pt-BR" dirty="0"/>
              <a:t>Como a pressão total era de 1 </a:t>
            </a:r>
            <a:r>
              <a:rPr lang="pt-BR" dirty="0" err="1"/>
              <a:t>atm</a:t>
            </a:r>
            <a:r>
              <a:rPr lang="pt-BR" dirty="0"/>
              <a:t>, não foi necessário corrigir os valores encontrados.</a:t>
            </a:r>
          </a:p>
          <a:p>
            <a:pPr marL="0" indent="0" algn="just">
              <a:buNone/>
            </a:pPr>
            <a:r>
              <a:rPr lang="pt-BR" dirty="0"/>
              <a:t>Além disso, foi possível perceber que o CO2 e a água misturados compartilham uma emissividade de 0,0173 e uma </a:t>
            </a:r>
            <a:r>
              <a:rPr lang="pt-BR"/>
              <a:t>absortividade de 0,0062. </a:t>
            </a:r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28880E1-1065-4E02-BA0C-4534747AC6AD}"/>
              </a:ext>
            </a:extLst>
          </p:cNvPr>
          <p:cNvCxnSpPr/>
          <p:nvPr/>
        </p:nvCxnSpPr>
        <p:spPr>
          <a:xfrm flipH="1">
            <a:off x="281354" y="1505243"/>
            <a:ext cx="581464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9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F360B16-E046-4329-B167-56370476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210BC6-B0BD-48AC-8714-5849F02B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4423E-754F-4780-968B-EF69217F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Comparando os valores obtidos pela turma, para diferentes pressões e arranjos, é possível perceber que:</a:t>
            </a:r>
          </a:p>
          <a:p>
            <a:pPr algn="just">
              <a:buFontTx/>
              <a:buChar char="-"/>
            </a:pPr>
            <a:r>
              <a:rPr lang="pt-BR" dirty="0"/>
              <a:t>O </a:t>
            </a:r>
            <a:r>
              <a:rPr lang="pt-BR" u="sng" dirty="0"/>
              <a:t>fluxo de calor </a:t>
            </a:r>
            <a:r>
              <a:rPr lang="pt-BR" dirty="0"/>
              <a:t>radiante entre a mistura gasosa e os tubos </a:t>
            </a:r>
            <a:r>
              <a:rPr lang="pt-BR" b="1" dirty="0"/>
              <a:t>aumenta</a:t>
            </a:r>
            <a:r>
              <a:rPr lang="pt-BR" dirty="0"/>
              <a:t> conforme a </a:t>
            </a:r>
            <a:r>
              <a:rPr lang="pt-BR" u="sng" dirty="0"/>
              <a:t>pressão</a:t>
            </a:r>
            <a:r>
              <a:rPr lang="pt-BR" dirty="0"/>
              <a:t> </a:t>
            </a:r>
            <a:r>
              <a:rPr lang="pt-BR" b="1" dirty="0"/>
              <a:t>aumenta</a:t>
            </a:r>
            <a:r>
              <a:rPr lang="pt-BR" dirty="0"/>
              <a:t>.</a:t>
            </a:r>
          </a:p>
          <a:p>
            <a:pPr algn="just">
              <a:buFontTx/>
              <a:buChar char="-"/>
            </a:pPr>
            <a:r>
              <a:rPr lang="pt-BR" dirty="0"/>
              <a:t>Os fluxos encontrados para o arranjo </a:t>
            </a:r>
            <a:r>
              <a:rPr lang="pt-BR" b="1" dirty="0"/>
              <a:t>triangular equilátero </a:t>
            </a:r>
            <a:r>
              <a:rPr lang="pt-BR" dirty="0"/>
              <a:t>foram, em maioria, ligeiramente </a:t>
            </a:r>
            <a:r>
              <a:rPr lang="pt-BR" b="1" dirty="0"/>
              <a:t>maiores </a:t>
            </a:r>
            <a:r>
              <a:rPr lang="pt-BR" dirty="0"/>
              <a:t>que os encontrados para o arranjo </a:t>
            </a:r>
            <a:r>
              <a:rPr lang="pt-BR" b="1" dirty="0"/>
              <a:t>quadrado</a:t>
            </a:r>
            <a:r>
              <a:rPr lang="pt-BR" dirty="0"/>
              <a:t>.</a:t>
            </a:r>
            <a:endParaRPr lang="pt-BR" b="1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28880E1-1065-4E02-BA0C-4534747AC6AD}"/>
              </a:ext>
            </a:extLst>
          </p:cNvPr>
          <p:cNvCxnSpPr/>
          <p:nvPr/>
        </p:nvCxnSpPr>
        <p:spPr>
          <a:xfrm flipH="1">
            <a:off x="281354" y="1505243"/>
            <a:ext cx="581464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6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4BA25A7-A79C-4B6C-A224-B3EA38FE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C57D2C-F513-4CC8-8718-E5A621A3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Enunciado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4B54F-C746-46C5-BD72-D769BEA6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51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600" b="0" i="0" dirty="0" err="1">
                <a:solidFill>
                  <a:srgbClr val="000000"/>
                </a:solidFill>
                <a:effectLst/>
              </a:rPr>
              <a:t>Ex</a:t>
            </a:r>
            <a:r>
              <a:rPr lang="pt-BR" sz="2600" b="0" i="0" dirty="0">
                <a:solidFill>
                  <a:srgbClr val="000000"/>
                </a:solidFill>
                <a:effectLst/>
              </a:rPr>
              <a:t> 3: Um gás de chaminé a </a:t>
            </a:r>
            <a:r>
              <a:rPr lang="pt-BR" sz="2600" b="0" i="0" dirty="0" err="1">
                <a:solidFill>
                  <a:srgbClr val="000000"/>
                </a:solidFill>
                <a:effectLst/>
              </a:rPr>
              <a:t>Tg</a:t>
            </a:r>
            <a:r>
              <a:rPr lang="pt-BR" sz="2600" b="0" i="0" dirty="0">
                <a:solidFill>
                  <a:srgbClr val="000000"/>
                </a:solidFill>
                <a:effectLst/>
              </a:rPr>
              <a:t>=1000K e </a:t>
            </a:r>
            <a:r>
              <a:rPr lang="pt-BR" sz="2600" b="1" i="0" dirty="0">
                <a:solidFill>
                  <a:srgbClr val="000000"/>
                </a:solidFill>
                <a:effectLst/>
              </a:rPr>
              <a:t>PT=1atm</a:t>
            </a:r>
            <a:r>
              <a:rPr lang="pt-BR" sz="2600" b="0" i="0" dirty="0">
                <a:solidFill>
                  <a:srgbClr val="000000"/>
                </a:solidFill>
                <a:effectLst/>
              </a:rPr>
              <a:t>, com composição dada na tabela, flui sobre um banco de tubos disposto segundo um arranjo </a:t>
            </a:r>
            <a:r>
              <a:rPr lang="pt-BR" sz="2600" b="1" i="0" dirty="0">
                <a:solidFill>
                  <a:srgbClr val="000000"/>
                </a:solidFill>
                <a:effectLst/>
              </a:rPr>
              <a:t>triangular</a:t>
            </a:r>
            <a:r>
              <a:rPr lang="pt-BR" sz="2600" b="0" i="0" dirty="0">
                <a:solidFill>
                  <a:srgbClr val="000000"/>
                </a:solidFill>
                <a:effectLst/>
              </a:rPr>
              <a:t> equilátero, tendo os tubos D=7,6cm e espaçamento </a:t>
            </a:r>
            <a:r>
              <a:rPr lang="pt-BR" sz="2600" b="1" i="0" dirty="0">
                <a:solidFill>
                  <a:srgbClr val="000000"/>
                </a:solidFill>
                <a:effectLst/>
              </a:rPr>
              <a:t>S=2D</a:t>
            </a:r>
            <a:r>
              <a:rPr lang="pt-BR" sz="26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600" b="0" i="0" dirty="0">
                <a:solidFill>
                  <a:srgbClr val="000000"/>
                </a:solidFill>
                <a:effectLst/>
              </a:rPr>
              <a:t>Os tubos são mantidos a uma </a:t>
            </a:r>
            <a:r>
              <a:rPr lang="pt-BR" sz="2600" b="0" i="0" dirty="0" err="1">
                <a:solidFill>
                  <a:srgbClr val="000000"/>
                </a:solidFill>
                <a:effectLst/>
              </a:rPr>
              <a:t>Tw</a:t>
            </a:r>
            <a:r>
              <a:rPr lang="pt-BR" sz="2600" b="0" i="0" dirty="0">
                <a:solidFill>
                  <a:srgbClr val="000000"/>
                </a:solidFill>
                <a:effectLst/>
              </a:rPr>
              <a:t>=500K uniforme e são considerados negros. Calcule o intercâmbio líquido de calor radiante entre a mistura gasosa e os tubos, por m² da superfície da parede dos tubos. </a:t>
            </a:r>
            <a:r>
              <a:rPr lang="pt-BR" sz="2600" b="1" dirty="0">
                <a:solidFill>
                  <a:srgbClr val="000000"/>
                </a:solidFill>
              </a:rPr>
              <a:t>(H2O = 40%; CO2 = 40%)</a:t>
            </a:r>
            <a:endParaRPr lang="pt-BR" sz="26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F73751-6B1A-4C76-9016-47D02F5795E0}"/>
              </a:ext>
            </a:extLst>
          </p:cNvPr>
          <p:cNvSpPr txBox="1">
            <a:spLocks/>
          </p:cNvSpPr>
          <p:nvPr/>
        </p:nvSpPr>
        <p:spPr>
          <a:xfrm>
            <a:off x="838200" y="6014574"/>
            <a:ext cx="10515600" cy="47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600" dirty="0" err="1"/>
              <a:t>Obs</a:t>
            </a:r>
            <a:r>
              <a:rPr lang="pt-BR" sz="1600" dirty="0"/>
              <a:t>: os dados do enunciado (</a:t>
            </a:r>
            <a:r>
              <a:rPr lang="pt-BR" sz="1600" dirty="0" err="1"/>
              <a:t>Pt</a:t>
            </a:r>
            <a:r>
              <a:rPr lang="pt-BR" sz="1600" dirty="0"/>
              <a:t>, arranjo e espaçamento) já foram alterados segundo os dados requeridos para o meu caso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9F6297-C46B-4562-B1B5-31BAFEC3D539}"/>
              </a:ext>
            </a:extLst>
          </p:cNvPr>
          <p:cNvCxnSpPr/>
          <p:nvPr/>
        </p:nvCxnSpPr>
        <p:spPr>
          <a:xfrm flipH="1">
            <a:off x="281354" y="1505243"/>
            <a:ext cx="581464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2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763D5BB-3F7D-4C26-842E-35A8A7D20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C57D2C-F513-4CC8-8718-E5A621A3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4B54F-C746-46C5-BD72-D769BEA6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51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600" b="1" i="0" dirty="0">
                <a:solidFill>
                  <a:srgbClr val="000000"/>
                </a:solidFill>
                <a:effectLst/>
              </a:rPr>
              <a:t>Regime Permanente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600" b="1" dirty="0">
                <a:solidFill>
                  <a:srgbClr val="000000"/>
                </a:solidFill>
              </a:rPr>
              <a:t>Propriedades constantes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600" b="1" dirty="0">
                <a:solidFill>
                  <a:srgbClr val="000000"/>
                </a:solidFill>
              </a:rPr>
              <a:t>Troca térmica somente radiativa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600" b="1" dirty="0">
                <a:solidFill>
                  <a:srgbClr val="000000"/>
                </a:solidFill>
              </a:rPr>
              <a:t>Sem geração de energia</a:t>
            </a:r>
            <a:endParaRPr lang="pt-BR" sz="3600" b="1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741B231-8486-4C46-97BB-3C9C59CD39FB}"/>
              </a:ext>
            </a:extLst>
          </p:cNvPr>
          <p:cNvCxnSpPr/>
          <p:nvPr/>
        </p:nvCxnSpPr>
        <p:spPr>
          <a:xfrm flipH="1">
            <a:off x="281354" y="1505243"/>
            <a:ext cx="581464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9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784AC-0817-4DF7-B103-779AF93E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43" y="352460"/>
            <a:ext cx="11619912" cy="1325563"/>
          </a:xfrm>
        </p:spPr>
        <p:txBody>
          <a:bodyPr/>
          <a:lstStyle/>
          <a:p>
            <a:r>
              <a:rPr lang="pt-BR" dirty="0"/>
              <a:t>Dados e Cálculo do comprimento equivalente (L):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912AA1-4BAF-438E-8690-F6BA08A6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88" y="1690688"/>
            <a:ext cx="9439423" cy="4786082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73A2F9F-1AC7-4A2C-A64A-C928163872B9}"/>
              </a:ext>
            </a:extLst>
          </p:cNvPr>
          <p:cNvCxnSpPr/>
          <p:nvPr/>
        </p:nvCxnSpPr>
        <p:spPr>
          <a:xfrm flipH="1">
            <a:off x="281354" y="1505243"/>
            <a:ext cx="58146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5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FDA46E8-141C-437F-AC36-B9770D192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0244"/>
            <a:ext cx="10515600" cy="2957512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62820DA-578E-41A9-BFEB-3BE529054CD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19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E00CF-F21A-4676-ADFA-ADA27D86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81" y="2042758"/>
            <a:ext cx="3713872" cy="839874"/>
          </a:xfrm>
        </p:spPr>
        <p:txBody>
          <a:bodyPr>
            <a:normAutofit/>
          </a:bodyPr>
          <a:lstStyle/>
          <a:p>
            <a:r>
              <a:rPr lang="pt-BR" sz="3200" dirty="0" err="1"/>
              <a:t>Pw.L</a:t>
            </a:r>
            <a:r>
              <a:rPr lang="pt-BR" sz="3200" dirty="0"/>
              <a:t> = 0,0912 </a:t>
            </a:r>
            <a:r>
              <a:rPr lang="pt-BR" sz="3200" dirty="0" err="1"/>
              <a:t>m.atm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F4B3-F458-483D-9CD3-6CD21381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86" y="1435354"/>
            <a:ext cx="2749061" cy="6074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pt-BR" sz="3200" dirty="0">
                <a:latin typeface="+mj-lt"/>
                <a:ea typeface="+mj-ea"/>
                <a:cs typeface="+mj-cs"/>
              </a:rPr>
              <a:t>Na Figura 13.5a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32F216-19AE-44A3-AF7A-93311638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990" y="0"/>
            <a:ext cx="7240010" cy="6668431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EC5F4D7F-6BB7-4F2F-8ACA-B8CE5B667E6D}"/>
              </a:ext>
            </a:extLst>
          </p:cNvPr>
          <p:cNvSpPr/>
          <p:nvPr/>
        </p:nvSpPr>
        <p:spPr>
          <a:xfrm>
            <a:off x="2128325" y="3094892"/>
            <a:ext cx="703384" cy="130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063B9-1AD6-4081-9D45-2BB42FEF8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4" y="4615447"/>
            <a:ext cx="3854547" cy="1737558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A8E8C92-BA8F-42DF-899D-BC9FF2473C3E}"/>
              </a:ext>
            </a:extLst>
          </p:cNvPr>
          <p:cNvSpPr txBox="1">
            <a:spLocks/>
          </p:cNvSpPr>
          <p:nvPr/>
        </p:nvSpPr>
        <p:spPr>
          <a:xfrm>
            <a:off x="1007012" y="418118"/>
            <a:ext cx="2946009" cy="71557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sz="4400" b="1" dirty="0">
                <a:latin typeface="+mj-lt"/>
                <a:ea typeface="+mj-ea"/>
                <a:cs typeface="+mj-cs"/>
              </a:rPr>
              <a:t>ÁGUA</a:t>
            </a:r>
          </a:p>
        </p:txBody>
      </p:sp>
    </p:spTree>
    <p:extLst>
      <p:ext uri="{BB962C8B-B14F-4D97-AF65-F5344CB8AC3E}">
        <p14:creationId xmlns:p14="http://schemas.microsoft.com/office/powerpoint/2010/main" val="397411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E00CF-F21A-4676-ADFA-ADA27D86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81" y="2042758"/>
            <a:ext cx="3713872" cy="839874"/>
          </a:xfrm>
        </p:spPr>
        <p:txBody>
          <a:bodyPr>
            <a:normAutofit/>
          </a:bodyPr>
          <a:lstStyle/>
          <a:p>
            <a:r>
              <a:rPr lang="pt-BR" sz="3200" dirty="0" err="1"/>
              <a:t>Pc.L</a:t>
            </a:r>
            <a:r>
              <a:rPr lang="pt-BR" sz="3200" dirty="0"/>
              <a:t> = 0,0912 </a:t>
            </a:r>
            <a:r>
              <a:rPr lang="pt-BR" sz="3200" dirty="0" err="1"/>
              <a:t>m.atm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F4B3-F458-483D-9CD3-6CD21381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86" y="1435354"/>
            <a:ext cx="2749061" cy="6074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pt-BR" sz="3200" dirty="0">
                <a:latin typeface="+mj-lt"/>
                <a:ea typeface="+mj-ea"/>
                <a:cs typeface="+mj-cs"/>
              </a:rPr>
              <a:t>Na Figura 134a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EC5F4D7F-6BB7-4F2F-8ACA-B8CE5B667E6D}"/>
              </a:ext>
            </a:extLst>
          </p:cNvPr>
          <p:cNvSpPr/>
          <p:nvPr/>
        </p:nvSpPr>
        <p:spPr>
          <a:xfrm>
            <a:off x="2128325" y="3094892"/>
            <a:ext cx="703384" cy="130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063B9-1AD6-4081-9D45-2BB42FEF8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051" y="4615447"/>
            <a:ext cx="3405932" cy="1737558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A8E8C92-BA8F-42DF-899D-BC9FF2473C3E}"/>
              </a:ext>
            </a:extLst>
          </p:cNvPr>
          <p:cNvSpPr txBox="1">
            <a:spLocks/>
          </p:cNvSpPr>
          <p:nvPr/>
        </p:nvSpPr>
        <p:spPr>
          <a:xfrm>
            <a:off x="1007012" y="418118"/>
            <a:ext cx="2946009" cy="71557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sz="4400" b="1" dirty="0">
                <a:latin typeface="+mj-lt"/>
                <a:ea typeface="+mj-ea"/>
                <a:cs typeface="+mj-cs"/>
              </a:rPr>
              <a:t>CO2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CA8534-0BC4-41CB-B038-6CDCF4B2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0" y="0"/>
            <a:ext cx="6868484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258A-4881-4CC3-AE78-CFF9FA25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CEE7ED8-B463-43AF-8319-1C229F9E6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842"/>
            <a:ext cx="10515600" cy="2530316"/>
          </a:xfrm>
        </p:spPr>
      </p:pic>
    </p:spTree>
    <p:extLst>
      <p:ext uri="{BB962C8B-B14F-4D97-AF65-F5344CB8AC3E}">
        <p14:creationId xmlns:p14="http://schemas.microsoft.com/office/powerpoint/2010/main" val="372360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E00CF-F21A-4676-ADFA-ADA27D86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4206"/>
            <a:ext cx="4347797" cy="839874"/>
          </a:xfrm>
        </p:spPr>
        <p:txBody>
          <a:bodyPr>
            <a:normAutofit/>
          </a:bodyPr>
          <a:lstStyle/>
          <a:p>
            <a:pPr algn="ctr"/>
            <a:r>
              <a:rPr lang="pt-BR" sz="3000" dirty="0" err="1"/>
              <a:t>Pw</a:t>
            </a:r>
            <a:r>
              <a:rPr lang="pt-BR" sz="3000" dirty="0"/>
              <a:t>/(</a:t>
            </a:r>
            <a:r>
              <a:rPr lang="pt-BR" sz="3000" dirty="0" err="1"/>
              <a:t>Pc+Pw</a:t>
            </a:r>
            <a:r>
              <a:rPr lang="pt-BR" sz="3000" dirty="0"/>
              <a:t>) = 0,5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F4B3-F458-483D-9CD3-6CD21381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8" y="1307405"/>
            <a:ext cx="4145865" cy="69680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  <a:buNone/>
            </a:pPr>
            <a:r>
              <a:rPr lang="pt-BR" sz="3200" dirty="0">
                <a:latin typeface="+mj-lt"/>
                <a:ea typeface="+mj-ea"/>
                <a:cs typeface="+mj-cs"/>
              </a:rPr>
              <a:t>Nas Figuras 13.6b e 13.6c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3A8E8C92-BA8F-42DF-899D-BC9FF2473C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97" y="379566"/>
                <a:ext cx="2946009" cy="715579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ε</m:t>
                      </m:r>
                    </m:oMath>
                  </m:oMathPara>
                </a14:m>
                <a:endParaRPr lang="pt-BR" sz="4400" b="1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3A8E8C92-BA8F-42DF-899D-BC9FF2473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97" y="379566"/>
                <a:ext cx="2946009" cy="7155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8C384ED5-4C92-4A9B-BBA5-3994B2BA2BAA}"/>
              </a:ext>
            </a:extLst>
          </p:cNvPr>
          <p:cNvSpPr txBox="1">
            <a:spLocks/>
          </p:cNvSpPr>
          <p:nvPr/>
        </p:nvSpPr>
        <p:spPr>
          <a:xfrm>
            <a:off x="1" y="2701007"/>
            <a:ext cx="4347797" cy="83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 err="1"/>
              <a:t>Pc.L+PwL</a:t>
            </a:r>
            <a:r>
              <a:rPr lang="pt-BR" sz="3000" dirty="0"/>
              <a:t> = 0,5984 </a:t>
            </a:r>
            <a:r>
              <a:rPr lang="pt-BR" sz="3000" dirty="0" err="1"/>
              <a:t>ft.atm</a:t>
            </a:r>
            <a:endParaRPr lang="pt-BR" sz="3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C8F349-3FC1-438C-B051-F2962C0E0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" y="5137737"/>
            <a:ext cx="9973994" cy="1761033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0585D348-A8BC-415A-A19D-B3BF65A6A1CC}"/>
              </a:ext>
            </a:extLst>
          </p:cNvPr>
          <p:cNvSpPr/>
          <p:nvPr/>
        </p:nvSpPr>
        <p:spPr>
          <a:xfrm>
            <a:off x="8876714" y="5512043"/>
            <a:ext cx="1983544" cy="10575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D2EE409-1A97-428B-A7C7-07160C761163}"/>
              </a:ext>
            </a:extLst>
          </p:cNvPr>
          <p:cNvSpPr/>
          <p:nvPr/>
        </p:nvSpPr>
        <p:spPr>
          <a:xfrm>
            <a:off x="2096086" y="5809250"/>
            <a:ext cx="2557826" cy="1048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A302748-0201-4338-8D3A-5F4627B2C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12" y="-1"/>
            <a:ext cx="7538088" cy="5105341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5957359-A58F-4FF5-A624-7318691D8606}"/>
              </a:ext>
            </a:extLst>
          </p:cNvPr>
          <p:cNvCxnSpPr>
            <a:cxnSpLocks/>
          </p:cNvCxnSpPr>
          <p:nvPr/>
        </p:nvCxnSpPr>
        <p:spPr>
          <a:xfrm flipH="1">
            <a:off x="0" y="5105340"/>
            <a:ext cx="12192000" cy="323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92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355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do Office</vt:lpstr>
      <vt:lpstr>Exercício 3</vt:lpstr>
      <vt:lpstr>Enunciado</vt:lpstr>
      <vt:lpstr>Hipóteses</vt:lpstr>
      <vt:lpstr>Dados e Cálculo do comprimento equivalente (L):</vt:lpstr>
      <vt:lpstr>Apresentação do PowerPoint</vt:lpstr>
      <vt:lpstr>Pw.L = 0,0912 m.atm</vt:lpstr>
      <vt:lpstr>Pc.L = 0,0912 m.atm</vt:lpstr>
      <vt:lpstr>Apresentação do PowerPoint</vt:lpstr>
      <vt:lpstr>Pw/(Pc+Pw) = 0,5</vt:lpstr>
      <vt:lpstr>Pw/(Pc+Pw) = 0,5</vt:lpstr>
      <vt:lpstr>Apresentação do PowerPoint</vt:lpstr>
      <vt:lpstr>Análise</vt:lpstr>
      <vt:lpstr>Análise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Andreas Schwambach</dc:creator>
  <cp:lastModifiedBy>Andreas Schwambach</cp:lastModifiedBy>
  <cp:revision>7</cp:revision>
  <dcterms:created xsi:type="dcterms:W3CDTF">2021-10-06T15:13:55Z</dcterms:created>
  <dcterms:modified xsi:type="dcterms:W3CDTF">2021-10-06T22:33:31Z</dcterms:modified>
</cp:coreProperties>
</file>