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7" r:id="rId2"/>
    <p:sldId id="396" r:id="rId3"/>
    <p:sldId id="397" r:id="rId4"/>
    <p:sldId id="398" r:id="rId5"/>
    <p:sldId id="399" r:id="rId6"/>
    <p:sldId id="400" r:id="rId7"/>
    <p:sldId id="406" r:id="rId8"/>
    <p:sldId id="407" r:id="rId9"/>
    <p:sldId id="408" r:id="rId10"/>
    <p:sldId id="409" r:id="rId11"/>
    <p:sldId id="410" r:id="rId12"/>
    <p:sldId id="401" r:id="rId13"/>
    <p:sldId id="402" r:id="rId14"/>
    <p:sldId id="403" r:id="rId15"/>
    <p:sldId id="404" r:id="rId16"/>
    <p:sldId id="40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4660" autoAdjust="0"/>
  </p:normalViewPr>
  <p:slideViewPr>
    <p:cSldViewPr>
      <p:cViewPr varScale="1">
        <p:scale>
          <a:sx n="75" d="100"/>
          <a:sy n="75" d="100"/>
        </p:scale>
        <p:origin x="922" y="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779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295A-3129-4563-A4D7-7DF674138D6F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36CD-58A4-4328-B978-751BAAFA50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1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31ED7-C4E8-427E-988E-D0EBA99155CB}" type="slidenum">
              <a:rPr lang="pt-BR"/>
              <a:pPr/>
              <a:t>1</a:t>
            </a:fld>
            <a:endParaRPr lang="pt-BR"/>
          </a:p>
        </p:txBody>
      </p:sp>
      <p:sp>
        <p:nvSpPr>
          <p:cNvPr id="19458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B54E-2A6A-4267-B61C-6574ABDC9D27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tenberg.org/cache/epub/11/pg11.tx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st.github.com/467301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11" y="8331"/>
            <a:ext cx="3333073" cy="5373216"/>
          </a:xfrm>
          <a:prstGeom prst="rect">
            <a:avLst/>
          </a:prstGeom>
        </p:spPr>
      </p:pic>
      <p:sp>
        <p:nvSpPr>
          <p:cNvPr id="8" name="Rectangle 4"/>
          <p:cNvSpPr>
            <a:spLocks noGrp="1" noChangeArrowheads="1"/>
          </p:cNvSpPr>
          <p:nvPr/>
        </p:nvSpPr>
        <p:spPr>
          <a:xfrm>
            <a:off x="-6303" y="5122204"/>
            <a:ext cx="9150303" cy="1735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Arquivos e Dicionários</a:t>
            </a:r>
          </a:p>
          <a:p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fmasanori@gmail.com</a:t>
            </a:r>
            <a:endParaRPr lang="pt-BR" sz="5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Páginas web são escritas em HTML (Hypertext </a:t>
            </a:r>
            <a:r>
              <a:rPr lang="pt-BR" dirty="0" err="1"/>
              <a:t>Mark-up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  <a:p>
            <a:pPr algn="just"/>
            <a:r>
              <a:rPr lang="pt-BR" dirty="0" err="1"/>
              <a:t>Tags</a:t>
            </a:r>
            <a:r>
              <a:rPr lang="pt-BR" dirty="0"/>
              <a:t> HTML começam com &lt; e terminam com &gt;</a:t>
            </a:r>
          </a:p>
          <a:p>
            <a:pPr algn="just"/>
            <a:r>
              <a:rPr lang="pt-BR" dirty="0"/>
              <a:t>A página web é escrita entre &lt;</a:t>
            </a:r>
            <a:r>
              <a:rPr lang="pt-BR" dirty="0" err="1"/>
              <a:t>html</a:t>
            </a:r>
            <a:r>
              <a:rPr lang="pt-BR" dirty="0"/>
              <a:t>&gt; e &lt;/</a:t>
            </a:r>
            <a:r>
              <a:rPr lang="pt-BR" dirty="0" err="1"/>
              <a:t>html</a:t>
            </a:r>
            <a:r>
              <a:rPr lang="pt-BR" dirty="0"/>
              <a:t>&gt; que é a </a:t>
            </a:r>
            <a:r>
              <a:rPr lang="pt-BR" dirty="0" err="1"/>
              <a:t>tag</a:t>
            </a:r>
            <a:r>
              <a:rPr lang="pt-BR" dirty="0"/>
              <a:t> de maior nível</a:t>
            </a:r>
          </a:p>
          <a:p>
            <a:pPr algn="just"/>
            <a:r>
              <a:rPr lang="pt-BR" dirty="0"/>
              <a:t>Normalmente inserimos código </a:t>
            </a:r>
            <a:r>
              <a:rPr lang="pt-BR" dirty="0" err="1"/>
              <a:t>javascript</a:t>
            </a:r>
            <a:endParaRPr lang="pt-BR" dirty="0"/>
          </a:p>
          <a:p>
            <a:pPr algn="just"/>
            <a:r>
              <a:rPr lang="pt-BR" dirty="0" err="1"/>
              <a:t>Javascript</a:t>
            </a:r>
            <a:r>
              <a:rPr lang="pt-BR" dirty="0"/>
              <a:t> não é um subconjunto de Java</a:t>
            </a:r>
          </a:p>
          <a:p>
            <a:pPr algn="just"/>
            <a:endParaRPr lang="pt-BR" dirty="0"/>
          </a:p>
          <a:p>
            <a:endParaRPr lang="pt-BR" dirty="0"/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298" y="0"/>
            <a:ext cx="9139702" cy="1143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Sketch Rockwell" pitchFamily="2" charset="0"/>
              </a:rPr>
              <a:t>HTML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7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80486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cima 4"/>
          <p:cNvSpPr/>
          <p:nvPr/>
        </p:nvSpPr>
        <p:spPr>
          <a:xfrm>
            <a:off x="6156176" y="1988840"/>
            <a:ext cx="432048" cy="6480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043608" y="5589240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Note o parâmetro de codificação </a:t>
            </a:r>
            <a:r>
              <a:rPr lang="pt-BR" sz="2400" dirty="0" err="1"/>
              <a:t>utf</a:t>
            </a:r>
            <a:r>
              <a:rPr lang="pt-BR" sz="2400" dirty="0"/>
              <a:t>-8</a:t>
            </a:r>
          </a:p>
          <a:p>
            <a:pPr algn="ctr"/>
            <a:r>
              <a:rPr lang="pt-BR" sz="2400" dirty="0"/>
              <a:t>Sem ele os acentos não sairão</a:t>
            </a:r>
          </a:p>
        </p:txBody>
      </p:sp>
      <p:sp>
        <p:nvSpPr>
          <p:cNvPr id="8" name="Título 2"/>
          <p:cNvSpPr txBox="1">
            <a:spLocks/>
          </p:cNvSpPr>
          <p:nvPr/>
        </p:nvSpPr>
        <p:spPr>
          <a:xfrm>
            <a:off x="4298" y="0"/>
            <a:ext cx="9139702" cy="1143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Sketch Rockwell" pitchFamily="2" charset="0"/>
              </a:rPr>
              <a:t>HTML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1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dicionário em si consiste em relacionar uma chave a um valor específico</a:t>
            </a:r>
          </a:p>
          <a:p>
            <a:r>
              <a:rPr lang="pt-BR" dirty="0"/>
              <a:t>Diferentemente das listas, onde o índice é um número, dicionários utilizam suas chaves como índice</a:t>
            </a:r>
          </a:p>
          <a:p>
            <a:r>
              <a:rPr lang="pt-BR" dirty="0"/>
              <a:t>Para adicionar novos elementos não preciso de </a:t>
            </a:r>
            <a:r>
              <a:rPr lang="pt-BR" dirty="0" err="1"/>
              <a:t>append</a:t>
            </a:r>
            <a:r>
              <a:rPr lang="pt-BR" dirty="0"/>
              <a:t>, basta fazer a atribuição 	</a:t>
            </a:r>
          </a:p>
          <a:p>
            <a:pPr lvl="1"/>
            <a:r>
              <a:rPr lang="pt-BR" dirty="0"/>
              <a:t>Se a chave já existe: o valor associado é alterado</a:t>
            </a:r>
          </a:p>
          <a:p>
            <a:pPr lvl="1"/>
            <a:r>
              <a:rPr lang="pt-BR" dirty="0"/>
              <a:t>Se a chave não existe: a nova chave é adicionada</a:t>
            </a: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298" y="0"/>
            <a:ext cx="9139702" cy="1143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Sketch Rockwell" pitchFamily="2" charset="0"/>
              </a:rPr>
              <a:t>Dictionaries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75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33432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924944"/>
            <a:ext cx="67056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221088"/>
            <a:ext cx="675322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ítulo 2"/>
          <p:cNvSpPr txBox="1">
            <a:spLocks/>
          </p:cNvSpPr>
          <p:nvPr/>
        </p:nvSpPr>
        <p:spPr>
          <a:xfrm>
            <a:off x="4298" y="0"/>
            <a:ext cx="9139702" cy="1143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Sketch Rockwell" pitchFamily="2" charset="0"/>
              </a:rPr>
              <a:t>Dictionaries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3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64103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924944"/>
            <a:ext cx="27241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221088"/>
            <a:ext cx="5486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ítulo 2"/>
          <p:cNvSpPr txBox="1">
            <a:spLocks/>
          </p:cNvSpPr>
          <p:nvPr/>
        </p:nvSpPr>
        <p:spPr>
          <a:xfrm>
            <a:off x="4298" y="0"/>
            <a:ext cx="9139702" cy="1143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Sketch Rockwell" pitchFamily="2" charset="0"/>
              </a:rPr>
              <a:t>Dictionaries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39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Faça um programa que leia o arquivo alice.txt e conte o número de ocorrências de cada palavra no texto. Obs.: para saber os caracteres especiais use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import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pt-BR" dirty="0"/>
              <a:t>e utilize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string.punctuation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BR" dirty="0">
                <a:hlinkClick r:id="rId2"/>
              </a:rPr>
              <a:t>http://www.gutenberg.org/cache/epub/11/pg11.txt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298" y="0"/>
            <a:ext cx="9139702" cy="1143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Sketch Rockwell" pitchFamily="2" charset="0"/>
              </a:rPr>
              <a:t>Dictionaries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674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2"/>
          <p:cNvSpPr txBox="1">
            <a:spLocks/>
          </p:cNvSpPr>
          <p:nvPr/>
        </p:nvSpPr>
        <p:spPr>
          <a:xfrm>
            <a:off x="4298" y="0"/>
            <a:ext cx="9139702" cy="1143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Sketch Rockwell" pitchFamily="2" charset="0"/>
              </a:rPr>
              <a:t>Dictionaries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9796" y="6165304"/>
            <a:ext cx="824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Courier New" pitchFamily="49" charset="0"/>
                <a:cs typeface="Courier New" pitchFamily="49" charset="0"/>
                <a:hlinkClick r:id="rId2"/>
              </a:rPr>
              <a:t>https://gist.github.com/4673017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623A264-995C-423F-8478-BC3B6BDBB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03" y="1196752"/>
            <a:ext cx="6808593" cy="47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8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Até agora nossos dados desapareciam ao sair do IDLE</a:t>
            </a:r>
          </a:p>
          <a:p>
            <a:r>
              <a:rPr lang="pt-BR" dirty="0"/>
              <a:t>Arquivos servem para armazenamento permanente</a:t>
            </a:r>
          </a:p>
          <a:p>
            <a:r>
              <a:rPr lang="pt-BR" dirty="0"/>
              <a:t>Um arquivo é uma área em disco onde podemos ler ou gravar informações</a:t>
            </a:r>
          </a:p>
          <a:p>
            <a:r>
              <a:rPr lang="pt-BR" dirty="0"/>
              <a:t>Acessamos o arquivo pelo seu nome</a:t>
            </a:r>
          </a:p>
          <a:p>
            <a:r>
              <a:rPr lang="pt-BR" dirty="0"/>
              <a:t>Para acessar um arquivo é preciso abri-lo</a:t>
            </a: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298" y="0"/>
            <a:ext cx="9139702" cy="1143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chemeClr val="bg1"/>
                </a:solidFill>
                <a:latin typeface="Sketch Rockwell" pitchFamily="2" charset="0"/>
              </a:rPr>
              <a:t>Arquivos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93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Ao abrir o arquivo informamos seu nome, diretório onde fica (se necessário) e que operações iremos executar: leitura e/ou escrita</a:t>
            </a:r>
          </a:p>
          <a:p>
            <a:r>
              <a:rPr lang="pt-BR" dirty="0"/>
              <a:t>A função que abre os arquivo é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open</a:t>
            </a:r>
            <a:r>
              <a:rPr lang="pt-BR" dirty="0"/>
              <a:t> e os modos são: r – leitura, w – escrita, a – </a:t>
            </a:r>
            <a:r>
              <a:rPr lang="pt-BR" dirty="0" err="1"/>
              <a:t>append</a:t>
            </a:r>
            <a:r>
              <a:rPr lang="pt-BR" dirty="0"/>
              <a:t>, b – binário, + (atualização)</a:t>
            </a:r>
          </a:p>
          <a:p>
            <a:r>
              <a:rPr lang="pt-BR" dirty="0"/>
              <a:t>Os métodos para ler ou escrever são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read</a:t>
            </a:r>
            <a:r>
              <a:rPr lang="pt-BR" dirty="0"/>
              <a:t> e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write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/>
              <a:t>Os arquivos devem ser fechados com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close</a:t>
            </a:r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4298" y="0"/>
            <a:ext cx="9139702" cy="1143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chemeClr val="bg1"/>
                </a:solidFill>
                <a:latin typeface="Sketch Rockwell" pitchFamily="2" charset="0"/>
              </a:rPr>
              <a:t>Arquivos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Caso você execute este programa nada aparecerá na tela</a:t>
            </a:r>
          </a:p>
          <a:p>
            <a:r>
              <a:rPr lang="pt-BR" dirty="0"/>
              <a:t>O </a:t>
            </a:r>
            <a:r>
              <a:rPr lang="pt-BR" b="1" dirty="0"/>
              <a:t>r</a:t>
            </a:r>
            <a:r>
              <a:rPr lang="pt-BR" dirty="0"/>
              <a:t> antes do texto significa “</a:t>
            </a:r>
            <a:r>
              <a:rPr lang="pt-BR" dirty="0" err="1"/>
              <a:t>raw</a:t>
            </a:r>
            <a:r>
              <a:rPr lang="pt-BR" dirty="0"/>
              <a:t>”. Para poder usar a barra sem preceder um </a:t>
            </a:r>
            <a:r>
              <a:rPr lang="pt-BR" dirty="0" err="1"/>
              <a:t>caracter</a:t>
            </a:r>
            <a:r>
              <a:rPr lang="pt-BR" dirty="0"/>
              <a:t> especial</a:t>
            </a:r>
          </a:p>
          <a:p>
            <a:r>
              <a:rPr lang="pt-BR" dirty="0"/>
              <a:t>O modo w cria o arquivo se ele não existir, caso exista ele será apagado e reescrito</a:t>
            </a:r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4298" y="0"/>
            <a:ext cx="9139702" cy="1143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chemeClr val="bg1"/>
                </a:solidFill>
                <a:latin typeface="Sketch Rockwell" pitchFamily="2" charset="0"/>
              </a:rPr>
              <a:t>Arquivos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170B2B7-B750-4B3B-B361-84CBE93F1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4784"/>
            <a:ext cx="8395235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7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53347"/>
          </a:xfrm>
        </p:spPr>
        <p:txBody>
          <a:bodyPr>
            <a:normAutofit lnSpcReduction="10000"/>
          </a:bodyPr>
          <a:lstStyle/>
          <a:p>
            <a:endParaRPr lang="pt-BR" dirty="0"/>
          </a:p>
          <a:p>
            <a:endParaRPr lang="pt-BR" dirty="0"/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pt-BR" dirty="0"/>
              <a:t> gera uma lista onde cada elemento é uma linha lida</a:t>
            </a:r>
          </a:p>
          <a:p>
            <a:r>
              <a:rPr lang="pt-BR" dirty="0"/>
              <a:t>Arquivos textos são simples e possuem um </a:t>
            </a:r>
            <a:r>
              <a:rPr lang="pt-BR" dirty="0" err="1"/>
              <a:t>caracter</a:t>
            </a:r>
            <a:r>
              <a:rPr lang="pt-BR" dirty="0"/>
              <a:t> de controle no final para pular linha</a:t>
            </a:r>
          </a:p>
          <a:p>
            <a:r>
              <a:rPr lang="pt-BR" dirty="0"/>
              <a:t>Se quisermos tirar esse </a:t>
            </a:r>
            <a:r>
              <a:rPr lang="pt-BR" dirty="0" err="1"/>
              <a:t>caracter</a:t>
            </a:r>
            <a:r>
              <a:rPr lang="pt-BR" dirty="0"/>
              <a:t> do final podemos usar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(linha.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rstrip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endParaRPr lang="pt-BR" dirty="0"/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4298" y="0"/>
            <a:ext cx="9139702" cy="1143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chemeClr val="bg1"/>
                </a:solidFill>
                <a:latin typeface="Sketch Rockwell" pitchFamily="2" charset="0"/>
              </a:rPr>
              <a:t>Arquivos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B79733A-0C5D-4AFA-B63B-A774F43C6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0768"/>
            <a:ext cx="6995120" cy="155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4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2"/>
          <p:cNvSpPr txBox="1">
            <a:spLocks/>
          </p:cNvSpPr>
          <p:nvPr/>
        </p:nvSpPr>
        <p:spPr>
          <a:xfrm>
            <a:off x="4298" y="0"/>
            <a:ext cx="9139702" cy="1143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chemeClr val="bg1"/>
                </a:solidFill>
                <a:latin typeface="Sketch Rockwell" pitchFamily="2" charset="0"/>
              </a:rPr>
              <a:t>Pythonic</a:t>
            </a:r>
            <a:r>
              <a:rPr lang="en-US" sz="4000" dirty="0">
                <a:solidFill>
                  <a:schemeClr val="bg1"/>
                </a:solidFill>
                <a:latin typeface="Sketch Rockwell" pitchFamily="2" charset="0"/>
              </a:rPr>
              <a:t> way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099" y="2420887"/>
            <a:ext cx="2672221" cy="3687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81680" y="2523376"/>
            <a:ext cx="56886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800" dirty="0"/>
              <a:t>O código acima faz o mesmo da forma </a:t>
            </a:r>
            <a:r>
              <a:rPr lang="pt-BR" sz="2800" dirty="0" err="1"/>
              <a:t>pythônica</a:t>
            </a:r>
            <a:endParaRPr lang="pt-BR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800" dirty="0"/>
              <a:t>Python é legal, pois sempre você pode se aprofundar mais. É simples, mas difícil de esgotar </a:t>
            </a:r>
            <a:r>
              <a:rPr lang="en-US" sz="2800" dirty="0">
                <a:sym typeface="Wingdings" pitchFamily="2" charset="2"/>
              </a:rPr>
              <a:t></a:t>
            </a:r>
            <a:endParaRPr lang="pt-BR" sz="2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27BDDAC-5188-488B-8AEC-F37BF8206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80" y="1628800"/>
            <a:ext cx="7904230" cy="79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2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Leia mensagem.txt e grave cripto.txt com todas as vogais trocadas por ‘*’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80928"/>
            <a:ext cx="51149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ítulo 2"/>
          <p:cNvSpPr txBox="1">
            <a:spLocks/>
          </p:cNvSpPr>
          <p:nvPr/>
        </p:nvSpPr>
        <p:spPr>
          <a:xfrm>
            <a:off x="4298" y="0"/>
            <a:ext cx="9139702" cy="1143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chemeClr val="bg1"/>
                </a:solidFill>
                <a:latin typeface="Sketch Rockwell" pitchFamily="2" charset="0"/>
              </a:rPr>
              <a:t>Cripto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01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51720" y="1628800"/>
            <a:ext cx="288032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400" b="1" dirty="0"/>
              <a:t>IPS.txt</a:t>
            </a:r>
          </a:p>
          <a:p>
            <a:pPr>
              <a:buNone/>
            </a:pPr>
            <a:r>
              <a:rPr lang="pt-BR" sz="2400" dirty="0"/>
              <a:t>200.135.80.9 </a:t>
            </a:r>
          </a:p>
          <a:p>
            <a:pPr>
              <a:buNone/>
            </a:pPr>
            <a:r>
              <a:rPr lang="pt-BR" sz="2400" dirty="0"/>
              <a:t>192.168.1.1 </a:t>
            </a:r>
          </a:p>
          <a:p>
            <a:pPr>
              <a:buNone/>
            </a:pPr>
            <a:r>
              <a:rPr lang="pt-BR" sz="2400" dirty="0"/>
              <a:t>8.35.67.74 </a:t>
            </a:r>
          </a:p>
          <a:p>
            <a:pPr>
              <a:buNone/>
            </a:pPr>
            <a:r>
              <a:rPr lang="pt-BR" sz="2400" dirty="0"/>
              <a:t>257.32.4.5 </a:t>
            </a:r>
          </a:p>
          <a:p>
            <a:pPr>
              <a:buNone/>
            </a:pPr>
            <a:r>
              <a:rPr lang="pt-BR" sz="2400" dirty="0"/>
              <a:t>85.345.1.2 </a:t>
            </a:r>
          </a:p>
          <a:p>
            <a:pPr>
              <a:buNone/>
            </a:pPr>
            <a:r>
              <a:rPr lang="pt-BR" sz="2400" dirty="0"/>
              <a:t>1.2.3.4 </a:t>
            </a:r>
          </a:p>
          <a:p>
            <a:pPr>
              <a:buNone/>
            </a:pPr>
            <a:r>
              <a:rPr lang="pt-BR" sz="2400" dirty="0"/>
              <a:t>9.8.284.5 </a:t>
            </a:r>
          </a:p>
          <a:p>
            <a:pPr>
              <a:buNone/>
            </a:pPr>
            <a:r>
              <a:rPr lang="pt-BR" sz="2400" dirty="0"/>
              <a:t>192.168.0.256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572000" y="1628800"/>
            <a:ext cx="30963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Válidos.txt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200.135.80.9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192.168.1.1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8.35.67.74 </a:t>
            </a:r>
          </a:p>
          <a:p>
            <a:pPr marL="342900" indent="-342900">
              <a:spcBef>
                <a:spcPct val="20000"/>
              </a:spcBef>
            </a:pPr>
            <a:r>
              <a:rPr lang="pt-BR" sz="2400" dirty="0"/>
              <a:t>1.2.3.4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400" b="1" dirty="0"/>
              <a:t>Inválidos.txt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257.32.4.5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85.345.1.2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9.8.284.5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192.168.0.256</a:t>
            </a:r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4298" y="0"/>
            <a:ext cx="9139702" cy="1143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Sketch Rockwell" pitchFamily="2" charset="0"/>
              </a:rPr>
              <a:t>Validate IP address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1D01A97-BC21-4B96-AAB7-E66F7C2DED4C}"/>
              </a:ext>
            </a:extLst>
          </p:cNvPr>
          <p:cNvSpPr txBox="1"/>
          <p:nvPr/>
        </p:nvSpPr>
        <p:spPr>
          <a:xfrm>
            <a:off x="755576" y="6154763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criar o arquivo de entrada IPS.txt cuidado com linhas vazias</a:t>
            </a:r>
          </a:p>
        </p:txBody>
      </p:sp>
    </p:spTree>
    <p:extLst>
      <p:ext uri="{BB962C8B-B14F-4D97-AF65-F5344CB8AC3E}">
        <p14:creationId xmlns:p14="http://schemas.microsoft.com/office/powerpoint/2010/main" val="387432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5" y="1340768"/>
            <a:ext cx="6192688" cy="5193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2"/>
          <p:cNvSpPr txBox="1">
            <a:spLocks/>
          </p:cNvSpPr>
          <p:nvPr/>
        </p:nvSpPr>
        <p:spPr>
          <a:xfrm>
            <a:off x="4298" y="0"/>
            <a:ext cx="9139702" cy="1143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Sketch Rockwell" pitchFamily="2" charset="0"/>
              </a:rPr>
              <a:t>Validate IP address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70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12240</TotalTime>
  <Words>507</Words>
  <Application>Microsoft Office PowerPoint</Application>
  <PresentationFormat>Apresentação na tela (4:3)</PresentationFormat>
  <Paragraphs>77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Sketch Rockwell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Fernando Masanori</dc:title>
  <dc:creator>Fernando Masanori</dc:creator>
  <cp:lastModifiedBy>Fernando Masanori</cp:lastModifiedBy>
  <cp:revision>270</cp:revision>
  <dcterms:created xsi:type="dcterms:W3CDTF">2009-08-17T13:20:03Z</dcterms:created>
  <dcterms:modified xsi:type="dcterms:W3CDTF">2020-05-30T14:26:28Z</dcterms:modified>
</cp:coreProperties>
</file>