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7" r:id="rId2"/>
    <p:sldId id="323" r:id="rId3"/>
    <p:sldId id="324" r:id="rId4"/>
    <p:sldId id="325" r:id="rId5"/>
    <p:sldId id="327" r:id="rId6"/>
    <p:sldId id="326" r:id="rId7"/>
    <p:sldId id="301" r:id="rId8"/>
    <p:sldId id="302" r:id="rId9"/>
    <p:sldId id="303" r:id="rId10"/>
    <p:sldId id="304" r:id="rId11"/>
    <p:sldId id="329" r:id="rId12"/>
    <p:sldId id="305" r:id="rId13"/>
    <p:sldId id="328" r:id="rId14"/>
    <p:sldId id="330" r:id="rId15"/>
    <p:sldId id="331" r:id="rId16"/>
    <p:sldId id="306" r:id="rId17"/>
    <p:sldId id="307" r:id="rId18"/>
    <p:sldId id="332" r:id="rId19"/>
    <p:sldId id="308" r:id="rId20"/>
    <p:sldId id="309" r:id="rId21"/>
    <p:sldId id="333" r:id="rId22"/>
    <p:sldId id="334" r:id="rId23"/>
    <p:sldId id="336" r:id="rId24"/>
    <p:sldId id="337" r:id="rId25"/>
    <p:sldId id="335" r:id="rId26"/>
    <p:sldId id="338" r:id="rId27"/>
    <p:sldId id="340" r:id="rId28"/>
    <p:sldId id="339" r:id="rId29"/>
    <p:sldId id="310" r:id="rId30"/>
    <p:sldId id="341" r:id="rId31"/>
    <p:sldId id="342" r:id="rId32"/>
    <p:sldId id="311" r:id="rId33"/>
    <p:sldId id="312" r:id="rId34"/>
    <p:sldId id="34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3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27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e.usp.br/~pf/algoritmos/dicios/b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11" y="8331"/>
            <a:ext cx="3333073" cy="5373216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Revisão </a:t>
            </a:r>
            <a:r>
              <a:rPr lang="pt-BR" sz="7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Strings</a:t>
            </a:r>
            <a:endParaRPr lang="pt-BR" sz="72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pt-B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3357562"/>
            <a:ext cx="2357454" cy="45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Fatiamento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Fatia do primeiro número até antes do segundo</a:t>
            </a:r>
          </a:p>
          <a:p>
            <a:pPr>
              <a:buNone/>
            </a:pPr>
            <a:r>
              <a:rPr lang="pt-BR" dirty="0" smtClean="0"/>
              <a:t>Não inclui o segundo número!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643049"/>
            <a:ext cx="4572032" cy="307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072198" y="3643314"/>
            <a:ext cx="250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 smtClean="0">
                <a:latin typeface="Courier New" pitchFamily="49" charset="0"/>
                <a:cs typeface="Courier New" pitchFamily="49" charset="0"/>
              </a:rPr>
              <a:t>0 1 2 3 4 5 6 7 8</a:t>
            </a:r>
            <a:endParaRPr lang="pt-BR" sz="135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Fatiamento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2162" y="2763044"/>
            <a:ext cx="50196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211960" y="50851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preço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87824" y="234888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234 é o início do preço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36096" y="227687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238 é logo depois do fim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Fatiamento</a:t>
            </a:r>
            <a:endParaRPr lang="pt-BR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431872"/>
            <a:ext cx="124985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6296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CEO está feliz!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950" y="2276475"/>
            <a:ext cx="53721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2195736" y="2564904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Exatamente o que preciso! Você não sabe quanto tempo e dinheiro irá economizar para mim...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Não existem perguntas idiotas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Posso colocar qualquer página web neste código?</a:t>
            </a:r>
          </a:p>
          <a:p>
            <a:pPr lvl="1"/>
            <a:r>
              <a:rPr lang="pt-BR" dirty="0" smtClean="0"/>
              <a:t>Sim. Fique à vontade, mas não esqueça o  </a:t>
            </a:r>
            <a:r>
              <a:rPr lang="pt-BR" dirty="0" err="1" smtClean="0"/>
              <a:t>decode</a:t>
            </a:r>
            <a:endParaRPr lang="pt-BR" dirty="0" smtClean="0"/>
          </a:p>
          <a:p>
            <a:pPr lvl="1"/>
            <a:r>
              <a:rPr lang="pt-BR" dirty="0" smtClean="0"/>
              <a:t>Por exemplo, o site abaixo usa iso8859</a:t>
            </a:r>
          </a:p>
          <a:p>
            <a:pPr lvl="1"/>
            <a:r>
              <a:rPr lang="pt-BR" dirty="0" smtClean="0">
                <a:hlinkClick r:id="rId2"/>
              </a:rPr>
              <a:t>http://www.ime.usp.br/~pf/algoritmos/dicios/br</a:t>
            </a:r>
            <a:endParaRPr lang="pt-BR" dirty="0" smtClean="0"/>
          </a:p>
          <a:p>
            <a:r>
              <a:rPr lang="pt-BR" dirty="0" smtClean="0"/>
              <a:t>O que </a:t>
            </a:r>
            <a:r>
              <a:rPr lang="pt-BR" dirty="0" err="1" smtClean="0"/>
              <a:t>urllib</a:t>
            </a:r>
            <a:r>
              <a:rPr lang="pt-BR" dirty="0" smtClean="0"/>
              <a:t>.</a:t>
            </a:r>
            <a:r>
              <a:rPr lang="pt-BR" dirty="0" err="1" smtClean="0"/>
              <a:t>request</a:t>
            </a:r>
            <a:r>
              <a:rPr lang="pt-BR" dirty="0" smtClean="0"/>
              <a:t> faz?</a:t>
            </a:r>
          </a:p>
          <a:p>
            <a:pPr lvl="1"/>
            <a:r>
              <a:rPr lang="pt-BR" dirty="0" smtClean="0"/>
              <a:t>Permite conversar com a internet</a:t>
            </a:r>
          </a:p>
          <a:p>
            <a:r>
              <a:rPr lang="pt-BR" dirty="0" smtClean="0"/>
              <a:t>Posso acessar uma página diretamente no navegador?</a:t>
            </a:r>
          </a:p>
          <a:p>
            <a:pPr lvl="1"/>
            <a:r>
              <a:rPr lang="pt-BR" dirty="0" smtClean="0"/>
              <a:t>Sim. Digite no modo interativo “</a:t>
            </a:r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antigravity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Descontos para clientes fiéis</a:t>
            </a:r>
            <a:endParaRPr lang="pt-B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461" y="1600200"/>
            <a:ext cx="62850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635896" y="1844824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Vocês poderiam ver o preço no programa de fidelidade? Acho que é simples mudar...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407707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Clientes normais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5229200"/>
            <a:ext cx="18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Clientes fiéis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 de fidelidade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Não deu certo! Apareceu “</a:t>
            </a:r>
            <a:r>
              <a:rPr lang="pt-BR" dirty="0" err="1" smtClean="0"/>
              <a:t>bean</a:t>
            </a:r>
            <a:r>
              <a:rPr lang="pt-BR" dirty="0" smtClean="0"/>
              <a:t>” no lugar do preço. Por quê será</a:t>
            </a:r>
            <a:r>
              <a:rPr lang="en-US" dirty="0" smtClean="0"/>
              <a:t>?</a:t>
            </a:r>
            <a:endParaRPr lang="pt-B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56992"/>
            <a:ext cx="1457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eta para a esquerda 7"/>
          <p:cNvSpPr/>
          <p:nvPr/>
        </p:nvSpPr>
        <p:spPr>
          <a:xfrm>
            <a:off x="1619672" y="3429000"/>
            <a:ext cx="864096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81" y="1224726"/>
            <a:ext cx="8708244" cy="201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409728"/>
            <a:ext cx="578962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348880"/>
            <a:ext cx="5804123" cy="195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preço se moveu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dirty="0" smtClean="0"/>
              <a:t>As</a:t>
            </a:r>
            <a:r>
              <a:rPr lang="pt-BR" dirty="0" smtClean="0"/>
              <a:t> páginas são diferentes e o preço muda de posição na string</a:t>
            </a:r>
          </a:p>
          <a:p>
            <a:endParaRPr lang="pt-BR" dirty="0" smtClean="0"/>
          </a:p>
        </p:txBody>
      </p:sp>
      <p:sp>
        <p:nvSpPr>
          <p:cNvPr id="6" name="Elipse 5"/>
          <p:cNvSpPr/>
          <p:nvPr/>
        </p:nvSpPr>
        <p:spPr>
          <a:xfrm>
            <a:off x="4572000" y="3356992"/>
            <a:ext cx="936104" cy="43204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6012160" y="5373216"/>
            <a:ext cx="936104" cy="43204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dados do </a:t>
            </a:r>
            <a:r>
              <a:rPr lang="pt-BR" dirty="0" err="1" smtClean="0"/>
              <a:t>Python</a:t>
            </a:r>
            <a:r>
              <a:rPr lang="pt-BR" dirty="0" smtClean="0"/>
              <a:t> são </a:t>
            </a:r>
            <a:r>
              <a:rPr lang="pt-BR" u="sng" dirty="0" smtClean="0"/>
              <a:t>espertos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linguagens de programação fornecem uma </a:t>
            </a:r>
            <a:r>
              <a:rPr lang="pt-BR" b="1" dirty="0" smtClean="0"/>
              <a:t>funcionalidade embutida</a:t>
            </a:r>
            <a:r>
              <a:rPr lang="pt-BR" dirty="0" smtClean="0"/>
              <a:t> nos dados para ajudá-lo </a:t>
            </a:r>
          </a:p>
          <a:p>
            <a:r>
              <a:rPr lang="pt-BR" dirty="0" smtClean="0"/>
              <a:t>Os dados do </a:t>
            </a:r>
            <a:r>
              <a:rPr lang="pt-BR" dirty="0" err="1" smtClean="0"/>
              <a:t>Python</a:t>
            </a:r>
            <a:r>
              <a:rPr lang="pt-BR" dirty="0" smtClean="0"/>
              <a:t> são espertos: eles podem </a:t>
            </a:r>
            <a:r>
              <a:rPr lang="pt-BR" b="1" dirty="0" smtClean="0"/>
              <a:t>fazer coisas</a:t>
            </a:r>
          </a:p>
          <a:p>
            <a:endParaRPr lang="pt-BR" b="1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437112"/>
            <a:ext cx="59912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 err="1" smtClean="0"/>
              <a:t>find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 </a:t>
            </a:r>
            <a:r>
              <a:rPr lang="pt-BR" dirty="0" err="1" smtClean="0"/>
              <a:t>find</a:t>
            </a:r>
            <a:r>
              <a:rPr lang="pt-BR" dirty="0" smtClean="0"/>
              <a:t> para strings</a:t>
            </a:r>
          </a:p>
          <a:p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285992"/>
            <a:ext cx="5000660" cy="223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42910" y="485776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saber os métodos que possuo dar </a:t>
            </a:r>
            <a:r>
              <a:rPr lang="pt-BR" dirty="0" err="1" smtClean="0"/>
              <a:t>ctrl</a:t>
            </a:r>
            <a:r>
              <a:rPr lang="pt-BR" dirty="0" smtClean="0"/>
              <a:t> + espaço após  ponto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É difícil comunicar-se sem palavras</a:t>
            </a:r>
          </a:p>
          <a:p>
            <a:r>
              <a:rPr lang="pt-BR" dirty="0" smtClean="0"/>
              <a:t>Entre os vários tipos de dados, um dos mais importantes é o texto ou string</a:t>
            </a:r>
          </a:p>
          <a:p>
            <a:pPr lvl="1"/>
            <a:r>
              <a:rPr lang="pt-BR" dirty="0" smtClean="0"/>
              <a:t>Obs.: não é tão fácil manipular strings em algumas linguagens</a:t>
            </a:r>
          </a:p>
          <a:p>
            <a:r>
              <a:rPr lang="pt-BR" dirty="0" smtClean="0"/>
              <a:t>Vamos procurar onde estão as informações num texto == </a:t>
            </a:r>
            <a:r>
              <a:rPr lang="pt-BR" dirty="0" err="1" smtClean="0"/>
              <a:t>scraping</a:t>
            </a:r>
            <a:endParaRPr lang="pt-BR" dirty="0" smtClean="0"/>
          </a:p>
          <a:p>
            <a:r>
              <a:rPr lang="pt-BR" dirty="0" smtClean="0"/>
              <a:t>E iremos aprender um dos conceitos mais importantes de orientação </a:t>
            </a:r>
            <a:r>
              <a:rPr lang="pt-BR" smtClean="0"/>
              <a:t>à objetos: </a:t>
            </a:r>
            <a:r>
              <a:rPr lang="pt-BR" dirty="0" smtClean="0"/>
              <a:t>métodos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9" y="1412776"/>
            <a:ext cx="8762159" cy="3021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 err="1" smtClean="0"/>
              <a:t>find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653136"/>
            <a:ext cx="895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212976"/>
            <a:ext cx="41624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6660232" y="3356992"/>
            <a:ext cx="1944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Você conseguiu de novo! Mas eu queria comprar só se for menos que 4.74...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Só quando for menos que 4.74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297721"/>
            <a:ext cx="3096344" cy="556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716016" y="1484784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Dá para ver se é menos que 4.74</a:t>
            </a:r>
            <a:r>
              <a:rPr lang="en-US" sz="1600" dirty="0" smtClean="0"/>
              <a:t>?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Só quando for menos que 4.74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509120"/>
            <a:ext cx="8454330" cy="155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74" y="1311694"/>
            <a:ext cx="82772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são diferentes de números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165422"/>
            <a:ext cx="6264696" cy="335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275856" y="249289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Você não faz o meu tipo...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67" y="1493038"/>
            <a:ext cx="83058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Convertendo para </a:t>
            </a:r>
            <a:r>
              <a:rPr lang="pt-BR" dirty="0" err="1" smtClean="0"/>
              <a:t>float</a:t>
            </a:r>
            <a:endParaRPr lang="pt-BR" dirty="0"/>
          </a:p>
        </p:txBody>
      </p:sp>
      <p:sp>
        <p:nvSpPr>
          <p:cNvPr id="5" name="Seta para a esquerda 4"/>
          <p:cNvSpPr/>
          <p:nvPr/>
        </p:nvSpPr>
        <p:spPr>
          <a:xfrm>
            <a:off x="5978081" y="3685551"/>
            <a:ext cx="79208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797152"/>
            <a:ext cx="36385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Ele pode ficar testando o preço</a:t>
            </a:r>
            <a:r>
              <a:rPr lang="en-US" dirty="0" smtClean="0"/>
              <a:t>?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297721"/>
            <a:ext cx="3096344" cy="556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572000" y="148478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Ele pode ficar tentando para mim?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 pode ficar tentando</a:t>
            </a:r>
            <a:r>
              <a:rPr lang="en-US" dirty="0" smtClean="0"/>
              <a:t>?</a:t>
            </a:r>
            <a:endParaRPr lang="pt-B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157192"/>
            <a:ext cx="35623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1484784"/>
            <a:ext cx="865211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CEO está muito feliz!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0787" y="2105819"/>
            <a:ext cx="41624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4283968" y="2348880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Vou distribuir seu programa em TODAS as filiais da </a:t>
            </a:r>
            <a:r>
              <a:rPr lang="pt-BR" dirty="0" err="1" smtClean="0"/>
              <a:t>Starbuzz</a:t>
            </a:r>
            <a:r>
              <a:rPr lang="pt-BR" dirty="0" smtClean="0"/>
              <a:t>!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Aconteceu algum problema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61248"/>
            <a:ext cx="5472608" cy="54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5868144" y="4365104"/>
            <a:ext cx="2915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 fomos acusados de ser </a:t>
            </a:r>
            <a:r>
              <a:rPr lang="pt-BR" sz="2800" dirty="0" err="1" smtClean="0"/>
              <a:t>hacker´</a:t>
            </a:r>
            <a:r>
              <a:rPr lang="pt-BR" sz="2800" dirty="0" smtClean="0"/>
              <a:t>s!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724128" y="2636912"/>
            <a:ext cx="2915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 servidor da empresa de grãos travou!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Acusação de </a:t>
            </a:r>
            <a:r>
              <a:rPr lang="pt-BR" dirty="0" err="1" smtClean="0"/>
              <a:t>DDoS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dirty="0" err="1" smtClean="0"/>
              <a:t>DDoS</a:t>
            </a:r>
            <a:r>
              <a:rPr lang="en-US" dirty="0" smtClean="0"/>
              <a:t> – Distributed Denial of Service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819345"/>
            <a:ext cx="5472608" cy="4894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732240" y="1916832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Se o valor está acima de 4.74 o programa NÃO espera e já acessa o site de novo!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732240" y="4509120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Seu programa gera milhares de solicitações por hora em todas as filiais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Starbuzz</a:t>
            </a:r>
            <a:r>
              <a:rPr lang="pt-BR" dirty="0" smtClean="0"/>
              <a:t> Café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086197"/>
            <a:ext cx="5328591" cy="555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572000" y="126876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Meu programador sumiu! Você pode me ajudar? Ele deixou o seguinte código...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Recebemos uma mensagem</a:t>
            </a:r>
            <a:endParaRPr lang="pt-B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1560218"/>
            <a:ext cx="8167099" cy="474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043608" y="3356992"/>
            <a:ext cx="338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/>
              <a:t>Zzkzzkkvkk</a:t>
            </a:r>
            <a:r>
              <a:rPr lang="pt-BR" sz="1600" dirty="0" smtClean="0"/>
              <a:t>... Desculpe, cara... </a:t>
            </a:r>
            <a:r>
              <a:rPr lang="pt-BR" sz="1600" dirty="0" err="1" smtClean="0"/>
              <a:t>Vvzzz</a:t>
            </a:r>
            <a:r>
              <a:rPr lang="pt-BR" sz="1600" dirty="0" smtClean="0"/>
              <a:t>... Muita neve.... </a:t>
            </a:r>
            <a:r>
              <a:rPr lang="pt-BR" sz="1600" dirty="0" err="1" smtClean="0"/>
              <a:t>Ffzzkk</a:t>
            </a:r>
            <a:r>
              <a:rPr lang="pt-BR" sz="1600" dirty="0" smtClean="0"/>
              <a:t>... A ligação.... </a:t>
            </a:r>
            <a:r>
              <a:rPr lang="pt-BR" sz="1600" dirty="0" err="1" smtClean="0"/>
              <a:t>Pzzzkkvkk</a:t>
            </a:r>
            <a:r>
              <a:rPr lang="pt-BR" sz="1600" dirty="0" smtClean="0"/>
              <a:t>... Acho que você precisa.... </a:t>
            </a:r>
            <a:r>
              <a:rPr lang="pt-BR" sz="1600" dirty="0" err="1" smtClean="0"/>
              <a:t>Vzzzzkkk</a:t>
            </a:r>
            <a:r>
              <a:rPr lang="pt-BR" sz="1600" dirty="0" smtClean="0"/>
              <a:t>.... da biblioteca time!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Hora atual em segundos time.</a:t>
            </a:r>
            <a:r>
              <a:rPr lang="pt-BR" dirty="0" err="1" smtClean="0"/>
              <a:t>clock</a:t>
            </a:r>
            <a:r>
              <a:rPr lang="pt-BR" dirty="0" smtClean="0"/>
              <a:t>()</a:t>
            </a:r>
          </a:p>
          <a:p>
            <a:r>
              <a:rPr lang="pt-BR" dirty="0" smtClean="0"/>
              <a:t>Estou no horário de verão</a:t>
            </a:r>
            <a:r>
              <a:rPr lang="en-US" dirty="0" smtClean="0"/>
              <a:t>?</a:t>
            </a:r>
            <a:r>
              <a:rPr lang="pt-BR" dirty="0" smtClean="0"/>
              <a:t> time.</a:t>
            </a:r>
            <a:r>
              <a:rPr lang="pt-BR" dirty="0" err="1" smtClean="0"/>
              <a:t>daylight</a:t>
            </a:r>
            <a:r>
              <a:rPr lang="pt-BR" dirty="0" smtClean="0"/>
              <a:t>()</a:t>
            </a:r>
          </a:p>
          <a:p>
            <a:r>
              <a:rPr lang="pt-BR" dirty="0" smtClean="0"/>
              <a:t>Dormir alguns segundos time.</a:t>
            </a:r>
            <a:r>
              <a:rPr lang="pt-BR" dirty="0" err="1" smtClean="0"/>
              <a:t>sleep</a:t>
            </a:r>
            <a:r>
              <a:rPr lang="pt-BR" dirty="0" smtClean="0"/>
              <a:t>(</a:t>
            </a:r>
            <a:r>
              <a:rPr lang="pt-BR" dirty="0" err="1" smtClean="0"/>
              <a:t>secs</a:t>
            </a:r>
            <a:r>
              <a:rPr lang="pt-BR" dirty="0" smtClean="0"/>
              <a:t>)</a:t>
            </a:r>
          </a:p>
          <a:p>
            <a:r>
              <a:rPr lang="pt-BR" dirty="0" smtClean="0"/>
              <a:t>Fuso horário time.</a:t>
            </a:r>
            <a:r>
              <a:rPr lang="pt-BR" dirty="0" err="1" smtClean="0"/>
              <a:t>timezone</a:t>
            </a:r>
            <a:r>
              <a:rPr lang="pt-BR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10 minutos entre cada acesso</a:t>
            </a:r>
            <a:endParaRPr lang="pt-BR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661248"/>
            <a:ext cx="36480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53" y="1199406"/>
            <a:ext cx="823912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Strings são seqüências de caracteres</a:t>
            </a:r>
          </a:p>
          <a:p>
            <a:r>
              <a:rPr lang="pt-BR" dirty="0" smtClean="0"/>
              <a:t>Acessamos os caracteres individuais pelo índice, que começa com zero</a:t>
            </a:r>
          </a:p>
          <a:p>
            <a:r>
              <a:rPr lang="pt-BR" dirty="0" smtClean="0"/>
              <a:t>Métodos são funções embutidas nas variáveis</a:t>
            </a:r>
          </a:p>
          <a:p>
            <a:r>
              <a:rPr lang="pt-BR" dirty="0" smtClean="0"/>
              <a:t>Existem bibliotecas de programação com código pronto</a:t>
            </a:r>
          </a:p>
          <a:p>
            <a:r>
              <a:rPr lang="pt-BR" dirty="0" smtClean="0"/>
              <a:t>Os dados possuem um tipo, como </a:t>
            </a:r>
            <a:r>
              <a:rPr lang="pt-BR" dirty="0" err="1" smtClean="0"/>
              <a:t>int</a:t>
            </a:r>
            <a:r>
              <a:rPr lang="pt-BR" dirty="0" smtClean="0"/>
              <a:t> ou string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</a:t>
            </a:r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texto[4] acessa o 5º </a:t>
            </a:r>
            <a:r>
              <a:rPr lang="pt-BR" dirty="0" err="1" smtClean="0"/>
              <a:t>caracter</a:t>
            </a:r>
            <a:r>
              <a:rPr lang="pt-BR" dirty="0" smtClean="0"/>
              <a:t> </a:t>
            </a:r>
          </a:p>
          <a:p>
            <a:r>
              <a:rPr lang="pt-BR" dirty="0" smtClean="0"/>
              <a:t>texto[4:9] acessa do 5º ao 9º </a:t>
            </a:r>
            <a:r>
              <a:rPr lang="pt-BR" dirty="0" err="1" smtClean="0"/>
              <a:t>caracter</a:t>
            </a:r>
            <a:endParaRPr lang="pt-BR" dirty="0" smtClean="0"/>
          </a:p>
          <a:p>
            <a:r>
              <a:rPr lang="pt-BR" dirty="0" smtClean="0"/>
              <a:t>O método texto.</a:t>
            </a:r>
            <a:r>
              <a:rPr lang="pt-BR" dirty="0" err="1" smtClean="0"/>
              <a:t>find</a:t>
            </a:r>
            <a:r>
              <a:rPr lang="pt-BR" dirty="0" smtClean="0"/>
              <a:t>() procura um </a:t>
            </a:r>
            <a:r>
              <a:rPr lang="pt-BR" dirty="0" err="1" smtClean="0"/>
              <a:t>substring</a:t>
            </a:r>
            <a:endParaRPr lang="pt-BR" dirty="0" smtClean="0"/>
          </a:p>
          <a:p>
            <a:r>
              <a:rPr lang="pt-BR" dirty="0" err="1" smtClean="0"/>
              <a:t>float</a:t>
            </a:r>
            <a:r>
              <a:rPr lang="pt-BR" dirty="0" smtClean="0"/>
              <a:t>() converte algo para ponto flutuante</a:t>
            </a:r>
          </a:p>
          <a:p>
            <a:r>
              <a:rPr lang="pt-BR" dirty="0" smtClean="0"/>
              <a:t>Bibliotecas: </a:t>
            </a:r>
            <a:r>
              <a:rPr lang="pt-BR" dirty="0" err="1" smtClean="0"/>
              <a:t>urllib</a:t>
            </a:r>
            <a:r>
              <a:rPr lang="pt-BR" dirty="0" smtClean="0"/>
              <a:t>.</a:t>
            </a:r>
            <a:r>
              <a:rPr lang="pt-BR" dirty="0" err="1" smtClean="0"/>
              <a:t>request</a:t>
            </a:r>
            <a:r>
              <a:rPr lang="pt-BR" dirty="0" smtClean="0"/>
              <a:t> e time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</a:t>
            </a:r>
            <a:r>
              <a:rPr lang="pt-BR" dirty="0" err="1" smtClean="0"/>
              <a:t>Starbuzz</a:t>
            </a:r>
            <a:r>
              <a:rPr lang="pt-BR" dirty="0" smtClean="0"/>
              <a:t> atual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429000"/>
            <a:ext cx="8460431" cy="2018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47637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CEO quer apenas o preço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653506"/>
            <a:ext cx="45720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211960" y="2924944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Você acha que pode obter apenas o preço?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501008"/>
            <a:ext cx="8642251" cy="206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preço está embutido no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 é um texto HTML “bruto”, que é o formato das páginas Web</a:t>
            </a:r>
          </a:p>
          <a:p>
            <a:r>
              <a:rPr lang="pt-BR" dirty="0" smtClean="0"/>
              <a:t>O preço está embutido no HTML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940152" y="4653136"/>
            <a:ext cx="86409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cima 5"/>
          <p:cNvSpPr/>
          <p:nvPr/>
        </p:nvSpPr>
        <p:spPr>
          <a:xfrm>
            <a:off x="6156176" y="5445224"/>
            <a:ext cx="432048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Strings são seqüências de caracteres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Como obter apenas o preço?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714620"/>
            <a:ext cx="8548713" cy="76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4786322"/>
            <a:ext cx="8143900" cy="12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eta para baixo 9"/>
          <p:cNvSpPr/>
          <p:nvPr/>
        </p:nvSpPr>
        <p:spPr>
          <a:xfrm rot="1611720">
            <a:off x="6757401" y="4319980"/>
            <a:ext cx="285752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577854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356992"/>
            <a:ext cx="59340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2267744" y="162880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Início da string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27584" y="112474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Deslocamento </a:t>
            </a:r>
            <a:r>
              <a:rPr lang="pt-BR" b="1" dirty="0" smtClean="0"/>
              <a:t>zero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99592" y="350100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Deslocamento </a:t>
            </a:r>
            <a:r>
              <a:rPr lang="pt-BR" b="1" dirty="0" smtClean="0"/>
              <a:t>1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547664" y="314096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Deslocamento </a:t>
            </a:r>
            <a:r>
              <a:rPr lang="pt-BR" b="1" dirty="0" smtClean="0"/>
              <a:t>2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1" grpId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785926"/>
            <a:ext cx="64103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baixo 4"/>
          <p:cNvSpPr/>
          <p:nvPr/>
        </p:nvSpPr>
        <p:spPr>
          <a:xfrm rot="10800000">
            <a:off x="1500166" y="3571876"/>
            <a:ext cx="428628" cy="107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57224" y="4857760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O primeiro é zero!!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1391</TotalTime>
  <Words>668</Words>
  <Application>Microsoft Office PowerPoint</Application>
  <PresentationFormat>Apresentação na tela (4:3)</PresentationFormat>
  <Paragraphs>121</Paragraphs>
  <Slides>34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 New</vt:lpstr>
      <vt:lpstr>Tema do Office</vt:lpstr>
      <vt:lpstr>Apresentação do PowerPoint</vt:lpstr>
      <vt:lpstr>Texto</vt:lpstr>
      <vt:lpstr>Starbuzz Café</vt:lpstr>
      <vt:lpstr>Código Starbuzz atual</vt:lpstr>
      <vt:lpstr>O CEO quer apenas o preço</vt:lpstr>
      <vt:lpstr>O preço está embutido no HTML</vt:lpstr>
      <vt:lpstr>Strings</vt:lpstr>
      <vt:lpstr>Strings</vt:lpstr>
      <vt:lpstr>Strings</vt:lpstr>
      <vt:lpstr>Fatiamento</vt:lpstr>
      <vt:lpstr>Fatiamento</vt:lpstr>
      <vt:lpstr>Fatiamento</vt:lpstr>
      <vt:lpstr>O CEO está feliz!</vt:lpstr>
      <vt:lpstr>Não existem perguntas idiotas</vt:lpstr>
      <vt:lpstr>Descontos para clientes fiéis</vt:lpstr>
      <vt:lpstr>Programa de fidelidade</vt:lpstr>
      <vt:lpstr>O preço se moveu</vt:lpstr>
      <vt:lpstr>Os dados do Python são espertos</vt:lpstr>
      <vt:lpstr>Método find</vt:lpstr>
      <vt:lpstr>Método find</vt:lpstr>
      <vt:lpstr>Só quando for menos que 4.74</vt:lpstr>
      <vt:lpstr>Só quando for menos que 4.74</vt:lpstr>
      <vt:lpstr>Strings são diferentes de números</vt:lpstr>
      <vt:lpstr>Convertendo para float</vt:lpstr>
      <vt:lpstr>Ele pode ficar testando o preço?</vt:lpstr>
      <vt:lpstr>Ele pode ficar tentando?</vt:lpstr>
      <vt:lpstr>O CEO está muito feliz!</vt:lpstr>
      <vt:lpstr>Aconteceu algum problema</vt:lpstr>
      <vt:lpstr>Acusação de DDoS</vt:lpstr>
      <vt:lpstr>Recebemos uma mensagem</vt:lpstr>
      <vt:lpstr>Biblioteca time</vt:lpstr>
      <vt:lpstr>10 minutos entre cada acesso</vt:lpstr>
      <vt:lpstr>Resumo</vt:lpstr>
      <vt:lpstr>Ferramentas Python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Fernando Masanori</cp:lastModifiedBy>
  <cp:revision>202</cp:revision>
  <dcterms:created xsi:type="dcterms:W3CDTF">2009-08-17T13:20:03Z</dcterms:created>
  <dcterms:modified xsi:type="dcterms:W3CDTF">2015-07-02T21:17:13Z</dcterms:modified>
</cp:coreProperties>
</file>